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9" r:id="rId3"/>
  </p:sldIdLst>
  <p:sldSz cx="6858000" cy="9906000" type="A4"/>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79DF"/>
    <a:srgbClr val="E9ECFB"/>
    <a:srgbClr val="C0C8F2"/>
    <a:srgbClr val="E0E6F4"/>
    <a:srgbClr val="D9DEF7"/>
    <a:srgbClr val="5FD285"/>
    <a:srgbClr val="29166F"/>
    <a:srgbClr val="7ECAEE"/>
    <a:srgbClr val="7FCA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71" autoAdjust="0"/>
    <p:restoredTop sz="95317" autoAdjust="0"/>
  </p:normalViewPr>
  <p:slideViewPr>
    <p:cSldViewPr snapToGrid="0">
      <p:cViewPr varScale="1">
        <p:scale>
          <a:sx n="59" d="100"/>
          <a:sy n="59" d="100"/>
        </p:scale>
        <p:origin x="2412" y="42"/>
      </p:cViewPr>
      <p:guideLst>
        <p:guide orient="horz" pos="3101"/>
        <p:guide pos="1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A2C9DF-D23B-4857-8F83-A94459C690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DF614-E52C-479C-ACD3-4F829B28B36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DDF614-E52C-479C-ACD3-4F829B28B36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6A4926B6-441D-4BA1-AD68-6F10F35F7AC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C8C72-958B-48E0-B6FC-451CF032C8E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A4926B6-441D-4BA1-AD68-6F10F35F7AC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C8C72-958B-48E0-B6FC-451CF032C8E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A4926B6-441D-4BA1-AD68-6F10F35F7AC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C8C72-958B-48E0-B6FC-451CF032C8E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A4926B6-441D-4BA1-AD68-6F10F35F7AC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C8C72-958B-48E0-B6FC-451CF032C8E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6A4926B6-441D-4BA1-AD68-6F10F35F7AC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C8C72-958B-48E0-B6FC-451CF032C8E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A4926B6-441D-4BA1-AD68-6F10F35F7AC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DC8C72-958B-48E0-B6FC-451CF032C8E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472381" y="3618442"/>
            <a:ext cx="2901255" cy="532218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3471863" y="3618442"/>
            <a:ext cx="2915543" cy="532218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A4926B6-441D-4BA1-AD68-6F10F35F7AC9}"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4DC8C72-958B-48E0-B6FC-451CF032C8E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A4926B6-441D-4BA1-AD68-6F10F35F7AC9}"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4DC8C72-958B-48E0-B6FC-451CF032C8E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926B6-441D-4BA1-AD68-6F10F35F7AC9}"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4DC8C72-958B-48E0-B6FC-451CF032C8E6}"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6A4926B6-441D-4BA1-AD68-6F10F35F7AC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DC8C72-958B-48E0-B6FC-451CF032C8E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6A4926B6-441D-4BA1-AD68-6F10F35F7AC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DC8C72-958B-48E0-B6FC-451CF032C8E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6A4926B6-441D-4BA1-AD68-6F10F35F7AC9}" type="datetimeFigureOut">
              <a:rPr lang="zh-CN" altLang="en-US" smtClean="0"/>
            </a:fld>
            <a:endParaRPr lang="zh-CN"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14DC8C72-958B-48E0-B6FC-451CF032C8E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hyperlink" Target="https://iridescentmia.github.io/resume/" TargetMode="External"/><Relationship Id="rId3" Type="http://schemas.openxmlformats.org/officeDocument/2006/relationships/hyperlink" Target="https://github.com/IridescentMia" TargetMode="External"/><Relationship Id="rId2" Type="http://schemas.openxmlformats.org/officeDocument/2006/relationships/hyperlink" Target="https://iridescentmia.github.io/" TargetMode="External"/><Relationship Id="rId1" Type="http://schemas.openxmlformats.org/officeDocument/2006/relationships/hyperlink" Target="mailto:IridescentXS@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84931" y="1866115"/>
            <a:ext cx="1625163" cy="475615"/>
          </a:xfrm>
          <a:prstGeom prst="rect">
            <a:avLst/>
          </a:prstGeom>
          <a:noFill/>
        </p:spPr>
        <p:txBody>
          <a:bodyPr wrap="square" rtlCol="0">
            <a:spAutoFit/>
          </a:bodyPr>
          <a:lstStyle/>
          <a:p>
            <a:pPr>
              <a:lnSpc>
                <a:spcPts val="1500"/>
              </a:lnSpc>
            </a:pPr>
            <a:r>
              <a:rPr lang="zh-CN" altLang="en-US" sz="1050" b="1" dirty="0">
                <a:latin typeface="微软雅黑" panose="020B0503020204020204" pitchFamily="34" charset="-122"/>
                <a:ea typeface="微软雅黑" panose="020B0503020204020204" pitchFamily="34" charset="-122"/>
              </a:rPr>
              <a:t>本科</a:t>
            </a:r>
            <a:endParaRPr lang="en-US" altLang="zh-CN" sz="1050" b="1" dirty="0">
              <a:latin typeface="微软雅黑" panose="020B0503020204020204" pitchFamily="34" charset="-122"/>
              <a:ea typeface="微软雅黑" panose="020B0503020204020204" pitchFamily="34" charset="-122"/>
            </a:endParaRPr>
          </a:p>
          <a:p>
            <a:pPr>
              <a:lnSpc>
                <a:spcPts val="1500"/>
              </a:lnSpc>
            </a:pPr>
            <a:r>
              <a:rPr lang="zh-CN" altLang="en-US" sz="900" dirty="0">
                <a:latin typeface="微软雅黑" panose="020B0503020204020204" pitchFamily="34" charset="-122"/>
                <a:ea typeface="微软雅黑" panose="020B0503020204020204" pitchFamily="34" charset="-122"/>
              </a:rPr>
              <a:t>天津工业大学  </a:t>
            </a:r>
            <a:r>
              <a:rPr lang="zh-CN" altLang="en-US" sz="900" dirty="0" smtClean="0">
                <a:latin typeface="微软雅黑" panose="020B0503020204020204" pitchFamily="34" charset="-122"/>
                <a:ea typeface="微软雅黑" panose="020B0503020204020204" pitchFamily="34" charset="-122"/>
              </a:rPr>
              <a:t>软件工程</a:t>
            </a:r>
            <a:endParaRPr lang="en-US" altLang="zh-CN" sz="9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226179" y="499237"/>
            <a:ext cx="944880" cy="398780"/>
          </a:xfrm>
          <a:prstGeom prst="rect">
            <a:avLst/>
          </a:prstGeom>
          <a:noFill/>
        </p:spPr>
        <p:txBody>
          <a:bodyPr wrap="none" rtlCol="0">
            <a:spAutoFit/>
          </a:bodyPr>
          <a:lstStyle/>
          <a:p>
            <a:pPr algn="ctr"/>
            <a:r>
              <a:rPr lang="zh-CN" altLang="en-US" sz="2000" b="1" dirty="0" smtClean="0">
                <a:solidFill>
                  <a:srgbClr val="6679DF"/>
                </a:solidFill>
                <a:latin typeface="微软雅黑" panose="020B0503020204020204" pitchFamily="34" charset="-122"/>
                <a:ea typeface="微软雅黑" panose="020B0503020204020204" pitchFamily="34" charset="-122"/>
              </a:rPr>
              <a:t>杨茂新</a:t>
            </a:r>
            <a:endParaRPr lang="zh-CN" altLang="en-US" sz="2000" b="1" dirty="0" smtClean="0">
              <a:solidFill>
                <a:srgbClr val="6679DF"/>
              </a:solidFill>
              <a:latin typeface="微软雅黑" panose="020B0503020204020204" pitchFamily="34" charset="-122"/>
              <a:ea typeface="微软雅黑" panose="020B0503020204020204" pitchFamily="34" charset="-122"/>
            </a:endParaRPr>
          </a:p>
        </p:txBody>
      </p:sp>
      <p:sp>
        <p:nvSpPr>
          <p:cNvPr id="14" name="矩形 13"/>
          <p:cNvSpPr/>
          <p:nvPr/>
        </p:nvSpPr>
        <p:spPr>
          <a:xfrm>
            <a:off x="3551236" y="264670"/>
            <a:ext cx="3027639" cy="911860"/>
          </a:xfrm>
          <a:prstGeom prst="rect">
            <a:avLst/>
          </a:prstGeom>
        </p:spPr>
        <p:txBody>
          <a:bodyPr wrap="square">
            <a:spAutoFit/>
          </a:bodyPr>
          <a:lstStyle/>
          <a:p>
            <a:pPr lvl="0">
              <a:lnSpc>
                <a:spcPts val="1600"/>
              </a:lnSpc>
            </a:pPr>
            <a:r>
              <a:rPr lang="zh-CN" altLang="en-US" sz="900" dirty="0" smtClean="0">
                <a:latin typeface="微软雅黑" panose="020B0503020204020204" pitchFamily="34" charset="-122"/>
                <a:ea typeface="微软雅黑" panose="020B0503020204020204" pitchFamily="34" charset="-122"/>
              </a:rPr>
              <a:t>       电话</a:t>
            </a:r>
            <a:r>
              <a:rPr lang="zh-CN" altLang="en-US" sz="900" dirty="0">
                <a:latin typeface="微软雅黑" panose="020B0503020204020204" pitchFamily="34" charset="-122"/>
                <a:ea typeface="微软雅黑" panose="020B0503020204020204" pitchFamily="34" charset="-122"/>
              </a:rPr>
              <a:t>：</a:t>
            </a:r>
            <a:r>
              <a:rPr lang="en-US" altLang="zh-CN" sz="900" dirty="0" smtClean="0">
                <a:latin typeface="微软雅黑" panose="020B0503020204020204" pitchFamily="34" charset="-122"/>
                <a:ea typeface="微软雅黑" panose="020B0503020204020204" pitchFamily="34" charset="-122"/>
              </a:rPr>
              <a:t>150-2206-6862</a:t>
            </a:r>
            <a:endParaRPr lang="en-US" altLang="zh-CN" sz="900" dirty="0">
              <a:latin typeface="微软雅黑" panose="020B0503020204020204" pitchFamily="34" charset="-122"/>
              <a:ea typeface="微软雅黑" panose="020B0503020204020204" pitchFamily="34" charset="-122"/>
            </a:endParaRPr>
          </a:p>
          <a:p>
            <a:pPr lvl="0">
              <a:lnSpc>
                <a:spcPts val="1600"/>
              </a:lnSpc>
            </a:pPr>
            <a:r>
              <a:rPr lang="zh-CN" altLang="en-US" sz="900" dirty="0" smtClean="0">
                <a:latin typeface="微软雅黑" panose="020B0503020204020204" pitchFamily="34" charset="-122"/>
                <a:ea typeface="微软雅黑" panose="020B0503020204020204" pitchFamily="34" charset="-122"/>
              </a:rPr>
              <a:t>       邮箱：</a:t>
            </a:r>
            <a:r>
              <a:rPr lang="en-US" altLang="zh-CN" sz="900" dirty="0" smtClean="0">
                <a:latin typeface="微软雅黑" panose="020B0503020204020204" pitchFamily="34" charset="-122"/>
                <a:ea typeface="微软雅黑" panose="020B0503020204020204" pitchFamily="34" charset="-122"/>
                <a:hlinkClick r:id="rId1"/>
              </a:rPr>
              <a:t>ymx0107@gmail.com</a:t>
            </a:r>
            <a:endParaRPr lang="en-US" altLang="zh-CN" sz="900" dirty="0" smtClean="0">
              <a:latin typeface="微软雅黑" panose="020B0503020204020204" pitchFamily="34" charset="-122"/>
              <a:ea typeface="微软雅黑" panose="020B0503020204020204" pitchFamily="34" charset="-122"/>
            </a:endParaRPr>
          </a:p>
          <a:p>
            <a:pPr>
              <a:lnSpc>
                <a:spcPts val="1600"/>
              </a:lnSpc>
            </a:pPr>
            <a:r>
              <a:rPr lang="zh-CN" altLang="en-US" sz="900" dirty="0" smtClean="0">
                <a:latin typeface="微软雅黑" panose="020B0503020204020204" pitchFamily="34" charset="-122"/>
                <a:ea typeface="微软雅黑" panose="020B0503020204020204" pitchFamily="34" charset="-122"/>
              </a:rPr>
              <a:t>个人</a:t>
            </a:r>
            <a:r>
              <a:rPr lang="zh-CN" altLang="en-US" sz="900" dirty="0">
                <a:latin typeface="微软雅黑" panose="020B0503020204020204" pitchFamily="34" charset="-122"/>
                <a:ea typeface="微软雅黑" panose="020B0503020204020204" pitchFamily="34" charset="-122"/>
              </a:rPr>
              <a:t>主页</a:t>
            </a:r>
            <a:r>
              <a:rPr lang="zh-CN" altLang="en-US" sz="900" dirty="0" smtClean="0">
                <a:latin typeface="微软雅黑" panose="020B0503020204020204" pitchFamily="34" charset="-122"/>
                <a:ea typeface="微软雅黑" panose="020B0503020204020204" pitchFamily="34" charset="-122"/>
              </a:rPr>
              <a:t>：</a:t>
            </a:r>
            <a:r>
              <a:rPr lang="en-US" altLang="zh-CN" sz="900" dirty="0" smtClean="0">
                <a:latin typeface="微软雅黑" panose="020B0503020204020204" pitchFamily="34" charset="-122"/>
                <a:ea typeface="微软雅黑" panose="020B0503020204020204" pitchFamily="34" charset="-122"/>
                <a:hlinkClick r:id="rId2"/>
              </a:rPr>
              <a:t>https://</a:t>
            </a:r>
            <a:r>
              <a:rPr lang="en-US" altLang="zh-CN" sz="900" dirty="0">
                <a:latin typeface="微软雅黑" panose="020B0503020204020204" pitchFamily="34" charset="-122"/>
                <a:ea typeface="微软雅黑" panose="020B0503020204020204" pitchFamily="34" charset="-122"/>
                <a:hlinkClick r:id="rId2"/>
              </a:rPr>
              <a:t>moxinn.com/</a:t>
            </a:r>
            <a:r>
              <a:rPr lang="en-US" altLang="zh-CN" sz="900" dirty="0">
                <a:latin typeface="微软雅黑" panose="020B0503020204020204" pitchFamily="34" charset="-122"/>
                <a:ea typeface="微软雅黑" panose="020B0503020204020204" pitchFamily="34" charset="-122"/>
              </a:rPr>
              <a:t>  </a:t>
            </a:r>
            <a:endParaRPr lang="en-US" altLang="zh-CN" sz="900" dirty="0">
              <a:latin typeface="微软雅黑" panose="020B0503020204020204" pitchFamily="34" charset="-122"/>
              <a:ea typeface="微软雅黑" panose="020B0503020204020204" pitchFamily="34" charset="-122"/>
            </a:endParaRPr>
          </a:p>
          <a:p>
            <a:pPr>
              <a:lnSpc>
                <a:spcPts val="1600"/>
              </a:lnSpc>
            </a:pPr>
            <a:r>
              <a:rPr lang="en-US" altLang="zh-CN" sz="800" dirty="0">
                <a:latin typeface="微软雅黑" panose="020B0503020204020204" pitchFamily="34" charset="-122"/>
                <a:ea typeface="微软雅黑" panose="020B0503020204020204" pitchFamily="34" charset="-122"/>
              </a:rPr>
              <a:t> </a:t>
            </a:r>
            <a:r>
              <a:rPr lang="en-US" altLang="zh-CN" sz="800" dirty="0" smtClean="0">
                <a:latin typeface="微软雅黑" panose="020B0503020204020204" pitchFamily="34" charset="-122"/>
                <a:ea typeface="微软雅黑" panose="020B0503020204020204" pitchFamily="34" charset="-122"/>
              </a:rPr>
              <a:t>  </a:t>
            </a:r>
            <a:r>
              <a:rPr lang="en-US" altLang="zh-CN" sz="900" dirty="0" err="1" smtClean="0">
                <a:latin typeface="微软雅黑" panose="020B0503020204020204" pitchFamily="34" charset="-122"/>
                <a:ea typeface="微软雅黑" panose="020B0503020204020204" pitchFamily="34" charset="-122"/>
              </a:rPr>
              <a:t>Github</a:t>
            </a:r>
            <a:r>
              <a:rPr lang="zh-CN" altLang="en-US" sz="900" dirty="0" smtClean="0">
                <a:latin typeface="微软雅黑" panose="020B0503020204020204" pitchFamily="34" charset="-122"/>
                <a:ea typeface="微软雅黑" panose="020B0503020204020204" pitchFamily="34" charset="-122"/>
              </a:rPr>
              <a:t>：</a:t>
            </a:r>
            <a:r>
              <a:rPr lang="en-US" altLang="zh-CN" sz="900" dirty="0">
                <a:latin typeface="微软雅黑" panose="020B0503020204020204" pitchFamily="34" charset="-122"/>
                <a:ea typeface="微软雅黑" panose="020B0503020204020204" pitchFamily="34" charset="-122"/>
                <a:hlinkClick r:id="rId3"/>
              </a:rPr>
              <a:t>https://</a:t>
            </a:r>
            <a:r>
              <a:rPr lang="en-US" altLang="zh-CN" sz="900" dirty="0" smtClean="0">
                <a:latin typeface="微软雅黑" panose="020B0503020204020204" pitchFamily="34" charset="-122"/>
                <a:ea typeface="微软雅黑" panose="020B0503020204020204" pitchFamily="34" charset="-122"/>
                <a:hlinkClick r:id="rId3"/>
              </a:rPr>
              <a:t>github.com/yangmaoxin</a:t>
            </a:r>
            <a:r>
              <a:rPr lang="en-US" altLang="zh-CN" sz="900" dirty="0" smtClean="0">
                <a:latin typeface="微软雅黑" panose="020B0503020204020204" pitchFamily="34" charset="-122"/>
                <a:ea typeface="微软雅黑" panose="020B0503020204020204" pitchFamily="34" charset="-122"/>
              </a:rPr>
              <a:t>/</a:t>
            </a:r>
            <a:endParaRPr lang="en-US" altLang="zh-CN" sz="900" dirty="0">
              <a:latin typeface="微软雅黑" panose="020B0503020204020204" pitchFamily="34" charset="-122"/>
              <a:ea typeface="微软雅黑" panose="020B0503020204020204" pitchFamily="34" charset="-122"/>
            </a:endParaRPr>
          </a:p>
        </p:txBody>
      </p:sp>
      <p:sp>
        <p:nvSpPr>
          <p:cNvPr id="15" name="矩形 14"/>
          <p:cNvSpPr/>
          <p:nvPr/>
        </p:nvSpPr>
        <p:spPr>
          <a:xfrm>
            <a:off x="208866" y="1402463"/>
            <a:ext cx="800219" cy="276999"/>
          </a:xfrm>
          <a:prstGeom prst="rect">
            <a:avLst/>
          </a:prstGeom>
        </p:spPr>
        <p:txBody>
          <a:bodyPr wrap="none">
            <a:spAutoFit/>
          </a:bodyPr>
          <a:lstStyle/>
          <a:p>
            <a:pPr lvl="0"/>
            <a:r>
              <a:rPr lang="zh-CN" altLang="en-US" sz="1200" b="1" dirty="0">
                <a:latin typeface="微软雅黑" panose="020B0503020204020204" pitchFamily="34" charset="-122"/>
                <a:ea typeface="微软雅黑" panose="020B0503020204020204" pitchFamily="34" charset="-122"/>
              </a:rPr>
              <a:t>教育经历</a:t>
            </a:r>
            <a:endParaRPr lang="en-US" altLang="zh-CN" sz="1200" b="1" dirty="0">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289834" y="1673324"/>
            <a:ext cx="29415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08865" y="2616507"/>
            <a:ext cx="800219" cy="276999"/>
          </a:xfrm>
          <a:prstGeom prst="rect">
            <a:avLst/>
          </a:prstGeom>
        </p:spPr>
        <p:txBody>
          <a:bodyPr wrap="none">
            <a:spAutoFit/>
          </a:bodyPr>
          <a:lstStyle/>
          <a:p>
            <a:pPr lvl="0"/>
            <a:r>
              <a:rPr lang="zh-CN" altLang="en-US" sz="1200" b="1" dirty="0" smtClean="0">
                <a:latin typeface="微软雅黑" panose="020B0503020204020204" pitchFamily="34" charset="-122"/>
                <a:ea typeface="微软雅黑" panose="020B0503020204020204" pitchFamily="34" charset="-122"/>
              </a:rPr>
              <a:t>项目经验</a:t>
            </a:r>
            <a:endParaRPr lang="en-US" altLang="zh-CN" sz="1200" b="1" dirty="0">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289834" y="2892953"/>
            <a:ext cx="29415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1630" y="3018155"/>
            <a:ext cx="0" cy="6388735"/>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flipH="1">
            <a:off x="299360" y="3440256"/>
            <a:ext cx="84636" cy="84636"/>
          </a:xfrm>
          <a:prstGeom prst="ellipse">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299360" y="5387642"/>
            <a:ext cx="84636" cy="84636"/>
          </a:xfrm>
          <a:prstGeom prst="ellipse">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299360" y="7546314"/>
            <a:ext cx="84636" cy="84636"/>
          </a:xfrm>
          <a:prstGeom prst="ellipse">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连接符 65"/>
          <p:cNvCxnSpPr/>
          <p:nvPr/>
        </p:nvCxnSpPr>
        <p:spPr>
          <a:xfrm>
            <a:off x="1043940" y="1812925"/>
            <a:ext cx="0" cy="5746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flipH="1">
            <a:off x="1001547" y="1962106"/>
            <a:ext cx="84636" cy="84636"/>
          </a:xfrm>
          <a:prstGeom prst="ellipse">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204040" y="1895520"/>
            <a:ext cx="838200" cy="229870"/>
          </a:xfrm>
          <a:prstGeom prst="rect">
            <a:avLst/>
          </a:prstGeom>
        </p:spPr>
        <p:txBody>
          <a:bodyPr wrap="none">
            <a:spAutoFit/>
          </a:bodyPr>
          <a:lstStyle/>
          <a:p>
            <a:r>
              <a:rPr lang="en-US" altLang="zh-CN" sz="900" dirty="0" smtClean="0">
                <a:solidFill>
                  <a:prstClr val="black"/>
                </a:solidFill>
                <a:latin typeface="微软雅黑" panose="020B0503020204020204" pitchFamily="34" charset="-122"/>
                <a:ea typeface="微软雅黑" panose="020B0503020204020204" pitchFamily="34" charset="-122"/>
              </a:rPr>
              <a:t>2013 - 2015</a:t>
            </a:r>
            <a:endParaRPr lang="zh-CN" altLang="en-US" sz="1600" dirty="0"/>
          </a:p>
        </p:txBody>
      </p:sp>
      <p:sp>
        <p:nvSpPr>
          <p:cNvPr id="74" name="文本框 73"/>
          <p:cNvSpPr txBox="1"/>
          <p:nvPr/>
        </p:nvSpPr>
        <p:spPr>
          <a:xfrm>
            <a:off x="2028724" y="9526055"/>
            <a:ext cx="2225040" cy="213995"/>
          </a:xfrm>
          <a:prstGeom prst="rect">
            <a:avLst/>
          </a:prstGeom>
          <a:noFill/>
        </p:spPr>
        <p:txBody>
          <a:bodyPr wrap="none" rtlCol="0">
            <a:spAutoFit/>
          </a:bodyPr>
          <a:lstStyle/>
          <a:p>
            <a:pPr algn="l"/>
            <a:r>
              <a:rPr lang="zh-CN" altLang="en-US" sz="800" dirty="0" smtClean="0">
                <a:latin typeface="微软雅黑" panose="020B0503020204020204" pitchFamily="34" charset="-122"/>
                <a:ea typeface="微软雅黑" panose="020B0503020204020204" pitchFamily="34" charset="-122"/>
              </a:rPr>
              <a:t>在线版简历：</a:t>
            </a:r>
            <a:r>
              <a:rPr lang="en-US" altLang="zh-CN" sz="800" dirty="0">
                <a:latin typeface="微软雅黑" panose="020B0503020204020204" pitchFamily="34" charset="-122"/>
                <a:ea typeface="微软雅黑" panose="020B0503020204020204" pitchFamily="34" charset="-122"/>
                <a:hlinkClick r:id="rId4"/>
              </a:rPr>
              <a:t>http://resume.yangmaoxin.cn</a:t>
            </a:r>
            <a:endParaRPr lang="en-US" altLang="zh-CN" sz="800" dirty="0">
              <a:latin typeface="微软雅黑" panose="020B0503020204020204" pitchFamily="34" charset="-122"/>
              <a:ea typeface="微软雅黑" panose="020B0503020204020204" pitchFamily="34" charset="-122"/>
            </a:endParaRPr>
          </a:p>
        </p:txBody>
      </p:sp>
      <p:sp>
        <p:nvSpPr>
          <p:cNvPr id="63" name="矩形 62"/>
          <p:cNvSpPr/>
          <p:nvPr/>
        </p:nvSpPr>
        <p:spPr>
          <a:xfrm>
            <a:off x="204520" y="829114"/>
            <a:ext cx="992579" cy="230832"/>
          </a:xfrm>
          <a:prstGeom prst="rect">
            <a:avLst/>
          </a:prstGeom>
        </p:spPr>
        <p:txBody>
          <a:bodyPr wrap="none">
            <a:spAutoFit/>
          </a:bodyPr>
          <a:lstStyle/>
          <a:p>
            <a:pPr lvl="0" algn="ctr"/>
            <a:r>
              <a:rPr lang="zh-CN" altLang="en-US" sz="900" dirty="0" smtClean="0">
                <a:solidFill>
                  <a:prstClr val="black"/>
                </a:solidFill>
                <a:latin typeface="微软雅黑" panose="020B0503020204020204" pitchFamily="34" charset="-122"/>
                <a:ea typeface="微软雅黑" panose="020B0503020204020204" pitchFamily="34" charset="-122"/>
              </a:rPr>
              <a:t>前端开发工程师</a:t>
            </a:r>
            <a:endParaRPr lang="en-US" altLang="zh-CN" sz="900" dirty="0">
              <a:solidFill>
                <a:prstClr val="black"/>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86128" y="3120536"/>
            <a:ext cx="2867930" cy="1810898"/>
            <a:chOff x="416608" y="3709272"/>
            <a:chExt cx="2867930" cy="1810898"/>
          </a:xfrm>
        </p:grpSpPr>
        <p:sp>
          <p:nvSpPr>
            <p:cNvPr id="42" name="矩形 41"/>
            <p:cNvSpPr/>
            <p:nvPr/>
          </p:nvSpPr>
          <p:spPr>
            <a:xfrm>
              <a:off x="416608" y="3709272"/>
              <a:ext cx="1027430" cy="270510"/>
            </a:xfrm>
            <a:prstGeom prst="rect">
              <a:avLst/>
            </a:prstGeom>
          </p:spPr>
          <p:txBody>
            <a:bodyPr wrap="none">
              <a:spAutoFit/>
            </a:bodyPr>
            <a:lstStyle/>
            <a:p>
              <a:pPr lvl="0">
                <a:lnSpc>
                  <a:spcPts val="1400"/>
                </a:lnSpc>
              </a:pPr>
              <a:r>
                <a:rPr lang="en-US" altLang="zh-CN" sz="900" dirty="0" smtClean="0">
                  <a:latin typeface="微软雅黑" panose="020B0503020204020204" pitchFamily="34" charset="-122"/>
                  <a:ea typeface="微软雅黑" panose="020B0503020204020204" pitchFamily="34" charset="-122"/>
                </a:rPr>
                <a:t>2018.1 </a:t>
              </a:r>
              <a:r>
                <a:rPr lang="en-US" altLang="zh-CN" sz="900" dirty="0">
                  <a:latin typeface="微软雅黑" panose="020B0503020204020204" pitchFamily="34" charset="-122"/>
                  <a:ea typeface="微软雅黑" panose="020B0503020204020204" pitchFamily="34" charset="-122"/>
                </a:rPr>
                <a:t>- 2018.3</a:t>
              </a:r>
              <a:endParaRPr lang="en-US" altLang="zh-CN" sz="900" dirty="0">
                <a:latin typeface="微软雅黑" panose="020B0503020204020204" pitchFamily="34" charset="-122"/>
                <a:ea typeface="微软雅黑" panose="020B0503020204020204" pitchFamily="34" charset="-122"/>
              </a:endParaRPr>
            </a:p>
          </p:txBody>
        </p:sp>
        <p:sp>
          <p:nvSpPr>
            <p:cNvPr id="43" name="矩形 42"/>
            <p:cNvSpPr/>
            <p:nvPr/>
          </p:nvSpPr>
          <p:spPr>
            <a:xfrm>
              <a:off x="416608" y="3889580"/>
              <a:ext cx="1873885" cy="333375"/>
            </a:xfrm>
            <a:prstGeom prst="rect">
              <a:avLst/>
            </a:prstGeom>
          </p:spPr>
          <p:txBody>
            <a:bodyPr wrap="none">
              <a:spAutoFit/>
            </a:bodyPr>
            <a:lstStyle/>
            <a:p>
              <a:pPr lvl="0">
                <a:lnSpc>
                  <a:spcPct val="150000"/>
                </a:lnSpc>
              </a:pPr>
              <a:r>
                <a:rPr lang="zh-CN" altLang="en-US" sz="1050" b="1" dirty="0" smtClean="0">
                  <a:latin typeface="微软雅黑" panose="020B0503020204020204" pitchFamily="34" charset="-122"/>
                  <a:ea typeface="微软雅黑" panose="020B0503020204020204" pitchFamily="34" charset="-122"/>
                </a:rPr>
                <a:t>智能共享柜锁</a:t>
              </a:r>
              <a:r>
                <a:rPr lang="en-US" altLang="zh-CN" sz="1050" b="1" dirty="0" smtClean="0">
                  <a:latin typeface="微软雅黑" panose="020B0503020204020204" pitchFamily="34" charset="-122"/>
                  <a:ea typeface="微软雅黑" panose="020B0503020204020204" pitchFamily="34" charset="-122"/>
                </a:rPr>
                <a:t> — </a:t>
              </a:r>
              <a:r>
                <a:rPr lang="zh-CN" altLang="en-US" sz="1050" b="1" dirty="0" smtClean="0">
                  <a:latin typeface="微软雅黑" panose="020B0503020204020204" pitchFamily="34" charset="-122"/>
                  <a:ea typeface="微软雅黑" panose="020B0503020204020204" pitchFamily="34" charset="-122"/>
                </a:rPr>
                <a:t>微信小程序</a:t>
              </a:r>
              <a:endParaRPr lang="zh-CN" altLang="en-US" sz="1050" b="1" dirty="0" smtClean="0">
                <a:latin typeface="微软雅黑" panose="020B0503020204020204" pitchFamily="34" charset="-122"/>
                <a:ea typeface="微软雅黑" panose="020B0503020204020204" pitchFamily="34" charset="-122"/>
              </a:endParaRPr>
            </a:p>
          </p:txBody>
        </p:sp>
        <p:sp>
          <p:nvSpPr>
            <p:cNvPr id="45" name="矩形 44"/>
            <p:cNvSpPr/>
            <p:nvPr/>
          </p:nvSpPr>
          <p:spPr>
            <a:xfrm>
              <a:off x="416609" y="4467340"/>
              <a:ext cx="2867929" cy="1052830"/>
            </a:xfrm>
            <a:prstGeom prst="rect">
              <a:avLst/>
            </a:prstGeom>
          </p:spPr>
          <p:txBody>
            <a:bodyPr wrap="square">
              <a:spAutoFit/>
            </a:bodyPr>
            <a:lstStyle/>
            <a:p>
              <a:pPr marL="171450" lvl="0" indent="-171450">
                <a:lnSpc>
                  <a:spcPts val="1500"/>
                </a:lnSpc>
                <a:buFont typeface="Wingdings" panose="05000000000000000000" pitchFamily="2" charset="2"/>
                <a:buChar char="ü"/>
              </a:pPr>
              <a:r>
                <a:rPr lang="zh-CN" sz="900" dirty="0" smtClean="0">
                  <a:latin typeface="微软雅黑" panose="020B0503020204020204" pitchFamily="34" charset="-122"/>
                  <a:ea typeface="微软雅黑" panose="020B0503020204020204" pitchFamily="34" charset="-122"/>
                </a:rPr>
                <a:t>基于小程序，远程和蓝牙开启智能锁，并计费结算以及报修</a:t>
              </a:r>
              <a:endParaRPr lang="zh-CN" sz="900" dirty="0" smtClean="0">
                <a:latin typeface="微软雅黑" panose="020B0503020204020204" pitchFamily="34" charset="-122"/>
                <a:ea typeface="微软雅黑" panose="020B0503020204020204" pitchFamily="34" charset="-122"/>
              </a:endParaRPr>
            </a:p>
            <a:p>
              <a:pPr marL="171450" lvl="0" indent="-171450">
                <a:lnSpc>
                  <a:spcPts val="1500"/>
                </a:lnSpc>
                <a:buFont typeface="Wingdings" panose="05000000000000000000" pitchFamily="2" charset="2"/>
                <a:buChar char="ü"/>
              </a:pPr>
              <a:r>
                <a:rPr sz="900" dirty="0" smtClean="0">
                  <a:latin typeface="微软雅黑" panose="020B0503020204020204" pitchFamily="34" charset="-122"/>
                  <a:ea typeface="微软雅黑" panose="020B0503020204020204" pitchFamily="34" charset="-122"/>
                  <a:sym typeface="+mn-ea"/>
                </a:rPr>
                <a:t>基于微信小程序MINA框架的WXML、WXSS</a:t>
              </a:r>
              <a:endParaRPr sz="900" dirty="0" smtClean="0">
                <a:latin typeface="微软雅黑" panose="020B0503020204020204" pitchFamily="34" charset="-122"/>
                <a:ea typeface="微软雅黑" panose="020B0503020204020204" pitchFamily="34" charset="-122"/>
              </a:endParaRPr>
            </a:p>
            <a:p>
              <a:pPr marL="171450" lvl="0" indent="-171450">
                <a:lnSpc>
                  <a:spcPts val="1500"/>
                </a:lnSpc>
                <a:buFont typeface="Wingdings" panose="05000000000000000000" pitchFamily="2" charset="2"/>
                <a:buChar char="ü"/>
              </a:pPr>
              <a:r>
                <a:rPr sz="900" dirty="0" smtClean="0">
                  <a:latin typeface="微软雅黑" panose="020B0503020204020204" pitchFamily="34" charset="-122"/>
                  <a:ea typeface="微软雅黑" panose="020B0503020204020204" pitchFamily="34" charset="-122"/>
                  <a:sym typeface="+mn-ea"/>
                </a:rPr>
                <a:t>视图层采用Flex弹性布局，逻辑层采用模块化的开发</a:t>
              </a:r>
              <a:endParaRPr lang="zh-CN" altLang="en-US" sz="900" dirty="0">
                <a:latin typeface="微软雅黑" panose="020B0503020204020204" pitchFamily="34" charset="-122"/>
                <a:ea typeface="微软雅黑" panose="020B0503020204020204" pitchFamily="34" charset="-122"/>
                <a:sym typeface="+mn-ea"/>
              </a:endParaRPr>
            </a:p>
          </p:txBody>
        </p:sp>
        <p:sp>
          <p:nvSpPr>
            <p:cNvPr id="71" name="矩形 70"/>
            <p:cNvSpPr/>
            <p:nvPr/>
          </p:nvSpPr>
          <p:spPr>
            <a:xfrm>
              <a:off x="2211534" y="4236770"/>
              <a:ext cx="619690"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900" dirty="0" smtClean="0">
                  <a:solidFill>
                    <a:prstClr val="white"/>
                  </a:solidFill>
                  <a:latin typeface="微软雅黑" panose="020B0503020204020204" pitchFamily="34" charset="-122"/>
                  <a:ea typeface="微软雅黑" panose="020B0503020204020204" pitchFamily="34" charset="-122"/>
                </a:rPr>
                <a:t>Node.js</a:t>
              </a:r>
              <a:endParaRPr lang="zh-CN" altLang="en-US" dirty="0">
                <a:solidFill>
                  <a:prstClr val="black"/>
                </a:solidFill>
              </a:endParaRPr>
            </a:p>
          </p:txBody>
        </p:sp>
        <p:sp>
          <p:nvSpPr>
            <p:cNvPr id="75" name="矩形 74"/>
            <p:cNvSpPr/>
            <p:nvPr/>
          </p:nvSpPr>
          <p:spPr>
            <a:xfrm>
              <a:off x="515033" y="4236957"/>
              <a:ext cx="810260"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900" dirty="0" err="1" smtClean="0">
                  <a:solidFill>
                    <a:prstClr val="white"/>
                  </a:solidFill>
                  <a:latin typeface="微软雅黑" panose="020B0503020204020204" pitchFamily="34" charset="-122"/>
                  <a:ea typeface="微软雅黑" panose="020B0503020204020204" pitchFamily="34" charset="-122"/>
                </a:rPr>
                <a:t>微信小程序</a:t>
              </a:r>
              <a:endParaRPr lang="zh-CN" altLang="en-US" sz="900" dirty="0" err="1" smtClean="0">
                <a:solidFill>
                  <a:prstClr val="white"/>
                </a:solidFill>
                <a:latin typeface="微软雅黑" panose="020B0503020204020204" pitchFamily="34" charset="-122"/>
                <a:ea typeface="微软雅黑" panose="020B0503020204020204" pitchFamily="34" charset="-122"/>
              </a:endParaRPr>
            </a:p>
          </p:txBody>
        </p:sp>
        <p:sp>
          <p:nvSpPr>
            <p:cNvPr id="76" name="矩形 75"/>
            <p:cNvSpPr/>
            <p:nvPr/>
          </p:nvSpPr>
          <p:spPr>
            <a:xfrm>
              <a:off x="1444028" y="4236770"/>
              <a:ext cx="602993"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900" dirty="0" smtClean="0">
                  <a:solidFill>
                    <a:prstClr val="white"/>
                  </a:solidFill>
                  <a:latin typeface="微软雅黑" panose="020B0503020204020204" pitchFamily="34" charset="-122"/>
                  <a:ea typeface="微软雅黑" panose="020B0503020204020204" pitchFamily="34" charset="-122"/>
                </a:rPr>
                <a:t>Leaflet</a:t>
              </a:r>
              <a:endParaRPr lang="zh-CN" altLang="en-US" dirty="0">
                <a:solidFill>
                  <a:prstClr val="black"/>
                </a:solidFill>
              </a:endParaRPr>
            </a:p>
          </p:txBody>
        </p:sp>
        <p:sp>
          <p:nvSpPr>
            <p:cNvPr id="61" name="矩形 60"/>
            <p:cNvSpPr/>
            <p:nvPr/>
          </p:nvSpPr>
          <p:spPr>
            <a:xfrm>
              <a:off x="2212169" y="4246295"/>
              <a:ext cx="619690"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r>
                <a:rPr sz="900" dirty="0" smtClean="0">
                  <a:latin typeface="微软雅黑" panose="020B0503020204020204" pitchFamily="34" charset="-122"/>
                  <a:ea typeface="微软雅黑" panose="020B0503020204020204" pitchFamily="34" charset="-122"/>
                  <a:sym typeface="+mn-ea"/>
                </a:rPr>
                <a:t>WXSS</a:t>
              </a:r>
              <a:endParaRPr lang="zh-CN" altLang="en-US" dirty="0">
                <a:solidFill>
                  <a:prstClr val="black"/>
                </a:solidFill>
              </a:endParaRPr>
            </a:p>
          </p:txBody>
        </p:sp>
        <p:sp>
          <p:nvSpPr>
            <p:cNvPr id="62" name="矩形 61"/>
            <p:cNvSpPr/>
            <p:nvPr/>
          </p:nvSpPr>
          <p:spPr>
            <a:xfrm>
              <a:off x="515668" y="4246482"/>
              <a:ext cx="810260"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r>
                <a:rPr lang="zh-CN" altLang="en-US" sz="900" dirty="0" err="1" smtClean="0">
                  <a:solidFill>
                    <a:prstClr val="white"/>
                  </a:solidFill>
                  <a:latin typeface="微软雅黑" panose="020B0503020204020204" pitchFamily="34" charset="-122"/>
                  <a:ea typeface="微软雅黑" panose="020B0503020204020204" pitchFamily="34" charset="-122"/>
                </a:rPr>
                <a:t>微信小程序</a:t>
              </a:r>
              <a:endParaRPr lang="zh-CN" altLang="en-US" sz="900" dirty="0" err="1" smtClean="0">
                <a:solidFill>
                  <a:prstClr val="white"/>
                </a:solidFill>
                <a:latin typeface="微软雅黑" panose="020B0503020204020204" pitchFamily="34" charset="-122"/>
                <a:ea typeface="微软雅黑" panose="020B0503020204020204" pitchFamily="34" charset="-122"/>
              </a:endParaRPr>
            </a:p>
          </p:txBody>
        </p:sp>
        <p:sp>
          <p:nvSpPr>
            <p:cNvPr id="64" name="矩形 63"/>
            <p:cNvSpPr/>
            <p:nvPr/>
          </p:nvSpPr>
          <p:spPr>
            <a:xfrm>
              <a:off x="1444028" y="4246295"/>
              <a:ext cx="602993"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r>
                <a:rPr sz="900" dirty="0" smtClean="0">
                  <a:latin typeface="微软雅黑" panose="020B0503020204020204" pitchFamily="34" charset="-122"/>
                  <a:ea typeface="微软雅黑" panose="020B0503020204020204" pitchFamily="34" charset="-122"/>
                  <a:sym typeface="+mn-ea"/>
                </a:rPr>
                <a:t>WXML</a:t>
              </a:r>
              <a:endParaRPr lang="zh-CN" altLang="en-US" dirty="0">
                <a:solidFill>
                  <a:prstClr val="black"/>
                </a:solidFill>
              </a:endParaRPr>
            </a:p>
          </p:txBody>
        </p:sp>
      </p:grpSp>
      <p:sp>
        <p:nvSpPr>
          <p:cNvPr id="77" name="矩形 76"/>
          <p:cNvSpPr/>
          <p:nvPr/>
        </p:nvSpPr>
        <p:spPr>
          <a:xfrm>
            <a:off x="383995" y="5076144"/>
            <a:ext cx="1094740" cy="270510"/>
          </a:xfrm>
          <a:prstGeom prst="rect">
            <a:avLst/>
          </a:prstGeom>
        </p:spPr>
        <p:txBody>
          <a:bodyPr wrap="none">
            <a:spAutoFit/>
          </a:bodyPr>
          <a:lstStyle/>
          <a:p>
            <a:pPr lvl="0">
              <a:lnSpc>
                <a:spcPts val="1400"/>
              </a:lnSpc>
            </a:pPr>
            <a:r>
              <a:rPr lang="en-US" altLang="zh-CN" sz="900" dirty="0" smtClean="0">
                <a:latin typeface="微软雅黑" panose="020B0503020204020204" pitchFamily="34" charset="-122"/>
                <a:ea typeface="微软雅黑" panose="020B0503020204020204" pitchFamily="34" charset="-122"/>
              </a:rPr>
              <a:t>2017.9 </a:t>
            </a:r>
            <a:r>
              <a:rPr lang="en-US" altLang="zh-CN" sz="900" dirty="0">
                <a:latin typeface="微软雅黑" panose="020B0503020204020204" pitchFamily="34" charset="-122"/>
                <a:ea typeface="微软雅黑" panose="020B0503020204020204" pitchFamily="34" charset="-122"/>
              </a:rPr>
              <a:t>- </a:t>
            </a:r>
            <a:r>
              <a:rPr lang="en-US" altLang="zh-CN" sz="900" dirty="0" smtClean="0">
                <a:latin typeface="微软雅黑" panose="020B0503020204020204" pitchFamily="34" charset="-122"/>
                <a:ea typeface="微软雅黑" panose="020B0503020204020204" pitchFamily="34" charset="-122"/>
              </a:rPr>
              <a:t>2017.12</a:t>
            </a:r>
            <a:endParaRPr lang="en-US" altLang="zh-CN" sz="900" dirty="0">
              <a:latin typeface="微软雅黑" panose="020B0503020204020204" pitchFamily="34" charset="-122"/>
              <a:ea typeface="微软雅黑" panose="020B0503020204020204" pitchFamily="34" charset="-122"/>
            </a:endParaRPr>
          </a:p>
        </p:txBody>
      </p:sp>
      <p:sp>
        <p:nvSpPr>
          <p:cNvPr id="78" name="矩形 77"/>
          <p:cNvSpPr/>
          <p:nvPr/>
        </p:nvSpPr>
        <p:spPr>
          <a:xfrm>
            <a:off x="383995" y="5230783"/>
            <a:ext cx="2273935" cy="333375"/>
          </a:xfrm>
          <a:prstGeom prst="rect">
            <a:avLst/>
          </a:prstGeom>
        </p:spPr>
        <p:txBody>
          <a:bodyPr wrap="none">
            <a:spAutoFit/>
          </a:bodyPr>
          <a:lstStyle/>
          <a:p>
            <a:pPr lvl="0">
              <a:lnSpc>
                <a:spcPct val="150000"/>
              </a:lnSpc>
            </a:pPr>
            <a:r>
              <a:rPr lang="zh-CN" altLang="en-US" sz="1050" b="1" dirty="0" err="1" smtClean="0">
                <a:latin typeface="微软雅黑" panose="020B0503020204020204" pitchFamily="34" charset="-122"/>
                <a:ea typeface="微软雅黑" panose="020B0503020204020204" pitchFamily="34" charset="-122"/>
              </a:rPr>
              <a:t>公交物资管理系统</a:t>
            </a:r>
            <a:r>
              <a:rPr lang="en-US" altLang="zh-CN" sz="1050" b="1" dirty="0" smtClean="0">
                <a:latin typeface="微软雅黑" panose="020B0503020204020204" pitchFamily="34" charset="-122"/>
                <a:ea typeface="微软雅黑" panose="020B0503020204020204" pitchFamily="34" charset="-122"/>
              </a:rPr>
              <a:t> — </a:t>
            </a:r>
            <a:r>
              <a:rPr lang="zh-CN" altLang="en-US" sz="1050" b="1" dirty="0" smtClean="0">
                <a:latin typeface="微软雅黑" panose="020B0503020204020204" pitchFamily="34" charset="-122"/>
                <a:ea typeface="微软雅黑" panose="020B0503020204020204" pitchFamily="34" charset="-122"/>
              </a:rPr>
              <a:t>后台管理系统</a:t>
            </a:r>
            <a:endParaRPr lang="zh-CN" altLang="en-US" sz="1050" b="1" dirty="0" smtClean="0">
              <a:latin typeface="微软雅黑" panose="020B0503020204020204" pitchFamily="34" charset="-122"/>
              <a:ea typeface="微软雅黑" panose="020B0503020204020204" pitchFamily="34" charset="-122"/>
            </a:endParaRPr>
          </a:p>
        </p:txBody>
      </p:sp>
      <p:sp>
        <p:nvSpPr>
          <p:cNvPr id="79" name="矩形 78"/>
          <p:cNvSpPr/>
          <p:nvPr/>
        </p:nvSpPr>
        <p:spPr>
          <a:xfrm>
            <a:off x="484526" y="5566543"/>
            <a:ext cx="474086"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900" dirty="0">
                <a:solidFill>
                  <a:prstClr val="white"/>
                </a:solidFill>
                <a:latin typeface="微软雅黑" panose="020B0503020204020204" pitchFamily="34" charset="-122"/>
                <a:ea typeface="微软雅黑" panose="020B0503020204020204" pitchFamily="34" charset="-122"/>
              </a:rPr>
              <a:t>Layui</a:t>
            </a:r>
            <a:endParaRPr lang="en-US" dirty="0">
              <a:solidFill>
                <a:prstClr val="black"/>
              </a:solidFill>
            </a:endParaRPr>
          </a:p>
        </p:txBody>
      </p:sp>
      <p:sp>
        <p:nvSpPr>
          <p:cNvPr id="80" name="矩形 79"/>
          <p:cNvSpPr/>
          <p:nvPr/>
        </p:nvSpPr>
        <p:spPr>
          <a:xfrm>
            <a:off x="383997" y="5808543"/>
            <a:ext cx="2870062" cy="1245235"/>
          </a:xfrm>
          <a:prstGeom prst="rect">
            <a:avLst/>
          </a:prstGeom>
        </p:spPr>
        <p:txBody>
          <a:bodyPr wrap="square">
            <a:spAutoFit/>
          </a:bodyPr>
          <a:lstStyle/>
          <a:p>
            <a:pPr marL="171450" lvl="0" indent="-171450">
              <a:lnSpc>
                <a:spcPts val="1500"/>
              </a:lnSpc>
              <a:buFont typeface="Wingdings" panose="05000000000000000000" pitchFamily="2" charset="2"/>
              <a:buChar char="ü"/>
            </a:pPr>
            <a:r>
              <a:rPr lang="zh-CN" altLang="en-US" sz="900" dirty="0" smtClean="0">
                <a:latin typeface="微软雅黑" panose="020B0503020204020204" pitchFamily="34" charset="-122"/>
                <a:ea typeface="微软雅黑" panose="020B0503020204020204" pitchFamily="34" charset="-122"/>
              </a:rPr>
              <a:t>本项目是一个后台管理系统</a:t>
            </a:r>
            <a:endParaRPr lang="zh-CN" altLang="en-US" sz="900" dirty="0" smtClean="0">
              <a:latin typeface="微软雅黑" panose="020B0503020204020204" pitchFamily="34" charset="-122"/>
              <a:ea typeface="微软雅黑" panose="020B0503020204020204" pitchFamily="34" charset="-122"/>
            </a:endParaRPr>
          </a:p>
          <a:p>
            <a:pPr marL="171450" lvl="0" indent="-171450">
              <a:lnSpc>
                <a:spcPts val="1500"/>
              </a:lnSpc>
              <a:buFont typeface="Wingdings" panose="05000000000000000000" pitchFamily="2" charset="2"/>
              <a:buChar char="ü"/>
            </a:pPr>
            <a:r>
              <a:rPr lang="zh-CN" altLang="en-US" sz="900" dirty="0">
                <a:latin typeface="微软雅黑" panose="020B0503020204020204" pitchFamily="34" charset="-122"/>
                <a:ea typeface="微软雅黑" panose="020B0503020204020204" pitchFamily="34" charset="-122"/>
              </a:rPr>
              <a:t>一期前端框架使用</a:t>
            </a:r>
            <a:r>
              <a:rPr lang="en-US" altLang="zh-CN" sz="900" dirty="0">
                <a:latin typeface="微软雅黑" panose="020B0503020204020204" pitchFamily="34" charset="-122"/>
                <a:ea typeface="微软雅黑" panose="020B0503020204020204" pitchFamily="34" charset="-122"/>
              </a:rPr>
              <a:t>EasyUI</a:t>
            </a:r>
            <a:r>
              <a:rPr lang="zh-CN" altLang="en-US" sz="900" dirty="0">
                <a:latin typeface="微软雅黑" panose="020B0503020204020204" pitchFamily="34" charset="-122"/>
                <a:ea typeface="微软雅黑" panose="020B0503020204020204" pitchFamily="34" charset="-122"/>
              </a:rPr>
              <a:t>，二期使用</a:t>
            </a:r>
            <a:r>
              <a:rPr lang="en-US" altLang="zh-CN" sz="900" dirty="0">
                <a:latin typeface="微软雅黑" panose="020B0503020204020204" pitchFamily="34" charset="-122"/>
                <a:ea typeface="微软雅黑" panose="020B0503020204020204" pitchFamily="34" charset="-122"/>
              </a:rPr>
              <a:t>Layui</a:t>
            </a:r>
            <a:r>
              <a:rPr lang="zh-CN" altLang="en-US" sz="900" dirty="0">
                <a:latin typeface="微软雅黑" panose="020B0503020204020204" pitchFamily="34" charset="-122"/>
                <a:ea typeface="微软雅黑" panose="020B0503020204020204" pitchFamily="34" charset="-122"/>
              </a:rPr>
              <a:t>重构代码</a:t>
            </a:r>
            <a:endParaRPr lang="zh-CN" altLang="en-US" sz="900" dirty="0">
              <a:latin typeface="微软雅黑" panose="020B0503020204020204" pitchFamily="34" charset="-122"/>
              <a:ea typeface="微软雅黑" panose="020B0503020204020204" pitchFamily="34" charset="-122"/>
            </a:endParaRPr>
          </a:p>
          <a:p>
            <a:pPr marL="171450" lvl="0" indent="-171450">
              <a:lnSpc>
                <a:spcPts val="1500"/>
              </a:lnSpc>
              <a:buFont typeface="Wingdings" panose="05000000000000000000" pitchFamily="2" charset="2"/>
              <a:buChar char="ü"/>
            </a:pPr>
            <a:r>
              <a:rPr lang="zh-CN" altLang="en-US" sz="900" dirty="0">
                <a:latin typeface="微软雅黑" panose="020B0503020204020204" pitchFamily="34" charset="-122"/>
                <a:ea typeface="微软雅黑" panose="020B0503020204020204" pitchFamily="34" charset="-122"/>
              </a:rPr>
              <a:t>负责页面的布局和数据渲染，并且完成后端页面的嵌套</a:t>
            </a:r>
            <a:endParaRPr lang="zh-CN" altLang="en-US" sz="900" dirty="0">
              <a:latin typeface="微软雅黑" panose="020B0503020204020204" pitchFamily="34" charset="-122"/>
              <a:ea typeface="微软雅黑" panose="020B0503020204020204" pitchFamily="34" charset="-122"/>
            </a:endParaRPr>
          </a:p>
          <a:p>
            <a:pPr marL="171450" lvl="0" indent="-171450">
              <a:lnSpc>
                <a:spcPts val="1500"/>
              </a:lnSpc>
              <a:buFont typeface="Wingdings" panose="05000000000000000000" pitchFamily="2" charset="2"/>
              <a:buChar char="ü"/>
            </a:pPr>
            <a:r>
              <a:rPr lang="zh-CN" altLang="en-US" sz="900" dirty="0">
                <a:latin typeface="微软雅黑" panose="020B0503020204020204" pitchFamily="34" charset="-122"/>
                <a:ea typeface="微软雅黑" panose="020B0503020204020204" pitchFamily="34" charset="-122"/>
              </a:rPr>
              <a:t>最大的困难是项目没有完全实现前后端分离</a:t>
            </a:r>
            <a:endParaRPr lang="zh-CN" altLang="en-US" sz="900" dirty="0">
              <a:latin typeface="微软雅黑" panose="020B0503020204020204" pitchFamily="34" charset="-122"/>
              <a:ea typeface="微软雅黑" panose="020B0503020204020204" pitchFamily="34" charset="-122"/>
            </a:endParaRPr>
          </a:p>
        </p:txBody>
      </p:sp>
      <p:sp>
        <p:nvSpPr>
          <p:cNvPr id="84" name="矩形 83"/>
          <p:cNvSpPr/>
          <p:nvPr/>
        </p:nvSpPr>
        <p:spPr>
          <a:xfrm>
            <a:off x="1646791" y="5566543"/>
            <a:ext cx="619690"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900" dirty="0" smtClean="0">
                <a:solidFill>
                  <a:prstClr val="white"/>
                </a:solidFill>
                <a:latin typeface="微软雅黑" panose="020B0503020204020204" pitchFamily="34" charset="-122"/>
                <a:ea typeface="微软雅黑" panose="020B0503020204020204" pitchFamily="34" charset="-122"/>
              </a:rPr>
              <a:t>EasyUI</a:t>
            </a:r>
            <a:endParaRPr lang="en-US" sz="900" dirty="0" smtClean="0">
              <a:solidFill>
                <a:prstClr val="white"/>
              </a:solidFill>
              <a:latin typeface="微软雅黑" panose="020B0503020204020204" pitchFamily="34" charset="-122"/>
              <a:ea typeface="微软雅黑" panose="020B0503020204020204" pitchFamily="34" charset="-122"/>
            </a:endParaRPr>
          </a:p>
        </p:txBody>
      </p:sp>
      <p:sp>
        <p:nvSpPr>
          <p:cNvPr id="86" name="矩形 85"/>
          <p:cNvSpPr/>
          <p:nvPr/>
        </p:nvSpPr>
        <p:spPr>
          <a:xfrm>
            <a:off x="1001205" y="5566543"/>
            <a:ext cx="602993"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dirty="0" smtClean="0">
                <a:solidFill>
                  <a:prstClr val="white"/>
                </a:solidFill>
                <a:latin typeface="微软雅黑" panose="020B0503020204020204" pitchFamily="34" charset="-122"/>
                <a:ea typeface="微软雅黑" panose="020B0503020204020204" pitchFamily="34" charset="-122"/>
              </a:rPr>
              <a:t>jQuery</a:t>
            </a:r>
            <a:endParaRPr lang="zh-CN" altLang="en-US" dirty="0">
              <a:solidFill>
                <a:prstClr val="black"/>
              </a:solidFill>
            </a:endParaRPr>
          </a:p>
        </p:txBody>
      </p:sp>
      <p:grpSp>
        <p:nvGrpSpPr>
          <p:cNvPr id="7" name="组合 6"/>
          <p:cNvGrpSpPr/>
          <p:nvPr/>
        </p:nvGrpSpPr>
        <p:grpSpPr>
          <a:xfrm>
            <a:off x="387971" y="7202546"/>
            <a:ext cx="2866088" cy="2195708"/>
            <a:chOff x="418451" y="7791282"/>
            <a:chExt cx="2866088" cy="2195708"/>
          </a:xfrm>
        </p:grpSpPr>
        <p:sp>
          <p:nvSpPr>
            <p:cNvPr id="87" name="矩形 86"/>
            <p:cNvSpPr/>
            <p:nvPr/>
          </p:nvSpPr>
          <p:spPr>
            <a:xfrm>
              <a:off x="418451" y="7791282"/>
              <a:ext cx="1094740" cy="270510"/>
            </a:xfrm>
            <a:prstGeom prst="rect">
              <a:avLst/>
            </a:prstGeom>
          </p:spPr>
          <p:txBody>
            <a:bodyPr wrap="none">
              <a:spAutoFit/>
            </a:bodyPr>
            <a:lstStyle/>
            <a:p>
              <a:pPr lvl="0">
                <a:lnSpc>
                  <a:spcPts val="1400"/>
                </a:lnSpc>
              </a:pPr>
              <a:r>
                <a:rPr lang="en-US" altLang="zh-CN" sz="900" dirty="0" smtClean="0">
                  <a:latin typeface="微软雅黑" panose="020B0503020204020204" pitchFamily="34" charset="-122"/>
                  <a:ea typeface="微软雅黑" panose="020B0503020204020204" pitchFamily="34" charset="-122"/>
                </a:rPr>
                <a:t>2015.8 </a:t>
              </a:r>
              <a:r>
                <a:rPr lang="en-US" altLang="zh-CN" sz="900" dirty="0">
                  <a:latin typeface="微软雅黑" panose="020B0503020204020204" pitchFamily="34" charset="-122"/>
                  <a:ea typeface="微软雅黑" panose="020B0503020204020204" pitchFamily="34" charset="-122"/>
                </a:rPr>
                <a:t>- </a:t>
              </a:r>
              <a:r>
                <a:rPr lang="en-US" altLang="zh-CN" sz="900" dirty="0" smtClean="0">
                  <a:latin typeface="微软雅黑" panose="020B0503020204020204" pitchFamily="34" charset="-122"/>
                  <a:ea typeface="微软雅黑" panose="020B0503020204020204" pitchFamily="34" charset="-122"/>
                </a:rPr>
                <a:t>2016.11</a:t>
              </a:r>
              <a:endParaRPr lang="en-US" altLang="zh-CN" sz="900" dirty="0">
                <a:latin typeface="微软雅黑" panose="020B0503020204020204" pitchFamily="34" charset="-122"/>
                <a:ea typeface="微软雅黑" panose="020B0503020204020204" pitchFamily="34" charset="-122"/>
              </a:endParaRPr>
            </a:p>
          </p:txBody>
        </p:sp>
        <p:sp>
          <p:nvSpPr>
            <p:cNvPr id="88" name="矩形 87"/>
            <p:cNvSpPr/>
            <p:nvPr/>
          </p:nvSpPr>
          <p:spPr>
            <a:xfrm>
              <a:off x="453376" y="7995085"/>
              <a:ext cx="1607185" cy="333375"/>
            </a:xfrm>
            <a:prstGeom prst="rect">
              <a:avLst/>
            </a:prstGeom>
          </p:spPr>
          <p:txBody>
            <a:bodyPr wrap="none">
              <a:spAutoFit/>
            </a:bodyPr>
            <a:lstStyle/>
            <a:p>
              <a:pPr lvl="0">
                <a:lnSpc>
                  <a:spcPct val="150000"/>
                </a:lnSpc>
              </a:pPr>
              <a:r>
                <a:rPr lang="zh-CN" altLang="en-US" sz="1050" b="1" dirty="0" err="1" smtClean="0">
                  <a:latin typeface="微软雅黑" panose="020B0503020204020204" pitchFamily="34" charset="-122"/>
                  <a:ea typeface="微软雅黑" panose="020B0503020204020204" pitchFamily="34" charset="-122"/>
                </a:rPr>
                <a:t>乐此购</a:t>
              </a:r>
              <a:r>
                <a:rPr lang="en-US" altLang="zh-CN" sz="1050" b="1" dirty="0" smtClean="0">
                  <a:latin typeface="微软雅黑" panose="020B0503020204020204" pitchFamily="34" charset="-122"/>
                  <a:ea typeface="微软雅黑" panose="020B0503020204020204" pitchFamily="34" charset="-122"/>
                </a:rPr>
                <a:t> — </a:t>
              </a:r>
              <a:r>
                <a:rPr lang="zh-CN" altLang="en-US" sz="1050" b="1" dirty="0" smtClean="0">
                  <a:latin typeface="微软雅黑" panose="020B0503020204020204" pitchFamily="34" charset="-122"/>
                  <a:ea typeface="微软雅黑" panose="020B0503020204020204" pitchFamily="34" charset="-122"/>
                </a:rPr>
                <a:t>购物商城网站</a:t>
              </a:r>
              <a:endParaRPr lang="zh-CN" altLang="en-US" sz="1050" b="1" dirty="0" smtClean="0">
                <a:latin typeface="微软雅黑" panose="020B0503020204020204" pitchFamily="34" charset="-122"/>
                <a:ea typeface="微软雅黑" panose="020B0503020204020204" pitchFamily="34" charset="-122"/>
              </a:endParaRPr>
            </a:p>
          </p:txBody>
        </p:sp>
        <p:sp>
          <p:nvSpPr>
            <p:cNvPr id="89" name="矩形 88"/>
            <p:cNvSpPr/>
            <p:nvPr/>
          </p:nvSpPr>
          <p:spPr>
            <a:xfrm>
              <a:off x="518781" y="8318967"/>
              <a:ext cx="556260"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900" dirty="0" smtClean="0">
                  <a:solidFill>
                    <a:prstClr val="white"/>
                  </a:solidFill>
                  <a:latin typeface="微软雅黑" panose="020B0503020204020204" pitchFamily="34" charset="-122"/>
                  <a:ea typeface="微软雅黑" panose="020B0503020204020204" pitchFamily="34" charset="-122"/>
                  <a:sym typeface="+mn-ea"/>
                </a:rPr>
                <a:t>jQuery</a:t>
              </a:r>
              <a:endParaRPr lang="zh-CN" altLang="en-US" dirty="0">
                <a:solidFill>
                  <a:prstClr val="black"/>
                </a:solidFill>
              </a:endParaRPr>
            </a:p>
          </p:txBody>
        </p:sp>
        <p:sp>
          <p:nvSpPr>
            <p:cNvPr id="90" name="矩形 89"/>
            <p:cNvSpPr/>
            <p:nvPr/>
          </p:nvSpPr>
          <p:spPr>
            <a:xfrm>
              <a:off x="418453" y="8549350"/>
              <a:ext cx="2866086" cy="1437640"/>
            </a:xfrm>
            <a:prstGeom prst="rect">
              <a:avLst/>
            </a:prstGeom>
          </p:spPr>
          <p:txBody>
            <a:bodyPr wrap="square">
              <a:spAutoFit/>
            </a:bodyPr>
            <a:lstStyle/>
            <a:p>
              <a:pPr marL="171450" lvl="0" indent="-171450">
                <a:lnSpc>
                  <a:spcPts val="1500"/>
                </a:lnSpc>
                <a:buFont typeface="Wingdings" panose="05000000000000000000" pitchFamily="2" charset="2"/>
                <a:buChar char="ü"/>
              </a:pPr>
              <a:r>
                <a:rPr lang="zh-CN" altLang="en-US" sz="900" dirty="0" smtClean="0">
                  <a:latin typeface="微软雅黑" panose="020B0503020204020204" pitchFamily="34" charset="-122"/>
                  <a:ea typeface="微软雅黑" panose="020B0503020204020204" pitchFamily="34" charset="-122"/>
                </a:rPr>
                <a:t>为推广公司产品，制作一个大型网站商城，前期以</a:t>
              </a:r>
              <a:r>
                <a:rPr lang="en-US" altLang="zh-CN" sz="900" dirty="0" smtClean="0">
                  <a:latin typeface="微软雅黑" panose="020B0503020204020204" pitchFamily="34" charset="-122"/>
                  <a:ea typeface="微软雅黑" panose="020B0503020204020204" pitchFamily="34" charset="-122"/>
                </a:rPr>
                <a:t>PC</a:t>
              </a:r>
              <a:r>
                <a:rPr lang="zh-CN" altLang="en-US" sz="900" dirty="0" smtClean="0">
                  <a:latin typeface="微软雅黑" panose="020B0503020204020204" pitchFamily="34" charset="-122"/>
                  <a:ea typeface="微软雅黑" panose="020B0503020204020204" pitchFamily="34" charset="-122"/>
                </a:rPr>
                <a:t>端为主，二期完成手机端页面的开发</a:t>
              </a:r>
              <a:endParaRPr lang="zh-CN" altLang="en-US" sz="900" dirty="0" smtClean="0">
                <a:latin typeface="微软雅黑" panose="020B0503020204020204" pitchFamily="34" charset="-122"/>
                <a:ea typeface="微软雅黑" panose="020B0503020204020204" pitchFamily="34" charset="-122"/>
              </a:endParaRPr>
            </a:p>
            <a:p>
              <a:pPr marL="171450" lvl="0" indent="-171450">
                <a:lnSpc>
                  <a:spcPts val="1500"/>
                </a:lnSpc>
                <a:buFont typeface="Wingdings" panose="05000000000000000000" pitchFamily="2" charset="2"/>
                <a:buChar char="ü"/>
              </a:pPr>
              <a:r>
                <a:rPr lang="zh-CN" altLang="en-US" sz="900" dirty="0" smtClean="0">
                  <a:latin typeface="微软雅黑" panose="020B0503020204020204" pitchFamily="34" charset="-122"/>
                  <a:ea typeface="微软雅黑" panose="020B0503020204020204" pitchFamily="34" charset="-122"/>
                  <a:sym typeface="+mn-ea"/>
                </a:rPr>
                <a:t>负责前期界面的研究</a:t>
              </a:r>
              <a:r>
                <a:rPr sz="900" dirty="0" smtClean="0">
                  <a:latin typeface="微软雅黑" panose="020B0503020204020204" pitchFamily="34" charset="-122"/>
                  <a:ea typeface="微软雅黑" panose="020B0503020204020204" pitchFamily="34" charset="-122"/>
                </a:rPr>
                <a:t>，切图，配合后台开发人员设计界面与开发功能，并负责框架开发，封装公共组件，以及根据需要引进第三方插件</a:t>
              </a:r>
              <a:endParaRPr sz="900" dirty="0" smtClean="0">
                <a:latin typeface="微软雅黑" panose="020B0503020204020204" pitchFamily="34" charset="-122"/>
                <a:ea typeface="微软雅黑" panose="020B0503020204020204" pitchFamily="34" charset="-122"/>
              </a:endParaRPr>
            </a:p>
            <a:p>
              <a:pPr marL="171450" lvl="0" indent="-171450">
                <a:lnSpc>
                  <a:spcPts val="1500"/>
                </a:lnSpc>
                <a:buFont typeface="Wingdings" panose="05000000000000000000" pitchFamily="2" charset="2"/>
                <a:buChar char="ü"/>
              </a:pPr>
              <a:r>
                <a:rPr lang="en-US" altLang="zh-CN" sz="900" dirty="0" smtClean="0">
                  <a:latin typeface="微软雅黑" panose="020B0503020204020204" pitchFamily="34" charset="-122"/>
                  <a:ea typeface="微软雅黑" panose="020B0503020204020204" pitchFamily="34" charset="-122"/>
                </a:rPr>
                <a:t>最大困难是实现产品前端界面效果与设计图纸在某些界面上难以绝对统一</a:t>
              </a:r>
              <a:endParaRPr lang="en-US" altLang="zh-CN" sz="900" dirty="0" smtClean="0">
                <a:latin typeface="微软雅黑" panose="020B0503020204020204" pitchFamily="34" charset="-122"/>
                <a:ea typeface="微软雅黑" panose="020B0503020204020204" pitchFamily="34" charset="-122"/>
              </a:endParaRPr>
            </a:p>
          </p:txBody>
        </p:sp>
        <p:grpSp>
          <p:nvGrpSpPr>
            <p:cNvPr id="91" name="组合 90"/>
            <p:cNvGrpSpPr/>
            <p:nvPr/>
          </p:nvGrpSpPr>
          <p:grpSpPr>
            <a:xfrm>
              <a:off x="1448670" y="7853394"/>
              <a:ext cx="677320" cy="215444"/>
              <a:chOff x="1404917" y="3745442"/>
              <a:chExt cx="677320" cy="215444"/>
            </a:xfrm>
          </p:grpSpPr>
          <p:sp>
            <p:nvSpPr>
              <p:cNvPr id="92" name="圆角矩形 91"/>
              <p:cNvSpPr/>
              <p:nvPr/>
            </p:nvSpPr>
            <p:spPr>
              <a:xfrm>
                <a:off x="1441050" y="3756379"/>
                <a:ext cx="641187" cy="140176"/>
              </a:xfrm>
              <a:prstGeom prst="roundRect">
                <a:avLst>
                  <a:gd name="adj" fmla="val 50000"/>
                </a:avLst>
              </a:prstGeom>
              <a:solidFill>
                <a:srgbClr val="E9E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rgbClr val="6679DF"/>
                    </a:solidFill>
                    <a:latin typeface="微软雅黑" panose="020B0503020204020204" pitchFamily="34" charset="-122"/>
                    <a:ea typeface="微软雅黑" panose="020B0503020204020204" pitchFamily="34" charset="-122"/>
                    <a:sym typeface="+mn-ea"/>
                  </a:rPr>
                  <a:t>团队</a:t>
                </a:r>
                <a:r>
                  <a:rPr lang="zh-CN" altLang="en-US" sz="800" dirty="0" smtClean="0">
                    <a:solidFill>
                      <a:srgbClr val="6679DF"/>
                    </a:solidFill>
                    <a:latin typeface="微软雅黑" panose="020B0503020204020204" pitchFamily="34" charset="-122"/>
                    <a:ea typeface="微软雅黑" panose="020B0503020204020204" pitchFamily="34" charset="-122"/>
                    <a:sym typeface="+mn-ea"/>
                  </a:rPr>
                  <a:t>项目</a:t>
                </a:r>
                <a:endParaRPr lang="zh-CN" altLang="en-US" sz="800" dirty="0">
                  <a:solidFill>
                    <a:srgbClr val="6679DF"/>
                  </a:solidFill>
                  <a:latin typeface="微软雅黑" panose="020B0503020204020204" pitchFamily="34" charset="-122"/>
                  <a:ea typeface="微软雅黑" panose="020B0503020204020204" pitchFamily="34" charset="-122"/>
                </a:endParaRPr>
              </a:p>
            </p:txBody>
          </p:sp>
          <p:sp>
            <p:nvSpPr>
              <p:cNvPr id="93" name="文本框 92"/>
              <p:cNvSpPr txBox="1"/>
              <p:nvPr/>
            </p:nvSpPr>
            <p:spPr>
              <a:xfrm>
                <a:off x="1404917" y="3745442"/>
                <a:ext cx="184731" cy="215444"/>
              </a:xfrm>
              <a:prstGeom prst="rect">
                <a:avLst/>
              </a:prstGeom>
              <a:noFill/>
            </p:spPr>
            <p:txBody>
              <a:bodyPr wrap="none" rtlCol="0">
                <a:spAutoFit/>
              </a:bodyPr>
              <a:lstStyle/>
              <a:p>
                <a:endParaRPr lang="zh-CN" altLang="en-US" sz="800" dirty="0">
                  <a:solidFill>
                    <a:srgbClr val="6679DF"/>
                  </a:solidFill>
                  <a:latin typeface="微软雅黑" panose="020B0503020204020204" pitchFamily="34" charset="-122"/>
                  <a:ea typeface="微软雅黑" panose="020B0503020204020204" pitchFamily="34" charset="-122"/>
                </a:endParaRPr>
              </a:p>
            </p:txBody>
          </p:sp>
        </p:grpSp>
      </p:grpSp>
      <p:sp>
        <p:nvSpPr>
          <p:cNvPr id="72" name="圆角矩形 71"/>
          <p:cNvSpPr/>
          <p:nvPr/>
        </p:nvSpPr>
        <p:spPr>
          <a:xfrm>
            <a:off x="1449561" y="5130560"/>
            <a:ext cx="641187" cy="140176"/>
          </a:xfrm>
          <a:prstGeom prst="roundRect">
            <a:avLst>
              <a:gd name="adj" fmla="val 50000"/>
            </a:avLst>
          </a:prstGeom>
          <a:solidFill>
            <a:srgbClr val="E9E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rgbClr val="6679DF"/>
                </a:solidFill>
                <a:latin typeface="微软雅黑" panose="020B0503020204020204" pitchFamily="34" charset="-122"/>
                <a:ea typeface="微软雅黑" panose="020B0503020204020204" pitchFamily="34" charset="-122"/>
              </a:rPr>
              <a:t>团队</a:t>
            </a:r>
            <a:r>
              <a:rPr lang="zh-CN" altLang="en-US" sz="800" dirty="0" smtClean="0">
                <a:solidFill>
                  <a:srgbClr val="6679DF"/>
                </a:solidFill>
                <a:latin typeface="微软雅黑" panose="020B0503020204020204" pitchFamily="34" charset="-122"/>
                <a:ea typeface="微软雅黑" panose="020B0503020204020204" pitchFamily="34" charset="-122"/>
              </a:rPr>
              <a:t>项目</a:t>
            </a:r>
            <a:endParaRPr lang="zh-CN" altLang="en-US" sz="800" dirty="0">
              <a:solidFill>
                <a:srgbClr val="6679DF"/>
              </a:solidFill>
              <a:latin typeface="微软雅黑" panose="020B0503020204020204" pitchFamily="34" charset="-122"/>
              <a:ea typeface="微软雅黑" panose="020B0503020204020204" pitchFamily="34" charset="-122"/>
            </a:endParaRPr>
          </a:p>
        </p:txBody>
      </p:sp>
      <p:sp>
        <p:nvSpPr>
          <p:cNvPr id="73" name="圆角矩形 72"/>
          <p:cNvSpPr/>
          <p:nvPr/>
        </p:nvSpPr>
        <p:spPr>
          <a:xfrm>
            <a:off x="1454324" y="3186424"/>
            <a:ext cx="641187" cy="140176"/>
          </a:xfrm>
          <a:prstGeom prst="roundRect">
            <a:avLst>
              <a:gd name="adj" fmla="val 50000"/>
            </a:avLst>
          </a:prstGeom>
          <a:solidFill>
            <a:srgbClr val="E9E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rgbClr val="6679DF"/>
                </a:solidFill>
                <a:latin typeface="微软雅黑" panose="020B0503020204020204" pitchFamily="34" charset="-122"/>
                <a:ea typeface="微软雅黑" panose="020B0503020204020204" pitchFamily="34" charset="-122"/>
              </a:rPr>
              <a:t>团队项目</a:t>
            </a:r>
            <a:endParaRPr lang="zh-CN" altLang="en-US" sz="800" dirty="0" smtClean="0">
              <a:solidFill>
                <a:srgbClr val="6679DF"/>
              </a:solidFill>
              <a:latin typeface="微软雅黑" panose="020B0503020204020204" pitchFamily="34" charset="-122"/>
              <a:ea typeface="微软雅黑" panose="020B0503020204020204" pitchFamily="34" charset="-122"/>
            </a:endParaRPr>
          </a:p>
        </p:txBody>
      </p:sp>
      <p:sp>
        <p:nvSpPr>
          <p:cNvPr id="99" name="矩形 98"/>
          <p:cNvSpPr/>
          <p:nvPr/>
        </p:nvSpPr>
        <p:spPr>
          <a:xfrm>
            <a:off x="3380690" y="1387782"/>
            <a:ext cx="792480" cy="275590"/>
          </a:xfrm>
          <a:prstGeom prst="rect">
            <a:avLst/>
          </a:prstGeom>
        </p:spPr>
        <p:txBody>
          <a:bodyPr wrap="none">
            <a:spAutoFit/>
          </a:bodyPr>
          <a:p>
            <a:pPr lvl="0"/>
            <a:r>
              <a:rPr lang="zh-CN" altLang="en-US" sz="1200" b="1" dirty="0" smtClean="0">
                <a:latin typeface="微软雅黑" panose="020B0503020204020204" pitchFamily="34" charset="-122"/>
                <a:ea typeface="微软雅黑" panose="020B0503020204020204" pitchFamily="34" charset="-122"/>
              </a:rPr>
              <a:t>工作经历</a:t>
            </a:r>
            <a:endParaRPr lang="zh-CN" altLang="en-US" sz="1200" b="1" dirty="0" smtClean="0">
              <a:latin typeface="微软雅黑" panose="020B0503020204020204" pitchFamily="34" charset="-122"/>
              <a:ea typeface="微软雅黑" panose="020B0503020204020204" pitchFamily="34" charset="-122"/>
            </a:endParaRPr>
          </a:p>
        </p:txBody>
      </p:sp>
      <p:cxnSp>
        <p:nvCxnSpPr>
          <p:cNvPr id="100" name="直接连接符 99"/>
          <p:cNvCxnSpPr/>
          <p:nvPr/>
        </p:nvCxnSpPr>
        <p:spPr>
          <a:xfrm>
            <a:off x="3461659" y="1664228"/>
            <a:ext cx="29415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flipV="1">
            <a:off x="3513455" y="1789430"/>
            <a:ext cx="0" cy="4209415"/>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椭圆 101"/>
          <p:cNvSpPr/>
          <p:nvPr/>
        </p:nvSpPr>
        <p:spPr>
          <a:xfrm flipH="1">
            <a:off x="3471185" y="2205816"/>
            <a:ext cx="84636" cy="84636"/>
          </a:xfrm>
          <a:prstGeom prst="ellipse">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3" name="椭圆 102"/>
          <p:cNvSpPr/>
          <p:nvPr/>
        </p:nvSpPr>
        <p:spPr>
          <a:xfrm flipH="1">
            <a:off x="3471185" y="3917617"/>
            <a:ext cx="84636" cy="84636"/>
          </a:xfrm>
          <a:prstGeom prst="ellipse">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05" name="组合 104"/>
          <p:cNvGrpSpPr/>
          <p:nvPr/>
        </p:nvGrpSpPr>
        <p:grpSpPr>
          <a:xfrm>
            <a:off x="3557953" y="1891811"/>
            <a:ext cx="2867930" cy="1544198"/>
            <a:chOff x="416608" y="3709272"/>
            <a:chExt cx="2867930" cy="1544198"/>
          </a:xfrm>
        </p:grpSpPr>
        <p:sp>
          <p:nvSpPr>
            <p:cNvPr id="106" name="矩形 105"/>
            <p:cNvSpPr/>
            <p:nvPr/>
          </p:nvSpPr>
          <p:spPr>
            <a:xfrm>
              <a:off x="416608" y="3709272"/>
              <a:ext cx="892175" cy="270510"/>
            </a:xfrm>
            <a:prstGeom prst="rect">
              <a:avLst/>
            </a:prstGeom>
          </p:spPr>
          <p:txBody>
            <a:bodyPr wrap="none">
              <a:spAutoFit/>
            </a:bodyPr>
            <a:p>
              <a:pPr lvl="0">
                <a:lnSpc>
                  <a:spcPts val="1400"/>
                </a:lnSpc>
              </a:pPr>
              <a:r>
                <a:rPr lang="en-US" altLang="zh-CN" sz="900" dirty="0" smtClean="0">
                  <a:latin typeface="微软雅黑" panose="020B0503020204020204" pitchFamily="34" charset="-122"/>
                  <a:ea typeface="微软雅黑" panose="020B0503020204020204" pitchFamily="34" charset="-122"/>
                </a:rPr>
                <a:t>2017.5 </a:t>
              </a:r>
              <a:r>
                <a:rPr lang="en-US" altLang="zh-CN" sz="900" dirty="0">
                  <a:latin typeface="微软雅黑" panose="020B0503020204020204" pitchFamily="34" charset="-122"/>
                  <a:ea typeface="微软雅黑" panose="020B0503020204020204" pitchFamily="34" charset="-122"/>
                </a:rPr>
                <a:t>- </a:t>
              </a:r>
              <a:r>
                <a:rPr lang="zh-CN" altLang="en-US" sz="900" dirty="0">
                  <a:latin typeface="微软雅黑" panose="020B0503020204020204" pitchFamily="34" charset="-122"/>
                  <a:ea typeface="微软雅黑" panose="020B0503020204020204" pitchFamily="34" charset="-122"/>
                </a:rPr>
                <a:t>至今</a:t>
              </a:r>
              <a:endParaRPr lang="zh-CN" altLang="en-US" sz="900" dirty="0">
                <a:latin typeface="微软雅黑" panose="020B0503020204020204" pitchFamily="34" charset="-122"/>
                <a:ea typeface="微软雅黑" panose="020B0503020204020204" pitchFamily="34" charset="-122"/>
              </a:endParaRPr>
            </a:p>
          </p:txBody>
        </p:sp>
        <p:sp>
          <p:nvSpPr>
            <p:cNvPr id="107" name="矩形 106"/>
            <p:cNvSpPr/>
            <p:nvPr/>
          </p:nvSpPr>
          <p:spPr>
            <a:xfrm>
              <a:off x="416608" y="3889580"/>
              <a:ext cx="1783080" cy="333375"/>
            </a:xfrm>
            <a:prstGeom prst="rect">
              <a:avLst/>
            </a:prstGeom>
          </p:spPr>
          <p:txBody>
            <a:bodyPr wrap="none">
              <a:spAutoFit/>
            </a:bodyPr>
            <a:p>
              <a:pPr lvl="0">
                <a:lnSpc>
                  <a:spcPct val="150000"/>
                </a:lnSpc>
              </a:pPr>
              <a:r>
                <a:rPr lang="zh-CN" altLang="en-US" sz="1050" b="1" dirty="0" err="1" smtClean="0">
                  <a:latin typeface="微软雅黑" panose="020B0503020204020204" pitchFamily="34" charset="-122"/>
                  <a:ea typeface="微软雅黑" panose="020B0503020204020204" pitchFamily="34" charset="-122"/>
                </a:rPr>
                <a:t>天津杰出科技发展有限公司</a:t>
              </a:r>
              <a:endParaRPr lang="zh-CN" altLang="en-US" sz="1050" b="1" dirty="0" err="1" smtClean="0">
                <a:latin typeface="微软雅黑" panose="020B0503020204020204" pitchFamily="34" charset="-122"/>
                <a:ea typeface="微软雅黑" panose="020B0503020204020204" pitchFamily="34" charset="-122"/>
              </a:endParaRPr>
            </a:p>
          </p:txBody>
        </p:sp>
        <p:sp>
          <p:nvSpPr>
            <p:cNvPr id="109" name="矩形 108"/>
            <p:cNvSpPr/>
            <p:nvPr/>
          </p:nvSpPr>
          <p:spPr>
            <a:xfrm>
              <a:off x="416609" y="4200640"/>
              <a:ext cx="2867929" cy="1052830"/>
            </a:xfrm>
            <a:prstGeom prst="rect">
              <a:avLst/>
            </a:prstGeom>
          </p:spPr>
          <p:txBody>
            <a:bodyPr wrap="square">
              <a:spAutoFit/>
            </a:bodyPr>
            <a:p>
              <a:pPr marL="171450" lvl="0" indent="-171450">
                <a:lnSpc>
                  <a:spcPts val="1500"/>
                </a:lnSpc>
                <a:buFont typeface="Wingdings" panose="05000000000000000000" pitchFamily="2" charset="2"/>
                <a:buChar char="ü"/>
              </a:pPr>
              <a:r>
                <a:rPr lang="zh-CN" altLang="en-US" sz="900" dirty="0" smtClean="0">
                  <a:latin typeface="微软雅黑" panose="020B0503020204020204" pitchFamily="34" charset="-122"/>
                  <a:ea typeface="微软雅黑" panose="020B0503020204020204" pitchFamily="34" charset="-122"/>
                </a:rPr>
                <a:t>负责与客户对接开发需求、并参与项目的研发及维护</a:t>
              </a:r>
              <a:endParaRPr lang="zh-CN" altLang="en-US" sz="900" dirty="0" smtClean="0">
                <a:latin typeface="微软雅黑" panose="020B0503020204020204" pitchFamily="34" charset="-122"/>
                <a:ea typeface="微软雅黑" panose="020B0503020204020204" pitchFamily="34" charset="-122"/>
              </a:endParaRPr>
            </a:p>
            <a:p>
              <a:pPr marL="171450" lvl="0" indent="-171450">
                <a:lnSpc>
                  <a:spcPts val="1500"/>
                </a:lnSpc>
                <a:buFont typeface="Wingdings" panose="05000000000000000000" pitchFamily="2" charset="2"/>
                <a:buChar char="ü"/>
              </a:pPr>
              <a:r>
                <a:rPr lang="zh-CN" altLang="en-US" sz="900" dirty="0" smtClean="0">
                  <a:latin typeface="微软雅黑" panose="020B0503020204020204" pitchFamily="34" charset="-122"/>
                  <a:ea typeface="微软雅黑" panose="020B0503020204020204" pitchFamily="34" charset="-122"/>
                </a:rPr>
                <a:t>负责公司现有项目和新项目的前端修改调试和开发工作</a:t>
              </a:r>
              <a:endParaRPr lang="zh-CN" altLang="en-US" sz="900" dirty="0" smtClean="0">
                <a:latin typeface="微软雅黑" panose="020B0503020204020204" pitchFamily="34" charset="-122"/>
                <a:ea typeface="微软雅黑" panose="020B0503020204020204" pitchFamily="34" charset="-122"/>
              </a:endParaRPr>
            </a:p>
            <a:p>
              <a:pPr marL="171450" lvl="0" indent="-171450">
                <a:lnSpc>
                  <a:spcPts val="1500"/>
                </a:lnSpc>
                <a:buFont typeface="Wingdings" panose="05000000000000000000" pitchFamily="2" charset="2"/>
                <a:buChar char="ü"/>
              </a:pPr>
              <a:r>
                <a:rPr lang="zh-CN" altLang="en-US" sz="900" dirty="0" smtClean="0">
                  <a:latin typeface="微软雅黑" panose="020B0503020204020204" pitchFamily="34" charset="-122"/>
                  <a:ea typeface="微软雅黑" panose="020B0503020204020204" pitchFamily="34" charset="-122"/>
                  <a:sym typeface="+mn-ea"/>
                </a:rPr>
                <a:t>推进公司项目开发的前后端分离</a:t>
              </a:r>
              <a:endParaRPr lang="en-US" altLang="zh-CN" sz="900" dirty="0">
                <a:latin typeface="微软雅黑" panose="020B0503020204020204" pitchFamily="34" charset="-122"/>
                <a:ea typeface="微软雅黑" panose="020B0503020204020204" pitchFamily="34" charset="-122"/>
              </a:endParaRPr>
            </a:p>
          </p:txBody>
        </p:sp>
      </p:grpSp>
      <p:sp>
        <p:nvSpPr>
          <p:cNvPr id="133" name="矩形 132"/>
          <p:cNvSpPr/>
          <p:nvPr/>
        </p:nvSpPr>
        <p:spPr>
          <a:xfrm>
            <a:off x="3561128" y="3580276"/>
            <a:ext cx="1027430" cy="270510"/>
          </a:xfrm>
          <a:prstGeom prst="rect">
            <a:avLst/>
          </a:prstGeom>
        </p:spPr>
        <p:txBody>
          <a:bodyPr wrap="none">
            <a:spAutoFit/>
          </a:bodyPr>
          <a:p>
            <a:pPr lvl="0">
              <a:lnSpc>
                <a:spcPts val="1400"/>
              </a:lnSpc>
            </a:pPr>
            <a:r>
              <a:rPr lang="en-US" altLang="zh-CN" sz="900" dirty="0" smtClean="0">
                <a:latin typeface="微软雅黑" panose="020B0503020204020204" pitchFamily="34" charset="-122"/>
                <a:ea typeface="微软雅黑" panose="020B0503020204020204" pitchFamily="34" charset="-122"/>
              </a:rPr>
              <a:t>2017.1 </a:t>
            </a:r>
            <a:r>
              <a:rPr lang="en-US" altLang="zh-CN" sz="900" dirty="0">
                <a:latin typeface="微软雅黑" panose="020B0503020204020204" pitchFamily="34" charset="-122"/>
                <a:ea typeface="微软雅黑" panose="020B0503020204020204" pitchFamily="34" charset="-122"/>
              </a:rPr>
              <a:t>- 2017.4</a:t>
            </a:r>
            <a:endParaRPr lang="en-US" altLang="zh-CN" sz="900" dirty="0">
              <a:latin typeface="微软雅黑" panose="020B0503020204020204" pitchFamily="34" charset="-122"/>
              <a:ea typeface="微软雅黑" panose="020B0503020204020204" pitchFamily="34" charset="-122"/>
            </a:endParaRPr>
          </a:p>
        </p:txBody>
      </p:sp>
      <p:sp>
        <p:nvSpPr>
          <p:cNvPr id="134" name="矩形 133"/>
          <p:cNvSpPr/>
          <p:nvPr/>
        </p:nvSpPr>
        <p:spPr>
          <a:xfrm>
            <a:off x="3561128" y="3760584"/>
            <a:ext cx="1649730" cy="333375"/>
          </a:xfrm>
          <a:prstGeom prst="rect">
            <a:avLst/>
          </a:prstGeom>
        </p:spPr>
        <p:txBody>
          <a:bodyPr wrap="none">
            <a:spAutoFit/>
          </a:bodyPr>
          <a:p>
            <a:pPr lvl="0" algn="l">
              <a:lnSpc>
                <a:spcPct val="150000"/>
              </a:lnSpc>
            </a:pPr>
            <a:r>
              <a:rPr lang="zh-CN" altLang="en-US" sz="1050" b="1" dirty="0" err="1" smtClean="0">
                <a:latin typeface="微软雅黑" panose="020B0503020204020204" pitchFamily="34" charset="-122"/>
                <a:ea typeface="微软雅黑" panose="020B0503020204020204" pitchFamily="34" charset="-122"/>
              </a:rPr>
              <a:t>天津九运初科技有限公司</a:t>
            </a:r>
            <a:endParaRPr lang="zh-CN" altLang="en-US" sz="1050" b="1" dirty="0" err="1" smtClean="0">
              <a:latin typeface="微软雅黑" panose="020B0503020204020204" pitchFamily="34" charset="-122"/>
              <a:ea typeface="微软雅黑" panose="020B0503020204020204" pitchFamily="34" charset="-122"/>
            </a:endParaRPr>
          </a:p>
        </p:txBody>
      </p:sp>
      <p:sp>
        <p:nvSpPr>
          <p:cNvPr id="135" name="矩形 134"/>
          <p:cNvSpPr/>
          <p:nvPr/>
        </p:nvSpPr>
        <p:spPr>
          <a:xfrm>
            <a:off x="3561129" y="4071644"/>
            <a:ext cx="2867929" cy="475615"/>
          </a:xfrm>
          <a:prstGeom prst="rect">
            <a:avLst/>
          </a:prstGeom>
        </p:spPr>
        <p:txBody>
          <a:bodyPr wrap="square">
            <a:spAutoFit/>
          </a:bodyPr>
          <a:p>
            <a:pPr marL="171450" lvl="0" indent="-171450">
              <a:lnSpc>
                <a:spcPts val="1500"/>
              </a:lnSpc>
              <a:buFont typeface="Wingdings" panose="05000000000000000000" pitchFamily="2" charset="2"/>
              <a:buChar char="ü"/>
            </a:pPr>
            <a:r>
              <a:rPr lang="zh-CN" altLang="en-US" sz="900" dirty="0" smtClean="0">
                <a:latin typeface="微软雅黑" panose="020B0503020204020204" pitchFamily="34" charset="-122"/>
                <a:ea typeface="微软雅黑" panose="020B0503020204020204" pitchFamily="34" charset="-122"/>
              </a:rPr>
              <a:t>公司官网前端界面更新及维护，使其达到更好的视觉体验和用户体验</a:t>
            </a:r>
            <a:endParaRPr lang="zh-CN" altLang="en-US" sz="900" dirty="0">
              <a:latin typeface="微软雅黑" panose="020B0503020204020204" pitchFamily="34" charset="-122"/>
              <a:ea typeface="微软雅黑" panose="020B0503020204020204" pitchFamily="34" charset="-122"/>
            </a:endParaRPr>
          </a:p>
        </p:txBody>
      </p:sp>
      <p:sp>
        <p:nvSpPr>
          <p:cNvPr id="136" name="矩形 135"/>
          <p:cNvSpPr/>
          <p:nvPr/>
        </p:nvSpPr>
        <p:spPr>
          <a:xfrm>
            <a:off x="3564303" y="4722006"/>
            <a:ext cx="1094740" cy="270510"/>
          </a:xfrm>
          <a:prstGeom prst="rect">
            <a:avLst/>
          </a:prstGeom>
        </p:spPr>
        <p:txBody>
          <a:bodyPr wrap="none">
            <a:spAutoFit/>
          </a:bodyPr>
          <a:p>
            <a:pPr lvl="0">
              <a:lnSpc>
                <a:spcPts val="1400"/>
              </a:lnSpc>
            </a:pPr>
            <a:r>
              <a:rPr lang="en-US" altLang="zh-CN" sz="900" dirty="0" smtClean="0">
                <a:latin typeface="微软雅黑" panose="020B0503020204020204" pitchFamily="34" charset="-122"/>
                <a:ea typeface="微软雅黑" panose="020B0503020204020204" pitchFamily="34" charset="-122"/>
              </a:rPr>
              <a:t>2015.6 </a:t>
            </a:r>
            <a:r>
              <a:rPr lang="en-US" altLang="zh-CN" sz="900" dirty="0">
                <a:latin typeface="微软雅黑" panose="020B0503020204020204" pitchFamily="34" charset="-122"/>
                <a:ea typeface="微软雅黑" panose="020B0503020204020204" pitchFamily="34" charset="-122"/>
              </a:rPr>
              <a:t>- 2016.11</a:t>
            </a:r>
            <a:endParaRPr lang="en-US" altLang="zh-CN" sz="900" dirty="0">
              <a:latin typeface="微软雅黑" panose="020B0503020204020204" pitchFamily="34" charset="-122"/>
              <a:ea typeface="微软雅黑" panose="020B0503020204020204" pitchFamily="34" charset="-122"/>
            </a:endParaRPr>
          </a:p>
        </p:txBody>
      </p:sp>
      <p:sp>
        <p:nvSpPr>
          <p:cNvPr id="137" name="矩形 136"/>
          <p:cNvSpPr/>
          <p:nvPr/>
        </p:nvSpPr>
        <p:spPr>
          <a:xfrm>
            <a:off x="3564303" y="4902314"/>
            <a:ext cx="1916430" cy="333375"/>
          </a:xfrm>
          <a:prstGeom prst="rect">
            <a:avLst/>
          </a:prstGeom>
        </p:spPr>
        <p:txBody>
          <a:bodyPr wrap="none">
            <a:spAutoFit/>
          </a:bodyPr>
          <a:p>
            <a:pPr lvl="0" algn="l">
              <a:lnSpc>
                <a:spcPct val="150000"/>
              </a:lnSpc>
            </a:pPr>
            <a:r>
              <a:rPr lang="zh-CN" altLang="en-US" sz="1050" b="1" dirty="0" err="1" smtClean="0">
                <a:latin typeface="微软雅黑" panose="020B0503020204020204" pitchFamily="34" charset="-122"/>
                <a:ea typeface="微软雅黑" panose="020B0503020204020204" pitchFamily="34" charset="-122"/>
              </a:rPr>
              <a:t>天津德沃赛国际贸易有限公司</a:t>
            </a:r>
            <a:endParaRPr lang="zh-CN" altLang="en-US" sz="1050" b="1" dirty="0" err="1" smtClean="0">
              <a:latin typeface="微软雅黑" panose="020B0503020204020204" pitchFamily="34" charset="-122"/>
              <a:ea typeface="微软雅黑" panose="020B0503020204020204" pitchFamily="34" charset="-122"/>
            </a:endParaRPr>
          </a:p>
        </p:txBody>
      </p:sp>
      <p:sp>
        <p:nvSpPr>
          <p:cNvPr id="138" name="矩形 137"/>
          <p:cNvSpPr/>
          <p:nvPr/>
        </p:nvSpPr>
        <p:spPr>
          <a:xfrm>
            <a:off x="3564304" y="5213374"/>
            <a:ext cx="2867929" cy="860425"/>
          </a:xfrm>
          <a:prstGeom prst="rect">
            <a:avLst/>
          </a:prstGeom>
        </p:spPr>
        <p:txBody>
          <a:bodyPr wrap="square">
            <a:spAutoFit/>
          </a:bodyPr>
          <a:p>
            <a:pPr marL="171450" lvl="0" indent="-171450">
              <a:lnSpc>
                <a:spcPts val="1500"/>
              </a:lnSpc>
              <a:buFont typeface="Wingdings" panose="05000000000000000000" pitchFamily="2" charset="2"/>
              <a:buChar char="ü"/>
            </a:pPr>
            <a:r>
              <a:rPr sz="900" dirty="0" smtClean="0">
                <a:latin typeface="微软雅黑" panose="020B0503020204020204" pitchFamily="34" charset="-122"/>
                <a:ea typeface="微软雅黑" panose="020B0503020204020204" pitchFamily="34" charset="-122"/>
              </a:rPr>
              <a:t>完成乐此购商城整站的前端开发，并兼容至IE8，上线后不断的维护与优化</a:t>
            </a:r>
            <a:endParaRPr sz="900" dirty="0" smtClean="0">
              <a:latin typeface="微软雅黑" panose="020B0503020204020204" pitchFamily="34" charset="-122"/>
              <a:ea typeface="微软雅黑" panose="020B0503020204020204" pitchFamily="34" charset="-122"/>
            </a:endParaRPr>
          </a:p>
          <a:p>
            <a:pPr marL="171450" lvl="0" indent="-171450">
              <a:lnSpc>
                <a:spcPts val="1500"/>
              </a:lnSpc>
              <a:buFont typeface="Wingdings" panose="05000000000000000000" pitchFamily="2" charset="2"/>
              <a:buChar char="ü"/>
            </a:pPr>
            <a:r>
              <a:rPr sz="900" dirty="0" smtClean="0">
                <a:latin typeface="微软雅黑" panose="020B0503020204020204" pitchFamily="34" charset="-122"/>
                <a:ea typeface="微软雅黑" panose="020B0503020204020204" pitchFamily="34" charset="-122"/>
              </a:rPr>
              <a:t>负责公司网站PC端及移动端的多个活动页面的前端开发</a:t>
            </a:r>
            <a:endParaRPr sz="900" dirty="0" smtClean="0">
              <a:latin typeface="微软雅黑" panose="020B0503020204020204" pitchFamily="34" charset="-122"/>
              <a:ea typeface="微软雅黑" panose="020B0503020204020204" pitchFamily="34" charset="-122"/>
            </a:endParaRPr>
          </a:p>
        </p:txBody>
      </p:sp>
      <p:sp>
        <p:nvSpPr>
          <p:cNvPr id="139" name="椭圆 138"/>
          <p:cNvSpPr/>
          <p:nvPr/>
        </p:nvSpPr>
        <p:spPr>
          <a:xfrm flipH="1">
            <a:off x="3474360" y="5049822"/>
            <a:ext cx="84636" cy="84636"/>
          </a:xfrm>
          <a:prstGeom prst="ellipse">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圆角矩形 139"/>
          <p:cNvSpPr/>
          <p:nvPr/>
        </p:nvSpPr>
        <p:spPr>
          <a:xfrm>
            <a:off x="4699809" y="1962144"/>
            <a:ext cx="641187" cy="140176"/>
          </a:xfrm>
          <a:prstGeom prst="roundRect">
            <a:avLst>
              <a:gd name="adj" fmla="val 50000"/>
            </a:avLst>
          </a:prstGeom>
          <a:solidFill>
            <a:srgbClr val="E9E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800" dirty="0" smtClean="0">
                <a:solidFill>
                  <a:srgbClr val="6679DF"/>
                </a:solidFill>
                <a:latin typeface="微软雅黑" panose="020B0503020204020204" pitchFamily="34" charset="-122"/>
                <a:ea typeface="微软雅黑" panose="020B0503020204020204" pitchFamily="34" charset="-122"/>
              </a:rPr>
              <a:t>前端开发</a:t>
            </a:r>
            <a:endParaRPr lang="zh-CN" altLang="en-US" sz="800" dirty="0" smtClean="0">
              <a:solidFill>
                <a:srgbClr val="6679DF"/>
              </a:solidFill>
              <a:latin typeface="微软雅黑" panose="020B0503020204020204" pitchFamily="34" charset="-122"/>
              <a:ea typeface="微软雅黑" panose="020B0503020204020204" pitchFamily="34" charset="-122"/>
            </a:endParaRPr>
          </a:p>
        </p:txBody>
      </p:sp>
      <p:sp>
        <p:nvSpPr>
          <p:cNvPr id="141" name="圆角矩形 140"/>
          <p:cNvSpPr/>
          <p:nvPr/>
        </p:nvSpPr>
        <p:spPr>
          <a:xfrm>
            <a:off x="4699809" y="3644894"/>
            <a:ext cx="641187" cy="140176"/>
          </a:xfrm>
          <a:prstGeom prst="roundRect">
            <a:avLst>
              <a:gd name="adj" fmla="val 50000"/>
            </a:avLst>
          </a:prstGeom>
          <a:solidFill>
            <a:srgbClr val="E9E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800" dirty="0" smtClean="0">
                <a:solidFill>
                  <a:srgbClr val="6679DF"/>
                </a:solidFill>
                <a:latin typeface="微软雅黑" panose="020B0503020204020204" pitchFamily="34" charset="-122"/>
                <a:ea typeface="微软雅黑" panose="020B0503020204020204" pitchFamily="34" charset="-122"/>
              </a:rPr>
              <a:t>前端开发</a:t>
            </a:r>
            <a:endParaRPr lang="zh-CN" altLang="en-US" sz="800" dirty="0" smtClean="0">
              <a:solidFill>
                <a:srgbClr val="6679DF"/>
              </a:solidFill>
              <a:latin typeface="微软雅黑" panose="020B0503020204020204" pitchFamily="34" charset="-122"/>
              <a:ea typeface="微软雅黑" panose="020B0503020204020204" pitchFamily="34" charset="-122"/>
            </a:endParaRPr>
          </a:p>
        </p:txBody>
      </p:sp>
      <p:sp>
        <p:nvSpPr>
          <p:cNvPr id="142" name="圆角矩形 141"/>
          <p:cNvSpPr/>
          <p:nvPr/>
        </p:nvSpPr>
        <p:spPr>
          <a:xfrm>
            <a:off x="4699809" y="4787259"/>
            <a:ext cx="641187" cy="140176"/>
          </a:xfrm>
          <a:prstGeom prst="roundRect">
            <a:avLst>
              <a:gd name="adj" fmla="val 50000"/>
            </a:avLst>
          </a:prstGeom>
          <a:solidFill>
            <a:srgbClr val="E9E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800" dirty="0" smtClean="0">
                <a:solidFill>
                  <a:srgbClr val="6679DF"/>
                </a:solidFill>
                <a:latin typeface="微软雅黑" panose="020B0503020204020204" pitchFamily="34" charset="-122"/>
                <a:ea typeface="微软雅黑" panose="020B0503020204020204" pitchFamily="34" charset="-122"/>
              </a:rPr>
              <a:t>前端开发</a:t>
            </a:r>
            <a:endParaRPr lang="zh-CN" altLang="en-US" sz="800" dirty="0" smtClean="0">
              <a:solidFill>
                <a:srgbClr val="6679DF"/>
              </a:solidFill>
              <a:latin typeface="微软雅黑" panose="020B0503020204020204" pitchFamily="34" charset="-122"/>
              <a:ea typeface="微软雅黑" panose="020B0503020204020204" pitchFamily="34" charset="-122"/>
            </a:endParaRPr>
          </a:p>
        </p:txBody>
      </p:sp>
      <p:sp>
        <p:nvSpPr>
          <p:cNvPr id="156" name="文本框 155"/>
          <p:cNvSpPr txBox="1"/>
          <p:nvPr/>
        </p:nvSpPr>
        <p:spPr>
          <a:xfrm>
            <a:off x="3430586" y="6470439"/>
            <a:ext cx="2997159" cy="2915285"/>
          </a:xfrm>
          <a:prstGeom prst="rect">
            <a:avLst/>
          </a:prstGeom>
          <a:noFill/>
        </p:spPr>
        <p:txBody>
          <a:bodyPr wrap="square" rtlCol="0">
            <a:spAutoFit/>
          </a:bodyPr>
          <a:p>
            <a:pPr>
              <a:lnSpc>
                <a:spcPct val="200000"/>
              </a:lnSpc>
            </a:pPr>
            <a:r>
              <a:rPr lang="en-US" altLang="zh-CN" sz="1050" b="1" dirty="0">
                <a:latin typeface="微软雅黑" panose="020B0503020204020204" pitchFamily="34" charset="-122"/>
                <a:ea typeface="微软雅黑" panose="020B0503020204020204" pitchFamily="34" charset="-122"/>
              </a:rPr>
              <a:t>Web</a:t>
            </a:r>
            <a:r>
              <a:rPr lang="zh-CN" altLang="en-US" sz="1050" b="1" dirty="0">
                <a:latin typeface="微软雅黑" panose="020B0503020204020204" pitchFamily="34" charset="-122"/>
                <a:ea typeface="微软雅黑" panose="020B0503020204020204" pitchFamily="34" charset="-122"/>
              </a:rPr>
              <a:t>前端</a:t>
            </a:r>
            <a:endParaRPr lang="zh-CN" altLang="en-US" sz="900" dirty="0" smtClean="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lang="en-US" altLang="zh-CN" sz="900" dirty="0">
                <a:latin typeface="微软雅黑" panose="020B0503020204020204" pitchFamily="34" charset="-122"/>
                <a:ea typeface="微软雅黑" panose="020B0503020204020204" pitchFamily="34" charset="-122"/>
              </a:rPr>
              <a:t>熟练使用合理的结构和样式编写兼容主流浏览器的页面</a:t>
            </a:r>
            <a:endParaRPr lang="en-US" altLang="zh-CN" sz="900" dirty="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lang="en-US" altLang="zh-CN" sz="900" dirty="0">
                <a:latin typeface="微软雅黑" panose="020B0503020204020204" pitchFamily="34" charset="-122"/>
                <a:ea typeface="微软雅黑" panose="020B0503020204020204" pitchFamily="34" charset="-122"/>
                <a:sym typeface="+mn-ea"/>
              </a:rPr>
              <a:t>能适当运用</a:t>
            </a:r>
            <a:r>
              <a:rPr lang="en-US" altLang="zh-CN" sz="900" b="1" dirty="0" smtClean="0">
                <a:solidFill>
                  <a:srgbClr val="6679DF"/>
                </a:solidFill>
                <a:latin typeface="微软雅黑" panose="020B0503020204020204" pitchFamily="34" charset="-122"/>
                <a:ea typeface="微软雅黑" panose="020B0503020204020204" pitchFamily="34" charset="-122"/>
                <a:sym typeface="+mn-ea"/>
              </a:rPr>
              <a:t>CSS3</a:t>
            </a:r>
            <a:r>
              <a:rPr lang="en-US" altLang="zh-CN" sz="900" dirty="0">
                <a:latin typeface="微软雅黑" panose="020B0503020204020204" pitchFamily="34" charset="-122"/>
                <a:ea typeface="微软雅黑" panose="020B0503020204020204" pitchFamily="34" charset="-122"/>
                <a:sym typeface="+mn-ea"/>
              </a:rPr>
              <a:t>使页面在现代浏览器上效果更佳</a:t>
            </a:r>
            <a:endParaRPr lang="en-US" altLang="zh-CN" sz="900" dirty="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lang="en-US" altLang="zh-CN" sz="900" dirty="0">
                <a:latin typeface="微软雅黑" panose="020B0503020204020204" pitchFamily="34" charset="-122"/>
                <a:ea typeface="微软雅黑" panose="020B0503020204020204" pitchFamily="34" charset="-122"/>
              </a:rPr>
              <a:t>熟练运用</a:t>
            </a:r>
            <a:r>
              <a:rPr lang="en-US" altLang="zh-CN" sz="900" b="1" dirty="0" smtClean="0">
                <a:solidFill>
                  <a:srgbClr val="6679DF"/>
                </a:solidFill>
                <a:latin typeface="微软雅黑" panose="020B0503020204020204" pitchFamily="34" charset="-122"/>
                <a:ea typeface="微软雅黑" panose="020B0503020204020204" pitchFamily="34" charset="-122"/>
              </a:rPr>
              <a:t>AJAX</a:t>
            </a:r>
            <a:r>
              <a:rPr lang="en-US" altLang="zh-CN" sz="900" dirty="0">
                <a:latin typeface="微软雅黑" panose="020B0503020204020204" pitchFamily="34" charset="-122"/>
                <a:ea typeface="微软雅黑" panose="020B0503020204020204" pitchFamily="34" charset="-122"/>
              </a:rPr>
              <a:t>实现异步数据传递，熟悉</a:t>
            </a:r>
            <a:r>
              <a:rPr lang="en-US" altLang="zh-CN" sz="900" b="1" dirty="0" smtClean="0">
                <a:solidFill>
                  <a:srgbClr val="6679DF"/>
                </a:solidFill>
                <a:latin typeface="微软雅黑" panose="020B0503020204020204" pitchFamily="34" charset="-122"/>
                <a:ea typeface="微软雅黑" panose="020B0503020204020204" pitchFamily="34" charset="-122"/>
              </a:rPr>
              <a:t>JSON</a:t>
            </a:r>
            <a:r>
              <a:rPr lang="en-US" altLang="zh-CN" sz="900" dirty="0">
                <a:latin typeface="微软雅黑" panose="020B0503020204020204" pitchFamily="34" charset="-122"/>
                <a:ea typeface="微软雅黑" panose="020B0503020204020204" pitchFamily="34" charset="-122"/>
              </a:rPr>
              <a:t>等数据交换格式</a:t>
            </a:r>
            <a:endParaRPr lang="zh-CN" altLang="en-US" sz="900" dirty="0" smtClean="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lang="en-US" altLang="zh-CN" sz="900" dirty="0" smtClean="0">
                <a:latin typeface="微软雅黑" panose="020B0503020204020204" pitchFamily="34" charset="-122"/>
                <a:ea typeface="微软雅黑" panose="020B0503020204020204" pitchFamily="34" charset="-122"/>
              </a:rPr>
              <a:t>熟练使用常用</a:t>
            </a:r>
            <a:r>
              <a:rPr lang="en-US" altLang="zh-CN" sz="900" b="1" dirty="0" smtClean="0">
                <a:solidFill>
                  <a:srgbClr val="6679DF"/>
                </a:solidFill>
                <a:latin typeface="微软雅黑" panose="020B0503020204020204" pitchFamily="34" charset="-122"/>
                <a:ea typeface="微软雅黑" panose="020B0503020204020204" pitchFamily="34" charset="-122"/>
              </a:rPr>
              <a:t>JavaScript</a:t>
            </a:r>
            <a:r>
              <a:rPr lang="en-US" altLang="zh-CN" sz="900" dirty="0" smtClean="0">
                <a:latin typeface="微软雅黑" panose="020B0503020204020204" pitchFamily="34" charset="-122"/>
                <a:ea typeface="微软雅黑" panose="020B0503020204020204" pitchFamily="34" charset="-122"/>
              </a:rPr>
              <a:t>库，如</a:t>
            </a:r>
            <a:r>
              <a:rPr lang="en-US" altLang="zh-CN" sz="900" b="1" dirty="0" smtClean="0">
                <a:solidFill>
                  <a:srgbClr val="6679DF"/>
                </a:solidFill>
                <a:latin typeface="微软雅黑" panose="020B0503020204020204" pitchFamily="34" charset="-122"/>
                <a:ea typeface="微软雅黑" panose="020B0503020204020204" pitchFamily="34" charset="-122"/>
              </a:rPr>
              <a:t>jQuery、zepto</a:t>
            </a:r>
            <a:endParaRPr lang="en-US" altLang="zh-CN" sz="900" dirty="0" smtClean="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sz="900">
                <a:latin typeface="微软雅黑" panose="020B0503020204020204" pitchFamily="34" charset="-122"/>
                <a:ea typeface="微软雅黑" panose="020B0503020204020204" pitchFamily="34" charset="-122"/>
              </a:rPr>
              <a:t>能使用</a:t>
            </a:r>
            <a:r>
              <a:rPr lang="en-US" altLang="zh-CN" sz="900" b="1" dirty="0" smtClean="0">
                <a:solidFill>
                  <a:srgbClr val="6679DF"/>
                </a:solidFill>
                <a:latin typeface="微软雅黑" panose="020B0503020204020204" pitchFamily="34" charset="-122"/>
                <a:ea typeface="微软雅黑" panose="020B0503020204020204" pitchFamily="34" charset="-122"/>
              </a:rPr>
              <a:t>Bootstrap、WeUI、Layui</a:t>
            </a:r>
            <a:r>
              <a:rPr sz="900">
                <a:latin typeface="微软雅黑" panose="020B0503020204020204" pitchFamily="34" charset="-122"/>
                <a:ea typeface="微软雅黑" panose="020B0503020204020204" pitchFamily="34" charset="-122"/>
              </a:rPr>
              <a:t>等前端样式库和框架进行开发</a:t>
            </a:r>
            <a:endParaRPr sz="90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lang="en-US" altLang="zh-CN" sz="900" dirty="0" smtClean="0">
                <a:latin typeface="微软雅黑" panose="020B0503020204020204" pitchFamily="34" charset="-122"/>
                <a:ea typeface="微软雅黑" panose="020B0503020204020204" pitchFamily="34" charset="-122"/>
              </a:rPr>
              <a:t>能运用模块化、面向对象的方式编程</a:t>
            </a:r>
            <a:endParaRPr lang="en-US" altLang="zh-CN" sz="900" dirty="0" smtClean="0">
              <a:latin typeface="微软雅黑" panose="020B0503020204020204" pitchFamily="34" charset="-122"/>
              <a:ea typeface="微软雅黑" panose="020B0503020204020204" pitchFamily="34" charset="-122"/>
            </a:endParaRPr>
          </a:p>
          <a:p>
            <a:pPr indent="-171450">
              <a:lnSpc>
                <a:spcPts val="1500"/>
              </a:lnSpc>
              <a:buFont typeface="Wingdings" panose="05000000000000000000" pitchFamily="2" charset="2"/>
              <a:buChar char="ü"/>
            </a:pPr>
            <a:r>
              <a:rPr lang="zh-CN" altLang="en-US" sz="900" dirty="0">
                <a:latin typeface="微软雅黑" panose="020B0503020204020204" pitchFamily="34" charset="-122"/>
                <a:ea typeface="微软雅黑" panose="020B0503020204020204" pitchFamily="34" charset="-122"/>
              </a:rPr>
              <a:t>使用 </a:t>
            </a:r>
            <a:r>
              <a:rPr lang="en-US" altLang="zh-CN" sz="900" b="1" dirty="0">
                <a:solidFill>
                  <a:srgbClr val="6679DF"/>
                </a:solidFill>
                <a:latin typeface="微软雅黑" panose="020B0503020204020204" pitchFamily="34" charset="-122"/>
                <a:ea typeface="微软雅黑" panose="020B0503020204020204" pitchFamily="34" charset="-122"/>
              </a:rPr>
              <a:t>Vue.js</a:t>
            </a:r>
            <a:r>
              <a:rPr lang="en-US" altLang="zh-CN" sz="900" dirty="0" smtClean="0">
                <a:latin typeface="微软雅黑" panose="020B0503020204020204" pitchFamily="34" charset="-122"/>
                <a:ea typeface="微软雅黑" panose="020B0503020204020204" pitchFamily="34" charset="-122"/>
              </a:rPr>
              <a:t> </a:t>
            </a:r>
            <a:r>
              <a:rPr lang="zh-CN" altLang="en-US" sz="900" dirty="0" smtClean="0">
                <a:latin typeface="微软雅黑" panose="020B0503020204020204" pitchFamily="34" charset="-122"/>
                <a:ea typeface="微软雅黑" panose="020B0503020204020204" pitchFamily="34" charset="-122"/>
              </a:rPr>
              <a:t>编写</a:t>
            </a:r>
            <a:r>
              <a:rPr lang="zh-CN" altLang="en-US" sz="900" dirty="0">
                <a:latin typeface="微软雅黑" panose="020B0503020204020204" pitchFamily="34" charset="-122"/>
                <a:ea typeface="微软雅黑" panose="020B0503020204020204" pitchFamily="34" charset="-122"/>
              </a:rPr>
              <a:t>过简单</a:t>
            </a:r>
            <a:r>
              <a:rPr lang="zh-CN" altLang="en-US" sz="900" dirty="0" smtClean="0">
                <a:latin typeface="微软雅黑" panose="020B0503020204020204" pitchFamily="34" charset="-122"/>
                <a:ea typeface="微软雅黑" panose="020B0503020204020204" pitchFamily="34" charset="-122"/>
              </a:rPr>
              <a:t>的</a:t>
            </a:r>
            <a:r>
              <a:rPr lang="en-US" altLang="zh-CN" sz="900" dirty="0" smtClean="0">
                <a:latin typeface="微软雅黑" panose="020B0503020204020204" pitchFamily="34" charset="-122"/>
                <a:ea typeface="微软雅黑" panose="020B0503020204020204" pitchFamily="34" charset="-122"/>
              </a:rPr>
              <a:t>SPA</a:t>
            </a:r>
            <a:endParaRPr lang="en-US" altLang="zh-CN" sz="900" dirty="0" smtClean="0">
              <a:latin typeface="微软雅黑" panose="020B0503020204020204" pitchFamily="34" charset="-122"/>
              <a:ea typeface="微软雅黑" panose="020B0503020204020204" pitchFamily="34" charset="-122"/>
            </a:endParaRPr>
          </a:p>
          <a:p>
            <a:pPr indent="-171450">
              <a:lnSpc>
                <a:spcPts val="1500"/>
              </a:lnSpc>
              <a:buFont typeface="Wingdings" panose="05000000000000000000" pitchFamily="2" charset="2"/>
              <a:buChar char="ü"/>
            </a:pPr>
            <a:r>
              <a:rPr lang="zh-CN" altLang="en-US" sz="900" dirty="0" smtClean="0">
                <a:latin typeface="微软雅黑" panose="020B0503020204020204" pitchFamily="34" charset="-122"/>
                <a:ea typeface="微软雅黑" panose="020B0503020204020204" pitchFamily="34" charset="-122"/>
              </a:rPr>
              <a:t>使用 </a:t>
            </a:r>
            <a:r>
              <a:rPr lang="en-US" altLang="zh-CN" sz="900" b="1" dirty="0" smtClean="0">
                <a:solidFill>
                  <a:srgbClr val="6679DF"/>
                </a:solidFill>
                <a:latin typeface="微软雅黑" panose="020B0503020204020204" pitchFamily="34" charset="-122"/>
                <a:ea typeface="微软雅黑" panose="020B0503020204020204" pitchFamily="34" charset="-122"/>
              </a:rPr>
              <a:t>Sass</a:t>
            </a:r>
            <a:r>
              <a:rPr lang="zh-CN" altLang="en-US" sz="900" b="1" dirty="0" smtClean="0">
                <a:solidFill>
                  <a:srgbClr val="6679DF"/>
                </a:solidFill>
                <a:latin typeface="微软雅黑" panose="020B0503020204020204" pitchFamily="34" charset="-122"/>
                <a:ea typeface="微软雅黑" panose="020B0503020204020204" pitchFamily="34" charset="-122"/>
              </a:rPr>
              <a:t>、</a:t>
            </a:r>
            <a:r>
              <a:rPr lang="en-US" altLang="zh-CN" sz="900" b="1" dirty="0" smtClean="0">
                <a:solidFill>
                  <a:srgbClr val="6679DF"/>
                </a:solidFill>
                <a:latin typeface="微软雅黑" panose="020B0503020204020204" pitchFamily="34" charset="-122"/>
                <a:ea typeface="微软雅黑" panose="020B0503020204020204" pitchFamily="34" charset="-122"/>
              </a:rPr>
              <a:t>ejs </a:t>
            </a:r>
            <a:r>
              <a:rPr lang="en-US" altLang="zh-CN" sz="900" dirty="0" smtClean="0">
                <a:latin typeface="微软雅黑" panose="020B0503020204020204" pitchFamily="34" charset="-122"/>
                <a:ea typeface="微软雅黑" panose="020B0503020204020204" pitchFamily="34" charset="-122"/>
              </a:rPr>
              <a:t>开发Hexo主题</a:t>
            </a:r>
            <a:endParaRPr lang="en-US" altLang="zh-CN" sz="900" dirty="0" smtClean="0">
              <a:latin typeface="微软雅黑" panose="020B0503020204020204" pitchFamily="34" charset="-122"/>
              <a:ea typeface="微软雅黑" panose="020B0503020204020204" pitchFamily="34" charset="-122"/>
            </a:endParaRPr>
          </a:p>
          <a:p>
            <a:pPr indent="-171450">
              <a:lnSpc>
                <a:spcPts val="1500"/>
              </a:lnSpc>
              <a:buFont typeface="Wingdings" panose="05000000000000000000" pitchFamily="2" charset="2"/>
              <a:buChar char="ü"/>
            </a:pPr>
            <a:r>
              <a:rPr lang="en-US" altLang="zh-CN" sz="900" dirty="0">
                <a:latin typeface="微软雅黑" panose="020B0503020204020204" pitchFamily="34" charset="-122"/>
                <a:ea typeface="微软雅黑" panose="020B0503020204020204" pitchFamily="34" charset="-122"/>
              </a:rPr>
              <a:t>熟练使用</a:t>
            </a:r>
            <a:r>
              <a:rPr lang="en-US" altLang="zh-CN" sz="900" b="1" dirty="0" smtClean="0">
                <a:solidFill>
                  <a:srgbClr val="6679DF"/>
                </a:solidFill>
                <a:latin typeface="微软雅黑" panose="020B0503020204020204" pitchFamily="34" charset="-122"/>
                <a:ea typeface="微软雅黑" panose="020B0503020204020204" pitchFamily="34" charset="-122"/>
              </a:rPr>
              <a:t>Gulp</a:t>
            </a:r>
            <a:r>
              <a:rPr lang="en-US" altLang="zh-CN" sz="900" dirty="0">
                <a:latin typeface="微软雅黑" panose="020B0503020204020204" pitchFamily="34" charset="-122"/>
                <a:ea typeface="微软雅黑" panose="020B0503020204020204" pitchFamily="34" charset="-122"/>
              </a:rPr>
              <a:t>对代码进行压缩合并；熟悉使用</a:t>
            </a:r>
            <a:r>
              <a:rPr lang="en-US" altLang="zh-CN" sz="900" b="1" dirty="0" smtClean="0">
                <a:solidFill>
                  <a:srgbClr val="6679DF"/>
                </a:solidFill>
                <a:latin typeface="微软雅黑" panose="020B0503020204020204" pitchFamily="34" charset="-122"/>
                <a:ea typeface="微软雅黑" panose="020B0503020204020204" pitchFamily="34" charset="-122"/>
              </a:rPr>
              <a:t>Git</a:t>
            </a:r>
            <a:r>
              <a:rPr lang="en-US" altLang="zh-CN" sz="900" dirty="0">
                <a:latin typeface="微软雅黑" panose="020B0503020204020204" pitchFamily="34" charset="-122"/>
                <a:ea typeface="微软雅黑" panose="020B0503020204020204" pitchFamily="34" charset="-122"/>
              </a:rPr>
              <a:t>和</a:t>
            </a:r>
            <a:r>
              <a:rPr lang="en-US" altLang="zh-CN" sz="900" b="1" dirty="0" smtClean="0">
                <a:solidFill>
                  <a:srgbClr val="6679DF"/>
                </a:solidFill>
                <a:latin typeface="微软雅黑" panose="020B0503020204020204" pitchFamily="34" charset="-122"/>
                <a:ea typeface="微软雅黑" panose="020B0503020204020204" pitchFamily="34" charset="-122"/>
              </a:rPr>
              <a:t>SVN</a:t>
            </a:r>
            <a:r>
              <a:rPr lang="en-US" altLang="zh-CN" sz="900" dirty="0">
                <a:latin typeface="微软雅黑" panose="020B0503020204020204" pitchFamily="34" charset="-122"/>
                <a:ea typeface="微软雅黑" panose="020B0503020204020204" pitchFamily="34" charset="-122"/>
              </a:rPr>
              <a:t>进行代码管理和版本控制</a:t>
            </a:r>
            <a:endParaRPr lang="en-US" altLang="zh-CN" sz="900" dirty="0">
              <a:latin typeface="微软雅黑" panose="020B0503020204020204" pitchFamily="34" charset="-122"/>
              <a:ea typeface="微软雅黑" panose="020B0503020204020204" pitchFamily="34" charset="-122"/>
            </a:endParaRPr>
          </a:p>
        </p:txBody>
      </p:sp>
      <p:sp>
        <p:nvSpPr>
          <p:cNvPr id="157" name="矩形 156"/>
          <p:cNvSpPr/>
          <p:nvPr/>
        </p:nvSpPr>
        <p:spPr>
          <a:xfrm>
            <a:off x="3423266" y="6198244"/>
            <a:ext cx="492443" cy="276999"/>
          </a:xfrm>
          <a:prstGeom prst="rect">
            <a:avLst/>
          </a:prstGeom>
        </p:spPr>
        <p:txBody>
          <a:bodyPr wrap="none">
            <a:spAutoFit/>
          </a:bodyPr>
          <a:p>
            <a:pPr lvl="0"/>
            <a:r>
              <a:rPr lang="zh-CN" altLang="en-US" sz="1200" b="1" dirty="0" smtClean="0">
                <a:latin typeface="微软雅黑" panose="020B0503020204020204" pitchFamily="34" charset="-122"/>
                <a:ea typeface="微软雅黑" panose="020B0503020204020204" pitchFamily="34" charset="-122"/>
              </a:rPr>
              <a:t>技能</a:t>
            </a:r>
            <a:endParaRPr lang="en-US" altLang="zh-CN" sz="1200" b="1" dirty="0">
              <a:latin typeface="微软雅黑" panose="020B0503020204020204" pitchFamily="34" charset="-122"/>
              <a:ea typeface="微软雅黑" panose="020B0503020204020204" pitchFamily="34" charset="-122"/>
            </a:endParaRPr>
          </a:p>
        </p:txBody>
      </p:sp>
      <p:cxnSp>
        <p:nvCxnSpPr>
          <p:cNvPr id="158" name="直接连接符 157"/>
          <p:cNvCxnSpPr/>
          <p:nvPr/>
        </p:nvCxnSpPr>
        <p:spPr>
          <a:xfrm>
            <a:off x="3538524" y="6473924"/>
            <a:ext cx="29415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00000"/>
      </a:hlink>
      <a:folHlink>
        <a:srgbClr val="29166F"/>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1127</Words>
  <Application>WPS 演示</Application>
  <PresentationFormat>A4 纸张(210x297 毫米)</PresentationFormat>
  <Paragraphs>113</Paragraphs>
  <Slides>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Arial</vt:lpstr>
      <vt:lpstr>宋体</vt:lpstr>
      <vt:lpstr>Wingdings</vt:lpstr>
      <vt:lpstr>微软雅黑</vt:lpstr>
      <vt:lpstr>Calibri</vt:lpstr>
      <vt:lpstr>Arial Unicode MS</vt:lpstr>
      <vt:lpstr>Calibri Light</vt:lpstr>
      <vt:lpstr>Office 主题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dc:title>
  <dc:creator>Moxinn</dc:creator>
  <cp:lastModifiedBy>iymx</cp:lastModifiedBy>
  <cp:revision>813</cp:revision>
  <dcterms:created xsi:type="dcterms:W3CDTF">2016-02-14T01:21:00Z</dcterms:created>
  <dcterms:modified xsi:type="dcterms:W3CDTF">2018-03-10T16:18:31Z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