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2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AF"/>
    <a:srgbClr val="99FF99"/>
    <a:srgbClr val="66FF33"/>
    <a:srgbClr val="CCCCFF"/>
    <a:srgbClr val="FF3300"/>
    <a:srgbClr val="FFFFCC"/>
    <a:srgbClr val="CC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C98C1-E565-4481-ACC9-2BBDB0753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B5D276-25AD-48B8-8301-EE4AF8C10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BB751-CB7F-46C5-898B-7A411BE6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735B7-1875-4610-AA11-D341F327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2479D-E4E7-4850-99E9-237C2A41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F4A96-432E-4CF9-BC3F-9F48BF1A13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2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A4C88-C62D-4C11-98C7-30232E73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6FE14A-E8C4-448E-82FB-6719864CF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F6DD4-EA24-4E0B-87EF-23899AE0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563592-0D7B-4BE3-B932-F25F0D15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E80AF-4EBE-4D76-A191-7CBFA3DB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324F5-3D9E-48FA-8E33-22108BA972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66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CE6370-55E0-4955-A42C-630C6C033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03A8DF-FDA3-4869-A5CA-178158686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9DE41-F587-486D-9522-95F501B8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14434-9694-42A2-A7FA-DAF8FD81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78845-6949-40D1-97AD-D5AC2EEC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2744E3-652E-490B-B3BE-CFF1371D29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2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D01AF-C8A8-469A-9A98-5050E22C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856AA-6101-4789-BB78-8F858A324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D8F8D-08FF-4605-8E44-A690DA21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F2571-8E61-46BF-9326-FE3865C6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C5CD6-6D23-41D1-9B73-2F0A7967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D6296-A38B-4351-B6CD-8C0A0BF5A9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1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83CE6-95E0-4061-B659-467BBCC7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3D69E-2D0E-4FBF-BAAF-5D279DEA3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DCE89-FED5-4623-88F7-5B8634B9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FE764F-989B-4363-BA91-1588C485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225DD1-60E7-42DB-B8B4-808FA736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3C2CC-E949-4760-BA20-E9A711433A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56BF4-555F-4E89-957B-FEF4E4D5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FF4FC-1AEB-475A-ADCA-0D83DC9FC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91F4DA-D7B5-4162-BCAD-570FB909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692DD-7777-41C8-852E-AC1BABD0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9DCE51-0331-4B1E-AF38-53B13792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6C0ECB-0C6A-4A3A-9732-4A40C073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C4797-54B2-4A8E-A5A1-FF5DBFD802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152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F1D8C-A79F-4052-9988-AE88AFA7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B54B40-3873-4178-B1BF-D7386E05D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F887A7-23B4-4103-A9B9-607CE5BA7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FBA5CA-3B24-42BA-A8D0-78A6027CC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9773E8-E15F-47B5-84BF-690CC49F3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1CB227-30E5-4C1E-9ACA-3347EDE6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ACF007-35F0-4CFA-9B93-4247EFD7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1625C8-0B13-4666-B3B4-3DE8E29B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484BC-8A6F-42DF-9358-80B3D0CE62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69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A9B56-ECC6-4130-B4F0-85BD1957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6A4F0E-A91A-4B89-A90E-43B64FAF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988F67-1DE5-4E1C-9461-C3A61CC2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C81D2F-0D63-488D-AD9B-B9F61578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6146C-A9E2-4CD8-B35F-79B4717BED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71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F145F6-78A4-4358-9708-64DE622C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B9C8AE-00D7-4DD2-8A72-86B3FF80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9FCCDC-95F4-4CD9-9DB5-9B7B61A4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5C649-EC07-43A4-8B86-8F776BD92F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60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A8B43-CFCF-4592-9B88-EAD53A1A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AA136-0C52-47ED-AA14-7565501B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BA3F7E-608D-43AF-8685-C787BFD61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7DE6C-88DD-43C6-B31D-86EBE21D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E99469-F481-463A-AB8A-951F91C7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1E2D84-F49C-40FD-8A6D-596DB3B8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30B9B-232D-4E6C-94E9-485354BBB6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48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D14BD-118C-4A88-A08D-C21E9928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274B9F-2235-4725-8F76-36D161734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B13547-1A9F-4F00-B246-4D8251965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22315-EC5C-4B22-BC20-4BE1AA78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920246-4B27-41FB-AA6C-D65CA959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AC75A8-4F27-4C63-8B75-59659CFA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95F7B7-27CD-4DB5-A1E9-917121130C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03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EACB79-4568-414B-B9DA-BBEED8A37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A4C091F-7704-4F07-8CA7-4A277EE77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10537B2-B1E7-4DCC-B30F-D69562A1EC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BEE6A7-0D24-4F56-BDC0-11162F41D8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0DBF9B0-C71F-479C-91C8-346B23FAC3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1750F43-C509-41E3-9A1C-29A1181F26D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Microsoft_Word_97_-_2003_Document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Microsoft_Word_97_-_2003_Document1.doc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5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4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6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audio" Target="../media/audio5.wav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audio" Target="../media/audio8.wav"/><Relationship Id="rId5" Type="http://schemas.openxmlformats.org/officeDocument/2006/relationships/audio" Target="../media/audio7.wav"/><Relationship Id="rId4" Type="http://schemas.openxmlformats.org/officeDocument/2006/relationships/audio" Target="../media/audio3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F1D2D73D-9136-4735-BF74-8F176ED06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5257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u="sng"/>
              <a:t>CHAPTER  </a:t>
            </a:r>
            <a:r>
              <a:rPr lang="en-US" altLang="zh-CN" b="1" u="sng"/>
              <a:t>2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ALGORITHM ANALYSIS</a:t>
            </a:r>
            <a:endParaRPr lang="en-US" altLang="zh-CN" b="1"/>
          </a:p>
        </p:txBody>
      </p:sp>
      <p:sp>
        <p:nvSpPr>
          <p:cNvPr id="2099" name="Text Box 51">
            <a:extLst>
              <a:ext uri="{FF2B5EF4-FFF2-40B4-BE49-F238E27FC236}">
                <a16:creationId xmlns:a16="http://schemas.microsoft.com/office/drawing/2014/main" id="{30BD7978-3F5A-42A2-B6C3-DA0D16C45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001000" cy="484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【Definition】</a:t>
            </a:r>
            <a:r>
              <a:rPr lang="en-US" altLang="zh-CN" b="1"/>
              <a:t>An </a:t>
            </a:r>
            <a:r>
              <a:rPr lang="en-US" altLang="zh-CN" b="1">
                <a:solidFill>
                  <a:schemeClr val="hlink"/>
                </a:solidFill>
              </a:rPr>
              <a:t>algorithm</a:t>
            </a:r>
            <a:r>
              <a:rPr lang="en-US" altLang="zh-CN" b="1"/>
              <a:t> is a finite set of instructions that, if followed, accomplishes a particular task.   In addition,  all algorithms must satisfy the following criteria:</a:t>
            </a:r>
          </a:p>
          <a:p>
            <a:pPr>
              <a:spcBef>
                <a:spcPct val="40000"/>
              </a:spcBef>
            </a:pPr>
            <a:r>
              <a:rPr lang="en-US" altLang="zh-CN" sz="2000" b="1"/>
              <a:t>(1)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Input</a:t>
            </a:r>
            <a:r>
              <a:rPr lang="en-US" altLang="zh-CN" sz="2000" b="1"/>
              <a:t>    There are zero or more quantities that are externally </a:t>
            </a:r>
            <a:r>
              <a:rPr lang="en-US" altLang="zh-CN" sz="2000" b="1">
                <a:solidFill>
                  <a:schemeClr val="accent1"/>
                </a:solidFill>
              </a:rPr>
              <a:t>supplied</a:t>
            </a:r>
            <a:r>
              <a:rPr lang="en-US" altLang="zh-CN" sz="2000" b="1"/>
              <a:t>.</a:t>
            </a:r>
          </a:p>
          <a:p>
            <a:pPr>
              <a:spcBef>
                <a:spcPct val="40000"/>
              </a:spcBef>
            </a:pPr>
            <a:r>
              <a:rPr lang="en-US" altLang="zh-CN" sz="2000" b="1"/>
              <a:t>(2)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Output</a:t>
            </a:r>
            <a:r>
              <a:rPr lang="en-US" altLang="zh-CN" sz="2000" b="1"/>
              <a:t>    At least one quantity is </a:t>
            </a:r>
            <a:r>
              <a:rPr lang="en-US" altLang="zh-CN" sz="2000" b="1">
                <a:solidFill>
                  <a:schemeClr val="accent1"/>
                </a:solidFill>
              </a:rPr>
              <a:t>produced</a:t>
            </a:r>
            <a:r>
              <a:rPr lang="en-US" altLang="zh-CN" sz="2000" b="1"/>
              <a:t>.</a:t>
            </a:r>
          </a:p>
          <a:p>
            <a:pPr>
              <a:spcBef>
                <a:spcPct val="40000"/>
              </a:spcBef>
            </a:pPr>
            <a:r>
              <a:rPr lang="en-US" altLang="zh-CN" sz="2000" b="1"/>
              <a:t>(3)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Definiteness</a:t>
            </a:r>
            <a:r>
              <a:rPr lang="en-US" altLang="zh-CN" sz="2000" b="1"/>
              <a:t>    Each instruction is </a:t>
            </a:r>
            <a:r>
              <a:rPr lang="en-US" altLang="zh-CN" sz="2000" b="1">
                <a:solidFill>
                  <a:schemeClr val="accent1"/>
                </a:solidFill>
              </a:rPr>
              <a:t>clear and unambiguous</a:t>
            </a:r>
            <a:r>
              <a:rPr lang="en-US" altLang="zh-CN" sz="2000" b="1"/>
              <a:t>.</a:t>
            </a:r>
          </a:p>
          <a:p>
            <a:pPr>
              <a:spcBef>
                <a:spcPct val="40000"/>
              </a:spcBef>
            </a:pPr>
            <a:r>
              <a:rPr lang="en-US" altLang="zh-CN" sz="2000" b="1"/>
              <a:t>(4)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Finiteness</a:t>
            </a:r>
            <a:r>
              <a:rPr lang="en-US" altLang="zh-CN" sz="2000" b="1"/>
              <a:t>    If we trace out the instructions of an algorithm, then for all cases, the algorithm </a:t>
            </a:r>
            <a:r>
              <a:rPr lang="en-US" altLang="zh-CN" sz="2000" b="1">
                <a:solidFill>
                  <a:schemeClr val="accent1"/>
                </a:solidFill>
              </a:rPr>
              <a:t>terminates</a:t>
            </a:r>
            <a:r>
              <a:rPr lang="en-US" altLang="zh-CN" sz="2000" b="1"/>
              <a:t> after </a:t>
            </a:r>
            <a:r>
              <a:rPr lang="en-US" altLang="zh-CN" sz="2000" b="1">
                <a:solidFill>
                  <a:schemeClr val="accent1"/>
                </a:solidFill>
              </a:rPr>
              <a:t>finite number of steps</a:t>
            </a:r>
            <a:r>
              <a:rPr lang="en-US" altLang="zh-CN" sz="2000" b="1"/>
              <a:t>.</a:t>
            </a:r>
          </a:p>
          <a:p>
            <a:pPr>
              <a:spcBef>
                <a:spcPct val="40000"/>
              </a:spcBef>
            </a:pPr>
            <a:r>
              <a:rPr lang="en-US" altLang="zh-CN" sz="2000" b="1"/>
              <a:t>(5)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Effectiveness</a:t>
            </a:r>
            <a:r>
              <a:rPr lang="en-US" altLang="zh-CN" sz="2000" b="1"/>
              <a:t>    Every instruction must be basic enough to </a:t>
            </a:r>
            <a:r>
              <a:rPr lang="en-US" altLang="zh-CN" sz="2000" b="1">
                <a:solidFill>
                  <a:schemeClr val="accent1"/>
                </a:solidFill>
              </a:rPr>
              <a:t>be carried out</a:t>
            </a:r>
            <a:r>
              <a:rPr lang="en-US" altLang="zh-CN" sz="2000" b="1"/>
              <a:t>, in principle, by a person using only pencil and paper.  It is not enough that each operation be definite as in(3); it also must be </a:t>
            </a:r>
            <a:r>
              <a:rPr lang="en-US" altLang="zh-CN" sz="2000" b="1">
                <a:solidFill>
                  <a:schemeClr val="accent1"/>
                </a:solidFill>
              </a:rPr>
              <a:t>feasible</a:t>
            </a:r>
            <a:r>
              <a:rPr lang="en-US" altLang="zh-CN" sz="2000" b="1"/>
              <a:t>.</a:t>
            </a:r>
          </a:p>
        </p:txBody>
      </p:sp>
      <p:sp>
        <p:nvSpPr>
          <p:cNvPr id="2100" name="Text Box 52">
            <a:extLst>
              <a:ext uri="{FF2B5EF4-FFF2-40B4-BE49-F238E27FC236}">
                <a16:creationId xmlns:a16="http://schemas.microsoft.com/office/drawing/2014/main" id="{357D0A3C-7A60-44ED-92E9-35FC74F3E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1/15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3B485619-B639-4A66-B486-7ADA9797F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0"/>
            <a:ext cx="304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1440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§2  </a:t>
            </a:r>
            <a:r>
              <a:rPr lang="en-US" altLang="zh-CN" sz="1800" b="1"/>
              <a:t>Asymptotic Notation</a:t>
            </a:r>
            <a:endParaRPr lang="en-US" altLang="zh-CN" sz="2800" b="1"/>
          </a:p>
        </p:txBody>
      </p:sp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6CBE26F1-B1F4-4BE3-AC48-174A9B5C11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8" y="1441450"/>
          <a:ext cx="7964487" cy="326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Document" r:id="rId4" imgW="8077680" imgH="3315240" progId="Word.Document.8">
                  <p:embed/>
                </p:oleObj>
              </mc:Choice>
              <mc:Fallback>
                <p:oleObj name="Document" r:id="rId4" imgW="8077680" imgH="33152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1441450"/>
                        <a:ext cx="7964487" cy="326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4">
            <a:extLst>
              <a:ext uri="{FF2B5EF4-FFF2-40B4-BE49-F238E27FC236}">
                <a16:creationId xmlns:a16="http://schemas.microsoft.com/office/drawing/2014/main" id="{83E94F16-9A79-43B7-8E4A-EF022A010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10/15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>
            <a:extLst>
              <a:ext uri="{FF2B5EF4-FFF2-40B4-BE49-F238E27FC236}">
                <a16:creationId xmlns:a16="http://schemas.microsoft.com/office/drawing/2014/main" id="{270CD0A1-B12B-43EC-B119-8881A3566CC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73875"/>
            <a:chOff x="0" y="-10"/>
            <a:chExt cx="5760" cy="4330"/>
          </a:xfrm>
        </p:grpSpPr>
        <p:pic>
          <p:nvPicPr>
            <p:cNvPr id="52227" name="Picture 3">
              <a:extLst>
                <a:ext uri="{FF2B5EF4-FFF2-40B4-BE49-F238E27FC236}">
                  <a16:creationId xmlns:a16="http://schemas.microsoft.com/office/drawing/2014/main" id="{BCF59163-3255-4583-84CE-DE115A6A8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0"/>
              <a:ext cx="5760" cy="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228" name="Text Box 4">
              <a:extLst>
                <a:ext uri="{FF2B5EF4-FFF2-40B4-BE49-F238E27FC236}">
                  <a16:creationId xmlns:a16="http://schemas.microsoft.com/office/drawing/2014/main" id="{B6229BBB-B313-4BEA-8749-C96552A86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0"/>
              <a:ext cx="17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800" b="1">
                  <a:sym typeface="Webdings" panose="05030102010509060703" pitchFamily="18" charset="2"/>
                </a:rPr>
                <a:t>§2  </a:t>
              </a:r>
              <a:r>
                <a:rPr lang="en-US" altLang="zh-CN" sz="1800" b="1"/>
                <a:t>Asymptotic Notation</a:t>
              </a:r>
            </a:p>
          </p:txBody>
        </p:sp>
        <p:sp>
          <p:nvSpPr>
            <p:cNvPr id="52229" name="Text Box 5">
              <a:extLst>
                <a:ext uri="{FF2B5EF4-FFF2-40B4-BE49-F238E27FC236}">
                  <a16:creationId xmlns:a16="http://schemas.microsoft.com/office/drawing/2014/main" id="{A1C2A9CA-D9E7-4458-8208-725DD9A26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84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2</a:t>
              </a:r>
              <a:r>
                <a:rPr lang="en-US" altLang="zh-CN" sz="2000" b="1" i="1" baseline="30000"/>
                <a:t>n</a:t>
              </a:r>
              <a:endParaRPr lang="en-US" altLang="zh-CN" sz="2000" b="1"/>
            </a:p>
          </p:txBody>
        </p:sp>
        <p:sp>
          <p:nvSpPr>
            <p:cNvPr id="52230" name="Text Box 6">
              <a:extLst>
                <a:ext uri="{FF2B5EF4-FFF2-40B4-BE49-F238E27FC236}">
                  <a16:creationId xmlns:a16="http://schemas.microsoft.com/office/drawing/2014/main" id="{D988BBC0-E16F-46AE-9F3E-DBFCEACF0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48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/>
                <a:t>n</a:t>
              </a:r>
              <a:r>
                <a:rPr lang="en-US" altLang="zh-CN" sz="2000" b="1" baseline="30000"/>
                <a:t>2</a:t>
              </a:r>
              <a:endParaRPr lang="en-US" altLang="zh-CN" sz="2000" b="1"/>
            </a:p>
          </p:txBody>
        </p:sp>
        <p:sp>
          <p:nvSpPr>
            <p:cNvPr id="52231" name="Text Box 7">
              <a:extLst>
                <a:ext uri="{FF2B5EF4-FFF2-40B4-BE49-F238E27FC236}">
                  <a16:creationId xmlns:a16="http://schemas.microsoft.com/office/drawing/2014/main" id="{6A62109B-4F97-4860-B024-F5B9F34E8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920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/>
                <a:t>n</a:t>
              </a:r>
              <a:r>
                <a:rPr lang="en-US" altLang="zh-CN" sz="2000" b="1"/>
                <a:t> log </a:t>
              </a:r>
              <a:r>
                <a:rPr lang="en-US" altLang="zh-CN" sz="2000" b="1" i="1"/>
                <a:t>n</a:t>
              </a:r>
              <a:endParaRPr lang="en-US" altLang="zh-CN" sz="2000" b="1"/>
            </a:p>
          </p:txBody>
        </p:sp>
        <p:sp>
          <p:nvSpPr>
            <p:cNvPr id="52232" name="Text Box 8">
              <a:extLst>
                <a:ext uri="{FF2B5EF4-FFF2-40B4-BE49-F238E27FC236}">
                  <a16:creationId xmlns:a16="http://schemas.microsoft.com/office/drawing/2014/main" id="{E6B706C2-87B1-42A1-80CE-3264840D6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1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/>
                <a:t>n</a:t>
              </a:r>
            </a:p>
          </p:txBody>
        </p:sp>
        <p:sp>
          <p:nvSpPr>
            <p:cNvPr id="52233" name="Text Box 9">
              <a:extLst>
                <a:ext uri="{FF2B5EF4-FFF2-40B4-BE49-F238E27FC236}">
                  <a16:creationId xmlns:a16="http://schemas.microsoft.com/office/drawing/2014/main" id="{1DFFA823-2E45-4E78-B494-0C71C1E5F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456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Log </a:t>
              </a:r>
              <a:r>
                <a:rPr lang="en-US" altLang="zh-CN" sz="2000" b="1" i="1"/>
                <a:t>n</a:t>
              </a:r>
              <a:endParaRPr lang="en-US" altLang="zh-CN" sz="2000" b="1"/>
            </a:p>
          </p:txBody>
        </p:sp>
        <p:sp>
          <p:nvSpPr>
            <p:cNvPr id="52234" name="Text Box 10">
              <a:extLst>
                <a:ext uri="{FF2B5EF4-FFF2-40B4-BE49-F238E27FC236}">
                  <a16:creationId xmlns:a16="http://schemas.microsoft.com/office/drawing/2014/main" id="{9064861A-89AB-4382-89D5-E34DB0D53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52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/>
                <a:t>f</a:t>
              </a:r>
            </a:p>
          </p:txBody>
        </p:sp>
        <p:sp>
          <p:nvSpPr>
            <p:cNvPr id="52235" name="Text Box 11">
              <a:extLst>
                <a:ext uri="{FF2B5EF4-FFF2-40B4-BE49-F238E27FC236}">
                  <a16:creationId xmlns:a16="http://schemas.microsoft.com/office/drawing/2014/main" id="{9DAB543F-252F-4094-9EAB-05EE0E53C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98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/>
                <a:t>n</a:t>
              </a:r>
            </a:p>
          </p:txBody>
        </p:sp>
        <p:sp>
          <p:nvSpPr>
            <p:cNvPr id="52236" name="Line 12">
              <a:extLst>
                <a:ext uri="{FF2B5EF4-FFF2-40B4-BE49-F238E27FC236}">
                  <a16:creationId xmlns:a16="http://schemas.microsoft.com/office/drawing/2014/main" id="{DDFD7C37-B16A-4FB4-B094-FF5038E9B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4128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7" name="Line 13">
              <a:extLst>
                <a:ext uri="{FF2B5EF4-FFF2-40B4-BE49-F238E27FC236}">
                  <a16:creationId xmlns:a16="http://schemas.microsoft.com/office/drawing/2014/main" id="{FB2B1758-A31E-475E-BAA5-FB175BBBE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20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38" name="Text Box 14">
            <a:extLst>
              <a:ext uri="{FF2B5EF4-FFF2-40B4-BE49-F238E27FC236}">
                <a16:creationId xmlns:a16="http://schemas.microsoft.com/office/drawing/2014/main" id="{F94EC34E-34A5-441D-936C-C76F6D5F6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11/15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5E8FDDE3-1DAB-423F-88C9-A92888F47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0"/>
            <a:ext cx="304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1440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§2  </a:t>
            </a:r>
            <a:r>
              <a:rPr lang="en-US" altLang="zh-CN" sz="1800" b="1"/>
              <a:t>Asymptotic Notation</a:t>
            </a:r>
            <a:endParaRPr lang="en-US" altLang="zh-CN" sz="2800" b="1"/>
          </a:p>
        </p:txBody>
      </p:sp>
      <p:grpSp>
        <p:nvGrpSpPr>
          <p:cNvPr id="53251" name="Group 3">
            <a:extLst>
              <a:ext uri="{FF2B5EF4-FFF2-40B4-BE49-F238E27FC236}">
                <a16:creationId xmlns:a16="http://schemas.microsoft.com/office/drawing/2014/main" id="{AA1619CA-8D1B-4F27-BA84-2A63F030CB94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41325"/>
            <a:ext cx="8513763" cy="6035675"/>
            <a:chOff x="192" y="336"/>
            <a:chExt cx="5363" cy="3802"/>
          </a:xfrm>
        </p:grpSpPr>
        <p:graphicFrame>
          <p:nvGraphicFramePr>
            <p:cNvPr id="53252" name="Object 4">
              <a:extLst>
                <a:ext uri="{FF2B5EF4-FFF2-40B4-BE49-F238E27FC236}">
                  <a16:creationId xmlns:a16="http://schemas.microsoft.com/office/drawing/2014/main" id="{33074497-3734-4263-A96D-77EA3EF3AB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336"/>
            <a:ext cx="5363" cy="3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8" name="Document" r:id="rId4" imgW="8515440" imgH="5690880" progId="Word.Document.8">
                    <p:embed/>
                  </p:oleObj>
                </mc:Choice>
                <mc:Fallback>
                  <p:oleObj name="Document" r:id="rId4" imgW="8515440" imgH="5690880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336"/>
                          <a:ext cx="5363" cy="3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3" name="Text Box 5">
              <a:extLst>
                <a:ext uri="{FF2B5EF4-FFF2-40B4-BE49-F238E27FC236}">
                  <a16:creationId xmlns:a16="http://schemas.microsoft.com/office/drawing/2014/main" id="{1935DC4E-1ADD-43EC-A77B-75C991535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504"/>
              <a:ext cx="240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ym typeface="Symbol" panose="05050102010706020507" pitchFamily="18" charset="2"/>
                </a:rPr>
                <a:t>s = microsecond = 10</a:t>
              </a:r>
              <a:r>
                <a:rPr lang="en-US" altLang="zh-CN" sz="2000" b="1" baseline="30000">
                  <a:sym typeface="Symbol" panose="05050102010706020507" pitchFamily="18" charset="2"/>
                </a:rPr>
                <a:t>-6</a:t>
              </a:r>
              <a:r>
                <a:rPr lang="en-US" altLang="zh-CN" sz="2000" b="1">
                  <a:sym typeface="Symbol" panose="05050102010706020507" pitchFamily="18" charset="2"/>
                </a:rPr>
                <a:t> seconds</a:t>
              </a:r>
            </a:p>
            <a:p>
              <a:r>
                <a:rPr lang="en-US" altLang="zh-CN" sz="2000" b="1">
                  <a:sym typeface="Symbol" panose="05050102010706020507" pitchFamily="18" charset="2"/>
                </a:rPr>
                <a:t>ms = millisecond = 10</a:t>
              </a:r>
              <a:r>
                <a:rPr lang="en-US" altLang="zh-CN" sz="2000" b="1" baseline="30000">
                  <a:sym typeface="Symbol" panose="05050102010706020507" pitchFamily="18" charset="2"/>
                </a:rPr>
                <a:t>-3</a:t>
              </a:r>
              <a:r>
                <a:rPr lang="en-US" altLang="zh-CN" sz="2000" b="1">
                  <a:sym typeface="Symbol" panose="05050102010706020507" pitchFamily="18" charset="2"/>
                </a:rPr>
                <a:t> seconds</a:t>
              </a:r>
            </a:p>
            <a:p>
              <a:r>
                <a:rPr lang="en-US" altLang="zh-CN" sz="2000" b="1">
                  <a:sym typeface="Symbol" panose="05050102010706020507" pitchFamily="18" charset="2"/>
                </a:rPr>
                <a:t>sec = seconds</a:t>
              </a:r>
              <a:endParaRPr lang="en-US" altLang="zh-CN" sz="2000" b="1"/>
            </a:p>
          </p:txBody>
        </p:sp>
        <p:sp>
          <p:nvSpPr>
            <p:cNvPr id="53254" name="Text Box 6">
              <a:extLst>
                <a:ext uri="{FF2B5EF4-FFF2-40B4-BE49-F238E27FC236}">
                  <a16:creationId xmlns:a16="http://schemas.microsoft.com/office/drawing/2014/main" id="{1FB3684B-CF6C-4881-AD5C-55CFD4FD3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504"/>
              <a:ext cx="240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ym typeface="Symbol" panose="05050102010706020507" pitchFamily="18" charset="2"/>
                </a:rPr>
                <a:t>min = minutes            yr = years</a:t>
              </a:r>
            </a:p>
            <a:p>
              <a:r>
                <a:rPr lang="en-US" altLang="zh-CN" sz="2000" b="1">
                  <a:sym typeface="Symbol" panose="05050102010706020507" pitchFamily="18" charset="2"/>
                </a:rPr>
                <a:t>hr = hours</a:t>
              </a:r>
            </a:p>
            <a:p>
              <a:r>
                <a:rPr lang="en-US" altLang="zh-CN" sz="2000" b="1">
                  <a:sym typeface="Symbol" panose="05050102010706020507" pitchFamily="18" charset="2"/>
                </a:rPr>
                <a:t>d = days</a:t>
              </a:r>
            </a:p>
          </p:txBody>
        </p:sp>
      </p:grpSp>
      <p:sp>
        <p:nvSpPr>
          <p:cNvPr id="53256" name="Rectangle 8">
            <a:extLst>
              <a:ext uri="{FF2B5EF4-FFF2-40B4-BE49-F238E27FC236}">
                <a16:creationId xmlns:a16="http://schemas.microsoft.com/office/drawing/2014/main" id="{FD7DC6A0-3054-4FB0-AC06-D6C3C39C0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762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FF3300"/>
                </a:solidFill>
              </a:rPr>
              <a:t>n</a:t>
            </a:r>
          </a:p>
        </p:txBody>
      </p:sp>
      <p:sp>
        <p:nvSpPr>
          <p:cNvPr id="53257" name="Text Box 9">
            <a:extLst>
              <a:ext uri="{FF2B5EF4-FFF2-40B4-BE49-F238E27FC236}">
                <a16:creationId xmlns:a16="http://schemas.microsoft.com/office/drawing/2014/main" id="{BE07C63D-A16C-45CD-935D-FBFB8DC0E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12/15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DF0E8542-A0AD-4D2D-8C73-37700C7DE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533400"/>
            <a:ext cx="484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〖Example〗 Matrix addition</a:t>
            </a:r>
            <a:endParaRPr lang="en-US" altLang="zh-CN" sz="2000" b="1">
              <a:latin typeface="Arial" panose="020B0604020202020204" pitchFamily="34" charset="0"/>
              <a:ea typeface="MS Hei" pitchFamily="49" charset="-122"/>
            </a:endParaRPr>
          </a:p>
        </p:txBody>
      </p:sp>
      <p:grpSp>
        <p:nvGrpSpPr>
          <p:cNvPr id="54275" name="Group 3">
            <a:extLst>
              <a:ext uri="{FF2B5EF4-FFF2-40B4-BE49-F238E27FC236}">
                <a16:creationId xmlns:a16="http://schemas.microsoft.com/office/drawing/2014/main" id="{2B8EFDB2-7EAE-4A9A-9DC5-28F4AFE0062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219200"/>
            <a:ext cx="7848600" cy="4038600"/>
            <a:chOff x="384" y="576"/>
            <a:chExt cx="4944" cy="2544"/>
          </a:xfrm>
        </p:grpSpPr>
        <p:sp>
          <p:nvSpPr>
            <p:cNvPr id="54276" name="AutoShape 4">
              <a:extLst>
                <a:ext uri="{FF2B5EF4-FFF2-40B4-BE49-F238E27FC236}">
                  <a16:creationId xmlns:a16="http://schemas.microsoft.com/office/drawing/2014/main" id="{32D28A1E-76A9-4647-A3C1-B0CBBF9CD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76"/>
              <a:ext cx="4944" cy="2544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7" name="Text Box 5">
              <a:extLst>
                <a:ext uri="{FF2B5EF4-FFF2-40B4-BE49-F238E27FC236}">
                  <a16:creationId xmlns:a16="http://schemas.microsoft.com/office/drawing/2014/main" id="{A3B97AA1-CE3A-49EE-9356-C6F6E9EB8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662"/>
              <a:ext cx="3168" cy="2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void</a:t>
              </a:r>
              <a:r>
                <a:rPr lang="en-US" altLang="zh-CN" sz="2000" b="1">
                  <a:latin typeface="Arial" panose="020B0604020202020204" pitchFamily="34" charset="0"/>
                </a:rPr>
                <a:t>  add (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a[ ][ MAX_SIZE ], 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             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b[ ][ MAX_SIZE ], 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             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c[ ][ MAX_SIZE ],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             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rows,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cols )</a:t>
              </a:r>
            </a:p>
            <a:p>
              <a:pPr>
                <a:spcAft>
                  <a:spcPct val="30000"/>
                </a:spcAft>
              </a:pPr>
              <a:r>
                <a:rPr lang="en-US" altLang="zh-CN" sz="2000" b="1">
                  <a:latin typeface="Arial" panose="020B0604020202020204" pitchFamily="34" charset="0"/>
                </a:rPr>
                <a:t>{</a:t>
              </a:r>
            </a:p>
            <a:p>
              <a:pPr>
                <a:spcAft>
                  <a:spcPct val="30000"/>
                </a:spcAft>
              </a:pPr>
              <a:r>
                <a:rPr lang="en-US" altLang="zh-CN" sz="2000" b="1">
                  <a:latin typeface="Arial" panose="020B0604020202020204" pitchFamily="34" charset="0"/>
                </a:rPr>
                <a:t>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 int</a:t>
              </a:r>
              <a:r>
                <a:rPr lang="en-US" altLang="zh-CN" sz="2000" b="1">
                  <a:latin typeface="Arial" panose="020B0604020202020204" pitchFamily="34" charset="0"/>
                </a:rPr>
                <a:t>  i,  j ;</a:t>
              </a:r>
            </a:p>
            <a:p>
              <a:pPr>
                <a:spcAft>
                  <a:spcPct val="30000"/>
                </a:spcAft>
              </a:pPr>
              <a:r>
                <a:rPr lang="en-US" altLang="zh-CN" sz="2000" b="1">
                  <a:latin typeface="Arial" panose="020B0604020202020204" pitchFamily="34" charset="0"/>
                </a:rPr>
                <a:t> 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for</a:t>
              </a:r>
              <a:r>
                <a:rPr lang="en-US" altLang="zh-CN" sz="2000" b="1">
                  <a:latin typeface="Arial" panose="020B0604020202020204" pitchFamily="34" charset="0"/>
                </a:rPr>
                <a:t> ( i = 0; i &lt; rows; i++ )</a:t>
              </a:r>
            </a:p>
            <a:p>
              <a:pPr>
                <a:spcAft>
                  <a:spcPct val="30000"/>
                </a:spcAft>
              </a:pPr>
              <a:r>
                <a:rPr lang="en-US" altLang="zh-CN" sz="2000" b="1">
                  <a:latin typeface="Arial" panose="020B0604020202020204" pitchFamily="34" charset="0"/>
                </a:rPr>
                <a:t>       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for</a:t>
              </a:r>
              <a:r>
                <a:rPr lang="en-US" altLang="zh-CN" sz="2000" b="1">
                  <a:latin typeface="Arial" panose="020B0604020202020204" pitchFamily="34" charset="0"/>
                </a:rPr>
                <a:t> ( j = 0; j &lt; cols; j++ )</a:t>
              </a:r>
            </a:p>
            <a:p>
              <a:pPr>
                <a:spcAft>
                  <a:spcPct val="30000"/>
                </a:spcAft>
              </a:pPr>
              <a:r>
                <a:rPr lang="en-US" altLang="zh-CN" sz="2000" b="1">
                  <a:latin typeface="Arial" panose="020B0604020202020204" pitchFamily="34" charset="0"/>
                </a:rPr>
                <a:t>                c[ i ][ j ] = a[ i ][ j ] + b[ i ][ j ];</a:t>
              </a:r>
            </a:p>
            <a:p>
              <a:pPr>
                <a:spcAft>
                  <a:spcPct val="30000"/>
                </a:spcAft>
              </a:pPr>
              <a:r>
                <a:rPr lang="en-US" altLang="zh-CN" sz="2000" b="1">
                  <a:latin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54278" name="Text Box 6">
            <a:extLst>
              <a:ext uri="{FF2B5EF4-FFF2-40B4-BE49-F238E27FC236}">
                <a16:creationId xmlns:a16="http://schemas.microsoft.com/office/drawing/2014/main" id="{CFDF067D-DCB4-44E1-A723-88CDB2941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413125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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(rows) */</a:t>
            </a: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03EC00BC-85D8-405C-BFDF-BE3649DEC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94125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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(rows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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cols ) */ </a:t>
            </a:r>
          </a:p>
        </p:txBody>
      </p:sp>
      <p:sp>
        <p:nvSpPr>
          <p:cNvPr id="54280" name="Rectangle 8">
            <a:extLst>
              <a:ext uri="{FF2B5EF4-FFF2-40B4-BE49-F238E27FC236}">
                <a16:creationId xmlns:a16="http://schemas.microsoft.com/office/drawing/2014/main" id="{7922CEF0-46B3-43A2-B3FB-B8B6CD6FC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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(rows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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cols ) */  </a:t>
            </a:r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CC98CC07-AAAF-4500-B996-B00379BA5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486400"/>
            <a:ext cx="541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>
                <a:latin typeface="Arial" panose="020B0604020202020204" pitchFamily="34" charset="0"/>
              </a:rPr>
              <a:t>rows, cols</a:t>
            </a:r>
            <a:r>
              <a:rPr lang="en-US" altLang="zh-CN" sz="2000" b="1"/>
              <a:t> ) </a:t>
            </a:r>
            <a:r>
              <a:rPr lang="en-US" altLang="zh-CN" sz="2000" b="1">
                <a:latin typeface="Arial" panose="020B0604020202020204" pitchFamily="34" charset="0"/>
              </a:rPr>
              <a:t>=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 </a:t>
            </a:r>
            <a:r>
              <a:rPr lang="en-US" altLang="zh-CN" sz="2000" b="1">
                <a:latin typeface="Arial" panose="020B0604020202020204" pitchFamily="34" charset="0"/>
              </a:rPr>
              <a:t>(rows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 </a:t>
            </a:r>
            <a:r>
              <a:rPr lang="en-US" altLang="zh-CN" sz="2000" b="1">
                <a:latin typeface="Arial" panose="020B0604020202020204" pitchFamily="34" charset="0"/>
              </a:rPr>
              <a:t>cols ) </a:t>
            </a:r>
          </a:p>
        </p:txBody>
      </p:sp>
      <p:sp>
        <p:nvSpPr>
          <p:cNvPr id="54287" name="Text Box 15">
            <a:extLst>
              <a:ext uri="{FF2B5EF4-FFF2-40B4-BE49-F238E27FC236}">
                <a16:creationId xmlns:a16="http://schemas.microsoft.com/office/drawing/2014/main" id="{E77D84D7-EE8F-445D-94EA-08E53CFE0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0"/>
            <a:ext cx="304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1440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§2  </a:t>
            </a:r>
            <a:r>
              <a:rPr lang="en-US" altLang="zh-CN" sz="1800" b="1"/>
              <a:t>Asymptotic Notation</a:t>
            </a:r>
            <a:endParaRPr lang="en-US" altLang="zh-CN" sz="2800" b="1"/>
          </a:p>
        </p:txBody>
      </p:sp>
      <p:sp>
        <p:nvSpPr>
          <p:cNvPr id="54288" name="Text Box 16">
            <a:extLst>
              <a:ext uri="{FF2B5EF4-FFF2-40B4-BE49-F238E27FC236}">
                <a16:creationId xmlns:a16="http://schemas.microsoft.com/office/drawing/2014/main" id="{70F3839F-29F7-451F-916C-C593A770B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13/15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78" grpId="0" autoUpdateAnimBg="0"/>
      <p:bldP spid="54279" grpId="0" autoUpdateAnimBg="0"/>
      <p:bldP spid="54280" grpId="0" autoUpdateAnimBg="0"/>
      <p:bldP spid="5428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CB019CAC-4BF7-47F0-A83D-A06B862AE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0"/>
            <a:ext cx="304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1440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§2  </a:t>
            </a:r>
            <a:r>
              <a:rPr lang="en-US" altLang="zh-CN" sz="1800" b="1"/>
              <a:t>Asymptotic Notation</a:t>
            </a:r>
            <a:endParaRPr lang="en-US" altLang="zh-CN" sz="2800" b="1"/>
          </a:p>
        </p:txBody>
      </p:sp>
      <p:grpSp>
        <p:nvGrpSpPr>
          <p:cNvPr id="55299" name="Group 3">
            <a:extLst>
              <a:ext uri="{FF2B5EF4-FFF2-40B4-BE49-F238E27FC236}">
                <a16:creationId xmlns:a16="http://schemas.microsoft.com/office/drawing/2014/main" id="{7E2C47A2-D0A5-4D38-86A6-DD666EA2448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57200"/>
            <a:ext cx="5791200" cy="747713"/>
            <a:chOff x="432" y="384"/>
            <a:chExt cx="3648" cy="471"/>
          </a:xfrm>
        </p:grpSpPr>
        <p:sp>
          <p:nvSpPr>
            <p:cNvPr id="55300" name="Rectangle 4">
              <a:extLst>
                <a:ext uri="{FF2B5EF4-FFF2-40B4-BE49-F238E27FC236}">
                  <a16:creationId xmlns:a16="http://schemas.microsoft.com/office/drawing/2014/main" id="{7C72FDBB-C285-4A8B-BC0B-C6E53E0D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28"/>
              <a:ext cx="29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/>
                <a:t> General Rules</a:t>
              </a:r>
            </a:p>
          </p:txBody>
        </p:sp>
        <p:pic>
          <p:nvPicPr>
            <p:cNvPr id="55301" name="Picture 5" descr="MATH">
              <a:extLst>
                <a:ext uri="{FF2B5EF4-FFF2-40B4-BE49-F238E27FC236}">
                  <a16:creationId xmlns:a16="http://schemas.microsoft.com/office/drawing/2014/main" id="{015DC8F1-95DB-4166-A582-DA507E838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84"/>
              <a:ext cx="698" cy="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302" name="Rectangle 6">
            <a:extLst>
              <a:ext uri="{FF2B5EF4-FFF2-40B4-BE49-F238E27FC236}">
                <a16:creationId xmlns:a16="http://schemas.microsoft.com/office/drawing/2014/main" id="{722DB983-A75B-4333-8EB3-1CF3580A8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95400"/>
            <a:ext cx="739140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2600" indent="-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09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76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67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124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81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03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95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FOR LOOPS: </a:t>
            </a:r>
            <a:r>
              <a:rPr lang="en-US" altLang="zh-CN" sz="2000" b="1"/>
              <a:t>The running time of a for loop is at most the running time of the </a:t>
            </a:r>
            <a:r>
              <a:rPr lang="en-US" altLang="zh-CN" sz="2000" b="1">
                <a:solidFill>
                  <a:srgbClr val="008000"/>
                </a:solidFill>
              </a:rPr>
              <a:t>statements inside</a:t>
            </a:r>
            <a:r>
              <a:rPr lang="en-US" altLang="zh-CN" sz="2000" b="1"/>
              <a:t> the for loop (including tests) </a:t>
            </a:r>
            <a:r>
              <a:rPr lang="en-US" altLang="zh-CN" sz="2000" b="1">
                <a:solidFill>
                  <a:srgbClr val="FF3300"/>
                </a:solidFill>
              </a:rPr>
              <a:t>times</a:t>
            </a:r>
            <a:r>
              <a:rPr lang="en-US" altLang="zh-CN" sz="2000" b="1"/>
              <a:t> the number of </a:t>
            </a:r>
            <a:r>
              <a:rPr lang="en-US" altLang="zh-CN" sz="2000" b="1">
                <a:solidFill>
                  <a:srgbClr val="008000"/>
                </a:solidFill>
              </a:rPr>
              <a:t>iterations</a:t>
            </a:r>
            <a:r>
              <a:rPr lang="en-US" altLang="zh-CN" sz="2000" b="1"/>
              <a:t>.</a:t>
            </a:r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98ECAE67-22B6-4115-8046-B0F09C9E8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362200"/>
            <a:ext cx="7391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2600" indent="-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09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76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67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124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81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03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95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NESTED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FOR LOOPS: </a:t>
            </a:r>
            <a:r>
              <a:rPr lang="en-US" altLang="zh-CN" sz="2000" b="1"/>
              <a:t>The total running time of a statement inside a group of nested loops is the running time of the </a:t>
            </a:r>
            <a:r>
              <a:rPr lang="en-US" altLang="zh-CN" sz="2000" b="1">
                <a:solidFill>
                  <a:srgbClr val="008000"/>
                </a:solidFill>
              </a:rPr>
              <a:t>statements </a:t>
            </a:r>
            <a:r>
              <a:rPr lang="en-US" altLang="zh-CN" sz="2000" b="1">
                <a:solidFill>
                  <a:srgbClr val="FF3300"/>
                </a:solidFill>
              </a:rPr>
              <a:t>multiplied</a:t>
            </a:r>
            <a:r>
              <a:rPr lang="en-US" altLang="zh-CN" sz="2000" b="1"/>
              <a:t> by the</a:t>
            </a:r>
            <a:r>
              <a:rPr lang="en-US" altLang="zh-CN" sz="2000" b="1">
                <a:solidFill>
                  <a:srgbClr val="008000"/>
                </a:solidFill>
              </a:rPr>
              <a:t> product of the sizes </a:t>
            </a:r>
            <a:r>
              <a:rPr lang="en-US" altLang="zh-CN" sz="2000" b="1"/>
              <a:t>of all the for loops.</a:t>
            </a:r>
          </a:p>
        </p:txBody>
      </p:sp>
      <p:sp>
        <p:nvSpPr>
          <p:cNvPr id="55304" name="Rectangle 8">
            <a:extLst>
              <a:ext uri="{FF2B5EF4-FFF2-40B4-BE49-F238E27FC236}">
                <a16:creationId xmlns:a16="http://schemas.microsoft.com/office/drawing/2014/main" id="{B4038C6B-EF95-4F6B-8AE8-3FB7FB2A1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733800"/>
            <a:ext cx="7391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2600" indent="-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09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76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67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124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81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03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95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CONSECUTIVE STATEMENTS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: </a:t>
            </a:r>
            <a:r>
              <a:rPr lang="en-US" altLang="zh-CN" sz="2000" b="1"/>
              <a:t>These just </a:t>
            </a:r>
            <a:r>
              <a:rPr lang="en-US" altLang="zh-CN" sz="2000" b="1">
                <a:solidFill>
                  <a:srgbClr val="FF3300"/>
                </a:solidFill>
              </a:rPr>
              <a:t>add</a:t>
            </a:r>
            <a:r>
              <a:rPr lang="en-US" altLang="zh-CN" sz="2000" b="1"/>
              <a:t> (which means that the </a:t>
            </a:r>
            <a:r>
              <a:rPr lang="en-US" altLang="zh-CN" sz="2000" b="1">
                <a:solidFill>
                  <a:srgbClr val="008000"/>
                </a:solidFill>
              </a:rPr>
              <a:t>maximum</a:t>
            </a:r>
            <a:r>
              <a:rPr lang="en-US" altLang="zh-CN" sz="2000" b="1"/>
              <a:t> is the one that counts).</a:t>
            </a:r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id="{EA76C377-7CD7-485D-9B7D-8F4959332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572000"/>
            <a:ext cx="7391400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2600" indent="-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09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76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67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124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81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03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95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IF / ELSE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: </a:t>
            </a:r>
            <a:r>
              <a:rPr lang="en-US" altLang="zh-CN" sz="2000" b="1"/>
              <a:t>For the fragment</a:t>
            </a:r>
          </a:p>
          <a:p>
            <a:r>
              <a:rPr lang="en-US" altLang="zh-CN" sz="2000" b="1"/>
              <a:t>		</a:t>
            </a:r>
            <a:r>
              <a:rPr lang="en-US" altLang="zh-CN" sz="2000" b="1">
                <a:solidFill>
                  <a:schemeClr val="hlink"/>
                </a:solidFill>
              </a:rPr>
              <a:t>if</a:t>
            </a:r>
            <a:r>
              <a:rPr lang="en-US" altLang="zh-CN" sz="2000" b="1"/>
              <a:t> ( Condition )  S1;</a:t>
            </a:r>
          </a:p>
          <a:p>
            <a:r>
              <a:rPr lang="en-US" altLang="zh-CN" sz="2000" b="1"/>
              <a:t>		</a:t>
            </a:r>
            <a:r>
              <a:rPr lang="en-US" altLang="zh-CN" sz="2000" b="1">
                <a:solidFill>
                  <a:schemeClr val="hlink"/>
                </a:solidFill>
              </a:rPr>
              <a:t>else</a:t>
            </a:r>
            <a:r>
              <a:rPr lang="en-US" altLang="zh-CN" sz="2000" b="1"/>
              <a:t>  S2;</a:t>
            </a:r>
          </a:p>
          <a:p>
            <a:r>
              <a:rPr lang="en-US" altLang="zh-CN" sz="2000" b="1"/>
              <a:t>	the running time is never more than the running time of the </a:t>
            </a:r>
            <a:r>
              <a:rPr lang="en-US" altLang="zh-CN" sz="2000" b="1">
                <a:solidFill>
                  <a:srgbClr val="008000"/>
                </a:solidFill>
              </a:rPr>
              <a:t>test</a:t>
            </a:r>
            <a:r>
              <a:rPr lang="en-US" altLang="zh-CN" sz="2000" b="1"/>
              <a:t> </a:t>
            </a:r>
            <a:r>
              <a:rPr lang="en-US" altLang="zh-CN" sz="2000" b="1">
                <a:solidFill>
                  <a:srgbClr val="FF3300"/>
                </a:solidFill>
              </a:rPr>
              <a:t>plus</a:t>
            </a:r>
            <a:r>
              <a:rPr lang="en-US" altLang="zh-CN" sz="2000" b="1"/>
              <a:t> the </a:t>
            </a:r>
            <a:r>
              <a:rPr lang="en-US" altLang="zh-CN" sz="2000" b="1">
                <a:solidFill>
                  <a:srgbClr val="008000"/>
                </a:solidFill>
              </a:rPr>
              <a:t>larger</a:t>
            </a:r>
            <a:r>
              <a:rPr lang="en-US" altLang="zh-CN" sz="2000" b="1"/>
              <a:t> of the running time of S1 and S2.</a:t>
            </a:r>
          </a:p>
        </p:txBody>
      </p:sp>
      <p:sp>
        <p:nvSpPr>
          <p:cNvPr id="55306" name="Text Box 10">
            <a:extLst>
              <a:ext uri="{FF2B5EF4-FFF2-40B4-BE49-F238E27FC236}">
                <a16:creationId xmlns:a16="http://schemas.microsoft.com/office/drawing/2014/main" id="{F0729E74-7F89-4F2E-8F8F-35A06641F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14/15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utoUpdateAnimBg="0"/>
      <p:bldP spid="55303" grpId="0" autoUpdateAnimBg="0"/>
      <p:bldP spid="55304" grpId="0" autoUpdateAnimBg="0"/>
      <p:bldP spid="5530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20A5D6C5-7720-4ADC-B192-1C8993BE8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0"/>
            <a:ext cx="304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1440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§2  </a:t>
            </a:r>
            <a:r>
              <a:rPr lang="en-US" altLang="zh-CN" sz="1800" b="1"/>
              <a:t>Asymptotic Notation</a:t>
            </a:r>
            <a:endParaRPr lang="en-US" altLang="zh-CN" sz="2800" b="1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4BEA97F-25D5-43CF-9682-D0F8B05BC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10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2600" indent="-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09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76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67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124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81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03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95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RECURSIONS:</a:t>
            </a:r>
            <a:endParaRPr lang="en-US" altLang="zh-CN" sz="2000" b="1"/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CE2A6AA8-0E64-4B7D-8A55-F32D98D4A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〖Example〗 Fibonacci number:  </a:t>
            </a:r>
          </a:p>
          <a:p>
            <a:pPr algn="ctr">
              <a:spcBef>
                <a:spcPct val="20000"/>
              </a:spcBef>
            </a:pPr>
            <a:r>
              <a:rPr lang="en-US" altLang="zh-CN" sz="2000" b="1">
                <a:solidFill>
                  <a:schemeClr val="hlink"/>
                </a:solidFill>
                <a:ea typeface="MS Hei" pitchFamily="49" charset="-122"/>
              </a:rPr>
              <a:t>Fib(0) = Fib(1) = 1,  Fib(</a:t>
            </a:r>
            <a:r>
              <a:rPr lang="en-US" altLang="zh-CN" sz="2000" b="1" i="1">
                <a:solidFill>
                  <a:schemeClr val="hlink"/>
                </a:solidFill>
                <a:ea typeface="MS Hei" pitchFamily="49" charset="-122"/>
              </a:rPr>
              <a:t>n</a:t>
            </a:r>
            <a:r>
              <a:rPr lang="en-US" altLang="zh-CN" sz="2000" b="1">
                <a:solidFill>
                  <a:schemeClr val="hlink"/>
                </a:solidFill>
                <a:ea typeface="MS Hei" pitchFamily="49" charset="-122"/>
              </a:rPr>
              <a:t>) = Fib(</a:t>
            </a:r>
            <a:r>
              <a:rPr lang="en-US" altLang="zh-CN" sz="2000" b="1" i="1">
                <a:solidFill>
                  <a:schemeClr val="hlink"/>
                </a:solidFill>
                <a:ea typeface="MS Hei" pitchFamily="49" charset="-122"/>
              </a:rPr>
              <a:t>n</a:t>
            </a:r>
            <a:r>
              <a:rPr lang="en-US" altLang="zh-CN" sz="2000" b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solidFill>
                  <a:schemeClr val="hlink"/>
                </a:solidFill>
                <a:ea typeface="MS Hei" pitchFamily="49" charset="-122"/>
              </a:rPr>
              <a:t>1) + Fib(</a:t>
            </a:r>
            <a:r>
              <a:rPr lang="en-US" altLang="zh-CN" sz="2000" b="1" i="1">
                <a:solidFill>
                  <a:schemeClr val="hlink"/>
                </a:solidFill>
                <a:ea typeface="MS Hei" pitchFamily="49" charset="-122"/>
              </a:rPr>
              <a:t>n</a:t>
            </a:r>
            <a:r>
              <a:rPr lang="en-US" altLang="zh-CN" sz="2000" b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solidFill>
                  <a:schemeClr val="hlink"/>
                </a:solidFill>
                <a:ea typeface="MS Hei" pitchFamily="49" charset="-122"/>
              </a:rPr>
              <a:t>2)</a:t>
            </a:r>
          </a:p>
        </p:txBody>
      </p:sp>
      <p:sp>
        <p:nvSpPr>
          <p:cNvPr id="56326" name="AutoShape 6">
            <a:extLst>
              <a:ext uri="{FF2B5EF4-FFF2-40B4-BE49-F238E27FC236}">
                <a16:creationId xmlns:a16="http://schemas.microsoft.com/office/drawing/2014/main" id="{FB938E24-51F6-4B8F-A895-B379EFA56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6248400" cy="30480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8000" anchor="b"/>
          <a:lstStyle/>
          <a:p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long int</a:t>
            </a:r>
            <a:r>
              <a:rPr lang="en-US" altLang="zh-CN" sz="2000" b="1">
                <a:latin typeface="Arial" panose="020B0604020202020204" pitchFamily="34" charset="0"/>
              </a:rPr>
              <a:t>  Fib (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b="1">
                <a:latin typeface="Arial" panose="020B0604020202020204" pitchFamily="34" charset="0"/>
              </a:rPr>
              <a:t>  N )</a:t>
            </a:r>
          </a:p>
          <a:p>
            <a:pPr>
              <a:spcAft>
                <a:spcPct val="30000"/>
              </a:spcAft>
            </a:pPr>
            <a:r>
              <a:rPr lang="en-US" altLang="zh-CN" sz="2000" b="1">
                <a:latin typeface="Arial" panose="020B0604020202020204" pitchFamily="34" charset="0"/>
              </a:rPr>
              <a:t>{</a:t>
            </a:r>
          </a:p>
          <a:p>
            <a:pPr>
              <a:spcAft>
                <a:spcPct val="30000"/>
              </a:spcAft>
            </a:pPr>
            <a:r>
              <a:rPr lang="en-US" altLang="zh-CN" sz="2000" b="1">
                <a:latin typeface="Arial" panose="020B0604020202020204" pitchFamily="34" charset="0"/>
              </a:rPr>
              <a:t>	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2000" b="1">
                <a:latin typeface="Arial" panose="020B0604020202020204" pitchFamily="34" charset="0"/>
              </a:rPr>
              <a:t>  ( N &lt;= 1 )</a:t>
            </a:r>
          </a:p>
          <a:p>
            <a:pPr>
              <a:spcAft>
                <a:spcPct val="30000"/>
              </a:spcAft>
            </a:pPr>
            <a:r>
              <a:rPr lang="en-US" altLang="zh-CN" sz="2000" b="1">
                <a:latin typeface="Arial" panose="020B0604020202020204" pitchFamily="34" charset="0"/>
              </a:rPr>
              <a:t>	 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2000" b="1">
                <a:latin typeface="Arial" panose="020B0604020202020204" pitchFamily="34" charset="0"/>
              </a:rPr>
              <a:t>  1;</a:t>
            </a:r>
          </a:p>
          <a:p>
            <a:pPr>
              <a:spcAft>
                <a:spcPct val="30000"/>
              </a:spcAft>
            </a:pPr>
            <a:r>
              <a:rPr lang="en-US" altLang="zh-CN" sz="2000" b="1">
                <a:latin typeface="Arial" panose="020B0604020202020204" pitchFamily="34" charset="0"/>
              </a:rPr>
              <a:t>	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</a:p>
          <a:p>
            <a:pPr>
              <a:spcAft>
                <a:spcPct val="30000"/>
              </a:spcAft>
            </a:pPr>
            <a:r>
              <a:rPr lang="en-US" altLang="zh-CN" sz="2000" b="1">
                <a:latin typeface="Arial" panose="020B0604020202020204" pitchFamily="34" charset="0"/>
              </a:rPr>
              <a:t>	 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2000" b="1">
                <a:latin typeface="Arial" panose="020B0604020202020204" pitchFamily="34" charset="0"/>
              </a:rPr>
              <a:t>  Fib( N </a:t>
            </a:r>
            <a:r>
              <a:rPr lang="en-US" altLang="zh-CN" sz="2000" b="1">
                <a:ea typeface="MS Hei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latin typeface="Arial" panose="020B0604020202020204" pitchFamily="34" charset="0"/>
              </a:rPr>
              <a:t> 1 ) + Fib( N </a:t>
            </a:r>
            <a:r>
              <a:rPr lang="en-US" altLang="zh-CN" sz="2000" b="1">
                <a:ea typeface="MS Hei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latin typeface="Arial" panose="020B0604020202020204" pitchFamily="34" charset="0"/>
              </a:rPr>
              <a:t> 2 );</a:t>
            </a:r>
          </a:p>
          <a:p>
            <a:pPr>
              <a:spcAft>
                <a:spcPct val="30000"/>
              </a:spcAft>
            </a:pPr>
            <a:r>
              <a:rPr lang="en-US" altLang="zh-CN" sz="2000" b="1">
                <a:latin typeface="Arial" panose="020B0604020202020204" pitchFamily="34" charset="0"/>
              </a:rPr>
              <a:t>}</a:t>
            </a:r>
            <a:endParaRPr lang="en-US" altLang="zh-CN"/>
          </a:p>
        </p:txBody>
      </p:sp>
      <p:sp>
        <p:nvSpPr>
          <p:cNvPr id="56328" name="Text Box 8">
            <a:extLst>
              <a:ext uri="{FF2B5EF4-FFF2-40B4-BE49-F238E27FC236}">
                <a16:creationId xmlns:a16="http://schemas.microsoft.com/office/drawing/2014/main" id="{53C7E5F4-23D5-4D40-9AFD-D2A2E5BDC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7432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O( 1 ) */</a:t>
            </a:r>
          </a:p>
        </p:txBody>
      </p:sp>
      <p:sp>
        <p:nvSpPr>
          <p:cNvPr id="56329" name="Text Box 9">
            <a:extLst>
              <a:ext uri="{FF2B5EF4-FFF2-40B4-BE49-F238E27FC236}">
                <a16:creationId xmlns:a16="http://schemas.microsoft.com/office/drawing/2014/main" id="{53AA6008-14E1-49A6-9FDE-B7082A8C0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845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O( 1 ) */</a:t>
            </a:r>
          </a:p>
        </p:txBody>
      </p:sp>
      <p:sp>
        <p:nvSpPr>
          <p:cNvPr id="56330" name="Text Box 10">
            <a:extLst>
              <a:ext uri="{FF2B5EF4-FFF2-40B4-BE49-F238E27FC236}">
                <a16:creationId xmlns:a16="http://schemas.microsoft.com/office/drawing/2014/main" id="{21201C5C-4E90-4E0D-B83F-D08C7A6DC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2672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/*O(1)*/</a:t>
            </a:r>
          </a:p>
        </p:txBody>
      </p:sp>
      <p:sp>
        <p:nvSpPr>
          <p:cNvPr id="56331" name="Text Box 11">
            <a:extLst>
              <a:ext uri="{FF2B5EF4-FFF2-40B4-BE49-F238E27FC236}">
                <a16:creationId xmlns:a16="http://schemas.microsoft.com/office/drawing/2014/main" id="{D4049C2A-8E86-4141-90F5-84503DB8A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0574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2000" b="1" i="1">
                <a:solidFill>
                  <a:srgbClr val="008000"/>
                </a:solidFill>
                <a:latin typeface="Arial" panose="020B0604020202020204" pitchFamily="34" charset="0"/>
              </a:rPr>
              <a:t>T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( </a:t>
            </a:r>
            <a:r>
              <a:rPr lang="en-US" altLang="zh-CN" sz="2000" b="1" i="1">
                <a:solidFill>
                  <a:srgbClr val="008000"/>
                </a:solidFill>
                <a:latin typeface="Arial" panose="020B0604020202020204" pitchFamily="34" charset="0"/>
              </a:rPr>
              <a:t>N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) */</a:t>
            </a:r>
          </a:p>
        </p:txBody>
      </p:sp>
      <p:sp>
        <p:nvSpPr>
          <p:cNvPr id="56332" name="Text Box 12">
            <a:extLst>
              <a:ext uri="{FF2B5EF4-FFF2-40B4-BE49-F238E27FC236}">
                <a16:creationId xmlns:a16="http://schemas.microsoft.com/office/drawing/2014/main" id="{201CF52A-6A8E-43AC-9F1C-8CA3B7BD7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2672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</a:t>
            </a:r>
            <a:r>
              <a:rPr lang="en-US" altLang="zh-CN" sz="2000" b="1" i="1">
                <a:solidFill>
                  <a:srgbClr val="008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1" i="1">
                <a:solidFill>
                  <a:srgbClr val="008000"/>
                </a:solidFill>
                <a:latin typeface="Arial" panose="020B0604020202020204" pitchFamily="34" charset="0"/>
              </a:rPr>
              <a:t>N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1)*/</a:t>
            </a:r>
          </a:p>
        </p:txBody>
      </p:sp>
      <p:sp>
        <p:nvSpPr>
          <p:cNvPr id="56333" name="Text Box 13">
            <a:extLst>
              <a:ext uri="{FF2B5EF4-FFF2-40B4-BE49-F238E27FC236}">
                <a16:creationId xmlns:a16="http://schemas.microsoft.com/office/drawing/2014/main" id="{617C5293-18F5-419D-9147-07ADC1F80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</a:t>
            </a:r>
            <a:r>
              <a:rPr lang="en-US" altLang="zh-CN" sz="2000" b="1" i="1">
                <a:solidFill>
                  <a:srgbClr val="008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1" i="1">
                <a:solidFill>
                  <a:srgbClr val="008000"/>
                </a:solidFill>
                <a:latin typeface="Arial" panose="020B0604020202020204" pitchFamily="34" charset="0"/>
              </a:rPr>
              <a:t>N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2)*/</a:t>
            </a:r>
          </a:p>
        </p:txBody>
      </p:sp>
      <p:sp>
        <p:nvSpPr>
          <p:cNvPr id="56334" name="Rectangle 14">
            <a:extLst>
              <a:ext uri="{FF2B5EF4-FFF2-40B4-BE49-F238E27FC236}">
                <a16:creationId xmlns:a16="http://schemas.microsoft.com/office/drawing/2014/main" id="{2C87EF16-4587-446E-A197-BF776B824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81600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= </a:t>
            </a:r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 </a:t>
            </a:r>
            <a:r>
              <a:rPr lang="en-US" altLang="zh-CN" sz="2000" b="1">
                <a:sym typeface="Symbol" panose="05050102010706020507" pitchFamily="18" charset="2"/>
              </a:rPr>
              <a:t></a:t>
            </a:r>
            <a:r>
              <a:rPr lang="en-US" altLang="zh-CN" sz="2000" b="1"/>
              <a:t>1) + </a:t>
            </a:r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 </a:t>
            </a:r>
            <a:r>
              <a:rPr lang="en-US" altLang="zh-CN" sz="2000" b="1">
                <a:sym typeface="Symbol" panose="05050102010706020507" pitchFamily="18" charset="2"/>
              </a:rPr>
              <a:t></a:t>
            </a:r>
            <a:r>
              <a:rPr lang="en-US" altLang="zh-CN" sz="2000" b="1"/>
              <a:t>2) + 2</a:t>
            </a:r>
          </a:p>
        </p:txBody>
      </p:sp>
      <p:sp>
        <p:nvSpPr>
          <p:cNvPr id="56335" name="Rectangle 15">
            <a:extLst>
              <a:ext uri="{FF2B5EF4-FFF2-40B4-BE49-F238E27FC236}">
                <a16:creationId xmlns:a16="http://schemas.microsoft.com/office/drawing/2014/main" id="{A801A122-59C5-49B1-B48F-B60A660E7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816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000" b="1">
                <a:sym typeface="Symbol" panose="05050102010706020507" pitchFamily="18" charset="2"/>
              </a:rPr>
              <a:t>  </a:t>
            </a:r>
            <a:r>
              <a:rPr lang="en-US" altLang="zh-CN" sz="2000" b="1"/>
              <a:t>Fib(</a:t>
            </a:r>
            <a:r>
              <a:rPr lang="en-US" altLang="zh-CN" sz="2000" b="1" i="1"/>
              <a:t>N</a:t>
            </a:r>
            <a:r>
              <a:rPr lang="en-US" altLang="zh-CN" sz="2000" b="1"/>
              <a:t>)</a:t>
            </a:r>
          </a:p>
        </p:txBody>
      </p:sp>
      <p:sp>
        <p:nvSpPr>
          <p:cNvPr id="56336" name="AutoShape 16">
            <a:extLst>
              <a:ext uri="{FF2B5EF4-FFF2-40B4-BE49-F238E27FC236}">
                <a16:creationId xmlns:a16="http://schemas.microsoft.com/office/drawing/2014/main" id="{3602E7DA-75BD-4972-9495-822EC964C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410200"/>
            <a:ext cx="1905000" cy="914400"/>
          </a:xfrm>
          <a:prstGeom prst="wedgeEllipseCallout">
            <a:avLst>
              <a:gd name="adj1" fmla="val -139417"/>
              <a:gd name="adj2" fmla="val -49477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/>
              <a:t>Proof by induction</a:t>
            </a:r>
          </a:p>
        </p:txBody>
      </p:sp>
      <p:grpSp>
        <p:nvGrpSpPr>
          <p:cNvPr id="56340" name="Group 20">
            <a:extLst>
              <a:ext uri="{FF2B5EF4-FFF2-40B4-BE49-F238E27FC236}">
                <a16:creationId xmlns:a16="http://schemas.microsoft.com/office/drawing/2014/main" id="{37E45D63-D597-46D3-B749-82D5600FE2DD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638800"/>
            <a:ext cx="6248400" cy="747713"/>
            <a:chOff x="576" y="3600"/>
            <a:chExt cx="3936" cy="471"/>
          </a:xfrm>
        </p:grpSpPr>
        <p:graphicFrame>
          <p:nvGraphicFramePr>
            <p:cNvPr id="56337" name="Object 17">
              <a:extLst>
                <a:ext uri="{FF2B5EF4-FFF2-40B4-BE49-F238E27FC236}">
                  <a16:creationId xmlns:a16="http://schemas.microsoft.com/office/drawing/2014/main" id="{DC6B2278-6ADF-4E6A-B163-44F7181CB2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3600"/>
            <a:ext cx="1488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43" name="Equation" r:id="rId5" imgW="1282680" imgH="406080" progId="Equation.3">
                    <p:embed/>
                  </p:oleObj>
                </mc:Choice>
                <mc:Fallback>
                  <p:oleObj name="Equation" r:id="rId5" imgW="1282680" imgH="4060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600"/>
                          <a:ext cx="1488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8" name="AutoShape 18">
              <a:extLst>
                <a:ext uri="{FF2B5EF4-FFF2-40B4-BE49-F238E27FC236}">
                  <a16:creationId xmlns:a16="http://schemas.microsoft.com/office/drawing/2014/main" id="{93A1FE64-BEC8-479E-A295-E741AFE01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744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9" name="Rectangle 19">
              <a:extLst>
                <a:ext uri="{FF2B5EF4-FFF2-40B4-BE49-F238E27FC236}">
                  <a16:creationId xmlns:a16="http://schemas.microsoft.com/office/drawing/2014/main" id="{6102A413-B555-4CE7-99D2-9B87CB407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696"/>
              <a:ext cx="20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N</a:t>
              </a:r>
              <a:r>
                <a:rPr lang="en-US" altLang="zh-CN" sz="2000" b="1"/>
                <a:t>) grows </a:t>
              </a:r>
              <a:r>
                <a:rPr lang="en-US" altLang="zh-CN" sz="2000" b="1">
                  <a:solidFill>
                    <a:srgbClr val="FF3300"/>
                  </a:solidFill>
                </a:rPr>
                <a:t>exponentially</a:t>
              </a:r>
            </a:p>
          </p:txBody>
        </p:sp>
      </p:grpSp>
      <p:sp>
        <p:nvSpPr>
          <p:cNvPr id="56341" name="Oval 21">
            <a:extLst>
              <a:ext uri="{FF2B5EF4-FFF2-40B4-BE49-F238E27FC236}">
                <a16:creationId xmlns:a16="http://schemas.microsoft.com/office/drawing/2014/main" id="{04D70B24-C853-4C86-9CE2-E4DF80C92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209800"/>
            <a:ext cx="2590800" cy="1600200"/>
          </a:xfrm>
          <a:prstGeom prst="ellipse">
            <a:avLst/>
          </a:prstGeom>
          <a:gradFill rotWithShape="0">
            <a:gsLst>
              <a:gs pos="0">
                <a:srgbClr val="CCFFCC"/>
              </a:gs>
              <a:gs pos="100000">
                <a:srgbClr val="CCFFCC">
                  <a:gamma/>
                  <a:shade val="83529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Q: Why is it </a:t>
            </a:r>
          </a:p>
          <a:p>
            <a:pPr algn="ctr"/>
            <a:r>
              <a:rPr lang="en-US" altLang="zh-CN" b="1"/>
              <a:t>so bad?</a:t>
            </a:r>
          </a:p>
        </p:txBody>
      </p:sp>
      <p:sp>
        <p:nvSpPr>
          <p:cNvPr id="56342" name="Text Box 22">
            <a:extLst>
              <a:ext uri="{FF2B5EF4-FFF2-40B4-BE49-F238E27FC236}">
                <a16:creationId xmlns:a16="http://schemas.microsoft.com/office/drawing/2014/main" id="{535A5949-336B-45F6-B830-1A526CEE3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15/15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  <p:bldP spid="56324" grpId="0" autoUpdateAnimBg="0"/>
      <p:bldP spid="56326" grpId="0" animBg="1" autoUpdateAnimBg="0"/>
      <p:bldP spid="56328" grpId="0" autoUpdateAnimBg="0"/>
      <p:bldP spid="56329" grpId="0" autoUpdateAnimBg="0"/>
      <p:bldP spid="56330" grpId="0" autoUpdateAnimBg="0"/>
      <p:bldP spid="56331" grpId="0" autoUpdateAnimBg="0"/>
      <p:bldP spid="56332" grpId="0" autoUpdateAnimBg="0"/>
      <p:bldP spid="56333" grpId="0" autoUpdateAnimBg="0"/>
      <p:bldP spid="56334" grpId="0" autoUpdateAnimBg="0"/>
      <p:bldP spid="56335" grpId="0" autoUpdateAnimBg="0"/>
      <p:bldP spid="56336" grpId="0" animBg="1" autoUpdateAnimBg="0"/>
      <p:bldP spid="5634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>
            <a:extLst>
              <a:ext uri="{FF2B5EF4-FFF2-40B4-BE49-F238E27FC236}">
                <a16:creationId xmlns:a16="http://schemas.microsoft.com/office/drawing/2014/main" id="{93E256A1-BBBA-44A9-873A-83E8AA34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2296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55663" indent="-8556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461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66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271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Note: </a:t>
            </a:r>
            <a:r>
              <a:rPr lang="en-US" altLang="zh-CN" b="1"/>
              <a:t>A </a:t>
            </a:r>
            <a:r>
              <a:rPr lang="en-US" altLang="zh-CN" b="1">
                <a:solidFill>
                  <a:schemeClr val="hlink"/>
                </a:solidFill>
              </a:rPr>
              <a:t>program</a:t>
            </a:r>
            <a:r>
              <a:rPr lang="en-US" altLang="zh-CN" b="1"/>
              <a:t> is written in some programming language, and does not have to be finite (</a:t>
            </a:r>
            <a:r>
              <a:rPr lang="en-US" altLang="zh-CN" b="1" i="1"/>
              <a:t>e.g. an operation system</a:t>
            </a:r>
            <a:r>
              <a:rPr lang="en-US" altLang="zh-CN" b="1"/>
              <a:t>).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           An </a:t>
            </a:r>
            <a:r>
              <a:rPr lang="en-US" altLang="zh-CN" b="1">
                <a:solidFill>
                  <a:schemeClr val="hlink"/>
                </a:solidFill>
              </a:rPr>
              <a:t>algorithm</a:t>
            </a:r>
            <a:r>
              <a:rPr lang="en-US" altLang="zh-CN" b="1"/>
              <a:t> can be described by human languages, flow charts, some programming languages, or pseudo-code.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CEDB08C9-F95C-4A7A-BE1A-8EE8C91A3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908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5775" indent="-4857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762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〖Example〗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ea typeface="MS Hei" pitchFamily="49" charset="-122"/>
              </a:rPr>
              <a:t>Selection Sort</a:t>
            </a:r>
            <a:r>
              <a:rPr lang="en-US" altLang="zh-CN" b="1">
                <a:latin typeface="Arial" panose="020B0604020202020204" pitchFamily="34" charset="0"/>
                <a:ea typeface="MS Hei" pitchFamily="49" charset="-122"/>
              </a:rPr>
              <a:t>: </a:t>
            </a:r>
            <a:r>
              <a:rPr lang="en-US" altLang="zh-CN" b="1">
                <a:ea typeface="MS Hei" pitchFamily="49" charset="-122"/>
              </a:rPr>
              <a:t> Sort a set of </a:t>
            </a:r>
            <a:r>
              <a:rPr lang="en-US" altLang="zh-CN" b="1" i="1">
                <a:ea typeface="MS Hei" pitchFamily="49" charset="-122"/>
              </a:rPr>
              <a:t>n </a:t>
            </a:r>
            <a:r>
              <a:rPr lang="en-US" altLang="zh-CN" b="1">
                <a:ea typeface="MS Hei" pitchFamily="49" charset="-122"/>
                <a:sym typeface="Symbol" panose="05050102010706020507" pitchFamily="18" charset="2"/>
              </a:rPr>
              <a:t> 1 integers in increasing order.</a:t>
            </a:r>
            <a:endParaRPr lang="en-US" altLang="zh-CN" b="1">
              <a:ea typeface="MS Hei" pitchFamily="49" charset="-122"/>
            </a:endParaRP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B97D3797-1CA9-4829-AB92-CA20CD0F9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352800"/>
            <a:ext cx="7391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635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40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445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i="1"/>
              <a:t>From those integers that are currently unsorted, find the smallest and place it next in the sorted list.</a:t>
            </a:r>
          </a:p>
        </p:txBody>
      </p:sp>
      <p:sp>
        <p:nvSpPr>
          <p:cNvPr id="6150" name="Line 6">
            <a:extLst>
              <a:ext uri="{FF2B5EF4-FFF2-40B4-BE49-F238E27FC236}">
                <a16:creationId xmlns:a16="http://schemas.microsoft.com/office/drawing/2014/main" id="{CFCFD731-EB30-4DDE-A5FA-1EAB572D5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657600"/>
            <a:ext cx="4267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7">
            <a:extLst>
              <a:ext uri="{FF2B5EF4-FFF2-40B4-BE49-F238E27FC236}">
                <a16:creationId xmlns:a16="http://schemas.microsoft.com/office/drawing/2014/main" id="{DEB31970-FE4D-4604-8205-437240A4E84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019800" y="3810000"/>
            <a:ext cx="2438400" cy="762000"/>
          </a:xfrm>
          <a:prstGeom prst="cloudCallout">
            <a:avLst>
              <a:gd name="adj1" fmla="val -73894"/>
              <a:gd name="adj2" fmla="val 72083"/>
            </a:avLst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 altLang="zh-CN" sz="2000" b="1"/>
              <a:t> </a:t>
            </a:r>
            <a:r>
              <a:rPr lang="en-US" altLang="zh-CN" sz="2000" b="1">
                <a:solidFill>
                  <a:schemeClr val="hlink"/>
                </a:solidFill>
              </a:rPr>
              <a:t>Where and how</a:t>
            </a:r>
          </a:p>
          <a:p>
            <a:pPr algn="ctr"/>
            <a:r>
              <a:rPr lang="en-US" altLang="zh-CN" sz="2000" b="1">
                <a:solidFill>
                  <a:schemeClr val="hlink"/>
                </a:solidFill>
              </a:rPr>
              <a:t>   are they stored?</a:t>
            </a:r>
          </a:p>
        </p:txBody>
      </p:sp>
      <p:sp>
        <p:nvSpPr>
          <p:cNvPr id="6152" name="Line 8">
            <a:extLst>
              <a:ext uri="{FF2B5EF4-FFF2-40B4-BE49-F238E27FC236}">
                <a16:creationId xmlns:a16="http://schemas.microsoft.com/office/drawing/2014/main" id="{7F2ADD31-1874-458F-B88E-5789F9042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962400"/>
            <a:ext cx="22098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AutoShape 9">
            <a:extLst>
              <a:ext uri="{FF2B5EF4-FFF2-40B4-BE49-F238E27FC236}">
                <a16:creationId xmlns:a16="http://schemas.microsoft.com/office/drawing/2014/main" id="{674BA411-FFC7-4ECF-B858-CFD5A181D3F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05200" y="4114800"/>
            <a:ext cx="1371600" cy="533400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 altLang="zh-CN" sz="2000" b="1"/>
              <a:t>  </a:t>
            </a:r>
            <a:r>
              <a:rPr lang="en-US" altLang="zh-CN" sz="2000" b="1">
                <a:solidFill>
                  <a:schemeClr val="hlink"/>
                </a:solidFill>
              </a:rPr>
              <a:t>Where?</a:t>
            </a:r>
            <a:endParaRPr lang="en-US" altLang="zh-CN" sz="2000" b="1"/>
          </a:p>
        </p:txBody>
      </p:sp>
      <p:sp>
        <p:nvSpPr>
          <p:cNvPr id="6154" name="Text Box 10">
            <a:extLst>
              <a:ext uri="{FF2B5EF4-FFF2-40B4-BE49-F238E27FC236}">
                <a16:creationId xmlns:a16="http://schemas.microsoft.com/office/drawing/2014/main" id="{47040D44-F6D3-412F-8508-976EF292D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14800"/>
            <a:ext cx="73914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8938" indent="-3889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9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Arial Rounded MT Bold" panose="020F0704030504030204" pitchFamily="34" charset="0"/>
              </a:rPr>
              <a:t>for ( i = 0; i &lt; n; i++) {</a:t>
            </a:r>
          </a:p>
          <a:p>
            <a:r>
              <a:rPr lang="en-US" altLang="zh-CN" sz="2000" b="1">
                <a:latin typeface="Arial Rounded MT Bold" panose="020F0704030504030204" pitchFamily="34" charset="0"/>
              </a:rPr>
              <a:t>    </a:t>
            </a:r>
            <a:r>
              <a:rPr lang="en-US" altLang="zh-CN" b="1">
                <a:latin typeface="Arial Rounded MT Bold" panose="020F0704030504030204" pitchFamily="34" charset="0"/>
              </a:rPr>
              <a:t>E</a:t>
            </a:r>
            <a:r>
              <a:rPr lang="en-US" altLang="zh-CN" sz="2000" b="1">
                <a:latin typeface="Arial Rounded MT Bold" panose="020F0704030504030204" pitchFamily="34" charset="0"/>
              </a:rPr>
              <a:t>xamine list[i] to list[n</a:t>
            </a:r>
            <a:r>
              <a:rPr lang="en-US" altLang="zh-CN" sz="2000" b="1">
                <a:latin typeface="Arial Rounded MT Bold" panose="020F070403050403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latin typeface="Arial Rounded MT Bold" panose="020F0704030504030204" pitchFamily="34" charset="0"/>
              </a:rPr>
              <a:t>1] and suppose that the smallest integer is at list[min];</a:t>
            </a:r>
          </a:p>
          <a:p>
            <a:r>
              <a:rPr lang="en-US" altLang="zh-CN" sz="2000" b="1">
                <a:latin typeface="宋体" panose="02010600030101010101" pitchFamily="2" charset="-122"/>
              </a:rPr>
              <a:t>  </a:t>
            </a:r>
            <a:r>
              <a:rPr lang="en-US" altLang="zh-CN" b="1">
                <a:latin typeface="Arial Rounded MT Bold" panose="020F0704030504030204" pitchFamily="34" charset="0"/>
              </a:rPr>
              <a:t>I</a:t>
            </a:r>
            <a:r>
              <a:rPr lang="en-US" altLang="zh-CN" sz="2000" b="1">
                <a:latin typeface="Arial Rounded MT Bold" panose="020F0704030504030204" pitchFamily="34" charset="0"/>
              </a:rPr>
              <a:t>nterchange list[i] and list[min];</a:t>
            </a:r>
          </a:p>
          <a:p>
            <a:r>
              <a:rPr lang="en-US" altLang="zh-CN" sz="2000" b="1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6155" name="Text Box 11">
            <a:extLst>
              <a:ext uri="{FF2B5EF4-FFF2-40B4-BE49-F238E27FC236}">
                <a16:creationId xmlns:a16="http://schemas.microsoft.com/office/drawing/2014/main" id="{51DDD092-AE97-4706-B96E-ABDADD8EF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9436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Sort = Find the smallest integer + Interchange it with list[i].</a:t>
            </a:r>
          </a:p>
        </p:txBody>
      </p:sp>
      <p:sp>
        <p:nvSpPr>
          <p:cNvPr id="6156" name="AutoShape 12">
            <a:extLst>
              <a:ext uri="{FF2B5EF4-FFF2-40B4-BE49-F238E27FC236}">
                <a16:creationId xmlns:a16="http://schemas.microsoft.com/office/drawing/2014/main" id="{D9956DA7-9AED-4144-9A02-10E3D322FDC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181600" y="5029200"/>
            <a:ext cx="2133600" cy="838200"/>
          </a:xfrm>
          <a:prstGeom prst="cloudCallout">
            <a:avLst>
              <a:gd name="adj1" fmla="val -83412"/>
              <a:gd name="adj2" fmla="val 52083"/>
            </a:avLst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 altLang="zh-CN" sz="2000" b="1"/>
              <a:t>  </a:t>
            </a:r>
            <a:r>
              <a:rPr lang="en-US" altLang="zh-CN" sz="2000" b="1">
                <a:solidFill>
                  <a:schemeClr val="hlink"/>
                </a:solidFill>
              </a:rPr>
              <a:t>Algorithm  in </a:t>
            </a:r>
          </a:p>
          <a:p>
            <a:pPr algn="ctr"/>
            <a:r>
              <a:rPr lang="en-US" altLang="zh-CN" sz="2000" b="1">
                <a:solidFill>
                  <a:schemeClr val="hlink"/>
                </a:solidFill>
              </a:rPr>
              <a:t>   pseudo-code</a:t>
            </a:r>
          </a:p>
        </p:txBody>
      </p:sp>
      <p:sp>
        <p:nvSpPr>
          <p:cNvPr id="6157" name="AutoShape 13">
            <a:extLst>
              <a:ext uri="{FF2B5EF4-FFF2-40B4-BE49-F238E27FC236}">
                <a16:creationId xmlns:a16="http://schemas.microsoft.com/office/drawing/2014/main" id="{1A176948-8D56-4090-B322-CE8E2EE5A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7391400" cy="1828800"/>
          </a:xfrm>
          <a:prstGeom prst="roundRect">
            <a:avLst>
              <a:gd name="adj" fmla="val 14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8" name="Text Box 14">
            <a:extLst>
              <a:ext uri="{FF2B5EF4-FFF2-40B4-BE49-F238E27FC236}">
                <a16:creationId xmlns:a16="http://schemas.microsoft.com/office/drawing/2014/main" id="{967E2284-335F-4C72-9C67-0C6D7E7E3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2/15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8" grpId="0" autoUpdateAnimBg="0"/>
      <p:bldP spid="6149" grpId="0" autoUpdateAnimBg="0"/>
      <p:bldP spid="6151" grpId="0" animBg="1" autoUpdateAnimBg="0"/>
      <p:bldP spid="6153" grpId="0" animBg="1" autoUpdateAnimBg="0"/>
      <p:bldP spid="6154" grpId="0" autoUpdateAnimBg="0"/>
      <p:bldP spid="6155" grpId="0" autoUpdateAnimBg="0"/>
      <p:bldP spid="615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1CF8B274-C158-4B5D-9527-BFDECDC4C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§1   What to Analyze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C2FB5744-5A2A-4C53-9818-46EF4F904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73914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102100" indent="-410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483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673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64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054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5511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5969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6426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6883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ym typeface="Wingdings" panose="05000000000000000000" pitchFamily="2" charset="2"/>
              </a:rPr>
              <a:t> Machine &amp; compiler-dependent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run times</a:t>
            </a:r>
            <a:r>
              <a:rPr lang="en-US" altLang="zh-CN" b="1">
                <a:sym typeface="Wingdings" panose="05000000000000000000" pitchFamily="2" charset="2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ym typeface="Wingdings" panose="05000000000000000000" pitchFamily="2" charset="2"/>
              </a:rPr>
              <a:t>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Time &amp; space complexities</a:t>
            </a:r>
            <a:r>
              <a:rPr lang="en-US" altLang="zh-CN" b="1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altLang="zh-CN" b="1">
                <a:sym typeface="Wingdings" panose="05000000000000000000" pitchFamily="2" charset="2"/>
              </a:rPr>
              <a:t>: machine &amp; compiler-</a:t>
            </a:r>
            <a:r>
              <a:rPr lang="en-US" altLang="zh-CN" b="1">
                <a:solidFill>
                  <a:srgbClr val="FF3300"/>
                </a:solidFill>
                <a:sym typeface="Wingdings" panose="05000000000000000000" pitchFamily="2" charset="2"/>
              </a:rPr>
              <a:t>in</a:t>
            </a:r>
            <a:r>
              <a:rPr lang="en-US" altLang="zh-CN" b="1">
                <a:sym typeface="Wingdings" panose="05000000000000000000" pitchFamily="2" charset="2"/>
              </a:rPr>
              <a:t>dependent.</a:t>
            </a:r>
          </a:p>
        </p:txBody>
      </p:sp>
      <p:sp>
        <p:nvSpPr>
          <p:cNvPr id="43012" name="AutoShape 4">
            <a:extLst>
              <a:ext uri="{FF2B5EF4-FFF2-40B4-BE49-F238E27FC236}">
                <a16:creationId xmlns:a16="http://schemas.microsoft.com/office/drawing/2014/main" id="{FDA0A2B8-D92F-4A25-8192-ABF694F0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00200"/>
            <a:ext cx="304800" cy="381000"/>
          </a:xfrm>
          <a:prstGeom prst="irregularSeal2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D1B1CD40-4CB2-458D-AFCE-AEE656ED7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14600"/>
            <a:ext cx="7543800" cy="172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Tx/>
              <a:buChar char="•"/>
            </a:pPr>
            <a:r>
              <a:rPr lang="en-US" altLang="zh-CN" b="1"/>
              <a:t> Assumptions:</a:t>
            </a:r>
          </a:p>
          <a:p>
            <a:pPr>
              <a:spcBef>
                <a:spcPct val="30000"/>
              </a:spcBef>
            </a:pPr>
            <a:r>
              <a:rPr lang="en-US" altLang="zh-CN" b="1"/>
              <a:t> </a:t>
            </a:r>
            <a:r>
              <a:rPr lang="en-US" altLang="zh-CN" sz="2000" b="1">
                <a:sym typeface="Wingdings" panose="05000000000000000000" pitchFamily="2" charset="2"/>
              </a:rPr>
              <a:t> instructions are executed sequentially</a:t>
            </a:r>
          </a:p>
          <a:p>
            <a:pPr>
              <a:spcBef>
                <a:spcPct val="30000"/>
              </a:spcBef>
            </a:pPr>
            <a:r>
              <a:rPr lang="en-US" altLang="zh-CN" sz="2000" b="1">
                <a:sym typeface="Wingdings" panose="05000000000000000000" pitchFamily="2" charset="2"/>
              </a:rPr>
              <a:t>  each instruction is </a:t>
            </a:r>
            <a:r>
              <a:rPr lang="en-US" altLang="zh-CN" sz="2000" b="1">
                <a:solidFill>
                  <a:srgbClr val="FF3300"/>
                </a:solidFill>
                <a:sym typeface="Wingdings" panose="05000000000000000000" pitchFamily="2" charset="2"/>
              </a:rPr>
              <a:t>simple</a:t>
            </a:r>
            <a:r>
              <a:rPr lang="en-US" altLang="zh-CN" sz="2000" b="1">
                <a:sym typeface="Wingdings" panose="05000000000000000000" pitchFamily="2" charset="2"/>
              </a:rPr>
              <a:t>, and takes exactly </a:t>
            </a:r>
            <a:r>
              <a:rPr lang="en-US" altLang="zh-CN" sz="2000" b="1">
                <a:solidFill>
                  <a:srgbClr val="FF3300"/>
                </a:solidFill>
                <a:sym typeface="Wingdings" panose="05000000000000000000" pitchFamily="2" charset="2"/>
              </a:rPr>
              <a:t>one time unit</a:t>
            </a:r>
          </a:p>
          <a:p>
            <a:pPr>
              <a:spcBef>
                <a:spcPct val="30000"/>
              </a:spcBef>
            </a:pPr>
            <a:r>
              <a:rPr lang="en-US" altLang="zh-CN" sz="2000" b="1">
                <a:sym typeface="Wingdings" panose="05000000000000000000" pitchFamily="2" charset="2"/>
              </a:rPr>
              <a:t>  integer size is fixed and we have infinite memory</a:t>
            </a:r>
            <a:endParaRPr lang="en-US" altLang="zh-CN" sz="2000" b="1"/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89A38256-1C74-4642-849A-C409EFD3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343400"/>
            <a:ext cx="75438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0500" indent="-190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zh-CN" b="1"/>
              <a:t>Typically the following two functions are analyzed:</a:t>
            </a:r>
          </a:p>
          <a:p>
            <a:pPr>
              <a:spcBef>
                <a:spcPct val="30000"/>
              </a:spcBef>
            </a:pPr>
            <a:r>
              <a:rPr lang="en-US" altLang="zh-CN" sz="2000" b="1" i="1"/>
              <a:t>   </a:t>
            </a:r>
            <a:r>
              <a:rPr lang="en-US" altLang="zh-CN" sz="2000" b="1" i="1">
                <a:solidFill>
                  <a:schemeClr val="hlink"/>
                </a:solidFill>
              </a:rPr>
              <a:t>T</a:t>
            </a:r>
            <a:r>
              <a:rPr lang="en-US" altLang="zh-CN" sz="2000" b="1" baseline="-25000">
                <a:solidFill>
                  <a:schemeClr val="hlink"/>
                </a:solidFill>
              </a:rPr>
              <a:t>avg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</a:t>
            </a:r>
            <a:r>
              <a:rPr lang="en-US" altLang="zh-CN" sz="2000" b="1"/>
              <a:t> &amp; </a:t>
            </a:r>
            <a:r>
              <a:rPr lang="en-US" altLang="zh-CN" sz="2000" b="1" i="1">
                <a:solidFill>
                  <a:schemeClr val="hlink"/>
                </a:solidFill>
              </a:rPr>
              <a:t>T</a:t>
            </a:r>
            <a:r>
              <a:rPr lang="en-US" altLang="zh-CN" sz="2000" b="1" baseline="-25000">
                <a:solidFill>
                  <a:schemeClr val="hlink"/>
                </a:solidFill>
              </a:rPr>
              <a:t>worst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</a:t>
            </a:r>
            <a:r>
              <a:rPr lang="en-US" altLang="zh-CN" sz="2000" b="1"/>
              <a:t>  --  the average and worst case time complexities, respectively, as functions of </a:t>
            </a:r>
            <a:r>
              <a:rPr lang="en-US" altLang="zh-CN" sz="2000" b="1">
                <a:solidFill>
                  <a:schemeClr val="hlink"/>
                </a:solidFill>
              </a:rPr>
              <a:t>input size 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/>
              <a:t>.</a:t>
            </a:r>
          </a:p>
        </p:txBody>
      </p:sp>
      <p:sp>
        <p:nvSpPr>
          <p:cNvPr id="43015" name="AutoShape 7">
            <a:extLst>
              <a:ext uri="{FF2B5EF4-FFF2-40B4-BE49-F238E27FC236}">
                <a16:creationId xmlns:a16="http://schemas.microsoft.com/office/drawing/2014/main" id="{8D8122B6-108A-4D15-8EE4-42B7EE67F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638800"/>
            <a:ext cx="5410200" cy="914400"/>
          </a:xfrm>
          <a:prstGeom prst="wedgeRectCallout">
            <a:avLst>
              <a:gd name="adj1" fmla="val -58745"/>
              <a:gd name="adj2" fmla="val -104690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000" b="1"/>
              <a:t>If there is more than one input, these functions may have more than one argument.</a:t>
            </a:r>
          </a:p>
        </p:txBody>
      </p:sp>
      <p:sp>
        <p:nvSpPr>
          <p:cNvPr id="43016" name="AutoShape 8">
            <a:extLst>
              <a:ext uri="{FF2B5EF4-FFF2-40B4-BE49-F238E27FC236}">
                <a16:creationId xmlns:a16="http://schemas.microsoft.com/office/drawing/2014/main" id="{7525F673-9138-4B18-9BBB-3C3C1A699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00600"/>
            <a:ext cx="228600" cy="228600"/>
          </a:xfrm>
          <a:prstGeom prst="irregularSeal2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C032EC0D-FE3C-4478-BA96-A1D46D135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3/15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autoUpdateAnimBg="0"/>
      <p:bldP spid="43013" grpId="0" autoUpdateAnimBg="0"/>
      <p:bldP spid="43014" grpId="0" autoUpdateAnimBg="0"/>
      <p:bldP spid="4301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E169FB19-DB3F-4955-B065-9F715466B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1440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§1  What to Analyze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98DE39EC-BE48-420F-B18B-45024E011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533400"/>
            <a:ext cx="484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〖Example〗 Matrix addition</a:t>
            </a:r>
            <a:endParaRPr lang="en-US" altLang="zh-CN" sz="2000" b="1">
              <a:latin typeface="Arial" panose="020B0604020202020204" pitchFamily="34" charset="0"/>
              <a:ea typeface="MS Hei" pitchFamily="49" charset="-122"/>
            </a:endParaRPr>
          </a:p>
        </p:txBody>
      </p:sp>
      <p:grpSp>
        <p:nvGrpSpPr>
          <p:cNvPr id="45066" name="Group 10">
            <a:extLst>
              <a:ext uri="{FF2B5EF4-FFF2-40B4-BE49-F238E27FC236}">
                <a16:creationId xmlns:a16="http://schemas.microsoft.com/office/drawing/2014/main" id="{AC3E8C4F-D215-4CCA-A386-A084A90A048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219200"/>
            <a:ext cx="7848600" cy="4038600"/>
            <a:chOff x="384" y="576"/>
            <a:chExt cx="4944" cy="2544"/>
          </a:xfrm>
        </p:grpSpPr>
        <p:sp>
          <p:nvSpPr>
            <p:cNvPr id="45062" name="AutoShape 6">
              <a:extLst>
                <a:ext uri="{FF2B5EF4-FFF2-40B4-BE49-F238E27FC236}">
                  <a16:creationId xmlns:a16="http://schemas.microsoft.com/office/drawing/2014/main" id="{6826490C-6231-4395-B681-D854073E5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76"/>
              <a:ext cx="4944" cy="2544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1" name="Text Box 5">
              <a:extLst>
                <a:ext uri="{FF2B5EF4-FFF2-40B4-BE49-F238E27FC236}">
                  <a16:creationId xmlns:a16="http://schemas.microsoft.com/office/drawing/2014/main" id="{CAE99533-6A65-4022-9B37-A80B0D3CF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662"/>
              <a:ext cx="3168" cy="2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void</a:t>
              </a:r>
              <a:r>
                <a:rPr lang="en-US" altLang="zh-CN" sz="2000" b="1">
                  <a:latin typeface="Arial" panose="020B0604020202020204" pitchFamily="34" charset="0"/>
                </a:rPr>
                <a:t>  add (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a[ ][ MAX_SIZE ], 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             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b[ ][ MAX_SIZE ], 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             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c[ ][ MAX_SIZE ],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             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rows,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cols )</a:t>
              </a:r>
            </a:p>
            <a:p>
              <a:pPr>
                <a:spcAft>
                  <a:spcPct val="30000"/>
                </a:spcAft>
              </a:pPr>
              <a:r>
                <a:rPr lang="en-US" altLang="zh-CN" sz="2000" b="1">
                  <a:latin typeface="Arial" panose="020B0604020202020204" pitchFamily="34" charset="0"/>
                </a:rPr>
                <a:t>{</a:t>
              </a:r>
            </a:p>
            <a:p>
              <a:pPr>
                <a:spcAft>
                  <a:spcPct val="30000"/>
                </a:spcAft>
              </a:pPr>
              <a:r>
                <a:rPr lang="en-US" altLang="zh-CN" sz="2000" b="1">
                  <a:latin typeface="Arial" panose="020B0604020202020204" pitchFamily="34" charset="0"/>
                </a:rPr>
                <a:t>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 int</a:t>
              </a:r>
              <a:r>
                <a:rPr lang="en-US" altLang="zh-CN" sz="2000" b="1">
                  <a:latin typeface="Arial" panose="020B0604020202020204" pitchFamily="34" charset="0"/>
                </a:rPr>
                <a:t>  i,  j ;</a:t>
              </a:r>
            </a:p>
            <a:p>
              <a:pPr>
                <a:spcAft>
                  <a:spcPct val="30000"/>
                </a:spcAft>
              </a:pPr>
              <a:r>
                <a:rPr lang="en-US" altLang="zh-CN" sz="2000" b="1">
                  <a:latin typeface="Arial" panose="020B0604020202020204" pitchFamily="34" charset="0"/>
                </a:rPr>
                <a:t> 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for</a:t>
              </a:r>
              <a:r>
                <a:rPr lang="en-US" altLang="zh-CN" sz="2000" b="1">
                  <a:latin typeface="Arial" panose="020B0604020202020204" pitchFamily="34" charset="0"/>
                </a:rPr>
                <a:t> ( i = 0; i &lt; rows; i++ )</a:t>
              </a:r>
            </a:p>
            <a:p>
              <a:pPr>
                <a:spcAft>
                  <a:spcPct val="30000"/>
                </a:spcAft>
              </a:pPr>
              <a:r>
                <a:rPr lang="en-US" altLang="zh-CN" sz="2000" b="1">
                  <a:latin typeface="Arial" panose="020B0604020202020204" pitchFamily="34" charset="0"/>
                </a:rPr>
                <a:t>       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for</a:t>
              </a:r>
              <a:r>
                <a:rPr lang="en-US" altLang="zh-CN" sz="2000" b="1">
                  <a:latin typeface="Arial" panose="020B0604020202020204" pitchFamily="34" charset="0"/>
                </a:rPr>
                <a:t> ( j = 0; j &lt; cols; j++ )</a:t>
              </a:r>
            </a:p>
            <a:p>
              <a:pPr>
                <a:spcAft>
                  <a:spcPct val="30000"/>
                </a:spcAft>
              </a:pPr>
              <a:r>
                <a:rPr lang="en-US" altLang="zh-CN" sz="2000" b="1">
                  <a:latin typeface="Arial" panose="020B0604020202020204" pitchFamily="34" charset="0"/>
                </a:rPr>
                <a:t>                c[ i ][ j ] = a[ i ][ j ] + b[ i ][ j ];</a:t>
              </a:r>
            </a:p>
            <a:p>
              <a:pPr>
                <a:spcAft>
                  <a:spcPct val="30000"/>
                </a:spcAft>
              </a:pPr>
              <a:r>
                <a:rPr lang="en-US" altLang="zh-CN" sz="2000" b="1">
                  <a:latin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45064" name="Text Box 8">
            <a:extLst>
              <a:ext uri="{FF2B5EF4-FFF2-40B4-BE49-F238E27FC236}">
                <a16:creationId xmlns:a16="http://schemas.microsoft.com/office/drawing/2014/main" id="{803D1FD4-33C8-4E01-AC6F-E04F3C8A6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413125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rows + 1 */</a:t>
            </a:r>
          </a:p>
        </p:txBody>
      </p:sp>
      <p:sp>
        <p:nvSpPr>
          <p:cNvPr id="45065" name="Rectangle 9">
            <a:extLst>
              <a:ext uri="{FF2B5EF4-FFF2-40B4-BE49-F238E27FC236}">
                <a16:creationId xmlns:a16="http://schemas.microsoft.com/office/drawing/2014/main" id="{3FA352F8-62C6-4590-88D7-6CB2AA008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94125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rows(cols+1) */ </a:t>
            </a:r>
          </a:p>
        </p:txBody>
      </p:sp>
      <p:sp>
        <p:nvSpPr>
          <p:cNvPr id="45067" name="Rectangle 11">
            <a:extLst>
              <a:ext uri="{FF2B5EF4-FFF2-40B4-BE49-F238E27FC236}">
                <a16:creationId xmlns:a16="http://schemas.microsoft.com/office/drawing/2014/main" id="{19A93D54-1D46-46FE-9BD5-187E4CB73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rows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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cols */  </a:t>
            </a:r>
          </a:p>
        </p:txBody>
      </p:sp>
      <p:sp>
        <p:nvSpPr>
          <p:cNvPr id="45068" name="Rectangle 12">
            <a:extLst>
              <a:ext uri="{FF2B5EF4-FFF2-40B4-BE49-F238E27FC236}">
                <a16:creationId xmlns:a16="http://schemas.microsoft.com/office/drawing/2014/main" id="{DA792167-F407-4FA1-8E2C-51230EF4B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486400"/>
            <a:ext cx="541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>
                <a:latin typeface="Arial" panose="020B0604020202020204" pitchFamily="34" charset="0"/>
              </a:rPr>
              <a:t>rows, cols</a:t>
            </a:r>
            <a:r>
              <a:rPr lang="en-US" altLang="zh-CN" sz="2000" b="1"/>
              <a:t> ) =  2 </a:t>
            </a:r>
            <a:r>
              <a:rPr lang="en-US" altLang="zh-CN" sz="2000" b="1">
                <a:latin typeface="Arial" panose="020B0604020202020204" pitchFamily="34" charset="0"/>
              </a:rPr>
              <a:t>rows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Arial" panose="020B0604020202020204" pitchFamily="34" charset="0"/>
              </a:rPr>
              <a:t> cols</a:t>
            </a:r>
            <a:r>
              <a:rPr lang="en-US" altLang="zh-CN" sz="2000" b="1"/>
              <a:t> </a:t>
            </a:r>
            <a:r>
              <a:rPr lang="en-US" altLang="zh-CN" sz="2000" b="1">
                <a:latin typeface="Arial" panose="020B0604020202020204" pitchFamily="34" charset="0"/>
              </a:rPr>
              <a:t>+</a:t>
            </a:r>
            <a:r>
              <a:rPr lang="en-US" altLang="zh-CN" sz="2000" b="1"/>
              <a:t> 2</a:t>
            </a:r>
            <a:r>
              <a:rPr lang="en-US" altLang="zh-CN" sz="2000" b="1">
                <a:latin typeface="Arial" panose="020B0604020202020204" pitchFamily="34" charset="0"/>
              </a:rPr>
              <a:t>rows</a:t>
            </a:r>
            <a:r>
              <a:rPr lang="en-US" altLang="zh-CN" sz="2000" b="1"/>
              <a:t> </a:t>
            </a:r>
            <a:r>
              <a:rPr lang="en-US" altLang="zh-CN" sz="2000" b="1">
                <a:latin typeface="Arial" panose="020B0604020202020204" pitchFamily="34" charset="0"/>
              </a:rPr>
              <a:t>+</a:t>
            </a:r>
            <a:r>
              <a:rPr lang="en-US" altLang="zh-CN" sz="2000" b="1"/>
              <a:t> 1</a:t>
            </a:r>
          </a:p>
        </p:txBody>
      </p:sp>
      <p:sp>
        <p:nvSpPr>
          <p:cNvPr id="45069" name="Oval 13">
            <a:extLst>
              <a:ext uri="{FF2B5EF4-FFF2-40B4-BE49-F238E27FC236}">
                <a16:creationId xmlns:a16="http://schemas.microsoft.com/office/drawing/2014/main" id="{AA156F50-E61A-4F09-9491-445ED2816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200400" cy="1600200"/>
          </a:xfrm>
          <a:prstGeom prst="ellipse">
            <a:avLst/>
          </a:prstGeom>
          <a:gradFill rotWithShape="0">
            <a:gsLst>
              <a:gs pos="0">
                <a:srgbClr val="CCFFCC"/>
              </a:gs>
              <a:gs pos="100000">
                <a:srgbClr val="CCFFCC">
                  <a:gamma/>
                  <a:shade val="83529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Q: What shall we do</a:t>
            </a:r>
          </a:p>
          <a:p>
            <a:pPr algn="ctr"/>
            <a:r>
              <a:rPr lang="en-US" altLang="zh-CN" b="1"/>
              <a:t> if </a:t>
            </a:r>
            <a:r>
              <a:rPr lang="en-US" altLang="zh-CN" sz="2000" b="1">
                <a:latin typeface="Arial" panose="020B0604020202020204" pitchFamily="34" charset="0"/>
              </a:rPr>
              <a:t>rows &gt;&gt; cols</a:t>
            </a:r>
            <a:r>
              <a:rPr lang="en-US" altLang="zh-CN" b="1"/>
              <a:t>?</a:t>
            </a:r>
          </a:p>
        </p:txBody>
      </p:sp>
      <p:sp>
        <p:nvSpPr>
          <p:cNvPr id="45070" name="Oval 14">
            <a:extLst>
              <a:ext uri="{FF2B5EF4-FFF2-40B4-BE49-F238E27FC236}">
                <a16:creationId xmlns:a16="http://schemas.microsoft.com/office/drawing/2014/main" id="{5CA67E2E-FC12-4BA3-A8EA-0516954D3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600200"/>
            <a:ext cx="2819400" cy="1295400"/>
          </a:xfrm>
          <a:prstGeom prst="ellipse">
            <a:avLst/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83529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A: Exchange </a:t>
            </a:r>
          </a:p>
          <a:p>
            <a:pPr algn="ctr"/>
            <a:r>
              <a:rPr lang="en-US" altLang="zh-CN" sz="2000" b="1">
                <a:latin typeface="Arial" panose="020B0604020202020204" pitchFamily="34" charset="0"/>
              </a:rPr>
              <a:t>rows </a:t>
            </a:r>
            <a:r>
              <a:rPr lang="en-US" altLang="zh-CN" b="1"/>
              <a:t>and</a:t>
            </a:r>
            <a:r>
              <a:rPr lang="en-US" altLang="zh-CN" sz="2000" b="1">
                <a:latin typeface="Arial" panose="020B0604020202020204" pitchFamily="34" charset="0"/>
              </a:rPr>
              <a:t> cols.</a:t>
            </a:r>
            <a:endParaRPr lang="en-US" altLang="zh-CN" b="1"/>
          </a:p>
        </p:txBody>
      </p:sp>
      <p:grpSp>
        <p:nvGrpSpPr>
          <p:cNvPr id="45076" name="Group 20">
            <a:extLst>
              <a:ext uri="{FF2B5EF4-FFF2-40B4-BE49-F238E27FC236}">
                <a16:creationId xmlns:a16="http://schemas.microsoft.com/office/drawing/2014/main" id="{03A07041-A9FA-4B63-BEF4-390A5E1CFEB2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895600"/>
            <a:ext cx="1219200" cy="3124200"/>
            <a:chOff x="3600" y="1632"/>
            <a:chExt cx="768" cy="1968"/>
          </a:xfrm>
        </p:grpSpPr>
        <p:sp>
          <p:nvSpPr>
            <p:cNvPr id="45074" name="Oval 18">
              <a:extLst>
                <a:ext uri="{FF2B5EF4-FFF2-40B4-BE49-F238E27FC236}">
                  <a16:creationId xmlns:a16="http://schemas.microsoft.com/office/drawing/2014/main" id="{1B338220-5BFD-464F-81FA-88C734EEE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16"/>
              <a:ext cx="528" cy="384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5" name="Line 19">
              <a:extLst>
                <a:ext uri="{FF2B5EF4-FFF2-40B4-BE49-F238E27FC236}">
                  <a16:creationId xmlns:a16="http://schemas.microsoft.com/office/drawing/2014/main" id="{14F010B5-DD38-485C-9EA4-2D866F2692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1632"/>
              <a:ext cx="528" cy="15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77" name="Text Box 21">
            <a:extLst>
              <a:ext uri="{FF2B5EF4-FFF2-40B4-BE49-F238E27FC236}">
                <a16:creationId xmlns:a16="http://schemas.microsoft.com/office/drawing/2014/main" id="{A112198E-E8E6-4B1F-9581-CAD969CFE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4/15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  <p:bldP spid="45065" grpId="0" autoUpdateAnimBg="0"/>
      <p:bldP spid="45067" grpId="0" autoUpdateAnimBg="0"/>
      <p:bldP spid="45068" grpId="0" autoUpdateAnimBg="0"/>
      <p:bldP spid="45069" grpId="0" animBg="1" autoUpdateAnimBg="0"/>
      <p:bldP spid="4507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366AE02A-0F9A-448B-87EA-B9D84C8A4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09600"/>
            <a:ext cx="3473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〖Example〗Iterative function for summing a list of numbers</a:t>
            </a:r>
            <a:endParaRPr lang="en-US" altLang="zh-CN" sz="2000" b="1">
              <a:latin typeface="Arial" panose="020B0604020202020204" pitchFamily="34" charset="0"/>
              <a:ea typeface="MS Hei" pitchFamily="49" charset="-122"/>
            </a:endParaRPr>
          </a:p>
        </p:txBody>
      </p:sp>
      <p:grpSp>
        <p:nvGrpSpPr>
          <p:cNvPr id="46101" name="Group 21">
            <a:extLst>
              <a:ext uri="{FF2B5EF4-FFF2-40B4-BE49-F238E27FC236}">
                <a16:creationId xmlns:a16="http://schemas.microsoft.com/office/drawing/2014/main" id="{4A8EFCFA-28C4-4AD3-AAA3-D16D74BE320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15925"/>
            <a:ext cx="5181600" cy="3276600"/>
            <a:chOff x="2208" y="288"/>
            <a:chExt cx="3264" cy="2064"/>
          </a:xfrm>
        </p:grpSpPr>
        <p:sp>
          <p:nvSpPr>
            <p:cNvPr id="46085" name="AutoShape 5">
              <a:extLst>
                <a:ext uri="{FF2B5EF4-FFF2-40B4-BE49-F238E27FC236}">
                  <a16:creationId xmlns:a16="http://schemas.microsoft.com/office/drawing/2014/main" id="{5B98DA5E-FE56-464C-9F56-9B33A4E32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88"/>
              <a:ext cx="3160" cy="2064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4" name="Text Box 4">
              <a:extLst>
                <a:ext uri="{FF2B5EF4-FFF2-40B4-BE49-F238E27FC236}">
                  <a16:creationId xmlns:a16="http://schemas.microsoft.com/office/drawing/2014/main" id="{0FC068FD-BCE5-47E6-BAF1-077656C8A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88"/>
              <a:ext cx="3264" cy="1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float</a:t>
              </a:r>
              <a:r>
                <a:rPr lang="en-US" altLang="zh-CN" sz="2000" b="1">
                  <a:latin typeface="Arial" panose="020B0604020202020204" pitchFamily="34" charset="0"/>
                </a:rPr>
                <a:t>  sum (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float</a:t>
              </a:r>
              <a:r>
                <a:rPr lang="en-US" altLang="zh-CN" sz="2000" b="1">
                  <a:latin typeface="Arial" panose="020B0604020202020204" pitchFamily="34" charset="0"/>
                </a:rPr>
                <a:t>  list[ ],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n )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{  </a:t>
              </a:r>
              <a:r>
                <a:rPr lang="en-US" altLang="zh-CN" sz="2000" b="1">
                  <a:solidFill>
                    <a:schemeClr val="accent1"/>
                  </a:solidFill>
                  <a:latin typeface="Arial" panose="020B0604020202020204" pitchFamily="34" charset="0"/>
                </a:rPr>
                <a:t>/* add a list of numbers */</a:t>
              </a:r>
              <a:endParaRPr lang="en-US" altLang="zh-CN" sz="2000" b="1">
                <a:latin typeface="Arial" panose="020B0604020202020204" pitchFamily="34" charset="0"/>
              </a:endParaRP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float</a:t>
              </a:r>
              <a:r>
                <a:rPr lang="en-US" altLang="zh-CN" sz="2000" b="1">
                  <a:latin typeface="Arial" panose="020B0604020202020204" pitchFamily="34" charset="0"/>
                </a:rPr>
                <a:t>  tempsum = 0; 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i ; 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for</a:t>
              </a:r>
              <a:r>
                <a:rPr lang="en-US" altLang="zh-CN" sz="2000" b="1">
                  <a:latin typeface="Arial" panose="020B0604020202020204" pitchFamily="34" charset="0"/>
                </a:rPr>
                <a:t> ( i = 0; i &lt; n; i++ ) </a:t>
              </a:r>
            </a:p>
            <a:p>
              <a:endParaRPr lang="en-US" altLang="zh-CN" sz="2000" b="1">
                <a:latin typeface="Arial" panose="020B0604020202020204" pitchFamily="34" charset="0"/>
              </a:endParaRP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    tempsum  += list [ i ] ;</a:t>
              </a:r>
            </a:p>
            <a:p>
              <a:endParaRPr lang="en-US" altLang="zh-CN" sz="2000" b="1">
                <a:latin typeface="Arial" panose="020B0604020202020204" pitchFamily="34" charset="0"/>
              </a:endParaRP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return</a:t>
              </a:r>
              <a:r>
                <a:rPr lang="en-US" altLang="zh-CN" sz="2000" b="1">
                  <a:latin typeface="Arial" panose="020B0604020202020204" pitchFamily="34" charset="0"/>
                </a:rPr>
                <a:t>  tempsum;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46086" name="Text Box 6">
            <a:extLst>
              <a:ext uri="{FF2B5EF4-FFF2-40B4-BE49-F238E27FC236}">
                <a16:creationId xmlns:a16="http://schemas.microsoft.com/office/drawing/2014/main" id="{28E67825-42D6-4C22-870A-340EDC0C7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0668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count = 1 */</a:t>
            </a:r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697678AF-44B7-43F8-8291-C57126B38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2860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count ++ */</a:t>
            </a:r>
          </a:p>
        </p:txBody>
      </p:sp>
      <p:sp>
        <p:nvSpPr>
          <p:cNvPr id="46088" name="Text Box 8">
            <a:extLst>
              <a:ext uri="{FF2B5EF4-FFF2-40B4-BE49-F238E27FC236}">
                <a16:creationId xmlns:a16="http://schemas.microsoft.com/office/drawing/2014/main" id="{4CA148F7-E8C4-4D88-9F09-25CF04A66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590800"/>
            <a:ext cx="441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count ++ for last execution of for */</a:t>
            </a:r>
          </a:p>
        </p:txBody>
      </p:sp>
      <p:sp>
        <p:nvSpPr>
          <p:cNvPr id="46089" name="Text Box 9">
            <a:extLst>
              <a:ext uri="{FF2B5EF4-FFF2-40B4-BE49-F238E27FC236}">
                <a16:creationId xmlns:a16="http://schemas.microsoft.com/office/drawing/2014/main" id="{EFE2BE08-8DCD-4166-984B-DE03A3E64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956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count ++ */</a:t>
            </a:r>
          </a:p>
        </p:txBody>
      </p:sp>
      <p:sp>
        <p:nvSpPr>
          <p:cNvPr id="46090" name="Text Box 10">
            <a:extLst>
              <a:ext uri="{FF2B5EF4-FFF2-40B4-BE49-F238E27FC236}">
                <a16:creationId xmlns:a16="http://schemas.microsoft.com/office/drawing/2014/main" id="{163C454E-FF46-4C7E-A5F1-07E9E3CE6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9812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count ++ */</a:t>
            </a:r>
          </a:p>
        </p:txBody>
      </p:sp>
      <p:sp>
        <p:nvSpPr>
          <p:cNvPr id="46091" name="Text Box 11">
            <a:extLst>
              <a:ext uri="{FF2B5EF4-FFF2-40B4-BE49-F238E27FC236}">
                <a16:creationId xmlns:a16="http://schemas.microsoft.com/office/drawing/2014/main" id="{1510662A-F86E-4568-8286-F0715174B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43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/>
              <a:t>T</a:t>
            </a:r>
            <a:r>
              <a:rPr lang="en-US" altLang="zh-CN" b="1" i="1" baseline="-25000"/>
              <a:t>sum</a:t>
            </a:r>
            <a:r>
              <a:rPr lang="en-US" altLang="zh-CN" b="1"/>
              <a:t> (</a:t>
            </a:r>
            <a:r>
              <a:rPr lang="en-US" altLang="zh-CN" b="1" i="1"/>
              <a:t> n</a:t>
            </a:r>
            <a:r>
              <a:rPr lang="en-US" altLang="zh-CN" b="1"/>
              <a:t> ) = 2</a:t>
            </a:r>
            <a:r>
              <a:rPr lang="en-US" altLang="zh-CN" b="1" i="1"/>
              <a:t>n</a:t>
            </a:r>
            <a:r>
              <a:rPr lang="en-US" altLang="zh-CN" b="1"/>
              <a:t> + 3</a:t>
            </a:r>
          </a:p>
        </p:txBody>
      </p:sp>
      <p:sp>
        <p:nvSpPr>
          <p:cNvPr id="46092" name="Text Box 12">
            <a:extLst>
              <a:ext uri="{FF2B5EF4-FFF2-40B4-BE49-F238E27FC236}">
                <a16:creationId xmlns:a16="http://schemas.microsoft.com/office/drawing/2014/main" id="{BDB0DAB5-5AA8-490F-9953-D3BAF9CAF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810000"/>
            <a:ext cx="388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〖Example〗Recursive function for summing a list of numbers</a:t>
            </a:r>
            <a:endParaRPr lang="en-US" altLang="zh-CN" sz="2000" b="1">
              <a:latin typeface="Arial" panose="020B0604020202020204" pitchFamily="34" charset="0"/>
              <a:ea typeface="MS Hei" pitchFamily="49" charset="-122"/>
            </a:endParaRPr>
          </a:p>
        </p:txBody>
      </p:sp>
      <p:grpSp>
        <p:nvGrpSpPr>
          <p:cNvPr id="46102" name="Group 22">
            <a:extLst>
              <a:ext uri="{FF2B5EF4-FFF2-40B4-BE49-F238E27FC236}">
                <a16:creationId xmlns:a16="http://schemas.microsoft.com/office/drawing/2014/main" id="{8215DF8E-B764-4E52-A3B9-518E7AAA7306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849688"/>
            <a:ext cx="5029200" cy="2438400"/>
            <a:chOff x="2400" y="2448"/>
            <a:chExt cx="3168" cy="1536"/>
          </a:xfrm>
        </p:grpSpPr>
        <p:sp>
          <p:nvSpPr>
            <p:cNvPr id="46095" name="AutoShape 15">
              <a:extLst>
                <a:ext uri="{FF2B5EF4-FFF2-40B4-BE49-F238E27FC236}">
                  <a16:creationId xmlns:a16="http://schemas.microsoft.com/office/drawing/2014/main" id="{2713B2B4-D352-4690-8B1C-5331501FF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448"/>
              <a:ext cx="3069" cy="1536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Text Box 14">
              <a:extLst>
                <a:ext uri="{FF2B5EF4-FFF2-40B4-BE49-F238E27FC236}">
                  <a16:creationId xmlns:a16="http://schemas.microsoft.com/office/drawing/2014/main" id="{86EAEBC4-2E49-487D-A7A8-58E119145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496"/>
              <a:ext cx="3120" cy="1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float</a:t>
              </a:r>
              <a:r>
                <a:rPr lang="en-US" altLang="zh-CN" sz="2000" b="1">
                  <a:latin typeface="Arial" panose="020B0604020202020204" pitchFamily="34" charset="0"/>
                </a:rPr>
                <a:t>  rsum (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float</a:t>
              </a:r>
              <a:r>
                <a:rPr lang="en-US" altLang="zh-CN" sz="2000" b="1">
                  <a:latin typeface="Arial" panose="020B0604020202020204" pitchFamily="34" charset="0"/>
                </a:rPr>
                <a:t>  list[ ],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n )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{  </a:t>
              </a:r>
              <a:r>
                <a:rPr lang="en-US" altLang="zh-CN" sz="2000" b="1">
                  <a:solidFill>
                    <a:schemeClr val="accent1"/>
                  </a:solidFill>
                  <a:latin typeface="Arial" panose="020B0604020202020204" pitchFamily="34" charset="0"/>
                </a:rPr>
                <a:t>/* add a list of numbers */</a:t>
              </a:r>
              <a:endParaRPr lang="en-US" altLang="zh-CN" sz="2000" b="1">
                <a:latin typeface="Arial" panose="020B0604020202020204" pitchFamily="34" charset="0"/>
              </a:endParaRP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if</a:t>
              </a:r>
              <a:r>
                <a:rPr lang="en-US" altLang="zh-CN" sz="2000" b="1">
                  <a:latin typeface="Arial" panose="020B0604020202020204" pitchFamily="34" charset="0"/>
                </a:rPr>
                <a:t> ( n )    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 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return</a:t>
              </a:r>
              <a:r>
                <a:rPr lang="en-US" altLang="zh-CN" sz="2000" b="1">
                  <a:latin typeface="Arial" panose="020B0604020202020204" pitchFamily="34" charset="0"/>
                </a:rPr>
                <a:t> rsum(list, n</a:t>
              </a:r>
              <a:r>
                <a:rPr lang="en-US" altLang="zh-CN" sz="2000" b="1"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zh-CN" sz="2000" b="1">
                  <a:latin typeface="Arial" panose="020B0604020202020204" pitchFamily="34" charset="0"/>
                </a:rPr>
                <a:t>1) + list[n </a:t>
              </a:r>
              <a:r>
                <a:rPr lang="en-US" altLang="zh-CN" sz="2000" b="1"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zh-CN" sz="2000" b="1">
                  <a:latin typeface="Arial" panose="020B0604020202020204" pitchFamily="34" charset="0"/>
                </a:rPr>
                <a:t> 1];</a:t>
              </a:r>
            </a:p>
            <a:p>
              <a:endParaRPr lang="en-US" altLang="zh-CN" sz="2000" b="1">
                <a:latin typeface="Arial" panose="020B0604020202020204" pitchFamily="34" charset="0"/>
              </a:endParaRP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return</a:t>
              </a:r>
              <a:r>
                <a:rPr lang="en-US" altLang="zh-CN" sz="2000" b="1">
                  <a:latin typeface="Arial" panose="020B0604020202020204" pitchFamily="34" charset="0"/>
                </a:rPr>
                <a:t>   0;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46096" name="Text Box 16">
            <a:extLst>
              <a:ext uri="{FF2B5EF4-FFF2-40B4-BE49-F238E27FC236}">
                <a16:creationId xmlns:a16="http://schemas.microsoft.com/office/drawing/2014/main" id="{B86843D0-17C0-4F5B-BDB7-3A46EEEBF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5720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count ++ */</a:t>
            </a:r>
          </a:p>
        </p:txBody>
      </p:sp>
      <p:sp>
        <p:nvSpPr>
          <p:cNvPr id="46097" name="Text Box 17">
            <a:extLst>
              <a:ext uri="{FF2B5EF4-FFF2-40B4-BE49-F238E27FC236}">
                <a16:creationId xmlns:a16="http://schemas.microsoft.com/office/drawing/2014/main" id="{6B42CEEE-8956-4735-9E9F-CD5F4F358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1816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count ++ */</a:t>
            </a:r>
          </a:p>
        </p:txBody>
      </p:sp>
      <p:sp>
        <p:nvSpPr>
          <p:cNvPr id="46098" name="Text Box 18">
            <a:extLst>
              <a:ext uri="{FF2B5EF4-FFF2-40B4-BE49-F238E27FC236}">
                <a16:creationId xmlns:a16="http://schemas.microsoft.com/office/drawing/2014/main" id="{2510F480-1483-4809-9046-AF67C2BF9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4864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count ++ */</a:t>
            </a:r>
          </a:p>
        </p:txBody>
      </p:sp>
      <p:sp>
        <p:nvSpPr>
          <p:cNvPr id="46099" name="Text Box 19">
            <a:extLst>
              <a:ext uri="{FF2B5EF4-FFF2-40B4-BE49-F238E27FC236}">
                <a16:creationId xmlns:a16="http://schemas.microsoft.com/office/drawing/2014/main" id="{88486835-7A78-48A2-A867-D70380317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53000"/>
            <a:ext cx="28956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/>
              <a:t>T</a:t>
            </a:r>
            <a:r>
              <a:rPr lang="en-US" altLang="zh-CN" b="1" i="1" baseline="-25000"/>
              <a:t>rsum</a:t>
            </a:r>
            <a:r>
              <a:rPr lang="en-US" altLang="zh-CN" b="1"/>
              <a:t> (</a:t>
            </a:r>
            <a:r>
              <a:rPr lang="en-US" altLang="zh-CN" b="1" i="1"/>
              <a:t> n</a:t>
            </a:r>
            <a:r>
              <a:rPr lang="en-US" altLang="zh-CN" b="1"/>
              <a:t> ) = 2</a:t>
            </a:r>
            <a:r>
              <a:rPr lang="en-US" altLang="zh-CN" b="1" i="1"/>
              <a:t>n</a:t>
            </a:r>
            <a:r>
              <a:rPr lang="en-US" altLang="zh-CN" b="1"/>
              <a:t> + 2</a:t>
            </a:r>
          </a:p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hlink"/>
                </a:solidFill>
              </a:rPr>
              <a:t>But it takes more time to compute each step.</a:t>
            </a:r>
          </a:p>
        </p:txBody>
      </p:sp>
      <p:sp>
        <p:nvSpPr>
          <p:cNvPr id="46100" name="Text Box 20">
            <a:extLst>
              <a:ext uri="{FF2B5EF4-FFF2-40B4-BE49-F238E27FC236}">
                <a16:creationId xmlns:a16="http://schemas.microsoft.com/office/drawing/2014/main" id="{5A4CD488-6FF7-4B37-856B-E976B3043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1440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§1  What to Analyze</a:t>
            </a:r>
          </a:p>
        </p:txBody>
      </p:sp>
      <p:sp>
        <p:nvSpPr>
          <p:cNvPr id="46103" name="Text Box 23">
            <a:extLst>
              <a:ext uri="{FF2B5EF4-FFF2-40B4-BE49-F238E27FC236}">
                <a16:creationId xmlns:a16="http://schemas.microsoft.com/office/drawing/2014/main" id="{B5540B59-3BB3-49D8-9CCA-65529B88F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5/15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6" grpId="0" autoUpdateAnimBg="0"/>
      <p:bldP spid="46087" grpId="0" autoUpdateAnimBg="0"/>
      <p:bldP spid="46088" grpId="0" autoUpdateAnimBg="0"/>
      <p:bldP spid="46089" grpId="0" autoUpdateAnimBg="0"/>
      <p:bldP spid="46090" grpId="0" autoUpdateAnimBg="0"/>
      <p:bldP spid="46091" grpId="0" autoUpdateAnimBg="0"/>
      <p:bldP spid="46092" grpId="0" autoUpdateAnimBg="0"/>
      <p:bldP spid="46096" grpId="0" autoUpdateAnimBg="0"/>
      <p:bldP spid="46097" grpId="0" autoUpdateAnimBg="0"/>
      <p:bldP spid="46098" grpId="0" autoUpdateAnimBg="0"/>
      <p:bldP spid="4609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2E43412D-361C-44A4-AD38-AF820245F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1440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§1  What to Analyze</a:t>
            </a:r>
          </a:p>
        </p:txBody>
      </p:sp>
      <p:grpSp>
        <p:nvGrpSpPr>
          <p:cNvPr id="47107" name="Group 3">
            <a:extLst>
              <a:ext uri="{FF2B5EF4-FFF2-40B4-BE49-F238E27FC236}">
                <a16:creationId xmlns:a16="http://schemas.microsoft.com/office/drawing/2014/main" id="{11498E60-B1AE-456A-A130-28D337EBE52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8291513" cy="1754188"/>
            <a:chOff x="240" y="3024"/>
            <a:chExt cx="5223" cy="1105"/>
          </a:xfrm>
        </p:grpSpPr>
        <p:grpSp>
          <p:nvGrpSpPr>
            <p:cNvPr id="47108" name="Group 4">
              <a:extLst>
                <a:ext uri="{FF2B5EF4-FFF2-40B4-BE49-F238E27FC236}">
                  <a16:creationId xmlns:a16="http://schemas.microsoft.com/office/drawing/2014/main" id="{495FA130-AE8D-43A3-9988-EFAC0506B0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024"/>
              <a:ext cx="864" cy="1008"/>
              <a:chOff x="624" y="2647"/>
              <a:chExt cx="1242" cy="1289"/>
            </a:xfrm>
          </p:grpSpPr>
          <p:grpSp>
            <p:nvGrpSpPr>
              <p:cNvPr id="47109" name="Group 5">
                <a:extLst>
                  <a:ext uri="{FF2B5EF4-FFF2-40B4-BE49-F238E27FC236}">
                    <a16:creationId xmlns:a16="http://schemas.microsoft.com/office/drawing/2014/main" id="{5961EC74-5DA9-42D8-B725-05E8BC991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3312"/>
                <a:ext cx="528" cy="624"/>
                <a:chOff x="2016" y="3024"/>
                <a:chExt cx="528" cy="624"/>
              </a:xfrm>
            </p:grpSpPr>
            <p:sp>
              <p:nvSpPr>
                <p:cNvPr id="47110" name="AutoShape 6">
                  <a:extLst>
                    <a:ext uri="{FF2B5EF4-FFF2-40B4-BE49-F238E27FC236}">
                      <a16:creationId xmlns:a16="http://schemas.microsoft.com/office/drawing/2014/main" id="{3A153347-681E-4A72-A3A0-95641E5705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016" y="3072"/>
                  <a:ext cx="480" cy="576"/>
                </a:xfrm>
                <a:prstGeom prst="rtTriangle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7111" name="Group 7">
                  <a:extLst>
                    <a:ext uri="{FF2B5EF4-FFF2-40B4-BE49-F238E27FC236}">
                      <a16:creationId xmlns:a16="http://schemas.microsoft.com/office/drawing/2014/main" id="{0439D80A-1DFB-4D35-A0B1-84E6FAA54A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16" y="3024"/>
                  <a:ext cx="528" cy="624"/>
                  <a:chOff x="576" y="3312"/>
                  <a:chExt cx="528" cy="624"/>
                </a:xfrm>
              </p:grpSpPr>
              <p:sp>
                <p:nvSpPr>
                  <p:cNvPr id="47112" name="Freeform 8">
                    <a:extLst>
                      <a:ext uri="{FF2B5EF4-FFF2-40B4-BE49-F238E27FC236}">
                        <a16:creationId xmlns:a16="http://schemas.microsoft.com/office/drawing/2014/main" id="{D084311A-0804-47DE-A402-B702567807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3312"/>
                    <a:ext cx="528" cy="624"/>
                  </a:xfrm>
                  <a:custGeom>
                    <a:avLst/>
                    <a:gdLst>
                      <a:gd name="T0" fmla="*/ 528 w 528"/>
                      <a:gd name="T1" fmla="*/ 0 h 624"/>
                      <a:gd name="T2" fmla="*/ 384 w 528"/>
                      <a:gd name="T3" fmla="*/ 96 h 624"/>
                      <a:gd name="T4" fmla="*/ 192 w 528"/>
                      <a:gd name="T5" fmla="*/ 336 h 624"/>
                      <a:gd name="T6" fmla="*/ 0 w 528"/>
                      <a:gd name="T7" fmla="*/ 624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28" h="624">
                        <a:moveTo>
                          <a:pt x="528" y="0"/>
                        </a:moveTo>
                        <a:cubicBezTo>
                          <a:pt x="484" y="20"/>
                          <a:pt x="440" y="40"/>
                          <a:pt x="384" y="96"/>
                        </a:cubicBezTo>
                        <a:cubicBezTo>
                          <a:pt x="328" y="152"/>
                          <a:pt x="256" y="248"/>
                          <a:pt x="192" y="336"/>
                        </a:cubicBezTo>
                        <a:cubicBezTo>
                          <a:pt x="128" y="424"/>
                          <a:pt x="64" y="524"/>
                          <a:pt x="0" y="624"/>
                        </a:cubicBezTo>
                      </a:path>
                    </a:pathLst>
                  </a:cu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13" name="Freeform 9">
                    <a:extLst>
                      <a:ext uri="{FF2B5EF4-FFF2-40B4-BE49-F238E27FC236}">
                        <a16:creationId xmlns:a16="http://schemas.microsoft.com/office/drawing/2014/main" id="{AC5B9EB5-99B6-4046-91EA-E7E2F07B84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2" y="3696"/>
                    <a:ext cx="192" cy="240"/>
                  </a:xfrm>
                  <a:custGeom>
                    <a:avLst/>
                    <a:gdLst>
                      <a:gd name="T0" fmla="*/ 192 w 192"/>
                      <a:gd name="T1" fmla="*/ 0 h 240"/>
                      <a:gd name="T2" fmla="*/ 96 w 192"/>
                      <a:gd name="T3" fmla="*/ 48 h 240"/>
                      <a:gd name="T4" fmla="*/ 48 w 192"/>
                      <a:gd name="T5" fmla="*/ 144 h 240"/>
                      <a:gd name="T6" fmla="*/ 0 w 192"/>
                      <a:gd name="T7" fmla="*/ 240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2" h="240">
                        <a:moveTo>
                          <a:pt x="192" y="0"/>
                        </a:moveTo>
                        <a:cubicBezTo>
                          <a:pt x="156" y="12"/>
                          <a:pt x="120" y="24"/>
                          <a:pt x="96" y="48"/>
                        </a:cubicBezTo>
                        <a:cubicBezTo>
                          <a:pt x="72" y="72"/>
                          <a:pt x="64" y="112"/>
                          <a:pt x="48" y="144"/>
                        </a:cubicBezTo>
                        <a:cubicBezTo>
                          <a:pt x="32" y="176"/>
                          <a:pt x="16" y="208"/>
                          <a:pt x="0" y="240"/>
                        </a:cubicBezTo>
                      </a:path>
                    </a:pathLst>
                  </a:cu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14" name="Line 10">
                    <a:extLst>
                      <a:ext uri="{FF2B5EF4-FFF2-40B4-BE49-F238E27FC236}">
                        <a16:creationId xmlns:a16="http://schemas.microsoft.com/office/drawing/2014/main" id="{86858E02-F7CE-418F-AA7C-902CF5592E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" y="3936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115" name="Group 11">
                <a:extLst>
                  <a:ext uri="{FF2B5EF4-FFF2-40B4-BE49-F238E27FC236}">
                    <a16:creationId xmlns:a16="http://schemas.microsoft.com/office/drawing/2014/main" id="{2848D4E8-C7AE-45CA-A0DF-CBBD4EA442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4" y="2647"/>
                <a:ext cx="732" cy="823"/>
                <a:chOff x="1134" y="2647"/>
                <a:chExt cx="732" cy="823"/>
              </a:xfrm>
            </p:grpSpPr>
            <p:grpSp>
              <p:nvGrpSpPr>
                <p:cNvPr id="47116" name="Group 12">
                  <a:extLst>
                    <a:ext uri="{FF2B5EF4-FFF2-40B4-BE49-F238E27FC236}">
                      <a16:creationId xmlns:a16="http://schemas.microsoft.com/office/drawing/2014/main" id="{504476A5-90B1-4704-8BD4-BBD8346147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4" y="2647"/>
                  <a:ext cx="732" cy="823"/>
                  <a:chOff x="1134" y="2647"/>
                  <a:chExt cx="732" cy="823"/>
                </a:xfrm>
              </p:grpSpPr>
              <p:grpSp>
                <p:nvGrpSpPr>
                  <p:cNvPr id="47117" name="Group 13">
                    <a:extLst>
                      <a:ext uri="{FF2B5EF4-FFF2-40B4-BE49-F238E27FC236}">
                        <a16:creationId xmlns:a16="http://schemas.microsoft.com/office/drawing/2014/main" id="{A7B7A923-0471-4A36-922C-A90CFE1DF7D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34" y="2647"/>
                    <a:ext cx="721" cy="823"/>
                    <a:chOff x="1134" y="2647"/>
                    <a:chExt cx="721" cy="823"/>
                  </a:xfrm>
                </p:grpSpPr>
                <p:grpSp>
                  <p:nvGrpSpPr>
                    <p:cNvPr id="47118" name="Group 14">
                      <a:extLst>
                        <a:ext uri="{FF2B5EF4-FFF2-40B4-BE49-F238E27FC236}">
                          <a16:creationId xmlns:a16="http://schemas.microsoft.com/office/drawing/2014/main" id="{E8485612-DD78-4441-B2C6-A62C0C932AD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34" y="2647"/>
                      <a:ext cx="721" cy="823"/>
                      <a:chOff x="1134" y="2647"/>
                      <a:chExt cx="721" cy="823"/>
                    </a:xfrm>
                  </p:grpSpPr>
                  <p:sp>
                    <p:nvSpPr>
                      <p:cNvPr id="47119" name="Freeform 15">
                        <a:extLst>
                          <a:ext uri="{FF2B5EF4-FFF2-40B4-BE49-F238E27FC236}">
                            <a16:creationId xmlns:a16="http://schemas.microsoft.com/office/drawing/2014/main" id="{783CC88B-CA43-4F20-B945-4F1E099326E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34" y="2647"/>
                        <a:ext cx="721" cy="823"/>
                      </a:xfrm>
                      <a:custGeom>
                        <a:avLst/>
                        <a:gdLst>
                          <a:gd name="T0" fmla="*/ 0 w 1442"/>
                          <a:gd name="T1" fmla="*/ 1375 h 1645"/>
                          <a:gd name="T2" fmla="*/ 140 w 1442"/>
                          <a:gd name="T3" fmla="*/ 1196 h 1645"/>
                          <a:gd name="T4" fmla="*/ 238 w 1442"/>
                          <a:gd name="T5" fmla="*/ 1089 h 1645"/>
                          <a:gd name="T6" fmla="*/ 300 w 1442"/>
                          <a:gd name="T7" fmla="*/ 1011 h 1645"/>
                          <a:gd name="T8" fmla="*/ 305 w 1442"/>
                          <a:gd name="T9" fmla="*/ 918 h 1645"/>
                          <a:gd name="T10" fmla="*/ 276 w 1442"/>
                          <a:gd name="T11" fmla="*/ 840 h 1645"/>
                          <a:gd name="T12" fmla="*/ 233 w 1442"/>
                          <a:gd name="T13" fmla="*/ 773 h 1645"/>
                          <a:gd name="T14" fmla="*/ 213 w 1442"/>
                          <a:gd name="T15" fmla="*/ 710 h 1645"/>
                          <a:gd name="T16" fmla="*/ 191 w 1442"/>
                          <a:gd name="T17" fmla="*/ 663 h 1645"/>
                          <a:gd name="T18" fmla="*/ 170 w 1442"/>
                          <a:gd name="T19" fmla="*/ 554 h 1645"/>
                          <a:gd name="T20" fmla="*/ 172 w 1442"/>
                          <a:gd name="T21" fmla="*/ 485 h 1645"/>
                          <a:gd name="T22" fmla="*/ 182 w 1442"/>
                          <a:gd name="T23" fmla="*/ 387 h 1645"/>
                          <a:gd name="T24" fmla="*/ 211 w 1442"/>
                          <a:gd name="T25" fmla="*/ 304 h 1645"/>
                          <a:gd name="T26" fmla="*/ 257 w 1442"/>
                          <a:gd name="T27" fmla="*/ 216 h 1645"/>
                          <a:gd name="T28" fmla="*/ 305 w 1442"/>
                          <a:gd name="T29" fmla="*/ 165 h 1645"/>
                          <a:gd name="T30" fmla="*/ 379 w 1442"/>
                          <a:gd name="T31" fmla="*/ 97 h 1645"/>
                          <a:gd name="T32" fmla="*/ 484 w 1442"/>
                          <a:gd name="T33" fmla="*/ 48 h 1645"/>
                          <a:gd name="T34" fmla="*/ 577 w 1442"/>
                          <a:gd name="T35" fmla="*/ 22 h 1645"/>
                          <a:gd name="T36" fmla="*/ 689 w 1442"/>
                          <a:gd name="T37" fmla="*/ 1 h 1645"/>
                          <a:gd name="T38" fmla="*/ 801 w 1442"/>
                          <a:gd name="T39" fmla="*/ 0 h 1645"/>
                          <a:gd name="T40" fmla="*/ 891 w 1442"/>
                          <a:gd name="T41" fmla="*/ 8 h 1645"/>
                          <a:gd name="T42" fmla="*/ 1003 w 1442"/>
                          <a:gd name="T43" fmla="*/ 34 h 1645"/>
                          <a:gd name="T44" fmla="*/ 1108 w 1442"/>
                          <a:gd name="T45" fmla="*/ 71 h 1645"/>
                          <a:gd name="T46" fmla="*/ 1183 w 1442"/>
                          <a:gd name="T47" fmla="*/ 112 h 1645"/>
                          <a:gd name="T48" fmla="*/ 1271 w 1442"/>
                          <a:gd name="T49" fmla="*/ 182 h 1645"/>
                          <a:gd name="T50" fmla="*/ 1344 w 1442"/>
                          <a:gd name="T51" fmla="*/ 273 h 1645"/>
                          <a:gd name="T52" fmla="*/ 1393 w 1442"/>
                          <a:gd name="T53" fmla="*/ 366 h 1645"/>
                          <a:gd name="T54" fmla="*/ 1425 w 1442"/>
                          <a:gd name="T55" fmla="*/ 433 h 1645"/>
                          <a:gd name="T56" fmla="*/ 1442 w 1442"/>
                          <a:gd name="T57" fmla="*/ 551 h 1645"/>
                          <a:gd name="T58" fmla="*/ 1437 w 1442"/>
                          <a:gd name="T59" fmla="*/ 674 h 1645"/>
                          <a:gd name="T60" fmla="*/ 1426 w 1442"/>
                          <a:gd name="T61" fmla="*/ 768 h 1645"/>
                          <a:gd name="T62" fmla="*/ 1393 w 1442"/>
                          <a:gd name="T63" fmla="*/ 891 h 1645"/>
                          <a:gd name="T64" fmla="*/ 1350 w 1442"/>
                          <a:gd name="T65" fmla="*/ 1015 h 1645"/>
                          <a:gd name="T66" fmla="*/ 1297 w 1442"/>
                          <a:gd name="T67" fmla="*/ 1109 h 1645"/>
                          <a:gd name="T68" fmla="*/ 1226 w 1442"/>
                          <a:gd name="T69" fmla="*/ 1210 h 1645"/>
                          <a:gd name="T70" fmla="*/ 1141 w 1442"/>
                          <a:gd name="T71" fmla="*/ 1272 h 1645"/>
                          <a:gd name="T72" fmla="*/ 1056 w 1442"/>
                          <a:gd name="T73" fmla="*/ 1304 h 1645"/>
                          <a:gd name="T74" fmla="*/ 962 w 1442"/>
                          <a:gd name="T75" fmla="*/ 1324 h 1645"/>
                          <a:gd name="T76" fmla="*/ 879 w 1442"/>
                          <a:gd name="T77" fmla="*/ 1323 h 1645"/>
                          <a:gd name="T78" fmla="*/ 811 w 1442"/>
                          <a:gd name="T79" fmla="*/ 1298 h 1645"/>
                          <a:gd name="T80" fmla="*/ 752 w 1442"/>
                          <a:gd name="T81" fmla="*/ 1265 h 1645"/>
                          <a:gd name="T82" fmla="*/ 724 w 1442"/>
                          <a:gd name="T83" fmla="*/ 1254 h 1645"/>
                          <a:gd name="T84" fmla="*/ 748 w 1442"/>
                          <a:gd name="T85" fmla="*/ 1319 h 1645"/>
                          <a:gd name="T86" fmla="*/ 791 w 1442"/>
                          <a:gd name="T87" fmla="*/ 1381 h 1645"/>
                          <a:gd name="T88" fmla="*/ 811 w 1442"/>
                          <a:gd name="T89" fmla="*/ 1469 h 1645"/>
                          <a:gd name="T90" fmla="*/ 811 w 1442"/>
                          <a:gd name="T91" fmla="*/ 1645 h 1645"/>
                          <a:gd name="T92" fmla="*/ 625 w 1442"/>
                          <a:gd name="T93" fmla="*/ 1631 h 1645"/>
                          <a:gd name="T94" fmla="*/ 441 w 1442"/>
                          <a:gd name="T95" fmla="*/ 1557 h 1645"/>
                          <a:gd name="T96" fmla="*/ 305 w 1442"/>
                          <a:gd name="T97" fmla="*/ 1474 h 1645"/>
                          <a:gd name="T98" fmla="*/ 0 w 1442"/>
                          <a:gd name="T99" fmla="*/ 1375 h 164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1442" h="1645">
                            <a:moveTo>
                              <a:pt x="0" y="1375"/>
                            </a:moveTo>
                            <a:lnTo>
                              <a:pt x="140" y="1196"/>
                            </a:lnTo>
                            <a:lnTo>
                              <a:pt x="238" y="1089"/>
                            </a:lnTo>
                            <a:lnTo>
                              <a:pt x="300" y="1011"/>
                            </a:lnTo>
                            <a:lnTo>
                              <a:pt x="305" y="918"/>
                            </a:lnTo>
                            <a:lnTo>
                              <a:pt x="276" y="840"/>
                            </a:lnTo>
                            <a:lnTo>
                              <a:pt x="233" y="773"/>
                            </a:lnTo>
                            <a:lnTo>
                              <a:pt x="213" y="710"/>
                            </a:lnTo>
                            <a:lnTo>
                              <a:pt x="191" y="663"/>
                            </a:lnTo>
                            <a:lnTo>
                              <a:pt x="170" y="554"/>
                            </a:lnTo>
                            <a:lnTo>
                              <a:pt x="172" y="485"/>
                            </a:lnTo>
                            <a:lnTo>
                              <a:pt x="182" y="387"/>
                            </a:lnTo>
                            <a:lnTo>
                              <a:pt x="211" y="304"/>
                            </a:lnTo>
                            <a:lnTo>
                              <a:pt x="257" y="216"/>
                            </a:lnTo>
                            <a:lnTo>
                              <a:pt x="305" y="165"/>
                            </a:lnTo>
                            <a:lnTo>
                              <a:pt x="379" y="97"/>
                            </a:lnTo>
                            <a:lnTo>
                              <a:pt x="484" y="48"/>
                            </a:lnTo>
                            <a:lnTo>
                              <a:pt x="577" y="22"/>
                            </a:lnTo>
                            <a:lnTo>
                              <a:pt x="689" y="1"/>
                            </a:lnTo>
                            <a:lnTo>
                              <a:pt x="801" y="0"/>
                            </a:lnTo>
                            <a:lnTo>
                              <a:pt x="891" y="8"/>
                            </a:lnTo>
                            <a:lnTo>
                              <a:pt x="1003" y="34"/>
                            </a:lnTo>
                            <a:lnTo>
                              <a:pt x="1108" y="71"/>
                            </a:lnTo>
                            <a:lnTo>
                              <a:pt x="1183" y="112"/>
                            </a:lnTo>
                            <a:lnTo>
                              <a:pt x="1271" y="182"/>
                            </a:lnTo>
                            <a:lnTo>
                              <a:pt x="1344" y="273"/>
                            </a:lnTo>
                            <a:lnTo>
                              <a:pt x="1393" y="366"/>
                            </a:lnTo>
                            <a:lnTo>
                              <a:pt x="1425" y="433"/>
                            </a:lnTo>
                            <a:lnTo>
                              <a:pt x="1442" y="551"/>
                            </a:lnTo>
                            <a:lnTo>
                              <a:pt x="1437" y="674"/>
                            </a:lnTo>
                            <a:lnTo>
                              <a:pt x="1426" y="768"/>
                            </a:lnTo>
                            <a:lnTo>
                              <a:pt x="1393" y="891"/>
                            </a:lnTo>
                            <a:lnTo>
                              <a:pt x="1350" y="1015"/>
                            </a:lnTo>
                            <a:lnTo>
                              <a:pt x="1297" y="1109"/>
                            </a:lnTo>
                            <a:lnTo>
                              <a:pt x="1226" y="1210"/>
                            </a:lnTo>
                            <a:lnTo>
                              <a:pt x="1141" y="1272"/>
                            </a:lnTo>
                            <a:lnTo>
                              <a:pt x="1056" y="1304"/>
                            </a:lnTo>
                            <a:lnTo>
                              <a:pt x="962" y="1324"/>
                            </a:lnTo>
                            <a:lnTo>
                              <a:pt x="879" y="1323"/>
                            </a:lnTo>
                            <a:lnTo>
                              <a:pt x="811" y="1298"/>
                            </a:lnTo>
                            <a:lnTo>
                              <a:pt x="752" y="1265"/>
                            </a:lnTo>
                            <a:lnTo>
                              <a:pt x="724" y="1254"/>
                            </a:lnTo>
                            <a:lnTo>
                              <a:pt x="748" y="1319"/>
                            </a:lnTo>
                            <a:lnTo>
                              <a:pt x="791" y="1381"/>
                            </a:lnTo>
                            <a:lnTo>
                              <a:pt x="811" y="1469"/>
                            </a:lnTo>
                            <a:lnTo>
                              <a:pt x="811" y="1645"/>
                            </a:lnTo>
                            <a:lnTo>
                              <a:pt x="625" y="1631"/>
                            </a:lnTo>
                            <a:lnTo>
                              <a:pt x="441" y="1557"/>
                            </a:lnTo>
                            <a:lnTo>
                              <a:pt x="305" y="1474"/>
                            </a:lnTo>
                            <a:lnTo>
                              <a:pt x="0" y="1375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7120" name="Freeform 16">
                        <a:extLst>
                          <a:ext uri="{FF2B5EF4-FFF2-40B4-BE49-F238E27FC236}">
                            <a16:creationId xmlns:a16="http://schemas.microsoft.com/office/drawing/2014/main" id="{D574CB73-BC54-4DBF-BA2E-86DB364993A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33" y="2952"/>
                        <a:ext cx="43" cy="139"/>
                      </a:xfrm>
                      <a:custGeom>
                        <a:avLst/>
                        <a:gdLst>
                          <a:gd name="T0" fmla="*/ 86 w 86"/>
                          <a:gd name="T1" fmla="*/ 277 h 277"/>
                          <a:gd name="T2" fmla="*/ 46 w 86"/>
                          <a:gd name="T3" fmla="*/ 265 h 277"/>
                          <a:gd name="T4" fmla="*/ 24 w 86"/>
                          <a:gd name="T5" fmla="*/ 241 h 277"/>
                          <a:gd name="T6" fmla="*/ 7 w 86"/>
                          <a:gd name="T7" fmla="*/ 202 h 277"/>
                          <a:gd name="T8" fmla="*/ 0 w 86"/>
                          <a:gd name="T9" fmla="*/ 153 h 277"/>
                          <a:gd name="T10" fmla="*/ 3 w 86"/>
                          <a:gd name="T11" fmla="*/ 96 h 277"/>
                          <a:gd name="T12" fmla="*/ 16 w 86"/>
                          <a:gd name="T13" fmla="*/ 60 h 277"/>
                          <a:gd name="T14" fmla="*/ 39 w 86"/>
                          <a:gd name="T15" fmla="*/ 24 h 277"/>
                          <a:gd name="T16" fmla="*/ 65 w 86"/>
                          <a:gd name="T17" fmla="*/ 0 h 27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86" h="277">
                            <a:moveTo>
                              <a:pt x="86" y="277"/>
                            </a:moveTo>
                            <a:lnTo>
                              <a:pt x="46" y="265"/>
                            </a:lnTo>
                            <a:lnTo>
                              <a:pt x="24" y="241"/>
                            </a:lnTo>
                            <a:lnTo>
                              <a:pt x="7" y="202"/>
                            </a:lnTo>
                            <a:lnTo>
                              <a:pt x="0" y="153"/>
                            </a:lnTo>
                            <a:lnTo>
                              <a:pt x="3" y="96"/>
                            </a:lnTo>
                            <a:lnTo>
                              <a:pt x="16" y="60"/>
                            </a:lnTo>
                            <a:lnTo>
                              <a:pt x="39" y="24"/>
                            </a:lnTo>
                            <a:lnTo>
                              <a:pt x="65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121" name="Group 17">
                      <a:extLst>
                        <a:ext uri="{FF2B5EF4-FFF2-40B4-BE49-F238E27FC236}">
                          <a16:creationId xmlns:a16="http://schemas.microsoft.com/office/drawing/2014/main" id="{BF524C59-265A-46BC-A312-AF7B09EB633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9" y="2649"/>
                      <a:ext cx="630" cy="526"/>
                      <a:chOff x="1159" y="2649"/>
                      <a:chExt cx="630" cy="526"/>
                    </a:xfrm>
                  </p:grpSpPr>
                  <p:grpSp>
                    <p:nvGrpSpPr>
                      <p:cNvPr id="47122" name="Group 18">
                        <a:extLst>
                          <a:ext uri="{FF2B5EF4-FFF2-40B4-BE49-F238E27FC236}">
                            <a16:creationId xmlns:a16="http://schemas.microsoft.com/office/drawing/2014/main" id="{7F75C2F1-ABBF-449F-A291-5298D7428A9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14" y="2649"/>
                        <a:ext cx="414" cy="152"/>
                        <a:chOff x="1314" y="2649"/>
                        <a:chExt cx="414" cy="152"/>
                      </a:xfrm>
                    </p:grpSpPr>
                    <p:sp>
                      <p:nvSpPr>
                        <p:cNvPr id="47123" name="Freeform 19">
                          <a:extLst>
                            <a:ext uri="{FF2B5EF4-FFF2-40B4-BE49-F238E27FC236}">
                              <a16:creationId xmlns:a16="http://schemas.microsoft.com/office/drawing/2014/main" id="{4D598BB9-BE0C-434E-AA5D-BD33E7C0BA1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44" y="2671"/>
                          <a:ext cx="384" cy="130"/>
                        </a:xfrm>
                        <a:custGeom>
                          <a:avLst/>
                          <a:gdLst>
                            <a:gd name="T0" fmla="*/ 0 w 768"/>
                            <a:gd name="T1" fmla="*/ 259 h 259"/>
                            <a:gd name="T2" fmla="*/ 64 w 768"/>
                            <a:gd name="T3" fmla="*/ 176 h 259"/>
                            <a:gd name="T4" fmla="*/ 140 w 768"/>
                            <a:gd name="T5" fmla="*/ 115 h 259"/>
                            <a:gd name="T6" fmla="*/ 229 w 768"/>
                            <a:gd name="T7" fmla="*/ 64 h 259"/>
                            <a:gd name="T8" fmla="*/ 321 w 768"/>
                            <a:gd name="T9" fmla="*/ 29 h 259"/>
                            <a:gd name="T10" fmla="*/ 427 w 768"/>
                            <a:gd name="T11" fmla="*/ 11 h 259"/>
                            <a:gd name="T12" fmla="*/ 556 w 768"/>
                            <a:gd name="T13" fmla="*/ 0 h 259"/>
                            <a:gd name="T14" fmla="*/ 649 w 768"/>
                            <a:gd name="T15" fmla="*/ 16 h 259"/>
                            <a:gd name="T16" fmla="*/ 768 w 768"/>
                            <a:gd name="T17" fmla="*/ 56 h 25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768" h="259">
                              <a:moveTo>
                                <a:pt x="0" y="259"/>
                              </a:moveTo>
                              <a:lnTo>
                                <a:pt x="64" y="176"/>
                              </a:lnTo>
                              <a:lnTo>
                                <a:pt x="140" y="115"/>
                              </a:lnTo>
                              <a:lnTo>
                                <a:pt x="229" y="64"/>
                              </a:lnTo>
                              <a:lnTo>
                                <a:pt x="321" y="29"/>
                              </a:lnTo>
                              <a:lnTo>
                                <a:pt x="427" y="11"/>
                              </a:lnTo>
                              <a:lnTo>
                                <a:pt x="556" y="0"/>
                              </a:lnTo>
                              <a:lnTo>
                                <a:pt x="649" y="16"/>
                              </a:lnTo>
                              <a:lnTo>
                                <a:pt x="768" y="56"/>
                              </a:lnTo>
                            </a:path>
                          </a:pathLst>
                        </a:custGeom>
                        <a:noFill/>
                        <a:ln w="6350">
                          <a:solidFill>
                            <a:srgbClr val="804000"/>
                          </a:solidFill>
                          <a:prstDash val="solid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124" name="Freeform 20">
                          <a:extLst>
                            <a:ext uri="{FF2B5EF4-FFF2-40B4-BE49-F238E27FC236}">
                              <a16:creationId xmlns:a16="http://schemas.microsoft.com/office/drawing/2014/main" id="{0C3CEE9E-C18F-4E33-A6E3-4F5C28E5CA6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14" y="2649"/>
                          <a:ext cx="389" cy="142"/>
                        </a:xfrm>
                        <a:custGeom>
                          <a:avLst/>
                          <a:gdLst>
                            <a:gd name="T0" fmla="*/ 0 w 776"/>
                            <a:gd name="T1" fmla="*/ 285 h 285"/>
                            <a:gd name="T2" fmla="*/ 40 w 776"/>
                            <a:gd name="T3" fmla="*/ 205 h 285"/>
                            <a:gd name="T4" fmla="*/ 88 w 776"/>
                            <a:gd name="T5" fmla="*/ 141 h 285"/>
                            <a:gd name="T6" fmla="*/ 147 w 776"/>
                            <a:gd name="T7" fmla="*/ 84 h 285"/>
                            <a:gd name="T8" fmla="*/ 227 w 776"/>
                            <a:gd name="T9" fmla="*/ 35 h 285"/>
                            <a:gd name="T10" fmla="*/ 341 w 776"/>
                            <a:gd name="T11" fmla="*/ 5 h 285"/>
                            <a:gd name="T12" fmla="*/ 450 w 776"/>
                            <a:gd name="T13" fmla="*/ 0 h 285"/>
                            <a:gd name="T14" fmla="*/ 568 w 776"/>
                            <a:gd name="T15" fmla="*/ 14 h 285"/>
                            <a:gd name="T16" fmla="*/ 668 w 776"/>
                            <a:gd name="T17" fmla="*/ 38 h 285"/>
                            <a:gd name="T18" fmla="*/ 726 w 776"/>
                            <a:gd name="T19" fmla="*/ 62 h 285"/>
                            <a:gd name="T20" fmla="*/ 776 w 776"/>
                            <a:gd name="T21" fmla="*/ 86 h 28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</a:cxnLst>
                          <a:rect l="0" t="0" r="r" b="b"/>
                          <a:pathLst>
                            <a:path w="776" h="285">
                              <a:moveTo>
                                <a:pt x="0" y="285"/>
                              </a:moveTo>
                              <a:lnTo>
                                <a:pt x="40" y="205"/>
                              </a:lnTo>
                              <a:lnTo>
                                <a:pt x="88" y="141"/>
                              </a:lnTo>
                              <a:lnTo>
                                <a:pt x="147" y="84"/>
                              </a:lnTo>
                              <a:lnTo>
                                <a:pt x="227" y="35"/>
                              </a:lnTo>
                              <a:lnTo>
                                <a:pt x="341" y="5"/>
                              </a:lnTo>
                              <a:lnTo>
                                <a:pt x="450" y="0"/>
                              </a:lnTo>
                              <a:lnTo>
                                <a:pt x="568" y="14"/>
                              </a:lnTo>
                              <a:lnTo>
                                <a:pt x="668" y="38"/>
                              </a:lnTo>
                              <a:lnTo>
                                <a:pt x="726" y="62"/>
                              </a:lnTo>
                              <a:lnTo>
                                <a:pt x="776" y="86"/>
                              </a:lnTo>
                            </a:path>
                          </a:pathLst>
                        </a:custGeom>
                        <a:noFill/>
                        <a:ln w="6350">
                          <a:solidFill>
                            <a:srgbClr val="804000"/>
                          </a:solidFill>
                          <a:prstDash val="solid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47125" name="Group 21">
                        <a:extLst>
                          <a:ext uri="{FF2B5EF4-FFF2-40B4-BE49-F238E27FC236}">
                            <a16:creationId xmlns:a16="http://schemas.microsoft.com/office/drawing/2014/main" id="{7A341F54-9B57-4F7B-890E-571F252E2C6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59" y="2743"/>
                        <a:ext cx="630" cy="432"/>
                        <a:chOff x="1159" y="2743"/>
                        <a:chExt cx="630" cy="432"/>
                      </a:xfrm>
                    </p:grpSpPr>
                    <p:grpSp>
                      <p:nvGrpSpPr>
                        <p:cNvPr id="47126" name="Group 22">
                          <a:extLst>
                            <a:ext uri="{FF2B5EF4-FFF2-40B4-BE49-F238E27FC236}">
                              <a16:creationId xmlns:a16="http://schemas.microsoft.com/office/drawing/2014/main" id="{32B3BB22-E003-44F3-9F25-29BFDA108F1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159" y="2743"/>
                          <a:ext cx="225" cy="249"/>
                          <a:chOff x="1159" y="2743"/>
                          <a:chExt cx="225" cy="249"/>
                        </a:xfrm>
                      </p:grpSpPr>
                      <p:sp>
                        <p:nvSpPr>
                          <p:cNvPr id="47127" name="Freeform 23">
                            <a:extLst>
                              <a:ext uri="{FF2B5EF4-FFF2-40B4-BE49-F238E27FC236}">
                                <a16:creationId xmlns:a16="http://schemas.microsoft.com/office/drawing/2014/main" id="{44F4FBB2-D9A4-4EA5-BA54-4AD65686CA1C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159" y="2743"/>
                            <a:ext cx="225" cy="249"/>
                          </a:xfrm>
                          <a:custGeom>
                            <a:avLst/>
                            <a:gdLst>
                              <a:gd name="T0" fmla="*/ 24 w 449"/>
                              <a:gd name="T1" fmla="*/ 408 h 498"/>
                              <a:gd name="T2" fmla="*/ 16 w 449"/>
                              <a:gd name="T3" fmla="*/ 215 h 498"/>
                              <a:gd name="T4" fmla="*/ 75 w 449"/>
                              <a:gd name="T5" fmla="*/ 93 h 498"/>
                              <a:gd name="T6" fmla="*/ 119 w 449"/>
                              <a:gd name="T7" fmla="*/ 23 h 498"/>
                              <a:gd name="T8" fmla="*/ 162 w 449"/>
                              <a:gd name="T9" fmla="*/ 0 h 498"/>
                              <a:gd name="T10" fmla="*/ 185 w 449"/>
                              <a:gd name="T11" fmla="*/ 44 h 498"/>
                              <a:gd name="T12" fmla="*/ 220 w 449"/>
                              <a:gd name="T13" fmla="*/ 25 h 498"/>
                              <a:gd name="T14" fmla="*/ 242 w 449"/>
                              <a:gd name="T15" fmla="*/ 70 h 498"/>
                              <a:gd name="T16" fmla="*/ 265 w 449"/>
                              <a:gd name="T17" fmla="*/ 99 h 498"/>
                              <a:gd name="T18" fmla="*/ 291 w 449"/>
                              <a:gd name="T19" fmla="*/ 126 h 498"/>
                              <a:gd name="T20" fmla="*/ 286 w 449"/>
                              <a:gd name="T21" fmla="*/ 168 h 498"/>
                              <a:gd name="T22" fmla="*/ 319 w 449"/>
                              <a:gd name="T23" fmla="*/ 142 h 498"/>
                              <a:gd name="T24" fmla="*/ 351 w 449"/>
                              <a:gd name="T25" fmla="*/ 166 h 498"/>
                              <a:gd name="T26" fmla="*/ 354 w 449"/>
                              <a:gd name="T27" fmla="*/ 200 h 498"/>
                              <a:gd name="T28" fmla="*/ 391 w 449"/>
                              <a:gd name="T29" fmla="*/ 205 h 498"/>
                              <a:gd name="T30" fmla="*/ 404 w 449"/>
                              <a:gd name="T31" fmla="*/ 245 h 498"/>
                              <a:gd name="T32" fmla="*/ 433 w 449"/>
                              <a:gd name="T33" fmla="*/ 283 h 498"/>
                              <a:gd name="T34" fmla="*/ 423 w 449"/>
                              <a:gd name="T35" fmla="*/ 366 h 498"/>
                              <a:gd name="T36" fmla="*/ 438 w 449"/>
                              <a:gd name="T37" fmla="*/ 422 h 498"/>
                              <a:gd name="T38" fmla="*/ 446 w 449"/>
                              <a:gd name="T39" fmla="*/ 471 h 498"/>
                              <a:gd name="T40" fmla="*/ 417 w 449"/>
                              <a:gd name="T41" fmla="*/ 498 h 498"/>
                              <a:gd name="T42" fmla="*/ 381 w 449"/>
                              <a:gd name="T43" fmla="*/ 492 h 498"/>
                              <a:gd name="T44" fmla="*/ 351 w 449"/>
                              <a:gd name="T45" fmla="*/ 455 h 498"/>
                              <a:gd name="T46" fmla="*/ 328 w 449"/>
                              <a:gd name="T47" fmla="*/ 450 h 498"/>
                              <a:gd name="T48" fmla="*/ 290 w 449"/>
                              <a:gd name="T49" fmla="*/ 440 h 498"/>
                              <a:gd name="T50" fmla="*/ 265 w 449"/>
                              <a:gd name="T51" fmla="*/ 433 h 498"/>
                              <a:gd name="T52" fmla="*/ 248 w 449"/>
                              <a:gd name="T53" fmla="*/ 423 h 498"/>
                              <a:gd name="T54" fmla="*/ 220 w 449"/>
                              <a:gd name="T55" fmla="*/ 417 h 498"/>
                              <a:gd name="T56" fmla="*/ 200 w 449"/>
                              <a:gd name="T57" fmla="*/ 385 h 498"/>
                              <a:gd name="T58" fmla="*/ 187 w 449"/>
                              <a:gd name="T59" fmla="*/ 418 h 498"/>
                              <a:gd name="T60" fmla="*/ 158 w 449"/>
                              <a:gd name="T61" fmla="*/ 429 h 498"/>
                              <a:gd name="T62" fmla="*/ 144 w 449"/>
                              <a:gd name="T63" fmla="*/ 440 h 498"/>
                              <a:gd name="T64" fmla="*/ 119 w 449"/>
                              <a:gd name="T65" fmla="*/ 472 h 49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  <a:cxn ang="0">
                                <a:pos x="T18" y="T19"/>
                              </a:cxn>
                              <a:cxn ang="0">
                                <a:pos x="T20" y="T21"/>
                              </a:cxn>
                              <a:cxn ang="0">
                                <a:pos x="T22" y="T23"/>
                              </a:cxn>
                              <a:cxn ang="0">
                                <a:pos x="T24" y="T25"/>
                              </a:cxn>
                              <a:cxn ang="0">
                                <a:pos x="T26" y="T27"/>
                              </a:cxn>
                              <a:cxn ang="0">
                                <a:pos x="T28" y="T29"/>
                              </a:cxn>
                              <a:cxn ang="0">
                                <a:pos x="T30" y="T31"/>
                              </a:cxn>
                              <a:cxn ang="0">
                                <a:pos x="T32" y="T33"/>
                              </a:cxn>
                              <a:cxn ang="0">
                                <a:pos x="T34" y="T35"/>
                              </a:cxn>
                              <a:cxn ang="0">
                                <a:pos x="T36" y="T37"/>
                              </a:cxn>
                              <a:cxn ang="0">
                                <a:pos x="T38" y="T39"/>
                              </a:cxn>
                              <a:cxn ang="0">
                                <a:pos x="T40" y="T41"/>
                              </a:cxn>
                              <a:cxn ang="0">
                                <a:pos x="T42" y="T43"/>
                              </a:cxn>
                              <a:cxn ang="0">
                                <a:pos x="T44" y="T45"/>
                              </a:cxn>
                              <a:cxn ang="0">
                                <a:pos x="T46" y="T47"/>
                              </a:cxn>
                              <a:cxn ang="0">
                                <a:pos x="T48" y="T49"/>
                              </a:cxn>
                              <a:cxn ang="0">
                                <a:pos x="T50" y="T51"/>
                              </a:cxn>
                              <a:cxn ang="0">
                                <a:pos x="T52" y="T53"/>
                              </a:cxn>
                              <a:cxn ang="0">
                                <a:pos x="T54" y="T55"/>
                              </a:cxn>
                              <a:cxn ang="0">
                                <a:pos x="T56" y="T57"/>
                              </a:cxn>
                              <a:cxn ang="0">
                                <a:pos x="T58" y="T59"/>
                              </a:cxn>
                              <a:cxn ang="0">
                                <a:pos x="T60" y="T61"/>
                              </a:cxn>
                              <a:cxn ang="0">
                                <a:pos x="T62" y="T63"/>
                              </a:cxn>
                              <a:cxn ang="0">
                                <a:pos x="T64" y="T65"/>
                              </a:cxn>
                            </a:cxnLst>
                            <a:rect l="0" t="0" r="r" b="b"/>
                            <a:pathLst>
                              <a:path w="449" h="498">
                                <a:moveTo>
                                  <a:pt x="83" y="472"/>
                                </a:moveTo>
                                <a:lnTo>
                                  <a:pt x="24" y="408"/>
                                </a:lnTo>
                                <a:lnTo>
                                  <a:pt x="0" y="323"/>
                                </a:lnTo>
                                <a:lnTo>
                                  <a:pt x="16" y="215"/>
                                </a:lnTo>
                                <a:lnTo>
                                  <a:pt x="49" y="134"/>
                                </a:lnTo>
                                <a:lnTo>
                                  <a:pt x="75" y="93"/>
                                </a:lnTo>
                                <a:lnTo>
                                  <a:pt x="104" y="40"/>
                                </a:lnTo>
                                <a:lnTo>
                                  <a:pt x="119" y="23"/>
                                </a:lnTo>
                                <a:lnTo>
                                  <a:pt x="140" y="1"/>
                                </a:lnTo>
                                <a:lnTo>
                                  <a:pt x="162" y="0"/>
                                </a:lnTo>
                                <a:lnTo>
                                  <a:pt x="174" y="19"/>
                                </a:lnTo>
                                <a:lnTo>
                                  <a:pt x="185" y="44"/>
                                </a:lnTo>
                                <a:lnTo>
                                  <a:pt x="195" y="28"/>
                                </a:lnTo>
                                <a:lnTo>
                                  <a:pt x="220" y="25"/>
                                </a:lnTo>
                                <a:lnTo>
                                  <a:pt x="235" y="44"/>
                                </a:lnTo>
                                <a:lnTo>
                                  <a:pt x="242" y="70"/>
                                </a:lnTo>
                                <a:lnTo>
                                  <a:pt x="248" y="110"/>
                                </a:lnTo>
                                <a:lnTo>
                                  <a:pt x="265" y="99"/>
                                </a:lnTo>
                                <a:lnTo>
                                  <a:pt x="286" y="113"/>
                                </a:lnTo>
                                <a:lnTo>
                                  <a:pt x="291" y="126"/>
                                </a:lnTo>
                                <a:lnTo>
                                  <a:pt x="290" y="149"/>
                                </a:lnTo>
                                <a:lnTo>
                                  <a:pt x="286" y="168"/>
                                </a:lnTo>
                                <a:lnTo>
                                  <a:pt x="300" y="152"/>
                                </a:lnTo>
                                <a:lnTo>
                                  <a:pt x="319" y="142"/>
                                </a:lnTo>
                                <a:lnTo>
                                  <a:pt x="348" y="149"/>
                                </a:lnTo>
                                <a:lnTo>
                                  <a:pt x="351" y="166"/>
                                </a:lnTo>
                                <a:lnTo>
                                  <a:pt x="354" y="181"/>
                                </a:lnTo>
                                <a:lnTo>
                                  <a:pt x="354" y="200"/>
                                </a:lnTo>
                                <a:lnTo>
                                  <a:pt x="371" y="194"/>
                                </a:lnTo>
                                <a:lnTo>
                                  <a:pt x="391" y="205"/>
                                </a:lnTo>
                                <a:lnTo>
                                  <a:pt x="399" y="220"/>
                                </a:lnTo>
                                <a:lnTo>
                                  <a:pt x="404" y="245"/>
                                </a:lnTo>
                                <a:lnTo>
                                  <a:pt x="423" y="253"/>
                                </a:lnTo>
                                <a:lnTo>
                                  <a:pt x="433" y="283"/>
                                </a:lnTo>
                                <a:lnTo>
                                  <a:pt x="429" y="312"/>
                                </a:lnTo>
                                <a:lnTo>
                                  <a:pt x="423" y="366"/>
                                </a:lnTo>
                                <a:lnTo>
                                  <a:pt x="427" y="398"/>
                                </a:lnTo>
                                <a:lnTo>
                                  <a:pt x="438" y="422"/>
                                </a:lnTo>
                                <a:lnTo>
                                  <a:pt x="449" y="445"/>
                                </a:lnTo>
                                <a:lnTo>
                                  <a:pt x="446" y="471"/>
                                </a:lnTo>
                                <a:lnTo>
                                  <a:pt x="433" y="491"/>
                                </a:lnTo>
                                <a:lnTo>
                                  <a:pt x="417" y="498"/>
                                </a:lnTo>
                                <a:lnTo>
                                  <a:pt x="398" y="498"/>
                                </a:lnTo>
                                <a:lnTo>
                                  <a:pt x="381" y="492"/>
                                </a:lnTo>
                                <a:lnTo>
                                  <a:pt x="360" y="472"/>
                                </a:lnTo>
                                <a:lnTo>
                                  <a:pt x="351" y="455"/>
                                </a:lnTo>
                                <a:lnTo>
                                  <a:pt x="348" y="445"/>
                                </a:lnTo>
                                <a:lnTo>
                                  <a:pt x="328" y="450"/>
                                </a:lnTo>
                                <a:lnTo>
                                  <a:pt x="306" y="449"/>
                                </a:lnTo>
                                <a:lnTo>
                                  <a:pt x="290" y="440"/>
                                </a:lnTo>
                                <a:lnTo>
                                  <a:pt x="284" y="433"/>
                                </a:lnTo>
                                <a:lnTo>
                                  <a:pt x="265" y="433"/>
                                </a:lnTo>
                                <a:lnTo>
                                  <a:pt x="254" y="428"/>
                                </a:lnTo>
                                <a:lnTo>
                                  <a:pt x="248" y="423"/>
                                </a:lnTo>
                                <a:lnTo>
                                  <a:pt x="233" y="423"/>
                                </a:lnTo>
                                <a:lnTo>
                                  <a:pt x="220" y="417"/>
                                </a:lnTo>
                                <a:lnTo>
                                  <a:pt x="210" y="398"/>
                                </a:lnTo>
                                <a:lnTo>
                                  <a:pt x="200" y="385"/>
                                </a:lnTo>
                                <a:lnTo>
                                  <a:pt x="195" y="398"/>
                                </a:lnTo>
                                <a:lnTo>
                                  <a:pt x="187" y="418"/>
                                </a:lnTo>
                                <a:lnTo>
                                  <a:pt x="172" y="428"/>
                                </a:lnTo>
                                <a:lnTo>
                                  <a:pt x="158" y="429"/>
                                </a:lnTo>
                                <a:lnTo>
                                  <a:pt x="148" y="429"/>
                                </a:lnTo>
                                <a:lnTo>
                                  <a:pt x="144" y="440"/>
                                </a:lnTo>
                                <a:lnTo>
                                  <a:pt x="134" y="455"/>
                                </a:lnTo>
                                <a:lnTo>
                                  <a:pt x="119" y="472"/>
                                </a:lnTo>
                                <a:lnTo>
                                  <a:pt x="83" y="47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8040"/>
                          </a:solidFill>
                          <a:ln w="6350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47128" name="Group 24">
                            <a:extLst>
                              <a:ext uri="{FF2B5EF4-FFF2-40B4-BE49-F238E27FC236}">
                                <a16:creationId xmlns:a16="http://schemas.microsoft.com/office/drawing/2014/main" id="{2A49A5B7-C997-4D7F-8C4F-83B754089A7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171" y="2756"/>
                            <a:ext cx="169" cy="217"/>
                            <a:chOff x="1171" y="2756"/>
                            <a:chExt cx="169" cy="217"/>
                          </a:xfrm>
                        </p:grpSpPr>
                        <p:sp>
                          <p:nvSpPr>
                            <p:cNvPr id="47129" name="Freeform 25">
                              <a:extLst>
                                <a:ext uri="{FF2B5EF4-FFF2-40B4-BE49-F238E27FC236}">
                                  <a16:creationId xmlns:a16="http://schemas.microsoft.com/office/drawing/2014/main" id="{B7205082-D564-471F-B804-8A250C75BD1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1306" y="2899"/>
                              <a:ext cx="34" cy="46"/>
                            </a:xfrm>
                            <a:custGeom>
                              <a:avLst/>
                              <a:gdLst>
                                <a:gd name="T0" fmla="*/ 19 w 66"/>
                                <a:gd name="T1" fmla="*/ 93 h 93"/>
                                <a:gd name="T2" fmla="*/ 14 w 66"/>
                                <a:gd name="T3" fmla="*/ 47 h 93"/>
                                <a:gd name="T4" fmla="*/ 29 w 66"/>
                                <a:gd name="T5" fmla="*/ 20 h 93"/>
                                <a:gd name="T6" fmla="*/ 66 w 66"/>
                                <a:gd name="T7" fmla="*/ 0 h 93"/>
                                <a:gd name="T8" fmla="*/ 43 w 66"/>
                                <a:gd name="T9" fmla="*/ 4 h 93"/>
                                <a:gd name="T10" fmla="*/ 12 w 66"/>
                                <a:gd name="T11" fmla="*/ 14 h 93"/>
                                <a:gd name="T12" fmla="*/ 0 w 66"/>
                                <a:gd name="T13" fmla="*/ 38 h 93"/>
                                <a:gd name="T14" fmla="*/ 19 w 66"/>
                                <a:gd name="T15" fmla="*/ 93 h 9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</a:cxnLst>
                              <a:rect l="0" t="0" r="r" b="b"/>
                              <a:pathLst>
                                <a:path w="66" h="93">
                                  <a:moveTo>
                                    <a:pt x="19" y="93"/>
                                  </a:moveTo>
                                  <a:lnTo>
                                    <a:pt x="14" y="47"/>
                                  </a:lnTo>
                                  <a:lnTo>
                                    <a:pt x="29" y="20"/>
                                  </a:lnTo>
                                  <a:lnTo>
                                    <a:pt x="66" y="0"/>
                                  </a:lnTo>
                                  <a:lnTo>
                                    <a:pt x="43" y="4"/>
                                  </a:lnTo>
                                  <a:lnTo>
                                    <a:pt x="12" y="14"/>
                                  </a:lnTo>
                                  <a:lnTo>
                                    <a:pt x="0" y="38"/>
                                  </a:lnTo>
                                  <a:lnTo>
                                    <a:pt x="19" y="93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635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7130" name="Freeform 26">
                              <a:extLst>
                                <a:ext uri="{FF2B5EF4-FFF2-40B4-BE49-F238E27FC236}">
                                  <a16:creationId xmlns:a16="http://schemas.microsoft.com/office/drawing/2014/main" id="{2DECD2D8-0AD9-48AA-B5E4-23CE5F9AAEF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1243" y="2827"/>
                              <a:ext cx="54" cy="108"/>
                            </a:xfrm>
                            <a:custGeom>
                              <a:avLst/>
                              <a:gdLst>
                                <a:gd name="T0" fmla="*/ 43 w 108"/>
                                <a:gd name="T1" fmla="*/ 217 h 217"/>
                                <a:gd name="T2" fmla="*/ 22 w 108"/>
                                <a:gd name="T3" fmla="*/ 171 h 217"/>
                                <a:gd name="T4" fmla="*/ 26 w 108"/>
                                <a:gd name="T5" fmla="*/ 104 h 217"/>
                                <a:gd name="T6" fmla="*/ 60 w 108"/>
                                <a:gd name="T7" fmla="*/ 52 h 217"/>
                                <a:gd name="T8" fmla="*/ 108 w 108"/>
                                <a:gd name="T9" fmla="*/ 0 h 217"/>
                                <a:gd name="T10" fmla="*/ 81 w 108"/>
                                <a:gd name="T11" fmla="*/ 30 h 217"/>
                                <a:gd name="T12" fmla="*/ 32 w 108"/>
                                <a:gd name="T13" fmla="*/ 65 h 217"/>
                                <a:gd name="T14" fmla="*/ 0 w 108"/>
                                <a:gd name="T15" fmla="*/ 97 h 217"/>
                                <a:gd name="T16" fmla="*/ 5 w 108"/>
                                <a:gd name="T17" fmla="*/ 121 h 217"/>
                                <a:gd name="T18" fmla="*/ 4 w 108"/>
                                <a:gd name="T19" fmla="*/ 154 h 217"/>
                                <a:gd name="T20" fmla="*/ 4 w 108"/>
                                <a:gd name="T21" fmla="*/ 186 h 217"/>
                                <a:gd name="T22" fmla="*/ 43 w 108"/>
                                <a:gd name="T23" fmla="*/ 217 h 217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  <a:cxn ang="0">
                                  <a:pos x="T16" y="T17"/>
                                </a:cxn>
                                <a:cxn ang="0">
                                  <a:pos x="T18" y="T19"/>
                                </a:cxn>
                                <a:cxn ang="0">
                                  <a:pos x="T20" y="T21"/>
                                </a:cxn>
                                <a:cxn ang="0">
                                  <a:pos x="T22" y="T23"/>
                                </a:cxn>
                              </a:cxnLst>
                              <a:rect l="0" t="0" r="r" b="b"/>
                              <a:pathLst>
                                <a:path w="108" h="217">
                                  <a:moveTo>
                                    <a:pt x="43" y="217"/>
                                  </a:moveTo>
                                  <a:lnTo>
                                    <a:pt x="22" y="171"/>
                                  </a:lnTo>
                                  <a:lnTo>
                                    <a:pt x="26" y="104"/>
                                  </a:lnTo>
                                  <a:lnTo>
                                    <a:pt x="60" y="52"/>
                                  </a:lnTo>
                                  <a:lnTo>
                                    <a:pt x="108" y="0"/>
                                  </a:lnTo>
                                  <a:lnTo>
                                    <a:pt x="81" y="30"/>
                                  </a:lnTo>
                                  <a:lnTo>
                                    <a:pt x="32" y="65"/>
                                  </a:lnTo>
                                  <a:lnTo>
                                    <a:pt x="0" y="97"/>
                                  </a:lnTo>
                                  <a:lnTo>
                                    <a:pt x="5" y="121"/>
                                  </a:lnTo>
                                  <a:lnTo>
                                    <a:pt x="4" y="154"/>
                                  </a:lnTo>
                                  <a:lnTo>
                                    <a:pt x="4" y="186"/>
                                  </a:lnTo>
                                  <a:lnTo>
                                    <a:pt x="43" y="217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635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7131" name="Freeform 27">
                              <a:extLst>
                                <a:ext uri="{FF2B5EF4-FFF2-40B4-BE49-F238E27FC236}">
                                  <a16:creationId xmlns:a16="http://schemas.microsoft.com/office/drawing/2014/main" id="{917212AB-FC73-4B5F-9C5F-7572D388751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1171" y="2886"/>
                              <a:ext cx="37" cy="87"/>
                            </a:xfrm>
                            <a:custGeom>
                              <a:avLst/>
                              <a:gdLst>
                                <a:gd name="T0" fmla="*/ 33 w 74"/>
                                <a:gd name="T1" fmla="*/ 144 h 174"/>
                                <a:gd name="T2" fmla="*/ 0 w 74"/>
                                <a:gd name="T3" fmla="*/ 90 h 174"/>
                                <a:gd name="T4" fmla="*/ 12 w 74"/>
                                <a:gd name="T5" fmla="*/ 53 h 174"/>
                                <a:gd name="T6" fmla="*/ 42 w 74"/>
                                <a:gd name="T7" fmla="*/ 0 h 174"/>
                                <a:gd name="T8" fmla="*/ 17 w 74"/>
                                <a:gd name="T9" fmla="*/ 92 h 174"/>
                                <a:gd name="T10" fmla="*/ 36 w 74"/>
                                <a:gd name="T11" fmla="*/ 132 h 174"/>
                                <a:gd name="T12" fmla="*/ 74 w 74"/>
                                <a:gd name="T13" fmla="*/ 174 h 174"/>
                                <a:gd name="T14" fmla="*/ 33 w 74"/>
                                <a:gd name="T15" fmla="*/ 144 h 17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</a:cxnLst>
                              <a:rect l="0" t="0" r="r" b="b"/>
                              <a:pathLst>
                                <a:path w="74" h="174">
                                  <a:moveTo>
                                    <a:pt x="33" y="144"/>
                                  </a:moveTo>
                                  <a:lnTo>
                                    <a:pt x="0" y="90"/>
                                  </a:lnTo>
                                  <a:lnTo>
                                    <a:pt x="12" y="53"/>
                                  </a:lnTo>
                                  <a:lnTo>
                                    <a:pt x="42" y="0"/>
                                  </a:lnTo>
                                  <a:lnTo>
                                    <a:pt x="17" y="92"/>
                                  </a:lnTo>
                                  <a:lnTo>
                                    <a:pt x="36" y="132"/>
                                  </a:lnTo>
                                  <a:lnTo>
                                    <a:pt x="74" y="174"/>
                                  </a:lnTo>
                                  <a:lnTo>
                                    <a:pt x="33" y="14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635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7132" name="Freeform 28">
                              <a:extLst>
                                <a:ext uri="{FF2B5EF4-FFF2-40B4-BE49-F238E27FC236}">
                                  <a16:creationId xmlns:a16="http://schemas.microsoft.com/office/drawing/2014/main" id="{E8C66611-BCBA-4237-8EC6-3D358D93B03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1201" y="2756"/>
                              <a:ext cx="49" cy="86"/>
                            </a:xfrm>
                            <a:custGeom>
                              <a:avLst/>
                              <a:gdLst>
                                <a:gd name="T0" fmla="*/ 99 w 99"/>
                                <a:gd name="T1" fmla="*/ 0 h 171"/>
                                <a:gd name="T2" fmla="*/ 52 w 99"/>
                                <a:gd name="T3" fmla="*/ 42 h 171"/>
                                <a:gd name="T4" fmla="*/ 14 w 99"/>
                                <a:gd name="T5" fmla="*/ 83 h 171"/>
                                <a:gd name="T6" fmla="*/ 6 w 99"/>
                                <a:gd name="T7" fmla="*/ 122 h 171"/>
                                <a:gd name="T8" fmla="*/ 0 w 99"/>
                                <a:gd name="T9" fmla="*/ 171 h 171"/>
                                <a:gd name="T10" fmla="*/ 16 w 99"/>
                                <a:gd name="T11" fmla="*/ 130 h 171"/>
                                <a:gd name="T12" fmla="*/ 31 w 99"/>
                                <a:gd name="T13" fmla="*/ 87 h 171"/>
                                <a:gd name="T14" fmla="*/ 72 w 99"/>
                                <a:gd name="T15" fmla="*/ 37 h 171"/>
                                <a:gd name="T16" fmla="*/ 99 w 99"/>
                                <a:gd name="T17" fmla="*/ 0 h 17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  <a:cxn ang="0">
                                  <a:pos x="T16" y="T17"/>
                                </a:cxn>
                              </a:cxnLst>
                              <a:rect l="0" t="0" r="r" b="b"/>
                              <a:pathLst>
                                <a:path w="99" h="171">
                                  <a:moveTo>
                                    <a:pt x="99" y="0"/>
                                  </a:moveTo>
                                  <a:lnTo>
                                    <a:pt x="52" y="42"/>
                                  </a:lnTo>
                                  <a:lnTo>
                                    <a:pt x="14" y="83"/>
                                  </a:lnTo>
                                  <a:lnTo>
                                    <a:pt x="6" y="122"/>
                                  </a:lnTo>
                                  <a:lnTo>
                                    <a:pt x="0" y="171"/>
                                  </a:lnTo>
                                  <a:lnTo>
                                    <a:pt x="16" y="130"/>
                                  </a:lnTo>
                                  <a:lnTo>
                                    <a:pt x="31" y="87"/>
                                  </a:lnTo>
                                  <a:lnTo>
                                    <a:pt x="72" y="37"/>
                                  </a:lnTo>
                                  <a:lnTo>
                                    <a:pt x="99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635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7133" name="Freeform 29">
                              <a:extLst>
                                <a:ext uri="{FF2B5EF4-FFF2-40B4-BE49-F238E27FC236}">
                                  <a16:creationId xmlns:a16="http://schemas.microsoft.com/office/drawing/2014/main" id="{9441113B-FA15-4536-89FE-984CC051CEF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1195" y="2917"/>
                              <a:ext cx="28" cy="56"/>
                            </a:xfrm>
                            <a:custGeom>
                              <a:avLst/>
                              <a:gdLst>
                                <a:gd name="T0" fmla="*/ 21 w 57"/>
                                <a:gd name="T1" fmla="*/ 112 h 112"/>
                                <a:gd name="T2" fmla="*/ 7 w 57"/>
                                <a:gd name="T3" fmla="*/ 78 h 112"/>
                                <a:gd name="T4" fmla="*/ 0 w 57"/>
                                <a:gd name="T5" fmla="*/ 53 h 112"/>
                                <a:gd name="T6" fmla="*/ 16 w 57"/>
                                <a:gd name="T7" fmla="*/ 23 h 112"/>
                                <a:gd name="T8" fmla="*/ 50 w 57"/>
                                <a:gd name="T9" fmla="*/ 0 h 112"/>
                                <a:gd name="T10" fmla="*/ 31 w 57"/>
                                <a:gd name="T11" fmla="*/ 32 h 112"/>
                                <a:gd name="T12" fmla="*/ 18 w 57"/>
                                <a:gd name="T13" fmla="*/ 64 h 112"/>
                                <a:gd name="T14" fmla="*/ 36 w 57"/>
                                <a:gd name="T15" fmla="*/ 78 h 112"/>
                                <a:gd name="T16" fmla="*/ 57 w 57"/>
                                <a:gd name="T17" fmla="*/ 47 h 112"/>
                                <a:gd name="T18" fmla="*/ 47 w 57"/>
                                <a:gd name="T19" fmla="*/ 71 h 112"/>
                                <a:gd name="T20" fmla="*/ 21 w 57"/>
                                <a:gd name="T21" fmla="*/ 112 h 112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  <a:cxn ang="0">
                                  <a:pos x="T16" y="T17"/>
                                </a:cxn>
                                <a:cxn ang="0">
                                  <a:pos x="T18" y="T19"/>
                                </a:cxn>
                                <a:cxn ang="0">
                                  <a:pos x="T20" y="T21"/>
                                </a:cxn>
                              </a:cxnLst>
                              <a:rect l="0" t="0" r="r" b="b"/>
                              <a:pathLst>
                                <a:path w="57" h="112">
                                  <a:moveTo>
                                    <a:pt x="21" y="112"/>
                                  </a:moveTo>
                                  <a:lnTo>
                                    <a:pt x="7" y="78"/>
                                  </a:lnTo>
                                  <a:lnTo>
                                    <a:pt x="0" y="53"/>
                                  </a:lnTo>
                                  <a:lnTo>
                                    <a:pt x="16" y="23"/>
                                  </a:lnTo>
                                  <a:lnTo>
                                    <a:pt x="50" y="0"/>
                                  </a:lnTo>
                                  <a:lnTo>
                                    <a:pt x="31" y="32"/>
                                  </a:lnTo>
                                  <a:lnTo>
                                    <a:pt x="18" y="64"/>
                                  </a:lnTo>
                                  <a:lnTo>
                                    <a:pt x="36" y="78"/>
                                  </a:lnTo>
                                  <a:lnTo>
                                    <a:pt x="57" y="47"/>
                                  </a:lnTo>
                                  <a:lnTo>
                                    <a:pt x="47" y="71"/>
                                  </a:lnTo>
                                  <a:lnTo>
                                    <a:pt x="21" y="11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635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47134" name="Group 30">
                          <a:extLst>
                            <a:ext uri="{FF2B5EF4-FFF2-40B4-BE49-F238E27FC236}">
                              <a16:creationId xmlns:a16="http://schemas.microsoft.com/office/drawing/2014/main" id="{B61A88CF-5F7C-4C03-9BAE-E57439CE103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49" y="3046"/>
                          <a:ext cx="240" cy="129"/>
                          <a:chOff x="1549" y="3046"/>
                          <a:chExt cx="240" cy="129"/>
                        </a:xfrm>
                      </p:grpSpPr>
                      <p:sp>
                        <p:nvSpPr>
                          <p:cNvPr id="47135" name="Freeform 31">
                            <a:extLst>
                              <a:ext uri="{FF2B5EF4-FFF2-40B4-BE49-F238E27FC236}">
                                <a16:creationId xmlns:a16="http://schemas.microsoft.com/office/drawing/2014/main" id="{EA26EA42-0A23-4206-AFD1-F9440578E1D7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549" y="3046"/>
                            <a:ext cx="240" cy="129"/>
                          </a:xfrm>
                          <a:custGeom>
                            <a:avLst/>
                            <a:gdLst>
                              <a:gd name="T0" fmla="*/ 30 w 480"/>
                              <a:gd name="T1" fmla="*/ 63 h 259"/>
                              <a:gd name="T2" fmla="*/ 117 w 480"/>
                              <a:gd name="T3" fmla="*/ 67 h 259"/>
                              <a:gd name="T4" fmla="*/ 176 w 480"/>
                              <a:gd name="T5" fmla="*/ 66 h 259"/>
                              <a:gd name="T6" fmla="*/ 250 w 480"/>
                              <a:gd name="T7" fmla="*/ 31 h 259"/>
                              <a:gd name="T8" fmla="*/ 309 w 480"/>
                              <a:gd name="T9" fmla="*/ 4 h 259"/>
                              <a:gd name="T10" fmla="*/ 363 w 480"/>
                              <a:gd name="T11" fmla="*/ 0 h 259"/>
                              <a:gd name="T12" fmla="*/ 387 w 480"/>
                              <a:gd name="T13" fmla="*/ 25 h 259"/>
                              <a:gd name="T14" fmla="*/ 425 w 480"/>
                              <a:gd name="T15" fmla="*/ 43 h 259"/>
                              <a:gd name="T16" fmla="*/ 469 w 480"/>
                              <a:gd name="T17" fmla="*/ 46 h 259"/>
                              <a:gd name="T18" fmla="*/ 480 w 480"/>
                              <a:gd name="T19" fmla="*/ 67 h 259"/>
                              <a:gd name="T20" fmla="*/ 473 w 480"/>
                              <a:gd name="T21" fmla="*/ 117 h 259"/>
                              <a:gd name="T22" fmla="*/ 465 w 480"/>
                              <a:gd name="T23" fmla="*/ 149 h 259"/>
                              <a:gd name="T24" fmla="*/ 444 w 480"/>
                              <a:gd name="T25" fmla="*/ 175 h 259"/>
                              <a:gd name="T26" fmla="*/ 413 w 480"/>
                              <a:gd name="T27" fmla="*/ 207 h 259"/>
                              <a:gd name="T28" fmla="*/ 397 w 480"/>
                              <a:gd name="T29" fmla="*/ 238 h 259"/>
                              <a:gd name="T30" fmla="*/ 375 w 480"/>
                              <a:gd name="T31" fmla="*/ 256 h 259"/>
                              <a:gd name="T32" fmla="*/ 357 w 480"/>
                              <a:gd name="T33" fmla="*/ 259 h 259"/>
                              <a:gd name="T34" fmla="*/ 330 w 480"/>
                              <a:gd name="T35" fmla="*/ 233 h 259"/>
                              <a:gd name="T36" fmla="*/ 311 w 480"/>
                              <a:gd name="T37" fmla="*/ 243 h 259"/>
                              <a:gd name="T38" fmla="*/ 284 w 480"/>
                              <a:gd name="T39" fmla="*/ 244 h 259"/>
                              <a:gd name="T40" fmla="*/ 264 w 480"/>
                              <a:gd name="T41" fmla="*/ 206 h 259"/>
                              <a:gd name="T42" fmla="*/ 252 w 480"/>
                              <a:gd name="T43" fmla="*/ 212 h 259"/>
                              <a:gd name="T44" fmla="*/ 232 w 480"/>
                              <a:gd name="T45" fmla="*/ 212 h 259"/>
                              <a:gd name="T46" fmla="*/ 224 w 480"/>
                              <a:gd name="T47" fmla="*/ 191 h 259"/>
                              <a:gd name="T48" fmla="*/ 202 w 480"/>
                              <a:gd name="T49" fmla="*/ 206 h 259"/>
                              <a:gd name="T50" fmla="*/ 181 w 480"/>
                              <a:gd name="T51" fmla="*/ 218 h 259"/>
                              <a:gd name="T52" fmla="*/ 158 w 480"/>
                              <a:gd name="T53" fmla="*/ 206 h 259"/>
                              <a:gd name="T54" fmla="*/ 151 w 480"/>
                              <a:gd name="T55" fmla="*/ 186 h 259"/>
                              <a:gd name="T56" fmla="*/ 149 w 480"/>
                              <a:gd name="T57" fmla="*/ 163 h 259"/>
                              <a:gd name="T58" fmla="*/ 110 w 480"/>
                              <a:gd name="T59" fmla="*/ 168 h 259"/>
                              <a:gd name="T60" fmla="*/ 81 w 480"/>
                              <a:gd name="T61" fmla="*/ 175 h 259"/>
                              <a:gd name="T62" fmla="*/ 74 w 480"/>
                              <a:gd name="T63" fmla="*/ 159 h 259"/>
                              <a:gd name="T64" fmla="*/ 50 w 480"/>
                              <a:gd name="T65" fmla="*/ 159 h 259"/>
                              <a:gd name="T66" fmla="*/ 14 w 480"/>
                              <a:gd name="T67" fmla="*/ 134 h 259"/>
                              <a:gd name="T68" fmla="*/ 0 w 480"/>
                              <a:gd name="T69" fmla="*/ 104 h 259"/>
                              <a:gd name="T70" fmla="*/ 7 w 480"/>
                              <a:gd name="T71" fmla="*/ 91 h 259"/>
                              <a:gd name="T72" fmla="*/ 2 w 480"/>
                              <a:gd name="T73" fmla="*/ 66 h 259"/>
                              <a:gd name="T74" fmla="*/ 30 w 480"/>
                              <a:gd name="T75" fmla="*/ 63 h 259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  <a:cxn ang="0">
                                <a:pos x="T18" y="T19"/>
                              </a:cxn>
                              <a:cxn ang="0">
                                <a:pos x="T20" y="T21"/>
                              </a:cxn>
                              <a:cxn ang="0">
                                <a:pos x="T22" y="T23"/>
                              </a:cxn>
                              <a:cxn ang="0">
                                <a:pos x="T24" y="T25"/>
                              </a:cxn>
                              <a:cxn ang="0">
                                <a:pos x="T26" y="T27"/>
                              </a:cxn>
                              <a:cxn ang="0">
                                <a:pos x="T28" y="T29"/>
                              </a:cxn>
                              <a:cxn ang="0">
                                <a:pos x="T30" y="T31"/>
                              </a:cxn>
                              <a:cxn ang="0">
                                <a:pos x="T32" y="T33"/>
                              </a:cxn>
                              <a:cxn ang="0">
                                <a:pos x="T34" y="T35"/>
                              </a:cxn>
                              <a:cxn ang="0">
                                <a:pos x="T36" y="T37"/>
                              </a:cxn>
                              <a:cxn ang="0">
                                <a:pos x="T38" y="T39"/>
                              </a:cxn>
                              <a:cxn ang="0">
                                <a:pos x="T40" y="T41"/>
                              </a:cxn>
                              <a:cxn ang="0">
                                <a:pos x="T42" y="T43"/>
                              </a:cxn>
                              <a:cxn ang="0">
                                <a:pos x="T44" y="T45"/>
                              </a:cxn>
                              <a:cxn ang="0">
                                <a:pos x="T46" y="T47"/>
                              </a:cxn>
                              <a:cxn ang="0">
                                <a:pos x="T48" y="T49"/>
                              </a:cxn>
                              <a:cxn ang="0">
                                <a:pos x="T50" y="T51"/>
                              </a:cxn>
                              <a:cxn ang="0">
                                <a:pos x="T52" y="T53"/>
                              </a:cxn>
                              <a:cxn ang="0">
                                <a:pos x="T54" y="T55"/>
                              </a:cxn>
                              <a:cxn ang="0">
                                <a:pos x="T56" y="T57"/>
                              </a:cxn>
                              <a:cxn ang="0">
                                <a:pos x="T58" y="T59"/>
                              </a:cxn>
                              <a:cxn ang="0">
                                <a:pos x="T60" y="T61"/>
                              </a:cxn>
                              <a:cxn ang="0">
                                <a:pos x="T62" y="T63"/>
                              </a:cxn>
                              <a:cxn ang="0">
                                <a:pos x="T64" y="T65"/>
                              </a:cxn>
                              <a:cxn ang="0">
                                <a:pos x="T66" y="T67"/>
                              </a:cxn>
                              <a:cxn ang="0">
                                <a:pos x="T68" y="T69"/>
                              </a:cxn>
                              <a:cxn ang="0">
                                <a:pos x="T70" y="T71"/>
                              </a:cxn>
                              <a:cxn ang="0">
                                <a:pos x="T72" y="T73"/>
                              </a:cxn>
                              <a:cxn ang="0">
                                <a:pos x="T74" y="T75"/>
                              </a:cxn>
                            </a:cxnLst>
                            <a:rect l="0" t="0" r="r" b="b"/>
                            <a:pathLst>
                              <a:path w="480" h="259">
                                <a:moveTo>
                                  <a:pt x="30" y="63"/>
                                </a:moveTo>
                                <a:lnTo>
                                  <a:pt x="117" y="67"/>
                                </a:lnTo>
                                <a:lnTo>
                                  <a:pt x="176" y="66"/>
                                </a:lnTo>
                                <a:lnTo>
                                  <a:pt x="250" y="31"/>
                                </a:lnTo>
                                <a:lnTo>
                                  <a:pt x="309" y="4"/>
                                </a:lnTo>
                                <a:lnTo>
                                  <a:pt x="363" y="0"/>
                                </a:lnTo>
                                <a:lnTo>
                                  <a:pt x="387" y="25"/>
                                </a:lnTo>
                                <a:lnTo>
                                  <a:pt x="425" y="43"/>
                                </a:lnTo>
                                <a:lnTo>
                                  <a:pt x="469" y="46"/>
                                </a:lnTo>
                                <a:lnTo>
                                  <a:pt x="480" y="67"/>
                                </a:lnTo>
                                <a:lnTo>
                                  <a:pt x="473" y="117"/>
                                </a:lnTo>
                                <a:lnTo>
                                  <a:pt x="465" y="149"/>
                                </a:lnTo>
                                <a:lnTo>
                                  <a:pt x="444" y="175"/>
                                </a:lnTo>
                                <a:lnTo>
                                  <a:pt x="413" y="207"/>
                                </a:lnTo>
                                <a:lnTo>
                                  <a:pt x="397" y="238"/>
                                </a:lnTo>
                                <a:lnTo>
                                  <a:pt x="375" y="256"/>
                                </a:lnTo>
                                <a:lnTo>
                                  <a:pt x="357" y="259"/>
                                </a:lnTo>
                                <a:lnTo>
                                  <a:pt x="330" y="233"/>
                                </a:lnTo>
                                <a:lnTo>
                                  <a:pt x="311" y="243"/>
                                </a:lnTo>
                                <a:lnTo>
                                  <a:pt x="284" y="244"/>
                                </a:lnTo>
                                <a:lnTo>
                                  <a:pt x="264" y="206"/>
                                </a:lnTo>
                                <a:lnTo>
                                  <a:pt x="252" y="212"/>
                                </a:lnTo>
                                <a:lnTo>
                                  <a:pt x="232" y="212"/>
                                </a:lnTo>
                                <a:lnTo>
                                  <a:pt x="224" y="191"/>
                                </a:lnTo>
                                <a:lnTo>
                                  <a:pt x="202" y="206"/>
                                </a:lnTo>
                                <a:lnTo>
                                  <a:pt x="181" y="218"/>
                                </a:lnTo>
                                <a:lnTo>
                                  <a:pt x="158" y="206"/>
                                </a:lnTo>
                                <a:lnTo>
                                  <a:pt x="151" y="186"/>
                                </a:lnTo>
                                <a:lnTo>
                                  <a:pt x="149" y="163"/>
                                </a:lnTo>
                                <a:lnTo>
                                  <a:pt x="110" y="168"/>
                                </a:lnTo>
                                <a:lnTo>
                                  <a:pt x="81" y="175"/>
                                </a:lnTo>
                                <a:lnTo>
                                  <a:pt x="74" y="159"/>
                                </a:lnTo>
                                <a:lnTo>
                                  <a:pt x="50" y="159"/>
                                </a:lnTo>
                                <a:lnTo>
                                  <a:pt x="14" y="134"/>
                                </a:lnTo>
                                <a:lnTo>
                                  <a:pt x="0" y="104"/>
                                </a:lnTo>
                                <a:lnTo>
                                  <a:pt x="7" y="91"/>
                                </a:lnTo>
                                <a:lnTo>
                                  <a:pt x="2" y="66"/>
                                </a:lnTo>
                                <a:lnTo>
                                  <a:pt x="30" y="6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8040"/>
                          </a:solidFill>
                          <a:ln w="6350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47136" name="Group 32">
                            <a:extLst>
                              <a:ext uri="{FF2B5EF4-FFF2-40B4-BE49-F238E27FC236}">
                                <a16:creationId xmlns:a16="http://schemas.microsoft.com/office/drawing/2014/main" id="{207AC5C5-A511-4A31-9322-CA673AE6C87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585" y="3067"/>
                            <a:ext cx="180" cy="98"/>
                            <a:chOff x="1585" y="3067"/>
                            <a:chExt cx="180" cy="98"/>
                          </a:xfrm>
                        </p:grpSpPr>
                        <p:sp>
                          <p:nvSpPr>
                            <p:cNvPr id="47137" name="Freeform 33">
                              <a:extLst>
                                <a:ext uri="{FF2B5EF4-FFF2-40B4-BE49-F238E27FC236}">
                                  <a16:creationId xmlns:a16="http://schemas.microsoft.com/office/drawing/2014/main" id="{98933A96-BF25-490D-9E21-EC56A5B4FC6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1585" y="3097"/>
                              <a:ext cx="55" cy="28"/>
                            </a:xfrm>
                            <a:custGeom>
                              <a:avLst/>
                              <a:gdLst>
                                <a:gd name="T0" fmla="*/ 0 w 110"/>
                                <a:gd name="T1" fmla="*/ 55 h 55"/>
                                <a:gd name="T2" fmla="*/ 58 w 110"/>
                                <a:gd name="T3" fmla="*/ 40 h 55"/>
                                <a:gd name="T4" fmla="*/ 110 w 110"/>
                                <a:gd name="T5" fmla="*/ 0 h 55"/>
                                <a:gd name="T6" fmla="*/ 90 w 110"/>
                                <a:gd name="T7" fmla="*/ 30 h 55"/>
                                <a:gd name="T8" fmla="*/ 67 w 110"/>
                                <a:gd name="T9" fmla="*/ 50 h 55"/>
                                <a:gd name="T10" fmla="*/ 0 w 110"/>
                                <a:gd name="T11" fmla="*/ 55 h 5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</a:cxnLst>
                              <a:rect l="0" t="0" r="r" b="b"/>
                              <a:pathLst>
                                <a:path w="110" h="55">
                                  <a:moveTo>
                                    <a:pt x="0" y="55"/>
                                  </a:moveTo>
                                  <a:lnTo>
                                    <a:pt x="58" y="40"/>
                                  </a:lnTo>
                                  <a:lnTo>
                                    <a:pt x="110" y="0"/>
                                  </a:lnTo>
                                  <a:lnTo>
                                    <a:pt x="90" y="30"/>
                                  </a:lnTo>
                                  <a:lnTo>
                                    <a:pt x="67" y="50"/>
                                  </a:lnTo>
                                  <a:lnTo>
                                    <a:pt x="0" y="5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635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7138" name="Freeform 34">
                              <a:extLst>
                                <a:ext uri="{FF2B5EF4-FFF2-40B4-BE49-F238E27FC236}">
                                  <a16:creationId xmlns:a16="http://schemas.microsoft.com/office/drawing/2014/main" id="{45D4CF6A-5E11-4605-95C9-4267B6B01F9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1659" y="3067"/>
                              <a:ext cx="44" cy="78"/>
                            </a:xfrm>
                            <a:custGeom>
                              <a:avLst/>
                              <a:gdLst>
                                <a:gd name="T0" fmla="*/ 0 w 88"/>
                                <a:gd name="T1" fmla="*/ 157 h 157"/>
                                <a:gd name="T2" fmla="*/ 31 w 88"/>
                                <a:gd name="T3" fmla="*/ 103 h 157"/>
                                <a:gd name="T4" fmla="*/ 88 w 88"/>
                                <a:gd name="T5" fmla="*/ 0 h 157"/>
                                <a:gd name="T6" fmla="*/ 71 w 88"/>
                                <a:gd name="T7" fmla="*/ 57 h 157"/>
                                <a:gd name="T8" fmla="*/ 59 w 88"/>
                                <a:gd name="T9" fmla="*/ 106 h 157"/>
                                <a:gd name="T10" fmla="*/ 0 w 88"/>
                                <a:gd name="T11" fmla="*/ 157 h 157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</a:cxnLst>
                              <a:rect l="0" t="0" r="r" b="b"/>
                              <a:pathLst>
                                <a:path w="88" h="157">
                                  <a:moveTo>
                                    <a:pt x="0" y="157"/>
                                  </a:moveTo>
                                  <a:lnTo>
                                    <a:pt x="31" y="103"/>
                                  </a:lnTo>
                                  <a:lnTo>
                                    <a:pt x="88" y="0"/>
                                  </a:lnTo>
                                  <a:lnTo>
                                    <a:pt x="71" y="57"/>
                                  </a:lnTo>
                                  <a:lnTo>
                                    <a:pt x="59" y="106"/>
                                  </a:lnTo>
                                  <a:lnTo>
                                    <a:pt x="0" y="157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635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7139" name="Freeform 35">
                              <a:extLst>
                                <a:ext uri="{FF2B5EF4-FFF2-40B4-BE49-F238E27FC236}">
                                  <a16:creationId xmlns:a16="http://schemas.microsoft.com/office/drawing/2014/main" id="{14093E42-E01A-47B1-AB26-33FA7459321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1711" y="3069"/>
                              <a:ext cx="32" cy="96"/>
                            </a:xfrm>
                            <a:custGeom>
                              <a:avLst/>
                              <a:gdLst>
                                <a:gd name="T0" fmla="*/ 0 w 65"/>
                                <a:gd name="T1" fmla="*/ 192 h 192"/>
                                <a:gd name="T2" fmla="*/ 48 w 65"/>
                                <a:gd name="T3" fmla="*/ 150 h 192"/>
                                <a:gd name="T4" fmla="*/ 46 w 65"/>
                                <a:gd name="T5" fmla="*/ 59 h 192"/>
                                <a:gd name="T6" fmla="*/ 15 w 65"/>
                                <a:gd name="T7" fmla="*/ 0 h 192"/>
                                <a:gd name="T8" fmla="*/ 53 w 65"/>
                                <a:gd name="T9" fmla="*/ 57 h 192"/>
                                <a:gd name="T10" fmla="*/ 65 w 65"/>
                                <a:gd name="T11" fmla="*/ 116 h 192"/>
                                <a:gd name="T12" fmla="*/ 63 w 65"/>
                                <a:gd name="T13" fmla="*/ 166 h 192"/>
                                <a:gd name="T14" fmla="*/ 0 w 65"/>
                                <a:gd name="T15" fmla="*/ 192 h 192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</a:cxnLst>
                              <a:rect l="0" t="0" r="r" b="b"/>
                              <a:pathLst>
                                <a:path w="65" h="192">
                                  <a:moveTo>
                                    <a:pt x="0" y="192"/>
                                  </a:moveTo>
                                  <a:lnTo>
                                    <a:pt x="48" y="150"/>
                                  </a:lnTo>
                                  <a:lnTo>
                                    <a:pt x="46" y="59"/>
                                  </a:lnTo>
                                  <a:lnTo>
                                    <a:pt x="15" y="0"/>
                                  </a:lnTo>
                                  <a:lnTo>
                                    <a:pt x="53" y="57"/>
                                  </a:lnTo>
                                  <a:lnTo>
                                    <a:pt x="65" y="116"/>
                                  </a:lnTo>
                                  <a:lnTo>
                                    <a:pt x="63" y="166"/>
                                  </a:lnTo>
                                  <a:lnTo>
                                    <a:pt x="0" y="19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635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7140" name="Freeform 36">
                              <a:extLst>
                                <a:ext uri="{FF2B5EF4-FFF2-40B4-BE49-F238E27FC236}">
                                  <a16:creationId xmlns:a16="http://schemas.microsoft.com/office/drawing/2014/main" id="{AC15394A-B8B9-402E-8456-B5413E2A471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1756" y="3099"/>
                              <a:ext cx="9" cy="37"/>
                            </a:xfrm>
                            <a:custGeom>
                              <a:avLst/>
                              <a:gdLst>
                                <a:gd name="T0" fmla="*/ 0 w 19"/>
                                <a:gd name="T1" fmla="*/ 0 h 74"/>
                                <a:gd name="T2" fmla="*/ 19 w 19"/>
                                <a:gd name="T3" fmla="*/ 51 h 74"/>
                                <a:gd name="T4" fmla="*/ 12 w 19"/>
                                <a:gd name="T5" fmla="*/ 74 h 7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9" h="74">
                                  <a:moveTo>
                                    <a:pt x="0" y="0"/>
                                  </a:moveTo>
                                  <a:lnTo>
                                    <a:pt x="19" y="51"/>
                                  </a:lnTo>
                                  <a:lnTo>
                                    <a:pt x="12" y="74"/>
                                  </a:lnTo>
                                </a:path>
                              </a:pathLst>
                            </a:custGeom>
                            <a:noFill/>
                            <a:ln w="635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</p:grpSp>
                </p:grpSp>
              </p:grpSp>
              <p:grpSp>
                <p:nvGrpSpPr>
                  <p:cNvPr id="47141" name="Group 37">
                    <a:extLst>
                      <a:ext uri="{FF2B5EF4-FFF2-40B4-BE49-F238E27FC236}">
                        <a16:creationId xmlns:a16="http://schemas.microsoft.com/office/drawing/2014/main" id="{D3BE405D-63C5-43B1-BB78-6E99E4A6B43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18" y="2805"/>
                    <a:ext cx="148" cy="215"/>
                    <a:chOff x="1718" y="2805"/>
                    <a:chExt cx="148" cy="215"/>
                  </a:xfrm>
                </p:grpSpPr>
                <p:sp>
                  <p:nvSpPr>
                    <p:cNvPr id="47142" name="Freeform 38">
                      <a:extLst>
                        <a:ext uri="{FF2B5EF4-FFF2-40B4-BE49-F238E27FC236}">
                          <a16:creationId xmlns:a16="http://schemas.microsoft.com/office/drawing/2014/main" id="{459C2AA8-56B9-4550-B5EC-F87DC22A83B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18" y="2854"/>
                      <a:ext cx="132" cy="166"/>
                    </a:xfrm>
                    <a:custGeom>
                      <a:avLst/>
                      <a:gdLst>
                        <a:gd name="T0" fmla="*/ 15 w 263"/>
                        <a:gd name="T1" fmla="*/ 141 h 333"/>
                        <a:gd name="T2" fmla="*/ 43 w 263"/>
                        <a:gd name="T3" fmla="*/ 77 h 333"/>
                        <a:gd name="T4" fmla="*/ 64 w 263"/>
                        <a:gd name="T5" fmla="*/ 53 h 333"/>
                        <a:gd name="T6" fmla="*/ 92 w 263"/>
                        <a:gd name="T7" fmla="*/ 17 h 333"/>
                        <a:gd name="T8" fmla="*/ 139 w 263"/>
                        <a:gd name="T9" fmla="*/ 0 h 333"/>
                        <a:gd name="T10" fmla="*/ 180 w 263"/>
                        <a:gd name="T11" fmla="*/ 6 h 333"/>
                        <a:gd name="T12" fmla="*/ 212 w 263"/>
                        <a:gd name="T13" fmla="*/ 26 h 333"/>
                        <a:gd name="T14" fmla="*/ 241 w 263"/>
                        <a:gd name="T15" fmla="*/ 63 h 333"/>
                        <a:gd name="T16" fmla="*/ 262 w 263"/>
                        <a:gd name="T17" fmla="*/ 123 h 333"/>
                        <a:gd name="T18" fmla="*/ 263 w 263"/>
                        <a:gd name="T19" fmla="*/ 169 h 333"/>
                        <a:gd name="T20" fmla="*/ 248 w 263"/>
                        <a:gd name="T21" fmla="*/ 214 h 333"/>
                        <a:gd name="T22" fmla="*/ 221 w 263"/>
                        <a:gd name="T23" fmla="*/ 256 h 333"/>
                        <a:gd name="T24" fmla="*/ 196 w 263"/>
                        <a:gd name="T25" fmla="*/ 288 h 333"/>
                        <a:gd name="T26" fmla="*/ 149 w 263"/>
                        <a:gd name="T27" fmla="*/ 324 h 333"/>
                        <a:gd name="T28" fmla="*/ 96 w 263"/>
                        <a:gd name="T29" fmla="*/ 333 h 333"/>
                        <a:gd name="T30" fmla="*/ 47 w 263"/>
                        <a:gd name="T31" fmla="*/ 320 h 333"/>
                        <a:gd name="T32" fmla="*/ 7 w 263"/>
                        <a:gd name="T33" fmla="*/ 281 h 333"/>
                        <a:gd name="T34" fmla="*/ 0 w 263"/>
                        <a:gd name="T35" fmla="*/ 228 h 333"/>
                        <a:gd name="T36" fmla="*/ 15 w 263"/>
                        <a:gd name="T37" fmla="*/ 141 h 3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263" h="333">
                          <a:moveTo>
                            <a:pt x="15" y="141"/>
                          </a:moveTo>
                          <a:lnTo>
                            <a:pt x="43" y="77"/>
                          </a:lnTo>
                          <a:lnTo>
                            <a:pt x="64" y="53"/>
                          </a:lnTo>
                          <a:lnTo>
                            <a:pt x="92" y="17"/>
                          </a:lnTo>
                          <a:lnTo>
                            <a:pt x="139" y="0"/>
                          </a:lnTo>
                          <a:lnTo>
                            <a:pt x="180" y="6"/>
                          </a:lnTo>
                          <a:lnTo>
                            <a:pt x="212" y="26"/>
                          </a:lnTo>
                          <a:lnTo>
                            <a:pt x="241" y="63"/>
                          </a:lnTo>
                          <a:lnTo>
                            <a:pt x="262" y="123"/>
                          </a:lnTo>
                          <a:lnTo>
                            <a:pt x="263" y="169"/>
                          </a:lnTo>
                          <a:lnTo>
                            <a:pt x="248" y="214"/>
                          </a:lnTo>
                          <a:lnTo>
                            <a:pt x="221" y="256"/>
                          </a:lnTo>
                          <a:lnTo>
                            <a:pt x="196" y="288"/>
                          </a:lnTo>
                          <a:lnTo>
                            <a:pt x="149" y="324"/>
                          </a:lnTo>
                          <a:lnTo>
                            <a:pt x="96" y="333"/>
                          </a:lnTo>
                          <a:lnTo>
                            <a:pt x="47" y="320"/>
                          </a:lnTo>
                          <a:lnTo>
                            <a:pt x="7" y="281"/>
                          </a:lnTo>
                          <a:lnTo>
                            <a:pt x="0" y="228"/>
                          </a:lnTo>
                          <a:lnTo>
                            <a:pt x="15" y="141"/>
                          </a:lnTo>
                          <a:close/>
                        </a:path>
                      </a:pathLst>
                    </a:custGeom>
                    <a:solidFill>
                      <a:srgbClr val="F0F0F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143" name="Oval 39">
                      <a:extLst>
                        <a:ext uri="{FF2B5EF4-FFF2-40B4-BE49-F238E27FC236}">
                          <a16:creationId xmlns:a16="http://schemas.microsoft.com/office/drawing/2014/main" id="{D8CAD824-B223-460E-B175-2043B183CFE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7" y="2902"/>
                      <a:ext cx="37" cy="41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144" name="Freeform 40">
                      <a:extLst>
                        <a:ext uri="{FF2B5EF4-FFF2-40B4-BE49-F238E27FC236}">
                          <a16:creationId xmlns:a16="http://schemas.microsoft.com/office/drawing/2014/main" id="{A2E30200-2F1E-40FA-8D03-C06C40954D9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37" y="2805"/>
                      <a:ext cx="129" cy="105"/>
                    </a:xfrm>
                    <a:custGeom>
                      <a:avLst/>
                      <a:gdLst>
                        <a:gd name="T0" fmla="*/ 256 w 258"/>
                        <a:gd name="T1" fmla="*/ 144 h 210"/>
                        <a:gd name="T2" fmla="*/ 250 w 258"/>
                        <a:gd name="T3" fmla="*/ 127 h 210"/>
                        <a:gd name="T4" fmla="*/ 65 w 258"/>
                        <a:gd name="T5" fmla="*/ 1 h 210"/>
                        <a:gd name="T6" fmla="*/ 48 w 258"/>
                        <a:gd name="T7" fmla="*/ 0 h 210"/>
                        <a:gd name="T8" fmla="*/ 30 w 258"/>
                        <a:gd name="T9" fmla="*/ 7 h 210"/>
                        <a:gd name="T10" fmla="*/ 12 w 258"/>
                        <a:gd name="T11" fmla="*/ 21 h 210"/>
                        <a:gd name="T12" fmla="*/ 0 w 258"/>
                        <a:gd name="T13" fmla="*/ 44 h 210"/>
                        <a:gd name="T14" fmla="*/ 3 w 258"/>
                        <a:gd name="T15" fmla="*/ 64 h 210"/>
                        <a:gd name="T16" fmla="*/ 9 w 258"/>
                        <a:gd name="T17" fmla="*/ 85 h 210"/>
                        <a:gd name="T18" fmla="*/ 20 w 258"/>
                        <a:gd name="T19" fmla="*/ 97 h 210"/>
                        <a:gd name="T20" fmla="*/ 37 w 258"/>
                        <a:gd name="T21" fmla="*/ 107 h 210"/>
                        <a:gd name="T22" fmla="*/ 175 w 258"/>
                        <a:gd name="T23" fmla="*/ 202 h 210"/>
                        <a:gd name="T24" fmla="*/ 187 w 258"/>
                        <a:gd name="T25" fmla="*/ 208 h 210"/>
                        <a:gd name="T26" fmla="*/ 203 w 258"/>
                        <a:gd name="T27" fmla="*/ 210 h 210"/>
                        <a:gd name="T28" fmla="*/ 223 w 258"/>
                        <a:gd name="T29" fmla="*/ 208 h 210"/>
                        <a:gd name="T30" fmla="*/ 240 w 258"/>
                        <a:gd name="T31" fmla="*/ 196 h 210"/>
                        <a:gd name="T32" fmla="*/ 254 w 258"/>
                        <a:gd name="T33" fmla="*/ 178 h 210"/>
                        <a:gd name="T34" fmla="*/ 258 w 258"/>
                        <a:gd name="T35" fmla="*/ 159 h 210"/>
                        <a:gd name="T36" fmla="*/ 256 w 258"/>
                        <a:gd name="T37" fmla="*/ 144 h 2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258" h="210">
                          <a:moveTo>
                            <a:pt x="256" y="144"/>
                          </a:moveTo>
                          <a:lnTo>
                            <a:pt x="250" y="127"/>
                          </a:lnTo>
                          <a:lnTo>
                            <a:pt x="65" y="1"/>
                          </a:lnTo>
                          <a:lnTo>
                            <a:pt x="48" y="0"/>
                          </a:lnTo>
                          <a:lnTo>
                            <a:pt x="30" y="7"/>
                          </a:lnTo>
                          <a:lnTo>
                            <a:pt x="12" y="21"/>
                          </a:lnTo>
                          <a:lnTo>
                            <a:pt x="0" y="44"/>
                          </a:lnTo>
                          <a:lnTo>
                            <a:pt x="3" y="64"/>
                          </a:lnTo>
                          <a:lnTo>
                            <a:pt x="9" y="85"/>
                          </a:lnTo>
                          <a:lnTo>
                            <a:pt x="20" y="97"/>
                          </a:lnTo>
                          <a:lnTo>
                            <a:pt x="37" y="107"/>
                          </a:lnTo>
                          <a:lnTo>
                            <a:pt x="175" y="202"/>
                          </a:lnTo>
                          <a:lnTo>
                            <a:pt x="187" y="208"/>
                          </a:lnTo>
                          <a:lnTo>
                            <a:pt x="203" y="210"/>
                          </a:lnTo>
                          <a:lnTo>
                            <a:pt x="223" y="208"/>
                          </a:lnTo>
                          <a:lnTo>
                            <a:pt x="240" y="196"/>
                          </a:lnTo>
                          <a:lnTo>
                            <a:pt x="254" y="178"/>
                          </a:lnTo>
                          <a:lnTo>
                            <a:pt x="258" y="159"/>
                          </a:lnTo>
                          <a:lnTo>
                            <a:pt x="256" y="144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47145" name="Group 41">
                  <a:extLst>
                    <a:ext uri="{FF2B5EF4-FFF2-40B4-BE49-F238E27FC236}">
                      <a16:creationId xmlns:a16="http://schemas.microsoft.com/office/drawing/2014/main" id="{EC08831A-D002-449A-A757-9A8FD7BA2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9" y="2806"/>
                  <a:ext cx="302" cy="273"/>
                  <a:chOff x="1559" y="2806"/>
                  <a:chExt cx="302" cy="273"/>
                </a:xfrm>
              </p:grpSpPr>
              <p:sp>
                <p:nvSpPr>
                  <p:cNvPr id="47146" name="Freeform 42">
                    <a:extLst>
                      <a:ext uri="{FF2B5EF4-FFF2-40B4-BE49-F238E27FC236}">
                        <a16:creationId xmlns:a16="http://schemas.microsoft.com/office/drawing/2014/main" id="{F14D1741-0274-41B4-B672-DD0C75C7C8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9" y="2863"/>
                    <a:ext cx="202" cy="216"/>
                  </a:xfrm>
                  <a:custGeom>
                    <a:avLst/>
                    <a:gdLst>
                      <a:gd name="T0" fmla="*/ 146 w 403"/>
                      <a:gd name="T1" fmla="*/ 0 h 432"/>
                      <a:gd name="T2" fmla="*/ 215 w 403"/>
                      <a:gd name="T3" fmla="*/ 49 h 432"/>
                      <a:gd name="T4" fmla="*/ 302 w 403"/>
                      <a:gd name="T5" fmla="*/ 141 h 432"/>
                      <a:gd name="T6" fmla="*/ 344 w 403"/>
                      <a:gd name="T7" fmla="*/ 194 h 432"/>
                      <a:gd name="T8" fmla="*/ 373 w 403"/>
                      <a:gd name="T9" fmla="*/ 235 h 432"/>
                      <a:gd name="T10" fmla="*/ 396 w 403"/>
                      <a:gd name="T11" fmla="*/ 277 h 432"/>
                      <a:gd name="T12" fmla="*/ 403 w 403"/>
                      <a:gd name="T13" fmla="*/ 323 h 432"/>
                      <a:gd name="T14" fmla="*/ 403 w 403"/>
                      <a:gd name="T15" fmla="*/ 365 h 432"/>
                      <a:gd name="T16" fmla="*/ 384 w 403"/>
                      <a:gd name="T17" fmla="*/ 402 h 432"/>
                      <a:gd name="T18" fmla="*/ 357 w 403"/>
                      <a:gd name="T19" fmla="*/ 424 h 432"/>
                      <a:gd name="T20" fmla="*/ 294 w 403"/>
                      <a:gd name="T21" fmla="*/ 432 h 432"/>
                      <a:gd name="T22" fmla="*/ 214 w 403"/>
                      <a:gd name="T23" fmla="*/ 410 h 432"/>
                      <a:gd name="T24" fmla="*/ 141 w 403"/>
                      <a:gd name="T25" fmla="*/ 386 h 432"/>
                      <a:gd name="T26" fmla="*/ 103 w 403"/>
                      <a:gd name="T27" fmla="*/ 359 h 432"/>
                      <a:gd name="T28" fmla="*/ 45 w 403"/>
                      <a:gd name="T29" fmla="*/ 317 h 432"/>
                      <a:gd name="T30" fmla="*/ 0 w 403"/>
                      <a:gd name="T31" fmla="*/ 242 h 432"/>
                      <a:gd name="T32" fmla="*/ 34 w 403"/>
                      <a:gd name="T33" fmla="*/ 230 h 432"/>
                      <a:gd name="T34" fmla="*/ 72 w 403"/>
                      <a:gd name="T35" fmla="*/ 96 h 432"/>
                      <a:gd name="T36" fmla="*/ 146 w 403"/>
                      <a:gd name="T37" fmla="*/ 0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03" h="432">
                        <a:moveTo>
                          <a:pt x="146" y="0"/>
                        </a:moveTo>
                        <a:lnTo>
                          <a:pt x="215" y="49"/>
                        </a:lnTo>
                        <a:lnTo>
                          <a:pt x="302" y="141"/>
                        </a:lnTo>
                        <a:lnTo>
                          <a:pt x="344" y="194"/>
                        </a:lnTo>
                        <a:lnTo>
                          <a:pt x="373" y="235"/>
                        </a:lnTo>
                        <a:lnTo>
                          <a:pt x="396" y="277"/>
                        </a:lnTo>
                        <a:lnTo>
                          <a:pt x="403" y="323"/>
                        </a:lnTo>
                        <a:lnTo>
                          <a:pt x="403" y="365"/>
                        </a:lnTo>
                        <a:lnTo>
                          <a:pt x="384" y="402"/>
                        </a:lnTo>
                        <a:lnTo>
                          <a:pt x="357" y="424"/>
                        </a:lnTo>
                        <a:lnTo>
                          <a:pt x="294" y="432"/>
                        </a:lnTo>
                        <a:lnTo>
                          <a:pt x="214" y="410"/>
                        </a:lnTo>
                        <a:lnTo>
                          <a:pt x="141" y="386"/>
                        </a:lnTo>
                        <a:lnTo>
                          <a:pt x="103" y="359"/>
                        </a:lnTo>
                        <a:lnTo>
                          <a:pt x="45" y="317"/>
                        </a:lnTo>
                        <a:lnTo>
                          <a:pt x="0" y="242"/>
                        </a:lnTo>
                        <a:lnTo>
                          <a:pt x="34" y="230"/>
                        </a:lnTo>
                        <a:lnTo>
                          <a:pt x="72" y="96"/>
                        </a:lnTo>
                        <a:lnTo>
                          <a:pt x="146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7147" name="Group 43">
                    <a:extLst>
                      <a:ext uri="{FF2B5EF4-FFF2-40B4-BE49-F238E27FC236}">
                        <a16:creationId xmlns:a16="http://schemas.microsoft.com/office/drawing/2014/main" id="{AA67B1DA-C01D-4633-AF30-1BEDE18C6FA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59" y="2806"/>
                    <a:ext cx="187" cy="193"/>
                    <a:chOff x="1559" y="2806"/>
                    <a:chExt cx="187" cy="193"/>
                  </a:xfrm>
                </p:grpSpPr>
                <p:sp>
                  <p:nvSpPr>
                    <p:cNvPr id="47148" name="Freeform 44">
                      <a:extLst>
                        <a:ext uri="{FF2B5EF4-FFF2-40B4-BE49-F238E27FC236}">
                          <a16:creationId xmlns:a16="http://schemas.microsoft.com/office/drawing/2014/main" id="{88B42615-E133-4BAA-AF3F-EE43C020A9A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84" y="2846"/>
                      <a:ext cx="132" cy="153"/>
                    </a:xfrm>
                    <a:custGeom>
                      <a:avLst/>
                      <a:gdLst>
                        <a:gd name="T0" fmla="*/ 18 w 264"/>
                        <a:gd name="T1" fmla="*/ 118 h 308"/>
                        <a:gd name="T2" fmla="*/ 41 w 264"/>
                        <a:gd name="T3" fmla="*/ 67 h 308"/>
                        <a:gd name="T4" fmla="*/ 67 w 264"/>
                        <a:gd name="T5" fmla="*/ 37 h 308"/>
                        <a:gd name="T6" fmla="*/ 103 w 264"/>
                        <a:gd name="T7" fmla="*/ 14 h 308"/>
                        <a:gd name="T8" fmla="*/ 156 w 264"/>
                        <a:gd name="T9" fmla="*/ 0 h 308"/>
                        <a:gd name="T10" fmla="*/ 204 w 264"/>
                        <a:gd name="T11" fmla="*/ 4 h 308"/>
                        <a:gd name="T12" fmla="*/ 233 w 264"/>
                        <a:gd name="T13" fmla="*/ 15 h 308"/>
                        <a:gd name="T14" fmla="*/ 249 w 264"/>
                        <a:gd name="T15" fmla="*/ 42 h 308"/>
                        <a:gd name="T16" fmla="*/ 264 w 264"/>
                        <a:gd name="T17" fmla="*/ 83 h 308"/>
                        <a:gd name="T18" fmla="*/ 261 w 264"/>
                        <a:gd name="T19" fmla="*/ 139 h 308"/>
                        <a:gd name="T20" fmla="*/ 249 w 264"/>
                        <a:gd name="T21" fmla="*/ 190 h 308"/>
                        <a:gd name="T22" fmla="*/ 229 w 264"/>
                        <a:gd name="T23" fmla="*/ 235 h 308"/>
                        <a:gd name="T24" fmla="*/ 195 w 264"/>
                        <a:gd name="T25" fmla="*/ 278 h 308"/>
                        <a:gd name="T26" fmla="*/ 140 w 264"/>
                        <a:gd name="T27" fmla="*/ 308 h 308"/>
                        <a:gd name="T28" fmla="*/ 75 w 264"/>
                        <a:gd name="T29" fmla="*/ 302 h 308"/>
                        <a:gd name="T30" fmla="*/ 32 w 264"/>
                        <a:gd name="T31" fmla="*/ 282 h 308"/>
                        <a:gd name="T32" fmla="*/ 0 w 264"/>
                        <a:gd name="T33" fmla="*/ 235 h 308"/>
                        <a:gd name="T34" fmla="*/ 2 w 264"/>
                        <a:gd name="T35" fmla="*/ 175 h 308"/>
                        <a:gd name="T36" fmla="*/ 18 w 264"/>
                        <a:gd name="T37" fmla="*/ 118 h 3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264" h="308">
                          <a:moveTo>
                            <a:pt x="18" y="118"/>
                          </a:moveTo>
                          <a:lnTo>
                            <a:pt x="41" y="67"/>
                          </a:lnTo>
                          <a:lnTo>
                            <a:pt x="67" y="37"/>
                          </a:lnTo>
                          <a:lnTo>
                            <a:pt x="103" y="14"/>
                          </a:lnTo>
                          <a:lnTo>
                            <a:pt x="156" y="0"/>
                          </a:lnTo>
                          <a:lnTo>
                            <a:pt x="204" y="4"/>
                          </a:lnTo>
                          <a:lnTo>
                            <a:pt x="233" y="15"/>
                          </a:lnTo>
                          <a:lnTo>
                            <a:pt x="249" y="42"/>
                          </a:lnTo>
                          <a:lnTo>
                            <a:pt x="264" y="83"/>
                          </a:lnTo>
                          <a:lnTo>
                            <a:pt x="261" y="139"/>
                          </a:lnTo>
                          <a:lnTo>
                            <a:pt x="249" y="190"/>
                          </a:lnTo>
                          <a:lnTo>
                            <a:pt x="229" y="235"/>
                          </a:lnTo>
                          <a:lnTo>
                            <a:pt x="195" y="278"/>
                          </a:lnTo>
                          <a:lnTo>
                            <a:pt x="140" y="308"/>
                          </a:lnTo>
                          <a:lnTo>
                            <a:pt x="75" y="302"/>
                          </a:lnTo>
                          <a:lnTo>
                            <a:pt x="32" y="282"/>
                          </a:lnTo>
                          <a:lnTo>
                            <a:pt x="0" y="235"/>
                          </a:lnTo>
                          <a:lnTo>
                            <a:pt x="2" y="175"/>
                          </a:lnTo>
                          <a:lnTo>
                            <a:pt x="18" y="118"/>
                          </a:lnTo>
                          <a:close/>
                        </a:path>
                      </a:pathLst>
                    </a:custGeom>
                    <a:solidFill>
                      <a:srgbClr val="F0F0F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149" name="Oval 45">
                      <a:extLst>
                        <a:ext uri="{FF2B5EF4-FFF2-40B4-BE49-F238E27FC236}">
                          <a16:creationId xmlns:a16="http://schemas.microsoft.com/office/drawing/2014/main" id="{F90B1BFE-54A3-4CB6-9F73-3BF39D16AE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09" y="2932"/>
                      <a:ext cx="37" cy="42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150" name="Freeform 46">
                      <a:extLst>
                        <a:ext uri="{FF2B5EF4-FFF2-40B4-BE49-F238E27FC236}">
                          <a16:creationId xmlns:a16="http://schemas.microsoft.com/office/drawing/2014/main" id="{356C008D-64F3-4B1F-9803-697A2D5B92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59" y="2806"/>
                      <a:ext cx="187" cy="104"/>
                    </a:xfrm>
                    <a:custGeom>
                      <a:avLst/>
                      <a:gdLst>
                        <a:gd name="T0" fmla="*/ 11 w 373"/>
                        <a:gd name="T1" fmla="*/ 122 h 208"/>
                        <a:gd name="T2" fmla="*/ 30 w 373"/>
                        <a:gd name="T3" fmla="*/ 110 h 208"/>
                        <a:gd name="T4" fmla="*/ 307 w 373"/>
                        <a:gd name="T5" fmla="*/ 1 h 208"/>
                        <a:gd name="T6" fmla="*/ 325 w 373"/>
                        <a:gd name="T7" fmla="*/ 0 h 208"/>
                        <a:gd name="T8" fmla="*/ 343 w 373"/>
                        <a:gd name="T9" fmla="*/ 8 h 208"/>
                        <a:gd name="T10" fmla="*/ 361 w 373"/>
                        <a:gd name="T11" fmla="*/ 21 h 208"/>
                        <a:gd name="T12" fmla="*/ 373 w 373"/>
                        <a:gd name="T13" fmla="*/ 44 h 208"/>
                        <a:gd name="T14" fmla="*/ 371 w 373"/>
                        <a:gd name="T15" fmla="*/ 64 h 208"/>
                        <a:gd name="T16" fmla="*/ 365 w 373"/>
                        <a:gd name="T17" fmla="*/ 85 h 208"/>
                        <a:gd name="T18" fmla="*/ 354 w 373"/>
                        <a:gd name="T19" fmla="*/ 97 h 208"/>
                        <a:gd name="T20" fmla="*/ 336 w 373"/>
                        <a:gd name="T21" fmla="*/ 107 h 208"/>
                        <a:gd name="T22" fmla="*/ 71 w 373"/>
                        <a:gd name="T23" fmla="*/ 207 h 208"/>
                        <a:gd name="T24" fmla="*/ 55 w 373"/>
                        <a:gd name="T25" fmla="*/ 208 h 208"/>
                        <a:gd name="T26" fmla="*/ 37 w 373"/>
                        <a:gd name="T27" fmla="*/ 203 h 208"/>
                        <a:gd name="T28" fmla="*/ 23 w 373"/>
                        <a:gd name="T29" fmla="*/ 195 h 208"/>
                        <a:gd name="T30" fmla="*/ 8 w 373"/>
                        <a:gd name="T31" fmla="*/ 182 h 208"/>
                        <a:gd name="T32" fmla="*/ 0 w 373"/>
                        <a:gd name="T33" fmla="*/ 164 h 208"/>
                        <a:gd name="T34" fmla="*/ 3 w 373"/>
                        <a:gd name="T35" fmla="*/ 140 h 208"/>
                        <a:gd name="T36" fmla="*/ 11 w 373"/>
                        <a:gd name="T37" fmla="*/ 122 h 2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373" h="208">
                          <a:moveTo>
                            <a:pt x="11" y="122"/>
                          </a:moveTo>
                          <a:lnTo>
                            <a:pt x="30" y="110"/>
                          </a:lnTo>
                          <a:lnTo>
                            <a:pt x="307" y="1"/>
                          </a:lnTo>
                          <a:lnTo>
                            <a:pt x="325" y="0"/>
                          </a:lnTo>
                          <a:lnTo>
                            <a:pt x="343" y="8"/>
                          </a:lnTo>
                          <a:lnTo>
                            <a:pt x="361" y="21"/>
                          </a:lnTo>
                          <a:lnTo>
                            <a:pt x="373" y="44"/>
                          </a:lnTo>
                          <a:lnTo>
                            <a:pt x="371" y="64"/>
                          </a:lnTo>
                          <a:lnTo>
                            <a:pt x="365" y="85"/>
                          </a:lnTo>
                          <a:lnTo>
                            <a:pt x="354" y="97"/>
                          </a:lnTo>
                          <a:lnTo>
                            <a:pt x="336" y="107"/>
                          </a:lnTo>
                          <a:lnTo>
                            <a:pt x="71" y="207"/>
                          </a:lnTo>
                          <a:lnTo>
                            <a:pt x="55" y="208"/>
                          </a:lnTo>
                          <a:lnTo>
                            <a:pt x="37" y="203"/>
                          </a:lnTo>
                          <a:lnTo>
                            <a:pt x="23" y="195"/>
                          </a:lnTo>
                          <a:lnTo>
                            <a:pt x="8" y="182"/>
                          </a:lnTo>
                          <a:lnTo>
                            <a:pt x="0" y="164"/>
                          </a:lnTo>
                          <a:lnTo>
                            <a:pt x="3" y="140"/>
                          </a:lnTo>
                          <a:lnTo>
                            <a:pt x="11" y="122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47151" name="Group 47">
                <a:extLst>
                  <a:ext uri="{FF2B5EF4-FFF2-40B4-BE49-F238E27FC236}">
                    <a16:creationId xmlns:a16="http://schemas.microsoft.com/office/drawing/2014/main" id="{D077378B-D9C5-4C21-9679-9301F6F7F8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4" y="3323"/>
                <a:ext cx="824" cy="610"/>
                <a:chOff x="884" y="3323"/>
                <a:chExt cx="824" cy="610"/>
              </a:xfrm>
            </p:grpSpPr>
            <p:sp>
              <p:nvSpPr>
                <p:cNvPr id="47152" name="Freeform 48">
                  <a:extLst>
                    <a:ext uri="{FF2B5EF4-FFF2-40B4-BE49-F238E27FC236}">
                      <a16:creationId xmlns:a16="http://schemas.microsoft.com/office/drawing/2014/main" id="{36F5AC39-9C96-43FF-B0A0-58CC6AF104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4" y="3323"/>
                  <a:ext cx="824" cy="610"/>
                </a:xfrm>
                <a:custGeom>
                  <a:avLst/>
                  <a:gdLst>
                    <a:gd name="T0" fmla="*/ 439 w 1648"/>
                    <a:gd name="T1" fmla="*/ 586 h 1220"/>
                    <a:gd name="T2" fmla="*/ 531 w 1648"/>
                    <a:gd name="T3" fmla="*/ 627 h 1220"/>
                    <a:gd name="T4" fmla="*/ 568 w 1648"/>
                    <a:gd name="T5" fmla="*/ 573 h 1220"/>
                    <a:gd name="T6" fmla="*/ 626 w 1648"/>
                    <a:gd name="T7" fmla="*/ 498 h 1220"/>
                    <a:gd name="T8" fmla="*/ 696 w 1648"/>
                    <a:gd name="T9" fmla="*/ 422 h 1220"/>
                    <a:gd name="T10" fmla="*/ 788 w 1648"/>
                    <a:gd name="T11" fmla="*/ 350 h 1220"/>
                    <a:gd name="T12" fmla="*/ 902 w 1648"/>
                    <a:gd name="T13" fmla="*/ 268 h 1220"/>
                    <a:gd name="T14" fmla="*/ 1039 w 1648"/>
                    <a:gd name="T15" fmla="*/ 189 h 1220"/>
                    <a:gd name="T16" fmla="*/ 1188 w 1648"/>
                    <a:gd name="T17" fmla="*/ 101 h 1220"/>
                    <a:gd name="T18" fmla="*/ 1353 w 1648"/>
                    <a:gd name="T19" fmla="*/ 4 h 1220"/>
                    <a:gd name="T20" fmla="*/ 1416 w 1648"/>
                    <a:gd name="T21" fmla="*/ 0 h 1220"/>
                    <a:gd name="T22" fmla="*/ 1492 w 1648"/>
                    <a:gd name="T23" fmla="*/ 34 h 1220"/>
                    <a:gd name="T24" fmla="*/ 1560 w 1648"/>
                    <a:gd name="T25" fmla="*/ 117 h 1220"/>
                    <a:gd name="T26" fmla="*/ 1608 w 1648"/>
                    <a:gd name="T27" fmla="*/ 226 h 1220"/>
                    <a:gd name="T28" fmla="*/ 1631 w 1648"/>
                    <a:gd name="T29" fmla="*/ 350 h 1220"/>
                    <a:gd name="T30" fmla="*/ 1648 w 1648"/>
                    <a:gd name="T31" fmla="*/ 541 h 1220"/>
                    <a:gd name="T32" fmla="*/ 1642 w 1648"/>
                    <a:gd name="T33" fmla="*/ 663 h 1220"/>
                    <a:gd name="T34" fmla="*/ 1615 w 1648"/>
                    <a:gd name="T35" fmla="*/ 818 h 1220"/>
                    <a:gd name="T36" fmla="*/ 1563 w 1648"/>
                    <a:gd name="T37" fmla="*/ 969 h 1220"/>
                    <a:gd name="T38" fmla="*/ 1498 w 1648"/>
                    <a:gd name="T39" fmla="*/ 1108 h 1220"/>
                    <a:gd name="T40" fmla="*/ 1424 w 1648"/>
                    <a:gd name="T41" fmla="*/ 1220 h 1220"/>
                    <a:gd name="T42" fmla="*/ 0 w 1648"/>
                    <a:gd name="T43" fmla="*/ 1220 h 1220"/>
                    <a:gd name="T44" fmla="*/ 127 w 1648"/>
                    <a:gd name="T45" fmla="*/ 941 h 1220"/>
                    <a:gd name="T46" fmla="*/ 199 w 1648"/>
                    <a:gd name="T47" fmla="*/ 974 h 1220"/>
                    <a:gd name="T48" fmla="*/ 271 w 1648"/>
                    <a:gd name="T49" fmla="*/ 919 h 1220"/>
                    <a:gd name="T50" fmla="*/ 343 w 1648"/>
                    <a:gd name="T51" fmla="*/ 854 h 1220"/>
                    <a:gd name="T52" fmla="*/ 375 w 1648"/>
                    <a:gd name="T53" fmla="*/ 814 h 1220"/>
                    <a:gd name="T54" fmla="*/ 415 w 1648"/>
                    <a:gd name="T55" fmla="*/ 743 h 1220"/>
                    <a:gd name="T56" fmla="*/ 439 w 1648"/>
                    <a:gd name="T57" fmla="*/ 586 h 1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648" h="1220">
                      <a:moveTo>
                        <a:pt x="439" y="586"/>
                      </a:moveTo>
                      <a:lnTo>
                        <a:pt x="531" y="627"/>
                      </a:lnTo>
                      <a:lnTo>
                        <a:pt x="568" y="573"/>
                      </a:lnTo>
                      <a:lnTo>
                        <a:pt x="626" y="498"/>
                      </a:lnTo>
                      <a:lnTo>
                        <a:pt x="696" y="422"/>
                      </a:lnTo>
                      <a:lnTo>
                        <a:pt x="788" y="350"/>
                      </a:lnTo>
                      <a:lnTo>
                        <a:pt x="902" y="268"/>
                      </a:lnTo>
                      <a:lnTo>
                        <a:pt x="1039" y="189"/>
                      </a:lnTo>
                      <a:lnTo>
                        <a:pt x="1188" y="101"/>
                      </a:lnTo>
                      <a:lnTo>
                        <a:pt x="1353" y="4"/>
                      </a:lnTo>
                      <a:lnTo>
                        <a:pt x="1416" y="0"/>
                      </a:lnTo>
                      <a:lnTo>
                        <a:pt x="1492" y="34"/>
                      </a:lnTo>
                      <a:lnTo>
                        <a:pt x="1560" y="117"/>
                      </a:lnTo>
                      <a:lnTo>
                        <a:pt x="1608" y="226"/>
                      </a:lnTo>
                      <a:lnTo>
                        <a:pt x="1631" y="350"/>
                      </a:lnTo>
                      <a:lnTo>
                        <a:pt x="1648" y="541"/>
                      </a:lnTo>
                      <a:lnTo>
                        <a:pt x="1642" y="663"/>
                      </a:lnTo>
                      <a:lnTo>
                        <a:pt x="1615" y="818"/>
                      </a:lnTo>
                      <a:lnTo>
                        <a:pt x="1563" y="969"/>
                      </a:lnTo>
                      <a:lnTo>
                        <a:pt x="1498" y="1108"/>
                      </a:lnTo>
                      <a:lnTo>
                        <a:pt x="1424" y="1220"/>
                      </a:lnTo>
                      <a:lnTo>
                        <a:pt x="0" y="1220"/>
                      </a:lnTo>
                      <a:lnTo>
                        <a:pt x="127" y="941"/>
                      </a:lnTo>
                      <a:lnTo>
                        <a:pt x="199" y="974"/>
                      </a:lnTo>
                      <a:lnTo>
                        <a:pt x="271" y="919"/>
                      </a:lnTo>
                      <a:lnTo>
                        <a:pt x="343" y="854"/>
                      </a:lnTo>
                      <a:lnTo>
                        <a:pt x="375" y="814"/>
                      </a:lnTo>
                      <a:lnTo>
                        <a:pt x="415" y="743"/>
                      </a:lnTo>
                      <a:lnTo>
                        <a:pt x="439" y="586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7153" name="Group 49">
                  <a:extLst>
                    <a:ext uri="{FF2B5EF4-FFF2-40B4-BE49-F238E27FC236}">
                      <a16:creationId xmlns:a16="http://schemas.microsoft.com/office/drawing/2014/main" id="{9E8C6E73-914C-498A-B636-0DBF1142FB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0" y="3517"/>
                  <a:ext cx="333" cy="320"/>
                  <a:chOff x="1130" y="3517"/>
                  <a:chExt cx="333" cy="320"/>
                </a:xfrm>
              </p:grpSpPr>
              <p:sp>
                <p:nvSpPr>
                  <p:cNvPr id="47154" name="Freeform 50">
                    <a:extLst>
                      <a:ext uri="{FF2B5EF4-FFF2-40B4-BE49-F238E27FC236}">
                        <a16:creationId xmlns:a16="http://schemas.microsoft.com/office/drawing/2014/main" id="{063A4392-9AE8-4486-B505-EC330616C6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0" y="3521"/>
                    <a:ext cx="333" cy="316"/>
                  </a:xfrm>
                  <a:custGeom>
                    <a:avLst/>
                    <a:gdLst>
                      <a:gd name="T0" fmla="*/ 0 w 667"/>
                      <a:gd name="T1" fmla="*/ 214 h 630"/>
                      <a:gd name="T2" fmla="*/ 32 w 667"/>
                      <a:gd name="T3" fmla="*/ 239 h 630"/>
                      <a:gd name="T4" fmla="*/ 63 w 667"/>
                      <a:gd name="T5" fmla="*/ 258 h 630"/>
                      <a:gd name="T6" fmla="*/ 131 w 667"/>
                      <a:gd name="T7" fmla="*/ 306 h 630"/>
                      <a:gd name="T8" fmla="*/ 188 w 667"/>
                      <a:gd name="T9" fmla="*/ 354 h 630"/>
                      <a:gd name="T10" fmla="*/ 223 w 667"/>
                      <a:gd name="T11" fmla="*/ 394 h 630"/>
                      <a:gd name="T12" fmla="*/ 260 w 667"/>
                      <a:gd name="T13" fmla="*/ 442 h 630"/>
                      <a:gd name="T14" fmla="*/ 264 w 667"/>
                      <a:gd name="T15" fmla="*/ 481 h 630"/>
                      <a:gd name="T16" fmla="*/ 296 w 667"/>
                      <a:gd name="T17" fmla="*/ 476 h 630"/>
                      <a:gd name="T18" fmla="*/ 304 w 667"/>
                      <a:gd name="T19" fmla="*/ 494 h 630"/>
                      <a:gd name="T20" fmla="*/ 323 w 667"/>
                      <a:gd name="T21" fmla="*/ 522 h 630"/>
                      <a:gd name="T22" fmla="*/ 331 w 667"/>
                      <a:gd name="T23" fmla="*/ 538 h 630"/>
                      <a:gd name="T24" fmla="*/ 323 w 667"/>
                      <a:gd name="T25" fmla="*/ 550 h 630"/>
                      <a:gd name="T26" fmla="*/ 352 w 667"/>
                      <a:gd name="T27" fmla="*/ 556 h 630"/>
                      <a:gd name="T28" fmla="*/ 400 w 667"/>
                      <a:gd name="T29" fmla="*/ 590 h 630"/>
                      <a:gd name="T30" fmla="*/ 404 w 667"/>
                      <a:gd name="T31" fmla="*/ 630 h 630"/>
                      <a:gd name="T32" fmla="*/ 409 w 667"/>
                      <a:gd name="T33" fmla="*/ 556 h 630"/>
                      <a:gd name="T34" fmla="*/ 381 w 667"/>
                      <a:gd name="T35" fmla="*/ 534 h 630"/>
                      <a:gd name="T36" fmla="*/ 388 w 667"/>
                      <a:gd name="T37" fmla="*/ 469 h 630"/>
                      <a:gd name="T38" fmla="*/ 388 w 667"/>
                      <a:gd name="T39" fmla="*/ 464 h 630"/>
                      <a:gd name="T40" fmla="*/ 397 w 667"/>
                      <a:gd name="T41" fmla="*/ 433 h 630"/>
                      <a:gd name="T42" fmla="*/ 415 w 667"/>
                      <a:gd name="T43" fmla="*/ 354 h 630"/>
                      <a:gd name="T44" fmla="*/ 443 w 667"/>
                      <a:gd name="T45" fmla="*/ 298 h 630"/>
                      <a:gd name="T46" fmla="*/ 489 w 667"/>
                      <a:gd name="T47" fmla="*/ 267 h 630"/>
                      <a:gd name="T48" fmla="*/ 543 w 667"/>
                      <a:gd name="T49" fmla="*/ 218 h 630"/>
                      <a:gd name="T50" fmla="*/ 615 w 667"/>
                      <a:gd name="T51" fmla="*/ 145 h 630"/>
                      <a:gd name="T52" fmla="*/ 643 w 667"/>
                      <a:gd name="T53" fmla="*/ 84 h 630"/>
                      <a:gd name="T54" fmla="*/ 659 w 667"/>
                      <a:gd name="T55" fmla="*/ 41 h 630"/>
                      <a:gd name="T56" fmla="*/ 667 w 667"/>
                      <a:gd name="T57" fmla="*/ 0 h 630"/>
                      <a:gd name="T58" fmla="*/ 618 w 667"/>
                      <a:gd name="T59" fmla="*/ 92 h 630"/>
                      <a:gd name="T60" fmla="*/ 571 w 667"/>
                      <a:gd name="T61" fmla="*/ 161 h 630"/>
                      <a:gd name="T62" fmla="*/ 507 w 667"/>
                      <a:gd name="T63" fmla="*/ 205 h 630"/>
                      <a:gd name="T64" fmla="*/ 461 w 667"/>
                      <a:gd name="T65" fmla="*/ 230 h 630"/>
                      <a:gd name="T66" fmla="*/ 415 w 667"/>
                      <a:gd name="T67" fmla="*/ 269 h 630"/>
                      <a:gd name="T68" fmla="*/ 368 w 667"/>
                      <a:gd name="T69" fmla="*/ 326 h 630"/>
                      <a:gd name="T70" fmla="*/ 344 w 667"/>
                      <a:gd name="T71" fmla="*/ 369 h 630"/>
                      <a:gd name="T72" fmla="*/ 340 w 667"/>
                      <a:gd name="T73" fmla="*/ 426 h 630"/>
                      <a:gd name="T74" fmla="*/ 331 w 667"/>
                      <a:gd name="T75" fmla="*/ 481 h 630"/>
                      <a:gd name="T76" fmla="*/ 344 w 667"/>
                      <a:gd name="T77" fmla="*/ 497 h 630"/>
                      <a:gd name="T78" fmla="*/ 319 w 667"/>
                      <a:gd name="T79" fmla="*/ 481 h 630"/>
                      <a:gd name="T80" fmla="*/ 313 w 667"/>
                      <a:gd name="T81" fmla="*/ 449 h 630"/>
                      <a:gd name="T82" fmla="*/ 288 w 667"/>
                      <a:gd name="T83" fmla="*/ 454 h 630"/>
                      <a:gd name="T84" fmla="*/ 285 w 667"/>
                      <a:gd name="T85" fmla="*/ 421 h 630"/>
                      <a:gd name="T86" fmla="*/ 239 w 667"/>
                      <a:gd name="T87" fmla="*/ 378 h 630"/>
                      <a:gd name="T88" fmla="*/ 176 w 667"/>
                      <a:gd name="T89" fmla="*/ 322 h 630"/>
                      <a:gd name="T90" fmla="*/ 96 w 667"/>
                      <a:gd name="T91" fmla="*/ 255 h 630"/>
                      <a:gd name="T92" fmla="*/ 0 w 667"/>
                      <a:gd name="T93" fmla="*/ 214 h 6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667" h="630">
                        <a:moveTo>
                          <a:pt x="0" y="214"/>
                        </a:moveTo>
                        <a:lnTo>
                          <a:pt x="32" y="239"/>
                        </a:lnTo>
                        <a:lnTo>
                          <a:pt x="63" y="258"/>
                        </a:lnTo>
                        <a:lnTo>
                          <a:pt x="131" y="306"/>
                        </a:lnTo>
                        <a:lnTo>
                          <a:pt x="188" y="354"/>
                        </a:lnTo>
                        <a:lnTo>
                          <a:pt x="223" y="394"/>
                        </a:lnTo>
                        <a:lnTo>
                          <a:pt x="260" y="442"/>
                        </a:lnTo>
                        <a:lnTo>
                          <a:pt x="264" y="481"/>
                        </a:lnTo>
                        <a:lnTo>
                          <a:pt x="296" y="476"/>
                        </a:lnTo>
                        <a:lnTo>
                          <a:pt x="304" y="494"/>
                        </a:lnTo>
                        <a:lnTo>
                          <a:pt x="323" y="522"/>
                        </a:lnTo>
                        <a:lnTo>
                          <a:pt x="331" y="538"/>
                        </a:lnTo>
                        <a:lnTo>
                          <a:pt x="323" y="550"/>
                        </a:lnTo>
                        <a:lnTo>
                          <a:pt x="352" y="556"/>
                        </a:lnTo>
                        <a:lnTo>
                          <a:pt x="400" y="590"/>
                        </a:lnTo>
                        <a:lnTo>
                          <a:pt x="404" y="630"/>
                        </a:lnTo>
                        <a:lnTo>
                          <a:pt x="409" y="556"/>
                        </a:lnTo>
                        <a:lnTo>
                          <a:pt x="381" y="534"/>
                        </a:lnTo>
                        <a:lnTo>
                          <a:pt x="388" y="469"/>
                        </a:lnTo>
                        <a:lnTo>
                          <a:pt x="388" y="464"/>
                        </a:lnTo>
                        <a:lnTo>
                          <a:pt x="397" y="433"/>
                        </a:lnTo>
                        <a:lnTo>
                          <a:pt x="415" y="354"/>
                        </a:lnTo>
                        <a:lnTo>
                          <a:pt x="443" y="298"/>
                        </a:lnTo>
                        <a:lnTo>
                          <a:pt x="489" y="267"/>
                        </a:lnTo>
                        <a:lnTo>
                          <a:pt x="543" y="218"/>
                        </a:lnTo>
                        <a:lnTo>
                          <a:pt x="615" y="145"/>
                        </a:lnTo>
                        <a:lnTo>
                          <a:pt x="643" y="84"/>
                        </a:lnTo>
                        <a:lnTo>
                          <a:pt x="659" y="41"/>
                        </a:lnTo>
                        <a:lnTo>
                          <a:pt x="667" y="0"/>
                        </a:lnTo>
                        <a:lnTo>
                          <a:pt x="618" y="92"/>
                        </a:lnTo>
                        <a:lnTo>
                          <a:pt x="571" y="161"/>
                        </a:lnTo>
                        <a:lnTo>
                          <a:pt x="507" y="205"/>
                        </a:lnTo>
                        <a:lnTo>
                          <a:pt x="461" y="230"/>
                        </a:lnTo>
                        <a:lnTo>
                          <a:pt x="415" y="269"/>
                        </a:lnTo>
                        <a:lnTo>
                          <a:pt x="368" y="326"/>
                        </a:lnTo>
                        <a:lnTo>
                          <a:pt x="344" y="369"/>
                        </a:lnTo>
                        <a:lnTo>
                          <a:pt x="340" y="426"/>
                        </a:lnTo>
                        <a:lnTo>
                          <a:pt x="331" y="481"/>
                        </a:lnTo>
                        <a:lnTo>
                          <a:pt x="344" y="497"/>
                        </a:lnTo>
                        <a:lnTo>
                          <a:pt x="319" y="481"/>
                        </a:lnTo>
                        <a:lnTo>
                          <a:pt x="313" y="449"/>
                        </a:lnTo>
                        <a:lnTo>
                          <a:pt x="288" y="454"/>
                        </a:lnTo>
                        <a:lnTo>
                          <a:pt x="285" y="421"/>
                        </a:lnTo>
                        <a:lnTo>
                          <a:pt x="239" y="378"/>
                        </a:lnTo>
                        <a:lnTo>
                          <a:pt x="176" y="322"/>
                        </a:lnTo>
                        <a:lnTo>
                          <a:pt x="96" y="255"/>
                        </a:lnTo>
                        <a:lnTo>
                          <a:pt x="0" y="214"/>
                        </a:lnTo>
                        <a:close/>
                      </a:path>
                    </a:pathLst>
                  </a:custGeom>
                  <a:solidFill>
                    <a:srgbClr val="00C0E0"/>
                  </a:solidFill>
                  <a:ln w="6350">
                    <a:solidFill>
                      <a:srgbClr val="00C0E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5" name="Freeform 51">
                    <a:extLst>
                      <a:ext uri="{FF2B5EF4-FFF2-40B4-BE49-F238E27FC236}">
                        <a16:creationId xmlns:a16="http://schemas.microsoft.com/office/drawing/2014/main" id="{8291C2B8-AB58-456D-AEF0-AC22A6F040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2" y="3517"/>
                    <a:ext cx="330" cy="283"/>
                  </a:xfrm>
                  <a:custGeom>
                    <a:avLst/>
                    <a:gdLst>
                      <a:gd name="T0" fmla="*/ 0 w 661"/>
                      <a:gd name="T1" fmla="*/ 227 h 567"/>
                      <a:gd name="T2" fmla="*/ 56 w 661"/>
                      <a:gd name="T3" fmla="*/ 235 h 567"/>
                      <a:gd name="T4" fmla="*/ 104 w 661"/>
                      <a:gd name="T5" fmla="*/ 272 h 567"/>
                      <a:gd name="T6" fmla="*/ 195 w 661"/>
                      <a:gd name="T7" fmla="*/ 339 h 567"/>
                      <a:gd name="T8" fmla="*/ 280 w 661"/>
                      <a:gd name="T9" fmla="*/ 426 h 567"/>
                      <a:gd name="T10" fmla="*/ 283 w 661"/>
                      <a:gd name="T11" fmla="*/ 457 h 567"/>
                      <a:gd name="T12" fmla="*/ 310 w 661"/>
                      <a:gd name="T13" fmla="*/ 450 h 567"/>
                      <a:gd name="T14" fmla="*/ 327 w 661"/>
                      <a:gd name="T15" fmla="*/ 487 h 567"/>
                      <a:gd name="T16" fmla="*/ 331 w 661"/>
                      <a:gd name="T17" fmla="*/ 511 h 567"/>
                      <a:gd name="T18" fmla="*/ 390 w 661"/>
                      <a:gd name="T19" fmla="*/ 567 h 567"/>
                      <a:gd name="T20" fmla="*/ 331 w 661"/>
                      <a:gd name="T21" fmla="*/ 507 h 567"/>
                      <a:gd name="T22" fmla="*/ 324 w 661"/>
                      <a:gd name="T23" fmla="*/ 474 h 567"/>
                      <a:gd name="T24" fmla="*/ 336 w 661"/>
                      <a:gd name="T25" fmla="*/ 376 h 567"/>
                      <a:gd name="T26" fmla="*/ 387 w 661"/>
                      <a:gd name="T27" fmla="*/ 294 h 567"/>
                      <a:gd name="T28" fmla="*/ 464 w 661"/>
                      <a:gd name="T29" fmla="*/ 230 h 567"/>
                      <a:gd name="T30" fmla="*/ 539 w 661"/>
                      <a:gd name="T31" fmla="*/ 185 h 567"/>
                      <a:gd name="T32" fmla="*/ 591 w 661"/>
                      <a:gd name="T33" fmla="*/ 123 h 567"/>
                      <a:gd name="T34" fmla="*/ 628 w 661"/>
                      <a:gd name="T35" fmla="*/ 74 h 567"/>
                      <a:gd name="T36" fmla="*/ 661 w 661"/>
                      <a:gd name="T37" fmla="*/ 0 h 5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661" h="567">
                        <a:moveTo>
                          <a:pt x="0" y="227"/>
                        </a:moveTo>
                        <a:lnTo>
                          <a:pt x="56" y="235"/>
                        </a:lnTo>
                        <a:lnTo>
                          <a:pt x="104" y="272"/>
                        </a:lnTo>
                        <a:lnTo>
                          <a:pt x="195" y="339"/>
                        </a:lnTo>
                        <a:lnTo>
                          <a:pt x="280" y="426"/>
                        </a:lnTo>
                        <a:lnTo>
                          <a:pt x="283" y="457"/>
                        </a:lnTo>
                        <a:lnTo>
                          <a:pt x="310" y="450"/>
                        </a:lnTo>
                        <a:lnTo>
                          <a:pt x="327" y="487"/>
                        </a:lnTo>
                        <a:lnTo>
                          <a:pt x="331" y="511"/>
                        </a:lnTo>
                        <a:lnTo>
                          <a:pt x="390" y="567"/>
                        </a:lnTo>
                        <a:lnTo>
                          <a:pt x="331" y="507"/>
                        </a:lnTo>
                        <a:lnTo>
                          <a:pt x="324" y="474"/>
                        </a:lnTo>
                        <a:lnTo>
                          <a:pt x="336" y="376"/>
                        </a:lnTo>
                        <a:lnTo>
                          <a:pt x="387" y="294"/>
                        </a:lnTo>
                        <a:lnTo>
                          <a:pt x="464" y="230"/>
                        </a:lnTo>
                        <a:lnTo>
                          <a:pt x="539" y="185"/>
                        </a:lnTo>
                        <a:lnTo>
                          <a:pt x="591" y="123"/>
                        </a:lnTo>
                        <a:lnTo>
                          <a:pt x="628" y="74"/>
                        </a:lnTo>
                        <a:lnTo>
                          <a:pt x="661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56" name="Group 52">
                  <a:extLst>
                    <a:ext uri="{FF2B5EF4-FFF2-40B4-BE49-F238E27FC236}">
                      <a16:creationId xmlns:a16="http://schemas.microsoft.com/office/drawing/2014/main" id="{9C7716DE-9C04-4554-AD88-A6E288E821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39" y="3808"/>
                  <a:ext cx="131" cy="125"/>
                  <a:chOff x="939" y="3808"/>
                  <a:chExt cx="131" cy="125"/>
                </a:xfrm>
              </p:grpSpPr>
              <p:sp>
                <p:nvSpPr>
                  <p:cNvPr id="47157" name="Freeform 53">
                    <a:extLst>
                      <a:ext uri="{FF2B5EF4-FFF2-40B4-BE49-F238E27FC236}">
                        <a16:creationId xmlns:a16="http://schemas.microsoft.com/office/drawing/2014/main" id="{4B72151B-BD3B-4DF2-9527-92707A5EAC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9" y="3808"/>
                    <a:ext cx="131" cy="123"/>
                  </a:xfrm>
                  <a:custGeom>
                    <a:avLst/>
                    <a:gdLst>
                      <a:gd name="T0" fmla="*/ 0 w 262"/>
                      <a:gd name="T1" fmla="*/ 0 h 245"/>
                      <a:gd name="T2" fmla="*/ 128 w 262"/>
                      <a:gd name="T3" fmla="*/ 33 h 245"/>
                      <a:gd name="T4" fmla="*/ 160 w 262"/>
                      <a:gd name="T5" fmla="*/ 57 h 245"/>
                      <a:gd name="T6" fmla="*/ 188 w 262"/>
                      <a:gd name="T7" fmla="*/ 133 h 245"/>
                      <a:gd name="T8" fmla="*/ 192 w 262"/>
                      <a:gd name="T9" fmla="*/ 137 h 245"/>
                      <a:gd name="T10" fmla="*/ 213 w 262"/>
                      <a:gd name="T11" fmla="*/ 161 h 245"/>
                      <a:gd name="T12" fmla="*/ 229 w 262"/>
                      <a:gd name="T13" fmla="*/ 184 h 245"/>
                      <a:gd name="T14" fmla="*/ 251 w 262"/>
                      <a:gd name="T15" fmla="*/ 198 h 245"/>
                      <a:gd name="T16" fmla="*/ 251 w 262"/>
                      <a:gd name="T17" fmla="*/ 222 h 245"/>
                      <a:gd name="T18" fmla="*/ 262 w 262"/>
                      <a:gd name="T19" fmla="*/ 245 h 245"/>
                      <a:gd name="T20" fmla="*/ 241 w 262"/>
                      <a:gd name="T21" fmla="*/ 245 h 245"/>
                      <a:gd name="T22" fmla="*/ 240 w 262"/>
                      <a:gd name="T23" fmla="*/ 235 h 245"/>
                      <a:gd name="T24" fmla="*/ 240 w 262"/>
                      <a:gd name="T25" fmla="*/ 206 h 245"/>
                      <a:gd name="T26" fmla="*/ 204 w 262"/>
                      <a:gd name="T27" fmla="*/ 188 h 245"/>
                      <a:gd name="T28" fmla="*/ 176 w 262"/>
                      <a:gd name="T29" fmla="*/ 141 h 245"/>
                      <a:gd name="T30" fmla="*/ 160 w 262"/>
                      <a:gd name="T31" fmla="*/ 109 h 245"/>
                      <a:gd name="T32" fmla="*/ 135 w 262"/>
                      <a:gd name="T33" fmla="*/ 57 h 245"/>
                      <a:gd name="T34" fmla="*/ 87 w 262"/>
                      <a:gd name="T35" fmla="*/ 29 h 245"/>
                      <a:gd name="T36" fmla="*/ 0 w 262"/>
                      <a:gd name="T37" fmla="*/ 0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62" h="245">
                        <a:moveTo>
                          <a:pt x="0" y="0"/>
                        </a:moveTo>
                        <a:lnTo>
                          <a:pt x="128" y="33"/>
                        </a:lnTo>
                        <a:lnTo>
                          <a:pt x="160" y="57"/>
                        </a:lnTo>
                        <a:lnTo>
                          <a:pt x="188" y="133"/>
                        </a:lnTo>
                        <a:lnTo>
                          <a:pt x="192" y="137"/>
                        </a:lnTo>
                        <a:lnTo>
                          <a:pt x="213" y="161"/>
                        </a:lnTo>
                        <a:lnTo>
                          <a:pt x="229" y="184"/>
                        </a:lnTo>
                        <a:lnTo>
                          <a:pt x="251" y="198"/>
                        </a:lnTo>
                        <a:lnTo>
                          <a:pt x="251" y="222"/>
                        </a:lnTo>
                        <a:lnTo>
                          <a:pt x="262" y="245"/>
                        </a:lnTo>
                        <a:lnTo>
                          <a:pt x="241" y="245"/>
                        </a:lnTo>
                        <a:lnTo>
                          <a:pt x="240" y="235"/>
                        </a:lnTo>
                        <a:lnTo>
                          <a:pt x="240" y="206"/>
                        </a:lnTo>
                        <a:lnTo>
                          <a:pt x="204" y="188"/>
                        </a:lnTo>
                        <a:lnTo>
                          <a:pt x="176" y="141"/>
                        </a:lnTo>
                        <a:lnTo>
                          <a:pt x="160" y="109"/>
                        </a:lnTo>
                        <a:lnTo>
                          <a:pt x="135" y="57"/>
                        </a:lnTo>
                        <a:lnTo>
                          <a:pt x="87" y="2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C0E0"/>
                  </a:solidFill>
                  <a:ln w="6350">
                    <a:solidFill>
                      <a:srgbClr val="00C0E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8" name="Freeform 54">
                    <a:extLst>
                      <a:ext uri="{FF2B5EF4-FFF2-40B4-BE49-F238E27FC236}">
                        <a16:creationId xmlns:a16="http://schemas.microsoft.com/office/drawing/2014/main" id="{5ECF4A3A-DCCD-4A50-977F-67C5AFBA10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6" y="3810"/>
                    <a:ext cx="112" cy="123"/>
                  </a:xfrm>
                  <a:custGeom>
                    <a:avLst/>
                    <a:gdLst>
                      <a:gd name="T0" fmla="*/ 0 w 222"/>
                      <a:gd name="T1" fmla="*/ 0 h 245"/>
                      <a:gd name="T2" fmla="*/ 85 w 222"/>
                      <a:gd name="T3" fmla="*/ 36 h 245"/>
                      <a:gd name="T4" fmla="*/ 122 w 222"/>
                      <a:gd name="T5" fmla="*/ 58 h 245"/>
                      <a:gd name="T6" fmla="*/ 141 w 222"/>
                      <a:gd name="T7" fmla="*/ 96 h 245"/>
                      <a:gd name="T8" fmla="*/ 160 w 222"/>
                      <a:gd name="T9" fmla="*/ 147 h 245"/>
                      <a:gd name="T10" fmla="*/ 178 w 222"/>
                      <a:gd name="T11" fmla="*/ 176 h 245"/>
                      <a:gd name="T12" fmla="*/ 204 w 222"/>
                      <a:gd name="T13" fmla="*/ 195 h 245"/>
                      <a:gd name="T14" fmla="*/ 219 w 222"/>
                      <a:gd name="T15" fmla="*/ 210 h 245"/>
                      <a:gd name="T16" fmla="*/ 222 w 222"/>
                      <a:gd name="T17" fmla="*/ 245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2" h="245">
                        <a:moveTo>
                          <a:pt x="0" y="0"/>
                        </a:moveTo>
                        <a:lnTo>
                          <a:pt x="85" y="36"/>
                        </a:lnTo>
                        <a:lnTo>
                          <a:pt x="122" y="58"/>
                        </a:lnTo>
                        <a:lnTo>
                          <a:pt x="141" y="96"/>
                        </a:lnTo>
                        <a:lnTo>
                          <a:pt x="160" y="147"/>
                        </a:lnTo>
                        <a:lnTo>
                          <a:pt x="178" y="176"/>
                        </a:lnTo>
                        <a:lnTo>
                          <a:pt x="204" y="195"/>
                        </a:lnTo>
                        <a:lnTo>
                          <a:pt x="219" y="210"/>
                        </a:lnTo>
                        <a:lnTo>
                          <a:pt x="222" y="24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59" name="Group 55">
                  <a:extLst>
                    <a:ext uri="{FF2B5EF4-FFF2-40B4-BE49-F238E27FC236}">
                      <a16:creationId xmlns:a16="http://schemas.microsoft.com/office/drawing/2014/main" id="{B8FEE5C5-0BB0-4E44-9A48-87828EC976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12" y="3664"/>
                  <a:ext cx="194" cy="269"/>
                  <a:chOff x="1512" y="3664"/>
                  <a:chExt cx="194" cy="269"/>
                </a:xfrm>
              </p:grpSpPr>
              <p:sp>
                <p:nvSpPr>
                  <p:cNvPr id="47160" name="Freeform 56">
                    <a:extLst>
                      <a:ext uri="{FF2B5EF4-FFF2-40B4-BE49-F238E27FC236}">
                        <a16:creationId xmlns:a16="http://schemas.microsoft.com/office/drawing/2014/main" id="{D33A3FA7-7E10-4E1A-94AC-6F6E52A586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16" y="3667"/>
                    <a:ext cx="189" cy="264"/>
                  </a:xfrm>
                  <a:custGeom>
                    <a:avLst/>
                    <a:gdLst>
                      <a:gd name="T0" fmla="*/ 378 w 378"/>
                      <a:gd name="T1" fmla="*/ 0 h 530"/>
                      <a:gd name="T2" fmla="*/ 366 w 378"/>
                      <a:gd name="T3" fmla="*/ 62 h 530"/>
                      <a:gd name="T4" fmla="*/ 342 w 378"/>
                      <a:gd name="T5" fmla="*/ 105 h 530"/>
                      <a:gd name="T6" fmla="*/ 298 w 378"/>
                      <a:gd name="T7" fmla="*/ 144 h 530"/>
                      <a:gd name="T8" fmla="*/ 245 w 378"/>
                      <a:gd name="T9" fmla="*/ 188 h 530"/>
                      <a:gd name="T10" fmla="*/ 184 w 378"/>
                      <a:gd name="T11" fmla="*/ 233 h 530"/>
                      <a:gd name="T12" fmla="*/ 134 w 378"/>
                      <a:gd name="T13" fmla="*/ 272 h 530"/>
                      <a:gd name="T14" fmla="*/ 95 w 378"/>
                      <a:gd name="T15" fmla="*/ 336 h 530"/>
                      <a:gd name="T16" fmla="*/ 67 w 378"/>
                      <a:gd name="T17" fmla="*/ 393 h 530"/>
                      <a:gd name="T18" fmla="*/ 54 w 378"/>
                      <a:gd name="T19" fmla="*/ 445 h 530"/>
                      <a:gd name="T20" fmla="*/ 38 w 378"/>
                      <a:gd name="T21" fmla="*/ 487 h 530"/>
                      <a:gd name="T22" fmla="*/ 20 w 378"/>
                      <a:gd name="T23" fmla="*/ 522 h 530"/>
                      <a:gd name="T24" fmla="*/ 0 w 378"/>
                      <a:gd name="T25" fmla="*/ 530 h 530"/>
                      <a:gd name="T26" fmla="*/ 27 w 378"/>
                      <a:gd name="T27" fmla="*/ 527 h 530"/>
                      <a:gd name="T28" fmla="*/ 47 w 378"/>
                      <a:gd name="T29" fmla="*/ 527 h 530"/>
                      <a:gd name="T30" fmla="*/ 79 w 378"/>
                      <a:gd name="T31" fmla="*/ 482 h 530"/>
                      <a:gd name="T32" fmla="*/ 91 w 378"/>
                      <a:gd name="T33" fmla="*/ 434 h 530"/>
                      <a:gd name="T34" fmla="*/ 107 w 378"/>
                      <a:gd name="T35" fmla="*/ 393 h 530"/>
                      <a:gd name="T36" fmla="*/ 134 w 378"/>
                      <a:gd name="T37" fmla="*/ 341 h 530"/>
                      <a:gd name="T38" fmla="*/ 171 w 378"/>
                      <a:gd name="T39" fmla="*/ 304 h 530"/>
                      <a:gd name="T40" fmla="*/ 196 w 378"/>
                      <a:gd name="T41" fmla="*/ 268 h 530"/>
                      <a:gd name="T42" fmla="*/ 241 w 378"/>
                      <a:gd name="T43" fmla="*/ 237 h 530"/>
                      <a:gd name="T44" fmla="*/ 286 w 378"/>
                      <a:gd name="T45" fmla="*/ 212 h 530"/>
                      <a:gd name="T46" fmla="*/ 325 w 378"/>
                      <a:gd name="T47" fmla="*/ 157 h 530"/>
                      <a:gd name="T48" fmla="*/ 345 w 378"/>
                      <a:gd name="T49" fmla="*/ 117 h 530"/>
                      <a:gd name="T50" fmla="*/ 363 w 378"/>
                      <a:gd name="T51" fmla="*/ 82 h 530"/>
                      <a:gd name="T52" fmla="*/ 378 w 378"/>
                      <a:gd name="T53" fmla="*/ 0 h 5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8" h="530">
                        <a:moveTo>
                          <a:pt x="378" y="0"/>
                        </a:moveTo>
                        <a:lnTo>
                          <a:pt x="366" y="62"/>
                        </a:lnTo>
                        <a:lnTo>
                          <a:pt x="342" y="105"/>
                        </a:lnTo>
                        <a:lnTo>
                          <a:pt x="298" y="144"/>
                        </a:lnTo>
                        <a:lnTo>
                          <a:pt x="245" y="188"/>
                        </a:lnTo>
                        <a:lnTo>
                          <a:pt x="184" y="233"/>
                        </a:lnTo>
                        <a:lnTo>
                          <a:pt x="134" y="272"/>
                        </a:lnTo>
                        <a:lnTo>
                          <a:pt x="95" y="336"/>
                        </a:lnTo>
                        <a:lnTo>
                          <a:pt x="67" y="393"/>
                        </a:lnTo>
                        <a:lnTo>
                          <a:pt x="54" y="445"/>
                        </a:lnTo>
                        <a:lnTo>
                          <a:pt x="38" y="487"/>
                        </a:lnTo>
                        <a:lnTo>
                          <a:pt x="20" y="522"/>
                        </a:lnTo>
                        <a:lnTo>
                          <a:pt x="0" y="530"/>
                        </a:lnTo>
                        <a:lnTo>
                          <a:pt x="27" y="527"/>
                        </a:lnTo>
                        <a:lnTo>
                          <a:pt x="47" y="527"/>
                        </a:lnTo>
                        <a:lnTo>
                          <a:pt x="79" y="482"/>
                        </a:lnTo>
                        <a:lnTo>
                          <a:pt x="91" y="434"/>
                        </a:lnTo>
                        <a:lnTo>
                          <a:pt x="107" y="393"/>
                        </a:lnTo>
                        <a:lnTo>
                          <a:pt x="134" y="341"/>
                        </a:lnTo>
                        <a:lnTo>
                          <a:pt x="171" y="304"/>
                        </a:lnTo>
                        <a:lnTo>
                          <a:pt x="196" y="268"/>
                        </a:lnTo>
                        <a:lnTo>
                          <a:pt x="241" y="237"/>
                        </a:lnTo>
                        <a:lnTo>
                          <a:pt x="286" y="212"/>
                        </a:lnTo>
                        <a:lnTo>
                          <a:pt x="325" y="157"/>
                        </a:lnTo>
                        <a:lnTo>
                          <a:pt x="345" y="117"/>
                        </a:lnTo>
                        <a:lnTo>
                          <a:pt x="363" y="82"/>
                        </a:lnTo>
                        <a:lnTo>
                          <a:pt x="378" y="0"/>
                        </a:lnTo>
                        <a:close/>
                      </a:path>
                    </a:pathLst>
                  </a:custGeom>
                  <a:solidFill>
                    <a:srgbClr val="00C0E0"/>
                  </a:solidFill>
                  <a:ln w="6350">
                    <a:solidFill>
                      <a:srgbClr val="00C0E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1" name="Freeform 57">
                    <a:extLst>
                      <a:ext uri="{FF2B5EF4-FFF2-40B4-BE49-F238E27FC236}">
                        <a16:creationId xmlns:a16="http://schemas.microsoft.com/office/drawing/2014/main" id="{6606A49A-1575-4347-89FA-8F1DCC427D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12" y="3664"/>
                    <a:ext cx="194" cy="269"/>
                  </a:xfrm>
                  <a:custGeom>
                    <a:avLst/>
                    <a:gdLst>
                      <a:gd name="T0" fmla="*/ 0 w 386"/>
                      <a:gd name="T1" fmla="*/ 539 h 539"/>
                      <a:gd name="T2" fmla="*/ 36 w 386"/>
                      <a:gd name="T3" fmla="*/ 523 h 539"/>
                      <a:gd name="T4" fmla="*/ 58 w 386"/>
                      <a:gd name="T5" fmla="*/ 491 h 539"/>
                      <a:gd name="T6" fmla="*/ 70 w 386"/>
                      <a:gd name="T7" fmla="*/ 436 h 539"/>
                      <a:gd name="T8" fmla="*/ 102 w 386"/>
                      <a:gd name="T9" fmla="*/ 341 h 539"/>
                      <a:gd name="T10" fmla="*/ 154 w 386"/>
                      <a:gd name="T11" fmla="*/ 267 h 539"/>
                      <a:gd name="T12" fmla="*/ 255 w 386"/>
                      <a:gd name="T13" fmla="*/ 196 h 539"/>
                      <a:gd name="T14" fmla="*/ 299 w 386"/>
                      <a:gd name="T15" fmla="*/ 163 h 539"/>
                      <a:gd name="T16" fmla="*/ 364 w 386"/>
                      <a:gd name="T17" fmla="*/ 93 h 539"/>
                      <a:gd name="T18" fmla="*/ 380 w 386"/>
                      <a:gd name="T19" fmla="*/ 35 h 539"/>
                      <a:gd name="T20" fmla="*/ 386 w 386"/>
                      <a:gd name="T21" fmla="*/ 0 h 5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86" h="539">
                        <a:moveTo>
                          <a:pt x="0" y="539"/>
                        </a:moveTo>
                        <a:lnTo>
                          <a:pt x="36" y="523"/>
                        </a:lnTo>
                        <a:lnTo>
                          <a:pt x="58" y="491"/>
                        </a:lnTo>
                        <a:lnTo>
                          <a:pt x="70" y="436"/>
                        </a:lnTo>
                        <a:lnTo>
                          <a:pt x="102" y="341"/>
                        </a:lnTo>
                        <a:lnTo>
                          <a:pt x="154" y="267"/>
                        </a:lnTo>
                        <a:lnTo>
                          <a:pt x="255" y="196"/>
                        </a:lnTo>
                        <a:lnTo>
                          <a:pt x="299" y="163"/>
                        </a:lnTo>
                        <a:lnTo>
                          <a:pt x="364" y="93"/>
                        </a:lnTo>
                        <a:lnTo>
                          <a:pt x="380" y="35"/>
                        </a:lnTo>
                        <a:lnTo>
                          <a:pt x="386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162" name="Group 58">
                <a:extLst>
                  <a:ext uri="{FF2B5EF4-FFF2-40B4-BE49-F238E27FC236}">
                    <a16:creationId xmlns:a16="http://schemas.microsoft.com/office/drawing/2014/main" id="{69D3777A-C6DD-4722-8E03-BB1A20ABFF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9" y="2947"/>
                <a:ext cx="128" cy="172"/>
                <a:chOff x="1209" y="2947"/>
                <a:chExt cx="128" cy="172"/>
              </a:xfrm>
            </p:grpSpPr>
            <p:sp>
              <p:nvSpPr>
                <p:cNvPr id="47163" name="Freeform 59">
                  <a:extLst>
                    <a:ext uri="{FF2B5EF4-FFF2-40B4-BE49-F238E27FC236}">
                      <a16:creationId xmlns:a16="http://schemas.microsoft.com/office/drawing/2014/main" id="{56C8E518-F9FD-4F29-9044-96BE7FC2BE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9" y="2947"/>
                  <a:ext cx="119" cy="172"/>
                </a:xfrm>
                <a:custGeom>
                  <a:avLst/>
                  <a:gdLst>
                    <a:gd name="T0" fmla="*/ 196 w 239"/>
                    <a:gd name="T1" fmla="*/ 57 h 346"/>
                    <a:gd name="T2" fmla="*/ 166 w 239"/>
                    <a:gd name="T3" fmla="*/ 16 h 346"/>
                    <a:gd name="T4" fmla="*/ 128 w 239"/>
                    <a:gd name="T5" fmla="*/ 1 h 346"/>
                    <a:gd name="T6" fmla="*/ 80 w 239"/>
                    <a:gd name="T7" fmla="*/ 0 h 346"/>
                    <a:gd name="T8" fmla="*/ 38 w 239"/>
                    <a:gd name="T9" fmla="*/ 27 h 346"/>
                    <a:gd name="T10" fmla="*/ 9 w 239"/>
                    <a:gd name="T11" fmla="*/ 74 h 346"/>
                    <a:gd name="T12" fmla="*/ 0 w 239"/>
                    <a:gd name="T13" fmla="*/ 129 h 346"/>
                    <a:gd name="T14" fmla="*/ 5 w 239"/>
                    <a:gd name="T15" fmla="*/ 208 h 346"/>
                    <a:gd name="T16" fmla="*/ 35 w 239"/>
                    <a:gd name="T17" fmla="*/ 250 h 346"/>
                    <a:gd name="T18" fmla="*/ 63 w 239"/>
                    <a:gd name="T19" fmla="*/ 275 h 346"/>
                    <a:gd name="T20" fmla="*/ 104 w 239"/>
                    <a:gd name="T21" fmla="*/ 296 h 346"/>
                    <a:gd name="T22" fmla="*/ 126 w 239"/>
                    <a:gd name="T23" fmla="*/ 331 h 346"/>
                    <a:gd name="T24" fmla="*/ 156 w 239"/>
                    <a:gd name="T25" fmla="*/ 346 h 346"/>
                    <a:gd name="T26" fmla="*/ 195 w 239"/>
                    <a:gd name="T27" fmla="*/ 344 h 346"/>
                    <a:gd name="T28" fmla="*/ 220 w 239"/>
                    <a:gd name="T29" fmla="*/ 320 h 346"/>
                    <a:gd name="T30" fmla="*/ 235 w 239"/>
                    <a:gd name="T31" fmla="*/ 288 h 346"/>
                    <a:gd name="T32" fmla="*/ 239 w 239"/>
                    <a:gd name="T33" fmla="*/ 249 h 346"/>
                    <a:gd name="T34" fmla="*/ 225 w 239"/>
                    <a:gd name="T35" fmla="*/ 211 h 346"/>
                    <a:gd name="T36" fmla="*/ 229 w 239"/>
                    <a:gd name="T37" fmla="*/ 159 h 346"/>
                    <a:gd name="T38" fmla="*/ 218 w 239"/>
                    <a:gd name="T39" fmla="*/ 103 h 346"/>
                    <a:gd name="T40" fmla="*/ 196 w 239"/>
                    <a:gd name="T41" fmla="*/ 57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9" h="346">
                      <a:moveTo>
                        <a:pt x="196" y="57"/>
                      </a:moveTo>
                      <a:lnTo>
                        <a:pt x="166" y="16"/>
                      </a:lnTo>
                      <a:lnTo>
                        <a:pt x="128" y="1"/>
                      </a:lnTo>
                      <a:lnTo>
                        <a:pt x="80" y="0"/>
                      </a:lnTo>
                      <a:lnTo>
                        <a:pt x="38" y="27"/>
                      </a:lnTo>
                      <a:lnTo>
                        <a:pt x="9" y="74"/>
                      </a:lnTo>
                      <a:lnTo>
                        <a:pt x="0" y="129"/>
                      </a:lnTo>
                      <a:lnTo>
                        <a:pt x="5" y="208"/>
                      </a:lnTo>
                      <a:lnTo>
                        <a:pt x="35" y="250"/>
                      </a:lnTo>
                      <a:lnTo>
                        <a:pt x="63" y="275"/>
                      </a:lnTo>
                      <a:lnTo>
                        <a:pt x="104" y="296"/>
                      </a:lnTo>
                      <a:lnTo>
                        <a:pt x="126" y="331"/>
                      </a:lnTo>
                      <a:lnTo>
                        <a:pt x="156" y="346"/>
                      </a:lnTo>
                      <a:lnTo>
                        <a:pt x="195" y="344"/>
                      </a:lnTo>
                      <a:lnTo>
                        <a:pt x="220" y="320"/>
                      </a:lnTo>
                      <a:lnTo>
                        <a:pt x="235" y="288"/>
                      </a:lnTo>
                      <a:lnTo>
                        <a:pt x="239" y="249"/>
                      </a:lnTo>
                      <a:lnTo>
                        <a:pt x="225" y="211"/>
                      </a:lnTo>
                      <a:lnTo>
                        <a:pt x="229" y="159"/>
                      </a:lnTo>
                      <a:lnTo>
                        <a:pt x="218" y="103"/>
                      </a:lnTo>
                      <a:lnTo>
                        <a:pt x="196" y="5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64" name="Freeform 60">
                  <a:extLst>
                    <a:ext uri="{FF2B5EF4-FFF2-40B4-BE49-F238E27FC236}">
                      <a16:creationId xmlns:a16="http://schemas.microsoft.com/office/drawing/2014/main" id="{ECDCEEC3-398E-4819-9ED8-19522044E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9" y="2947"/>
                  <a:ext cx="98" cy="163"/>
                </a:xfrm>
                <a:custGeom>
                  <a:avLst/>
                  <a:gdLst>
                    <a:gd name="T0" fmla="*/ 161 w 197"/>
                    <a:gd name="T1" fmla="*/ 53 h 326"/>
                    <a:gd name="T2" fmla="*/ 137 w 197"/>
                    <a:gd name="T3" fmla="*/ 15 h 326"/>
                    <a:gd name="T4" fmla="*/ 106 w 197"/>
                    <a:gd name="T5" fmla="*/ 1 h 326"/>
                    <a:gd name="T6" fmla="*/ 67 w 197"/>
                    <a:gd name="T7" fmla="*/ 0 h 326"/>
                    <a:gd name="T8" fmla="*/ 32 w 197"/>
                    <a:gd name="T9" fmla="*/ 26 h 326"/>
                    <a:gd name="T10" fmla="*/ 8 w 197"/>
                    <a:gd name="T11" fmla="*/ 70 h 326"/>
                    <a:gd name="T12" fmla="*/ 0 w 197"/>
                    <a:gd name="T13" fmla="*/ 122 h 326"/>
                    <a:gd name="T14" fmla="*/ 4 w 197"/>
                    <a:gd name="T15" fmla="*/ 196 h 326"/>
                    <a:gd name="T16" fmla="*/ 29 w 197"/>
                    <a:gd name="T17" fmla="*/ 235 h 326"/>
                    <a:gd name="T18" fmla="*/ 52 w 197"/>
                    <a:gd name="T19" fmla="*/ 259 h 326"/>
                    <a:gd name="T20" fmla="*/ 85 w 197"/>
                    <a:gd name="T21" fmla="*/ 278 h 326"/>
                    <a:gd name="T22" fmla="*/ 104 w 197"/>
                    <a:gd name="T23" fmla="*/ 313 h 326"/>
                    <a:gd name="T24" fmla="*/ 129 w 197"/>
                    <a:gd name="T25" fmla="*/ 326 h 326"/>
                    <a:gd name="T26" fmla="*/ 160 w 197"/>
                    <a:gd name="T27" fmla="*/ 324 h 326"/>
                    <a:gd name="T28" fmla="*/ 182 w 197"/>
                    <a:gd name="T29" fmla="*/ 302 h 326"/>
                    <a:gd name="T30" fmla="*/ 195 w 197"/>
                    <a:gd name="T31" fmla="*/ 272 h 326"/>
                    <a:gd name="T32" fmla="*/ 197 w 197"/>
                    <a:gd name="T33" fmla="*/ 235 h 326"/>
                    <a:gd name="T34" fmla="*/ 186 w 197"/>
                    <a:gd name="T35" fmla="*/ 198 h 326"/>
                    <a:gd name="T36" fmla="*/ 189 w 197"/>
                    <a:gd name="T37" fmla="*/ 150 h 326"/>
                    <a:gd name="T38" fmla="*/ 180 w 197"/>
                    <a:gd name="T39" fmla="*/ 97 h 326"/>
                    <a:gd name="T40" fmla="*/ 161 w 197"/>
                    <a:gd name="T41" fmla="*/ 53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7" h="326">
                      <a:moveTo>
                        <a:pt x="161" y="53"/>
                      </a:moveTo>
                      <a:lnTo>
                        <a:pt x="137" y="15"/>
                      </a:lnTo>
                      <a:lnTo>
                        <a:pt x="106" y="1"/>
                      </a:lnTo>
                      <a:lnTo>
                        <a:pt x="67" y="0"/>
                      </a:lnTo>
                      <a:lnTo>
                        <a:pt x="32" y="26"/>
                      </a:lnTo>
                      <a:lnTo>
                        <a:pt x="8" y="70"/>
                      </a:lnTo>
                      <a:lnTo>
                        <a:pt x="0" y="122"/>
                      </a:lnTo>
                      <a:lnTo>
                        <a:pt x="4" y="196"/>
                      </a:lnTo>
                      <a:lnTo>
                        <a:pt x="29" y="235"/>
                      </a:lnTo>
                      <a:lnTo>
                        <a:pt x="52" y="259"/>
                      </a:lnTo>
                      <a:lnTo>
                        <a:pt x="85" y="278"/>
                      </a:lnTo>
                      <a:lnTo>
                        <a:pt x="104" y="313"/>
                      </a:lnTo>
                      <a:lnTo>
                        <a:pt x="129" y="326"/>
                      </a:lnTo>
                      <a:lnTo>
                        <a:pt x="160" y="324"/>
                      </a:lnTo>
                      <a:lnTo>
                        <a:pt x="182" y="302"/>
                      </a:lnTo>
                      <a:lnTo>
                        <a:pt x="195" y="272"/>
                      </a:lnTo>
                      <a:lnTo>
                        <a:pt x="197" y="235"/>
                      </a:lnTo>
                      <a:lnTo>
                        <a:pt x="186" y="198"/>
                      </a:lnTo>
                      <a:lnTo>
                        <a:pt x="189" y="150"/>
                      </a:lnTo>
                      <a:lnTo>
                        <a:pt x="180" y="97"/>
                      </a:lnTo>
                      <a:lnTo>
                        <a:pt x="161" y="53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165" name="Group 61">
                <a:extLst>
                  <a:ext uri="{FF2B5EF4-FFF2-40B4-BE49-F238E27FC236}">
                    <a16:creationId xmlns:a16="http://schemas.microsoft.com/office/drawing/2014/main" id="{AE734C59-2983-4AE3-AE30-AE6269ECFF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1" y="3199"/>
                <a:ext cx="811" cy="623"/>
                <a:chOff x="741" y="3199"/>
                <a:chExt cx="811" cy="623"/>
              </a:xfrm>
            </p:grpSpPr>
            <p:sp>
              <p:nvSpPr>
                <p:cNvPr id="47166" name="Freeform 62">
                  <a:extLst>
                    <a:ext uri="{FF2B5EF4-FFF2-40B4-BE49-F238E27FC236}">
                      <a16:creationId xmlns:a16="http://schemas.microsoft.com/office/drawing/2014/main" id="{525B4066-486F-479C-83E7-A5382DFA94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5" y="3199"/>
                  <a:ext cx="497" cy="419"/>
                </a:xfrm>
                <a:custGeom>
                  <a:avLst/>
                  <a:gdLst>
                    <a:gd name="T0" fmla="*/ 380 w 994"/>
                    <a:gd name="T1" fmla="*/ 0 h 838"/>
                    <a:gd name="T2" fmla="*/ 188 w 994"/>
                    <a:gd name="T3" fmla="*/ 165 h 838"/>
                    <a:gd name="T4" fmla="*/ 71 w 994"/>
                    <a:gd name="T5" fmla="*/ 319 h 838"/>
                    <a:gd name="T6" fmla="*/ 0 w 994"/>
                    <a:gd name="T7" fmla="*/ 582 h 838"/>
                    <a:gd name="T8" fmla="*/ 188 w 994"/>
                    <a:gd name="T9" fmla="*/ 443 h 838"/>
                    <a:gd name="T10" fmla="*/ 292 w 994"/>
                    <a:gd name="T11" fmla="*/ 345 h 838"/>
                    <a:gd name="T12" fmla="*/ 349 w 994"/>
                    <a:gd name="T13" fmla="*/ 282 h 838"/>
                    <a:gd name="T14" fmla="*/ 292 w 994"/>
                    <a:gd name="T15" fmla="*/ 441 h 838"/>
                    <a:gd name="T16" fmla="*/ 278 w 994"/>
                    <a:gd name="T17" fmla="*/ 586 h 838"/>
                    <a:gd name="T18" fmla="*/ 273 w 994"/>
                    <a:gd name="T19" fmla="*/ 838 h 838"/>
                    <a:gd name="T20" fmla="*/ 305 w 994"/>
                    <a:gd name="T21" fmla="*/ 766 h 838"/>
                    <a:gd name="T22" fmla="*/ 369 w 994"/>
                    <a:gd name="T23" fmla="*/ 661 h 838"/>
                    <a:gd name="T24" fmla="*/ 473 w 994"/>
                    <a:gd name="T25" fmla="*/ 582 h 838"/>
                    <a:gd name="T26" fmla="*/ 568 w 994"/>
                    <a:gd name="T27" fmla="*/ 541 h 838"/>
                    <a:gd name="T28" fmla="*/ 799 w 994"/>
                    <a:gd name="T29" fmla="*/ 433 h 838"/>
                    <a:gd name="T30" fmla="*/ 994 w 994"/>
                    <a:gd name="T31" fmla="*/ 252 h 838"/>
                    <a:gd name="T32" fmla="*/ 934 w 994"/>
                    <a:gd name="T33" fmla="*/ 209 h 838"/>
                    <a:gd name="T34" fmla="*/ 879 w 994"/>
                    <a:gd name="T35" fmla="*/ 230 h 838"/>
                    <a:gd name="T36" fmla="*/ 787 w 994"/>
                    <a:gd name="T37" fmla="*/ 234 h 838"/>
                    <a:gd name="T38" fmla="*/ 675 w 994"/>
                    <a:gd name="T39" fmla="*/ 221 h 838"/>
                    <a:gd name="T40" fmla="*/ 577 w 994"/>
                    <a:gd name="T41" fmla="*/ 193 h 838"/>
                    <a:gd name="T42" fmla="*/ 424 w 994"/>
                    <a:gd name="T43" fmla="*/ 205 h 838"/>
                    <a:gd name="T44" fmla="*/ 380 w 994"/>
                    <a:gd name="T45" fmla="*/ 0 h 8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94" h="838">
                      <a:moveTo>
                        <a:pt x="380" y="0"/>
                      </a:moveTo>
                      <a:lnTo>
                        <a:pt x="188" y="165"/>
                      </a:lnTo>
                      <a:lnTo>
                        <a:pt x="71" y="319"/>
                      </a:lnTo>
                      <a:lnTo>
                        <a:pt x="0" y="582"/>
                      </a:lnTo>
                      <a:lnTo>
                        <a:pt x="188" y="443"/>
                      </a:lnTo>
                      <a:lnTo>
                        <a:pt x="292" y="345"/>
                      </a:lnTo>
                      <a:lnTo>
                        <a:pt x="349" y="282"/>
                      </a:lnTo>
                      <a:lnTo>
                        <a:pt x="292" y="441"/>
                      </a:lnTo>
                      <a:lnTo>
                        <a:pt x="278" y="586"/>
                      </a:lnTo>
                      <a:lnTo>
                        <a:pt x="273" y="838"/>
                      </a:lnTo>
                      <a:lnTo>
                        <a:pt x="305" y="766"/>
                      </a:lnTo>
                      <a:lnTo>
                        <a:pt x="369" y="661"/>
                      </a:lnTo>
                      <a:lnTo>
                        <a:pt x="473" y="582"/>
                      </a:lnTo>
                      <a:lnTo>
                        <a:pt x="568" y="541"/>
                      </a:lnTo>
                      <a:lnTo>
                        <a:pt x="799" y="433"/>
                      </a:lnTo>
                      <a:lnTo>
                        <a:pt x="994" y="252"/>
                      </a:lnTo>
                      <a:lnTo>
                        <a:pt x="934" y="209"/>
                      </a:lnTo>
                      <a:lnTo>
                        <a:pt x="879" y="230"/>
                      </a:lnTo>
                      <a:lnTo>
                        <a:pt x="787" y="234"/>
                      </a:lnTo>
                      <a:lnTo>
                        <a:pt x="675" y="221"/>
                      </a:lnTo>
                      <a:lnTo>
                        <a:pt x="577" y="193"/>
                      </a:lnTo>
                      <a:lnTo>
                        <a:pt x="424" y="205"/>
                      </a:lnTo>
                      <a:lnTo>
                        <a:pt x="380" y="0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67" name="Freeform 63">
                  <a:extLst>
                    <a:ext uri="{FF2B5EF4-FFF2-40B4-BE49-F238E27FC236}">
                      <a16:creationId xmlns:a16="http://schemas.microsoft.com/office/drawing/2014/main" id="{CF9059EF-1056-45ED-995A-1B4BA6A562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2" y="3334"/>
                  <a:ext cx="268" cy="462"/>
                </a:xfrm>
                <a:custGeom>
                  <a:avLst/>
                  <a:gdLst>
                    <a:gd name="T0" fmla="*/ 473 w 537"/>
                    <a:gd name="T1" fmla="*/ 0 h 925"/>
                    <a:gd name="T2" fmla="*/ 537 w 537"/>
                    <a:gd name="T3" fmla="*/ 48 h 925"/>
                    <a:gd name="T4" fmla="*/ 531 w 537"/>
                    <a:gd name="T5" fmla="*/ 180 h 925"/>
                    <a:gd name="T6" fmla="*/ 406 w 537"/>
                    <a:gd name="T7" fmla="*/ 280 h 925"/>
                    <a:gd name="T8" fmla="*/ 316 w 537"/>
                    <a:gd name="T9" fmla="*/ 606 h 925"/>
                    <a:gd name="T10" fmla="*/ 0 w 537"/>
                    <a:gd name="T11" fmla="*/ 925 h 925"/>
                    <a:gd name="T12" fmla="*/ 145 w 537"/>
                    <a:gd name="T13" fmla="*/ 476 h 925"/>
                    <a:gd name="T14" fmla="*/ 305 w 537"/>
                    <a:gd name="T15" fmla="*/ 231 h 925"/>
                    <a:gd name="T16" fmla="*/ 330 w 537"/>
                    <a:gd name="T17" fmla="*/ 80 h 925"/>
                    <a:gd name="T18" fmla="*/ 473 w 537"/>
                    <a:gd name="T19" fmla="*/ 0 h 9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7" h="925">
                      <a:moveTo>
                        <a:pt x="473" y="0"/>
                      </a:moveTo>
                      <a:lnTo>
                        <a:pt x="537" y="48"/>
                      </a:lnTo>
                      <a:lnTo>
                        <a:pt x="531" y="180"/>
                      </a:lnTo>
                      <a:lnTo>
                        <a:pt x="406" y="280"/>
                      </a:lnTo>
                      <a:lnTo>
                        <a:pt x="316" y="606"/>
                      </a:lnTo>
                      <a:lnTo>
                        <a:pt x="0" y="925"/>
                      </a:lnTo>
                      <a:lnTo>
                        <a:pt x="145" y="476"/>
                      </a:lnTo>
                      <a:lnTo>
                        <a:pt x="305" y="231"/>
                      </a:lnTo>
                      <a:lnTo>
                        <a:pt x="330" y="80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rgbClr val="FF00A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7168" name="Group 64">
                  <a:extLst>
                    <a:ext uri="{FF2B5EF4-FFF2-40B4-BE49-F238E27FC236}">
                      <a16:creationId xmlns:a16="http://schemas.microsoft.com/office/drawing/2014/main" id="{2DC80268-A4AA-43FE-98A4-AEDA100F1B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1" y="3360"/>
                  <a:ext cx="391" cy="462"/>
                  <a:chOff x="741" y="3360"/>
                  <a:chExt cx="391" cy="462"/>
                </a:xfrm>
              </p:grpSpPr>
              <p:grpSp>
                <p:nvGrpSpPr>
                  <p:cNvPr id="47169" name="Group 65">
                    <a:extLst>
                      <a:ext uri="{FF2B5EF4-FFF2-40B4-BE49-F238E27FC236}">
                        <a16:creationId xmlns:a16="http://schemas.microsoft.com/office/drawing/2014/main" id="{934E82A5-87D0-474D-8B84-7A36BAE1A53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41" y="3360"/>
                    <a:ext cx="335" cy="372"/>
                    <a:chOff x="741" y="3360"/>
                    <a:chExt cx="335" cy="372"/>
                  </a:xfrm>
                </p:grpSpPr>
                <p:sp>
                  <p:nvSpPr>
                    <p:cNvPr id="47170" name="Freeform 66">
                      <a:extLst>
                        <a:ext uri="{FF2B5EF4-FFF2-40B4-BE49-F238E27FC236}">
                          <a16:creationId xmlns:a16="http://schemas.microsoft.com/office/drawing/2014/main" id="{864A4D45-41F9-4F37-AE99-3344095DE21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1" y="3360"/>
                      <a:ext cx="335" cy="372"/>
                    </a:xfrm>
                    <a:custGeom>
                      <a:avLst/>
                      <a:gdLst>
                        <a:gd name="T0" fmla="*/ 571 w 669"/>
                        <a:gd name="T1" fmla="*/ 72 h 745"/>
                        <a:gd name="T2" fmla="*/ 511 w 669"/>
                        <a:gd name="T3" fmla="*/ 192 h 745"/>
                        <a:gd name="T4" fmla="*/ 409 w 669"/>
                        <a:gd name="T5" fmla="*/ 169 h 745"/>
                        <a:gd name="T6" fmla="*/ 314 w 669"/>
                        <a:gd name="T7" fmla="*/ 140 h 745"/>
                        <a:gd name="T8" fmla="*/ 229 w 669"/>
                        <a:gd name="T9" fmla="*/ 102 h 745"/>
                        <a:gd name="T10" fmla="*/ 167 w 669"/>
                        <a:gd name="T11" fmla="*/ 75 h 745"/>
                        <a:gd name="T12" fmla="*/ 52 w 669"/>
                        <a:gd name="T13" fmla="*/ 0 h 745"/>
                        <a:gd name="T14" fmla="*/ 20 w 669"/>
                        <a:gd name="T15" fmla="*/ 12 h 745"/>
                        <a:gd name="T16" fmla="*/ 16 w 669"/>
                        <a:gd name="T17" fmla="*/ 85 h 745"/>
                        <a:gd name="T18" fmla="*/ 64 w 669"/>
                        <a:gd name="T19" fmla="*/ 153 h 745"/>
                        <a:gd name="T20" fmla="*/ 25 w 669"/>
                        <a:gd name="T21" fmla="*/ 144 h 745"/>
                        <a:gd name="T22" fmla="*/ 0 w 669"/>
                        <a:gd name="T23" fmla="*/ 176 h 745"/>
                        <a:gd name="T24" fmla="*/ 7 w 669"/>
                        <a:gd name="T25" fmla="*/ 208 h 745"/>
                        <a:gd name="T26" fmla="*/ 41 w 669"/>
                        <a:gd name="T27" fmla="*/ 249 h 745"/>
                        <a:gd name="T28" fmla="*/ 25 w 669"/>
                        <a:gd name="T29" fmla="*/ 265 h 745"/>
                        <a:gd name="T30" fmla="*/ 7 w 669"/>
                        <a:gd name="T31" fmla="*/ 289 h 745"/>
                        <a:gd name="T32" fmla="*/ 7 w 669"/>
                        <a:gd name="T33" fmla="*/ 319 h 745"/>
                        <a:gd name="T34" fmla="*/ 25 w 669"/>
                        <a:gd name="T35" fmla="*/ 368 h 745"/>
                        <a:gd name="T36" fmla="*/ 80 w 669"/>
                        <a:gd name="T37" fmla="*/ 415 h 745"/>
                        <a:gd name="T38" fmla="*/ 55 w 669"/>
                        <a:gd name="T39" fmla="*/ 431 h 745"/>
                        <a:gd name="T40" fmla="*/ 44 w 669"/>
                        <a:gd name="T41" fmla="*/ 472 h 745"/>
                        <a:gd name="T42" fmla="*/ 59 w 669"/>
                        <a:gd name="T43" fmla="*/ 512 h 745"/>
                        <a:gd name="T44" fmla="*/ 109 w 669"/>
                        <a:gd name="T45" fmla="*/ 537 h 745"/>
                        <a:gd name="T46" fmla="*/ 173 w 669"/>
                        <a:gd name="T47" fmla="*/ 561 h 745"/>
                        <a:gd name="T48" fmla="*/ 225 w 669"/>
                        <a:gd name="T49" fmla="*/ 605 h 745"/>
                        <a:gd name="T50" fmla="*/ 265 w 669"/>
                        <a:gd name="T51" fmla="*/ 645 h 745"/>
                        <a:gd name="T52" fmla="*/ 301 w 669"/>
                        <a:gd name="T53" fmla="*/ 685 h 745"/>
                        <a:gd name="T54" fmla="*/ 343 w 669"/>
                        <a:gd name="T55" fmla="*/ 730 h 745"/>
                        <a:gd name="T56" fmla="*/ 417 w 669"/>
                        <a:gd name="T57" fmla="*/ 745 h 745"/>
                        <a:gd name="T58" fmla="*/ 560 w 669"/>
                        <a:gd name="T59" fmla="*/ 561 h 745"/>
                        <a:gd name="T60" fmla="*/ 584 w 669"/>
                        <a:gd name="T61" fmla="*/ 424 h 745"/>
                        <a:gd name="T62" fmla="*/ 593 w 669"/>
                        <a:gd name="T63" fmla="*/ 344 h 745"/>
                        <a:gd name="T64" fmla="*/ 629 w 669"/>
                        <a:gd name="T65" fmla="*/ 303 h 745"/>
                        <a:gd name="T66" fmla="*/ 656 w 669"/>
                        <a:gd name="T67" fmla="*/ 261 h 745"/>
                        <a:gd name="T68" fmla="*/ 669 w 669"/>
                        <a:gd name="T69" fmla="*/ 197 h 745"/>
                        <a:gd name="T70" fmla="*/ 666 w 669"/>
                        <a:gd name="T71" fmla="*/ 154 h 745"/>
                        <a:gd name="T72" fmla="*/ 652 w 669"/>
                        <a:gd name="T73" fmla="*/ 118 h 745"/>
                        <a:gd name="T74" fmla="*/ 629 w 669"/>
                        <a:gd name="T75" fmla="*/ 83 h 745"/>
                        <a:gd name="T76" fmla="*/ 602 w 669"/>
                        <a:gd name="T77" fmla="*/ 68 h 745"/>
                        <a:gd name="T78" fmla="*/ 571 w 669"/>
                        <a:gd name="T79" fmla="*/ 72 h 7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</a:cxnLst>
                      <a:rect l="0" t="0" r="r" b="b"/>
                      <a:pathLst>
                        <a:path w="669" h="745">
                          <a:moveTo>
                            <a:pt x="571" y="72"/>
                          </a:moveTo>
                          <a:lnTo>
                            <a:pt x="511" y="192"/>
                          </a:lnTo>
                          <a:lnTo>
                            <a:pt x="409" y="169"/>
                          </a:lnTo>
                          <a:lnTo>
                            <a:pt x="314" y="140"/>
                          </a:lnTo>
                          <a:lnTo>
                            <a:pt x="229" y="102"/>
                          </a:lnTo>
                          <a:lnTo>
                            <a:pt x="167" y="75"/>
                          </a:lnTo>
                          <a:lnTo>
                            <a:pt x="52" y="0"/>
                          </a:lnTo>
                          <a:lnTo>
                            <a:pt x="20" y="12"/>
                          </a:lnTo>
                          <a:lnTo>
                            <a:pt x="16" y="85"/>
                          </a:lnTo>
                          <a:lnTo>
                            <a:pt x="64" y="153"/>
                          </a:lnTo>
                          <a:lnTo>
                            <a:pt x="25" y="144"/>
                          </a:lnTo>
                          <a:lnTo>
                            <a:pt x="0" y="176"/>
                          </a:lnTo>
                          <a:lnTo>
                            <a:pt x="7" y="208"/>
                          </a:lnTo>
                          <a:lnTo>
                            <a:pt x="41" y="249"/>
                          </a:lnTo>
                          <a:lnTo>
                            <a:pt x="25" y="265"/>
                          </a:lnTo>
                          <a:lnTo>
                            <a:pt x="7" y="289"/>
                          </a:lnTo>
                          <a:lnTo>
                            <a:pt x="7" y="319"/>
                          </a:lnTo>
                          <a:lnTo>
                            <a:pt x="25" y="368"/>
                          </a:lnTo>
                          <a:lnTo>
                            <a:pt x="80" y="415"/>
                          </a:lnTo>
                          <a:lnTo>
                            <a:pt x="55" y="431"/>
                          </a:lnTo>
                          <a:lnTo>
                            <a:pt x="44" y="472"/>
                          </a:lnTo>
                          <a:lnTo>
                            <a:pt x="59" y="512"/>
                          </a:lnTo>
                          <a:lnTo>
                            <a:pt x="109" y="537"/>
                          </a:lnTo>
                          <a:lnTo>
                            <a:pt x="173" y="561"/>
                          </a:lnTo>
                          <a:lnTo>
                            <a:pt x="225" y="605"/>
                          </a:lnTo>
                          <a:lnTo>
                            <a:pt x="265" y="645"/>
                          </a:lnTo>
                          <a:lnTo>
                            <a:pt x="301" y="685"/>
                          </a:lnTo>
                          <a:lnTo>
                            <a:pt x="343" y="730"/>
                          </a:lnTo>
                          <a:lnTo>
                            <a:pt x="417" y="745"/>
                          </a:lnTo>
                          <a:lnTo>
                            <a:pt x="560" y="561"/>
                          </a:lnTo>
                          <a:lnTo>
                            <a:pt x="584" y="424"/>
                          </a:lnTo>
                          <a:lnTo>
                            <a:pt x="593" y="344"/>
                          </a:lnTo>
                          <a:lnTo>
                            <a:pt x="629" y="303"/>
                          </a:lnTo>
                          <a:lnTo>
                            <a:pt x="656" y="261"/>
                          </a:lnTo>
                          <a:lnTo>
                            <a:pt x="669" y="197"/>
                          </a:lnTo>
                          <a:lnTo>
                            <a:pt x="666" y="154"/>
                          </a:lnTo>
                          <a:lnTo>
                            <a:pt x="652" y="118"/>
                          </a:lnTo>
                          <a:lnTo>
                            <a:pt x="629" y="83"/>
                          </a:lnTo>
                          <a:lnTo>
                            <a:pt x="602" y="68"/>
                          </a:lnTo>
                          <a:lnTo>
                            <a:pt x="571" y="72"/>
                          </a:lnTo>
                          <a:close/>
                        </a:path>
                      </a:pathLst>
                    </a:custGeom>
                    <a:solidFill>
                      <a:srgbClr val="E0A08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7171" name="Group 67">
                      <a:extLst>
                        <a:ext uri="{FF2B5EF4-FFF2-40B4-BE49-F238E27FC236}">
                          <a16:creationId xmlns:a16="http://schemas.microsoft.com/office/drawing/2014/main" id="{8F56E138-489C-46E5-AE52-4C626C2C14A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62" y="3416"/>
                      <a:ext cx="249" cy="182"/>
                      <a:chOff x="762" y="3416"/>
                      <a:chExt cx="249" cy="182"/>
                    </a:xfrm>
                  </p:grpSpPr>
                  <p:sp>
                    <p:nvSpPr>
                      <p:cNvPr id="47172" name="Freeform 68">
                        <a:extLst>
                          <a:ext uri="{FF2B5EF4-FFF2-40B4-BE49-F238E27FC236}">
                            <a16:creationId xmlns:a16="http://schemas.microsoft.com/office/drawing/2014/main" id="{0EA54096-0F1B-46BC-8210-A514103ABFF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69" y="3432"/>
                        <a:ext cx="177" cy="62"/>
                      </a:xfrm>
                      <a:custGeom>
                        <a:avLst/>
                        <a:gdLst>
                          <a:gd name="T0" fmla="*/ 0 w 354"/>
                          <a:gd name="T1" fmla="*/ 0 h 124"/>
                          <a:gd name="T2" fmla="*/ 79 w 354"/>
                          <a:gd name="T3" fmla="*/ 59 h 124"/>
                          <a:gd name="T4" fmla="*/ 175 w 354"/>
                          <a:gd name="T5" fmla="*/ 105 h 124"/>
                          <a:gd name="T6" fmla="*/ 275 w 354"/>
                          <a:gd name="T7" fmla="*/ 124 h 124"/>
                          <a:gd name="T8" fmla="*/ 354 w 354"/>
                          <a:gd name="T9" fmla="*/ 124 h 1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54" h="124">
                            <a:moveTo>
                              <a:pt x="0" y="0"/>
                            </a:moveTo>
                            <a:lnTo>
                              <a:pt x="79" y="59"/>
                            </a:lnTo>
                            <a:lnTo>
                              <a:pt x="175" y="105"/>
                            </a:lnTo>
                            <a:lnTo>
                              <a:pt x="275" y="124"/>
                            </a:lnTo>
                            <a:lnTo>
                              <a:pt x="354" y="124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7173" name="Freeform 69">
                        <a:extLst>
                          <a:ext uri="{FF2B5EF4-FFF2-40B4-BE49-F238E27FC236}">
                            <a16:creationId xmlns:a16="http://schemas.microsoft.com/office/drawing/2014/main" id="{E48A4BB1-F041-4530-A9FA-E197C97D89B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62" y="3488"/>
                        <a:ext cx="128" cy="57"/>
                      </a:xfrm>
                      <a:custGeom>
                        <a:avLst/>
                        <a:gdLst>
                          <a:gd name="T0" fmla="*/ 0 w 257"/>
                          <a:gd name="T1" fmla="*/ 0 h 116"/>
                          <a:gd name="T2" fmla="*/ 59 w 257"/>
                          <a:gd name="T3" fmla="*/ 47 h 116"/>
                          <a:gd name="T4" fmla="*/ 148 w 257"/>
                          <a:gd name="T5" fmla="*/ 91 h 116"/>
                          <a:gd name="T6" fmla="*/ 257 w 257"/>
                          <a:gd name="T7" fmla="*/ 116 h 1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57" h="116">
                            <a:moveTo>
                              <a:pt x="0" y="0"/>
                            </a:moveTo>
                            <a:lnTo>
                              <a:pt x="59" y="47"/>
                            </a:lnTo>
                            <a:lnTo>
                              <a:pt x="148" y="91"/>
                            </a:lnTo>
                            <a:lnTo>
                              <a:pt x="257" y="116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7174" name="Freeform 70">
                        <a:extLst>
                          <a:ext uri="{FF2B5EF4-FFF2-40B4-BE49-F238E27FC236}">
                            <a16:creationId xmlns:a16="http://schemas.microsoft.com/office/drawing/2014/main" id="{686839B0-2226-4F1B-B54D-4DBE3F8303A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81" y="3567"/>
                        <a:ext cx="87" cy="31"/>
                      </a:xfrm>
                      <a:custGeom>
                        <a:avLst/>
                        <a:gdLst>
                          <a:gd name="T0" fmla="*/ 0 w 172"/>
                          <a:gd name="T1" fmla="*/ 0 h 62"/>
                          <a:gd name="T2" fmla="*/ 81 w 172"/>
                          <a:gd name="T3" fmla="*/ 41 h 62"/>
                          <a:gd name="T4" fmla="*/ 172 w 172"/>
                          <a:gd name="T5" fmla="*/ 62 h 6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72" h="62">
                            <a:moveTo>
                              <a:pt x="0" y="0"/>
                            </a:moveTo>
                            <a:lnTo>
                              <a:pt x="81" y="41"/>
                            </a:lnTo>
                            <a:lnTo>
                              <a:pt x="172" y="62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7175" name="Freeform 71">
                        <a:extLst>
                          <a:ext uri="{FF2B5EF4-FFF2-40B4-BE49-F238E27FC236}">
                            <a16:creationId xmlns:a16="http://schemas.microsoft.com/office/drawing/2014/main" id="{D4B6B86F-1FAB-4F7B-BADD-342ED28E7F8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5" y="3416"/>
                        <a:ext cx="6" cy="38"/>
                      </a:xfrm>
                      <a:custGeom>
                        <a:avLst/>
                        <a:gdLst>
                          <a:gd name="T0" fmla="*/ 6 w 12"/>
                          <a:gd name="T1" fmla="*/ 75 h 75"/>
                          <a:gd name="T2" fmla="*/ 0 w 12"/>
                          <a:gd name="T3" fmla="*/ 43 h 75"/>
                          <a:gd name="T4" fmla="*/ 1 w 12"/>
                          <a:gd name="T5" fmla="*/ 25 h 75"/>
                          <a:gd name="T6" fmla="*/ 12 w 12"/>
                          <a:gd name="T7" fmla="*/ 0 h 7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2" h="75">
                            <a:moveTo>
                              <a:pt x="6" y="75"/>
                            </a:moveTo>
                            <a:lnTo>
                              <a:pt x="0" y="43"/>
                            </a:lnTo>
                            <a:lnTo>
                              <a:pt x="1" y="25"/>
                            </a:lnTo>
                            <a:lnTo>
                              <a:pt x="12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47176" name="Freeform 72">
                    <a:extLst>
                      <a:ext uri="{FF2B5EF4-FFF2-40B4-BE49-F238E27FC236}">
                        <a16:creationId xmlns:a16="http://schemas.microsoft.com/office/drawing/2014/main" id="{A91C79FB-6BB3-43ED-9E82-B76BC42C98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8" y="3547"/>
                    <a:ext cx="234" cy="275"/>
                  </a:xfrm>
                  <a:custGeom>
                    <a:avLst/>
                    <a:gdLst>
                      <a:gd name="T0" fmla="*/ 279 w 467"/>
                      <a:gd name="T1" fmla="*/ 0 h 549"/>
                      <a:gd name="T2" fmla="*/ 375 w 467"/>
                      <a:gd name="T3" fmla="*/ 66 h 549"/>
                      <a:gd name="T4" fmla="*/ 467 w 467"/>
                      <a:gd name="T5" fmla="*/ 152 h 549"/>
                      <a:gd name="T6" fmla="*/ 464 w 467"/>
                      <a:gd name="T7" fmla="*/ 203 h 549"/>
                      <a:gd name="T8" fmla="*/ 443 w 467"/>
                      <a:gd name="T9" fmla="*/ 249 h 549"/>
                      <a:gd name="T10" fmla="*/ 395 w 467"/>
                      <a:gd name="T11" fmla="*/ 346 h 549"/>
                      <a:gd name="T12" fmla="*/ 304 w 467"/>
                      <a:gd name="T13" fmla="*/ 465 h 549"/>
                      <a:gd name="T14" fmla="*/ 203 w 467"/>
                      <a:gd name="T15" fmla="*/ 549 h 549"/>
                      <a:gd name="T16" fmla="*/ 95 w 467"/>
                      <a:gd name="T17" fmla="*/ 520 h 549"/>
                      <a:gd name="T18" fmla="*/ 29 w 467"/>
                      <a:gd name="T19" fmla="*/ 474 h 549"/>
                      <a:gd name="T20" fmla="*/ 0 w 467"/>
                      <a:gd name="T21" fmla="*/ 416 h 549"/>
                      <a:gd name="T22" fmla="*/ 0 w 467"/>
                      <a:gd name="T23" fmla="*/ 337 h 549"/>
                      <a:gd name="T24" fmla="*/ 29 w 467"/>
                      <a:gd name="T25" fmla="*/ 346 h 549"/>
                      <a:gd name="T26" fmla="*/ 95 w 467"/>
                      <a:gd name="T27" fmla="*/ 314 h 549"/>
                      <a:gd name="T28" fmla="*/ 143 w 467"/>
                      <a:gd name="T29" fmla="*/ 257 h 549"/>
                      <a:gd name="T30" fmla="*/ 234 w 467"/>
                      <a:gd name="T31" fmla="*/ 149 h 549"/>
                      <a:gd name="T32" fmla="*/ 279 w 467"/>
                      <a:gd name="T33" fmla="*/ 0 h 5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467" h="549">
                        <a:moveTo>
                          <a:pt x="279" y="0"/>
                        </a:moveTo>
                        <a:lnTo>
                          <a:pt x="375" y="66"/>
                        </a:lnTo>
                        <a:lnTo>
                          <a:pt x="467" y="152"/>
                        </a:lnTo>
                        <a:lnTo>
                          <a:pt x="464" y="203"/>
                        </a:lnTo>
                        <a:lnTo>
                          <a:pt x="443" y="249"/>
                        </a:lnTo>
                        <a:lnTo>
                          <a:pt x="395" y="346"/>
                        </a:lnTo>
                        <a:lnTo>
                          <a:pt x="304" y="465"/>
                        </a:lnTo>
                        <a:lnTo>
                          <a:pt x="203" y="549"/>
                        </a:lnTo>
                        <a:lnTo>
                          <a:pt x="95" y="520"/>
                        </a:lnTo>
                        <a:lnTo>
                          <a:pt x="29" y="474"/>
                        </a:lnTo>
                        <a:lnTo>
                          <a:pt x="0" y="416"/>
                        </a:lnTo>
                        <a:lnTo>
                          <a:pt x="0" y="337"/>
                        </a:lnTo>
                        <a:lnTo>
                          <a:pt x="29" y="346"/>
                        </a:lnTo>
                        <a:lnTo>
                          <a:pt x="95" y="314"/>
                        </a:lnTo>
                        <a:lnTo>
                          <a:pt x="143" y="257"/>
                        </a:lnTo>
                        <a:lnTo>
                          <a:pt x="234" y="149"/>
                        </a:lnTo>
                        <a:lnTo>
                          <a:pt x="279" y="0"/>
                        </a:lnTo>
                        <a:close/>
                      </a:path>
                    </a:pathLst>
                  </a:custGeom>
                  <a:solidFill>
                    <a:srgbClr val="C0E0FF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aphicFrame>
          <p:nvGraphicFramePr>
            <p:cNvPr id="47177" name="Object 73">
              <a:extLst>
                <a:ext uri="{FF2B5EF4-FFF2-40B4-BE49-F238E27FC236}">
                  <a16:creationId xmlns:a16="http://schemas.microsoft.com/office/drawing/2014/main" id="{26467397-9F31-4021-972F-1DFDA0428E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3024"/>
            <a:ext cx="1047" cy="1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87" name="剪辑" r:id="rId7" imgW="2166840" imgH="2287440" progId="MS_ClipArt_Gallery.2">
                    <p:embed/>
                  </p:oleObj>
                </mc:Choice>
                <mc:Fallback>
                  <p:oleObj name="剪辑" r:id="rId7" imgW="2166840" imgH="2287440" progId="MS_ClipArt_Gallery.2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024"/>
                          <a:ext cx="1047" cy="1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78" name="AutoShape 74">
            <a:extLst>
              <a:ext uri="{FF2B5EF4-FFF2-40B4-BE49-F238E27FC236}">
                <a16:creationId xmlns:a16="http://schemas.microsoft.com/office/drawing/2014/main" id="{073EB001-882F-414C-A4F1-BE3384EBE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743200"/>
            <a:ext cx="4267200" cy="1371600"/>
          </a:xfrm>
          <a:prstGeom prst="cloudCallout">
            <a:avLst>
              <a:gd name="adj1" fmla="val -47546"/>
              <a:gd name="adj2" fmla="val 54861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68235"/>
                  <a:invGamma/>
                </a:srgbClr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altLang="zh-CN" b="1"/>
              <a:t>        Is it really necessary </a:t>
            </a:r>
          </a:p>
          <a:p>
            <a:pPr algn="ctr">
              <a:lnSpc>
                <a:spcPct val="90000"/>
              </a:lnSpc>
            </a:pPr>
            <a:r>
              <a:rPr lang="en-US" altLang="zh-CN" b="1"/>
              <a:t>to count the exact </a:t>
            </a:r>
          </a:p>
          <a:p>
            <a:pPr algn="ctr">
              <a:lnSpc>
                <a:spcPct val="90000"/>
              </a:lnSpc>
            </a:pPr>
            <a:r>
              <a:rPr lang="en-US" altLang="zh-CN" b="1"/>
              <a:t>number of steps ?</a:t>
            </a:r>
          </a:p>
        </p:txBody>
      </p:sp>
      <p:sp>
        <p:nvSpPr>
          <p:cNvPr id="47179" name="AutoShape 75">
            <a:extLst>
              <a:ext uri="{FF2B5EF4-FFF2-40B4-BE49-F238E27FC236}">
                <a16:creationId xmlns:a16="http://schemas.microsoft.com/office/drawing/2014/main" id="{3A543CBE-38ED-44A3-8B31-9A1D63BC256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91000" y="2743200"/>
            <a:ext cx="2819400" cy="1143000"/>
          </a:xfrm>
          <a:prstGeom prst="cloudCallout">
            <a:avLst>
              <a:gd name="adj1" fmla="val -58333"/>
              <a:gd name="adj2" fmla="val 68329"/>
            </a:avLst>
          </a:prstGeom>
          <a:gradFill rotWithShape="0">
            <a:gsLst>
              <a:gs pos="0">
                <a:srgbClr val="CCFFCC">
                  <a:gamma/>
                  <a:shade val="70980"/>
                  <a:invGamma/>
                </a:srgbClr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Uhhh ...</a:t>
            </a:r>
          </a:p>
          <a:p>
            <a:pPr algn="ctr"/>
            <a:r>
              <a:rPr lang="en-US" altLang="zh-CN" b="1"/>
              <a:t> I don’t think so.</a:t>
            </a:r>
          </a:p>
        </p:txBody>
      </p:sp>
      <p:sp>
        <p:nvSpPr>
          <p:cNvPr id="47180" name="AutoShape 76">
            <a:extLst>
              <a:ext uri="{FF2B5EF4-FFF2-40B4-BE49-F238E27FC236}">
                <a16:creationId xmlns:a16="http://schemas.microsoft.com/office/drawing/2014/main" id="{597E4FF0-2DAF-4B35-AFD2-9A6CC4170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997200"/>
            <a:ext cx="2133600" cy="838200"/>
          </a:xfrm>
          <a:prstGeom prst="cloudCallout">
            <a:avLst>
              <a:gd name="adj1" fmla="val -66296"/>
              <a:gd name="adj2" fmla="val 80116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70980"/>
                  <a:invGamma/>
                </a:srgbClr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Why not?</a:t>
            </a:r>
          </a:p>
        </p:txBody>
      </p:sp>
      <p:sp>
        <p:nvSpPr>
          <p:cNvPr id="47181" name="AutoShape 77">
            <a:extLst>
              <a:ext uri="{FF2B5EF4-FFF2-40B4-BE49-F238E27FC236}">
                <a16:creationId xmlns:a16="http://schemas.microsoft.com/office/drawing/2014/main" id="{16C029FC-456D-432B-A3CF-801C582795F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71800" y="2819400"/>
            <a:ext cx="3429000" cy="1066800"/>
          </a:xfrm>
          <a:prstGeom prst="cloudCallout">
            <a:avLst>
              <a:gd name="adj1" fmla="val -76250"/>
              <a:gd name="adj2" fmla="val 70236"/>
            </a:avLst>
          </a:prstGeom>
          <a:gradFill rotWithShape="0">
            <a:gsLst>
              <a:gs pos="0">
                <a:srgbClr val="CCFFCC">
                  <a:gamma/>
                  <a:shade val="81176"/>
                  <a:invGamma/>
                </a:srgbClr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Because</a:t>
            </a:r>
          </a:p>
          <a:p>
            <a:pPr algn="ctr"/>
            <a:r>
              <a:rPr lang="en-US" altLang="zh-CN" b="1"/>
              <a:t> it drives me crazy!</a:t>
            </a:r>
          </a:p>
        </p:txBody>
      </p:sp>
      <p:sp>
        <p:nvSpPr>
          <p:cNvPr id="47182" name="AutoShape 78">
            <a:extLst>
              <a:ext uri="{FF2B5EF4-FFF2-40B4-BE49-F238E27FC236}">
                <a16:creationId xmlns:a16="http://schemas.microsoft.com/office/drawing/2014/main" id="{D6EFEB45-4551-438E-B3F5-53A2B43DD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636838"/>
            <a:ext cx="5334000" cy="1371600"/>
          </a:xfrm>
          <a:prstGeom prst="cloudCallout">
            <a:avLst>
              <a:gd name="adj1" fmla="val -56546"/>
              <a:gd name="adj2" fmla="val 59028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70980"/>
                  <a:invGamma/>
                </a:srgbClr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          So it’s too complicated sometimes.</a:t>
            </a:r>
          </a:p>
          <a:p>
            <a:pPr algn="ctr"/>
            <a:r>
              <a:rPr lang="en-US" altLang="zh-CN" b="1"/>
              <a:t>But does it worth the effort?</a:t>
            </a:r>
          </a:p>
        </p:txBody>
      </p:sp>
      <p:sp>
        <p:nvSpPr>
          <p:cNvPr id="47183" name="AutoShape 79">
            <a:extLst>
              <a:ext uri="{FF2B5EF4-FFF2-40B4-BE49-F238E27FC236}">
                <a16:creationId xmlns:a16="http://schemas.microsoft.com/office/drawing/2014/main" id="{C0902CF8-DBE7-4B32-A417-075BF4BD517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19200" y="1524000"/>
            <a:ext cx="6324600" cy="2362200"/>
          </a:xfrm>
          <a:prstGeom prst="cloudCallout">
            <a:avLst>
              <a:gd name="adj1" fmla="val -45435"/>
              <a:gd name="adj2" fmla="val 64444"/>
            </a:avLst>
          </a:prstGeom>
          <a:gradFill rotWithShape="0">
            <a:gsLst>
              <a:gs pos="0">
                <a:srgbClr val="CCFFCC">
                  <a:gamma/>
                  <a:shade val="70980"/>
                  <a:invGamma/>
                </a:srgbClr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0800" rIns="0" bIns="10800" anchor="ctr"/>
          <a:lstStyle/>
          <a:p>
            <a:pPr algn="ctr"/>
            <a:r>
              <a:rPr lang="en-US" altLang="zh-CN" b="1"/>
              <a:t>Take the iterative and </a:t>
            </a:r>
          </a:p>
          <a:p>
            <a:pPr algn="ctr"/>
            <a:r>
              <a:rPr lang="en-US" altLang="zh-CN" b="1"/>
              <a:t>recursive programs for summing </a:t>
            </a:r>
          </a:p>
          <a:p>
            <a:pPr algn="ctr"/>
            <a:r>
              <a:rPr lang="en-US" altLang="zh-CN" b="1"/>
              <a:t>a list for example --- if you think 2</a:t>
            </a:r>
            <a:r>
              <a:rPr lang="en-US" altLang="zh-CN" b="1" i="1"/>
              <a:t>n</a:t>
            </a:r>
            <a:r>
              <a:rPr lang="en-US" altLang="zh-CN" b="1"/>
              <a:t>+2 is </a:t>
            </a:r>
          </a:p>
          <a:p>
            <a:pPr algn="ctr"/>
            <a:r>
              <a:rPr lang="en-US" altLang="zh-CN" b="1"/>
              <a:t>less than 2</a:t>
            </a:r>
            <a:r>
              <a:rPr lang="en-US" altLang="zh-CN" b="1" i="1"/>
              <a:t>n</a:t>
            </a:r>
            <a:r>
              <a:rPr lang="en-US" altLang="zh-CN" b="1"/>
              <a:t>+3, try a large </a:t>
            </a:r>
            <a:r>
              <a:rPr lang="en-US" altLang="zh-CN" b="1" i="1"/>
              <a:t>n</a:t>
            </a:r>
            <a:r>
              <a:rPr lang="en-US" altLang="zh-CN" b="1"/>
              <a:t> and </a:t>
            </a:r>
          </a:p>
          <a:p>
            <a:pPr algn="ctr"/>
            <a:r>
              <a:rPr lang="en-US" altLang="zh-CN" b="1"/>
              <a:t>you’ll be surprised !</a:t>
            </a:r>
          </a:p>
        </p:txBody>
      </p:sp>
      <p:sp>
        <p:nvSpPr>
          <p:cNvPr id="47184" name="AutoShape 80">
            <a:extLst>
              <a:ext uri="{FF2B5EF4-FFF2-40B4-BE49-F238E27FC236}">
                <a16:creationId xmlns:a16="http://schemas.microsoft.com/office/drawing/2014/main" id="{072FB751-7019-4DF7-83BE-ED1D3D880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636838"/>
            <a:ext cx="4724400" cy="1371600"/>
          </a:xfrm>
          <a:prstGeom prst="cloudCallout">
            <a:avLst>
              <a:gd name="adj1" fmla="val -50505"/>
              <a:gd name="adj2" fmla="val 61574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70980"/>
                  <a:invGamma/>
                </a:srgbClr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          I see ...</a:t>
            </a:r>
          </a:p>
          <a:p>
            <a:pPr algn="ctr"/>
            <a:r>
              <a:rPr lang="en-US" altLang="zh-CN" b="1"/>
              <a:t>Then what’s the point of </a:t>
            </a:r>
          </a:p>
          <a:p>
            <a:pPr algn="ctr"/>
            <a:r>
              <a:rPr lang="en-US" altLang="zh-CN" b="1"/>
              <a:t>this </a:t>
            </a:r>
            <a:r>
              <a:rPr lang="en-US" altLang="zh-CN" b="1" i="1"/>
              <a:t>T</a:t>
            </a:r>
            <a:r>
              <a:rPr lang="en-US" altLang="zh-CN" b="1" i="1" baseline="-25000"/>
              <a:t>p</a:t>
            </a:r>
            <a:r>
              <a:rPr lang="en-US" altLang="zh-CN" b="1"/>
              <a:t> stuff?</a:t>
            </a:r>
          </a:p>
        </p:txBody>
      </p:sp>
      <p:sp>
        <p:nvSpPr>
          <p:cNvPr id="47185" name="AutoShape 81">
            <a:extLst>
              <a:ext uri="{FF2B5EF4-FFF2-40B4-BE49-F238E27FC236}">
                <a16:creationId xmlns:a16="http://schemas.microsoft.com/office/drawing/2014/main" id="{E0FD0BE6-078B-4AB1-A1C4-94C5CEA1C03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68538" y="2565400"/>
            <a:ext cx="4191000" cy="1676400"/>
          </a:xfrm>
          <a:prstGeom prst="cloudCallout">
            <a:avLst>
              <a:gd name="adj1" fmla="val -67352"/>
              <a:gd name="adj2" fmla="val 50565"/>
            </a:avLst>
          </a:prstGeom>
          <a:gradFill rotWithShape="0">
            <a:gsLst>
              <a:gs pos="0">
                <a:srgbClr val="CCFFCC">
                  <a:gamma/>
                  <a:shade val="70980"/>
                  <a:invGamma/>
                </a:srgbClr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0800" rIns="0" bIns="10800" anchor="ctr"/>
          <a:lstStyle/>
          <a:p>
            <a:pPr algn="ctr"/>
            <a:r>
              <a:rPr lang="en-US" altLang="zh-CN" b="1"/>
              <a:t>Good question !</a:t>
            </a:r>
          </a:p>
          <a:p>
            <a:pPr algn="ctr"/>
            <a:r>
              <a:rPr lang="en-US" altLang="zh-CN" b="1"/>
              <a:t>Let’s ask the students ...</a:t>
            </a:r>
          </a:p>
        </p:txBody>
      </p:sp>
      <p:sp>
        <p:nvSpPr>
          <p:cNvPr id="47186" name="Text Box 82">
            <a:extLst>
              <a:ext uri="{FF2B5EF4-FFF2-40B4-BE49-F238E27FC236}">
                <a16:creationId xmlns:a16="http://schemas.microsoft.com/office/drawing/2014/main" id="{2FB9CFDD-48B2-4A4F-AE63-849090B81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6/15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47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47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47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47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47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47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47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6" dur="500"/>
                                        <p:tgtEl>
                                          <p:spTgt spid="47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78" grpId="0" animBg="1" autoUpdateAnimBg="0"/>
      <p:bldP spid="47179" grpId="0" animBg="1" autoUpdateAnimBg="0"/>
      <p:bldP spid="47180" grpId="0" animBg="1" autoUpdateAnimBg="0"/>
      <p:bldP spid="47181" grpId="0" animBg="1" autoUpdateAnimBg="0"/>
      <p:bldP spid="47182" grpId="0" animBg="1" autoUpdateAnimBg="0"/>
      <p:bldP spid="47183" grpId="0" animBg="1" autoUpdateAnimBg="0"/>
      <p:bldP spid="47184" grpId="0" animBg="1" autoUpdateAnimBg="0"/>
      <p:bldP spid="4718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>
            <a:extLst>
              <a:ext uri="{FF2B5EF4-FFF2-40B4-BE49-F238E27FC236}">
                <a16:creationId xmlns:a16="http://schemas.microsoft.com/office/drawing/2014/main" id="{F3E30F0A-CB0F-410D-9A9A-7DA12D844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§2   </a:t>
            </a:r>
            <a:r>
              <a:rPr lang="en-US" altLang="zh-CN" sz="2800" b="1"/>
              <a:t>Asymptotic Notation  ( </a:t>
            </a:r>
            <a:r>
              <a:rPr lang="en-US" altLang="zh-CN" sz="2800" b="1">
                <a:sym typeface="Symbol" panose="05050102010706020507" pitchFamily="18" charset="2"/>
              </a:rPr>
              <a:t>, , , o </a:t>
            </a:r>
            <a:r>
              <a:rPr lang="en-US" altLang="zh-CN" sz="2800" b="1"/>
              <a:t>)</a:t>
            </a:r>
          </a:p>
        </p:txBody>
      </p:sp>
      <p:grpSp>
        <p:nvGrpSpPr>
          <p:cNvPr id="48132" name="Group 4">
            <a:extLst>
              <a:ext uri="{FF2B5EF4-FFF2-40B4-BE49-F238E27FC236}">
                <a16:creationId xmlns:a16="http://schemas.microsoft.com/office/drawing/2014/main" id="{40D81A76-AD3F-4A68-B3AC-A94D77B9AC6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990600"/>
            <a:ext cx="7696200" cy="1917700"/>
            <a:chOff x="384" y="720"/>
            <a:chExt cx="4848" cy="1208"/>
          </a:xfrm>
        </p:grpSpPr>
        <p:pic>
          <p:nvPicPr>
            <p:cNvPr id="48133" name="Picture 5" descr="family2_face">
              <a:extLst>
                <a:ext uri="{FF2B5EF4-FFF2-40B4-BE49-F238E27FC236}">
                  <a16:creationId xmlns:a16="http://schemas.microsoft.com/office/drawing/2014/main" id="{90D1C0B6-827C-441B-A5D2-620F08D38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008"/>
              <a:ext cx="576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134" name="Text Box 6">
              <a:extLst>
                <a:ext uri="{FF2B5EF4-FFF2-40B4-BE49-F238E27FC236}">
                  <a16:creationId xmlns:a16="http://schemas.microsoft.com/office/drawing/2014/main" id="{E82D02B9-156F-49D1-8DEE-8F282A591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720"/>
              <a:ext cx="4272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The point of counting the steps is to </a:t>
              </a:r>
              <a:r>
                <a:rPr lang="en-US" altLang="zh-CN" b="1">
                  <a:solidFill>
                    <a:schemeClr val="hlink"/>
                  </a:solidFill>
                </a:rPr>
                <a:t>predict the growth</a:t>
              </a:r>
              <a:r>
                <a:rPr lang="en-US" altLang="zh-CN" b="1"/>
                <a:t> in run time as the </a:t>
              </a:r>
              <a:r>
                <a:rPr lang="en-US" altLang="zh-CN" b="1" i="1"/>
                <a:t>N</a:t>
              </a:r>
              <a:r>
                <a:rPr lang="en-US" altLang="zh-CN" b="1"/>
                <a:t> change, and thereby </a:t>
              </a:r>
              <a:r>
                <a:rPr lang="en-US" altLang="zh-CN" b="1">
                  <a:solidFill>
                    <a:schemeClr val="hlink"/>
                  </a:solidFill>
                </a:rPr>
                <a:t>compare the time complexities of two programs</a:t>
              </a:r>
              <a:r>
                <a:rPr lang="en-US" altLang="zh-CN" b="1"/>
                <a:t>.  So what we really want to know is the </a:t>
              </a:r>
              <a:r>
                <a:rPr lang="en-US" altLang="zh-CN" b="1">
                  <a:solidFill>
                    <a:schemeClr val="hlink"/>
                  </a:solidFill>
                </a:rPr>
                <a:t>asymptotic behavior</a:t>
              </a:r>
              <a:r>
                <a:rPr lang="en-US" altLang="zh-CN" b="1"/>
                <a:t> of </a:t>
              </a:r>
              <a:r>
                <a:rPr lang="en-US" altLang="zh-CN" b="1" i="1"/>
                <a:t>T</a:t>
              </a:r>
              <a:r>
                <a:rPr lang="en-US" altLang="zh-CN" b="1" i="1" baseline="-25000"/>
                <a:t>p</a:t>
              </a:r>
              <a:r>
                <a:rPr lang="en-US" altLang="zh-CN" b="1"/>
                <a:t>.</a:t>
              </a:r>
            </a:p>
          </p:txBody>
        </p:sp>
      </p:grpSp>
      <p:sp>
        <p:nvSpPr>
          <p:cNvPr id="48135" name="Text Box 7">
            <a:extLst>
              <a:ext uri="{FF2B5EF4-FFF2-40B4-BE49-F238E27FC236}">
                <a16:creationId xmlns:a16="http://schemas.microsoft.com/office/drawing/2014/main" id="{4CA44F2E-1E0F-4C3B-B9A7-B88D8C371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0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635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40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445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Suppose </a:t>
            </a:r>
            <a:r>
              <a:rPr lang="en-US" altLang="zh-CN" b="1" i="1"/>
              <a:t>T</a:t>
            </a:r>
            <a:r>
              <a:rPr lang="en-US" altLang="zh-CN" b="1" i="1" baseline="-25000"/>
              <a:t>p1 </a:t>
            </a:r>
            <a:r>
              <a:rPr lang="en-US" altLang="zh-CN" b="1"/>
              <a:t>( </a:t>
            </a:r>
            <a:r>
              <a:rPr lang="en-US" altLang="zh-CN" b="1" i="1"/>
              <a:t>N </a:t>
            </a:r>
            <a:r>
              <a:rPr lang="en-US" altLang="zh-CN" b="1"/>
              <a:t>) = </a:t>
            </a:r>
            <a:r>
              <a:rPr lang="en-US" altLang="zh-CN" b="1" i="1"/>
              <a:t>c</a:t>
            </a:r>
            <a:r>
              <a:rPr lang="en-US" altLang="zh-CN" b="1" baseline="-25000"/>
              <a:t>1</a:t>
            </a:r>
            <a:r>
              <a:rPr lang="en-US" altLang="zh-CN" b="1" i="1"/>
              <a:t>N</a:t>
            </a:r>
            <a:r>
              <a:rPr lang="en-US" altLang="zh-CN" b="1" baseline="30000"/>
              <a:t>2 </a:t>
            </a:r>
            <a:r>
              <a:rPr lang="en-US" altLang="zh-CN" b="1"/>
              <a:t>+ </a:t>
            </a:r>
            <a:r>
              <a:rPr lang="en-US" altLang="zh-CN" b="1" i="1"/>
              <a:t>c</a:t>
            </a:r>
            <a:r>
              <a:rPr lang="en-US" altLang="zh-CN" b="1" baseline="-25000"/>
              <a:t>2</a:t>
            </a:r>
            <a:r>
              <a:rPr lang="en-US" altLang="zh-CN" b="1" i="1"/>
              <a:t>N</a:t>
            </a:r>
            <a:r>
              <a:rPr lang="en-US" altLang="zh-CN" b="1"/>
              <a:t> and </a:t>
            </a:r>
            <a:r>
              <a:rPr lang="en-US" altLang="zh-CN" b="1" i="1"/>
              <a:t>T</a:t>
            </a:r>
            <a:r>
              <a:rPr lang="en-US" altLang="zh-CN" b="1" i="1" baseline="-25000"/>
              <a:t>p2 </a:t>
            </a:r>
            <a:r>
              <a:rPr lang="en-US" altLang="zh-CN" b="1"/>
              <a:t>( </a:t>
            </a:r>
            <a:r>
              <a:rPr lang="en-US" altLang="zh-CN" b="1" i="1"/>
              <a:t>N </a:t>
            </a:r>
            <a:r>
              <a:rPr lang="en-US" altLang="zh-CN" b="1"/>
              <a:t>) = </a:t>
            </a:r>
            <a:r>
              <a:rPr lang="en-US" altLang="zh-CN" b="1" i="1"/>
              <a:t>c</a:t>
            </a:r>
            <a:r>
              <a:rPr lang="en-US" altLang="zh-CN" b="1" baseline="-25000"/>
              <a:t>3</a:t>
            </a:r>
            <a:r>
              <a:rPr lang="en-US" altLang="zh-CN" b="1" i="1"/>
              <a:t>N</a:t>
            </a:r>
            <a:r>
              <a:rPr lang="en-US" altLang="zh-CN" b="1"/>
              <a:t>.  Which one is faster?</a:t>
            </a:r>
          </a:p>
        </p:txBody>
      </p:sp>
      <p:sp>
        <p:nvSpPr>
          <p:cNvPr id="48136" name="Text Box 8">
            <a:extLst>
              <a:ext uri="{FF2B5EF4-FFF2-40B4-BE49-F238E27FC236}">
                <a16:creationId xmlns:a16="http://schemas.microsoft.com/office/drawing/2014/main" id="{6C052A57-EA23-45C5-874C-4DF377B62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635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40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445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No matter what  </a:t>
            </a:r>
            <a:r>
              <a:rPr lang="en-US" altLang="zh-CN" b="1" i="1"/>
              <a:t>c</a:t>
            </a:r>
            <a:r>
              <a:rPr lang="en-US" altLang="zh-CN" b="1" baseline="-25000"/>
              <a:t>1</a:t>
            </a:r>
            <a:r>
              <a:rPr lang="en-US" altLang="zh-CN" b="1"/>
              <a:t>, </a:t>
            </a:r>
            <a:r>
              <a:rPr lang="en-US" altLang="zh-CN" b="1" i="1"/>
              <a:t>c</a:t>
            </a:r>
            <a:r>
              <a:rPr lang="en-US" altLang="zh-CN" b="1" baseline="-25000"/>
              <a:t>2</a:t>
            </a:r>
            <a:r>
              <a:rPr lang="en-US" altLang="zh-CN" b="1"/>
              <a:t>, and </a:t>
            </a:r>
            <a:r>
              <a:rPr lang="en-US" altLang="zh-CN" b="1" i="1"/>
              <a:t>c</a:t>
            </a:r>
            <a:r>
              <a:rPr lang="en-US" altLang="zh-CN" b="1" baseline="-25000"/>
              <a:t>3</a:t>
            </a:r>
            <a:r>
              <a:rPr lang="en-US" altLang="zh-CN" b="1"/>
              <a:t> are, there will be an </a:t>
            </a:r>
            <a:r>
              <a:rPr lang="en-US" altLang="zh-CN" b="1" i="1"/>
              <a:t>n</a:t>
            </a:r>
            <a:r>
              <a:rPr lang="en-US" altLang="zh-CN" b="1" baseline="-25000"/>
              <a:t>0</a:t>
            </a:r>
            <a:r>
              <a:rPr lang="en-US" altLang="zh-CN" b="1"/>
              <a:t> such that </a:t>
            </a:r>
            <a:r>
              <a:rPr lang="en-US" altLang="zh-CN" b="1" i="1"/>
              <a:t>T</a:t>
            </a:r>
            <a:r>
              <a:rPr lang="en-US" altLang="zh-CN" b="1" i="1" baseline="-25000"/>
              <a:t>p1</a:t>
            </a:r>
            <a:r>
              <a:rPr lang="en-US" altLang="zh-CN" b="1"/>
              <a:t> ( </a:t>
            </a:r>
            <a:r>
              <a:rPr lang="en-US" altLang="zh-CN" b="1" i="1"/>
              <a:t>N</a:t>
            </a:r>
            <a:r>
              <a:rPr lang="en-US" altLang="zh-CN" b="1"/>
              <a:t> ) &gt; </a:t>
            </a:r>
            <a:r>
              <a:rPr lang="en-US" altLang="zh-CN" b="1" i="1"/>
              <a:t>T</a:t>
            </a:r>
            <a:r>
              <a:rPr lang="en-US" altLang="zh-CN" b="1" i="1" baseline="-25000"/>
              <a:t>p2</a:t>
            </a:r>
            <a:r>
              <a:rPr lang="en-US" altLang="zh-CN" b="1"/>
              <a:t> ( </a:t>
            </a:r>
            <a:r>
              <a:rPr lang="en-US" altLang="zh-CN" b="1" i="1"/>
              <a:t>N</a:t>
            </a:r>
            <a:r>
              <a:rPr lang="en-US" altLang="zh-CN" b="1"/>
              <a:t> ) for all </a:t>
            </a:r>
            <a:r>
              <a:rPr lang="en-US" altLang="zh-CN" b="1" i="1"/>
              <a:t>N</a:t>
            </a:r>
            <a:r>
              <a:rPr lang="en-US" altLang="zh-CN" b="1"/>
              <a:t> &gt; </a:t>
            </a:r>
            <a:r>
              <a:rPr lang="en-US" altLang="zh-CN" b="1" i="1"/>
              <a:t>n</a:t>
            </a:r>
            <a:r>
              <a:rPr lang="en-US" altLang="zh-CN" b="1" baseline="-25000"/>
              <a:t>0</a:t>
            </a:r>
            <a:r>
              <a:rPr lang="en-US" altLang="zh-CN" b="1"/>
              <a:t>.</a:t>
            </a:r>
          </a:p>
        </p:txBody>
      </p:sp>
      <p:sp>
        <p:nvSpPr>
          <p:cNvPr id="48137" name="AutoShape 9">
            <a:extLst>
              <a:ext uri="{FF2B5EF4-FFF2-40B4-BE49-F238E27FC236}">
                <a16:creationId xmlns:a16="http://schemas.microsoft.com/office/drawing/2014/main" id="{6F802FD1-1D0F-407F-A7EF-BB1A238A17D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667000" y="4724400"/>
            <a:ext cx="5791200" cy="1600200"/>
          </a:xfrm>
          <a:prstGeom prst="cloudCallout">
            <a:avLst>
              <a:gd name="adj1" fmla="val 67324"/>
              <a:gd name="adj2" fmla="val 21824"/>
            </a:avLst>
          </a:prstGeom>
          <a:gradFill rotWithShape="0">
            <a:gsLst>
              <a:gs pos="0">
                <a:srgbClr val="CCFFCC"/>
              </a:gs>
              <a:gs pos="100000">
                <a:srgbClr val="CCFFCC">
                  <a:gamma/>
                  <a:shade val="73333"/>
                  <a:invGamma/>
                </a:srgbClr>
              </a:gs>
            </a:gsLst>
            <a:lin ang="2700000" scaled="1"/>
          </a:gradFill>
          <a:ln w="9525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0" rIns="0" anchor="ctr"/>
          <a:lstStyle/>
          <a:p>
            <a:pPr algn="ctr"/>
            <a:endParaRPr lang="en-US" altLang="zh-CN" sz="2000" b="1"/>
          </a:p>
          <a:p>
            <a:pPr algn="ctr"/>
            <a:r>
              <a:rPr lang="en-US" altLang="zh-CN" sz="2000" b="1"/>
              <a:t>I see!  So as long as I know that </a:t>
            </a:r>
          </a:p>
          <a:p>
            <a:pPr algn="ctr"/>
            <a:r>
              <a:rPr lang="en-US" altLang="zh-CN" sz="2000" b="1" i="1"/>
              <a:t>T</a:t>
            </a:r>
            <a:r>
              <a:rPr lang="en-US" altLang="zh-CN" sz="2000" b="1" i="1" baseline="-25000"/>
              <a:t>p1</a:t>
            </a:r>
            <a:r>
              <a:rPr lang="en-US" altLang="zh-CN" sz="2000" b="1"/>
              <a:t> is </a:t>
            </a:r>
            <a:r>
              <a:rPr lang="en-US" altLang="zh-CN" sz="2000" b="1">
                <a:solidFill>
                  <a:srgbClr val="FF3300"/>
                </a:solidFill>
              </a:rPr>
              <a:t>about</a:t>
            </a:r>
            <a:r>
              <a:rPr lang="en-US" altLang="zh-CN" sz="2000" b="1"/>
              <a:t>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 and </a:t>
            </a:r>
            <a:r>
              <a:rPr lang="en-US" altLang="zh-CN" sz="2000" b="1" i="1"/>
              <a:t>T</a:t>
            </a:r>
            <a:r>
              <a:rPr lang="en-US" altLang="zh-CN" sz="2000" b="1" i="1" baseline="-25000"/>
              <a:t>p2</a:t>
            </a:r>
            <a:r>
              <a:rPr lang="en-US" altLang="zh-CN" sz="2000" b="1"/>
              <a:t> is </a:t>
            </a:r>
            <a:r>
              <a:rPr lang="en-US" altLang="zh-CN" sz="2000" b="1">
                <a:solidFill>
                  <a:srgbClr val="FF3300"/>
                </a:solidFill>
              </a:rPr>
              <a:t>about</a:t>
            </a:r>
            <a:r>
              <a:rPr lang="en-US" altLang="zh-CN" sz="2000" b="1"/>
              <a:t> </a:t>
            </a:r>
            <a:r>
              <a:rPr lang="en-US" altLang="zh-CN" sz="2000" b="1" i="1"/>
              <a:t>N</a:t>
            </a:r>
            <a:r>
              <a:rPr lang="en-US" altLang="zh-CN" sz="2000" b="1"/>
              <a:t>, then for </a:t>
            </a:r>
          </a:p>
          <a:p>
            <a:pPr algn="ctr"/>
            <a:r>
              <a:rPr lang="en-US" altLang="zh-CN" sz="2000" b="1">
                <a:solidFill>
                  <a:srgbClr val="FF3300"/>
                </a:solidFill>
              </a:rPr>
              <a:t>sufficiently large</a:t>
            </a:r>
            <a:r>
              <a:rPr lang="en-US" altLang="zh-CN" sz="2000" b="1"/>
              <a:t> </a:t>
            </a:r>
            <a:r>
              <a:rPr lang="en-US" altLang="zh-CN" sz="2000" b="1" i="1"/>
              <a:t>N</a:t>
            </a:r>
            <a:r>
              <a:rPr lang="en-US" altLang="zh-CN" sz="2000" b="1"/>
              <a:t>,  P2 will be faster! </a:t>
            </a:r>
          </a:p>
          <a:p>
            <a:pPr algn="ctr"/>
            <a:endParaRPr lang="en-US" altLang="zh-CN" sz="2000" b="1"/>
          </a:p>
        </p:txBody>
      </p:sp>
      <p:grpSp>
        <p:nvGrpSpPr>
          <p:cNvPr id="48138" name="Group 10">
            <a:extLst>
              <a:ext uri="{FF2B5EF4-FFF2-40B4-BE49-F238E27FC236}">
                <a16:creationId xmlns:a16="http://schemas.microsoft.com/office/drawing/2014/main" id="{DCDAE390-302F-402C-ABAE-88370EFD1B4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00600"/>
            <a:ext cx="1593850" cy="1631950"/>
            <a:chOff x="2051" y="1696"/>
            <a:chExt cx="1004" cy="1028"/>
          </a:xfrm>
        </p:grpSpPr>
        <p:sp>
          <p:nvSpPr>
            <p:cNvPr id="48139" name="Freeform 11">
              <a:extLst>
                <a:ext uri="{FF2B5EF4-FFF2-40B4-BE49-F238E27FC236}">
                  <a16:creationId xmlns:a16="http://schemas.microsoft.com/office/drawing/2014/main" id="{4442FDE6-90D5-416C-8CA4-43A6BA2471C9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38 w 648"/>
                <a:gd name="T1" fmla="*/ 148 h 858"/>
                <a:gd name="T2" fmla="*/ 89 w 648"/>
                <a:gd name="T3" fmla="*/ 103 h 858"/>
                <a:gd name="T4" fmla="*/ 292 w 648"/>
                <a:gd name="T5" fmla="*/ 40 h 858"/>
                <a:gd name="T6" fmla="*/ 418 w 648"/>
                <a:gd name="T7" fmla="*/ 7 h 858"/>
                <a:gd name="T8" fmla="*/ 463 w 648"/>
                <a:gd name="T9" fmla="*/ 0 h 858"/>
                <a:gd name="T10" fmla="*/ 526 w 648"/>
                <a:gd name="T11" fmla="*/ 97 h 858"/>
                <a:gd name="T12" fmla="*/ 559 w 648"/>
                <a:gd name="T13" fmla="*/ 206 h 858"/>
                <a:gd name="T14" fmla="*/ 577 w 648"/>
                <a:gd name="T15" fmla="*/ 309 h 858"/>
                <a:gd name="T16" fmla="*/ 577 w 648"/>
                <a:gd name="T17" fmla="*/ 495 h 858"/>
                <a:gd name="T18" fmla="*/ 648 w 648"/>
                <a:gd name="T19" fmla="*/ 678 h 858"/>
                <a:gd name="T20" fmla="*/ 640 w 648"/>
                <a:gd name="T21" fmla="*/ 763 h 858"/>
                <a:gd name="T22" fmla="*/ 545 w 648"/>
                <a:gd name="T23" fmla="*/ 813 h 858"/>
                <a:gd name="T24" fmla="*/ 299 w 648"/>
                <a:gd name="T25" fmla="*/ 858 h 858"/>
                <a:gd name="T26" fmla="*/ 210 w 648"/>
                <a:gd name="T27" fmla="*/ 807 h 858"/>
                <a:gd name="T28" fmla="*/ 153 w 648"/>
                <a:gd name="T29" fmla="*/ 660 h 858"/>
                <a:gd name="T30" fmla="*/ 108 w 648"/>
                <a:gd name="T31" fmla="*/ 499 h 858"/>
                <a:gd name="T32" fmla="*/ 25 w 648"/>
                <a:gd name="T33" fmla="*/ 416 h 858"/>
                <a:gd name="T34" fmla="*/ 6 w 648"/>
                <a:gd name="T35" fmla="*/ 328 h 858"/>
                <a:gd name="T36" fmla="*/ 0 w 648"/>
                <a:gd name="T37" fmla="*/ 219 h 858"/>
                <a:gd name="T38" fmla="*/ 38 w 648"/>
                <a:gd name="T39" fmla="*/ 14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140" name="Group 12">
              <a:extLst>
                <a:ext uri="{FF2B5EF4-FFF2-40B4-BE49-F238E27FC236}">
                  <a16:creationId xmlns:a16="http://schemas.microsoft.com/office/drawing/2014/main" id="{CC8F8C11-B6CF-4475-8787-69CB08814395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48141" name="Freeform 13">
                <a:extLst>
                  <a:ext uri="{FF2B5EF4-FFF2-40B4-BE49-F238E27FC236}">
                    <a16:creationId xmlns:a16="http://schemas.microsoft.com/office/drawing/2014/main" id="{31CA9952-50FE-4505-8981-8DBEB7AA3D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2" name="Freeform 14">
                <a:extLst>
                  <a:ext uri="{FF2B5EF4-FFF2-40B4-BE49-F238E27FC236}">
                    <a16:creationId xmlns:a16="http://schemas.microsoft.com/office/drawing/2014/main" id="{DE8ADA7D-B0C0-4502-9943-2ACD44DF80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" y="1252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143" name="Freeform 15">
              <a:extLst>
                <a:ext uri="{FF2B5EF4-FFF2-40B4-BE49-F238E27FC236}">
                  <a16:creationId xmlns:a16="http://schemas.microsoft.com/office/drawing/2014/main" id="{9155E024-AEB1-4D1F-8F47-57A23C8B3639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19 w 213"/>
                <a:gd name="T1" fmla="*/ 56 h 176"/>
                <a:gd name="T2" fmla="*/ 0 w 213"/>
                <a:gd name="T3" fmla="*/ 85 h 176"/>
                <a:gd name="T4" fmla="*/ 92 w 213"/>
                <a:gd name="T5" fmla="*/ 176 h 176"/>
                <a:gd name="T6" fmla="*/ 122 w 213"/>
                <a:gd name="T7" fmla="*/ 69 h 176"/>
                <a:gd name="T8" fmla="*/ 213 w 213"/>
                <a:gd name="T9" fmla="*/ 122 h 176"/>
                <a:gd name="T10" fmla="*/ 209 w 213"/>
                <a:gd name="T11" fmla="*/ 30 h 176"/>
                <a:gd name="T12" fmla="*/ 153 w 213"/>
                <a:gd name="T13" fmla="*/ 0 h 176"/>
                <a:gd name="T14" fmla="*/ 19 w 213"/>
                <a:gd name="T15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144" name="Group 16">
              <a:extLst>
                <a:ext uri="{FF2B5EF4-FFF2-40B4-BE49-F238E27FC236}">
                  <a16:creationId xmlns:a16="http://schemas.microsoft.com/office/drawing/2014/main" id="{26E65ACD-5DCB-4389-ADB8-6D5CEF9B3062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48145" name="Group 17">
                <a:extLst>
                  <a:ext uri="{FF2B5EF4-FFF2-40B4-BE49-F238E27FC236}">
                    <a16:creationId xmlns:a16="http://schemas.microsoft.com/office/drawing/2014/main" id="{B1F61499-14FC-4366-BCD2-F0761D1913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48146" name="Freeform 18">
                  <a:extLst>
                    <a:ext uri="{FF2B5EF4-FFF2-40B4-BE49-F238E27FC236}">
                      <a16:creationId xmlns:a16="http://schemas.microsoft.com/office/drawing/2014/main" id="{4FD9D90D-1BC6-4502-9825-E23EE6EC6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1328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47" name="Freeform 19">
                  <a:extLst>
                    <a:ext uri="{FF2B5EF4-FFF2-40B4-BE49-F238E27FC236}">
                      <a16:creationId xmlns:a16="http://schemas.microsoft.com/office/drawing/2014/main" id="{85AE69AD-8F03-4739-A0FD-011170C2EA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5" y="1371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48" name="Group 20">
                <a:extLst>
                  <a:ext uri="{FF2B5EF4-FFF2-40B4-BE49-F238E27FC236}">
                    <a16:creationId xmlns:a16="http://schemas.microsoft.com/office/drawing/2014/main" id="{4593EEB1-6DA4-4001-9A37-FEAC5C05B1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48149" name="Freeform 21">
                  <a:extLst>
                    <a:ext uri="{FF2B5EF4-FFF2-40B4-BE49-F238E27FC236}">
                      <a16:creationId xmlns:a16="http://schemas.microsoft.com/office/drawing/2014/main" id="{CAE1734F-7CF5-43F0-8F06-2338A67F32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4" y="2152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50" name="Freeform 22">
                  <a:extLst>
                    <a:ext uri="{FF2B5EF4-FFF2-40B4-BE49-F238E27FC236}">
                      <a16:creationId xmlns:a16="http://schemas.microsoft.com/office/drawing/2014/main" id="{EB796698-889E-43FE-A015-383A8CC0AD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6" y="2142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51" name="Freeform 23">
                  <a:extLst>
                    <a:ext uri="{FF2B5EF4-FFF2-40B4-BE49-F238E27FC236}">
                      <a16:creationId xmlns:a16="http://schemas.microsoft.com/office/drawing/2014/main" id="{37763021-57EF-4020-93EB-D085631168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1444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8152" name="Group 24">
              <a:extLst>
                <a:ext uri="{FF2B5EF4-FFF2-40B4-BE49-F238E27FC236}">
                  <a16:creationId xmlns:a16="http://schemas.microsoft.com/office/drawing/2014/main" id="{35C1CD8D-FCCF-4637-903A-F132A849F11F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48153" name="Group 25">
                <a:extLst>
                  <a:ext uri="{FF2B5EF4-FFF2-40B4-BE49-F238E27FC236}">
                    <a16:creationId xmlns:a16="http://schemas.microsoft.com/office/drawing/2014/main" id="{2607B314-E7B2-41F8-AA1E-748EF4F701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48154" name="Freeform 26">
                  <a:extLst>
                    <a:ext uri="{FF2B5EF4-FFF2-40B4-BE49-F238E27FC236}">
                      <a16:creationId xmlns:a16="http://schemas.microsoft.com/office/drawing/2014/main" id="{3A5E4A1A-DD98-4F2C-A067-4ABF397B50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" y="1005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55" name="Freeform 27">
                  <a:extLst>
                    <a:ext uri="{FF2B5EF4-FFF2-40B4-BE49-F238E27FC236}">
                      <a16:creationId xmlns:a16="http://schemas.microsoft.com/office/drawing/2014/main" id="{FB2C33AA-DFE0-4350-BCC2-FBFEAF7BF2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2" y="1143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156" name="Freeform 28">
                <a:extLst>
                  <a:ext uri="{FF2B5EF4-FFF2-40B4-BE49-F238E27FC236}">
                    <a16:creationId xmlns:a16="http://schemas.microsoft.com/office/drawing/2014/main" id="{F5E33B78-326F-4365-9176-85E5F7E9E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2" y="919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8157" name="Group 29">
                <a:extLst>
                  <a:ext uri="{FF2B5EF4-FFF2-40B4-BE49-F238E27FC236}">
                    <a16:creationId xmlns:a16="http://schemas.microsoft.com/office/drawing/2014/main" id="{8DD4D4F6-2DA8-4C6C-BDE0-06B536D0C5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48158" name="Freeform 30">
                  <a:extLst>
                    <a:ext uri="{FF2B5EF4-FFF2-40B4-BE49-F238E27FC236}">
                      <a16:creationId xmlns:a16="http://schemas.microsoft.com/office/drawing/2014/main" id="{D94601E6-06B8-42F1-B6A5-A6CFEE3A00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59" name="Freeform 31">
                  <a:extLst>
                    <a:ext uri="{FF2B5EF4-FFF2-40B4-BE49-F238E27FC236}">
                      <a16:creationId xmlns:a16="http://schemas.microsoft.com/office/drawing/2014/main" id="{730FB3DB-ECDB-4294-9F59-F0058E0347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7" y="1128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60" name="Freeform 32">
                  <a:extLst>
                    <a:ext uri="{FF2B5EF4-FFF2-40B4-BE49-F238E27FC236}">
                      <a16:creationId xmlns:a16="http://schemas.microsoft.com/office/drawing/2014/main" id="{DB4F17D6-8178-4821-86FE-3BB4FD7525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1" y="1009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61" name="Group 33">
                <a:extLst>
                  <a:ext uri="{FF2B5EF4-FFF2-40B4-BE49-F238E27FC236}">
                    <a16:creationId xmlns:a16="http://schemas.microsoft.com/office/drawing/2014/main" id="{6726C685-373A-48A5-B7E0-848F07ECF4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48162" name="Freeform 34">
                  <a:extLst>
                    <a:ext uri="{FF2B5EF4-FFF2-40B4-BE49-F238E27FC236}">
                      <a16:creationId xmlns:a16="http://schemas.microsoft.com/office/drawing/2014/main" id="{9B762FAE-B7C2-4754-A1F8-EA8108EE97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1077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63" name="Oval 35">
                  <a:extLst>
                    <a:ext uri="{FF2B5EF4-FFF2-40B4-BE49-F238E27FC236}">
                      <a16:creationId xmlns:a16="http://schemas.microsoft.com/office/drawing/2014/main" id="{EAEBF9BE-C64E-4C8A-8088-16EDD80DF5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7" y="1122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64" name="Freeform 36">
                  <a:extLst>
                    <a:ext uri="{FF2B5EF4-FFF2-40B4-BE49-F238E27FC236}">
                      <a16:creationId xmlns:a16="http://schemas.microsoft.com/office/drawing/2014/main" id="{26FB1289-7F40-4491-957C-9FF6F38B41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4" y="1019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65" name="Oval 37">
                  <a:extLst>
                    <a:ext uri="{FF2B5EF4-FFF2-40B4-BE49-F238E27FC236}">
                      <a16:creationId xmlns:a16="http://schemas.microsoft.com/office/drawing/2014/main" id="{31990CFF-231A-47FD-8C94-2316A95811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" y="1064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166" name="Freeform 38">
                <a:extLst>
                  <a:ext uri="{FF2B5EF4-FFF2-40B4-BE49-F238E27FC236}">
                    <a16:creationId xmlns:a16="http://schemas.microsoft.com/office/drawing/2014/main" id="{51268803-33FA-4379-872A-247CD5A06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" y="1182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7" name="Freeform 39">
                <a:extLst>
                  <a:ext uri="{FF2B5EF4-FFF2-40B4-BE49-F238E27FC236}">
                    <a16:creationId xmlns:a16="http://schemas.microsoft.com/office/drawing/2014/main" id="{E7650F45-F1C3-4FCB-A093-8193A03720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" y="1152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8" name="Freeform 40">
                <a:extLst>
                  <a:ext uri="{FF2B5EF4-FFF2-40B4-BE49-F238E27FC236}">
                    <a16:creationId xmlns:a16="http://schemas.microsoft.com/office/drawing/2014/main" id="{44E47EA8-2178-465B-94AB-CEA786A0D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7" y="869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169" name="Freeform 41">
              <a:extLst>
                <a:ext uri="{FF2B5EF4-FFF2-40B4-BE49-F238E27FC236}">
                  <a16:creationId xmlns:a16="http://schemas.microsoft.com/office/drawing/2014/main" id="{98CCD5E3-987A-4763-862A-92A2D5904D63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15 w 304"/>
                <a:gd name="T1" fmla="*/ 6 h 764"/>
                <a:gd name="T2" fmla="*/ 34 w 304"/>
                <a:gd name="T3" fmla="*/ 0 h 764"/>
                <a:gd name="T4" fmla="*/ 75 w 304"/>
                <a:gd name="T5" fmla="*/ 26 h 764"/>
                <a:gd name="T6" fmla="*/ 75 w 304"/>
                <a:gd name="T7" fmla="*/ 71 h 764"/>
                <a:gd name="T8" fmla="*/ 110 w 304"/>
                <a:gd name="T9" fmla="*/ 114 h 764"/>
                <a:gd name="T10" fmla="*/ 144 w 304"/>
                <a:gd name="T11" fmla="*/ 160 h 764"/>
                <a:gd name="T12" fmla="*/ 180 w 304"/>
                <a:gd name="T13" fmla="*/ 220 h 764"/>
                <a:gd name="T14" fmla="*/ 208 w 304"/>
                <a:gd name="T15" fmla="*/ 276 h 764"/>
                <a:gd name="T16" fmla="*/ 237 w 304"/>
                <a:gd name="T17" fmla="*/ 357 h 764"/>
                <a:gd name="T18" fmla="*/ 261 w 304"/>
                <a:gd name="T19" fmla="*/ 428 h 764"/>
                <a:gd name="T20" fmla="*/ 291 w 304"/>
                <a:gd name="T21" fmla="*/ 570 h 764"/>
                <a:gd name="T22" fmla="*/ 304 w 304"/>
                <a:gd name="T23" fmla="*/ 658 h 764"/>
                <a:gd name="T24" fmla="*/ 265 w 304"/>
                <a:gd name="T25" fmla="*/ 764 h 764"/>
                <a:gd name="T26" fmla="*/ 189 w 304"/>
                <a:gd name="T27" fmla="*/ 679 h 764"/>
                <a:gd name="T28" fmla="*/ 168 w 304"/>
                <a:gd name="T29" fmla="*/ 536 h 764"/>
                <a:gd name="T30" fmla="*/ 152 w 304"/>
                <a:gd name="T31" fmla="*/ 449 h 764"/>
                <a:gd name="T32" fmla="*/ 129 w 304"/>
                <a:gd name="T33" fmla="*/ 366 h 764"/>
                <a:gd name="T34" fmla="*/ 103 w 304"/>
                <a:gd name="T35" fmla="*/ 306 h 764"/>
                <a:gd name="T36" fmla="*/ 69 w 304"/>
                <a:gd name="T37" fmla="*/ 219 h 764"/>
                <a:gd name="T38" fmla="*/ 49 w 304"/>
                <a:gd name="T39" fmla="*/ 156 h 764"/>
                <a:gd name="T40" fmla="*/ 30 w 304"/>
                <a:gd name="T41" fmla="*/ 84 h 764"/>
                <a:gd name="T42" fmla="*/ 0 w 304"/>
                <a:gd name="T43" fmla="*/ 66 h 764"/>
                <a:gd name="T44" fmla="*/ 15 w 304"/>
                <a:gd name="T45" fmla="*/ 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170" name="Group 42">
              <a:extLst>
                <a:ext uri="{FF2B5EF4-FFF2-40B4-BE49-F238E27FC236}">
                  <a16:creationId xmlns:a16="http://schemas.microsoft.com/office/drawing/2014/main" id="{4ECA2A35-DC4F-4684-AC86-1936B70A46E3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48171" name="Freeform 43">
                <a:extLst>
                  <a:ext uri="{FF2B5EF4-FFF2-40B4-BE49-F238E27FC236}">
                    <a16:creationId xmlns:a16="http://schemas.microsoft.com/office/drawing/2014/main" id="{EF13139B-8661-4783-B1B2-C6D46A396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4" y="1086"/>
                <a:ext cx="175" cy="210"/>
              </a:xfrm>
              <a:custGeom>
                <a:avLst/>
                <a:gdLst>
                  <a:gd name="T0" fmla="*/ 957 w 1229"/>
                  <a:gd name="T1" fmla="*/ 1468 h 1468"/>
                  <a:gd name="T2" fmla="*/ 981 w 1229"/>
                  <a:gd name="T3" fmla="*/ 1270 h 1468"/>
                  <a:gd name="T4" fmla="*/ 1049 w 1229"/>
                  <a:gd name="T5" fmla="*/ 1164 h 1468"/>
                  <a:gd name="T6" fmla="*/ 1118 w 1229"/>
                  <a:gd name="T7" fmla="*/ 1071 h 1468"/>
                  <a:gd name="T8" fmla="*/ 1182 w 1229"/>
                  <a:gd name="T9" fmla="*/ 953 h 1468"/>
                  <a:gd name="T10" fmla="*/ 1216 w 1229"/>
                  <a:gd name="T11" fmla="*/ 854 h 1468"/>
                  <a:gd name="T12" fmla="*/ 1229 w 1229"/>
                  <a:gd name="T13" fmla="*/ 734 h 1468"/>
                  <a:gd name="T14" fmla="*/ 1202 w 1229"/>
                  <a:gd name="T15" fmla="*/ 604 h 1468"/>
                  <a:gd name="T16" fmla="*/ 1159 w 1229"/>
                  <a:gd name="T17" fmla="*/ 500 h 1468"/>
                  <a:gd name="T18" fmla="*/ 1166 w 1229"/>
                  <a:gd name="T19" fmla="*/ 405 h 1468"/>
                  <a:gd name="T20" fmla="*/ 1149 w 1229"/>
                  <a:gd name="T21" fmla="*/ 320 h 1468"/>
                  <a:gd name="T22" fmla="*/ 1125 w 1229"/>
                  <a:gd name="T23" fmla="*/ 272 h 1468"/>
                  <a:gd name="T24" fmla="*/ 1091 w 1229"/>
                  <a:gd name="T25" fmla="*/ 231 h 1468"/>
                  <a:gd name="T26" fmla="*/ 1079 w 1229"/>
                  <a:gd name="T27" fmla="*/ 204 h 1468"/>
                  <a:gd name="T28" fmla="*/ 1032 w 1229"/>
                  <a:gd name="T29" fmla="*/ 176 h 1468"/>
                  <a:gd name="T30" fmla="*/ 992 w 1229"/>
                  <a:gd name="T31" fmla="*/ 170 h 1468"/>
                  <a:gd name="T32" fmla="*/ 963 w 1229"/>
                  <a:gd name="T33" fmla="*/ 185 h 1468"/>
                  <a:gd name="T34" fmla="*/ 927 w 1229"/>
                  <a:gd name="T35" fmla="*/ 279 h 1468"/>
                  <a:gd name="T36" fmla="*/ 861 w 1229"/>
                  <a:gd name="T37" fmla="*/ 414 h 1468"/>
                  <a:gd name="T38" fmla="*/ 958 w 1229"/>
                  <a:gd name="T39" fmla="*/ 181 h 1468"/>
                  <a:gd name="T40" fmla="*/ 975 w 1229"/>
                  <a:gd name="T41" fmla="*/ 152 h 1468"/>
                  <a:gd name="T42" fmla="*/ 953 w 1229"/>
                  <a:gd name="T43" fmla="*/ 100 h 1468"/>
                  <a:gd name="T44" fmla="*/ 918 w 1229"/>
                  <a:gd name="T45" fmla="*/ 82 h 1468"/>
                  <a:gd name="T46" fmla="*/ 871 w 1229"/>
                  <a:gd name="T47" fmla="*/ 62 h 1468"/>
                  <a:gd name="T48" fmla="*/ 806 w 1229"/>
                  <a:gd name="T49" fmla="*/ 39 h 1468"/>
                  <a:gd name="T50" fmla="*/ 790 w 1229"/>
                  <a:gd name="T51" fmla="*/ 25 h 1468"/>
                  <a:gd name="T52" fmla="*/ 760 w 1229"/>
                  <a:gd name="T53" fmla="*/ 0 h 1468"/>
                  <a:gd name="T54" fmla="*/ 582 w 1229"/>
                  <a:gd name="T55" fmla="*/ 39 h 1468"/>
                  <a:gd name="T56" fmla="*/ 346 w 1229"/>
                  <a:gd name="T57" fmla="*/ 169 h 1468"/>
                  <a:gd name="T58" fmla="*/ 329 w 1229"/>
                  <a:gd name="T59" fmla="*/ 204 h 1468"/>
                  <a:gd name="T60" fmla="*/ 274 w 1229"/>
                  <a:gd name="T61" fmla="*/ 259 h 1468"/>
                  <a:gd name="T62" fmla="*/ 210 w 1229"/>
                  <a:gd name="T63" fmla="*/ 303 h 1468"/>
                  <a:gd name="T64" fmla="*/ 154 w 1229"/>
                  <a:gd name="T65" fmla="*/ 326 h 1468"/>
                  <a:gd name="T66" fmla="*/ 102 w 1229"/>
                  <a:gd name="T67" fmla="*/ 378 h 1468"/>
                  <a:gd name="T68" fmla="*/ 67 w 1229"/>
                  <a:gd name="T69" fmla="*/ 466 h 1468"/>
                  <a:gd name="T70" fmla="*/ 20 w 1229"/>
                  <a:gd name="T71" fmla="*/ 584 h 1468"/>
                  <a:gd name="T72" fmla="*/ 0 w 1229"/>
                  <a:gd name="T73" fmla="*/ 649 h 1468"/>
                  <a:gd name="T74" fmla="*/ 20 w 1229"/>
                  <a:gd name="T75" fmla="*/ 753 h 1468"/>
                  <a:gd name="T76" fmla="*/ 55 w 1229"/>
                  <a:gd name="T77" fmla="*/ 861 h 1468"/>
                  <a:gd name="T78" fmla="*/ 110 w 1229"/>
                  <a:gd name="T79" fmla="*/ 998 h 1468"/>
                  <a:gd name="T80" fmla="*/ 141 w 1229"/>
                  <a:gd name="T81" fmla="*/ 1111 h 1468"/>
                  <a:gd name="T82" fmla="*/ 218 w 1229"/>
                  <a:gd name="T83" fmla="*/ 1215 h 1468"/>
                  <a:gd name="T84" fmla="*/ 257 w 1229"/>
                  <a:gd name="T85" fmla="*/ 1233 h 1468"/>
                  <a:gd name="T86" fmla="*/ 279 w 1229"/>
                  <a:gd name="T87" fmla="*/ 1290 h 1468"/>
                  <a:gd name="T88" fmla="*/ 283 w 1229"/>
                  <a:gd name="T89" fmla="*/ 1465 h 1468"/>
                  <a:gd name="T90" fmla="*/ 957 w 1229"/>
                  <a:gd name="T91" fmla="*/ 1468 h 1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2" name="Freeform 44">
                <a:extLst>
                  <a:ext uri="{FF2B5EF4-FFF2-40B4-BE49-F238E27FC236}">
                    <a16:creationId xmlns:a16="http://schemas.microsoft.com/office/drawing/2014/main" id="{58B0AEDB-2294-4AFA-BA1A-A05B3D0D1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" y="1151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234 w 538"/>
                  <a:gd name="T3" fmla="*/ 164 h 275"/>
                  <a:gd name="T4" fmla="*/ 445 w 538"/>
                  <a:gd name="T5" fmla="*/ 246 h 275"/>
                  <a:gd name="T6" fmla="*/ 538 w 538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3" name="Freeform 45">
                <a:extLst>
                  <a:ext uri="{FF2B5EF4-FFF2-40B4-BE49-F238E27FC236}">
                    <a16:creationId xmlns:a16="http://schemas.microsoft.com/office/drawing/2014/main" id="{46F774EE-1799-4798-B15C-C84A60443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337 w 601"/>
                  <a:gd name="T3" fmla="*/ 180 h 643"/>
                  <a:gd name="T4" fmla="*/ 413 w 601"/>
                  <a:gd name="T5" fmla="*/ 245 h 643"/>
                  <a:gd name="T6" fmla="*/ 510 w 601"/>
                  <a:gd name="T7" fmla="*/ 360 h 643"/>
                  <a:gd name="T8" fmla="*/ 551 w 601"/>
                  <a:gd name="T9" fmla="*/ 454 h 643"/>
                  <a:gd name="T10" fmla="*/ 573 w 601"/>
                  <a:gd name="T11" fmla="*/ 534 h 643"/>
                  <a:gd name="T12" fmla="*/ 601 w 601"/>
                  <a:gd name="T13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4" name="Freeform 46">
                <a:extLst>
                  <a:ext uri="{FF2B5EF4-FFF2-40B4-BE49-F238E27FC236}">
                    <a16:creationId xmlns:a16="http://schemas.microsoft.com/office/drawing/2014/main" id="{D07A0FEA-0EB9-44E8-B8DA-9F6EA5C9C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" y="1090"/>
                <a:ext cx="57" cy="89"/>
              </a:xfrm>
              <a:custGeom>
                <a:avLst/>
                <a:gdLst>
                  <a:gd name="T0" fmla="*/ 391 w 395"/>
                  <a:gd name="T1" fmla="*/ 139 h 623"/>
                  <a:gd name="T2" fmla="*/ 395 w 395"/>
                  <a:gd name="T3" fmla="*/ 98 h 623"/>
                  <a:gd name="T4" fmla="*/ 368 w 395"/>
                  <a:gd name="T5" fmla="*/ 42 h 623"/>
                  <a:gd name="T6" fmla="*/ 328 w 395"/>
                  <a:gd name="T7" fmla="*/ 15 h 623"/>
                  <a:gd name="T8" fmla="*/ 290 w 395"/>
                  <a:gd name="T9" fmla="*/ 0 h 623"/>
                  <a:gd name="T10" fmla="*/ 248 w 395"/>
                  <a:gd name="T11" fmla="*/ 1 h 623"/>
                  <a:gd name="T12" fmla="*/ 211 w 395"/>
                  <a:gd name="T13" fmla="*/ 10 h 623"/>
                  <a:gd name="T14" fmla="*/ 181 w 395"/>
                  <a:gd name="T15" fmla="*/ 28 h 623"/>
                  <a:gd name="T16" fmla="*/ 123 w 395"/>
                  <a:gd name="T17" fmla="*/ 167 h 623"/>
                  <a:gd name="T18" fmla="*/ 83 w 395"/>
                  <a:gd name="T19" fmla="*/ 298 h 623"/>
                  <a:gd name="T20" fmla="*/ 45 w 395"/>
                  <a:gd name="T21" fmla="*/ 401 h 623"/>
                  <a:gd name="T22" fmla="*/ 0 w 395"/>
                  <a:gd name="T23" fmla="*/ 512 h 623"/>
                  <a:gd name="T24" fmla="*/ 16 w 395"/>
                  <a:gd name="T25" fmla="*/ 581 h 623"/>
                  <a:gd name="T26" fmla="*/ 38 w 395"/>
                  <a:gd name="T27" fmla="*/ 604 h 623"/>
                  <a:gd name="T28" fmla="*/ 72 w 395"/>
                  <a:gd name="T29" fmla="*/ 623 h 623"/>
                  <a:gd name="T30" fmla="*/ 110 w 395"/>
                  <a:gd name="T31" fmla="*/ 618 h 623"/>
                  <a:gd name="T32" fmla="*/ 148 w 395"/>
                  <a:gd name="T33" fmla="*/ 602 h 623"/>
                  <a:gd name="T34" fmla="*/ 186 w 395"/>
                  <a:gd name="T35" fmla="*/ 540 h 623"/>
                  <a:gd name="T36" fmla="*/ 201 w 395"/>
                  <a:gd name="T37" fmla="*/ 453 h 623"/>
                  <a:gd name="T38" fmla="*/ 235 w 395"/>
                  <a:gd name="T39" fmla="*/ 398 h 623"/>
                  <a:gd name="T40" fmla="*/ 265 w 395"/>
                  <a:gd name="T41" fmla="*/ 332 h 623"/>
                  <a:gd name="T42" fmla="*/ 315 w 395"/>
                  <a:gd name="T43" fmla="*/ 267 h 623"/>
                  <a:gd name="T44" fmla="*/ 364 w 395"/>
                  <a:gd name="T45" fmla="*/ 183 h 623"/>
                  <a:gd name="T46" fmla="*/ 391 w 395"/>
                  <a:gd name="T47" fmla="*/ 139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5" name="Freeform 47">
                <a:extLst>
                  <a:ext uri="{FF2B5EF4-FFF2-40B4-BE49-F238E27FC236}">
                    <a16:creationId xmlns:a16="http://schemas.microsoft.com/office/drawing/2014/main" id="{1116DF2F-9026-4653-8AC1-242AD3374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" y="1154"/>
                <a:ext cx="16" cy="21"/>
              </a:xfrm>
              <a:custGeom>
                <a:avLst/>
                <a:gdLst>
                  <a:gd name="T0" fmla="*/ 16 w 114"/>
                  <a:gd name="T1" fmla="*/ 18 h 148"/>
                  <a:gd name="T2" fmla="*/ 38 w 114"/>
                  <a:gd name="T3" fmla="*/ 0 h 148"/>
                  <a:gd name="T4" fmla="*/ 77 w 114"/>
                  <a:gd name="T5" fmla="*/ 4 h 148"/>
                  <a:gd name="T6" fmla="*/ 114 w 114"/>
                  <a:gd name="T7" fmla="*/ 22 h 148"/>
                  <a:gd name="T8" fmla="*/ 114 w 114"/>
                  <a:gd name="T9" fmla="*/ 77 h 148"/>
                  <a:gd name="T10" fmla="*/ 108 w 114"/>
                  <a:gd name="T11" fmla="*/ 107 h 148"/>
                  <a:gd name="T12" fmla="*/ 92 w 114"/>
                  <a:gd name="T13" fmla="*/ 139 h 148"/>
                  <a:gd name="T14" fmla="*/ 54 w 114"/>
                  <a:gd name="T15" fmla="*/ 148 h 148"/>
                  <a:gd name="T16" fmla="*/ 35 w 114"/>
                  <a:gd name="T17" fmla="*/ 146 h 148"/>
                  <a:gd name="T18" fmla="*/ 13 w 114"/>
                  <a:gd name="T19" fmla="*/ 124 h 148"/>
                  <a:gd name="T20" fmla="*/ 0 w 114"/>
                  <a:gd name="T21" fmla="*/ 98 h 148"/>
                  <a:gd name="T22" fmla="*/ 16 w 114"/>
                  <a:gd name="T23" fmla="*/ 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6" name="Freeform 48">
                <a:extLst>
                  <a:ext uri="{FF2B5EF4-FFF2-40B4-BE49-F238E27FC236}">
                    <a16:creationId xmlns:a16="http://schemas.microsoft.com/office/drawing/2014/main" id="{C4900FB2-0D28-4073-BEF8-381BBD825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" y="962"/>
                <a:ext cx="42" cy="155"/>
              </a:xfrm>
              <a:custGeom>
                <a:avLst/>
                <a:gdLst>
                  <a:gd name="T0" fmla="*/ 284 w 290"/>
                  <a:gd name="T1" fmla="*/ 1005 h 1090"/>
                  <a:gd name="T2" fmla="*/ 289 w 290"/>
                  <a:gd name="T3" fmla="*/ 947 h 1090"/>
                  <a:gd name="T4" fmla="*/ 290 w 290"/>
                  <a:gd name="T5" fmla="*/ 818 h 1090"/>
                  <a:gd name="T6" fmla="*/ 281 w 290"/>
                  <a:gd name="T7" fmla="*/ 691 h 1090"/>
                  <a:gd name="T8" fmla="*/ 275 w 290"/>
                  <a:gd name="T9" fmla="*/ 635 h 1090"/>
                  <a:gd name="T10" fmla="*/ 271 w 290"/>
                  <a:gd name="T11" fmla="*/ 594 h 1090"/>
                  <a:gd name="T12" fmla="*/ 271 w 290"/>
                  <a:gd name="T13" fmla="*/ 505 h 1090"/>
                  <a:gd name="T14" fmla="*/ 276 w 290"/>
                  <a:gd name="T15" fmla="*/ 406 h 1090"/>
                  <a:gd name="T16" fmla="*/ 275 w 290"/>
                  <a:gd name="T17" fmla="*/ 332 h 1090"/>
                  <a:gd name="T18" fmla="*/ 273 w 290"/>
                  <a:gd name="T19" fmla="*/ 276 h 1090"/>
                  <a:gd name="T20" fmla="*/ 262 w 290"/>
                  <a:gd name="T21" fmla="*/ 166 h 1090"/>
                  <a:gd name="T22" fmla="*/ 253 w 290"/>
                  <a:gd name="T23" fmla="*/ 88 h 1090"/>
                  <a:gd name="T24" fmla="*/ 236 w 290"/>
                  <a:gd name="T25" fmla="*/ 24 h 1090"/>
                  <a:gd name="T26" fmla="*/ 214 w 290"/>
                  <a:gd name="T27" fmla="*/ 3 h 1090"/>
                  <a:gd name="T28" fmla="*/ 186 w 290"/>
                  <a:gd name="T29" fmla="*/ 1 h 1090"/>
                  <a:gd name="T30" fmla="*/ 156 w 290"/>
                  <a:gd name="T31" fmla="*/ 0 h 1090"/>
                  <a:gd name="T32" fmla="*/ 121 w 290"/>
                  <a:gd name="T33" fmla="*/ 14 h 1090"/>
                  <a:gd name="T34" fmla="*/ 92 w 290"/>
                  <a:gd name="T35" fmla="*/ 70 h 1090"/>
                  <a:gd name="T36" fmla="*/ 85 w 290"/>
                  <a:gd name="T37" fmla="*/ 160 h 1090"/>
                  <a:gd name="T38" fmla="*/ 82 w 290"/>
                  <a:gd name="T39" fmla="*/ 264 h 1090"/>
                  <a:gd name="T40" fmla="*/ 76 w 290"/>
                  <a:gd name="T41" fmla="*/ 332 h 1090"/>
                  <a:gd name="T42" fmla="*/ 67 w 290"/>
                  <a:gd name="T43" fmla="*/ 402 h 1090"/>
                  <a:gd name="T44" fmla="*/ 68 w 290"/>
                  <a:gd name="T45" fmla="*/ 485 h 1090"/>
                  <a:gd name="T46" fmla="*/ 64 w 290"/>
                  <a:gd name="T47" fmla="*/ 580 h 1090"/>
                  <a:gd name="T48" fmla="*/ 51 w 290"/>
                  <a:gd name="T49" fmla="*/ 651 h 1090"/>
                  <a:gd name="T50" fmla="*/ 37 w 290"/>
                  <a:gd name="T51" fmla="*/ 765 h 1090"/>
                  <a:gd name="T52" fmla="*/ 19 w 290"/>
                  <a:gd name="T53" fmla="*/ 885 h 1090"/>
                  <a:gd name="T54" fmla="*/ 3 w 290"/>
                  <a:gd name="T55" fmla="*/ 986 h 1090"/>
                  <a:gd name="T56" fmla="*/ 0 w 290"/>
                  <a:gd name="T57" fmla="*/ 1090 h 1090"/>
                  <a:gd name="T58" fmla="*/ 266 w 290"/>
                  <a:gd name="T59" fmla="*/ 1085 h 1090"/>
                  <a:gd name="T60" fmla="*/ 284 w 290"/>
                  <a:gd name="T61" fmla="*/ 100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7" name="Freeform 49">
                <a:extLst>
                  <a:ext uri="{FF2B5EF4-FFF2-40B4-BE49-F238E27FC236}">
                    <a16:creationId xmlns:a16="http://schemas.microsoft.com/office/drawing/2014/main" id="{888B2DBB-6585-4F04-A911-FFD22B1CD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" y="1156"/>
                <a:ext cx="31" cy="4"/>
              </a:xfrm>
              <a:custGeom>
                <a:avLst/>
                <a:gdLst>
                  <a:gd name="T0" fmla="*/ 221 w 221"/>
                  <a:gd name="T1" fmla="*/ 14 h 28"/>
                  <a:gd name="T2" fmla="*/ 156 w 221"/>
                  <a:gd name="T3" fmla="*/ 24 h 28"/>
                  <a:gd name="T4" fmla="*/ 104 w 221"/>
                  <a:gd name="T5" fmla="*/ 28 h 28"/>
                  <a:gd name="T6" fmla="*/ 35 w 221"/>
                  <a:gd name="T7" fmla="*/ 14 h 28"/>
                  <a:gd name="T8" fmla="*/ 0 w 221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8" name="Freeform 50">
                <a:extLst>
                  <a:ext uri="{FF2B5EF4-FFF2-40B4-BE49-F238E27FC236}">
                    <a16:creationId xmlns:a16="http://schemas.microsoft.com/office/drawing/2014/main" id="{26C81C41-23B9-4091-BA78-E99CDC30D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2" y="1264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70 w 181"/>
                  <a:gd name="T3" fmla="*/ 14 h 14"/>
                  <a:gd name="T4" fmla="*/ 146 w 181"/>
                  <a:gd name="T5" fmla="*/ 14 h 14"/>
                  <a:gd name="T6" fmla="*/ 181 w 181"/>
                  <a:gd name="T7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9" name="Freeform 51">
                <a:extLst>
                  <a:ext uri="{FF2B5EF4-FFF2-40B4-BE49-F238E27FC236}">
                    <a16:creationId xmlns:a16="http://schemas.microsoft.com/office/drawing/2014/main" id="{3F23E84F-FC7C-4B63-8782-E1823B03A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104"/>
                <a:ext cx="53" cy="72"/>
              </a:xfrm>
              <a:custGeom>
                <a:avLst/>
                <a:gdLst>
                  <a:gd name="T0" fmla="*/ 370 w 370"/>
                  <a:gd name="T1" fmla="*/ 97 h 501"/>
                  <a:gd name="T2" fmla="*/ 362 w 370"/>
                  <a:gd name="T3" fmla="*/ 159 h 501"/>
                  <a:gd name="T4" fmla="*/ 331 w 370"/>
                  <a:gd name="T5" fmla="*/ 214 h 501"/>
                  <a:gd name="T6" fmla="*/ 276 w 370"/>
                  <a:gd name="T7" fmla="*/ 266 h 501"/>
                  <a:gd name="T8" fmla="*/ 239 w 370"/>
                  <a:gd name="T9" fmla="*/ 279 h 501"/>
                  <a:gd name="T10" fmla="*/ 209 w 370"/>
                  <a:gd name="T11" fmla="*/ 294 h 501"/>
                  <a:gd name="T12" fmla="*/ 191 w 370"/>
                  <a:gd name="T13" fmla="*/ 344 h 501"/>
                  <a:gd name="T14" fmla="*/ 163 w 370"/>
                  <a:gd name="T15" fmla="*/ 414 h 501"/>
                  <a:gd name="T16" fmla="*/ 132 w 370"/>
                  <a:gd name="T17" fmla="*/ 480 h 501"/>
                  <a:gd name="T18" fmla="*/ 97 w 370"/>
                  <a:gd name="T19" fmla="*/ 501 h 501"/>
                  <a:gd name="T20" fmla="*/ 46 w 370"/>
                  <a:gd name="T21" fmla="*/ 501 h 501"/>
                  <a:gd name="T22" fmla="*/ 14 w 370"/>
                  <a:gd name="T23" fmla="*/ 486 h 501"/>
                  <a:gd name="T24" fmla="*/ 0 w 370"/>
                  <a:gd name="T25" fmla="*/ 446 h 501"/>
                  <a:gd name="T26" fmla="*/ 3 w 370"/>
                  <a:gd name="T27" fmla="*/ 401 h 501"/>
                  <a:gd name="T28" fmla="*/ 19 w 370"/>
                  <a:gd name="T29" fmla="*/ 318 h 501"/>
                  <a:gd name="T30" fmla="*/ 52 w 370"/>
                  <a:gd name="T31" fmla="*/ 251 h 501"/>
                  <a:gd name="T32" fmla="*/ 90 w 370"/>
                  <a:gd name="T33" fmla="*/ 193 h 501"/>
                  <a:gd name="T34" fmla="*/ 160 w 370"/>
                  <a:gd name="T35" fmla="*/ 69 h 501"/>
                  <a:gd name="T36" fmla="*/ 207 w 370"/>
                  <a:gd name="T37" fmla="*/ 14 h 501"/>
                  <a:gd name="T38" fmla="*/ 269 w 370"/>
                  <a:gd name="T39" fmla="*/ 0 h 501"/>
                  <a:gd name="T40" fmla="*/ 305 w 370"/>
                  <a:gd name="T41" fmla="*/ 9 h 501"/>
                  <a:gd name="T42" fmla="*/ 331 w 370"/>
                  <a:gd name="T43" fmla="*/ 28 h 501"/>
                  <a:gd name="T44" fmla="*/ 357 w 370"/>
                  <a:gd name="T45" fmla="*/ 61 h 501"/>
                  <a:gd name="T46" fmla="*/ 370 w 370"/>
                  <a:gd name="T47" fmla="*/ 97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0" name="Freeform 52">
                <a:extLst>
                  <a:ext uri="{FF2B5EF4-FFF2-40B4-BE49-F238E27FC236}">
                    <a16:creationId xmlns:a16="http://schemas.microsoft.com/office/drawing/2014/main" id="{1741E626-D6D0-43C4-8ACC-F5C3BA1DD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8" y="1163"/>
                <a:ext cx="14" cy="17"/>
              </a:xfrm>
              <a:custGeom>
                <a:avLst/>
                <a:gdLst>
                  <a:gd name="T0" fmla="*/ 17 w 98"/>
                  <a:gd name="T1" fmla="*/ 0 h 114"/>
                  <a:gd name="T2" fmla="*/ 57 w 98"/>
                  <a:gd name="T3" fmla="*/ 0 h 114"/>
                  <a:gd name="T4" fmla="*/ 96 w 98"/>
                  <a:gd name="T5" fmla="*/ 14 h 114"/>
                  <a:gd name="T6" fmla="*/ 98 w 98"/>
                  <a:gd name="T7" fmla="*/ 59 h 114"/>
                  <a:gd name="T8" fmla="*/ 86 w 98"/>
                  <a:gd name="T9" fmla="*/ 92 h 114"/>
                  <a:gd name="T10" fmla="*/ 48 w 98"/>
                  <a:gd name="T11" fmla="*/ 114 h 114"/>
                  <a:gd name="T12" fmla="*/ 21 w 98"/>
                  <a:gd name="T13" fmla="*/ 102 h 114"/>
                  <a:gd name="T14" fmla="*/ 11 w 98"/>
                  <a:gd name="T15" fmla="*/ 83 h 114"/>
                  <a:gd name="T16" fmla="*/ 0 w 98"/>
                  <a:gd name="T17" fmla="*/ 54 h 114"/>
                  <a:gd name="T18" fmla="*/ 4 w 98"/>
                  <a:gd name="T19" fmla="*/ 16 h 114"/>
                  <a:gd name="T20" fmla="*/ 17 w 98"/>
                  <a:gd name="T2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1" name="Freeform 53">
                <a:extLst>
                  <a:ext uri="{FF2B5EF4-FFF2-40B4-BE49-F238E27FC236}">
                    <a16:creationId xmlns:a16="http://schemas.microsoft.com/office/drawing/2014/main" id="{DE6E711F-4FC0-432C-BDA1-F25ACB369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1083"/>
                <a:ext cx="45" cy="90"/>
              </a:xfrm>
              <a:custGeom>
                <a:avLst/>
                <a:gdLst>
                  <a:gd name="T0" fmla="*/ 317 w 317"/>
                  <a:gd name="T1" fmla="*/ 90 h 626"/>
                  <a:gd name="T2" fmla="*/ 303 w 317"/>
                  <a:gd name="T3" fmla="*/ 48 h 626"/>
                  <a:gd name="T4" fmla="*/ 280 w 317"/>
                  <a:gd name="T5" fmla="*/ 18 h 626"/>
                  <a:gd name="T6" fmla="*/ 245 w 317"/>
                  <a:gd name="T7" fmla="*/ 7 h 626"/>
                  <a:gd name="T8" fmla="*/ 200 w 317"/>
                  <a:gd name="T9" fmla="*/ 0 h 626"/>
                  <a:gd name="T10" fmla="*/ 138 w 317"/>
                  <a:gd name="T11" fmla="*/ 21 h 626"/>
                  <a:gd name="T12" fmla="*/ 92 w 317"/>
                  <a:gd name="T13" fmla="*/ 49 h 626"/>
                  <a:gd name="T14" fmla="*/ 53 w 317"/>
                  <a:gd name="T15" fmla="*/ 118 h 626"/>
                  <a:gd name="T16" fmla="*/ 30 w 317"/>
                  <a:gd name="T17" fmla="*/ 277 h 626"/>
                  <a:gd name="T18" fmla="*/ 3 w 317"/>
                  <a:gd name="T19" fmla="*/ 394 h 626"/>
                  <a:gd name="T20" fmla="*/ 0 w 317"/>
                  <a:gd name="T21" fmla="*/ 512 h 626"/>
                  <a:gd name="T22" fmla="*/ 8 w 317"/>
                  <a:gd name="T23" fmla="*/ 567 h 626"/>
                  <a:gd name="T24" fmla="*/ 33 w 317"/>
                  <a:gd name="T25" fmla="*/ 608 h 626"/>
                  <a:gd name="T26" fmla="*/ 91 w 317"/>
                  <a:gd name="T27" fmla="*/ 626 h 626"/>
                  <a:gd name="T28" fmla="*/ 145 w 317"/>
                  <a:gd name="T29" fmla="*/ 601 h 626"/>
                  <a:gd name="T30" fmla="*/ 173 w 317"/>
                  <a:gd name="T31" fmla="*/ 539 h 626"/>
                  <a:gd name="T32" fmla="*/ 193 w 317"/>
                  <a:gd name="T33" fmla="*/ 436 h 626"/>
                  <a:gd name="T34" fmla="*/ 221 w 317"/>
                  <a:gd name="T35" fmla="*/ 341 h 626"/>
                  <a:gd name="T36" fmla="*/ 267 w 317"/>
                  <a:gd name="T37" fmla="*/ 253 h 626"/>
                  <a:gd name="T38" fmla="*/ 300 w 317"/>
                  <a:gd name="T39" fmla="*/ 155 h 626"/>
                  <a:gd name="T40" fmla="*/ 317 w 317"/>
                  <a:gd name="T41" fmla="*/ 9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2" name="Freeform 54">
                <a:extLst>
                  <a:ext uri="{FF2B5EF4-FFF2-40B4-BE49-F238E27FC236}">
                    <a16:creationId xmlns:a16="http://schemas.microsoft.com/office/drawing/2014/main" id="{734CD51C-7A73-405C-A120-D0C3615E5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131 w 132"/>
                  <a:gd name="T1" fmla="*/ 24 h 152"/>
                  <a:gd name="T2" fmla="*/ 132 w 132"/>
                  <a:gd name="T3" fmla="*/ 80 h 152"/>
                  <a:gd name="T4" fmla="*/ 113 w 132"/>
                  <a:gd name="T5" fmla="*/ 137 h 152"/>
                  <a:gd name="T6" fmla="*/ 78 w 132"/>
                  <a:gd name="T7" fmla="*/ 152 h 152"/>
                  <a:gd name="T8" fmla="*/ 26 w 132"/>
                  <a:gd name="T9" fmla="*/ 137 h 152"/>
                  <a:gd name="T10" fmla="*/ 10 w 132"/>
                  <a:gd name="T11" fmla="*/ 111 h 152"/>
                  <a:gd name="T12" fmla="*/ 2 w 132"/>
                  <a:gd name="T13" fmla="*/ 81 h 152"/>
                  <a:gd name="T14" fmla="*/ 0 w 132"/>
                  <a:gd name="T15" fmla="*/ 39 h 152"/>
                  <a:gd name="T16" fmla="*/ 22 w 132"/>
                  <a:gd name="T17" fmla="*/ 10 h 152"/>
                  <a:gd name="T18" fmla="*/ 92 w 132"/>
                  <a:gd name="T19" fmla="*/ 0 h 152"/>
                  <a:gd name="T20" fmla="*/ 131 w 132"/>
                  <a:gd name="T21" fmla="*/ 2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3" name="Freeform 55">
                <a:extLst>
                  <a:ext uri="{FF2B5EF4-FFF2-40B4-BE49-F238E27FC236}">
                    <a16:creationId xmlns:a16="http://schemas.microsoft.com/office/drawing/2014/main" id="{DBDAD6DB-EE25-4E9D-9113-20EBF0BCE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1089"/>
                <a:ext cx="83" cy="135"/>
              </a:xfrm>
              <a:custGeom>
                <a:avLst/>
                <a:gdLst>
                  <a:gd name="T0" fmla="*/ 242 w 578"/>
                  <a:gd name="T1" fmla="*/ 117 h 941"/>
                  <a:gd name="T2" fmla="*/ 326 w 578"/>
                  <a:gd name="T3" fmla="*/ 97 h 941"/>
                  <a:gd name="T4" fmla="*/ 381 w 578"/>
                  <a:gd name="T5" fmla="*/ 62 h 941"/>
                  <a:gd name="T6" fmla="*/ 450 w 578"/>
                  <a:gd name="T7" fmla="*/ 21 h 941"/>
                  <a:gd name="T8" fmla="*/ 526 w 578"/>
                  <a:gd name="T9" fmla="*/ 0 h 941"/>
                  <a:gd name="T10" fmla="*/ 554 w 578"/>
                  <a:gd name="T11" fmla="*/ 10 h 941"/>
                  <a:gd name="T12" fmla="*/ 574 w 578"/>
                  <a:gd name="T13" fmla="*/ 33 h 941"/>
                  <a:gd name="T14" fmla="*/ 578 w 578"/>
                  <a:gd name="T15" fmla="*/ 71 h 941"/>
                  <a:gd name="T16" fmla="*/ 567 w 578"/>
                  <a:gd name="T17" fmla="*/ 117 h 941"/>
                  <a:gd name="T18" fmla="*/ 557 w 578"/>
                  <a:gd name="T19" fmla="*/ 158 h 941"/>
                  <a:gd name="T20" fmla="*/ 526 w 578"/>
                  <a:gd name="T21" fmla="*/ 207 h 941"/>
                  <a:gd name="T22" fmla="*/ 454 w 578"/>
                  <a:gd name="T23" fmla="*/ 276 h 941"/>
                  <a:gd name="T24" fmla="*/ 402 w 578"/>
                  <a:gd name="T25" fmla="*/ 311 h 941"/>
                  <a:gd name="T26" fmla="*/ 360 w 578"/>
                  <a:gd name="T27" fmla="*/ 331 h 941"/>
                  <a:gd name="T28" fmla="*/ 367 w 578"/>
                  <a:gd name="T29" fmla="*/ 407 h 941"/>
                  <a:gd name="T30" fmla="*/ 374 w 578"/>
                  <a:gd name="T31" fmla="*/ 477 h 941"/>
                  <a:gd name="T32" fmla="*/ 367 w 578"/>
                  <a:gd name="T33" fmla="*/ 580 h 941"/>
                  <a:gd name="T34" fmla="*/ 353 w 578"/>
                  <a:gd name="T35" fmla="*/ 642 h 941"/>
                  <a:gd name="T36" fmla="*/ 347 w 578"/>
                  <a:gd name="T37" fmla="*/ 705 h 941"/>
                  <a:gd name="T38" fmla="*/ 315 w 578"/>
                  <a:gd name="T39" fmla="*/ 769 h 941"/>
                  <a:gd name="T40" fmla="*/ 287 w 578"/>
                  <a:gd name="T41" fmla="*/ 815 h 941"/>
                  <a:gd name="T42" fmla="*/ 235 w 578"/>
                  <a:gd name="T43" fmla="*/ 859 h 941"/>
                  <a:gd name="T44" fmla="*/ 187 w 578"/>
                  <a:gd name="T45" fmla="*/ 899 h 941"/>
                  <a:gd name="T46" fmla="*/ 135 w 578"/>
                  <a:gd name="T47" fmla="*/ 926 h 941"/>
                  <a:gd name="T48" fmla="*/ 97 w 578"/>
                  <a:gd name="T49" fmla="*/ 941 h 941"/>
                  <a:gd name="T50" fmla="*/ 62 w 578"/>
                  <a:gd name="T51" fmla="*/ 865 h 941"/>
                  <a:gd name="T52" fmla="*/ 42 w 578"/>
                  <a:gd name="T53" fmla="*/ 787 h 941"/>
                  <a:gd name="T54" fmla="*/ 7 w 578"/>
                  <a:gd name="T55" fmla="*/ 670 h 941"/>
                  <a:gd name="T56" fmla="*/ 0 w 578"/>
                  <a:gd name="T57" fmla="*/ 615 h 941"/>
                  <a:gd name="T58" fmla="*/ 28 w 578"/>
                  <a:gd name="T59" fmla="*/ 525 h 941"/>
                  <a:gd name="T60" fmla="*/ 55 w 578"/>
                  <a:gd name="T61" fmla="*/ 401 h 941"/>
                  <a:gd name="T62" fmla="*/ 90 w 578"/>
                  <a:gd name="T63" fmla="*/ 242 h 941"/>
                  <a:gd name="T64" fmla="*/ 124 w 578"/>
                  <a:gd name="T65" fmla="*/ 166 h 941"/>
                  <a:gd name="T66" fmla="*/ 187 w 578"/>
                  <a:gd name="T67" fmla="*/ 131 h 941"/>
                  <a:gd name="T68" fmla="*/ 242 w 578"/>
                  <a:gd name="T69" fmla="*/ 117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4" name="Freeform 56">
                <a:extLst>
                  <a:ext uri="{FF2B5EF4-FFF2-40B4-BE49-F238E27FC236}">
                    <a16:creationId xmlns:a16="http://schemas.microsoft.com/office/drawing/2014/main" id="{7148DB1D-21B4-48D9-A940-0D738CC81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090"/>
                <a:ext cx="30" cy="21"/>
              </a:xfrm>
              <a:custGeom>
                <a:avLst/>
                <a:gdLst>
                  <a:gd name="T0" fmla="*/ 0 w 210"/>
                  <a:gd name="T1" fmla="*/ 83 h 149"/>
                  <a:gd name="T2" fmla="*/ 27 w 210"/>
                  <a:gd name="T3" fmla="*/ 135 h 149"/>
                  <a:gd name="T4" fmla="*/ 55 w 210"/>
                  <a:gd name="T5" fmla="*/ 149 h 149"/>
                  <a:gd name="T6" fmla="*/ 120 w 210"/>
                  <a:gd name="T7" fmla="*/ 132 h 149"/>
                  <a:gd name="T8" fmla="*/ 182 w 210"/>
                  <a:gd name="T9" fmla="*/ 104 h 149"/>
                  <a:gd name="T10" fmla="*/ 207 w 210"/>
                  <a:gd name="T11" fmla="*/ 83 h 149"/>
                  <a:gd name="T12" fmla="*/ 210 w 210"/>
                  <a:gd name="T13" fmla="*/ 31 h 149"/>
                  <a:gd name="T14" fmla="*/ 189 w 210"/>
                  <a:gd name="T15" fmla="*/ 0 h 149"/>
                  <a:gd name="T16" fmla="*/ 141 w 210"/>
                  <a:gd name="T17" fmla="*/ 4 h 149"/>
                  <a:gd name="T18" fmla="*/ 103 w 210"/>
                  <a:gd name="T19" fmla="*/ 20 h 149"/>
                  <a:gd name="T20" fmla="*/ 62 w 210"/>
                  <a:gd name="T21" fmla="*/ 41 h 149"/>
                  <a:gd name="T22" fmla="*/ 0 w 210"/>
                  <a:gd name="T23" fmla="*/ 8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5" name="Freeform 57">
                <a:extLst>
                  <a:ext uri="{FF2B5EF4-FFF2-40B4-BE49-F238E27FC236}">
                    <a16:creationId xmlns:a16="http://schemas.microsoft.com/office/drawing/2014/main" id="{B1932ECD-C238-4817-9BFB-6453F700F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" y="1146"/>
                <a:ext cx="1" cy="6"/>
              </a:xfrm>
              <a:custGeom>
                <a:avLst/>
                <a:gdLst>
                  <a:gd name="T0" fmla="*/ 7 w 7"/>
                  <a:gd name="T1" fmla="*/ 42 h 42"/>
                  <a:gd name="T2" fmla="*/ 7 w 7"/>
                  <a:gd name="T3" fmla="*/ 18 h 42"/>
                  <a:gd name="T4" fmla="*/ 0 w 7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8186" name="Text Box 58">
            <a:extLst>
              <a:ext uri="{FF2B5EF4-FFF2-40B4-BE49-F238E27FC236}">
                <a16:creationId xmlns:a16="http://schemas.microsoft.com/office/drawing/2014/main" id="{76B86142-E1F7-47B4-841A-53A3CAACE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7/15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8135" grpId="0" autoUpdateAnimBg="0"/>
      <p:bldP spid="48136" grpId="0" autoUpdateAnimBg="0"/>
      <p:bldP spid="4813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656CB6B4-0F69-453A-968F-410F29654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0"/>
            <a:ext cx="304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1440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§2  </a:t>
            </a:r>
            <a:r>
              <a:rPr lang="en-US" altLang="zh-CN" sz="1800" b="1"/>
              <a:t>Asymptotic Notation</a:t>
            </a:r>
            <a:endParaRPr lang="en-US" altLang="zh-CN" sz="2800" b="1"/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20ED75A7-CDA5-411B-8C77-86295DF55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Arial" panose="020B0604020202020204" pitchFamily="34" charset="0"/>
              </a:rPr>
              <a:t>【Definition】  </a:t>
            </a:r>
            <a:r>
              <a:rPr lang="en-US" altLang="zh-CN" sz="2000" b="1" i="1">
                <a:solidFill>
                  <a:schemeClr val="hlink"/>
                </a:solidFill>
              </a:rPr>
              <a:t>T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= O( </a:t>
            </a:r>
            <a:r>
              <a:rPr lang="en-US" altLang="zh-CN" sz="2000" b="1" i="1">
                <a:solidFill>
                  <a:schemeClr val="hlink"/>
                </a:solidFill>
              </a:rPr>
              <a:t>f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)</a:t>
            </a:r>
            <a:r>
              <a:rPr lang="en-US" altLang="zh-CN" sz="2000" b="1">
                <a:latin typeface="Arial" panose="020B0604020202020204" pitchFamily="34" charset="0"/>
              </a:rPr>
              <a:t> if there are positive constants </a:t>
            </a:r>
            <a:r>
              <a:rPr lang="en-US" altLang="zh-CN" sz="2000" b="1" i="1"/>
              <a:t>c</a:t>
            </a:r>
            <a:r>
              <a:rPr lang="en-US" altLang="zh-CN" sz="2000" b="1">
                <a:latin typeface="Arial" panose="020B0604020202020204" pitchFamily="34" charset="0"/>
              </a:rPr>
              <a:t> and </a:t>
            </a:r>
            <a:r>
              <a:rPr lang="en-US" altLang="zh-CN" sz="2000" b="1" i="1"/>
              <a:t>n</a:t>
            </a:r>
            <a:r>
              <a:rPr lang="en-US" altLang="zh-CN" sz="2000" b="1" baseline="-25000"/>
              <a:t>0</a:t>
            </a:r>
            <a:r>
              <a:rPr lang="en-US" altLang="zh-CN" sz="2000" b="1">
                <a:latin typeface="Arial" panose="020B0604020202020204" pitchFamily="34" charset="0"/>
              </a:rPr>
              <a:t> such that  </a:t>
            </a:r>
            <a:r>
              <a:rPr lang="en-US" altLang="zh-CN" sz="2000" b="1" i="1"/>
              <a:t>T 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</a:t>
            </a:r>
            <a:r>
              <a:rPr lang="en-US" altLang="zh-CN" sz="2000" b="1">
                <a:sym typeface="Symbol" panose="05050102010706020507" pitchFamily="18" charset="2"/>
              </a:rPr>
              <a:t> </a:t>
            </a:r>
            <a:r>
              <a:rPr lang="en-US" altLang="zh-CN" sz="2000" b="1" i="1"/>
              <a:t>c </a:t>
            </a:r>
            <a:r>
              <a:rPr lang="en-US" altLang="zh-CN" sz="2000" b="1">
                <a:sym typeface="Symbol" panose="05050102010706020507" pitchFamily="18" charset="2"/>
              </a:rPr>
              <a:t> </a:t>
            </a:r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</a:t>
            </a:r>
            <a:r>
              <a:rPr lang="en-US" altLang="zh-CN" sz="2000" b="1">
                <a:latin typeface="Arial" panose="020B0604020202020204" pitchFamily="34" charset="0"/>
              </a:rPr>
              <a:t> for all </a:t>
            </a:r>
            <a:r>
              <a:rPr lang="en-US" altLang="zh-CN" sz="2000" b="1" i="1"/>
              <a:t>N </a:t>
            </a:r>
            <a:r>
              <a:rPr lang="en-US" altLang="zh-CN" sz="2000" b="1">
                <a:sym typeface="Symbol" panose="05050102010706020507" pitchFamily="18" charset="2"/>
              </a:rPr>
              <a:t> </a:t>
            </a:r>
            <a:r>
              <a:rPr lang="en-US" altLang="zh-CN" sz="2000" b="1" i="1"/>
              <a:t>n</a:t>
            </a:r>
            <a:r>
              <a:rPr lang="en-US" altLang="zh-CN" sz="2000" b="1" baseline="-25000"/>
              <a:t>0</a:t>
            </a:r>
            <a:r>
              <a:rPr lang="en-US" altLang="zh-CN" sz="2000" b="1"/>
              <a:t>.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4A0C2258-98C6-4481-BA9A-F9FE90841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7488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Arial" panose="020B0604020202020204" pitchFamily="34" charset="0"/>
              </a:rPr>
              <a:t>【Definition】  </a:t>
            </a:r>
            <a:r>
              <a:rPr lang="en-US" altLang="zh-CN" sz="2000" b="1" i="1">
                <a:solidFill>
                  <a:schemeClr val="hlink"/>
                </a:solidFill>
              </a:rPr>
              <a:t>T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=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</a:t>
            </a:r>
            <a:r>
              <a:rPr lang="en-US" altLang="zh-CN" sz="2000" b="1">
                <a:solidFill>
                  <a:schemeClr val="hlink"/>
                </a:solidFill>
              </a:rPr>
              <a:t>( </a:t>
            </a:r>
            <a:r>
              <a:rPr lang="en-US" altLang="zh-CN" sz="2000" b="1" i="1">
                <a:solidFill>
                  <a:schemeClr val="hlink"/>
                </a:solidFill>
              </a:rPr>
              <a:t>g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)</a:t>
            </a:r>
            <a:r>
              <a:rPr lang="en-US" altLang="zh-CN" sz="2000" b="1">
                <a:latin typeface="Arial" panose="020B0604020202020204" pitchFamily="34" charset="0"/>
              </a:rPr>
              <a:t> if there are positive constants </a:t>
            </a:r>
            <a:r>
              <a:rPr lang="en-US" altLang="zh-CN" sz="2000" b="1" i="1"/>
              <a:t>c</a:t>
            </a:r>
            <a:r>
              <a:rPr lang="en-US" altLang="zh-CN" sz="2000" b="1">
                <a:latin typeface="Arial" panose="020B0604020202020204" pitchFamily="34" charset="0"/>
              </a:rPr>
              <a:t> and </a:t>
            </a:r>
            <a:r>
              <a:rPr lang="en-US" altLang="zh-CN" sz="2000" b="1" i="1"/>
              <a:t>n</a:t>
            </a:r>
            <a:r>
              <a:rPr lang="en-US" altLang="zh-CN" sz="2000" b="1" baseline="-25000"/>
              <a:t>0</a:t>
            </a:r>
            <a:r>
              <a:rPr lang="en-US" altLang="zh-CN" sz="2000" b="1">
                <a:latin typeface="Arial" panose="020B0604020202020204" pitchFamily="34" charset="0"/>
              </a:rPr>
              <a:t> such that  </a:t>
            </a:r>
            <a:r>
              <a:rPr lang="en-US" altLang="zh-CN" sz="2000" b="1" i="1"/>
              <a:t>T 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</a:t>
            </a:r>
            <a:r>
              <a:rPr lang="en-US" altLang="zh-CN" sz="2000" b="1">
                <a:sym typeface="Symbol" panose="05050102010706020507" pitchFamily="18" charset="2"/>
              </a:rPr>
              <a:t> </a:t>
            </a:r>
            <a:r>
              <a:rPr lang="en-US" altLang="zh-CN" sz="2000" b="1" i="1"/>
              <a:t>c </a:t>
            </a:r>
            <a:r>
              <a:rPr lang="en-US" altLang="zh-CN" sz="2000" b="1">
                <a:sym typeface="Symbol" panose="05050102010706020507" pitchFamily="18" charset="2"/>
              </a:rPr>
              <a:t> </a:t>
            </a:r>
            <a:r>
              <a:rPr lang="en-US" altLang="zh-CN" sz="2000" b="1" i="1"/>
              <a:t>g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</a:t>
            </a:r>
            <a:r>
              <a:rPr lang="en-US" altLang="zh-CN" sz="2000" b="1">
                <a:latin typeface="Arial" panose="020B0604020202020204" pitchFamily="34" charset="0"/>
              </a:rPr>
              <a:t> for all </a:t>
            </a:r>
            <a:r>
              <a:rPr lang="en-US" altLang="zh-CN" sz="2000" b="1" i="1"/>
              <a:t>N </a:t>
            </a:r>
            <a:r>
              <a:rPr lang="en-US" altLang="zh-CN" sz="2000" b="1">
                <a:sym typeface="Symbol" panose="05050102010706020507" pitchFamily="18" charset="2"/>
              </a:rPr>
              <a:t> </a:t>
            </a:r>
            <a:r>
              <a:rPr lang="en-US" altLang="zh-CN" sz="2000" b="1" i="1"/>
              <a:t>n</a:t>
            </a:r>
            <a:r>
              <a:rPr lang="en-US" altLang="zh-CN" sz="2000" b="1" baseline="-25000"/>
              <a:t>0</a:t>
            </a:r>
            <a:r>
              <a:rPr lang="en-US" altLang="zh-CN" sz="2000" b="1"/>
              <a:t>.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F2214CC0-CE94-4C9B-961D-0EA99455F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65375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Arial" panose="020B0604020202020204" pitchFamily="34" charset="0"/>
              </a:rPr>
              <a:t>【Definition】  </a:t>
            </a:r>
            <a:r>
              <a:rPr lang="en-US" altLang="zh-CN" sz="2000" b="1" i="1">
                <a:solidFill>
                  <a:schemeClr val="hlink"/>
                </a:solidFill>
              </a:rPr>
              <a:t>T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=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</a:t>
            </a:r>
            <a:r>
              <a:rPr lang="en-US" altLang="zh-CN" sz="2000" b="1">
                <a:solidFill>
                  <a:schemeClr val="hlink"/>
                </a:solidFill>
              </a:rPr>
              <a:t>( </a:t>
            </a:r>
            <a:r>
              <a:rPr lang="en-US" altLang="zh-CN" sz="2000" b="1" i="1">
                <a:solidFill>
                  <a:schemeClr val="hlink"/>
                </a:solidFill>
              </a:rPr>
              <a:t>h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)</a:t>
            </a:r>
            <a:r>
              <a:rPr lang="en-US" altLang="zh-CN" sz="2000" b="1">
                <a:latin typeface="Arial" panose="020B0604020202020204" pitchFamily="34" charset="0"/>
              </a:rPr>
              <a:t> if and only if </a:t>
            </a:r>
            <a:r>
              <a:rPr lang="en-US" altLang="zh-CN" sz="2000" b="1" i="1"/>
              <a:t>T 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= O( </a:t>
            </a:r>
            <a:r>
              <a:rPr lang="en-US" altLang="zh-CN" sz="2000" b="1" i="1"/>
              <a:t>h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)</a:t>
            </a:r>
            <a:r>
              <a:rPr lang="en-US" altLang="zh-CN" sz="2000" b="1">
                <a:latin typeface="Arial" panose="020B0604020202020204" pitchFamily="34" charset="0"/>
              </a:rPr>
              <a:t> and </a:t>
            </a:r>
            <a:r>
              <a:rPr lang="en-US" altLang="zh-CN" sz="2000" b="1" i="1"/>
              <a:t>T 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= </a:t>
            </a:r>
            <a:r>
              <a:rPr lang="en-US" altLang="zh-CN" sz="2000" b="1">
                <a:sym typeface="Symbol" panose="05050102010706020507" pitchFamily="18" charset="2"/>
              </a:rPr>
              <a:t></a:t>
            </a:r>
            <a:r>
              <a:rPr lang="en-US" altLang="zh-CN" sz="2000" b="1"/>
              <a:t>( </a:t>
            </a:r>
            <a:r>
              <a:rPr lang="en-US" altLang="zh-CN" sz="2000" b="1" i="1"/>
              <a:t>h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)</a:t>
            </a:r>
            <a:r>
              <a:rPr lang="en-US" altLang="zh-CN" sz="2000" b="1">
                <a:latin typeface="Arial" panose="020B0604020202020204" pitchFamily="34" charset="0"/>
              </a:rPr>
              <a:t> </a:t>
            </a:r>
            <a:r>
              <a:rPr lang="en-US" altLang="zh-CN" sz="2000" b="1"/>
              <a:t>.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35A8D282-BCF1-4710-9BE0-90034F6D4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22750"/>
            <a:ext cx="8153400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8938" indent="-3889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9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Arial" panose="020B0604020202020204" pitchFamily="34" charset="0"/>
              </a:rPr>
              <a:t>Note: 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  </a:t>
            </a:r>
            <a:r>
              <a:rPr lang="en-US" altLang="zh-CN" sz="2000" b="1">
                <a:sym typeface="Wingdings" panose="05000000000000000000" pitchFamily="2" charset="2"/>
              </a:rPr>
              <a:t>2</a:t>
            </a:r>
            <a:r>
              <a:rPr lang="en-US" altLang="zh-CN" sz="2000" b="1" i="1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+ 3 = O( </a:t>
            </a:r>
            <a:r>
              <a:rPr lang="en-US" altLang="zh-CN" sz="2000" b="1" i="1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) = O( </a:t>
            </a:r>
            <a:r>
              <a:rPr lang="en-US" altLang="zh-CN" sz="2000" b="1" i="1">
                <a:sym typeface="Wingdings" panose="05000000000000000000" pitchFamily="2" charset="2"/>
              </a:rPr>
              <a:t>N</a:t>
            </a:r>
            <a:r>
              <a:rPr lang="en-US" altLang="zh-CN" sz="2000" b="1" i="1" baseline="30000">
                <a:sym typeface="Wingdings" panose="05000000000000000000" pitchFamily="2" charset="2"/>
              </a:rPr>
              <a:t>k</a:t>
            </a:r>
            <a:r>
              <a:rPr lang="en-US" altLang="zh-CN" sz="2000" b="1" baseline="30000">
                <a:sym typeface="Symbol" panose="05050102010706020507" pitchFamily="18" charset="2"/>
              </a:rPr>
              <a:t></a:t>
            </a:r>
            <a:r>
              <a:rPr lang="en-US" altLang="zh-CN" sz="2000" b="1" baseline="30000">
                <a:sym typeface="Wingdings" panose="05000000000000000000" pitchFamily="2" charset="2"/>
              </a:rPr>
              <a:t>1 </a:t>
            </a:r>
            <a:r>
              <a:rPr lang="en-US" altLang="zh-CN" sz="2000" b="1">
                <a:sym typeface="Wingdings" panose="05000000000000000000" pitchFamily="2" charset="2"/>
              </a:rPr>
              <a:t>) = O( 2</a:t>
            </a:r>
            <a:r>
              <a:rPr lang="en-US" altLang="zh-CN" sz="2000" b="1" i="1" baseline="30000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) = </a:t>
            </a:r>
            <a:r>
              <a:rPr lang="en-US" altLang="zh-CN" sz="2000" b="1">
                <a:sym typeface="Symbol" panose="05050102010706020507" pitchFamily="18" charset="2"/>
              </a:rPr>
              <a:t>  We shall always take the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smallest</a:t>
            </a:r>
            <a:r>
              <a:rPr lang="en-US" altLang="zh-CN" sz="2000" b="1"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ym typeface="Symbol" panose="05050102010706020507" pitchFamily="18" charset="2"/>
              </a:rPr>
              <a:t>f </a:t>
            </a:r>
            <a:r>
              <a:rPr lang="en-US" altLang="zh-CN" sz="2000" b="1">
                <a:sym typeface="Symbol" panose="05050102010706020507" pitchFamily="18" charset="2"/>
              </a:rPr>
              <a:t>(</a:t>
            </a:r>
            <a:r>
              <a:rPr lang="en-US" altLang="zh-CN" sz="2000" b="1" i="1">
                <a:sym typeface="Symbol" panose="05050102010706020507" pitchFamily="18" charset="2"/>
              </a:rPr>
              <a:t>N</a:t>
            </a:r>
            <a:r>
              <a:rPr lang="en-US" altLang="zh-CN" sz="2000" b="1">
                <a:sym typeface="Symbol" panose="05050102010706020507" pitchFamily="18" charset="2"/>
              </a:rPr>
              <a:t>).</a:t>
            </a:r>
            <a:endParaRPr lang="en-US" altLang="zh-CN" sz="2000" b="1">
              <a:sym typeface="Wingdings" panose="05000000000000000000" pitchFamily="2" charset="2"/>
            </a:endParaRPr>
          </a:p>
          <a:p>
            <a:r>
              <a:rPr lang="en-US" altLang="zh-CN" b="1">
                <a:sym typeface="Wingdings" panose="05000000000000000000" pitchFamily="2" charset="2"/>
              </a:rPr>
              <a:t>  </a:t>
            </a:r>
            <a:r>
              <a:rPr lang="en-US" altLang="zh-CN" sz="2000" b="1">
                <a:sym typeface="Wingdings" panose="05000000000000000000" pitchFamily="2" charset="2"/>
              </a:rPr>
              <a:t>2</a:t>
            </a:r>
            <a:r>
              <a:rPr lang="en-US" altLang="zh-CN" sz="2000" b="1" i="1" baseline="30000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+ </a:t>
            </a:r>
            <a:r>
              <a:rPr lang="en-US" altLang="zh-CN" sz="2000" b="1" i="1">
                <a:sym typeface="Wingdings" panose="05000000000000000000" pitchFamily="2" charset="2"/>
              </a:rPr>
              <a:t>N</a:t>
            </a:r>
            <a:r>
              <a:rPr lang="en-US" altLang="zh-CN" sz="2000" b="1" baseline="30000">
                <a:sym typeface="Wingdings" panose="05000000000000000000" pitchFamily="2" charset="2"/>
              </a:rPr>
              <a:t>2 </a:t>
            </a:r>
            <a:r>
              <a:rPr lang="en-US" altLang="zh-CN" sz="2000" b="1">
                <a:sym typeface="Wingdings" panose="05000000000000000000" pitchFamily="2" charset="2"/>
              </a:rPr>
              <a:t>= </a:t>
            </a:r>
            <a:r>
              <a:rPr lang="en-US" altLang="zh-CN" sz="2000" b="1">
                <a:sym typeface="Symbol" panose="05050102010706020507" pitchFamily="18" charset="2"/>
              </a:rPr>
              <a:t></a:t>
            </a:r>
            <a:r>
              <a:rPr lang="en-US" altLang="zh-CN" sz="2000" b="1">
                <a:sym typeface="Wingdings" panose="05000000000000000000" pitchFamily="2" charset="2"/>
              </a:rPr>
              <a:t>( 2</a:t>
            </a:r>
            <a:r>
              <a:rPr lang="en-US" altLang="zh-CN" sz="2000" b="1" i="1" baseline="30000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) = </a:t>
            </a:r>
            <a:r>
              <a:rPr lang="en-US" altLang="zh-CN" sz="2000" b="1">
                <a:sym typeface="Symbol" panose="05050102010706020507" pitchFamily="18" charset="2"/>
              </a:rPr>
              <a:t></a:t>
            </a:r>
            <a:r>
              <a:rPr lang="en-US" altLang="zh-CN" sz="2000" b="1">
                <a:sym typeface="Wingdings" panose="05000000000000000000" pitchFamily="2" charset="2"/>
              </a:rPr>
              <a:t>( </a:t>
            </a:r>
            <a:r>
              <a:rPr lang="en-US" altLang="zh-CN" sz="2000" b="1" i="1">
                <a:sym typeface="Wingdings" panose="05000000000000000000" pitchFamily="2" charset="2"/>
              </a:rPr>
              <a:t>N</a:t>
            </a:r>
            <a:r>
              <a:rPr lang="en-US" altLang="zh-CN" sz="2000" b="1" baseline="30000">
                <a:sym typeface="Wingdings" panose="05000000000000000000" pitchFamily="2" charset="2"/>
              </a:rPr>
              <a:t>2 </a:t>
            </a:r>
            <a:r>
              <a:rPr lang="en-US" altLang="zh-CN" sz="2000" b="1">
                <a:sym typeface="Wingdings" panose="05000000000000000000" pitchFamily="2" charset="2"/>
              </a:rPr>
              <a:t>) = </a:t>
            </a:r>
            <a:r>
              <a:rPr lang="en-US" altLang="zh-CN" sz="2000" b="1">
                <a:sym typeface="Symbol" panose="05050102010706020507" pitchFamily="18" charset="2"/>
              </a:rPr>
              <a:t></a:t>
            </a:r>
            <a:r>
              <a:rPr lang="en-US" altLang="zh-CN" sz="2000" b="1">
                <a:sym typeface="Wingdings" panose="05000000000000000000" pitchFamily="2" charset="2"/>
              </a:rPr>
              <a:t>( </a:t>
            </a:r>
            <a:r>
              <a:rPr lang="en-US" altLang="zh-CN" sz="2000" b="1" i="1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) = </a:t>
            </a:r>
            <a:r>
              <a:rPr lang="en-US" altLang="zh-CN" sz="2000" b="1">
                <a:sym typeface="Symbol" panose="05050102010706020507" pitchFamily="18" charset="2"/>
              </a:rPr>
              <a:t></a:t>
            </a:r>
            <a:r>
              <a:rPr lang="en-US" altLang="zh-CN" sz="2000" b="1">
                <a:sym typeface="Wingdings" panose="05000000000000000000" pitchFamily="2" charset="2"/>
              </a:rPr>
              <a:t>( 1 ) = </a:t>
            </a:r>
            <a:r>
              <a:rPr lang="en-US" altLang="zh-CN" sz="2000" b="1">
                <a:sym typeface="Symbol" panose="05050102010706020507" pitchFamily="18" charset="2"/>
              </a:rPr>
              <a:t>  </a:t>
            </a:r>
            <a:r>
              <a:rPr lang="en-US" altLang="zh-CN" sz="2000" b="1">
                <a:sym typeface="Wingdings" panose="05000000000000000000" pitchFamily="2" charset="2"/>
              </a:rPr>
              <a:t> We shall always take the 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largest</a:t>
            </a:r>
            <a:r>
              <a:rPr lang="en-US" altLang="zh-CN" sz="2000" b="1">
                <a:sym typeface="Wingdings" panose="05000000000000000000" pitchFamily="2" charset="2"/>
              </a:rPr>
              <a:t> </a:t>
            </a:r>
            <a:r>
              <a:rPr lang="en-US" altLang="zh-CN" sz="2000" b="1" i="1">
                <a:sym typeface="Wingdings" panose="05000000000000000000" pitchFamily="2" charset="2"/>
              </a:rPr>
              <a:t>g</a:t>
            </a:r>
            <a:r>
              <a:rPr lang="en-US" altLang="zh-CN" sz="2000" b="1">
                <a:sym typeface="Wingdings" panose="05000000000000000000" pitchFamily="2" charset="2"/>
              </a:rPr>
              <a:t>(</a:t>
            </a:r>
            <a:r>
              <a:rPr lang="en-US" altLang="zh-CN" sz="2000" b="1" i="1">
                <a:sym typeface="Wingdings" panose="05000000000000000000" pitchFamily="2" charset="2"/>
              </a:rPr>
              <a:t>N</a:t>
            </a:r>
            <a:r>
              <a:rPr lang="en-US" altLang="zh-CN" sz="2000" b="1">
                <a:sym typeface="Wingdings" panose="05000000000000000000" pitchFamily="2" charset="2"/>
              </a:rPr>
              <a:t>).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D0C68E26-5BC9-47DC-9362-7518C6379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76600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Arial" panose="020B0604020202020204" pitchFamily="34" charset="0"/>
              </a:rPr>
              <a:t>【Definition】  </a:t>
            </a:r>
            <a:r>
              <a:rPr lang="en-US" altLang="zh-CN" sz="2000" b="1" i="1">
                <a:solidFill>
                  <a:schemeClr val="hlink"/>
                </a:solidFill>
              </a:rPr>
              <a:t>T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=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o</a:t>
            </a:r>
            <a:r>
              <a:rPr lang="en-US" altLang="zh-CN" sz="2000" b="1">
                <a:solidFill>
                  <a:schemeClr val="hlink"/>
                </a:solidFill>
              </a:rPr>
              <a:t>( </a:t>
            </a:r>
            <a:r>
              <a:rPr lang="en-US" altLang="zh-CN" sz="2000" b="1" i="1">
                <a:solidFill>
                  <a:schemeClr val="hlink"/>
                </a:solidFill>
              </a:rPr>
              <a:t>p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)</a:t>
            </a:r>
            <a:r>
              <a:rPr lang="en-US" altLang="zh-CN" sz="2000" b="1">
                <a:latin typeface="Arial" panose="020B0604020202020204" pitchFamily="34" charset="0"/>
              </a:rPr>
              <a:t> if </a:t>
            </a:r>
            <a:r>
              <a:rPr lang="en-US" altLang="zh-CN" sz="2000" b="1" i="1"/>
              <a:t>T 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= O( </a:t>
            </a:r>
            <a:r>
              <a:rPr lang="en-US" altLang="zh-CN" sz="2000" b="1" i="1"/>
              <a:t>p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)</a:t>
            </a:r>
            <a:r>
              <a:rPr lang="en-US" altLang="zh-CN" sz="2000" b="1">
                <a:latin typeface="Arial" panose="020B0604020202020204" pitchFamily="34" charset="0"/>
              </a:rPr>
              <a:t> and </a:t>
            </a:r>
            <a:r>
              <a:rPr lang="en-US" altLang="zh-CN" sz="2000" b="1" i="1"/>
              <a:t>T 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</a:t>
            </a:r>
            <a:r>
              <a:rPr lang="en-US" altLang="zh-CN" sz="2000" b="1">
                <a:sym typeface="Symbol" panose="05050102010706020507" pitchFamily="18" charset="2"/>
              </a:rPr>
              <a:t></a:t>
            </a:r>
            <a:r>
              <a:rPr lang="en-US" altLang="zh-CN" sz="2000" b="1"/>
              <a:t> </a:t>
            </a:r>
            <a:r>
              <a:rPr lang="en-US" altLang="zh-CN" sz="2000" b="1">
                <a:sym typeface="Symbol" panose="05050102010706020507" pitchFamily="18" charset="2"/>
              </a:rPr>
              <a:t></a:t>
            </a:r>
            <a:r>
              <a:rPr lang="en-US" altLang="zh-CN" sz="2000" b="1"/>
              <a:t>( </a:t>
            </a:r>
            <a:r>
              <a:rPr lang="en-US" altLang="zh-CN" sz="2000" b="1" i="1"/>
              <a:t>p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)</a:t>
            </a:r>
            <a:r>
              <a:rPr lang="en-US" altLang="zh-CN" sz="2000" b="1">
                <a:latin typeface="Arial" panose="020B0604020202020204" pitchFamily="34" charset="0"/>
              </a:rPr>
              <a:t> </a:t>
            </a:r>
            <a:r>
              <a:rPr lang="en-US" altLang="zh-CN" sz="2000" b="1"/>
              <a:t>.</a:t>
            </a: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061724CD-BBAE-4C68-8C17-7784F89F3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8/15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56" grpId="0" autoUpdateAnimBg="0"/>
      <p:bldP spid="49157" grpId="0" autoUpdateAnimBg="0"/>
      <p:bldP spid="49158" grpId="0" autoUpdateAnimBg="0"/>
      <p:bldP spid="4915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859D0E4B-1919-4D2C-B19C-3DDE9CAA2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0"/>
            <a:ext cx="304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1440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§2  </a:t>
            </a:r>
            <a:r>
              <a:rPr lang="en-US" altLang="zh-CN" sz="1800" b="1"/>
              <a:t>Asymptotic Notation</a:t>
            </a:r>
            <a:endParaRPr lang="en-US" altLang="zh-CN" sz="2800" b="1"/>
          </a:p>
        </p:txBody>
      </p:sp>
      <p:grpSp>
        <p:nvGrpSpPr>
          <p:cNvPr id="50182" name="Group 6">
            <a:extLst>
              <a:ext uri="{FF2B5EF4-FFF2-40B4-BE49-F238E27FC236}">
                <a16:creationId xmlns:a16="http://schemas.microsoft.com/office/drawing/2014/main" id="{37528BEC-4219-41F2-B5D8-D24CAEC75F3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57200"/>
            <a:ext cx="5791200" cy="747713"/>
            <a:chOff x="432" y="384"/>
            <a:chExt cx="3648" cy="471"/>
          </a:xfrm>
        </p:grpSpPr>
        <p:sp>
          <p:nvSpPr>
            <p:cNvPr id="50180" name="Rectangle 4">
              <a:extLst>
                <a:ext uri="{FF2B5EF4-FFF2-40B4-BE49-F238E27FC236}">
                  <a16:creationId xmlns:a16="http://schemas.microsoft.com/office/drawing/2014/main" id="{6C3B9190-0B78-4137-97F5-7ACF99CDF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28"/>
              <a:ext cx="29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/>
                <a:t>Rules of Asymptotic Notation </a:t>
              </a:r>
            </a:p>
          </p:txBody>
        </p:sp>
        <p:pic>
          <p:nvPicPr>
            <p:cNvPr id="50181" name="Picture 5" descr="MATH">
              <a:extLst>
                <a:ext uri="{FF2B5EF4-FFF2-40B4-BE49-F238E27FC236}">
                  <a16:creationId xmlns:a16="http://schemas.microsoft.com/office/drawing/2014/main" id="{142F4643-D27A-484A-AE3D-ED497C55E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84"/>
              <a:ext cx="698" cy="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183" name="Rectangle 7">
            <a:extLst>
              <a:ext uri="{FF2B5EF4-FFF2-40B4-BE49-F238E27FC236}">
                <a16:creationId xmlns:a16="http://schemas.microsoft.com/office/drawing/2014/main" id="{FF2AC574-E99E-4C01-86A9-9295C45B4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95400"/>
            <a:ext cx="739140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2600" indent="-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09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76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67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124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81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03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95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latin typeface="Arial" panose="020B0604020202020204" pitchFamily="34" charset="0"/>
              </a:rPr>
              <a:t>If </a:t>
            </a:r>
            <a:r>
              <a:rPr lang="en-US" altLang="zh-CN" sz="2000" b="1" i="1">
                <a:solidFill>
                  <a:schemeClr val="hlink"/>
                </a:solidFill>
              </a:rPr>
              <a:t>T</a:t>
            </a:r>
            <a:r>
              <a:rPr lang="en-US" altLang="zh-CN" sz="2000" b="1" baseline="-25000">
                <a:solidFill>
                  <a:schemeClr val="hlink"/>
                </a:solidFill>
              </a:rPr>
              <a:t>1</a:t>
            </a:r>
            <a:r>
              <a:rPr lang="en-US" altLang="zh-CN" sz="2000" b="1" i="1">
                <a:solidFill>
                  <a:schemeClr val="hlink"/>
                </a:solidFill>
              </a:rPr>
              <a:t>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= O( </a:t>
            </a:r>
            <a:r>
              <a:rPr lang="en-US" altLang="zh-CN" sz="2000" b="1" i="1">
                <a:solidFill>
                  <a:schemeClr val="hlink"/>
                </a:solidFill>
              </a:rPr>
              <a:t>f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)</a:t>
            </a:r>
            <a:r>
              <a:rPr lang="en-US" altLang="zh-CN" sz="2000" b="1">
                <a:latin typeface="Arial" panose="020B0604020202020204" pitchFamily="34" charset="0"/>
              </a:rPr>
              <a:t> and </a:t>
            </a:r>
            <a:r>
              <a:rPr lang="en-US" altLang="zh-CN" sz="2000" b="1" i="1">
                <a:solidFill>
                  <a:schemeClr val="hlink"/>
                </a:solidFill>
              </a:rPr>
              <a:t>T</a:t>
            </a:r>
            <a:r>
              <a:rPr lang="en-US" altLang="zh-CN" sz="2000" b="1" baseline="-25000">
                <a:solidFill>
                  <a:schemeClr val="hlink"/>
                </a:solidFill>
              </a:rPr>
              <a:t>2</a:t>
            </a:r>
            <a:r>
              <a:rPr lang="en-US" altLang="zh-CN" sz="2000" b="1" i="1">
                <a:solidFill>
                  <a:schemeClr val="hlink"/>
                </a:solidFill>
              </a:rPr>
              <a:t>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= O( </a:t>
            </a:r>
            <a:r>
              <a:rPr lang="en-US" altLang="zh-CN" sz="2000" b="1" i="1">
                <a:solidFill>
                  <a:schemeClr val="hlink"/>
                </a:solidFill>
              </a:rPr>
              <a:t>g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)</a:t>
            </a:r>
            <a:r>
              <a:rPr lang="en-US" altLang="zh-CN" sz="2000" b="1">
                <a:latin typeface="Arial" panose="020B0604020202020204" pitchFamily="34" charset="0"/>
              </a:rPr>
              <a:t>, then</a:t>
            </a:r>
          </a:p>
          <a:p>
            <a:r>
              <a:rPr lang="en-US" altLang="zh-CN" sz="2000" b="1">
                <a:latin typeface="Arial" panose="020B0604020202020204" pitchFamily="34" charset="0"/>
              </a:rPr>
              <a:t>	(a) </a:t>
            </a:r>
            <a:r>
              <a:rPr lang="en-US" altLang="zh-CN" sz="2000" b="1" i="1">
                <a:solidFill>
                  <a:schemeClr val="hlink"/>
                </a:solidFill>
              </a:rPr>
              <a:t>T</a:t>
            </a:r>
            <a:r>
              <a:rPr lang="en-US" altLang="zh-CN" sz="2000" b="1" baseline="-25000">
                <a:solidFill>
                  <a:schemeClr val="hlink"/>
                </a:solidFill>
              </a:rPr>
              <a:t>1</a:t>
            </a:r>
            <a:r>
              <a:rPr lang="en-US" altLang="zh-CN" sz="2000" b="1" i="1">
                <a:solidFill>
                  <a:schemeClr val="hlink"/>
                </a:solidFill>
              </a:rPr>
              <a:t>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+ </a:t>
            </a:r>
            <a:r>
              <a:rPr lang="en-US" altLang="zh-CN" sz="2000" b="1" i="1">
                <a:solidFill>
                  <a:schemeClr val="hlink"/>
                </a:solidFill>
              </a:rPr>
              <a:t>T</a:t>
            </a:r>
            <a:r>
              <a:rPr lang="en-US" altLang="zh-CN" sz="2000" b="1" baseline="-25000">
                <a:solidFill>
                  <a:schemeClr val="hlink"/>
                </a:solidFill>
              </a:rPr>
              <a:t>2</a:t>
            </a:r>
            <a:r>
              <a:rPr lang="en-US" altLang="zh-CN" sz="2000" b="1" i="1">
                <a:solidFill>
                  <a:schemeClr val="hlink"/>
                </a:solidFill>
              </a:rPr>
              <a:t>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= max( O( </a:t>
            </a:r>
            <a:r>
              <a:rPr lang="en-US" altLang="zh-CN" sz="2000" b="1" i="1">
                <a:solidFill>
                  <a:schemeClr val="hlink"/>
                </a:solidFill>
              </a:rPr>
              <a:t>f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))</a:t>
            </a:r>
            <a:r>
              <a:rPr lang="en-US" altLang="zh-CN" sz="2000" b="1" i="1">
                <a:solidFill>
                  <a:schemeClr val="hlink"/>
                </a:solidFill>
              </a:rPr>
              <a:t>,</a:t>
            </a:r>
            <a:r>
              <a:rPr lang="en-US" altLang="zh-CN" sz="2000" b="1">
                <a:solidFill>
                  <a:schemeClr val="hlink"/>
                </a:solidFill>
              </a:rPr>
              <a:t> O( </a:t>
            </a:r>
            <a:r>
              <a:rPr lang="en-US" altLang="zh-CN" sz="2000" b="1" i="1">
                <a:solidFill>
                  <a:schemeClr val="hlink"/>
                </a:solidFill>
              </a:rPr>
              <a:t>g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)) )</a:t>
            </a:r>
            <a:r>
              <a:rPr lang="en-US" altLang="zh-CN" sz="2000" b="1">
                <a:latin typeface="Arial" panose="020B0604020202020204" pitchFamily="34" charset="0"/>
              </a:rPr>
              <a:t>,</a:t>
            </a:r>
          </a:p>
          <a:p>
            <a:r>
              <a:rPr lang="en-US" altLang="zh-CN" sz="2000" b="1">
                <a:latin typeface="Arial" panose="020B0604020202020204" pitchFamily="34" charset="0"/>
              </a:rPr>
              <a:t>	(b) </a:t>
            </a:r>
            <a:r>
              <a:rPr lang="en-US" altLang="zh-CN" sz="2000" b="1" i="1">
                <a:solidFill>
                  <a:schemeClr val="hlink"/>
                </a:solidFill>
              </a:rPr>
              <a:t>T</a:t>
            </a:r>
            <a:r>
              <a:rPr lang="en-US" altLang="zh-CN" sz="2000" b="1" baseline="-25000">
                <a:solidFill>
                  <a:schemeClr val="hlink"/>
                </a:solidFill>
              </a:rPr>
              <a:t>1</a:t>
            </a:r>
            <a:r>
              <a:rPr lang="en-US" altLang="zh-CN" sz="2000" b="1" i="1">
                <a:solidFill>
                  <a:schemeClr val="hlink"/>
                </a:solidFill>
              </a:rPr>
              <a:t>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* </a:t>
            </a:r>
            <a:r>
              <a:rPr lang="en-US" altLang="zh-CN" sz="2000" b="1" i="1">
                <a:solidFill>
                  <a:schemeClr val="hlink"/>
                </a:solidFill>
              </a:rPr>
              <a:t>T</a:t>
            </a:r>
            <a:r>
              <a:rPr lang="en-US" altLang="zh-CN" sz="2000" b="1" baseline="-25000">
                <a:solidFill>
                  <a:schemeClr val="hlink"/>
                </a:solidFill>
              </a:rPr>
              <a:t>2</a:t>
            </a:r>
            <a:r>
              <a:rPr lang="en-US" altLang="zh-CN" sz="2000" b="1" i="1">
                <a:solidFill>
                  <a:schemeClr val="hlink"/>
                </a:solidFill>
              </a:rPr>
              <a:t>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= O( </a:t>
            </a:r>
            <a:r>
              <a:rPr lang="en-US" altLang="zh-CN" sz="2000" b="1" i="1">
                <a:solidFill>
                  <a:schemeClr val="hlink"/>
                </a:solidFill>
              </a:rPr>
              <a:t>f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* </a:t>
            </a:r>
            <a:r>
              <a:rPr lang="en-US" altLang="zh-CN" sz="2000" b="1" i="1">
                <a:solidFill>
                  <a:schemeClr val="hlink"/>
                </a:solidFill>
              </a:rPr>
              <a:t>g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)</a:t>
            </a:r>
            <a:r>
              <a:rPr lang="en-US" altLang="zh-CN" sz="20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0184" name="Rectangle 8">
            <a:extLst>
              <a:ext uri="{FF2B5EF4-FFF2-40B4-BE49-F238E27FC236}">
                <a16:creationId xmlns:a16="http://schemas.microsoft.com/office/drawing/2014/main" id="{7A97FFE1-E114-437F-B999-F975D43C3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14600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2600" indent="-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09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76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67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124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81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03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95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latin typeface="Arial" panose="020B0604020202020204" pitchFamily="34" charset="0"/>
              </a:rPr>
              <a:t>If </a:t>
            </a:r>
            <a:r>
              <a:rPr lang="en-US" altLang="zh-CN" sz="2000" b="1" i="1">
                <a:solidFill>
                  <a:schemeClr val="hlink"/>
                </a:solidFill>
              </a:rPr>
              <a:t>T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</a:t>
            </a:r>
            <a:r>
              <a:rPr lang="en-US" altLang="zh-CN" sz="2000" b="1">
                <a:latin typeface="Arial" panose="020B0604020202020204" pitchFamily="34" charset="0"/>
              </a:rPr>
              <a:t>is a polynomial of degree </a:t>
            </a:r>
            <a:r>
              <a:rPr lang="en-US" altLang="zh-CN" sz="2000" b="1" i="1">
                <a:solidFill>
                  <a:schemeClr val="hlink"/>
                </a:solidFill>
              </a:rPr>
              <a:t>k</a:t>
            </a:r>
            <a:r>
              <a:rPr lang="en-US" altLang="zh-CN" sz="2000" b="1">
                <a:latin typeface="Arial" panose="020B0604020202020204" pitchFamily="34" charset="0"/>
              </a:rPr>
              <a:t>, then </a:t>
            </a:r>
            <a:r>
              <a:rPr lang="en-US" altLang="zh-CN" sz="2000" b="1" i="1">
                <a:solidFill>
                  <a:schemeClr val="hlink"/>
                </a:solidFill>
              </a:rPr>
              <a:t>T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=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</a:t>
            </a:r>
            <a:r>
              <a:rPr lang="en-US" altLang="zh-CN" sz="2000" b="1">
                <a:solidFill>
                  <a:schemeClr val="hlink"/>
                </a:solidFill>
              </a:rPr>
              <a:t>( </a:t>
            </a:r>
            <a:r>
              <a:rPr lang="en-US" altLang="zh-CN" sz="2000" b="1" i="1">
                <a:solidFill>
                  <a:schemeClr val="hlink"/>
                </a:solidFill>
              </a:rPr>
              <a:t>N </a:t>
            </a:r>
            <a:r>
              <a:rPr lang="en-US" altLang="zh-CN" sz="2000" b="1" i="1" baseline="30000">
                <a:solidFill>
                  <a:schemeClr val="hlink"/>
                </a:solidFill>
              </a:rPr>
              <a:t>k</a:t>
            </a:r>
            <a:r>
              <a:rPr lang="en-US" altLang="zh-CN" sz="2000" b="1">
                <a:solidFill>
                  <a:schemeClr val="hlink"/>
                </a:solidFill>
              </a:rPr>
              <a:t> ).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50185" name="Rectangle 9">
            <a:extLst>
              <a:ext uri="{FF2B5EF4-FFF2-40B4-BE49-F238E27FC236}">
                <a16:creationId xmlns:a16="http://schemas.microsoft.com/office/drawing/2014/main" id="{476942F5-8CB0-4F61-B40D-FF0BBFAFD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24200"/>
            <a:ext cx="7391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2600" indent="-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09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76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67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124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81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03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95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ym typeface="Wingdings" panose="05000000000000000000" pitchFamily="2" charset="2"/>
              </a:rPr>
              <a:t>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log</a:t>
            </a:r>
            <a:r>
              <a:rPr lang="en-US" altLang="zh-CN" b="1" i="1" baseline="30000">
                <a:solidFill>
                  <a:schemeClr val="hlink"/>
                </a:solidFill>
                <a:sym typeface="Wingdings" panose="05000000000000000000" pitchFamily="2" charset="2"/>
              </a:rPr>
              <a:t>k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 = O(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</a:t>
            </a:r>
            <a:r>
              <a:rPr lang="en-US" altLang="zh-CN" sz="2000" b="1">
                <a:latin typeface="Arial" panose="020B0604020202020204" pitchFamily="34" charset="0"/>
              </a:rPr>
              <a:t> for any constant </a:t>
            </a:r>
            <a:r>
              <a:rPr lang="en-US" altLang="zh-CN" sz="2000" b="1" i="1">
                <a:solidFill>
                  <a:schemeClr val="hlink"/>
                </a:solidFill>
              </a:rPr>
              <a:t>k</a:t>
            </a:r>
            <a:r>
              <a:rPr lang="en-US" altLang="zh-CN" sz="2000" b="1">
                <a:latin typeface="Arial" panose="020B0604020202020204" pitchFamily="34" charset="0"/>
              </a:rPr>
              <a:t>.  This tells us that </a:t>
            </a: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</a:rPr>
              <a:t>logarithms grow very slowly</a:t>
            </a:r>
            <a:r>
              <a:rPr lang="en-US" altLang="zh-CN" sz="2000" b="1">
                <a:latin typeface="Arial" panose="020B0604020202020204" pitchFamily="34" charset="0"/>
              </a:rPr>
              <a:t>.</a:t>
            </a:r>
            <a:endParaRPr lang="en-US" altLang="zh-CN" sz="2000" b="1">
              <a:solidFill>
                <a:schemeClr val="hlink"/>
              </a:solidFill>
            </a:endParaRPr>
          </a:p>
        </p:txBody>
      </p:sp>
      <p:sp>
        <p:nvSpPr>
          <p:cNvPr id="50187" name="AutoShape 11" descr="再生纸">
            <a:extLst>
              <a:ext uri="{FF2B5EF4-FFF2-40B4-BE49-F238E27FC236}">
                <a16:creationId xmlns:a16="http://schemas.microsoft.com/office/drawing/2014/main" id="{0995C763-190A-44BF-81C3-0218D65F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114800"/>
            <a:ext cx="7620000" cy="22098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62000" rIns="162000" anchor="ctr"/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</a:rPr>
              <a:t>Note:</a:t>
            </a:r>
            <a:r>
              <a:rPr lang="en-US" altLang="zh-CN" sz="2000" b="1"/>
              <a:t>  When compare the complexities of two programs asymptotically, make sure that </a:t>
            </a:r>
            <a:r>
              <a:rPr lang="en-US" altLang="zh-CN" sz="2000" b="1" i="1"/>
              <a:t>N</a:t>
            </a:r>
            <a:r>
              <a:rPr lang="en-US" altLang="zh-CN" sz="2000" b="1"/>
              <a:t> is </a:t>
            </a:r>
            <a:r>
              <a:rPr lang="en-US" altLang="zh-CN" sz="2000" b="1">
                <a:solidFill>
                  <a:srgbClr val="FF3300"/>
                </a:solidFill>
              </a:rPr>
              <a:t>sufficiently large</a:t>
            </a:r>
            <a:r>
              <a:rPr lang="en-US" altLang="zh-CN" sz="2000" b="1"/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sz="2000" b="1"/>
              <a:t>    For example, suppose that </a:t>
            </a:r>
            <a:r>
              <a:rPr lang="en-US" altLang="zh-CN" sz="2000" b="1" i="1"/>
              <a:t>T</a:t>
            </a:r>
            <a:r>
              <a:rPr lang="en-US" altLang="zh-CN" sz="2000" b="1" baseline="-25000"/>
              <a:t>p1 </a:t>
            </a:r>
            <a:r>
              <a:rPr lang="en-US" altLang="zh-CN" sz="2000" b="1"/>
              <a:t>( </a:t>
            </a:r>
            <a:r>
              <a:rPr lang="en-US" altLang="zh-CN" sz="2000" b="1" i="1"/>
              <a:t>N </a:t>
            </a:r>
            <a:r>
              <a:rPr lang="en-US" altLang="zh-CN" sz="2000" b="1"/>
              <a:t>) = 10</a:t>
            </a:r>
            <a:r>
              <a:rPr lang="en-US" altLang="zh-CN" sz="2000" b="1" baseline="30000"/>
              <a:t>6</a:t>
            </a:r>
            <a:r>
              <a:rPr lang="en-US" altLang="zh-CN" sz="2000" b="1" i="1"/>
              <a:t>N</a:t>
            </a:r>
            <a:r>
              <a:rPr lang="en-US" altLang="zh-CN" sz="2000" b="1"/>
              <a:t> and </a:t>
            </a:r>
            <a:r>
              <a:rPr lang="en-US" altLang="zh-CN" sz="2000" b="1" i="1"/>
              <a:t>T</a:t>
            </a:r>
            <a:r>
              <a:rPr lang="en-US" altLang="zh-CN" sz="2000" b="1" baseline="-25000"/>
              <a:t>p2 </a:t>
            </a:r>
            <a:r>
              <a:rPr lang="en-US" altLang="zh-CN" sz="2000" b="1"/>
              <a:t>( </a:t>
            </a:r>
            <a:r>
              <a:rPr lang="en-US" altLang="zh-CN" sz="2000" b="1" i="1"/>
              <a:t>N </a:t>
            </a:r>
            <a:r>
              <a:rPr lang="en-US" altLang="zh-CN" sz="2000" b="1"/>
              <a:t>) =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.  Although it seems that </a:t>
            </a:r>
            <a:r>
              <a:rPr lang="en-US" altLang="zh-CN" sz="2000" b="1">
                <a:sym typeface="Symbol" panose="05050102010706020507" pitchFamily="18" charset="2"/>
              </a:rPr>
              <a:t>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2 </a:t>
            </a:r>
            <a:r>
              <a:rPr lang="en-US" altLang="zh-CN" sz="2000" b="1"/>
              <a:t>) grows faster than </a:t>
            </a:r>
            <a:r>
              <a:rPr lang="en-US" altLang="zh-CN" sz="2000" b="1">
                <a:sym typeface="Symbol" panose="05050102010706020507" pitchFamily="18" charset="2"/>
              </a:rPr>
              <a:t></a:t>
            </a:r>
            <a:r>
              <a:rPr lang="en-US" altLang="zh-CN" sz="2000" b="1"/>
              <a:t>( </a:t>
            </a:r>
            <a:r>
              <a:rPr lang="en-US" altLang="zh-CN" sz="2000" b="1" i="1"/>
              <a:t>N </a:t>
            </a:r>
            <a:r>
              <a:rPr lang="en-US" altLang="zh-CN" sz="2000" b="1"/>
              <a:t>), but if </a:t>
            </a:r>
            <a:r>
              <a:rPr lang="en-US" altLang="zh-CN" sz="2000" b="1" i="1"/>
              <a:t>N</a:t>
            </a:r>
            <a:r>
              <a:rPr lang="en-US" altLang="zh-CN" sz="2000" b="1"/>
              <a:t> &lt; 10</a:t>
            </a:r>
            <a:r>
              <a:rPr lang="en-US" altLang="zh-CN" sz="2000" b="1" baseline="30000"/>
              <a:t>6</a:t>
            </a:r>
            <a:r>
              <a:rPr lang="en-US" altLang="zh-CN" sz="2000" b="1"/>
              <a:t>,  P2 is still faster than P1.</a:t>
            </a:r>
            <a:endParaRPr lang="en-US" altLang="zh-CN" sz="2000"/>
          </a:p>
        </p:txBody>
      </p:sp>
      <p:sp>
        <p:nvSpPr>
          <p:cNvPr id="50188" name="Text Box 12">
            <a:extLst>
              <a:ext uri="{FF2B5EF4-FFF2-40B4-BE49-F238E27FC236}">
                <a16:creationId xmlns:a16="http://schemas.microsoft.com/office/drawing/2014/main" id="{D2499164-1FD5-4215-B6E1-DD956FB16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9/15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 autoUpdateAnimBg="0"/>
      <p:bldP spid="50184" grpId="0" autoUpdateAnimBg="0"/>
      <p:bldP spid="50185" grpId="0" autoUpdateAnimBg="0"/>
      <p:bldP spid="50187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1850</Words>
  <Application>Microsoft Office PowerPoint</Application>
  <PresentationFormat>全屏显示(4:3)</PresentationFormat>
  <Paragraphs>209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Times New Roman</vt:lpstr>
      <vt:lpstr>宋体</vt:lpstr>
      <vt:lpstr>Arial</vt:lpstr>
      <vt:lpstr>MS Hei</vt:lpstr>
      <vt:lpstr>Symbol</vt:lpstr>
      <vt:lpstr>Arial Rounded MT Bold</vt:lpstr>
      <vt:lpstr>Webdings</vt:lpstr>
      <vt:lpstr>Wingdings</vt:lpstr>
      <vt:lpstr>默认设计模板</vt:lpstr>
      <vt:lpstr>Microsoft Clip Gallery</vt:lpstr>
      <vt:lpstr>Microsoft Word 97 - 2003 文档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图图</cp:lastModifiedBy>
  <cp:revision>216</cp:revision>
  <dcterms:created xsi:type="dcterms:W3CDTF">2000-07-24T11:13:48Z</dcterms:created>
  <dcterms:modified xsi:type="dcterms:W3CDTF">2022-09-18T11:17:37Z</dcterms:modified>
</cp:coreProperties>
</file>