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07" r:id="rId3"/>
    <p:sldId id="308" r:id="rId4"/>
    <p:sldId id="309" r:id="rId5"/>
    <p:sldId id="310" r:id="rId6"/>
    <p:sldId id="311" r:id="rId7"/>
    <p:sldId id="312" r:id="rId8"/>
    <p:sldId id="315" r:id="rId9"/>
    <p:sldId id="322" r:id="rId1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AF"/>
    <a:srgbClr val="99FF99"/>
    <a:srgbClr val="66FF33"/>
    <a:srgbClr val="CCCCFF"/>
    <a:srgbClr val="FF3300"/>
    <a:srgbClr val="FFFFCC"/>
    <a:srgbClr val="CCFF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9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3C40DC-D8CC-4C28-992B-BD5A5CF7BB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78831A-5573-43A3-B5E4-066983CE0C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0FE59EE-AD59-4088-8EAC-E459F19CF9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1C9D63-EF15-499F-98BD-69AE358B79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65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AC2D60B-7A89-478F-A9BA-508C616421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716BCC-B112-4CB1-908A-52910B8B16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BC29B5-CF0D-4D5D-92E0-5EBA61643E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3D849E-E349-41D7-B3A4-E2C13A6CFE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603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6B757D-CE28-4D83-943E-D41BB3D336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5B4069-91C3-4774-A8A8-BEA5F787EE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1D09239-9046-498D-992E-289BDB12F9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733F06-DB12-4B9D-B639-4A0296D5F9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22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A3B395-1CD9-47BD-9BC4-EFCF22AC47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06DA71-09B8-46FB-83AD-98F75435AD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6385C0-82ED-47C1-8BFA-FA7B33462B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D6E372-D836-42D1-9453-C6B4BCABBD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40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564E8A3-3E96-4863-9442-4C56A5BCE8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C0D8F9-A3B4-4354-82B4-8BA08CC878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83EB9A-5121-4A1A-83E7-75A977EF90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0675BB-E33D-4D80-841E-1EC6B6E46F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867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17F2CD-051D-437D-AEC8-AAD532A9DF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07472-F6F9-4ADB-900B-3D54E19552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D126A3-B85E-4798-B254-771104B7E1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0BC586-B42D-4E65-BC7E-0B0ECCF1D2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419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DCC1C07-3492-4292-A994-1B440A2D6E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A62DFEE-E8B7-483C-BA39-F0E9FB18DD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360EEA0-2261-4E01-9E7B-664EBF50ED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4FC25A-A249-4141-95C7-A0440017A3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575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213108E-5D0D-400C-A0B5-FF0E6BBC41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E9C23D0-AA72-47CE-B3AD-9694E77258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77158A3-D91B-407B-B6A1-77B1923546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654A86-B0B8-4829-8C3F-885B2D0E17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675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036BF7D-A4AC-43BE-B9B1-F3E4FAB74C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5DDC57-C248-4010-BE25-DA278E79FA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7122958-57DB-4600-B49B-9728525FE4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32566-B4E6-4721-9113-9E3A136D49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588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1BDC19-F30E-47C5-85C9-10D368BAE4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1F9270-6A06-4CD1-A5D4-16A0749095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7C6CA1-2809-4AD4-94DF-8258E69CDB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475613-9F38-4F98-81DE-690464815F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8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3463AD-56F7-40F4-AF85-B95AA551F2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123064-3EA6-47B9-9A73-490D2FFF91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74526B-7BF4-44B9-8B6C-D61D74A85C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281E5C-CBC7-4DDD-857E-CB983A64F5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837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E177445-71B5-439A-B6BC-9B3E19E10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090AFE8-DA2A-4A14-A0E2-43213484B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FED756D-7007-4FF8-B369-5E7FEE183B2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54E1A44-6D08-4B11-B190-5F477821758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75D799D-D325-430F-B1E7-B3CACAF30DB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700498B6-9EA9-4FCC-AAB2-876DE917931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4.wav"/><Relationship Id="rId4" Type="http://schemas.openxmlformats.org/officeDocument/2006/relationships/audio" Target="../media/audio3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audio" Target="../media/audio5.wav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audio" Target="../media/audio7.wav"/><Relationship Id="rId10" Type="http://schemas.openxmlformats.org/officeDocument/2006/relationships/image" Target="../media/image8.jpeg"/><Relationship Id="rId4" Type="http://schemas.openxmlformats.org/officeDocument/2006/relationships/audio" Target="../media/audio6.wav"/><Relationship Id="rId9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>
            <a:extLst>
              <a:ext uri="{FF2B5EF4-FFF2-40B4-BE49-F238E27FC236}">
                <a16:creationId xmlns:a16="http://schemas.microsoft.com/office/drawing/2014/main" id="{E41CD903-EF70-4D88-B020-A2B415CB4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04800"/>
            <a:ext cx="518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ym typeface="Webdings" panose="05030102010509060703" pitchFamily="18" charset="2"/>
              </a:rPr>
              <a:t>§3   </a:t>
            </a:r>
            <a:r>
              <a:rPr lang="en-US" altLang="zh-CN" sz="2800" b="1"/>
              <a:t>Compare the Algorithms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B498E6ED-3D43-425E-9B62-50BEE6D84737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838200"/>
            <a:ext cx="7772400" cy="838200"/>
            <a:chOff x="384" y="624"/>
            <a:chExt cx="4896" cy="528"/>
          </a:xfrm>
        </p:grpSpPr>
        <p:sp>
          <p:nvSpPr>
            <p:cNvPr id="2069" name="Text Box 3">
              <a:extLst>
                <a:ext uri="{FF2B5EF4-FFF2-40B4-BE49-F238E27FC236}">
                  <a16:creationId xmlns:a16="http://schemas.microsoft.com/office/drawing/2014/main" id="{B05F8AE2-1463-497A-85DA-1952509FB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624"/>
              <a:ext cx="489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92100" indent="-2921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ea typeface="MS Hei" pitchFamily="49" charset="-122"/>
                </a:rPr>
                <a:t>〖Example〗 Given (possibly negative) integers </a:t>
              </a:r>
              <a:r>
                <a:rPr lang="en-US" altLang="zh-CN" sz="2400" b="1" i="1">
                  <a:ea typeface="MS Hei" pitchFamily="49" charset="-122"/>
                </a:rPr>
                <a:t>A</a:t>
              </a:r>
              <a:r>
                <a:rPr lang="en-US" altLang="zh-CN" sz="2400" b="1" baseline="-25000">
                  <a:ea typeface="MS Hei" pitchFamily="49" charset="-122"/>
                </a:rPr>
                <a:t>1</a:t>
              </a:r>
              <a:r>
                <a:rPr lang="en-US" altLang="zh-CN" sz="2400" b="1">
                  <a:ea typeface="MS Hei" pitchFamily="49" charset="-122"/>
                </a:rPr>
                <a:t>, </a:t>
              </a:r>
              <a:r>
                <a:rPr lang="en-US" altLang="zh-CN" sz="2400" b="1" i="1">
                  <a:ea typeface="MS Hei" pitchFamily="49" charset="-122"/>
                </a:rPr>
                <a:t>A</a:t>
              </a:r>
              <a:r>
                <a:rPr lang="en-US" altLang="zh-CN" sz="2400" b="1" baseline="-25000">
                  <a:ea typeface="MS Hei" pitchFamily="49" charset="-122"/>
                </a:rPr>
                <a:t>2</a:t>
              </a:r>
              <a:r>
                <a:rPr lang="en-US" altLang="zh-CN" sz="2400" b="1">
                  <a:ea typeface="MS Hei" pitchFamily="49" charset="-122"/>
                </a:rPr>
                <a:t>, …, </a:t>
              </a:r>
              <a:r>
                <a:rPr lang="en-US" altLang="zh-CN" sz="2400" b="1" i="1">
                  <a:ea typeface="MS Hei" pitchFamily="49" charset="-122"/>
                </a:rPr>
                <a:t>A</a:t>
              </a:r>
              <a:r>
                <a:rPr lang="en-US" altLang="zh-CN" sz="2400" b="1" i="1" baseline="-25000">
                  <a:ea typeface="MS Hei" pitchFamily="49" charset="-122"/>
                </a:rPr>
                <a:t>N</a:t>
              </a:r>
              <a:r>
                <a:rPr lang="en-US" altLang="zh-CN" sz="2400" b="1">
                  <a:ea typeface="MS Hei" pitchFamily="49" charset="-122"/>
                </a:rPr>
                <a:t>, find the maximum value of </a:t>
              </a:r>
              <a:endParaRPr lang="en-US" altLang="zh-CN" sz="2000" b="1">
                <a:solidFill>
                  <a:schemeClr val="hlink"/>
                </a:solidFill>
                <a:ea typeface="MS Hei" pitchFamily="49" charset="-122"/>
              </a:endParaRPr>
            </a:p>
          </p:txBody>
        </p:sp>
        <p:graphicFrame>
          <p:nvGraphicFramePr>
            <p:cNvPr id="2070" name="Object 4">
              <a:extLst>
                <a:ext uri="{FF2B5EF4-FFF2-40B4-BE49-F238E27FC236}">
                  <a16:creationId xmlns:a16="http://schemas.microsoft.com/office/drawing/2014/main" id="{4622F6B6-9DB4-4E3E-B71A-BC27F9257A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2" y="846"/>
            <a:ext cx="628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" name="Equation" r:id="rId4" imgW="469900" imgH="228600" progId="Equation.3">
                    <p:embed/>
                  </p:oleObj>
                </mc:Choice>
                <mc:Fallback>
                  <p:oleObj name="Equation" r:id="rId4" imgW="469900" imgH="228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2" y="846"/>
                          <a:ext cx="628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50" name="AutoShape 6">
            <a:extLst>
              <a:ext uri="{FF2B5EF4-FFF2-40B4-BE49-F238E27FC236}">
                <a16:creationId xmlns:a16="http://schemas.microsoft.com/office/drawing/2014/main" id="{4868DFF5-BE20-4D3A-847B-83E7D32D2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981200"/>
            <a:ext cx="3124200" cy="1295400"/>
          </a:xfrm>
          <a:prstGeom prst="wedgeEllipseCallout">
            <a:avLst>
              <a:gd name="adj1" fmla="val -45782"/>
              <a:gd name="adj2" fmla="val -81370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Max sum is 0 if all the integers are negative.</a:t>
            </a:r>
          </a:p>
        </p:txBody>
      </p:sp>
      <p:sp>
        <p:nvSpPr>
          <p:cNvPr id="57351" name="AutoShape 7" descr="棕色大理石">
            <a:extLst>
              <a:ext uri="{FF2B5EF4-FFF2-40B4-BE49-F238E27FC236}">
                <a16:creationId xmlns:a16="http://schemas.microsoft.com/office/drawing/2014/main" id="{A75AABE0-F2F1-4A7D-A1AB-A65708DD6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752600"/>
            <a:ext cx="1752600" cy="533400"/>
          </a:xfrm>
          <a:prstGeom prst="bevel">
            <a:avLst>
              <a:gd name="adj" fmla="val 12500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</a:rPr>
              <a:t>Algorithm 1</a:t>
            </a:r>
          </a:p>
        </p:txBody>
      </p:sp>
      <p:sp>
        <p:nvSpPr>
          <p:cNvPr id="57352" name="AutoShape 8">
            <a:extLst>
              <a:ext uri="{FF2B5EF4-FFF2-40B4-BE49-F238E27FC236}">
                <a16:creationId xmlns:a16="http://schemas.microsoft.com/office/drawing/2014/main" id="{83FF44B8-A05F-491D-9859-F28A2FD3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362200"/>
            <a:ext cx="7620000" cy="4114800"/>
          </a:xfrm>
          <a:prstGeom prst="foldedCorner">
            <a:avLst>
              <a:gd name="adj" fmla="val 583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bIns="0"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 MaxSubsequenceSum (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const int</a:t>
            </a:r>
            <a:r>
              <a:rPr lang="en-US" altLang="zh-CN" sz="1800" b="1">
                <a:latin typeface="Arial" panose="020B0604020202020204" pitchFamily="34" charset="0"/>
              </a:rPr>
              <a:t> A[ ],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 N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	int</a:t>
            </a:r>
            <a:r>
              <a:rPr lang="en-US" altLang="zh-CN" sz="1800" b="1">
                <a:latin typeface="Arial" panose="020B0604020202020204" pitchFamily="34" charset="0"/>
              </a:rPr>
              <a:t>  ThisSum,  MaxSum,  i,  j,  k;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1*/</a:t>
            </a:r>
            <a:r>
              <a:rPr lang="en-US" altLang="zh-CN" sz="1800" b="1">
                <a:latin typeface="Arial" panose="020B0604020202020204" pitchFamily="34" charset="0"/>
              </a:rPr>
              <a:t> 	MaxSum = 0; 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initialize the maximum sum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2*/</a:t>
            </a:r>
            <a:r>
              <a:rPr lang="en-US" altLang="zh-CN" sz="1800" b="1">
                <a:latin typeface="Arial" panose="020B0604020202020204" pitchFamily="34" charset="0"/>
              </a:rPr>
              <a:t> 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( i = 0; i &lt; N; i++ )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start from A[ i ]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3*/</a:t>
            </a:r>
            <a:r>
              <a:rPr lang="en-US" altLang="zh-CN" sz="1800" b="1">
                <a:latin typeface="Arial" panose="020B0604020202020204" pitchFamily="34" charset="0"/>
              </a:rPr>
              <a:t> 	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( j = i; j &lt; N; j++ ) { 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end at A[ j ]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4*/</a:t>
            </a:r>
            <a:r>
              <a:rPr lang="en-US" altLang="zh-CN" sz="1800" b="1">
                <a:latin typeface="Arial" panose="020B0604020202020204" pitchFamily="34" charset="0"/>
              </a:rPr>
              <a:t> 		ThisSum = 0;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5*/</a:t>
            </a:r>
            <a:r>
              <a:rPr lang="en-US" altLang="zh-CN" sz="1800" b="1">
                <a:latin typeface="Arial" panose="020B0604020202020204" pitchFamily="34" charset="0"/>
              </a:rPr>
              <a:t> 	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( k = i; k &lt;= j; k++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6*/</a:t>
            </a:r>
            <a:r>
              <a:rPr lang="en-US" altLang="zh-CN" sz="1800" b="1">
                <a:latin typeface="Arial" panose="020B0604020202020204" pitchFamily="34" charset="0"/>
              </a:rPr>
              <a:t> 		      ThisSum += A[ k ];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sum from A[ i ] to A[ j ]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7*/</a:t>
            </a:r>
            <a:r>
              <a:rPr lang="en-US" altLang="zh-CN" sz="1800" b="1">
                <a:latin typeface="Arial" panose="020B0604020202020204" pitchFamily="34" charset="0"/>
              </a:rPr>
              <a:t> 	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1800" b="1">
                <a:latin typeface="Arial" panose="020B0604020202020204" pitchFamily="34" charset="0"/>
              </a:rPr>
              <a:t>( ThisSum &gt; MaxSum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8*/</a:t>
            </a:r>
            <a:r>
              <a:rPr lang="en-US" altLang="zh-CN" sz="1800" b="1">
                <a:latin typeface="Arial" panose="020B0604020202020204" pitchFamily="34" charset="0"/>
              </a:rPr>
              <a:t> 		      MaxSum = ThisSum;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update max sum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      }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end for-j and for-i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9*/</a:t>
            </a:r>
            <a:r>
              <a:rPr lang="en-US" altLang="zh-CN" sz="1800" b="1">
                <a:latin typeface="Arial" panose="020B0604020202020204" pitchFamily="34" charset="0"/>
              </a:rPr>
              <a:t> 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>
                <a:latin typeface="Arial" panose="020B0604020202020204" pitchFamily="34" charset="0"/>
              </a:rPr>
              <a:t>  MaxSum;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} </a:t>
            </a:r>
          </a:p>
        </p:txBody>
      </p:sp>
      <p:sp>
        <p:nvSpPr>
          <p:cNvPr id="57353" name="Text Box 9">
            <a:extLst>
              <a:ext uri="{FF2B5EF4-FFF2-40B4-BE49-F238E27FC236}">
                <a16:creationId xmlns:a16="http://schemas.microsoft.com/office/drawing/2014/main" id="{07F6AAE5-6FC7-4A39-9416-B981A87FB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943600"/>
            <a:ext cx="266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1"/>
              <a:t>T</a:t>
            </a:r>
            <a:r>
              <a:rPr lang="en-US" altLang="zh-CN" sz="2000" b="1"/>
              <a:t>( </a:t>
            </a:r>
            <a:r>
              <a:rPr lang="en-US" altLang="zh-CN" sz="2000" b="1" i="1"/>
              <a:t>N</a:t>
            </a:r>
            <a:r>
              <a:rPr lang="en-US" altLang="zh-CN" sz="2000" b="1"/>
              <a:t> ) = O( </a:t>
            </a:r>
            <a:r>
              <a:rPr lang="en-US" altLang="zh-CN" sz="2000" b="1" i="1"/>
              <a:t>N</a:t>
            </a:r>
            <a:r>
              <a:rPr lang="en-US" altLang="zh-CN" sz="2000" b="1" baseline="30000"/>
              <a:t>3 </a:t>
            </a:r>
            <a:r>
              <a:rPr lang="en-US" altLang="zh-CN" sz="2000" b="1"/>
              <a:t>)</a:t>
            </a:r>
            <a:endParaRPr lang="en-US" altLang="zh-CN" sz="2000" b="1" i="1"/>
          </a:p>
        </p:txBody>
      </p:sp>
      <p:sp>
        <p:nvSpPr>
          <p:cNvPr id="57354" name="AutoShape 10">
            <a:extLst>
              <a:ext uri="{FF2B5EF4-FFF2-40B4-BE49-F238E27FC236}">
                <a16:creationId xmlns:a16="http://schemas.microsoft.com/office/drawing/2014/main" id="{EA1E3C3B-F5A7-412F-A3C5-668D66E7E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733800"/>
            <a:ext cx="2819400" cy="1219200"/>
          </a:xfrm>
          <a:prstGeom prst="wedgeEllipseCallout">
            <a:avLst>
              <a:gd name="adj1" fmla="val -32153"/>
              <a:gd name="adj2" fmla="val 139843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Detailed analysis is given on p.18-19.</a:t>
            </a:r>
          </a:p>
        </p:txBody>
      </p:sp>
      <p:sp>
        <p:nvSpPr>
          <p:cNvPr id="57355" name="Rectangle 11">
            <a:extLst>
              <a:ext uri="{FF2B5EF4-FFF2-40B4-BE49-F238E27FC236}">
                <a16:creationId xmlns:a16="http://schemas.microsoft.com/office/drawing/2014/main" id="{104B75F3-5F6E-48BB-A651-03477DEDE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905000"/>
            <a:ext cx="2895600" cy="2286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7356" name="Rectangle 12">
            <a:extLst>
              <a:ext uri="{FF2B5EF4-FFF2-40B4-BE49-F238E27FC236}">
                <a16:creationId xmlns:a16="http://schemas.microsoft.com/office/drawing/2014/main" id="{C06B5599-F20B-4EC4-A76D-29C2811C7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905000"/>
            <a:ext cx="228600" cy="2286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7358" name="Rectangle 14">
            <a:extLst>
              <a:ext uri="{FF2B5EF4-FFF2-40B4-BE49-F238E27FC236}">
                <a16:creationId xmlns:a16="http://schemas.microsoft.com/office/drawing/2014/main" id="{B9CCB1E6-1B57-4F41-B17E-5E34AB4D9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905000"/>
            <a:ext cx="457200" cy="2286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7359" name="Rectangle 15">
            <a:extLst>
              <a:ext uri="{FF2B5EF4-FFF2-40B4-BE49-F238E27FC236}">
                <a16:creationId xmlns:a16="http://schemas.microsoft.com/office/drawing/2014/main" id="{2FB6A772-0A2D-4213-8B8F-44630E4C9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905000"/>
            <a:ext cx="685800" cy="2286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7360" name="Rectangle 16">
            <a:extLst>
              <a:ext uri="{FF2B5EF4-FFF2-40B4-BE49-F238E27FC236}">
                <a16:creationId xmlns:a16="http://schemas.microsoft.com/office/drawing/2014/main" id="{6C9E73BC-3558-4577-BEFB-32C5E4306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905000"/>
            <a:ext cx="2895600" cy="2286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7361" name="Rectangle 17">
            <a:extLst>
              <a:ext uri="{FF2B5EF4-FFF2-40B4-BE49-F238E27FC236}">
                <a16:creationId xmlns:a16="http://schemas.microsoft.com/office/drawing/2014/main" id="{A4BDCF92-7329-4CF4-B567-8E1818072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905000"/>
            <a:ext cx="228600" cy="2286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7362" name="Rectangle 18">
            <a:extLst>
              <a:ext uri="{FF2B5EF4-FFF2-40B4-BE49-F238E27FC236}">
                <a16:creationId xmlns:a16="http://schemas.microsoft.com/office/drawing/2014/main" id="{7DECEA3C-0F39-4C90-800E-496F0B8F3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905000"/>
            <a:ext cx="457200" cy="2286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7363" name="Rectangle 19">
            <a:extLst>
              <a:ext uri="{FF2B5EF4-FFF2-40B4-BE49-F238E27FC236}">
                <a16:creationId xmlns:a16="http://schemas.microsoft.com/office/drawing/2014/main" id="{59FC1D10-DEB0-4F67-A4F6-6C42A88FC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905000"/>
            <a:ext cx="2667000" cy="2286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7364" name="Rectangle 20">
            <a:extLst>
              <a:ext uri="{FF2B5EF4-FFF2-40B4-BE49-F238E27FC236}">
                <a16:creationId xmlns:a16="http://schemas.microsoft.com/office/drawing/2014/main" id="{1517BCCE-12AF-459A-9E29-F3A2DFCFE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10000"/>
            <a:ext cx="3124200" cy="1143000"/>
          </a:xfrm>
          <a:prstGeom prst="rect">
            <a:avLst/>
          </a:prstGeom>
          <a:solidFill>
            <a:srgbClr val="CCFF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7365" name="Rectangle 21">
            <a:extLst>
              <a:ext uri="{FF2B5EF4-FFF2-40B4-BE49-F238E27FC236}">
                <a16:creationId xmlns:a16="http://schemas.microsoft.com/office/drawing/2014/main" id="{69869110-AC5A-4080-9799-C66C07999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905000"/>
            <a:ext cx="457200" cy="2286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7366" name="Rectangle 22">
            <a:extLst>
              <a:ext uri="{FF2B5EF4-FFF2-40B4-BE49-F238E27FC236}">
                <a16:creationId xmlns:a16="http://schemas.microsoft.com/office/drawing/2014/main" id="{C3B1D951-31FD-483E-BED2-13922B50A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905000"/>
            <a:ext cx="228600" cy="2286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068" name="Text Box 23">
            <a:extLst>
              <a:ext uri="{FF2B5EF4-FFF2-40B4-BE49-F238E27FC236}">
                <a16:creationId xmlns:a16="http://schemas.microsoft.com/office/drawing/2014/main" id="{2D745F65-21D1-425E-AB2C-EF20C6286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 b="1"/>
              <a:t>1/8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  <p:bldP spid="57350" grpId="0" animBg="1" autoUpdateAnimBg="0"/>
      <p:bldP spid="57351" grpId="0" animBg="1" autoUpdateAnimBg="0"/>
      <p:bldP spid="57352" grpId="0" animBg="1" autoUpdateAnimBg="0"/>
      <p:bldP spid="57353" grpId="0" autoUpdateAnimBg="0"/>
      <p:bldP spid="57354" grpId="0" animBg="1" autoUpdateAnimBg="0"/>
      <p:bldP spid="57355" grpId="0" animBg="1"/>
      <p:bldP spid="57356" grpId="0" animBg="1"/>
      <p:bldP spid="57358" grpId="0" animBg="1"/>
      <p:bldP spid="57359" grpId="0" animBg="1"/>
      <p:bldP spid="57360" grpId="0" animBg="1"/>
      <p:bldP spid="57361" grpId="0" animBg="1"/>
      <p:bldP spid="57362" grpId="0" animBg="1"/>
      <p:bldP spid="57363" grpId="0" animBg="1"/>
      <p:bldP spid="57364" grpId="0" animBg="1"/>
      <p:bldP spid="57365" grpId="0" animBg="1"/>
      <p:bldP spid="5736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棕色大理石">
            <a:extLst>
              <a:ext uri="{FF2B5EF4-FFF2-40B4-BE49-F238E27FC236}">
                <a16:creationId xmlns:a16="http://schemas.microsoft.com/office/drawing/2014/main" id="{AFC16FB3-92C3-41CF-9070-E38D5915F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"/>
            <a:ext cx="1752600" cy="533400"/>
          </a:xfrm>
          <a:prstGeom prst="bevel">
            <a:avLst>
              <a:gd name="adj" fmla="val 125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</a:rPr>
              <a:t>Algorithm 2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AC3B562F-218B-4619-AA0B-33ED26F02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0"/>
            <a:ext cx="349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rIns="1440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§3  </a:t>
            </a:r>
            <a:r>
              <a:rPr lang="en-US" altLang="zh-CN" sz="1800" b="1"/>
              <a:t>Compare the Algorithms</a:t>
            </a:r>
          </a:p>
        </p:txBody>
      </p:sp>
      <p:sp>
        <p:nvSpPr>
          <p:cNvPr id="58372" name="AutoShape 4">
            <a:extLst>
              <a:ext uri="{FF2B5EF4-FFF2-40B4-BE49-F238E27FC236}">
                <a16:creationId xmlns:a16="http://schemas.microsoft.com/office/drawing/2014/main" id="{451C72C5-487C-4814-A7D1-8D6013120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71600"/>
            <a:ext cx="7620000" cy="4343400"/>
          </a:xfrm>
          <a:prstGeom prst="foldedCorner">
            <a:avLst>
              <a:gd name="adj" fmla="val 583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b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 MaxSubsequenceSum (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const int</a:t>
            </a:r>
            <a:r>
              <a:rPr lang="en-US" altLang="zh-CN" sz="1800" b="1">
                <a:latin typeface="Arial" panose="020B0604020202020204" pitchFamily="34" charset="0"/>
              </a:rPr>
              <a:t> A[ ],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 N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	int</a:t>
            </a:r>
            <a:r>
              <a:rPr lang="en-US" altLang="zh-CN" sz="1800" b="1">
                <a:latin typeface="Arial" panose="020B0604020202020204" pitchFamily="34" charset="0"/>
              </a:rPr>
              <a:t>  ThisSum,  MaxSum,  i,  j;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1*/</a:t>
            </a:r>
            <a:r>
              <a:rPr lang="en-US" altLang="zh-CN" sz="1800" b="1">
                <a:latin typeface="Arial" panose="020B0604020202020204" pitchFamily="34" charset="0"/>
              </a:rPr>
              <a:t> 	MaxSum = 0; 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initialize the maximum sum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2*/</a:t>
            </a:r>
            <a:r>
              <a:rPr lang="en-US" altLang="zh-CN" sz="1800" b="1">
                <a:latin typeface="Arial" panose="020B0604020202020204" pitchFamily="34" charset="0"/>
              </a:rPr>
              <a:t> 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( i = 0; i &lt; N; i++ )  { 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start from A[ i ]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3*/</a:t>
            </a:r>
            <a:r>
              <a:rPr lang="en-US" altLang="zh-CN" sz="1800" b="1">
                <a:latin typeface="Arial" panose="020B0604020202020204" pitchFamily="34" charset="0"/>
              </a:rPr>
              <a:t> 	      ThisSum = 0;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4*/</a:t>
            </a:r>
            <a:r>
              <a:rPr lang="en-US" altLang="zh-CN" sz="1800" b="1">
                <a:latin typeface="Arial" panose="020B0604020202020204" pitchFamily="34" charset="0"/>
              </a:rPr>
              <a:t>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	      for</a:t>
            </a:r>
            <a:r>
              <a:rPr lang="en-US" altLang="zh-CN" sz="1800" b="1">
                <a:latin typeface="Arial" panose="020B0604020202020204" pitchFamily="34" charset="0"/>
              </a:rPr>
              <a:t>( j = i; j &lt; N; j++ ) { 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end at A[ j ]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5*/</a:t>
            </a:r>
            <a:r>
              <a:rPr lang="en-US" altLang="zh-CN" sz="1800" b="1">
                <a:latin typeface="Arial" panose="020B0604020202020204" pitchFamily="34" charset="0"/>
              </a:rPr>
              <a:t> 		ThisSum += A[ j ];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sum from A[ i ] to A[ j ]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6*/</a:t>
            </a:r>
            <a:r>
              <a:rPr lang="en-US" altLang="zh-CN" sz="1800" b="1">
                <a:latin typeface="Arial" panose="020B0604020202020204" pitchFamily="34" charset="0"/>
              </a:rPr>
              <a:t> 	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1800" b="1">
                <a:latin typeface="Arial" panose="020B0604020202020204" pitchFamily="34" charset="0"/>
              </a:rPr>
              <a:t>( ThisSum &gt; MaxSum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7*/</a:t>
            </a:r>
            <a:r>
              <a:rPr lang="en-US" altLang="zh-CN" sz="1800" b="1">
                <a:latin typeface="Arial" panose="020B0604020202020204" pitchFamily="34" charset="0"/>
              </a:rPr>
              <a:t> 		      MaxSum = ThisSum;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update max sum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	      </a:t>
            </a:r>
            <a:r>
              <a:rPr lang="en-US" altLang="zh-CN" sz="1800" b="1">
                <a:latin typeface="Arial" panose="020B0604020202020204" pitchFamily="34" charset="0"/>
              </a:rPr>
              <a:t>}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  /* end for-j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}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end for-i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8*/</a:t>
            </a:r>
            <a:r>
              <a:rPr lang="en-US" altLang="zh-CN" sz="1800" b="1">
                <a:latin typeface="Arial" panose="020B0604020202020204" pitchFamily="34" charset="0"/>
              </a:rPr>
              <a:t> 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>
                <a:latin typeface="Arial" panose="020B0604020202020204" pitchFamily="34" charset="0"/>
              </a:rPr>
              <a:t>  MaxSum;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} </a:t>
            </a:r>
          </a:p>
        </p:txBody>
      </p:sp>
      <p:sp>
        <p:nvSpPr>
          <p:cNvPr id="58373" name="Text Box 5">
            <a:extLst>
              <a:ext uri="{FF2B5EF4-FFF2-40B4-BE49-F238E27FC236}">
                <a16:creationId xmlns:a16="http://schemas.microsoft.com/office/drawing/2014/main" id="{C89B7016-CC27-4B6F-BBD3-C32ED96C9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791200"/>
            <a:ext cx="266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1"/>
              <a:t>T</a:t>
            </a:r>
            <a:r>
              <a:rPr lang="en-US" altLang="zh-CN" sz="2000" b="1"/>
              <a:t>( </a:t>
            </a:r>
            <a:r>
              <a:rPr lang="en-US" altLang="zh-CN" sz="2000" b="1" i="1"/>
              <a:t>N</a:t>
            </a:r>
            <a:r>
              <a:rPr lang="en-US" altLang="zh-CN" sz="2000" b="1"/>
              <a:t> ) = O( </a:t>
            </a:r>
            <a:r>
              <a:rPr lang="en-US" altLang="zh-CN" sz="2000" b="1" i="1"/>
              <a:t>N</a:t>
            </a:r>
            <a:r>
              <a:rPr lang="en-US" altLang="zh-CN" sz="2000" b="1" baseline="30000"/>
              <a:t>2 </a:t>
            </a:r>
            <a:r>
              <a:rPr lang="en-US" altLang="zh-CN" sz="2000" b="1"/>
              <a:t>)</a:t>
            </a:r>
            <a:endParaRPr lang="en-US" altLang="zh-CN" sz="2000" b="1" i="1"/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8AC20DCC-EA5A-4361-8D17-1B0D7F3C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 b="1"/>
              <a:t>2/8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 autoUpdateAnimBg="0"/>
      <p:bldP spid="58372" grpId="0" animBg="1" autoUpdateAnimBg="0"/>
      <p:bldP spid="5837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7F4DC4E3-E8CC-444F-8A85-6AF7C8AEC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0"/>
            <a:ext cx="349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rIns="1440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§3  </a:t>
            </a:r>
            <a:r>
              <a:rPr lang="en-US" altLang="zh-CN" sz="1800" b="1"/>
              <a:t>Compare the Algorithms</a:t>
            </a:r>
          </a:p>
        </p:txBody>
      </p:sp>
      <p:sp>
        <p:nvSpPr>
          <p:cNvPr id="59395" name="AutoShape 3" descr="棕色大理石">
            <a:extLst>
              <a:ext uri="{FF2B5EF4-FFF2-40B4-BE49-F238E27FC236}">
                <a16:creationId xmlns:a16="http://schemas.microsoft.com/office/drawing/2014/main" id="{312B717C-A12E-4621-849F-B0A0E33E7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57200"/>
            <a:ext cx="1752600" cy="533400"/>
          </a:xfrm>
          <a:prstGeom prst="bevel">
            <a:avLst>
              <a:gd name="adj" fmla="val 125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</a:rPr>
              <a:t>Algorithm 3</a:t>
            </a:r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1CECD9EE-0EF2-4640-B734-28AD07D5B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334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Divide and Conquer</a:t>
            </a:r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7352E4C9-3055-441F-9BDB-497C7FCD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685800"/>
            <a:ext cx="2133600" cy="1524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9399" name="Rectangle 7">
            <a:extLst>
              <a:ext uri="{FF2B5EF4-FFF2-40B4-BE49-F238E27FC236}">
                <a16:creationId xmlns:a16="http://schemas.microsoft.com/office/drawing/2014/main" id="{62EB3213-2058-41EA-BC53-D5004717C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914400"/>
            <a:ext cx="609600" cy="762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9400" name="Rectangle 8">
            <a:extLst>
              <a:ext uri="{FF2B5EF4-FFF2-40B4-BE49-F238E27FC236}">
                <a16:creationId xmlns:a16="http://schemas.microsoft.com/office/drawing/2014/main" id="{9D6B4519-4710-4A40-8339-FFDDF0A80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914400"/>
            <a:ext cx="457200" cy="762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9401" name="Rectangle 9">
            <a:extLst>
              <a:ext uri="{FF2B5EF4-FFF2-40B4-BE49-F238E27FC236}">
                <a16:creationId xmlns:a16="http://schemas.microsoft.com/office/drawing/2014/main" id="{2931115A-CD11-48B8-BF2D-A007E4B0F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066800"/>
            <a:ext cx="1295400" cy="762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9398" name="Line 6">
            <a:extLst>
              <a:ext uri="{FF2B5EF4-FFF2-40B4-BE49-F238E27FC236}">
                <a16:creationId xmlns:a16="http://schemas.microsoft.com/office/drawing/2014/main" id="{13E3B156-A792-42B5-AE7D-490259BD42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3340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24">
            <a:extLst>
              <a:ext uri="{FF2B5EF4-FFF2-40B4-BE49-F238E27FC236}">
                <a16:creationId xmlns:a16="http://schemas.microsoft.com/office/drawing/2014/main" id="{170445C6-A968-44FD-99C9-11C82FF199E2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828800"/>
            <a:ext cx="5486400" cy="533400"/>
            <a:chOff x="960" y="1680"/>
            <a:chExt cx="3456" cy="336"/>
          </a:xfrm>
        </p:grpSpPr>
        <p:sp>
          <p:nvSpPr>
            <p:cNvPr id="4139" name="Rectangle 11">
              <a:extLst>
                <a:ext uri="{FF2B5EF4-FFF2-40B4-BE49-F238E27FC236}">
                  <a16:creationId xmlns:a16="http://schemas.microsoft.com/office/drawing/2014/main" id="{1C8063A8-415A-494F-AA6E-AD7D62AE1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80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/>
                <a:t>4</a:t>
              </a:r>
            </a:p>
          </p:txBody>
        </p:sp>
        <p:sp>
          <p:nvSpPr>
            <p:cNvPr id="4140" name="Rectangle 16">
              <a:extLst>
                <a:ext uri="{FF2B5EF4-FFF2-40B4-BE49-F238E27FC236}">
                  <a16:creationId xmlns:a16="http://schemas.microsoft.com/office/drawing/2014/main" id="{FB24E61F-9D35-4EF0-AB15-1ECA20FAD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680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ym typeface="Symbol" panose="05050102010706020507" pitchFamily="18" charset="2"/>
                </a:rPr>
                <a:t></a:t>
              </a:r>
              <a:r>
                <a:rPr lang="en-US" altLang="zh-CN" sz="2800" b="1"/>
                <a:t>3</a:t>
              </a:r>
            </a:p>
          </p:txBody>
        </p:sp>
        <p:sp>
          <p:nvSpPr>
            <p:cNvPr id="4141" name="Rectangle 17">
              <a:extLst>
                <a:ext uri="{FF2B5EF4-FFF2-40B4-BE49-F238E27FC236}">
                  <a16:creationId xmlns:a16="http://schemas.microsoft.com/office/drawing/2014/main" id="{8040C2C2-6288-4085-B57A-F6A56BAF0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680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/>
                <a:t>5</a:t>
              </a:r>
            </a:p>
          </p:txBody>
        </p:sp>
        <p:sp>
          <p:nvSpPr>
            <p:cNvPr id="4142" name="Rectangle 18">
              <a:extLst>
                <a:ext uri="{FF2B5EF4-FFF2-40B4-BE49-F238E27FC236}">
                  <a16:creationId xmlns:a16="http://schemas.microsoft.com/office/drawing/2014/main" id="{0ED3E3C8-F16B-4E29-BD83-23A2F6B8A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680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ym typeface="Symbol" panose="05050102010706020507" pitchFamily="18" charset="2"/>
                </a:rPr>
                <a:t></a:t>
              </a:r>
              <a:r>
                <a:rPr lang="en-US" altLang="zh-CN" sz="2800" b="1"/>
                <a:t>2</a:t>
              </a:r>
            </a:p>
          </p:txBody>
        </p:sp>
        <p:sp>
          <p:nvSpPr>
            <p:cNvPr id="4143" name="Rectangle 19">
              <a:extLst>
                <a:ext uri="{FF2B5EF4-FFF2-40B4-BE49-F238E27FC236}">
                  <a16:creationId xmlns:a16="http://schemas.microsoft.com/office/drawing/2014/main" id="{CDD9A232-8FC1-4AAA-8A92-CFAFD6425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680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ym typeface="Symbol" panose="05050102010706020507" pitchFamily="18" charset="2"/>
                </a:rPr>
                <a:t></a:t>
              </a:r>
              <a:r>
                <a:rPr lang="en-US" altLang="zh-CN" sz="2800" b="1"/>
                <a:t>1</a:t>
              </a:r>
            </a:p>
          </p:txBody>
        </p:sp>
        <p:sp>
          <p:nvSpPr>
            <p:cNvPr id="4144" name="Rectangle 20">
              <a:extLst>
                <a:ext uri="{FF2B5EF4-FFF2-40B4-BE49-F238E27FC236}">
                  <a16:creationId xmlns:a16="http://schemas.microsoft.com/office/drawing/2014/main" id="{33E4EB3D-FADC-48D1-B25E-0637C3B58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680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/>
                <a:t>2</a:t>
              </a:r>
            </a:p>
          </p:txBody>
        </p:sp>
        <p:sp>
          <p:nvSpPr>
            <p:cNvPr id="4145" name="Rectangle 21">
              <a:extLst>
                <a:ext uri="{FF2B5EF4-FFF2-40B4-BE49-F238E27FC236}">
                  <a16:creationId xmlns:a16="http://schemas.microsoft.com/office/drawing/2014/main" id="{CCA5E6F0-AE4D-4B8E-887A-730D5E589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680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/>
                <a:t>6</a:t>
              </a:r>
            </a:p>
          </p:txBody>
        </p:sp>
        <p:sp>
          <p:nvSpPr>
            <p:cNvPr id="4146" name="Rectangle 22">
              <a:extLst>
                <a:ext uri="{FF2B5EF4-FFF2-40B4-BE49-F238E27FC236}">
                  <a16:creationId xmlns:a16="http://schemas.microsoft.com/office/drawing/2014/main" id="{0F87F844-5F99-43B8-B90A-67C1DB683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680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ym typeface="Symbol" panose="05050102010706020507" pitchFamily="18" charset="2"/>
                </a:rPr>
                <a:t></a:t>
              </a:r>
              <a:r>
                <a:rPr lang="en-US" altLang="zh-CN" sz="2800" b="1"/>
                <a:t>2</a:t>
              </a:r>
            </a:p>
          </p:txBody>
        </p:sp>
        <p:sp>
          <p:nvSpPr>
            <p:cNvPr id="4147" name="Rectangle 23">
              <a:extLst>
                <a:ext uri="{FF2B5EF4-FFF2-40B4-BE49-F238E27FC236}">
                  <a16:creationId xmlns:a16="http://schemas.microsoft.com/office/drawing/2014/main" id="{8E9F275F-47A7-4C7C-98C9-92220D0B4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80"/>
              <a:ext cx="3456" cy="336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59417" name="AutoShape 25">
            <a:extLst>
              <a:ext uri="{FF2B5EF4-FFF2-40B4-BE49-F238E27FC236}">
                <a16:creationId xmlns:a16="http://schemas.microsoft.com/office/drawing/2014/main" id="{D0D00952-C854-4D18-B8FA-8E7D21503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143000"/>
            <a:ext cx="1524000" cy="457200"/>
          </a:xfrm>
          <a:prstGeom prst="wedgeRectCallout">
            <a:avLst>
              <a:gd name="adj1" fmla="val 95417"/>
              <a:gd name="adj2" fmla="val -61806"/>
            </a:avLst>
          </a:prstGeom>
          <a:gradFill rotWithShape="0">
            <a:gsLst>
              <a:gs pos="0">
                <a:srgbClr val="FFFFFF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conquer</a:t>
            </a:r>
          </a:p>
        </p:txBody>
      </p:sp>
      <p:sp>
        <p:nvSpPr>
          <p:cNvPr id="59418" name="AutoShape 26">
            <a:extLst>
              <a:ext uri="{FF2B5EF4-FFF2-40B4-BE49-F238E27FC236}">
                <a16:creationId xmlns:a16="http://schemas.microsoft.com/office/drawing/2014/main" id="{06C38AB5-7E8D-4894-BC9A-2BE0F8F0B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219200"/>
            <a:ext cx="1524000" cy="457200"/>
          </a:xfrm>
          <a:prstGeom prst="wedgeRectCallout">
            <a:avLst>
              <a:gd name="adj1" fmla="val -64583"/>
              <a:gd name="adj2" fmla="val -122917"/>
            </a:avLst>
          </a:prstGeom>
          <a:gradFill rotWithShape="0">
            <a:gsLst>
              <a:gs pos="0">
                <a:srgbClr val="FFFFFF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divide</a:t>
            </a:r>
          </a:p>
        </p:txBody>
      </p:sp>
      <p:sp>
        <p:nvSpPr>
          <p:cNvPr id="59419" name="Line 27">
            <a:extLst>
              <a:ext uri="{FF2B5EF4-FFF2-40B4-BE49-F238E27FC236}">
                <a16:creationId xmlns:a16="http://schemas.microsoft.com/office/drawing/2014/main" id="{495859CD-AEC0-45CF-8917-201C0EA5C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828800"/>
            <a:ext cx="0" cy="533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0" name="Line 28">
            <a:extLst>
              <a:ext uri="{FF2B5EF4-FFF2-40B4-BE49-F238E27FC236}">
                <a16:creationId xmlns:a16="http://schemas.microsoft.com/office/drawing/2014/main" id="{A2DB2474-F3AD-41CB-8456-7C4A6F453B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1828800"/>
            <a:ext cx="0" cy="53340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1" name="Line 29">
            <a:extLst>
              <a:ext uri="{FF2B5EF4-FFF2-40B4-BE49-F238E27FC236}">
                <a16:creationId xmlns:a16="http://schemas.microsoft.com/office/drawing/2014/main" id="{F8BFA198-8A50-47E6-9EFA-032D4C2A4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828800"/>
            <a:ext cx="0" cy="5334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2" name="Rectangle 30">
            <a:extLst>
              <a:ext uri="{FF2B5EF4-FFF2-40B4-BE49-F238E27FC236}">
                <a16:creationId xmlns:a16="http://schemas.microsoft.com/office/drawing/2014/main" id="{2FDF8848-08EB-4107-B4F5-BA84686C5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514600"/>
            <a:ext cx="685800" cy="304800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4</a:t>
            </a:r>
          </a:p>
        </p:txBody>
      </p:sp>
      <p:sp>
        <p:nvSpPr>
          <p:cNvPr id="59423" name="Rectangle 31">
            <a:extLst>
              <a:ext uri="{FF2B5EF4-FFF2-40B4-BE49-F238E27FC236}">
                <a16:creationId xmlns:a16="http://schemas.microsoft.com/office/drawing/2014/main" id="{4680DE4C-E87A-46CA-BD2B-C78DC6DF0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514600"/>
            <a:ext cx="685800" cy="304800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5</a:t>
            </a:r>
          </a:p>
        </p:txBody>
      </p:sp>
      <p:sp>
        <p:nvSpPr>
          <p:cNvPr id="59424" name="Line 32">
            <a:extLst>
              <a:ext uri="{FF2B5EF4-FFF2-40B4-BE49-F238E27FC236}">
                <a16:creationId xmlns:a16="http://schemas.microsoft.com/office/drawing/2014/main" id="{108877E3-BB11-4201-97D6-DCEEEB1ABF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828800"/>
            <a:ext cx="0" cy="5334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5" name="Rectangle 33">
            <a:extLst>
              <a:ext uri="{FF2B5EF4-FFF2-40B4-BE49-F238E27FC236}">
                <a16:creationId xmlns:a16="http://schemas.microsoft.com/office/drawing/2014/main" id="{CA8543A5-FD43-4807-801D-A227D0264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71800"/>
            <a:ext cx="1371600" cy="304800"/>
          </a:xfrm>
          <a:prstGeom prst="rect">
            <a:avLst/>
          </a:prstGeom>
          <a:noFill/>
          <a:ln w="508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9426" name="Rectangle 34">
            <a:extLst>
              <a:ext uri="{FF2B5EF4-FFF2-40B4-BE49-F238E27FC236}">
                <a16:creationId xmlns:a16="http://schemas.microsoft.com/office/drawing/2014/main" id="{7793363A-B98E-4B8B-8B4C-2EF33E846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971800"/>
            <a:ext cx="685800" cy="304800"/>
          </a:xfrm>
          <a:prstGeom prst="rect">
            <a:avLst/>
          </a:prstGeom>
          <a:noFill/>
          <a:ln w="508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9427" name="Rectangle 35">
            <a:extLst>
              <a:ext uri="{FF2B5EF4-FFF2-40B4-BE49-F238E27FC236}">
                <a16:creationId xmlns:a16="http://schemas.microsoft.com/office/drawing/2014/main" id="{1156EF2F-DD3C-4FD1-8C77-0AFC2DF45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71800"/>
            <a:ext cx="2057400" cy="304800"/>
          </a:xfrm>
          <a:prstGeom prst="rect">
            <a:avLst/>
          </a:prstGeom>
          <a:solidFill>
            <a:srgbClr val="FF66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6</a:t>
            </a:r>
          </a:p>
        </p:txBody>
      </p:sp>
      <p:sp>
        <p:nvSpPr>
          <p:cNvPr id="59428" name="Line 36">
            <a:extLst>
              <a:ext uri="{FF2B5EF4-FFF2-40B4-BE49-F238E27FC236}">
                <a16:creationId xmlns:a16="http://schemas.microsoft.com/office/drawing/2014/main" id="{4E8201FF-0673-4E23-BD96-DFE9A38016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828800"/>
            <a:ext cx="0" cy="53340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9" name="Line 37">
            <a:extLst>
              <a:ext uri="{FF2B5EF4-FFF2-40B4-BE49-F238E27FC236}">
                <a16:creationId xmlns:a16="http://schemas.microsoft.com/office/drawing/2014/main" id="{564A5A16-2FD3-4B55-A847-5DE5B90E89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828800"/>
            <a:ext cx="0" cy="5334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30" name="Rectangle 38">
            <a:extLst>
              <a:ext uri="{FF2B5EF4-FFF2-40B4-BE49-F238E27FC236}">
                <a16:creationId xmlns:a16="http://schemas.microsoft.com/office/drawing/2014/main" id="{E4CE3E8A-A998-412B-8A37-CAF51B0F8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514600"/>
            <a:ext cx="685800" cy="304800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2</a:t>
            </a:r>
          </a:p>
        </p:txBody>
      </p:sp>
      <p:sp>
        <p:nvSpPr>
          <p:cNvPr id="59431" name="Rectangle 39">
            <a:extLst>
              <a:ext uri="{FF2B5EF4-FFF2-40B4-BE49-F238E27FC236}">
                <a16:creationId xmlns:a16="http://schemas.microsoft.com/office/drawing/2014/main" id="{F7FE3AD7-B40E-4B8A-B8A1-A73E22DE8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685800" cy="304800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6</a:t>
            </a:r>
          </a:p>
        </p:txBody>
      </p:sp>
      <p:sp>
        <p:nvSpPr>
          <p:cNvPr id="59432" name="Rectangle 40">
            <a:extLst>
              <a:ext uri="{FF2B5EF4-FFF2-40B4-BE49-F238E27FC236}">
                <a16:creationId xmlns:a16="http://schemas.microsoft.com/office/drawing/2014/main" id="{80BE6F00-902C-4F3D-9E4E-BED65FB54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971800"/>
            <a:ext cx="685800" cy="304800"/>
          </a:xfrm>
          <a:prstGeom prst="rect">
            <a:avLst/>
          </a:prstGeom>
          <a:noFill/>
          <a:ln w="508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9434" name="Rectangle 42">
            <a:extLst>
              <a:ext uri="{FF2B5EF4-FFF2-40B4-BE49-F238E27FC236}">
                <a16:creationId xmlns:a16="http://schemas.microsoft.com/office/drawing/2014/main" id="{E1EC18B5-0AFE-4E6E-B200-8EF537504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971800"/>
            <a:ext cx="685800" cy="304800"/>
          </a:xfrm>
          <a:prstGeom prst="rect">
            <a:avLst/>
          </a:prstGeom>
          <a:noFill/>
          <a:ln w="508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9435" name="Rectangle 43">
            <a:extLst>
              <a:ext uri="{FF2B5EF4-FFF2-40B4-BE49-F238E27FC236}">
                <a16:creationId xmlns:a16="http://schemas.microsoft.com/office/drawing/2014/main" id="{488F0ECB-3620-41DD-B21F-BCB2EE656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971800"/>
            <a:ext cx="1371600" cy="304800"/>
          </a:xfrm>
          <a:prstGeom prst="rect">
            <a:avLst/>
          </a:prstGeom>
          <a:solidFill>
            <a:srgbClr val="FF66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8</a:t>
            </a:r>
          </a:p>
        </p:txBody>
      </p:sp>
      <p:sp>
        <p:nvSpPr>
          <p:cNvPr id="59436" name="Rectangle 44">
            <a:extLst>
              <a:ext uri="{FF2B5EF4-FFF2-40B4-BE49-F238E27FC236}">
                <a16:creationId xmlns:a16="http://schemas.microsoft.com/office/drawing/2014/main" id="{8BE7BDA9-0344-4A7A-821E-BA838F237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429000"/>
            <a:ext cx="2743200" cy="30480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9437" name="Rectangle 45">
            <a:extLst>
              <a:ext uri="{FF2B5EF4-FFF2-40B4-BE49-F238E27FC236}">
                <a16:creationId xmlns:a16="http://schemas.microsoft.com/office/drawing/2014/main" id="{0313D12E-A0FF-4FA3-8343-00DF232DB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429000"/>
            <a:ext cx="2057400" cy="30480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9438" name="Rectangle 46">
            <a:extLst>
              <a:ext uri="{FF2B5EF4-FFF2-40B4-BE49-F238E27FC236}">
                <a16:creationId xmlns:a16="http://schemas.microsoft.com/office/drawing/2014/main" id="{232F829A-4A14-4AAE-9431-3A083756D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429000"/>
            <a:ext cx="48006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59439" name="Line 47">
            <a:extLst>
              <a:ext uri="{FF2B5EF4-FFF2-40B4-BE49-F238E27FC236}">
                <a16:creationId xmlns:a16="http://schemas.microsoft.com/office/drawing/2014/main" id="{E437E55E-7A3E-46EA-AC2C-22994C8B1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828800"/>
            <a:ext cx="0" cy="5334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40" name="AutoShape 48">
            <a:extLst>
              <a:ext uri="{FF2B5EF4-FFF2-40B4-BE49-F238E27FC236}">
                <a16:creationId xmlns:a16="http://schemas.microsoft.com/office/drawing/2014/main" id="{A6796583-7195-424E-BA0F-EC6E5E167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962400"/>
            <a:ext cx="1524000" cy="762000"/>
          </a:xfrm>
          <a:prstGeom prst="wedgeEllipseCallout">
            <a:avLst>
              <a:gd name="adj1" fmla="val 45417"/>
              <a:gd name="adj2" fmla="val -136042"/>
            </a:avLst>
          </a:prstGeom>
          <a:gradFill rotWithShape="0">
            <a:gsLst>
              <a:gs pos="0">
                <a:srgbClr val="FFFFFF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/>
              <a:t>T </a:t>
            </a:r>
            <a:r>
              <a:rPr lang="en-US" altLang="zh-CN" sz="2000" b="1"/>
              <a:t>( </a:t>
            </a:r>
            <a:r>
              <a:rPr lang="en-US" altLang="zh-CN" sz="2000" b="1" i="1"/>
              <a:t>N</a:t>
            </a:r>
            <a:r>
              <a:rPr lang="en-US" altLang="zh-CN" sz="2000" b="1"/>
              <a:t>/2 )</a:t>
            </a:r>
            <a:endParaRPr lang="en-US" altLang="zh-CN" sz="2000" b="1" i="1"/>
          </a:p>
        </p:txBody>
      </p:sp>
      <p:sp>
        <p:nvSpPr>
          <p:cNvPr id="59441" name="AutoShape 49">
            <a:extLst>
              <a:ext uri="{FF2B5EF4-FFF2-40B4-BE49-F238E27FC236}">
                <a16:creationId xmlns:a16="http://schemas.microsoft.com/office/drawing/2014/main" id="{7352F002-D974-448C-A341-6637DCEB3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1524000" cy="762000"/>
          </a:xfrm>
          <a:prstGeom prst="wedgeEllipseCallout">
            <a:avLst>
              <a:gd name="adj1" fmla="val -73750"/>
              <a:gd name="adj2" fmla="val -136042"/>
            </a:avLst>
          </a:prstGeom>
          <a:gradFill rotWithShape="0">
            <a:gsLst>
              <a:gs pos="0">
                <a:srgbClr val="FFFFFF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/>
              <a:t>T </a:t>
            </a:r>
            <a:r>
              <a:rPr lang="en-US" altLang="zh-CN" sz="2000" b="1"/>
              <a:t>( </a:t>
            </a:r>
            <a:r>
              <a:rPr lang="en-US" altLang="zh-CN" sz="2000" b="1" i="1"/>
              <a:t>N</a:t>
            </a:r>
            <a:r>
              <a:rPr lang="en-US" altLang="zh-CN" sz="2000" b="1"/>
              <a:t>/2 )</a:t>
            </a:r>
            <a:endParaRPr lang="en-US" altLang="zh-CN" sz="2000" b="1" i="1"/>
          </a:p>
        </p:txBody>
      </p:sp>
      <p:sp>
        <p:nvSpPr>
          <p:cNvPr id="59442" name="AutoShape 50">
            <a:extLst>
              <a:ext uri="{FF2B5EF4-FFF2-40B4-BE49-F238E27FC236}">
                <a16:creationId xmlns:a16="http://schemas.microsoft.com/office/drawing/2014/main" id="{5E952770-DAD2-44C8-9BCC-1E023B95B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962400"/>
            <a:ext cx="1524000" cy="762000"/>
          </a:xfrm>
          <a:prstGeom prst="wedgeEllipseCallout">
            <a:avLst>
              <a:gd name="adj1" fmla="val -23750"/>
              <a:gd name="adj2" fmla="val -71042"/>
            </a:avLst>
          </a:prstGeom>
          <a:gradFill rotWithShape="0">
            <a:gsLst>
              <a:gs pos="0">
                <a:srgbClr val="FFFFFF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O( </a:t>
            </a:r>
            <a:r>
              <a:rPr lang="en-US" altLang="zh-CN" sz="2000" b="1" i="1"/>
              <a:t>N </a:t>
            </a:r>
            <a:r>
              <a:rPr lang="en-US" altLang="zh-CN" sz="2000" b="1"/>
              <a:t>)</a:t>
            </a:r>
            <a:endParaRPr lang="en-US" altLang="zh-CN" sz="2000" b="1" i="1"/>
          </a:p>
        </p:txBody>
      </p:sp>
      <p:sp>
        <p:nvSpPr>
          <p:cNvPr id="59443" name="Rectangle 51">
            <a:extLst>
              <a:ext uri="{FF2B5EF4-FFF2-40B4-BE49-F238E27FC236}">
                <a16:creationId xmlns:a16="http://schemas.microsoft.com/office/drawing/2014/main" id="{74344433-B479-4D0F-A73B-B1BE7717D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76800"/>
            <a:ext cx="525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/>
              <a:t>T </a:t>
            </a:r>
            <a:r>
              <a:rPr lang="en-US" altLang="zh-CN" sz="2000" b="1"/>
              <a:t>( </a:t>
            </a:r>
            <a:r>
              <a:rPr lang="en-US" altLang="zh-CN" sz="2000" b="1" i="1"/>
              <a:t>N </a:t>
            </a:r>
            <a:r>
              <a:rPr lang="en-US" altLang="zh-CN" sz="2000" b="1"/>
              <a:t>) = 2 </a:t>
            </a:r>
            <a:r>
              <a:rPr lang="en-US" altLang="zh-CN" sz="2000" b="1" i="1"/>
              <a:t>T</a:t>
            </a:r>
            <a:r>
              <a:rPr lang="en-US" altLang="zh-CN" sz="2000" b="1"/>
              <a:t>( </a:t>
            </a:r>
            <a:r>
              <a:rPr lang="en-US" altLang="zh-CN" sz="2000" b="1" i="1"/>
              <a:t>N</a:t>
            </a:r>
            <a:r>
              <a:rPr lang="en-US" altLang="zh-CN" sz="2000" b="1"/>
              <a:t>/2 ) + </a:t>
            </a:r>
            <a:r>
              <a:rPr lang="en-US" altLang="zh-CN" sz="2000" b="1" i="1"/>
              <a:t>c N</a:t>
            </a:r>
            <a:r>
              <a:rPr lang="en-US" altLang="zh-CN" sz="2000" b="1"/>
              <a:t> ,      </a:t>
            </a:r>
            <a:r>
              <a:rPr lang="en-US" altLang="zh-CN" sz="2000" b="1" i="1"/>
              <a:t>T</a:t>
            </a:r>
            <a:r>
              <a:rPr lang="en-US" altLang="zh-CN" sz="2000" b="1"/>
              <a:t>(1) = O(1)</a:t>
            </a:r>
          </a:p>
        </p:txBody>
      </p:sp>
      <p:sp>
        <p:nvSpPr>
          <p:cNvPr id="59444" name="Rectangle 52">
            <a:extLst>
              <a:ext uri="{FF2B5EF4-FFF2-40B4-BE49-F238E27FC236}">
                <a16:creationId xmlns:a16="http://schemas.microsoft.com/office/drawing/2014/main" id="{430DBD9F-6FF0-41E4-B43C-D07975C23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257800"/>
            <a:ext cx="3505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= 2 [2 </a:t>
            </a:r>
            <a:r>
              <a:rPr lang="en-US" altLang="zh-CN" sz="2000" b="1" i="1"/>
              <a:t>T</a:t>
            </a:r>
            <a:r>
              <a:rPr lang="en-US" altLang="zh-CN" sz="2000" b="1"/>
              <a:t>( </a:t>
            </a:r>
            <a:r>
              <a:rPr lang="en-US" altLang="zh-CN" sz="2000" b="1" i="1"/>
              <a:t>N</a:t>
            </a:r>
            <a:r>
              <a:rPr lang="en-US" altLang="zh-CN" sz="2000" b="1"/>
              <a:t>/2</a:t>
            </a:r>
            <a:r>
              <a:rPr lang="en-US" altLang="zh-CN" sz="2000" b="1" baseline="30000"/>
              <a:t>2</a:t>
            </a:r>
            <a:r>
              <a:rPr lang="en-US" altLang="zh-CN" sz="2000" b="1"/>
              <a:t> ) + </a:t>
            </a:r>
            <a:r>
              <a:rPr lang="en-US" altLang="zh-CN" sz="2000" b="1" i="1"/>
              <a:t>c N</a:t>
            </a:r>
            <a:r>
              <a:rPr lang="en-US" altLang="zh-CN" sz="2000" b="1"/>
              <a:t>/2] + </a:t>
            </a:r>
            <a:r>
              <a:rPr lang="en-US" altLang="zh-CN" sz="2000" b="1" i="1"/>
              <a:t>c N</a:t>
            </a:r>
            <a:endParaRPr lang="en-US" altLang="zh-CN" sz="2000" b="1"/>
          </a:p>
        </p:txBody>
      </p:sp>
      <p:sp>
        <p:nvSpPr>
          <p:cNvPr id="59446" name="Rectangle 54">
            <a:extLst>
              <a:ext uri="{FF2B5EF4-FFF2-40B4-BE49-F238E27FC236}">
                <a16:creationId xmlns:a16="http://schemas.microsoft.com/office/drawing/2014/main" id="{C92E8603-40A6-411E-89C5-C0C339C27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638800"/>
            <a:ext cx="426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= 2</a:t>
            </a:r>
            <a:r>
              <a:rPr lang="en-US" altLang="zh-CN" sz="2000" b="1" i="1" baseline="30000"/>
              <a:t>k</a:t>
            </a:r>
            <a:r>
              <a:rPr lang="en-US" altLang="zh-CN" sz="2000" b="1"/>
              <a:t> O(1) + </a:t>
            </a:r>
            <a:r>
              <a:rPr lang="en-US" altLang="zh-CN" sz="2000" b="1" i="1"/>
              <a:t>c k N       </a:t>
            </a:r>
            <a:r>
              <a:rPr lang="en-US" altLang="zh-CN" sz="2000" b="1"/>
              <a:t>where  </a:t>
            </a:r>
            <a:r>
              <a:rPr lang="en-US" altLang="zh-CN" sz="2000" b="1" i="1"/>
              <a:t>N</a:t>
            </a:r>
            <a:r>
              <a:rPr lang="en-US" altLang="zh-CN" sz="2000" b="1"/>
              <a:t>/2</a:t>
            </a:r>
            <a:r>
              <a:rPr lang="en-US" altLang="zh-CN" sz="2000" b="1" i="1" baseline="30000"/>
              <a:t>k</a:t>
            </a:r>
            <a:r>
              <a:rPr lang="en-US" altLang="zh-CN" sz="2000" b="1"/>
              <a:t> = 1 </a:t>
            </a:r>
          </a:p>
        </p:txBody>
      </p:sp>
      <p:sp>
        <p:nvSpPr>
          <p:cNvPr id="59447" name="Rectangle 55">
            <a:extLst>
              <a:ext uri="{FF2B5EF4-FFF2-40B4-BE49-F238E27FC236}">
                <a16:creationId xmlns:a16="http://schemas.microsoft.com/office/drawing/2014/main" id="{0F14D945-3C79-432F-A35F-F64EE5E14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198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= O( </a:t>
            </a:r>
            <a:r>
              <a:rPr lang="en-US" altLang="zh-CN" sz="2000" b="1" i="1"/>
              <a:t>N </a:t>
            </a:r>
            <a:r>
              <a:rPr lang="en-US" altLang="zh-CN" sz="2000" b="1"/>
              <a:t>log</a:t>
            </a:r>
            <a:r>
              <a:rPr lang="en-US" altLang="zh-CN" sz="2000" b="1" i="1"/>
              <a:t> N</a:t>
            </a:r>
            <a:r>
              <a:rPr lang="en-US" altLang="zh-CN" sz="2000" b="1"/>
              <a:t> )</a:t>
            </a:r>
          </a:p>
        </p:txBody>
      </p:sp>
      <p:sp>
        <p:nvSpPr>
          <p:cNvPr id="59448" name="AutoShape 56">
            <a:extLst>
              <a:ext uri="{FF2B5EF4-FFF2-40B4-BE49-F238E27FC236}">
                <a16:creationId xmlns:a16="http://schemas.microsoft.com/office/drawing/2014/main" id="{0DA0C2DE-B8D0-4C3C-B710-D886F3A1B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029200"/>
            <a:ext cx="2286000" cy="1143000"/>
          </a:xfrm>
          <a:prstGeom prst="wedgeEllipseCallout">
            <a:avLst>
              <a:gd name="adj1" fmla="val -156389"/>
              <a:gd name="adj2" fmla="val 57083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Also true for</a:t>
            </a:r>
            <a:r>
              <a:rPr lang="en-US" altLang="zh-CN" sz="2000" b="1" i="1"/>
              <a:t> N </a:t>
            </a:r>
            <a:r>
              <a:rPr lang="en-US" altLang="zh-CN" sz="2000" b="1">
                <a:sym typeface="Symbol" panose="05050102010706020507" pitchFamily="18" charset="2"/>
              </a:rPr>
              <a:t></a:t>
            </a:r>
            <a:r>
              <a:rPr lang="en-US" altLang="zh-CN" sz="2000" b="1" i="1"/>
              <a:t> </a:t>
            </a:r>
            <a:r>
              <a:rPr lang="en-US" altLang="zh-CN" sz="2000" b="1"/>
              <a:t>2</a:t>
            </a:r>
            <a:r>
              <a:rPr lang="en-US" altLang="zh-CN" sz="2000" b="1" i="1" baseline="30000"/>
              <a:t>k</a:t>
            </a:r>
            <a:endParaRPr lang="en-US" altLang="zh-CN" sz="2000" b="1"/>
          </a:p>
        </p:txBody>
      </p:sp>
      <p:sp>
        <p:nvSpPr>
          <p:cNvPr id="59449" name="AutoShape 57">
            <a:extLst>
              <a:ext uri="{FF2B5EF4-FFF2-40B4-BE49-F238E27FC236}">
                <a16:creationId xmlns:a16="http://schemas.microsoft.com/office/drawing/2014/main" id="{1508C1B1-9FDC-47FA-B21A-C1B9A37C62F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324600" y="4800600"/>
            <a:ext cx="2286000" cy="1676400"/>
          </a:xfrm>
          <a:prstGeom prst="verticalScroll">
            <a:avLst>
              <a:gd name="adj" fmla="val 8708"/>
            </a:avLst>
          </a:prstGeom>
          <a:gradFill rotWithShape="0">
            <a:gsLst>
              <a:gs pos="0">
                <a:srgbClr val="FFFFFF"/>
              </a:gs>
              <a:gs pos="100000">
                <a:srgbClr val="C0C0C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lIns="162000" rIns="1620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The program can be found on p.21.</a:t>
            </a:r>
          </a:p>
        </p:txBody>
      </p:sp>
      <p:sp>
        <p:nvSpPr>
          <p:cNvPr id="4138" name="Text Box 58">
            <a:extLst>
              <a:ext uri="{FF2B5EF4-FFF2-40B4-BE49-F238E27FC236}">
                <a16:creationId xmlns:a16="http://schemas.microsoft.com/office/drawing/2014/main" id="{DB4D22B6-DC82-4C0D-B88B-E964A5053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 b="1"/>
              <a:t>3/8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5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5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5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9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9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9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9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9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9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9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9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9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9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5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5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9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9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9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9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9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9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9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9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9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9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9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9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9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9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9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9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9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9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59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9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0" dur="500"/>
                                        <p:tgtEl>
                                          <p:spTgt spid="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5" dur="500"/>
                                        <p:tgtEl>
                                          <p:spTgt spid="5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5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5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5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5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5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5" dur="500"/>
                                        <p:tgtEl>
                                          <p:spTgt spid="594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5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nimBg="1" autoUpdateAnimBg="0"/>
      <p:bldP spid="59396" grpId="0" autoUpdateAnimBg="0"/>
      <p:bldP spid="59397" grpId="0" animBg="1"/>
      <p:bldP spid="59399" grpId="0" animBg="1"/>
      <p:bldP spid="59400" grpId="0" animBg="1"/>
      <p:bldP spid="59401" grpId="0" animBg="1"/>
      <p:bldP spid="59417" grpId="0" animBg="1" autoUpdateAnimBg="0"/>
      <p:bldP spid="59418" grpId="0" animBg="1" autoUpdateAnimBg="0"/>
      <p:bldP spid="59422" grpId="0" animBg="1" autoUpdateAnimBg="0"/>
      <p:bldP spid="59423" grpId="0" animBg="1" autoUpdateAnimBg="0"/>
      <p:bldP spid="59425" grpId="0" animBg="1"/>
      <p:bldP spid="59426" grpId="0" animBg="1"/>
      <p:bldP spid="59427" grpId="0" animBg="1" autoUpdateAnimBg="0"/>
      <p:bldP spid="59430" grpId="0" animBg="1" autoUpdateAnimBg="0"/>
      <p:bldP spid="59431" grpId="0" animBg="1" autoUpdateAnimBg="0"/>
      <p:bldP spid="59432" grpId="0" animBg="1"/>
      <p:bldP spid="59434" grpId="0" animBg="1"/>
      <p:bldP spid="59435" grpId="0" animBg="1" autoUpdateAnimBg="0"/>
      <p:bldP spid="59436" grpId="0" animBg="1"/>
      <p:bldP spid="59437" grpId="0" animBg="1"/>
      <p:bldP spid="59438" grpId="0" animBg="1" autoUpdateAnimBg="0"/>
      <p:bldP spid="59440" grpId="0" animBg="1" autoUpdateAnimBg="0"/>
      <p:bldP spid="59441" grpId="0" animBg="1" autoUpdateAnimBg="0"/>
      <p:bldP spid="59442" grpId="0" animBg="1" autoUpdateAnimBg="0"/>
      <p:bldP spid="59443" grpId="0" autoUpdateAnimBg="0"/>
      <p:bldP spid="59444" grpId="0" autoUpdateAnimBg="0"/>
      <p:bldP spid="59446" grpId="0" autoUpdateAnimBg="0"/>
      <p:bldP spid="59447" grpId="0" autoUpdateAnimBg="0"/>
      <p:bldP spid="59448" grpId="0" animBg="1" autoUpdateAnimBg="0"/>
      <p:bldP spid="5944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B8642E24-775A-42C9-B821-70475D9A9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0"/>
            <a:ext cx="349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rIns="1440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§3  </a:t>
            </a:r>
            <a:r>
              <a:rPr lang="en-US" altLang="zh-CN" sz="1800" b="1"/>
              <a:t>Compare the Algorithms</a:t>
            </a:r>
          </a:p>
        </p:txBody>
      </p:sp>
      <p:sp>
        <p:nvSpPr>
          <p:cNvPr id="60419" name="AutoShape 3" descr="棕色大理石">
            <a:extLst>
              <a:ext uri="{FF2B5EF4-FFF2-40B4-BE49-F238E27FC236}">
                <a16:creationId xmlns:a16="http://schemas.microsoft.com/office/drawing/2014/main" id="{C0B7BC6F-4031-452D-A66E-A06B2A45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57200"/>
            <a:ext cx="1752600" cy="533400"/>
          </a:xfrm>
          <a:prstGeom prst="bevel">
            <a:avLst>
              <a:gd name="adj" fmla="val 125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</a:rPr>
              <a:t>Algorithm 4</a:t>
            </a: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C6C4A852-668A-4B79-BBD8-3C9ACAEA0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334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On-line Algorithm</a:t>
            </a:r>
          </a:p>
        </p:txBody>
      </p:sp>
      <p:sp>
        <p:nvSpPr>
          <p:cNvPr id="60421" name="AutoShape 5">
            <a:extLst>
              <a:ext uri="{FF2B5EF4-FFF2-40B4-BE49-F238E27FC236}">
                <a16:creationId xmlns:a16="http://schemas.microsoft.com/office/drawing/2014/main" id="{9030595A-C796-43AF-8BF6-0BD3DC888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66800"/>
            <a:ext cx="8001000" cy="4038600"/>
          </a:xfrm>
          <a:prstGeom prst="foldedCorner">
            <a:avLst>
              <a:gd name="adj" fmla="val 783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b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MaxSubsequenceSum(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const int</a:t>
            </a:r>
            <a:r>
              <a:rPr lang="en-US" altLang="zh-CN" sz="1800" b="1">
                <a:latin typeface="Arial" panose="020B0604020202020204" pitchFamily="34" charset="0"/>
              </a:rPr>
              <a:t>  A[ ],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 N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	int</a:t>
            </a:r>
            <a:r>
              <a:rPr lang="en-US" altLang="zh-CN" sz="1800" b="1">
                <a:latin typeface="Arial" panose="020B0604020202020204" pitchFamily="34" charset="0"/>
              </a:rPr>
              <a:t>  ThisSum, MaxSum, j;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1*/</a:t>
            </a:r>
            <a:r>
              <a:rPr lang="en-US" altLang="zh-CN" sz="1800" b="1">
                <a:latin typeface="Arial" panose="020B0604020202020204" pitchFamily="34" charset="0"/>
              </a:rPr>
              <a:t> 	ThisSum = MaxSum = 0;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2*/</a:t>
            </a:r>
            <a:r>
              <a:rPr lang="en-US" altLang="zh-CN" sz="1800" b="1">
                <a:latin typeface="Arial" panose="020B0604020202020204" pitchFamily="34" charset="0"/>
              </a:rPr>
              <a:t> 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 </a:t>
            </a:r>
            <a:r>
              <a:rPr lang="en-US" altLang="zh-CN" sz="1800" b="1">
                <a:latin typeface="Arial" panose="020B0604020202020204" pitchFamily="34" charset="0"/>
              </a:rPr>
              <a:t>( j = 0; j &lt; N; j++ )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3*/</a:t>
            </a:r>
            <a:r>
              <a:rPr lang="en-US" altLang="zh-CN" sz="1800" b="1">
                <a:latin typeface="Arial" panose="020B0604020202020204" pitchFamily="34" charset="0"/>
              </a:rPr>
              <a:t> 	      ThisSum += A[ j ];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4*/</a:t>
            </a:r>
            <a:r>
              <a:rPr lang="en-US" altLang="zh-CN" sz="1800" b="1">
                <a:latin typeface="Arial" panose="020B0604020202020204" pitchFamily="34" charset="0"/>
              </a:rPr>
              <a:t> 	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  </a:t>
            </a:r>
            <a:r>
              <a:rPr lang="en-US" altLang="zh-CN" sz="1800" b="1">
                <a:latin typeface="Arial" panose="020B0604020202020204" pitchFamily="34" charset="0"/>
              </a:rPr>
              <a:t>( ThisSum &gt; MaxSum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5*/</a:t>
            </a:r>
            <a:r>
              <a:rPr lang="en-US" altLang="zh-CN" sz="1800" b="1">
                <a:latin typeface="Arial" panose="020B0604020202020204" pitchFamily="34" charset="0"/>
              </a:rPr>
              <a:t> 		MaxSum = ThisSum;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6*/</a:t>
            </a:r>
            <a:r>
              <a:rPr lang="en-US" altLang="zh-CN" sz="1800" b="1">
                <a:latin typeface="Arial" panose="020B0604020202020204" pitchFamily="34" charset="0"/>
              </a:rPr>
              <a:t> 	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  <a:r>
              <a:rPr lang="en-US" altLang="zh-CN" sz="1800" b="1">
                <a:latin typeface="Arial" panose="020B0604020202020204" pitchFamily="34" charset="0"/>
              </a:rPr>
              <a:t>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1800" b="1">
                <a:latin typeface="Arial" panose="020B0604020202020204" pitchFamily="34" charset="0"/>
              </a:rPr>
              <a:t>( ThisSum &lt; 0 )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7*/</a:t>
            </a:r>
            <a:r>
              <a:rPr lang="en-US" altLang="zh-CN" sz="1800" b="1">
                <a:latin typeface="Arial" panose="020B0604020202020204" pitchFamily="34" charset="0"/>
              </a:rPr>
              <a:t> 		ThisSum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}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end for-j */</a:t>
            </a:r>
            <a:endParaRPr lang="en-US" altLang="zh-CN" sz="18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8*/</a:t>
            </a:r>
            <a:r>
              <a:rPr lang="en-US" altLang="zh-CN" sz="1800" b="1">
                <a:latin typeface="Arial" panose="020B0604020202020204" pitchFamily="34" charset="0"/>
              </a:rPr>
              <a:t> 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>
                <a:latin typeface="Arial" panose="020B0604020202020204" pitchFamily="34" charset="0"/>
              </a:rPr>
              <a:t> MaxSum;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} </a:t>
            </a:r>
          </a:p>
        </p:txBody>
      </p:sp>
      <p:sp>
        <p:nvSpPr>
          <p:cNvPr id="60422" name="Text Box 6">
            <a:extLst>
              <a:ext uri="{FF2B5EF4-FFF2-40B4-BE49-F238E27FC236}">
                <a16:creationId xmlns:a16="http://schemas.microsoft.com/office/drawing/2014/main" id="{4F543065-32E3-413E-83C4-F707B961E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18125"/>
            <a:ext cx="205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1"/>
              <a:t>T</a:t>
            </a:r>
            <a:r>
              <a:rPr lang="en-US" altLang="zh-CN" sz="2000" b="1"/>
              <a:t>( </a:t>
            </a:r>
            <a:r>
              <a:rPr lang="en-US" altLang="zh-CN" sz="2000" b="1" i="1"/>
              <a:t>N</a:t>
            </a:r>
            <a:r>
              <a:rPr lang="en-US" altLang="zh-CN" sz="2000" b="1"/>
              <a:t> ) = O( </a:t>
            </a:r>
            <a:r>
              <a:rPr lang="en-US" altLang="zh-CN" sz="2000" b="1" i="1"/>
              <a:t>N</a:t>
            </a:r>
            <a:r>
              <a:rPr lang="en-US" altLang="zh-CN" sz="2000" b="1" baseline="30000"/>
              <a:t> </a:t>
            </a:r>
            <a:r>
              <a:rPr lang="en-US" altLang="zh-CN" sz="2000" b="1"/>
              <a:t>)</a:t>
            </a:r>
            <a:endParaRPr lang="en-US" altLang="zh-CN" sz="2000" b="1" i="1"/>
          </a:p>
        </p:txBody>
      </p:sp>
      <p:sp>
        <p:nvSpPr>
          <p:cNvPr id="60423" name="Text Box 7">
            <a:extLst>
              <a:ext uri="{FF2B5EF4-FFF2-40B4-BE49-F238E27FC236}">
                <a16:creationId xmlns:a16="http://schemas.microsoft.com/office/drawing/2014/main" id="{71F1EC7A-1882-42C6-A4EE-A08EE2C3F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775325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A[ ] is scanned </a:t>
            </a:r>
            <a:r>
              <a:rPr lang="en-US" altLang="zh-CN" sz="2000" b="1">
                <a:solidFill>
                  <a:schemeClr val="hlink"/>
                </a:solidFill>
              </a:rPr>
              <a:t>once</a:t>
            </a:r>
            <a:r>
              <a:rPr lang="en-US" altLang="zh-CN" sz="2000" b="1"/>
              <a:t> only.</a:t>
            </a:r>
          </a:p>
        </p:txBody>
      </p:sp>
      <p:grpSp>
        <p:nvGrpSpPr>
          <p:cNvPr id="2" name="Group 24">
            <a:extLst>
              <a:ext uri="{FF2B5EF4-FFF2-40B4-BE49-F238E27FC236}">
                <a16:creationId xmlns:a16="http://schemas.microsoft.com/office/drawing/2014/main" id="{5C5C0D5A-B49D-4BEC-9314-B80CCA5850EF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133600"/>
            <a:ext cx="3657600" cy="381000"/>
            <a:chOff x="2928" y="3600"/>
            <a:chExt cx="2304" cy="240"/>
          </a:xfrm>
        </p:grpSpPr>
        <p:sp>
          <p:nvSpPr>
            <p:cNvPr id="5145" name="Rectangle 8">
              <a:extLst>
                <a:ext uri="{FF2B5EF4-FFF2-40B4-BE49-F238E27FC236}">
                  <a16:creationId xmlns:a16="http://schemas.microsoft.com/office/drawing/2014/main" id="{97D99E2F-985D-4066-9EB7-7B12DFED3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60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ym typeface="Symbol" panose="05050102010706020507" pitchFamily="18" charset="2"/>
                </a:rPr>
                <a:t></a:t>
              </a:r>
              <a:r>
                <a:rPr lang="en-US" altLang="zh-CN" sz="1800" b="1"/>
                <a:t>1</a:t>
              </a:r>
            </a:p>
          </p:txBody>
        </p:sp>
        <p:sp>
          <p:nvSpPr>
            <p:cNvPr id="5146" name="Rectangle 16">
              <a:extLst>
                <a:ext uri="{FF2B5EF4-FFF2-40B4-BE49-F238E27FC236}">
                  <a16:creationId xmlns:a16="http://schemas.microsoft.com/office/drawing/2014/main" id="{6D2A2947-2839-4247-9D81-F188F8F3B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60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ym typeface="Symbol" panose="05050102010706020507" pitchFamily="18" charset="2"/>
                </a:rPr>
                <a:t>3</a:t>
              </a:r>
              <a:endParaRPr lang="en-US" altLang="zh-CN" sz="1800" b="1"/>
            </a:p>
          </p:txBody>
        </p:sp>
        <p:sp>
          <p:nvSpPr>
            <p:cNvPr id="5147" name="Rectangle 17">
              <a:extLst>
                <a:ext uri="{FF2B5EF4-FFF2-40B4-BE49-F238E27FC236}">
                  <a16:creationId xmlns:a16="http://schemas.microsoft.com/office/drawing/2014/main" id="{F556C8CD-A441-4CB3-9815-1C00DC1E8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60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ym typeface="Symbol" panose="05050102010706020507" pitchFamily="18" charset="2"/>
                </a:rPr>
                <a:t></a:t>
              </a:r>
              <a:r>
                <a:rPr lang="en-US" altLang="zh-CN" sz="1800" b="1"/>
                <a:t>2</a:t>
              </a:r>
            </a:p>
          </p:txBody>
        </p:sp>
        <p:sp>
          <p:nvSpPr>
            <p:cNvPr id="5148" name="Rectangle 18">
              <a:extLst>
                <a:ext uri="{FF2B5EF4-FFF2-40B4-BE49-F238E27FC236}">
                  <a16:creationId xmlns:a16="http://schemas.microsoft.com/office/drawing/2014/main" id="{12F70EDD-A343-4A92-A14E-EF1AAC2AB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60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ym typeface="Symbol" panose="05050102010706020507" pitchFamily="18" charset="2"/>
                </a:rPr>
                <a:t>4</a:t>
              </a:r>
              <a:endParaRPr lang="en-US" altLang="zh-CN" sz="1800" b="1"/>
            </a:p>
          </p:txBody>
        </p:sp>
        <p:sp>
          <p:nvSpPr>
            <p:cNvPr id="5149" name="Rectangle 19">
              <a:extLst>
                <a:ext uri="{FF2B5EF4-FFF2-40B4-BE49-F238E27FC236}">
                  <a16:creationId xmlns:a16="http://schemas.microsoft.com/office/drawing/2014/main" id="{F78926A3-BC41-44BA-8DE8-2882B2961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60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ym typeface="Symbol" panose="05050102010706020507" pitchFamily="18" charset="2"/>
                </a:rPr>
                <a:t></a:t>
              </a:r>
              <a:r>
                <a:rPr lang="en-US" altLang="zh-CN" sz="1800" b="1"/>
                <a:t>6</a:t>
              </a:r>
            </a:p>
          </p:txBody>
        </p:sp>
        <p:sp>
          <p:nvSpPr>
            <p:cNvPr id="5150" name="Rectangle 20">
              <a:extLst>
                <a:ext uri="{FF2B5EF4-FFF2-40B4-BE49-F238E27FC236}">
                  <a16:creationId xmlns:a16="http://schemas.microsoft.com/office/drawing/2014/main" id="{9D1DE995-9AE5-4872-8CAE-DC3803185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60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1</a:t>
              </a:r>
            </a:p>
          </p:txBody>
        </p:sp>
        <p:sp>
          <p:nvSpPr>
            <p:cNvPr id="5151" name="Rectangle 21">
              <a:extLst>
                <a:ext uri="{FF2B5EF4-FFF2-40B4-BE49-F238E27FC236}">
                  <a16:creationId xmlns:a16="http://schemas.microsoft.com/office/drawing/2014/main" id="{CBB48122-01FD-4C82-B347-11304C00B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60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ym typeface="Symbol" panose="05050102010706020507" pitchFamily="18" charset="2"/>
                </a:rPr>
                <a:t>6</a:t>
              </a:r>
              <a:endParaRPr lang="en-US" altLang="zh-CN" sz="1800" b="1"/>
            </a:p>
          </p:txBody>
        </p:sp>
        <p:sp>
          <p:nvSpPr>
            <p:cNvPr id="5152" name="Rectangle 22">
              <a:extLst>
                <a:ext uri="{FF2B5EF4-FFF2-40B4-BE49-F238E27FC236}">
                  <a16:creationId xmlns:a16="http://schemas.microsoft.com/office/drawing/2014/main" id="{61027966-D363-4A4D-8350-2CD0CC5BF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60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ym typeface="Symbol" panose="05050102010706020507" pitchFamily="18" charset="2"/>
                </a:rPr>
                <a:t></a:t>
              </a:r>
              <a:r>
                <a:rPr lang="en-US" altLang="zh-CN" sz="1800" b="1"/>
                <a:t>1</a:t>
              </a:r>
            </a:p>
          </p:txBody>
        </p:sp>
        <p:sp>
          <p:nvSpPr>
            <p:cNvPr id="5153" name="Rectangle 23">
              <a:extLst>
                <a:ext uri="{FF2B5EF4-FFF2-40B4-BE49-F238E27FC236}">
                  <a16:creationId xmlns:a16="http://schemas.microsoft.com/office/drawing/2014/main" id="{6B7EAE36-F024-4593-A29A-C6BD1C0DE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600"/>
              <a:ext cx="2304" cy="240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60441" name="Rectangle 25">
            <a:extLst>
              <a:ext uri="{FF2B5EF4-FFF2-40B4-BE49-F238E27FC236}">
                <a16:creationId xmlns:a16="http://schemas.microsoft.com/office/drawing/2014/main" id="{1B86DB0A-A19E-4F15-A835-F5825F8E6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133600"/>
            <a:ext cx="457200" cy="381000"/>
          </a:xfrm>
          <a:prstGeom prst="rect">
            <a:avLst/>
          </a:prstGeom>
          <a:solidFill>
            <a:srgbClr val="CC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0442" name="Rectangle 26">
            <a:extLst>
              <a:ext uri="{FF2B5EF4-FFF2-40B4-BE49-F238E27FC236}">
                <a16:creationId xmlns:a16="http://schemas.microsoft.com/office/drawing/2014/main" id="{BB7C9850-F828-4F0C-B103-02D4D00BB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133600"/>
            <a:ext cx="457200" cy="381000"/>
          </a:xfrm>
          <a:prstGeom prst="rect">
            <a:avLst/>
          </a:prstGeom>
          <a:solidFill>
            <a:srgbClr val="CC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0443" name="Rectangle 27">
            <a:extLst>
              <a:ext uri="{FF2B5EF4-FFF2-40B4-BE49-F238E27FC236}">
                <a16:creationId xmlns:a16="http://schemas.microsoft.com/office/drawing/2014/main" id="{125C064F-64DE-4135-B67E-790B105E5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514600"/>
            <a:ext cx="4572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0444" name="Rectangle 28">
            <a:extLst>
              <a:ext uri="{FF2B5EF4-FFF2-40B4-BE49-F238E27FC236}">
                <a16:creationId xmlns:a16="http://schemas.microsoft.com/office/drawing/2014/main" id="{8E1288E7-C0DD-4D76-8894-809BDBC61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133600"/>
            <a:ext cx="457200" cy="381000"/>
          </a:xfrm>
          <a:prstGeom prst="rect">
            <a:avLst/>
          </a:prstGeom>
          <a:solidFill>
            <a:srgbClr val="CC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0445" name="Rectangle 29">
            <a:extLst>
              <a:ext uri="{FF2B5EF4-FFF2-40B4-BE49-F238E27FC236}">
                <a16:creationId xmlns:a16="http://schemas.microsoft.com/office/drawing/2014/main" id="{7A70D56F-2623-411A-8F71-CE83D3CD4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133600"/>
            <a:ext cx="457200" cy="381000"/>
          </a:xfrm>
          <a:prstGeom prst="rect">
            <a:avLst/>
          </a:prstGeom>
          <a:solidFill>
            <a:srgbClr val="CC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0446" name="Rectangle 30">
            <a:extLst>
              <a:ext uri="{FF2B5EF4-FFF2-40B4-BE49-F238E27FC236}">
                <a16:creationId xmlns:a16="http://schemas.microsoft.com/office/drawing/2014/main" id="{9F4FAFDB-227D-415A-9C70-E6DEF26EF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514600"/>
            <a:ext cx="9144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0447" name="Rectangle 31">
            <a:extLst>
              <a:ext uri="{FF2B5EF4-FFF2-40B4-BE49-F238E27FC236}">
                <a16:creationId xmlns:a16="http://schemas.microsoft.com/office/drawing/2014/main" id="{361B6ED4-6606-453F-AD41-3A118C71A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133600"/>
            <a:ext cx="457200" cy="381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bg1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1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0448" name="Rectangle 32">
            <a:extLst>
              <a:ext uri="{FF2B5EF4-FFF2-40B4-BE49-F238E27FC236}">
                <a16:creationId xmlns:a16="http://schemas.microsoft.com/office/drawing/2014/main" id="{BE9073B5-9059-416F-904C-2F4B174DA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133600"/>
            <a:ext cx="457200" cy="381000"/>
          </a:xfrm>
          <a:prstGeom prst="rect">
            <a:avLst/>
          </a:prstGeom>
          <a:solidFill>
            <a:srgbClr val="CC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0449" name="Rectangle 33">
            <a:extLst>
              <a:ext uri="{FF2B5EF4-FFF2-40B4-BE49-F238E27FC236}">
                <a16:creationId xmlns:a16="http://schemas.microsoft.com/office/drawing/2014/main" id="{DC3E42CD-C336-43A9-B051-56F04C588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133600"/>
            <a:ext cx="1828800" cy="381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bg1"/>
                </a:solidFill>
                <a:sym typeface="Symbol" panose="05050102010706020507" pitchFamily="18" charset="2"/>
              </a:rPr>
              <a:t>3     </a:t>
            </a:r>
            <a:r>
              <a:rPr lang="en-US" altLang="zh-CN" sz="1800" b="1">
                <a:solidFill>
                  <a:schemeClr val="bg1"/>
                </a:solidFill>
              </a:rPr>
              <a:t>2     4     </a:t>
            </a:r>
            <a:r>
              <a:rPr lang="en-US" altLang="zh-CN" sz="1800" b="1">
                <a:solidFill>
                  <a:schemeClr val="bg1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18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0450" name="Rectangle 34">
            <a:extLst>
              <a:ext uri="{FF2B5EF4-FFF2-40B4-BE49-F238E27FC236}">
                <a16:creationId xmlns:a16="http://schemas.microsoft.com/office/drawing/2014/main" id="{AF574938-55FA-4039-94D7-141F3149E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133600"/>
            <a:ext cx="457200" cy="381000"/>
          </a:xfrm>
          <a:prstGeom prst="rect">
            <a:avLst/>
          </a:prstGeom>
          <a:solidFill>
            <a:srgbClr val="CC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0451" name="Rectangle 35">
            <a:extLst>
              <a:ext uri="{FF2B5EF4-FFF2-40B4-BE49-F238E27FC236}">
                <a16:creationId xmlns:a16="http://schemas.microsoft.com/office/drawing/2014/main" id="{707AC42A-7BF8-4138-ADE6-AEFF0B2B5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133600"/>
            <a:ext cx="457200" cy="381000"/>
          </a:xfrm>
          <a:prstGeom prst="rect">
            <a:avLst/>
          </a:prstGeom>
          <a:solidFill>
            <a:srgbClr val="CC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0452" name="Rectangle 36">
            <a:extLst>
              <a:ext uri="{FF2B5EF4-FFF2-40B4-BE49-F238E27FC236}">
                <a16:creationId xmlns:a16="http://schemas.microsoft.com/office/drawing/2014/main" id="{FD4CC812-2138-4039-8FFE-B0FC811F4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514600"/>
            <a:ext cx="13716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0453" name="Rectangle 37">
            <a:extLst>
              <a:ext uri="{FF2B5EF4-FFF2-40B4-BE49-F238E27FC236}">
                <a16:creationId xmlns:a16="http://schemas.microsoft.com/office/drawing/2014/main" id="{568560A5-6269-42E0-8CD7-8770BDA7A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514600"/>
            <a:ext cx="9144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0454" name="Rectangle 38">
            <a:extLst>
              <a:ext uri="{FF2B5EF4-FFF2-40B4-BE49-F238E27FC236}">
                <a16:creationId xmlns:a16="http://schemas.microsoft.com/office/drawing/2014/main" id="{06A25959-196C-45C2-8878-B6A001E72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133600"/>
            <a:ext cx="457200" cy="381000"/>
          </a:xfrm>
          <a:prstGeom prst="rect">
            <a:avLst/>
          </a:prstGeom>
          <a:solidFill>
            <a:srgbClr val="CC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0455" name="AutoShape 39">
            <a:extLst>
              <a:ext uri="{FF2B5EF4-FFF2-40B4-BE49-F238E27FC236}">
                <a16:creationId xmlns:a16="http://schemas.microsoft.com/office/drawing/2014/main" id="{C48C6040-0B30-4AA9-8AC4-57DB21879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343400"/>
            <a:ext cx="5638800" cy="1981200"/>
          </a:xfrm>
          <a:prstGeom prst="wedgeEllipseCallout">
            <a:avLst>
              <a:gd name="adj1" fmla="val 12667"/>
              <a:gd name="adj2" fmla="val -143991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At any point in time, the algorithm can correctly give an answer to the </a:t>
            </a:r>
            <a:r>
              <a:rPr lang="en-US" altLang="zh-CN" sz="2000" b="1">
                <a:solidFill>
                  <a:schemeClr val="hlink"/>
                </a:solidFill>
              </a:rPr>
              <a:t>subsequence</a:t>
            </a:r>
            <a:r>
              <a:rPr lang="en-US" altLang="zh-CN" sz="2000" b="1"/>
              <a:t> problem for the data it has already read.</a:t>
            </a:r>
          </a:p>
        </p:txBody>
      </p:sp>
      <p:sp>
        <p:nvSpPr>
          <p:cNvPr id="5144" name="Text Box 40">
            <a:extLst>
              <a:ext uri="{FF2B5EF4-FFF2-40B4-BE49-F238E27FC236}">
                <a16:creationId xmlns:a16="http://schemas.microsoft.com/office/drawing/2014/main" id="{77ED0008-1617-49C1-B6E9-C3992DC3A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 b="1"/>
              <a:t>4/8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6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nimBg="1" autoUpdateAnimBg="0"/>
      <p:bldP spid="60420" grpId="0" autoUpdateAnimBg="0"/>
      <p:bldP spid="60421" grpId="0" animBg="1" autoUpdateAnimBg="0"/>
      <p:bldP spid="60422" grpId="0" autoUpdateAnimBg="0"/>
      <p:bldP spid="60423" grpId="0" autoUpdateAnimBg="0"/>
      <p:bldP spid="60441" grpId="0" animBg="1"/>
      <p:bldP spid="60442" grpId="0" animBg="1"/>
      <p:bldP spid="60443" grpId="0" animBg="1"/>
      <p:bldP spid="60444" grpId="0" animBg="1"/>
      <p:bldP spid="60445" grpId="0" animBg="1"/>
      <p:bldP spid="60446" grpId="0" animBg="1"/>
      <p:bldP spid="60447" grpId="0" animBg="1" autoUpdateAnimBg="0"/>
      <p:bldP spid="60448" grpId="0" animBg="1"/>
      <p:bldP spid="60449" grpId="0" animBg="1" autoUpdateAnimBg="0"/>
      <p:bldP spid="60450" grpId="0" animBg="1"/>
      <p:bldP spid="60451" grpId="0" animBg="1"/>
      <p:bldP spid="60452" grpId="0" animBg="1"/>
      <p:bldP spid="60453" grpId="0" animBg="1"/>
      <p:bldP spid="60454" grpId="0" animBg="1"/>
      <p:bldP spid="6045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349A0CD2-0455-4E53-BB8B-A94D72FF2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0"/>
            <a:ext cx="349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rIns="1440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§3  </a:t>
            </a:r>
            <a:r>
              <a:rPr lang="en-US" altLang="zh-CN" sz="1800" b="1"/>
              <a:t>Compare the Algorithms</a:t>
            </a:r>
          </a:p>
        </p:txBody>
      </p:sp>
      <p:grpSp>
        <p:nvGrpSpPr>
          <p:cNvPr id="2" name="Group 447">
            <a:extLst>
              <a:ext uri="{FF2B5EF4-FFF2-40B4-BE49-F238E27FC236}">
                <a16:creationId xmlns:a16="http://schemas.microsoft.com/office/drawing/2014/main" id="{B0852959-64C2-4DFA-8E63-A96D9D4562D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685800"/>
            <a:ext cx="8153400" cy="3962400"/>
            <a:chOff x="288" y="432"/>
            <a:chExt cx="5136" cy="2496"/>
          </a:xfrm>
        </p:grpSpPr>
        <p:sp>
          <p:nvSpPr>
            <p:cNvPr id="6150" name="AutoShape 89" descr="深色木质">
              <a:extLst>
                <a:ext uri="{FF2B5EF4-FFF2-40B4-BE49-F238E27FC236}">
                  <a16:creationId xmlns:a16="http://schemas.microsoft.com/office/drawing/2014/main" id="{915D52BE-918C-4660-85B8-C5807E15A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008"/>
              <a:ext cx="5136" cy="1920"/>
            </a:xfrm>
            <a:prstGeom prst="bevel">
              <a:avLst>
                <a:gd name="adj" fmla="val 4583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151" name="Rectangle 18">
              <a:extLst>
                <a:ext uri="{FF2B5EF4-FFF2-40B4-BE49-F238E27FC236}">
                  <a16:creationId xmlns:a16="http://schemas.microsoft.com/office/drawing/2014/main" id="{D08B0C79-DC93-45A1-849D-08BC25AA2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633"/>
              <a:ext cx="864" cy="1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  0.00034</a:t>
              </a:r>
            </a:p>
            <a:p>
              <a:pPr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  0.00063</a:t>
              </a:r>
            </a:p>
            <a:p>
              <a:pPr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  0.00333</a:t>
              </a:r>
            </a:p>
            <a:p>
              <a:pPr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  0.03042</a:t>
              </a:r>
            </a:p>
            <a:p>
              <a:pPr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  0.29832</a:t>
              </a:r>
            </a:p>
          </p:txBody>
        </p:sp>
        <p:sp>
          <p:nvSpPr>
            <p:cNvPr id="6152" name="Rectangle 17">
              <a:extLst>
                <a:ext uri="{FF2B5EF4-FFF2-40B4-BE49-F238E27FC236}">
                  <a16:creationId xmlns:a16="http://schemas.microsoft.com/office/drawing/2014/main" id="{54FC52FD-1CA9-46D3-863C-7C9AC3BC7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633"/>
              <a:ext cx="912" cy="1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  0.00066</a:t>
              </a:r>
            </a:p>
            <a:p>
              <a:pPr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  0.00486</a:t>
              </a:r>
            </a:p>
            <a:p>
              <a:pPr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  0.05843</a:t>
              </a:r>
            </a:p>
            <a:p>
              <a:pPr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  0.68631</a:t>
              </a:r>
            </a:p>
            <a:p>
              <a:pPr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  8.0113</a:t>
              </a:r>
            </a:p>
          </p:txBody>
        </p:sp>
        <p:sp>
          <p:nvSpPr>
            <p:cNvPr id="6153" name="Rectangle 16">
              <a:extLst>
                <a:ext uri="{FF2B5EF4-FFF2-40B4-BE49-F238E27FC236}">
                  <a16:creationId xmlns:a16="http://schemas.microsoft.com/office/drawing/2014/main" id="{D7758FA2-3BD2-4E0E-B134-385800FA3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633"/>
              <a:ext cx="864" cy="1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    0.00045</a:t>
              </a:r>
            </a:p>
            <a:p>
              <a:pPr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    0.01112</a:t>
              </a:r>
            </a:p>
            <a:p>
              <a:pPr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    1.1233</a:t>
              </a:r>
            </a:p>
            <a:p>
              <a:pPr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111.13</a:t>
              </a:r>
            </a:p>
            <a:p>
              <a:pPr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     NA</a:t>
              </a:r>
            </a:p>
          </p:txBody>
        </p:sp>
        <p:sp>
          <p:nvSpPr>
            <p:cNvPr id="6154" name="Rectangle 15">
              <a:extLst>
                <a:ext uri="{FF2B5EF4-FFF2-40B4-BE49-F238E27FC236}">
                  <a16:creationId xmlns:a16="http://schemas.microsoft.com/office/drawing/2014/main" id="{E05BBB79-1FA1-4EB3-96AF-25F396B5D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633"/>
              <a:ext cx="864" cy="1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    0.00103</a:t>
              </a:r>
            </a:p>
            <a:p>
              <a:pPr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    0.47015</a:t>
              </a:r>
            </a:p>
            <a:p>
              <a:pPr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448.77</a:t>
              </a:r>
            </a:p>
            <a:p>
              <a:pPr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     NA</a:t>
              </a:r>
            </a:p>
            <a:p>
              <a:pPr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     NA</a:t>
              </a:r>
            </a:p>
          </p:txBody>
        </p:sp>
        <p:sp>
          <p:nvSpPr>
            <p:cNvPr id="6155" name="Rectangle 14">
              <a:extLst>
                <a:ext uri="{FF2B5EF4-FFF2-40B4-BE49-F238E27FC236}">
                  <a16:creationId xmlns:a16="http://schemas.microsoft.com/office/drawing/2014/main" id="{5A2A7AC9-6749-4FC2-AB7E-F38692BF3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33"/>
              <a:ext cx="1440" cy="1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6156" name="Rectangle 13">
              <a:extLst>
                <a:ext uri="{FF2B5EF4-FFF2-40B4-BE49-F238E27FC236}">
                  <a16:creationId xmlns:a16="http://schemas.microsoft.com/office/drawing/2014/main" id="{C132002D-1881-4FDC-983C-8C303D23B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376"/>
              <a:ext cx="86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</a:rPr>
                <a:t>O( </a:t>
              </a:r>
              <a:r>
                <a:rPr lang="en-US" altLang="zh-CN" sz="1800" b="1" i="1">
                  <a:solidFill>
                    <a:schemeClr val="bg1"/>
                  </a:solidFill>
                </a:rPr>
                <a:t>N</a:t>
              </a:r>
              <a:r>
                <a:rPr lang="en-US" altLang="zh-CN" sz="1800" b="1">
                  <a:solidFill>
                    <a:schemeClr val="bg1"/>
                  </a:solidFill>
                </a:rPr>
                <a:t> )</a:t>
              </a:r>
            </a:p>
          </p:txBody>
        </p:sp>
        <p:sp>
          <p:nvSpPr>
            <p:cNvPr id="6157" name="Rectangle 12">
              <a:extLst>
                <a:ext uri="{FF2B5EF4-FFF2-40B4-BE49-F238E27FC236}">
                  <a16:creationId xmlns:a16="http://schemas.microsoft.com/office/drawing/2014/main" id="{D7B02EC3-9BE5-402C-AD78-2FE47F901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376"/>
              <a:ext cx="912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</a:rPr>
                <a:t>O(</a:t>
              </a:r>
              <a:r>
                <a:rPr lang="en-US" altLang="zh-CN" sz="1800" b="1" i="1">
                  <a:solidFill>
                    <a:schemeClr val="bg1"/>
                  </a:solidFill>
                </a:rPr>
                <a:t>N</a:t>
              </a:r>
              <a:r>
                <a:rPr lang="en-US" altLang="zh-CN" sz="1800" b="1" baseline="30000">
                  <a:solidFill>
                    <a:schemeClr val="bg1"/>
                  </a:solidFill>
                </a:rPr>
                <a:t> </a:t>
              </a:r>
              <a:r>
                <a:rPr lang="en-US" altLang="zh-CN" sz="1800" b="1">
                  <a:solidFill>
                    <a:schemeClr val="bg1"/>
                  </a:solidFill>
                </a:rPr>
                <a:t>log </a:t>
              </a:r>
              <a:r>
                <a:rPr lang="en-US" altLang="zh-CN" sz="1800" b="1" i="1">
                  <a:solidFill>
                    <a:schemeClr val="bg1"/>
                  </a:solidFill>
                </a:rPr>
                <a:t>N</a:t>
              </a:r>
              <a:r>
                <a:rPr lang="en-US" altLang="zh-CN" sz="1800" b="1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6158" name="Rectangle 11">
              <a:extLst>
                <a:ext uri="{FF2B5EF4-FFF2-40B4-BE49-F238E27FC236}">
                  <a16:creationId xmlns:a16="http://schemas.microsoft.com/office/drawing/2014/main" id="{FCCC727D-F1AC-44FF-82A5-458E9F721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376"/>
              <a:ext cx="86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</a:rPr>
                <a:t>O( </a:t>
              </a:r>
              <a:r>
                <a:rPr lang="en-US" altLang="zh-CN" sz="1800" b="1" i="1">
                  <a:solidFill>
                    <a:schemeClr val="bg1"/>
                  </a:solidFill>
                </a:rPr>
                <a:t>N</a:t>
              </a:r>
              <a:r>
                <a:rPr lang="en-US" altLang="zh-CN" sz="1800" b="1" baseline="30000">
                  <a:solidFill>
                    <a:schemeClr val="bg1"/>
                  </a:solidFill>
                </a:rPr>
                <a:t>2</a:t>
              </a:r>
              <a:r>
                <a:rPr lang="en-US" altLang="zh-CN" sz="1800" b="1">
                  <a:solidFill>
                    <a:schemeClr val="bg1"/>
                  </a:solidFill>
                </a:rPr>
                <a:t> )</a:t>
              </a:r>
            </a:p>
          </p:txBody>
        </p:sp>
        <p:sp>
          <p:nvSpPr>
            <p:cNvPr id="6159" name="Rectangle 10">
              <a:extLst>
                <a:ext uri="{FF2B5EF4-FFF2-40B4-BE49-F238E27FC236}">
                  <a16:creationId xmlns:a16="http://schemas.microsoft.com/office/drawing/2014/main" id="{2FB02C24-BDA6-4B23-8E51-FE6DC1BF1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376"/>
              <a:ext cx="86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</a:rPr>
                <a:t>O( </a:t>
              </a:r>
              <a:r>
                <a:rPr lang="en-US" altLang="zh-CN" sz="1800" b="1" i="1">
                  <a:solidFill>
                    <a:schemeClr val="bg1"/>
                  </a:solidFill>
                </a:rPr>
                <a:t>N</a:t>
              </a:r>
              <a:r>
                <a:rPr lang="en-US" altLang="zh-CN" sz="1800" b="1" baseline="30000">
                  <a:solidFill>
                    <a:schemeClr val="bg1"/>
                  </a:solidFill>
                </a:rPr>
                <a:t>3</a:t>
              </a:r>
              <a:r>
                <a:rPr lang="en-US" altLang="zh-CN" sz="1800" b="1">
                  <a:solidFill>
                    <a:schemeClr val="bg1"/>
                  </a:solidFill>
                </a:rPr>
                <a:t> )</a:t>
              </a:r>
            </a:p>
          </p:txBody>
        </p:sp>
        <p:sp>
          <p:nvSpPr>
            <p:cNvPr id="6160" name="Rectangle 9">
              <a:extLst>
                <a:ext uri="{FF2B5EF4-FFF2-40B4-BE49-F238E27FC236}">
                  <a16:creationId xmlns:a16="http://schemas.microsoft.com/office/drawing/2014/main" id="{F778887D-F49C-45C2-9376-6CF0C70EE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376"/>
              <a:ext cx="144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Time</a:t>
              </a:r>
            </a:p>
          </p:txBody>
        </p:sp>
        <p:sp>
          <p:nvSpPr>
            <p:cNvPr id="6161" name="Rectangle 8">
              <a:extLst>
                <a:ext uri="{FF2B5EF4-FFF2-40B4-BE49-F238E27FC236}">
                  <a16:creationId xmlns:a16="http://schemas.microsoft.com/office/drawing/2014/main" id="{B78B7FAA-E66D-4421-B08A-263839541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120"/>
              <a:ext cx="86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6162" name="Rectangle 7">
              <a:extLst>
                <a:ext uri="{FF2B5EF4-FFF2-40B4-BE49-F238E27FC236}">
                  <a16:creationId xmlns:a16="http://schemas.microsoft.com/office/drawing/2014/main" id="{CC0DF463-9F40-4F06-B174-E714D4B07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120"/>
              <a:ext cx="91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163" name="Rectangle 6">
              <a:extLst>
                <a:ext uri="{FF2B5EF4-FFF2-40B4-BE49-F238E27FC236}">
                  <a16:creationId xmlns:a16="http://schemas.microsoft.com/office/drawing/2014/main" id="{B4F243EA-D4F7-42D2-BD47-2C6536EDC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120"/>
              <a:ext cx="86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164" name="Rectangle 5">
              <a:extLst>
                <a:ext uri="{FF2B5EF4-FFF2-40B4-BE49-F238E27FC236}">
                  <a16:creationId xmlns:a16="http://schemas.microsoft.com/office/drawing/2014/main" id="{65300698-755F-45CE-927C-64A708E3E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120"/>
              <a:ext cx="86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65" name="Rectangle 4">
              <a:extLst>
                <a:ext uri="{FF2B5EF4-FFF2-40B4-BE49-F238E27FC236}">
                  <a16:creationId xmlns:a16="http://schemas.microsoft.com/office/drawing/2014/main" id="{0D591317-702D-46AB-920F-8A6025A2B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120"/>
              <a:ext cx="144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Algorithm</a:t>
              </a:r>
            </a:p>
          </p:txBody>
        </p:sp>
        <p:sp>
          <p:nvSpPr>
            <p:cNvPr id="6166" name="Line 20">
              <a:extLst>
                <a:ext uri="{FF2B5EF4-FFF2-40B4-BE49-F238E27FC236}">
                  <a16:creationId xmlns:a16="http://schemas.microsoft.com/office/drawing/2014/main" id="{B5296533-8743-4352-BE80-7926630BDD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376"/>
              <a:ext cx="49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7" name="Line 21">
              <a:extLst>
                <a:ext uri="{FF2B5EF4-FFF2-40B4-BE49-F238E27FC236}">
                  <a16:creationId xmlns:a16="http://schemas.microsoft.com/office/drawing/2014/main" id="{86EA0FBE-4D9B-4660-BB88-D157B9D5F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633"/>
              <a:ext cx="49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8" name="Line 24">
              <a:extLst>
                <a:ext uri="{FF2B5EF4-FFF2-40B4-BE49-F238E27FC236}">
                  <a16:creationId xmlns:a16="http://schemas.microsoft.com/office/drawing/2014/main" id="{27D007F8-8BE8-43C5-9779-2D8452064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120"/>
              <a:ext cx="0" cy="171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9" name="Line 25">
              <a:extLst>
                <a:ext uri="{FF2B5EF4-FFF2-40B4-BE49-F238E27FC236}">
                  <a16:creationId xmlns:a16="http://schemas.microsoft.com/office/drawing/2014/main" id="{020E2B19-7914-4783-A522-1E9304955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120"/>
              <a:ext cx="0" cy="171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0" name="Line 26">
              <a:extLst>
                <a:ext uri="{FF2B5EF4-FFF2-40B4-BE49-F238E27FC236}">
                  <a16:creationId xmlns:a16="http://schemas.microsoft.com/office/drawing/2014/main" id="{C28B88AF-01DC-498F-A5EA-64267940E4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120"/>
              <a:ext cx="0" cy="171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1" name="Line 27">
              <a:extLst>
                <a:ext uri="{FF2B5EF4-FFF2-40B4-BE49-F238E27FC236}">
                  <a16:creationId xmlns:a16="http://schemas.microsoft.com/office/drawing/2014/main" id="{90481662-2B71-49A1-B5AA-C369D3F86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120"/>
              <a:ext cx="0" cy="171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2" name="Line 19">
              <a:extLst>
                <a:ext uri="{FF2B5EF4-FFF2-40B4-BE49-F238E27FC236}">
                  <a16:creationId xmlns:a16="http://schemas.microsoft.com/office/drawing/2014/main" id="{71E9E20F-8880-4115-A99F-3D11BACFE5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120"/>
              <a:ext cx="4944" cy="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3" name="Line 23">
              <a:extLst>
                <a:ext uri="{FF2B5EF4-FFF2-40B4-BE49-F238E27FC236}">
                  <a16:creationId xmlns:a16="http://schemas.microsoft.com/office/drawing/2014/main" id="{242FC3C9-EB15-4EEE-8C30-D4E75BCE45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120"/>
              <a:ext cx="0" cy="1712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" name="Line 28">
              <a:extLst>
                <a:ext uri="{FF2B5EF4-FFF2-40B4-BE49-F238E27FC236}">
                  <a16:creationId xmlns:a16="http://schemas.microsoft.com/office/drawing/2014/main" id="{7AD4DCD3-6D45-4FC1-BF7B-81A4F428F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1120"/>
              <a:ext cx="0" cy="1712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" name="Line 22">
              <a:extLst>
                <a:ext uri="{FF2B5EF4-FFF2-40B4-BE49-F238E27FC236}">
                  <a16:creationId xmlns:a16="http://schemas.microsoft.com/office/drawing/2014/main" id="{AC55B871-E677-4501-9497-1D2D1E8FF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832"/>
              <a:ext cx="4944" cy="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6" name="Rectangle 53">
              <a:extLst>
                <a:ext uri="{FF2B5EF4-FFF2-40B4-BE49-F238E27FC236}">
                  <a16:creationId xmlns:a16="http://schemas.microsoft.com/office/drawing/2014/main" id="{E355B0C8-571D-4C83-9B75-A5446E399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632"/>
              <a:ext cx="912" cy="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 b="1" i="1">
                  <a:solidFill>
                    <a:schemeClr val="bg1"/>
                  </a:solidFill>
                </a:rPr>
                <a:t>N </a:t>
              </a:r>
              <a:r>
                <a:rPr lang="en-US" altLang="zh-CN" sz="2000" b="1">
                  <a:solidFill>
                    <a:schemeClr val="bg1"/>
                  </a:solidFill>
                </a:rPr>
                <a:t>=10</a:t>
              </a:r>
            </a:p>
            <a:p>
              <a:pPr eaLnBrk="1" hangingPunct="1">
                <a:buFontTx/>
                <a:buNone/>
              </a:pPr>
              <a:r>
                <a:rPr lang="en-US" altLang="zh-CN" sz="2000" b="1" i="1">
                  <a:solidFill>
                    <a:schemeClr val="bg1"/>
                  </a:solidFill>
                </a:rPr>
                <a:t>N </a:t>
              </a:r>
              <a:r>
                <a:rPr lang="en-US" altLang="zh-CN" sz="2000" b="1">
                  <a:solidFill>
                    <a:schemeClr val="bg1"/>
                  </a:solidFill>
                </a:rPr>
                <a:t>=100</a:t>
              </a:r>
            </a:p>
            <a:p>
              <a:pPr eaLnBrk="1" hangingPunct="1">
                <a:buFontTx/>
                <a:buNone/>
              </a:pPr>
              <a:r>
                <a:rPr lang="en-US" altLang="zh-CN" sz="2000" b="1" i="1">
                  <a:solidFill>
                    <a:schemeClr val="bg1"/>
                  </a:solidFill>
                </a:rPr>
                <a:t>N </a:t>
              </a:r>
              <a:r>
                <a:rPr lang="en-US" altLang="zh-CN" sz="2000" b="1">
                  <a:solidFill>
                    <a:schemeClr val="bg1"/>
                  </a:solidFill>
                </a:rPr>
                <a:t>=1,000</a:t>
              </a:r>
            </a:p>
            <a:p>
              <a:pPr eaLnBrk="1" hangingPunct="1">
                <a:buFontTx/>
                <a:buNone/>
              </a:pPr>
              <a:r>
                <a:rPr lang="en-US" altLang="zh-CN" sz="2000" b="1" i="1">
                  <a:solidFill>
                    <a:schemeClr val="bg1"/>
                  </a:solidFill>
                </a:rPr>
                <a:t>N </a:t>
              </a:r>
              <a:r>
                <a:rPr lang="en-US" altLang="zh-CN" sz="2000" b="1">
                  <a:solidFill>
                    <a:schemeClr val="bg1"/>
                  </a:solidFill>
                </a:rPr>
                <a:t>=10,000</a:t>
              </a:r>
            </a:p>
            <a:p>
              <a:pPr eaLnBrk="1" hangingPunct="1">
                <a:buFontTx/>
                <a:buNone/>
              </a:pPr>
              <a:r>
                <a:rPr lang="en-US" altLang="zh-CN" sz="2000" b="1" i="1">
                  <a:solidFill>
                    <a:schemeClr val="bg1"/>
                  </a:solidFill>
                </a:rPr>
                <a:t>N </a:t>
              </a:r>
              <a:r>
                <a:rPr lang="en-US" altLang="zh-CN" sz="2000" b="1">
                  <a:solidFill>
                    <a:schemeClr val="bg1"/>
                  </a:solidFill>
                </a:rPr>
                <a:t>=100,000</a:t>
              </a:r>
            </a:p>
          </p:txBody>
        </p:sp>
        <p:sp>
          <p:nvSpPr>
            <p:cNvPr id="6177" name="Rectangle 52">
              <a:extLst>
                <a:ext uri="{FF2B5EF4-FFF2-40B4-BE49-F238E27FC236}">
                  <a16:creationId xmlns:a16="http://schemas.microsoft.com/office/drawing/2014/main" id="{3FB799A0-C647-4455-956C-06E47B2D8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32"/>
              <a:ext cx="528" cy="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Input Size</a:t>
              </a:r>
            </a:p>
          </p:txBody>
        </p:sp>
        <p:sp>
          <p:nvSpPr>
            <p:cNvPr id="6178" name="Line 54">
              <a:extLst>
                <a:ext uri="{FF2B5EF4-FFF2-40B4-BE49-F238E27FC236}">
                  <a16:creationId xmlns:a16="http://schemas.microsoft.com/office/drawing/2014/main" id="{F9F0A1ED-08E0-4E4A-8624-10D425016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632"/>
              <a:ext cx="52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9" name="Line 55">
              <a:extLst>
                <a:ext uri="{FF2B5EF4-FFF2-40B4-BE49-F238E27FC236}">
                  <a16:creationId xmlns:a16="http://schemas.microsoft.com/office/drawing/2014/main" id="{63DA61BF-E5FB-407C-A88A-A36D8F3A4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832"/>
              <a:ext cx="52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0" name="Line 56">
              <a:extLst>
                <a:ext uri="{FF2B5EF4-FFF2-40B4-BE49-F238E27FC236}">
                  <a16:creationId xmlns:a16="http://schemas.microsoft.com/office/drawing/2014/main" id="{8A0F6ABD-C5C2-49CD-9030-C8ACABE38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632"/>
              <a:ext cx="0" cy="12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1" name="Line 57">
              <a:extLst>
                <a:ext uri="{FF2B5EF4-FFF2-40B4-BE49-F238E27FC236}">
                  <a16:creationId xmlns:a16="http://schemas.microsoft.com/office/drawing/2014/main" id="{FDC13788-CB69-4A7E-97E7-CACDAD9ED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632"/>
              <a:ext cx="0" cy="12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2" name="Line 58">
              <a:extLst>
                <a:ext uri="{FF2B5EF4-FFF2-40B4-BE49-F238E27FC236}">
                  <a16:creationId xmlns:a16="http://schemas.microsoft.com/office/drawing/2014/main" id="{E33AD5EE-A3F5-4D2C-B491-5011B7F1E8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632"/>
              <a:ext cx="0" cy="12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3" name="Line 328">
              <a:extLst>
                <a:ext uri="{FF2B5EF4-FFF2-40B4-BE49-F238E27FC236}">
                  <a16:creationId xmlns:a16="http://schemas.microsoft.com/office/drawing/2014/main" id="{5A551B24-2522-46BD-A8D4-D6DB05511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632"/>
              <a:ext cx="91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4" name="Line 329">
              <a:extLst>
                <a:ext uri="{FF2B5EF4-FFF2-40B4-BE49-F238E27FC236}">
                  <a16:creationId xmlns:a16="http://schemas.microsoft.com/office/drawing/2014/main" id="{94E54C2A-0F8E-4393-AC33-02548F2B9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832"/>
              <a:ext cx="91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5" name="Text Box 446">
              <a:extLst>
                <a:ext uri="{FF2B5EF4-FFF2-40B4-BE49-F238E27FC236}">
                  <a16:creationId xmlns:a16="http://schemas.microsoft.com/office/drawing/2014/main" id="{21BF5F03-299B-446B-BA84-5603AAE99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432"/>
              <a:ext cx="489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Running times of several algorithms for maximum subsequence sum (in seconds)</a:t>
              </a:r>
            </a:p>
          </p:txBody>
        </p:sp>
      </p:grpSp>
      <p:sp>
        <p:nvSpPr>
          <p:cNvPr id="61888" name="AutoShape 448" descr="再生纸">
            <a:extLst>
              <a:ext uri="{FF2B5EF4-FFF2-40B4-BE49-F238E27FC236}">
                <a16:creationId xmlns:a16="http://schemas.microsoft.com/office/drawing/2014/main" id="{311C8C53-E802-4F4D-B896-13A71283C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105400"/>
            <a:ext cx="6781800" cy="9144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Note: The time required to read the input is not included.</a:t>
            </a:r>
          </a:p>
        </p:txBody>
      </p:sp>
      <p:sp>
        <p:nvSpPr>
          <p:cNvPr id="6149" name="Text Box 449">
            <a:extLst>
              <a:ext uri="{FF2B5EF4-FFF2-40B4-BE49-F238E27FC236}">
                <a16:creationId xmlns:a16="http://schemas.microsoft.com/office/drawing/2014/main" id="{60575E1D-EB45-49D3-8D0C-F269CA110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 b="1"/>
              <a:t>5/8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8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>
            <a:extLst>
              <a:ext uri="{FF2B5EF4-FFF2-40B4-BE49-F238E27FC236}">
                <a16:creationId xmlns:a16="http://schemas.microsoft.com/office/drawing/2014/main" id="{28D03739-55D4-459F-9A5B-36A8CA4ED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ym typeface="Webdings" panose="05030102010509060703" pitchFamily="18" charset="2"/>
              </a:rPr>
              <a:t>§4   </a:t>
            </a:r>
            <a:r>
              <a:rPr lang="en-US" altLang="zh-CN" sz="2800" b="1"/>
              <a:t>Logarithms in the Running Time</a:t>
            </a: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7158D994-0865-4455-83FC-CE2AA4784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601980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MS Hei" pitchFamily="49" charset="-122"/>
              </a:rPr>
              <a:t>〖Example〗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ea typeface="MS Hei" pitchFamily="49" charset="-122"/>
              </a:rPr>
              <a:t>Binary Search</a:t>
            </a:r>
            <a:r>
              <a:rPr lang="en-US" altLang="zh-CN" sz="2400" b="1">
                <a:latin typeface="Arial" panose="020B0604020202020204" pitchFamily="34" charset="0"/>
                <a:ea typeface="MS Hei" pitchFamily="49" charset="-122"/>
              </a:rPr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MS Hei" pitchFamily="49" charset="-122"/>
              </a:rPr>
              <a:t>    </a:t>
            </a:r>
            <a:r>
              <a:rPr lang="en-US" altLang="zh-CN" sz="2000" b="1">
                <a:latin typeface="Arial" panose="020B0604020202020204" pitchFamily="34" charset="0"/>
                <a:ea typeface="MS Hei" pitchFamily="49" charset="-122"/>
              </a:rPr>
              <a:t>Given:    A [0] </a:t>
            </a:r>
            <a:r>
              <a:rPr lang="en-US" altLang="zh-CN" sz="2000" b="1">
                <a:latin typeface="Arial" panose="020B0604020202020204" pitchFamily="34" charset="0"/>
                <a:ea typeface="MS Hei" pitchFamily="49" charset="-122"/>
                <a:sym typeface="Symbol" panose="05050102010706020507" pitchFamily="18" charset="2"/>
              </a:rPr>
              <a:t>  A [1]  ……   A [N </a:t>
            </a:r>
            <a:r>
              <a:rPr lang="en-US" altLang="zh-CN" sz="2000" b="1">
                <a:latin typeface="Arial Rounded MT Bold" panose="020F070403050403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2000" b="1">
                <a:latin typeface="Arial" panose="020B0604020202020204" pitchFamily="34" charset="0"/>
                <a:ea typeface="MS Hei" pitchFamily="49" charset="-122"/>
                <a:sym typeface="Symbol" panose="05050102010706020507" pitchFamily="18" charset="2"/>
              </a:rPr>
              <a:t> 1] ;  </a:t>
            </a:r>
            <a:r>
              <a:rPr lang="en-US" altLang="zh-CN" sz="2000" b="1">
                <a:solidFill>
                  <a:srgbClr val="FF3300"/>
                </a:solidFill>
                <a:latin typeface="Arial" panose="020B0604020202020204" pitchFamily="34" charset="0"/>
                <a:ea typeface="MS Hei" pitchFamily="49" charset="-122"/>
                <a:sym typeface="Symbol" panose="05050102010706020507" pitchFamily="18" charset="2"/>
              </a:rPr>
              <a:t>X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ea typeface="MS Hei" pitchFamily="49" charset="-122"/>
                <a:sym typeface="Symbol" panose="05050102010706020507" pitchFamily="18" charset="2"/>
              </a:rPr>
              <a:t>     Task:      Find  </a:t>
            </a:r>
            <a:r>
              <a:rPr lang="en-US" altLang="zh-CN" sz="2000" b="1">
                <a:solidFill>
                  <a:srgbClr val="FF3300"/>
                </a:solidFill>
                <a:latin typeface="Arial" panose="020B0604020202020204" pitchFamily="34" charset="0"/>
                <a:ea typeface="MS Hei" pitchFamily="49" charset="-122"/>
                <a:sym typeface="Symbol" panose="05050102010706020507" pitchFamily="18" charset="2"/>
              </a:rPr>
              <a:t>X</a:t>
            </a:r>
            <a:endParaRPr lang="en-US" altLang="zh-CN" sz="2000" b="1" i="1">
              <a:latin typeface="Arial" panose="020B0604020202020204" pitchFamily="34" charset="0"/>
              <a:ea typeface="MS Hei" pitchFamily="49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1">
                <a:latin typeface="Arial" panose="020B0604020202020204" pitchFamily="34" charset="0"/>
                <a:ea typeface="MS Hei" pitchFamily="49" charset="-122"/>
                <a:sym typeface="Symbol" panose="05050102010706020507" pitchFamily="18" charset="2"/>
              </a:rPr>
              <a:t>     </a:t>
            </a:r>
            <a:r>
              <a:rPr lang="en-US" altLang="zh-CN" sz="2000" b="1">
                <a:latin typeface="Arial" panose="020B0604020202020204" pitchFamily="34" charset="0"/>
                <a:ea typeface="MS Hei" pitchFamily="49" charset="-122"/>
                <a:sym typeface="Symbol" panose="05050102010706020507" pitchFamily="18" charset="2"/>
              </a:rPr>
              <a:t>Output:   i      if  </a:t>
            </a:r>
            <a:r>
              <a:rPr lang="en-US" altLang="zh-CN" sz="2000" b="1">
                <a:solidFill>
                  <a:srgbClr val="FF3300"/>
                </a:solidFill>
                <a:latin typeface="Arial" panose="020B0604020202020204" pitchFamily="34" charset="0"/>
                <a:ea typeface="MS Hei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000" b="1" i="1">
                <a:latin typeface="Arial" panose="020B0604020202020204" pitchFamily="34" charset="0"/>
                <a:ea typeface="MS Hei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ea typeface="MS Hei" pitchFamily="49" charset="-122"/>
                <a:sym typeface="Symbol" panose="05050102010706020507" pitchFamily="18" charset="2"/>
              </a:rPr>
              <a:t>= =  A [ i ]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ea typeface="MS Hei" pitchFamily="49" charset="-122"/>
                <a:sym typeface="Symbol" panose="05050102010706020507" pitchFamily="18" charset="2"/>
              </a:rPr>
              <a:t>                    </a:t>
            </a:r>
            <a:r>
              <a:rPr lang="en-US" altLang="zh-CN" sz="2000" b="1">
                <a:latin typeface="Arial Rounded MT Bold" panose="020F070403050403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2000" b="1">
                <a:latin typeface="Arial" panose="020B0604020202020204" pitchFamily="34" charset="0"/>
                <a:ea typeface="MS Hei" pitchFamily="49" charset="-122"/>
                <a:sym typeface="Symbol" panose="05050102010706020507" pitchFamily="18" charset="2"/>
              </a:rPr>
              <a:t>1    if  </a:t>
            </a:r>
            <a:r>
              <a:rPr lang="en-US" altLang="zh-CN" sz="2000" b="1">
                <a:solidFill>
                  <a:srgbClr val="FF3300"/>
                </a:solidFill>
                <a:latin typeface="Arial" panose="020B0604020202020204" pitchFamily="34" charset="0"/>
                <a:ea typeface="MS Hei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000" b="1">
                <a:latin typeface="Arial" panose="020B0604020202020204" pitchFamily="34" charset="0"/>
                <a:ea typeface="MS Hei" pitchFamily="49" charset="-122"/>
                <a:sym typeface="Symbol" panose="05050102010706020507" pitchFamily="18" charset="2"/>
              </a:rPr>
              <a:t>  is not found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8C19FC8D-7694-4D22-910B-C9E70CC0F47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581400"/>
            <a:ext cx="8077200" cy="381000"/>
            <a:chOff x="288" y="2160"/>
            <a:chExt cx="5088" cy="240"/>
          </a:xfrm>
        </p:grpSpPr>
        <p:sp>
          <p:nvSpPr>
            <p:cNvPr id="7192" name="Line 6">
              <a:extLst>
                <a:ext uri="{FF2B5EF4-FFF2-40B4-BE49-F238E27FC236}">
                  <a16:creationId xmlns:a16="http://schemas.microsoft.com/office/drawing/2014/main" id="{1B057360-EF75-4EFE-AD55-B905FC66B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400"/>
              <a:ext cx="4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3" name="Line 7">
              <a:extLst>
                <a:ext uri="{FF2B5EF4-FFF2-40B4-BE49-F238E27FC236}">
                  <a16:creationId xmlns:a16="http://schemas.microsoft.com/office/drawing/2014/main" id="{0BE4126C-D754-4CB2-AB81-22238DECEF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2352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4" name="Line 8">
              <a:extLst>
                <a:ext uri="{FF2B5EF4-FFF2-40B4-BE49-F238E27FC236}">
                  <a16:creationId xmlns:a16="http://schemas.microsoft.com/office/drawing/2014/main" id="{2BADD377-1DDC-489E-8DD2-DF33501E6C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4" y="2352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5" name="Line 9">
              <a:extLst>
                <a:ext uri="{FF2B5EF4-FFF2-40B4-BE49-F238E27FC236}">
                  <a16:creationId xmlns:a16="http://schemas.microsoft.com/office/drawing/2014/main" id="{D6858234-EFD6-40E2-974F-8202897E67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3" y="2352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6" name="Text Box 10">
              <a:extLst>
                <a:ext uri="{FF2B5EF4-FFF2-40B4-BE49-F238E27FC236}">
                  <a16:creationId xmlns:a16="http://schemas.microsoft.com/office/drawing/2014/main" id="{0515CE02-E132-45B3-8AFC-1091065DF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16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/>
                <a:t>low</a:t>
              </a:r>
            </a:p>
          </p:txBody>
        </p:sp>
        <p:sp>
          <p:nvSpPr>
            <p:cNvPr id="7197" name="Text Box 11">
              <a:extLst>
                <a:ext uri="{FF2B5EF4-FFF2-40B4-BE49-F238E27FC236}">
                  <a16:creationId xmlns:a16="http://schemas.microsoft.com/office/drawing/2014/main" id="{2FDD6B19-AA99-4924-8909-8C7D62D8A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16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/>
                <a:t>high</a:t>
              </a:r>
            </a:p>
          </p:txBody>
        </p:sp>
        <p:sp>
          <p:nvSpPr>
            <p:cNvPr id="7198" name="Text Box 12">
              <a:extLst>
                <a:ext uri="{FF2B5EF4-FFF2-40B4-BE49-F238E27FC236}">
                  <a16:creationId xmlns:a16="http://schemas.microsoft.com/office/drawing/2014/main" id="{F6853ADF-7AF8-47B0-A5CD-42B8A9B66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8" y="2160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/>
                <a:t>mid</a:t>
              </a:r>
            </a:p>
          </p:txBody>
        </p:sp>
      </p:grpSp>
      <p:sp>
        <p:nvSpPr>
          <p:cNvPr id="62477" name="Text Box 13">
            <a:extLst>
              <a:ext uri="{FF2B5EF4-FFF2-40B4-BE49-F238E27FC236}">
                <a16:creationId xmlns:a16="http://schemas.microsoft.com/office/drawing/2014/main" id="{4FD4B8B1-0304-4283-BCBD-1F98E48D7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1910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  <a:latin typeface="Arial" panose="020B0604020202020204" pitchFamily="34" charset="0"/>
                <a:ea typeface="MS Hei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000" b="1">
                <a:latin typeface="Arial" panose="020B0604020202020204" pitchFamily="34" charset="0"/>
              </a:rPr>
              <a:t> </a:t>
            </a:r>
            <a:r>
              <a:rPr lang="en-US" altLang="zh-CN" sz="2400" b="1">
                <a:latin typeface="Arial" panose="020B0604020202020204" pitchFamily="34" charset="0"/>
              </a:rPr>
              <a:t>~</a:t>
            </a:r>
            <a:r>
              <a:rPr lang="en-US" altLang="zh-CN" sz="2000" b="1">
                <a:latin typeface="Arial" panose="020B0604020202020204" pitchFamily="34" charset="0"/>
              </a:rPr>
              <a:t>  A [</a:t>
            </a:r>
            <a:r>
              <a:rPr lang="en-US" altLang="zh-CN" sz="2000" b="1"/>
              <a:t>mid</a:t>
            </a:r>
            <a:r>
              <a:rPr lang="en-US" altLang="zh-CN" sz="2000" b="1">
                <a:latin typeface="Arial" panose="020B0604020202020204" pitchFamily="34" charset="0"/>
              </a:rPr>
              <a:t>]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1F56F9DD-04D6-40C9-8073-80D4BBE760AD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257800"/>
            <a:ext cx="3733800" cy="381000"/>
            <a:chOff x="288" y="3360"/>
            <a:chExt cx="2352" cy="240"/>
          </a:xfrm>
        </p:grpSpPr>
        <p:sp>
          <p:nvSpPr>
            <p:cNvPr id="7187" name="Line 15">
              <a:extLst>
                <a:ext uri="{FF2B5EF4-FFF2-40B4-BE49-F238E27FC236}">
                  <a16:creationId xmlns:a16="http://schemas.microsoft.com/office/drawing/2014/main" id="{B6D532E8-EF67-4689-BA87-3E2C8A883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189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" name="Line 16">
              <a:extLst>
                <a:ext uri="{FF2B5EF4-FFF2-40B4-BE49-F238E27FC236}">
                  <a16:creationId xmlns:a16="http://schemas.microsoft.com/office/drawing/2014/main" id="{7363C826-76F4-4BD6-969D-17D9350BCD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3552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9" name="Line 17">
              <a:extLst>
                <a:ext uri="{FF2B5EF4-FFF2-40B4-BE49-F238E27FC236}">
                  <a16:creationId xmlns:a16="http://schemas.microsoft.com/office/drawing/2014/main" id="{FAEE84F8-610F-4F76-9A9F-F012A907DA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80" y="3552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0" name="Text Box 18">
              <a:extLst>
                <a:ext uri="{FF2B5EF4-FFF2-40B4-BE49-F238E27FC236}">
                  <a16:creationId xmlns:a16="http://schemas.microsoft.com/office/drawing/2014/main" id="{0F0ABAFB-0004-40BD-BBA7-F14D92AF0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36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/>
                <a:t>low</a:t>
              </a:r>
            </a:p>
          </p:txBody>
        </p:sp>
        <p:sp>
          <p:nvSpPr>
            <p:cNvPr id="7191" name="Text Box 19">
              <a:extLst>
                <a:ext uri="{FF2B5EF4-FFF2-40B4-BE49-F238E27FC236}">
                  <a16:creationId xmlns:a16="http://schemas.microsoft.com/office/drawing/2014/main" id="{059F7809-25A2-45DF-8D2A-DFC5122D4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360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/>
                <a:t>high = mid </a:t>
              </a:r>
              <a:r>
                <a:rPr lang="en-US" altLang="zh-CN" sz="1800" b="1">
                  <a:sym typeface="Symbol" panose="05050102010706020507" pitchFamily="18" charset="2"/>
                </a:rPr>
                <a:t></a:t>
              </a:r>
              <a:r>
                <a:rPr lang="en-US" altLang="zh-CN" sz="1800" b="1"/>
                <a:t> 1</a:t>
              </a:r>
            </a:p>
          </p:txBody>
        </p:sp>
      </p:grpSp>
      <p:grpSp>
        <p:nvGrpSpPr>
          <p:cNvPr id="4" name="Group 20">
            <a:extLst>
              <a:ext uri="{FF2B5EF4-FFF2-40B4-BE49-F238E27FC236}">
                <a16:creationId xmlns:a16="http://schemas.microsoft.com/office/drawing/2014/main" id="{F6404DAF-18D2-4F79-97EB-DA004F936557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257800"/>
            <a:ext cx="3810000" cy="381000"/>
            <a:chOff x="2976" y="3360"/>
            <a:chExt cx="2400" cy="240"/>
          </a:xfrm>
        </p:grpSpPr>
        <p:sp>
          <p:nvSpPr>
            <p:cNvPr id="7182" name="Line 21">
              <a:extLst>
                <a:ext uri="{FF2B5EF4-FFF2-40B4-BE49-F238E27FC236}">
                  <a16:creationId xmlns:a16="http://schemas.microsoft.com/office/drawing/2014/main" id="{EF8DB196-C70F-479C-B064-07E5B3DC9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600"/>
              <a:ext cx="189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3" name="Line 22">
              <a:extLst>
                <a:ext uri="{FF2B5EF4-FFF2-40B4-BE49-F238E27FC236}">
                  <a16:creationId xmlns:a16="http://schemas.microsoft.com/office/drawing/2014/main" id="{FE881018-CED3-4BBC-8A3B-E9DA786722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3552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4" name="Line 23">
              <a:extLst>
                <a:ext uri="{FF2B5EF4-FFF2-40B4-BE49-F238E27FC236}">
                  <a16:creationId xmlns:a16="http://schemas.microsoft.com/office/drawing/2014/main" id="{33931E2C-8F2F-4512-87EB-8DEE1CD57F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64" y="3552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5" name="Text Box 24">
              <a:extLst>
                <a:ext uri="{FF2B5EF4-FFF2-40B4-BE49-F238E27FC236}">
                  <a16:creationId xmlns:a16="http://schemas.microsoft.com/office/drawing/2014/main" id="{31CF1426-67FC-4AC8-98C7-DA721053F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36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/>
                <a:t>high</a:t>
              </a:r>
            </a:p>
          </p:txBody>
        </p:sp>
        <p:sp>
          <p:nvSpPr>
            <p:cNvPr id="7186" name="Text Box 25">
              <a:extLst>
                <a:ext uri="{FF2B5EF4-FFF2-40B4-BE49-F238E27FC236}">
                  <a16:creationId xmlns:a16="http://schemas.microsoft.com/office/drawing/2014/main" id="{620AA453-F06B-4A8F-BFF3-9AFB69441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360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/>
                <a:t>low= mid </a:t>
              </a:r>
              <a:r>
                <a:rPr lang="en-US" altLang="zh-CN" sz="1800" b="1">
                  <a:sym typeface="Symbol" panose="05050102010706020507" pitchFamily="18" charset="2"/>
                </a:rPr>
                <a:t>+</a:t>
              </a:r>
              <a:r>
                <a:rPr lang="en-US" altLang="zh-CN" sz="1800" b="1"/>
                <a:t> 1</a:t>
              </a:r>
            </a:p>
          </p:txBody>
        </p:sp>
      </p:grpSp>
      <p:sp>
        <p:nvSpPr>
          <p:cNvPr id="62490" name="Text Box 26">
            <a:extLst>
              <a:ext uri="{FF2B5EF4-FFF2-40B4-BE49-F238E27FC236}">
                <a16:creationId xmlns:a16="http://schemas.microsoft.com/office/drawing/2014/main" id="{A824BBC3-D668-4C4D-B899-7FB51D13F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5720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b="1"/>
              <a:t>&lt;</a:t>
            </a:r>
          </a:p>
        </p:txBody>
      </p:sp>
      <p:sp>
        <p:nvSpPr>
          <p:cNvPr id="62491" name="Text Box 27">
            <a:extLst>
              <a:ext uri="{FF2B5EF4-FFF2-40B4-BE49-F238E27FC236}">
                <a16:creationId xmlns:a16="http://schemas.microsoft.com/office/drawing/2014/main" id="{FA1AD0E9-4576-4373-8CC5-BB5554BCA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5720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b="1"/>
              <a:t>&gt;</a:t>
            </a:r>
          </a:p>
        </p:txBody>
      </p:sp>
      <p:sp>
        <p:nvSpPr>
          <p:cNvPr id="62492" name="Text Box 28">
            <a:extLst>
              <a:ext uri="{FF2B5EF4-FFF2-40B4-BE49-F238E27FC236}">
                <a16:creationId xmlns:a16="http://schemas.microsoft.com/office/drawing/2014/main" id="{DFD5A79B-B8CD-4EEA-8B09-7468EF1DC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5720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b="1"/>
              <a:t>==</a:t>
            </a:r>
          </a:p>
        </p:txBody>
      </p:sp>
      <p:sp>
        <p:nvSpPr>
          <p:cNvPr id="62493" name="Line 29">
            <a:extLst>
              <a:ext uri="{FF2B5EF4-FFF2-40B4-BE49-F238E27FC236}">
                <a16:creationId xmlns:a16="http://schemas.microsoft.com/office/drawing/2014/main" id="{6514D3C3-6C9B-42CA-B6AA-A9C45396A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9530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94" name="Text Box 30">
            <a:extLst>
              <a:ext uri="{FF2B5EF4-FFF2-40B4-BE49-F238E27FC236}">
                <a16:creationId xmlns:a16="http://schemas.microsoft.com/office/drawing/2014/main" id="{6887907C-BCCD-43D0-810A-0952B3216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7150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mid</a:t>
            </a:r>
          </a:p>
        </p:txBody>
      </p:sp>
      <p:sp>
        <p:nvSpPr>
          <p:cNvPr id="7181" name="Text Box 31">
            <a:extLst>
              <a:ext uri="{FF2B5EF4-FFF2-40B4-BE49-F238E27FC236}">
                <a16:creationId xmlns:a16="http://schemas.microsoft.com/office/drawing/2014/main" id="{02EE69AD-81B5-4C3B-AED4-81B1FA7D1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 b="1"/>
              <a:t>6/8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6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0" fill="hold"/>
                                        <p:tgtEl>
                                          <p:spTgt spid="62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0" fill="hold"/>
                                        <p:tgtEl>
                                          <p:spTgt spid="62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utoUpdateAnimBg="0"/>
      <p:bldP spid="62467" grpId="0" autoUpdateAnimBg="0"/>
      <p:bldP spid="62477" grpId="0" autoUpdateAnimBg="0"/>
      <p:bldP spid="62490" grpId="0" autoUpdateAnimBg="0"/>
      <p:bldP spid="62491" grpId="0" autoUpdateAnimBg="0"/>
      <p:bldP spid="62492" grpId="0" autoUpdateAnimBg="0"/>
      <p:bldP spid="6249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2">
            <a:extLst>
              <a:ext uri="{FF2B5EF4-FFF2-40B4-BE49-F238E27FC236}">
                <a16:creationId xmlns:a16="http://schemas.microsoft.com/office/drawing/2014/main" id="{F7B49393-2ACA-46BB-99BB-756A84495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33400"/>
            <a:ext cx="7391400" cy="5715000"/>
          </a:xfrm>
          <a:prstGeom prst="foldedCorner">
            <a:avLst>
              <a:gd name="adj" fmla="val 665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1980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b="1">
                <a:latin typeface="Arial" panose="020B0604020202020204" pitchFamily="34" charset="0"/>
              </a:rPr>
              <a:t> BinarySearch (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const</a:t>
            </a:r>
            <a:r>
              <a:rPr lang="en-US" altLang="zh-CN" sz="2000" b="1">
                <a:latin typeface="Arial" panose="020B0604020202020204" pitchFamily="34" charset="0"/>
              </a:rPr>
              <a:t> ElementType  A[ ],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			    ElementType  X, 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b="1">
                <a:latin typeface="Arial" panose="020B0604020202020204" pitchFamily="34" charset="0"/>
              </a:rPr>
              <a:t>  N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	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b="1">
                <a:latin typeface="Arial" panose="020B0604020202020204" pitchFamily="34" charset="0"/>
              </a:rPr>
              <a:t>  Low, Mid, High;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1*/</a:t>
            </a:r>
            <a:r>
              <a:rPr lang="en-US" altLang="zh-CN" sz="2000" b="1">
                <a:latin typeface="Arial" panose="020B0604020202020204" pitchFamily="34" charset="0"/>
              </a:rPr>
              <a:t> 	Low = 0;  High = N - 1;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2*/</a:t>
            </a:r>
            <a:r>
              <a:rPr lang="en-US" altLang="zh-CN" sz="2000" b="1">
                <a:latin typeface="Arial" panose="020B0604020202020204" pitchFamily="34" charset="0"/>
              </a:rPr>
              <a:t> 	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while </a:t>
            </a:r>
            <a:r>
              <a:rPr lang="en-US" altLang="zh-CN" sz="2000" b="1">
                <a:latin typeface="Arial" panose="020B0604020202020204" pitchFamily="34" charset="0"/>
              </a:rPr>
              <a:t>( Low &lt;= High )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3*/</a:t>
            </a:r>
            <a:r>
              <a:rPr lang="en-US" altLang="zh-CN" sz="2000" b="1">
                <a:latin typeface="Arial" panose="020B0604020202020204" pitchFamily="34" charset="0"/>
              </a:rPr>
              <a:t> 	      Mid = ( Low + High ) / 2;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4*/</a:t>
            </a:r>
            <a:r>
              <a:rPr lang="en-US" altLang="zh-CN" sz="2000" b="1">
                <a:latin typeface="Arial" panose="020B0604020202020204" pitchFamily="34" charset="0"/>
              </a:rPr>
              <a:t> 	     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2000" b="1">
                <a:latin typeface="Arial" panose="020B0604020202020204" pitchFamily="34" charset="0"/>
              </a:rPr>
              <a:t>( A[ Mid ] &lt; X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5*/</a:t>
            </a:r>
            <a:r>
              <a:rPr lang="en-US" altLang="zh-CN" sz="2000" b="1">
                <a:latin typeface="Arial" panose="020B0604020202020204" pitchFamily="34" charset="0"/>
              </a:rPr>
              <a:t> 		Low = Mid + 1;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	     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  <a:r>
              <a:rPr lang="en-US" altLang="zh-CN" sz="2000" b="1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6*/</a:t>
            </a:r>
            <a:r>
              <a:rPr lang="en-US" altLang="zh-CN" sz="2000" b="1">
                <a:latin typeface="Arial" panose="020B0604020202020204" pitchFamily="34" charset="0"/>
              </a:rPr>
              <a:t> 		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2000" b="1">
                <a:latin typeface="Arial" panose="020B0604020202020204" pitchFamily="34" charset="0"/>
              </a:rPr>
              <a:t>( A[ Mid ] &gt; X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7*/</a:t>
            </a:r>
            <a:r>
              <a:rPr lang="en-US" altLang="zh-CN" sz="2000" b="1">
                <a:latin typeface="Arial" panose="020B0604020202020204" pitchFamily="34" charset="0"/>
              </a:rPr>
              <a:t> 		      High = Mid - 1;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		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  <a:r>
              <a:rPr lang="en-US" altLang="zh-CN" sz="2000" b="1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8*/</a:t>
            </a:r>
            <a:r>
              <a:rPr lang="en-US" altLang="zh-CN" sz="2000" b="1">
                <a:latin typeface="Arial" panose="020B0604020202020204" pitchFamily="34" charset="0"/>
              </a:rPr>
              <a:t> 		     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2000" b="1">
                <a:latin typeface="Arial" panose="020B0604020202020204" pitchFamily="34" charset="0"/>
              </a:rPr>
              <a:t>  Mid;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Found */</a:t>
            </a:r>
            <a:r>
              <a:rPr lang="en-US" altLang="zh-CN" sz="2000" b="1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	} 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end while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9*/</a:t>
            </a:r>
            <a:r>
              <a:rPr lang="en-US" altLang="zh-CN" sz="2000" b="1">
                <a:latin typeface="Arial" panose="020B0604020202020204" pitchFamily="34" charset="0"/>
              </a:rPr>
              <a:t> 	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2000" b="1">
                <a:latin typeface="Arial" panose="020B0604020202020204" pitchFamily="34" charset="0"/>
              </a:rPr>
              <a:t>  NotFound;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NotFound is defined as -1 */</a:t>
            </a:r>
            <a:r>
              <a:rPr lang="en-US" altLang="zh-CN" sz="2000" b="1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} 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6387171F-14AA-446E-AB93-CCC4FDE88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0"/>
            <a:ext cx="410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rIns="1440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§4  </a:t>
            </a:r>
            <a:r>
              <a:rPr lang="en-US" altLang="zh-CN" sz="1800" b="1"/>
              <a:t>Logarithms in the Running Time</a:t>
            </a:r>
          </a:p>
        </p:txBody>
      </p:sp>
      <p:sp>
        <p:nvSpPr>
          <p:cNvPr id="63492" name="AutoShape 4">
            <a:extLst>
              <a:ext uri="{FF2B5EF4-FFF2-40B4-BE49-F238E27FC236}">
                <a16:creationId xmlns:a16="http://schemas.microsoft.com/office/drawing/2014/main" id="{8D29E647-3E89-43F6-903B-0EC941B76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447800"/>
            <a:ext cx="2133600" cy="609600"/>
          </a:xfrm>
          <a:prstGeom prst="wedgeEllipseCallout">
            <a:avLst>
              <a:gd name="adj1" fmla="val -86014"/>
              <a:gd name="adj2" fmla="val 97134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/>
              <a:t>T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) = ?</a:t>
            </a:r>
            <a:endParaRPr lang="en-US" altLang="zh-CN" sz="2000" b="1" i="1"/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D1B61279-9D85-4F05-A80A-8F405FB8D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715000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 b="1" i="1"/>
              <a:t>T</a:t>
            </a:r>
            <a:r>
              <a:rPr lang="en-US" altLang="zh-CN" sz="2000" b="1" i="1" baseline="-25000"/>
              <a:t>worst</a:t>
            </a:r>
            <a:r>
              <a:rPr lang="en-US" altLang="zh-CN" sz="2000" b="1"/>
              <a:t>( </a:t>
            </a:r>
            <a:r>
              <a:rPr lang="en-US" altLang="zh-CN" sz="2000" b="1" i="1"/>
              <a:t>N</a:t>
            </a:r>
            <a:r>
              <a:rPr lang="en-US" altLang="zh-CN" sz="2000" b="1"/>
              <a:t> ) = O( log </a:t>
            </a:r>
            <a:r>
              <a:rPr lang="en-US" altLang="zh-CN" sz="2000" b="1" i="1"/>
              <a:t>N </a:t>
            </a:r>
            <a:r>
              <a:rPr lang="en-US" altLang="zh-CN" sz="2000" b="1"/>
              <a:t>)</a:t>
            </a:r>
          </a:p>
        </p:txBody>
      </p:sp>
      <p:sp>
        <p:nvSpPr>
          <p:cNvPr id="63494" name="AutoShape 6" descr="再生纸">
            <a:extLst>
              <a:ext uri="{FF2B5EF4-FFF2-40B4-BE49-F238E27FC236}">
                <a16:creationId xmlns:a16="http://schemas.microsoft.com/office/drawing/2014/main" id="{4927815D-C017-4833-B83F-C7BDD879C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600200"/>
            <a:ext cx="2438400" cy="25146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indent="3778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Very useful in case the data are </a:t>
            </a:r>
            <a:r>
              <a:rPr lang="en-US" altLang="zh-CN" sz="2000" b="1">
                <a:solidFill>
                  <a:schemeClr val="hlink"/>
                </a:solidFill>
              </a:rPr>
              <a:t>static</a:t>
            </a:r>
            <a:r>
              <a:rPr lang="en-US" altLang="zh-CN" sz="2000" b="1"/>
              <a:t> and is in </a:t>
            </a:r>
            <a:r>
              <a:rPr lang="en-US" altLang="zh-CN" sz="2000" b="1">
                <a:solidFill>
                  <a:schemeClr val="hlink"/>
                </a:solidFill>
              </a:rPr>
              <a:t>sorted</a:t>
            </a:r>
            <a:r>
              <a:rPr lang="en-US" altLang="zh-CN" sz="2000" b="1"/>
              <a:t> order (e.g. find words from a dictionary).</a:t>
            </a:r>
          </a:p>
        </p:txBody>
      </p:sp>
      <p:sp>
        <p:nvSpPr>
          <p:cNvPr id="63495" name="Oval 7">
            <a:extLst>
              <a:ext uri="{FF2B5EF4-FFF2-40B4-BE49-F238E27FC236}">
                <a16:creationId xmlns:a16="http://schemas.microsoft.com/office/drawing/2014/main" id="{49F0F745-FC03-425B-AAF2-EE7BBC00D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57400"/>
            <a:ext cx="6858000" cy="32004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75686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Home work:</a:t>
            </a:r>
          </a:p>
          <a:p>
            <a:pPr algn="ctr" eaLnBrk="1" hangingPunct="1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Self-study Euclid’s Algorithm</a:t>
            </a:r>
          </a:p>
          <a:p>
            <a:pPr algn="ctr" eaLnBrk="1" hangingPunct="1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and Exponentiation</a:t>
            </a:r>
          </a:p>
        </p:txBody>
      </p:sp>
      <p:sp>
        <p:nvSpPr>
          <p:cNvPr id="8200" name="Text Box 8">
            <a:extLst>
              <a:ext uri="{FF2B5EF4-FFF2-40B4-BE49-F238E27FC236}">
                <a16:creationId xmlns:a16="http://schemas.microsoft.com/office/drawing/2014/main" id="{B6D62A3B-C614-47BE-9D26-8FE972C2D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 b="1"/>
              <a:t>7/8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nimBg="1" autoUpdateAnimBg="0"/>
      <p:bldP spid="63492" grpId="0" animBg="1" autoUpdateAnimBg="0"/>
      <p:bldP spid="63493" grpId="0" autoUpdateAnimBg="0"/>
      <p:bldP spid="63494" grpId="0" animBg="1" autoUpdateAnimBg="0"/>
      <p:bldP spid="6349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>
            <a:extLst>
              <a:ext uri="{FF2B5EF4-FFF2-40B4-BE49-F238E27FC236}">
                <a16:creationId xmlns:a16="http://schemas.microsoft.com/office/drawing/2014/main" id="{4FD316A6-EED5-42EC-B78B-08FCC4896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71488"/>
            <a:ext cx="502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ym typeface="Webdings" panose="05030102010509060703" pitchFamily="18" charset="2"/>
              </a:rPr>
              <a:t>§5   </a:t>
            </a:r>
            <a:r>
              <a:rPr lang="en-US" altLang="zh-CN" sz="2800" b="1"/>
              <a:t>Checking Your Analysis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D7EF01BD-BEBC-49C3-9052-442BD26C09D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355725"/>
            <a:ext cx="2209800" cy="685800"/>
            <a:chOff x="480" y="720"/>
            <a:chExt cx="1392" cy="432"/>
          </a:xfrm>
        </p:grpSpPr>
        <p:sp>
          <p:nvSpPr>
            <p:cNvPr id="9229" name="Form">
              <a:extLst>
                <a:ext uri="{FF2B5EF4-FFF2-40B4-BE49-F238E27FC236}">
                  <a16:creationId xmlns:a16="http://schemas.microsoft.com/office/drawing/2014/main" id="{D5F82736-A736-40C2-A86D-2DE78D13CBA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0" y="720"/>
              <a:ext cx="1392" cy="432"/>
            </a:xfrm>
            <a:custGeom>
              <a:avLst/>
              <a:gdLst>
                <a:gd name="T0" fmla="*/ 0 w 21600"/>
                <a:gd name="T1" fmla="*/ 0 h 21600"/>
                <a:gd name="T2" fmla="*/ 3 w 21600"/>
                <a:gd name="T3" fmla="*/ 0 h 21600"/>
                <a:gd name="T4" fmla="*/ 6 w 21600"/>
                <a:gd name="T5" fmla="*/ 0 h 21600"/>
                <a:gd name="T6" fmla="*/ 6 w 21600"/>
                <a:gd name="T7" fmla="*/ 0 h 21600"/>
                <a:gd name="T8" fmla="*/ 6 w 21600"/>
                <a:gd name="T9" fmla="*/ 0 h 21600"/>
                <a:gd name="T10" fmla="*/ 3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4733 w 21600"/>
                <a:gd name="T22" fmla="*/ 1300 h 21600"/>
                <a:gd name="T23" fmla="*/ 19412 w 21600"/>
                <a:gd name="T24" fmla="*/ 1635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 extrusionOk="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12840" y="18507"/>
                  </a:moveTo>
                  <a:lnTo>
                    <a:pt x="16051" y="18507"/>
                  </a:lnTo>
                  <a:lnTo>
                    <a:pt x="16051" y="19260"/>
                  </a:lnTo>
                  <a:lnTo>
                    <a:pt x="12840" y="19260"/>
                  </a:lnTo>
                  <a:lnTo>
                    <a:pt x="12840" y="18507"/>
                  </a:lnTo>
                  <a:close/>
                </a:path>
                <a:path w="21600" h="21600" extrusionOk="0">
                  <a:moveTo>
                    <a:pt x="16731" y="18507"/>
                  </a:moveTo>
                  <a:lnTo>
                    <a:pt x="19941" y="18507"/>
                  </a:lnTo>
                  <a:lnTo>
                    <a:pt x="19941" y="19260"/>
                  </a:lnTo>
                  <a:lnTo>
                    <a:pt x="16731" y="19260"/>
                  </a:lnTo>
                  <a:lnTo>
                    <a:pt x="16731" y="18507"/>
                  </a:lnTo>
                  <a:close/>
                </a:path>
                <a:path w="21600" h="21600" extrusionOk="0">
                  <a:moveTo>
                    <a:pt x="1913" y="1194"/>
                  </a:moveTo>
                  <a:lnTo>
                    <a:pt x="3699" y="1194"/>
                  </a:lnTo>
                  <a:lnTo>
                    <a:pt x="2678" y="1832"/>
                  </a:lnTo>
                  <a:lnTo>
                    <a:pt x="2296" y="1538"/>
                  </a:lnTo>
                  <a:lnTo>
                    <a:pt x="2125" y="1636"/>
                  </a:lnTo>
                  <a:lnTo>
                    <a:pt x="2700" y="2078"/>
                  </a:lnTo>
                  <a:lnTo>
                    <a:pt x="3699" y="1440"/>
                  </a:lnTo>
                  <a:lnTo>
                    <a:pt x="3699" y="2176"/>
                  </a:lnTo>
                  <a:lnTo>
                    <a:pt x="1913" y="2176"/>
                  </a:lnTo>
                  <a:lnTo>
                    <a:pt x="1913" y="1194"/>
                  </a:lnTo>
                  <a:close/>
                </a:path>
                <a:path w="21600" h="21600" extrusionOk="0">
                  <a:moveTo>
                    <a:pt x="1913" y="2765"/>
                  </a:moveTo>
                  <a:lnTo>
                    <a:pt x="3699" y="2765"/>
                  </a:lnTo>
                  <a:lnTo>
                    <a:pt x="2678" y="3403"/>
                  </a:lnTo>
                  <a:lnTo>
                    <a:pt x="2296" y="3109"/>
                  </a:lnTo>
                  <a:lnTo>
                    <a:pt x="2125" y="3207"/>
                  </a:lnTo>
                  <a:lnTo>
                    <a:pt x="2700" y="3649"/>
                  </a:lnTo>
                  <a:lnTo>
                    <a:pt x="3699" y="3010"/>
                  </a:lnTo>
                  <a:lnTo>
                    <a:pt x="3699" y="3747"/>
                  </a:lnTo>
                  <a:lnTo>
                    <a:pt x="1913" y="3747"/>
                  </a:lnTo>
                  <a:lnTo>
                    <a:pt x="1913" y="2765"/>
                  </a:lnTo>
                  <a:close/>
                </a:path>
                <a:path w="21600" h="21600" extrusionOk="0">
                  <a:moveTo>
                    <a:pt x="1913" y="4336"/>
                  </a:moveTo>
                  <a:lnTo>
                    <a:pt x="3699" y="4336"/>
                  </a:lnTo>
                  <a:lnTo>
                    <a:pt x="2678" y="4974"/>
                  </a:lnTo>
                  <a:lnTo>
                    <a:pt x="2296" y="4680"/>
                  </a:lnTo>
                  <a:lnTo>
                    <a:pt x="2125" y="4778"/>
                  </a:lnTo>
                  <a:lnTo>
                    <a:pt x="2700" y="5220"/>
                  </a:lnTo>
                  <a:lnTo>
                    <a:pt x="3699" y="4581"/>
                  </a:lnTo>
                  <a:lnTo>
                    <a:pt x="3699" y="5318"/>
                  </a:lnTo>
                  <a:lnTo>
                    <a:pt x="1913" y="5318"/>
                  </a:lnTo>
                  <a:lnTo>
                    <a:pt x="1913" y="4336"/>
                  </a:lnTo>
                  <a:close/>
                </a:path>
                <a:path w="21600" h="21600" extrusionOk="0">
                  <a:moveTo>
                    <a:pt x="1913" y="5907"/>
                  </a:moveTo>
                  <a:lnTo>
                    <a:pt x="3699" y="5907"/>
                  </a:lnTo>
                  <a:lnTo>
                    <a:pt x="2678" y="6545"/>
                  </a:lnTo>
                  <a:lnTo>
                    <a:pt x="2296" y="6250"/>
                  </a:lnTo>
                  <a:lnTo>
                    <a:pt x="2125" y="6349"/>
                  </a:lnTo>
                  <a:lnTo>
                    <a:pt x="2700" y="6790"/>
                  </a:lnTo>
                  <a:lnTo>
                    <a:pt x="3699" y="6152"/>
                  </a:lnTo>
                  <a:lnTo>
                    <a:pt x="3699" y="6889"/>
                  </a:lnTo>
                  <a:lnTo>
                    <a:pt x="1913" y="6889"/>
                  </a:lnTo>
                  <a:lnTo>
                    <a:pt x="1913" y="5907"/>
                  </a:lnTo>
                  <a:close/>
                </a:path>
                <a:path w="21600" h="21600" extrusionOk="0">
                  <a:moveTo>
                    <a:pt x="1913" y="7478"/>
                  </a:moveTo>
                  <a:lnTo>
                    <a:pt x="3699" y="7478"/>
                  </a:lnTo>
                  <a:lnTo>
                    <a:pt x="2678" y="8116"/>
                  </a:lnTo>
                  <a:lnTo>
                    <a:pt x="2296" y="7821"/>
                  </a:lnTo>
                  <a:lnTo>
                    <a:pt x="2125" y="7919"/>
                  </a:lnTo>
                  <a:lnTo>
                    <a:pt x="2700" y="8361"/>
                  </a:lnTo>
                  <a:lnTo>
                    <a:pt x="3699" y="7723"/>
                  </a:lnTo>
                  <a:lnTo>
                    <a:pt x="3699" y="8460"/>
                  </a:lnTo>
                  <a:lnTo>
                    <a:pt x="1913" y="8460"/>
                  </a:lnTo>
                  <a:lnTo>
                    <a:pt x="1913" y="7478"/>
                  </a:lnTo>
                  <a:close/>
                </a:path>
                <a:path w="21600" h="21600" extrusionOk="0">
                  <a:moveTo>
                    <a:pt x="1913" y="9049"/>
                  </a:moveTo>
                  <a:lnTo>
                    <a:pt x="3699" y="9049"/>
                  </a:lnTo>
                  <a:lnTo>
                    <a:pt x="2678" y="9687"/>
                  </a:lnTo>
                  <a:lnTo>
                    <a:pt x="2296" y="9392"/>
                  </a:lnTo>
                  <a:lnTo>
                    <a:pt x="2125" y="9490"/>
                  </a:lnTo>
                  <a:lnTo>
                    <a:pt x="2700" y="9932"/>
                  </a:lnTo>
                  <a:lnTo>
                    <a:pt x="3699" y="9294"/>
                  </a:lnTo>
                  <a:lnTo>
                    <a:pt x="3699" y="10030"/>
                  </a:lnTo>
                  <a:lnTo>
                    <a:pt x="1913" y="10030"/>
                  </a:lnTo>
                  <a:lnTo>
                    <a:pt x="1913" y="9049"/>
                  </a:lnTo>
                  <a:close/>
                </a:path>
                <a:path w="21600" h="21600" extrusionOk="0">
                  <a:moveTo>
                    <a:pt x="1913" y="10620"/>
                  </a:moveTo>
                  <a:lnTo>
                    <a:pt x="3699" y="10620"/>
                  </a:lnTo>
                  <a:lnTo>
                    <a:pt x="2678" y="11258"/>
                  </a:lnTo>
                  <a:lnTo>
                    <a:pt x="2296" y="10963"/>
                  </a:lnTo>
                  <a:lnTo>
                    <a:pt x="2125" y="11061"/>
                  </a:lnTo>
                  <a:lnTo>
                    <a:pt x="2700" y="11503"/>
                  </a:lnTo>
                  <a:lnTo>
                    <a:pt x="3699" y="10865"/>
                  </a:lnTo>
                  <a:lnTo>
                    <a:pt x="3699" y="11601"/>
                  </a:lnTo>
                  <a:lnTo>
                    <a:pt x="1913" y="11601"/>
                  </a:lnTo>
                  <a:lnTo>
                    <a:pt x="1913" y="10620"/>
                  </a:lnTo>
                  <a:close/>
                </a:path>
                <a:path w="21600" h="21600" extrusionOk="0">
                  <a:moveTo>
                    <a:pt x="1913" y="12190"/>
                  </a:moveTo>
                  <a:lnTo>
                    <a:pt x="3699" y="12190"/>
                  </a:lnTo>
                  <a:lnTo>
                    <a:pt x="2678" y="12829"/>
                  </a:lnTo>
                  <a:lnTo>
                    <a:pt x="2296" y="12534"/>
                  </a:lnTo>
                  <a:lnTo>
                    <a:pt x="2125" y="12632"/>
                  </a:lnTo>
                  <a:lnTo>
                    <a:pt x="2700" y="13074"/>
                  </a:lnTo>
                  <a:lnTo>
                    <a:pt x="3699" y="12436"/>
                  </a:lnTo>
                  <a:lnTo>
                    <a:pt x="3699" y="13172"/>
                  </a:lnTo>
                  <a:lnTo>
                    <a:pt x="1913" y="13172"/>
                  </a:lnTo>
                  <a:lnTo>
                    <a:pt x="1913" y="12190"/>
                  </a:lnTo>
                  <a:close/>
                </a:path>
                <a:path w="21600" h="21600" extrusionOk="0">
                  <a:moveTo>
                    <a:pt x="1913" y="13761"/>
                  </a:moveTo>
                  <a:lnTo>
                    <a:pt x="3699" y="13761"/>
                  </a:lnTo>
                  <a:lnTo>
                    <a:pt x="2678" y="14400"/>
                  </a:lnTo>
                  <a:lnTo>
                    <a:pt x="2296" y="14105"/>
                  </a:lnTo>
                  <a:lnTo>
                    <a:pt x="2125" y="14203"/>
                  </a:lnTo>
                  <a:lnTo>
                    <a:pt x="2700" y="14645"/>
                  </a:lnTo>
                  <a:lnTo>
                    <a:pt x="3699" y="14007"/>
                  </a:lnTo>
                  <a:lnTo>
                    <a:pt x="3699" y="14743"/>
                  </a:lnTo>
                  <a:lnTo>
                    <a:pt x="1913" y="14743"/>
                  </a:lnTo>
                  <a:lnTo>
                    <a:pt x="1913" y="13761"/>
                  </a:lnTo>
                  <a:close/>
                </a:path>
                <a:path w="21600" h="21600" extrusionOk="0">
                  <a:moveTo>
                    <a:pt x="1913" y="15332"/>
                  </a:moveTo>
                  <a:lnTo>
                    <a:pt x="3699" y="15332"/>
                  </a:lnTo>
                  <a:lnTo>
                    <a:pt x="2678" y="15970"/>
                  </a:lnTo>
                  <a:lnTo>
                    <a:pt x="2296" y="15676"/>
                  </a:lnTo>
                  <a:lnTo>
                    <a:pt x="2125" y="15774"/>
                  </a:lnTo>
                  <a:lnTo>
                    <a:pt x="2700" y="16216"/>
                  </a:lnTo>
                  <a:lnTo>
                    <a:pt x="3699" y="15578"/>
                  </a:lnTo>
                  <a:lnTo>
                    <a:pt x="3699" y="16314"/>
                  </a:lnTo>
                  <a:lnTo>
                    <a:pt x="1913" y="16314"/>
                  </a:lnTo>
                  <a:lnTo>
                    <a:pt x="1913" y="15332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" name="Text Box 6">
              <a:extLst>
                <a:ext uri="{FF2B5EF4-FFF2-40B4-BE49-F238E27FC236}">
                  <a16:creationId xmlns:a16="http://schemas.microsoft.com/office/drawing/2014/main" id="{4244A7AB-B3AC-4D79-98A1-8C100904F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768"/>
              <a:ext cx="1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  <a:latin typeface="Arial" panose="020B0604020202020204" pitchFamily="34" charset="0"/>
                </a:rPr>
                <a:t>Method  1</a:t>
              </a:r>
            </a:p>
          </p:txBody>
        </p:sp>
      </p:grpSp>
      <p:sp>
        <p:nvSpPr>
          <p:cNvPr id="66568" name="Text Box 8">
            <a:extLst>
              <a:ext uri="{FF2B5EF4-FFF2-40B4-BE49-F238E27FC236}">
                <a16:creationId xmlns:a16="http://schemas.microsoft.com/office/drawing/2014/main" id="{E5F4792D-142C-4CC1-A70F-F8453F4D2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279525"/>
            <a:ext cx="54102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When </a:t>
            </a:r>
            <a:r>
              <a:rPr lang="en-US" altLang="zh-CN" sz="2000" b="1" i="1"/>
              <a:t>T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) = O(</a:t>
            </a:r>
            <a:r>
              <a:rPr lang="en-US" altLang="zh-CN" sz="2000" b="1" i="1"/>
              <a:t>N</a:t>
            </a:r>
            <a:r>
              <a:rPr lang="en-US" altLang="zh-CN" sz="2000" b="1"/>
              <a:t>), check if </a:t>
            </a:r>
            <a:r>
              <a:rPr lang="en-US" altLang="zh-CN" sz="2000" b="1" i="1"/>
              <a:t>T</a:t>
            </a:r>
            <a:r>
              <a:rPr lang="en-US" altLang="zh-CN" sz="2000" b="1"/>
              <a:t>(2</a:t>
            </a:r>
            <a:r>
              <a:rPr lang="en-US" altLang="zh-CN" sz="2000" b="1" i="1"/>
              <a:t>N</a:t>
            </a:r>
            <a:r>
              <a:rPr lang="en-US" altLang="zh-CN" sz="2000" b="1"/>
              <a:t>)/</a:t>
            </a:r>
            <a:r>
              <a:rPr lang="en-US" altLang="zh-CN" sz="2000" b="1" i="1"/>
              <a:t>T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) </a:t>
            </a:r>
            <a:r>
              <a:rPr lang="en-US" altLang="zh-CN" sz="2000" b="1">
                <a:sym typeface="Symbol" panose="05050102010706020507" pitchFamily="18" charset="2"/>
              </a:rPr>
              <a:t> 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When </a:t>
            </a:r>
            <a:r>
              <a:rPr lang="en-US" altLang="zh-CN" sz="2000" b="1" i="1"/>
              <a:t>T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) = O(</a:t>
            </a:r>
            <a:r>
              <a:rPr lang="en-US" altLang="zh-CN" sz="2000" b="1" i="1"/>
              <a:t>N</a:t>
            </a:r>
            <a:r>
              <a:rPr lang="en-US" altLang="zh-CN" sz="2000" b="1" baseline="30000"/>
              <a:t>2</a:t>
            </a:r>
            <a:r>
              <a:rPr lang="en-US" altLang="zh-CN" sz="2000" b="1"/>
              <a:t>), check if </a:t>
            </a:r>
            <a:r>
              <a:rPr lang="en-US" altLang="zh-CN" sz="2000" b="1" i="1"/>
              <a:t>T</a:t>
            </a:r>
            <a:r>
              <a:rPr lang="en-US" altLang="zh-CN" sz="2000" b="1"/>
              <a:t>(2</a:t>
            </a:r>
            <a:r>
              <a:rPr lang="en-US" altLang="zh-CN" sz="2000" b="1" i="1"/>
              <a:t>N</a:t>
            </a:r>
            <a:r>
              <a:rPr lang="en-US" altLang="zh-CN" sz="2000" b="1"/>
              <a:t>)/</a:t>
            </a:r>
            <a:r>
              <a:rPr lang="en-US" altLang="zh-CN" sz="2000" b="1" i="1"/>
              <a:t>T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) </a:t>
            </a:r>
            <a:r>
              <a:rPr lang="en-US" altLang="zh-CN" sz="2000" b="1">
                <a:sym typeface="Symbol" panose="05050102010706020507" pitchFamily="18" charset="2"/>
              </a:rPr>
              <a:t> 4</a:t>
            </a:r>
            <a:endParaRPr lang="en-US" altLang="zh-CN" sz="2000" b="1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When </a:t>
            </a:r>
            <a:r>
              <a:rPr lang="en-US" altLang="zh-CN" sz="2000" b="1" i="1"/>
              <a:t>T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) = O(</a:t>
            </a:r>
            <a:r>
              <a:rPr lang="en-US" altLang="zh-CN" sz="2000" b="1" i="1"/>
              <a:t>N</a:t>
            </a:r>
            <a:r>
              <a:rPr lang="en-US" altLang="zh-CN" sz="2000" b="1" baseline="30000"/>
              <a:t>3</a:t>
            </a:r>
            <a:r>
              <a:rPr lang="en-US" altLang="zh-CN" sz="2000" b="1"/>
              <a:t>), check if </a:t>
            </a:r>
            <a:r>
              <a:rPr lang="en-US" altLang="zh-CN" sz="2000" b="1" i="1"/>
              <a:t>T</a:t>
            </a:r>
            <a:r>
              <a:rPr lang="en-US" altLang="zh-CN" sz="2000" b="1"/>
              <a:t>(2</a:t>
            </a:r>
            <a:r>
              <a:rPr lang="en-US" altLang="zh-CN" sz="2000" b="1" i="1"/>
              <a:t>N</a:t>
            </a:r>
            <a:r>
              <a:rPr lang="en-US" altLang="zh-CN" sz="2000" b="1"/>
              <a:t>)/</a:t>
            </a:r>
            <a:r>
              <a:rPr lang="en-US" altLang="zh-CN" sz="2000" b="1" i="1"/>
              <a:t>T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) </a:t>
            </a:r>
            <a:r>
              <a:rPr lang="en-US" altLang="zh-CN" sz="2000" b="1">
                <a:sym typeface="Symbol" panose="05050102010706020507" pitchFamily="18" charset="2"/>
              </a:rPr>
              <a:t> 8</a:t>
            </a:r>
            <a:endParaRPr lang="en-US" altLang="zh-CN" sz="2000" b="1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… …</a:t>
            </a:r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254AE32A-643E-4807-ABE9-93CE4D5BB6A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540125"/>
            <a:ext cx="2209800" cy="685800"/>
            <a:chOff x="480" y="720"/>
            <a:chExt cx="1392" cy="432"/>
          </a:xfrm>
        </p:grpSpPr>
        <p:sp>
          <p:nvSpPr>
            <p:cNvPr id="9227" name="Form">
              <a:extLst>
                <a:ext uri="{FF2B5EF4-FFF2-40B4-BE49-F238E27FC236}">
                  <a16:creationId xmlns:a16="http://schemas.microsoft.com/office/drawing/2014/main" id="{DB317F27-FD92-4A50-A287-5D21815011D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0" y="720"/>
              <a:ext cx="1392" cy="432"/>
            </a:xfrm>
            <a:custGeom>
              <a:avLst/>
              <a:gdLst>
                <a:gd name="T0" fmla="*/ 0 w 21600"/>
                <a:gd name="T1" fmla="*/ 0 h 21600"/>
                <a:gd name="T2" fmla="*/ 3 w 21600"/>
                <a:gd name="T3" fmla="*/ 0 h 21600"/>
                <a:gd name="T4" fmla="*/ 6 w 21600"/>
                <a:gd name="T5" fmla="*/ 0 h 21600"/>
                <a:gd name="T6" fmla="*/ 6 w 21600"/>
                <a:gd name="T7" fmla="*/ 0 h 21600"/>
                <a:gd name="T8" fmla="*/ 6 w 21600"/>
                <a:gd name="T9" fmla="*/ 0 h 21600"/>
                <a:gd name="T10" fmla="*/ 3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4733 w 21600"/>
                <a:gd name="T22" fmla="*/ 1300 h 21600"/>
                <a:gd name="T23" fmla="*/ 19412 w 21600"/>
                <a:gd name="T24" fmla="*/ 1635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 extrusionOk="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12840" y="18507"/>
                  </a:moveTo>
                  <a:lnTo>
                    <a:pt x="16051" y="18507"/>
                  </a:lnTo>
                  <a:lnTo>
                    <a:pt x="16051" y="19260"/>
                  </a:lnTo>
                  <a:lnTo>
                    <a:pt x="12840" y="19260"/>
                  </a:lnTo>
                  <a:lnTo>
                    <a:pt x="12840" y="18507"/>
                  </a:lnTo>
                  <a:close/>
                </a:path>
                <a:path w="21600" h="21600" extrusionOk="0">
                  <a:moveTo>
                    <a:pt x="16731" y="18507"/>
                  </a:moveTo>
                  <a:lnTo>
                    <a:pt x="19941" y="18507"/>
                  </a:lnTo>
                  <a:lnTo>
                    <a:pt x="19941" y="19260"/>
                  </a:lnTo>
                  <a:lnTo>
                    <a:pt x="16731" y="19260"/>
                  </a:lnTo>
                  <a:lnTo>
                    <a:pt x="16731" y="18507"/>
                  </a:lnTo>
                  <a:close/>
                </a:path>
                <a:path w="21600" h="21600" extrusionOk="0">
                  <a:moveTo>
                    <a:pt x="1913" y="1194"/>
                  </a:moveTo>
                  <a:lnTo>
                    <a:pt x="3699" y="1194"/>
                  </a:lnTo>
                  <a:lnTo>
                    <a:pt x="2678" y="1832"/>
                  </a:lnTo>
                  <a:lnTo>
                    <a:pt x="2296" y="1538"/>
                  </a:lnTo>
                  <a:lnTo>
                    <a:pt x="2125" y="1636"/>
                  </a:lnTo>
                  <a:lnTo>
                    <a:pt x="2700" y="2078"/>
                  </a:lnTo>
                  <a:lnTo>
                    <a:pt x="3699" y="1440"/>
                  </a:lnTo>
                  <a:lnTo>
                    <a:pt x="3699" y="2176"/>
                  </a:lnTo>
                  <a:lnTo>
                    <a:pt x="1913" y="2176"/>
                  </a:lnTo>
                  <a:lnTo>
                    <a:pt x="1913" y="1194"/>
                  </a:lnTo>
                  <a:close/>
                </a:path>
                <a:path w="21600" h="21600" extrusionOk="0">
                  <a:moveTo>
                    <a:pt x="1913" y="2765"/>
                  </a:moveTo>
                  <a:lnTo>
                    <a:pt x="3699" y="2765"/>
                  </a:lnTo>
                  <a:lnTo>
                    <a:pt x="2678" y="3403"/>
                  </a:lnTo>
                  <a:lnTo>
                    <a:pt x="2296" y="3109"/>
                  </a:lnTo>
                  <a:lnTo>
                    <a:pt x="2125" y="3207"/>
                  </a:lnTo>
                  <a:lnTo>
                    <a:pt x="2700" y="3649"/>
                  </a:lnTo>
                  <a:lnTo>
                    <a:pt x="3699" y="3010"/>
                  </a:lnTo>
                  <a:lnTo>
                    <a:pt x="3699" y="3747"/>
                  </a:lnTo>
                  <a:lnTo>
                    <a:pt x="1913" y="3747"/>
                  </a:lnTo>
                  <a:lnTo>
                    <a:pt x="1913" y="2765"/>
                  </a:lnTo>
                  <a:close/>
                </a:path>
                <a:path w="21600" h="21600" extrusionOk="0">
                  <a:moveTo>
                    <a:pt x="1913" y="4336"/>
                  </a:moveTo>
                  <a:lnTo>
                    <a:pt x="3699" y="4336"/>
                  </a:lnTo>
                  <a:lnTo>
                    <a:pt x="2678" y="4974"/>
                  </a:lnTo>
                  <a:lnTo>
                    <a:pt x="2296" y="4680"/>
                  </a:lnTo>
                  <a:lnTo>
                    <a:pt x="2125" y="4778"/>
                  </a:lnTo>
                  <a:lnTo>
                    <a:pt x="2700" y="5220"/>
                  </a:lnTo>
                  <a:lnTo>
                    <a:pt x="3699" y="4581"/>
                  </a:lnTo>
                  <a:lnTo>
                    <a:pt x="3699" y="5318"/>
                  </a:lnTo>
                  <a:lnTo>
                    <a:pt x="1913" y="5318"/>
                  </a:lnTo>
                  <a:lnTo>
                    <a:pt x="1913" y="4336"/>
                  </a:lnTo>
                  <a:close/>
                </a:path>
                <a:path w="21600" h="21600" extrusionOk="0">
                  <a:moveTo>
                    <a:pt x="1913" y="5907"/>
                  </a:moveTo>
                  <a:lnTo>
                    <a:pt x="3699" y="5907"/>
                  </a:lnTo>
                  <a:lnTo>
                    <a:pt x="2678" y="6545"/>
                  </a:lnTo>
                  <a:lnTo>
                    <a:pt x="2296" y="6250"/>
                  </a:lnTo>
                  <a:lnTo>
                    <a:pt x="2125" y="6349"/>
                  </a:lnTo>
                  <a:lnTo>
                    <a:pt x="2700" y="6790"/>
                  </a:lnTo>
                  <a:lnTo>
                    <a:pt x="3699" y="6152"/>
                  </a:lnTo>
                  <a:lnTo>
                    <a:pt x="3699" y="6889"/>
                  </a:lnTo>
                  <a:lnTo>
                    <a:pt x="1913" y="6889"/>
                  </a:lnTo>
                  <a:lnTo>
                    <a:pt x="1913" y="5907"/>
                  </a:lnTo>
                  <a:close/>
                </a:path>
                <a:path w="21600" h="21600" extrusionOk="0">
                  <a:moveTo>
                    <a:pt x="1913" y="7478"/>
                  </a:moveTo>
                  <a:lnTo>
                    <a:pt x="3699" y="7478"/>
                  </a:lnTo>
                  <a:lnTo>
                    <a:pt x="2678" y="8116"/>
                  </a:lnTo>
                  <a:lnTo>
                    <a:pt x="2296" y="7821"/>
                  </a:lnTo>
                  <a:lnTo>
                    <a:pt x="2125" y="7919"/>
                  </a:lnTo>
                  <a:lnTo>
                    <a:pt x="2700" y="8361"/>
                  </a:lnTo>
                  <a:lnTo>
                    <a:pt x="3699" y="7723"/>
                  </a:lnTo>
                  <a:lnTo>
                    <a:pt x="3699" y="8460"/>
                  </a:lnTo>
                  <a:lnTo>
                    <a:pt x="1913" y="8460"/>
                  </a:lnTo>
                  <a:lnTo>
                    <a:pt x="1913" y="7478"/>
                  </a:lnTo>
                  <a:close/>
                </a:path>
                <a:path w="21600" h="21600" extrusionOk="0">
                  <a:moveTo>
                    <a:pt x="1913" y="9049"/>
                  </a:moveTo>
                  <a:lnTo>
                    <a:pt x="3699" y="9049"/>
                  </a:lnTo>
                  <a:lnTo>
                    <a:pt x="2678" y="9687"/>
                  </a:lnTo>
                  <a:lnTo>
                    <a:pt x="2296" y="9392"/>
                  </a:lnTo>
                  <a:lnTo>
                    <a:pt x="2125" y="9490"/>
                  </a:lnTo>
                  <a:lnTo>
                    <a:pt x="2700" y="9932"/>
                  </a:lnTo>
                  <a:lnTo>
                    <a:pt x="3699" y="9294"/>
                  </a:lnTo>
                  <a:lnTo>
                    <a:pt x="3699" y="10030"/>
                  </a:lnTo>
                  <a:lnTo>
                    <a:pt x="1913" y="10030"/>
                  </a:lnTo>
                  <a:lnTo>
                    <a:pt x="1913" y="9049"/>
                  </a:lnTo>
                  <a:close/>
                </a:path>
                <a:path w="21600" h="21600" extrusionOk="0">
                  <a:moveTo>
                    <a:pt x="1913" y="10620"/>
                  </a:moveTo>
                  <a:lnTo>
                    <a:pt x="3699" y="10620"/>
                  </a:lnTo>
                  <a:lnTo>
                    <a:pt x="2678" y="11258"/>
                  </a:lnTo>
                  <a:lnTo>
                    <a:pt x="2296" y="10963"/>
                  </a:lnTo>
                  <a:lnTo>
                    <a:pt x="2125" y="11061"/>
                  </a:lnTo>
                  <a:lnTo>
                    <a:pt x="2700" y="11503"/>
                  </a:lnTo>
                  <a:lnTo>
                    <a:pt x="3699" y="10865"/>
                  </a:lnTo>
                  <a:lnTo>
                    <a:pt x="3699" y="11601"/>
                  </a:lnTo>
                  <a:lnTo>
                    <a:pt x="1913" y="11601"/>
                  </a:lnTo>
                  <a:lnTo>
                    <a:pt x="1913" y="10620"/>
                  </a:lnTo>
                  <a:close/>
                </a:path>
                <a:path w="21600" h="21600" extrusionOk="0">
                  <a:moveTo>
                    <a:pt x="1913" y="12190"/>
                  </a:moveTo>
                  <a:lnTo>
                    <a:pt x="3699" y="12190"/>
                  </a:lnTo>
                  <a:lnTo>
                    <a:pt x="2678" y="12829"/>
                  </a:lnTo>
                  <a:lnTo>
                    <a:pt x="2296" y="12534"/>
                  </a:lnTo>
                  <a:lnTo>
                    <a:pt x="2125" y="12632"/>
                  </a:lnTo>
                  <a:lnTo>
                    <a:pt x="2700" y="13074"/>
                  </a:lnTo>
                  <a:lnTo>
                    <a:pt x="3699" y="12436"/>
                  </a:lnTo>
                  <a:lnTo>
                    <a:pt x="3699" y="13172"/>
                  </a:lnTo>
                  <a:lnTo>
                    <a:pt x="1913" y="13172"/>
                  </a:lnTo>
                  <a:lnTo>
                    <a:pt x="1913" y="12190"/>
                  </a:lnTo>
                  <a:close/>
                </a:path>
                <a:path w="21600" h="21600" extrusionOk="0">
                  <a:moveTo>
                    <a:pt x="1913" y="13761"/>
                  </a:moveTo>
                  <a:lnTo>
                    <a:pt x="3699" y="13761"/>
                  </a:lnTo>
                  <a:lnTo>
                    <a:pt x="2678" y="14400"/>
                  </a:lnTo>
                  <a:lnTo>
                    <a:pt x="2296" y="14105"/>
                  </a:lnTo>
                  <a:lnTo>
                    <a:pt x="2125" y="14203"/>
                  </a:lnTo>
                  <a:lnTo>
                    <a:pt x="2700" y="14645"/>
                  </a:lnTo>
                  <a:lnTo>
                    <a:pt x="3699" y="14007"/>
                  </a:lnTo>
                  <a:lnTo>
                    <a:pt x="3699" y="14743"/>
                  </a:lnTo>
                  <a:lnTo>
                    <a:pt x="1913" y="14743"/>
                  </a:lnTo>
                  <a:lnTo>
                    <a:pt x="1913" y="13761"/>
                  </a:lnTo>
                  <a:close/>
                </a:path>
                <a:path w="21600" h="21600" extrusionOk="0">
                  <a:moveTo>
                    <a:pt x="1913" y="15332"/>
                  </a:moveTo>
                  <a:lnTo>
                    <a:pt x="3699" y="15332"/>
                  </a:lnTo>
                  <a:lnTo>
                    <a:pt x="2678" y="15970"/>
                  </a:lnTo>
                  <a:lnTo>
                    <a:pt x="2296" y="15676"/>
                  </a:lnTo>
                  <a:lnTo>
                    <a:pt x="2125" y="15774"/>
                  </a:lnTo>
                  <a:lnTo>
                    <a:pt x="2700" y="16216"/>
                  </a:lnTo>
                  <a:lnTo>
                    <a:pt x="3699" y="15578"/>
                  </a:lnTo>
                  <a:lnTo>
                    <a:pt x="3699" y="16314"/>
                  </a:lnTo>
                  <a:lnTo>
                    <a:pt x="1913" y="16314"/>
                  </a:lnTo>
                  <a:lnTo>
                    <a:pt x="1913" y="15332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" name="Text Box 11">
              <a:extLst>
                <a:ext uri="{FF2B5EF4-FFF2-40B4-BE49-F238E27FC236}">
                  <a16:creationId xmlns:a16="http://schemas.microsoft.com/office/drawing/2014/main" id="{9B6BA6E7-59E9-4D69-BD21-5852B4190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768"/>
              <a:ext cx="1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  <a:latin typeface="Arial" panose="020B0604020202020204" pitchFamily="34" charset="0"/>
                </a:rPr>
                <a:t>Method  2</a:t>
              </a:r>
            </a:p>
          </p:txBody>
        </p:sp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0531D905-BFCA-4561-83ED-A27D59802F77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3540125"/>
            <a:ext cx="3810000" cy="1108075"/>
            <a:chOff x="1920" y="1824"/>
            <a:chExt cx="2400" cy="698"/>
          </a:xfrm>
        </p:grpSpPr>
        <p:sp>
          <p:nvSpPr>
            <p:cNvPr id="9225" name="Text Box 12">
              <a:extLst>
                <a:ext uri="{FF2B5EF4-FFF2-40B4-BE49-F238E27FC236}">
                  <a16:creationId xmlns:a16="http://schemas.microsoft.com/office/drawing/2014/main" id="{EEBB1E95-B3EB-4C76-9E18-4DEB910D9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824"/>
              <a:ext cx="24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When </a:t>
              </a:r>
              <a:r>
                <a:rPr lang="en-US" altLang="zh-CN" sz="2000" b="1" i="1"/>
                <a:t>T</a:t>
              </a:r>
              <a:r>
                <a:rPr lang="en-US" altLang="zh-CN" sz="2000" b="1"/>
                <a:t>(</a:t>
              </a:r>
              <a:r>
                <a:rPr lang="en-US" altLang="zh-CN" sz="2000" b="1" i="1"/>
                <a:t>N</a:t>
              </a:r>
              <a:r>
                <a:rPr lang="en-US" altLang="zh-CN" sz="2000" b="1"/>
                <a:t>) = O( </a:t>
              </a:r>
              <a:r>
                <a:rPr lang="en-US" altLang="zh-CN" sz="2000" b="1" i="1"/>
                <a:t>f </a:t>
              </a:r>
              <a:r>
                <a:rPr lang="en-US" altLang="zh-CN" sz="2000" b="1"/>
                <a:t>(</a:t>
              </a:r>
              <a:r>
                <a:rPr lang="en-US" altLang="zh-CN" sz="2000" b="1" i="1"/>
                <a:t>N</a:t>
              </a:r>
              <a:r>
                <a:rPr lang="en-US" altLang="zh-CN" sz="2000" b="1"/>
                <a:t>) ), check if</a:t>
              </a:r>
            </a:p>
          </p:txBody>
        </p:sp>
        <p:graphicFrame>
          <p:nvGraphicFramePr>
            <p:cNvPr id="9226" name="Object 13">
              <a:extLst>
                <a:ext uri="{FF2B5EF4-FFF2-40B4-BE49-F238E27FC236}">
                  <a16:creationId xmlns:a16="http://schemas.microsoft.com/office/drawing/2014/main" id="{17D77EA6-F057-49B7-81FD-13D10413E1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2112"/>
            <a:ext cx="1416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1" name="Equation" r:id="rId4" imgW="1447800" imgH="419100" progId="Equation.3">
                    <p:embed/>
                  </p:oleObj>
                </mc:Choice>
                <mc:Fallback>
                  <p:oleObj name="Equation" r:id="rId4" imgW="1447800" imgH="4191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112"/>
                          <a:ext cx="1416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575" name="AutoShape 15">
            <a:extLst>
              <a:ext uri="{FF2B5EF4-FFF2-40B4-BE49-F238E27FC236}">
                <a16:creationId xmlns:a16="http://schemas.microsoft.com/office/drawing/2014/main" id="{D3CC17A1-A7B0-4620-B458-4AAE831CC23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43000" y="4876800"/>
            <a:ext cx="6705600" cy="9906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Read the example given on p.28 (Figures 2.12 &amp; 2.13).</a:t>
            </a:r>
          </a:p>
        </p:txBody>
      </p:sp>
      <p:sp>
        <p:nvSpPr>
          <p:cNvPr id="9224" name="Text Box 16">
            <a:extLst>
              <a:ext uri="{FF2B5EF4-FFF2-40B4-BE49-F238E27FC236}">
                <a16:creationId xmlns:a16="http://schemas.microsoft.com/office/drawing/2014/main" id="{FF2C1583-A1CF-4D8A-91E3-6448F0559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 b="1"/>
              <a:t>8/8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utoUpdateAnimBg="0"/>
      <p:bldP spid="66568" grpId="0" autoUpdateAnimBg="0"/>
      <p:bldP spid="6657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82CAF8C-B97E-4AF7-9A1D-1872B884877F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714375"/>
            <a:ext cx="6096000" cy="2090738"/>
            <a:chOff x="816" y="240"/>
            <a:chExt cx="3840" cy="1317"/>
          </a:xfrm>
        </p:grpSpPr>
        <p:sp>
          <p:nvSpPr>
            <p:cNvPr id="10250" name="Text Box 3">
              <a:extLst>
                <a:ext uri="{FF2B5EF4-FFF2-40B4-BE49-F238E27FC236}">
                  <a16:creationId xmlns:a16="http://schemas.microsoft.com/office/drawing/2014/main" id="{1C7E269B-979D-4B4E-8F85-6DC1647F2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36"/>
              <a:ext cx="3648" cy="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Arial" panose="020B0604020202020204" pitchFamily="34" charset="0"/>
                </a:rPr>
                <a:t>Laboratory Project 1</a:t>
              </a:r>
            </a:p>
            <a:p>
              <a:pPr algn="ctr" eaLnBrk="1" hangingPunct="1">
                <a:buFontTx/>
                <a:buNone/>
              </a:pPr>
              <a:endParaRPr lang="en-US" altLang="zh-CN" sz="2000" b="1">
                <a:latin typeface="Georgia" panose="02040502050405020303" pitchFamily="18" charset="0"/>
              </a:endParaRPr>
            </a:p>
            <a:p>
              <a:pPr algn="ctr" eaLnBrk="1" hangingPunct="1">
                <a:buFontTx/>
                <a:buNone/>
              </a:pPr>
              <a:r>
                <a:rPr lang="en-US" altLang="zh-CN" sz="2000" b="1">
                  <a:latin typeface="Georgia" panose="02040502050405020303" pitchFamily="18" charset="0"/>
                </a:rPr>
                <a:t>Performance Measurement</a:t>
              </a:r>
            </a:p>
            <a:p>
              <a:pPr algn="ctr" eaLnBrk="1" hangingPunct="1">
                <a:buFontTx/>
                <a:buNone/>
              </a:pPr>
              <a:r>
                <a:rPr lang="en-US" altLang="zh-CN" sz="2000" b="1">
                  <a:latin typeface="Georgia" panose="02040502050405020303" pitchFamily="18" charset="0"/>
                </a:rPr>
                <a:t>Normal: Compute X</a:t>
              </a:r>
              <a:r>
                <a:rPr lang="en-US" altLang="zh-CN" sz="2000" b="1" baseline="30000">
                  <a:latin typeface="Georgia" panose="02040502050405020303" pitchFamily="18" charset="0"/>
                </a:rPr>
                <a:t>N</a:t>
              </a:r>
              <a:endParaRPr lang="en-US" altLang="zh-CN" sz="2000" b="1">
                <a:latin typeface="Georgia" panose="02040502050405020303" pitchFamily="18" charset="0"/>
              </a:endParaRPr>
            </a:p>
            <a:p>
              <a:pPr algn="ctr" eaLnBrk="1" hangingPunct="1">
                <a:buFontTx/>
                <a:buNone/>
              </a:pPr>
              <a:r>
                <a:rPr lang="en-US" altLang="zh-CN" sz="2000" b="1" i="1">
                  <a:latin typeface="Georgia" panose="02040502050405020303" pitchFamily="18" charset="0"/>
                </a:rPr>
                <a:t>Hard: Maximum Subsequence Sum</a:t>
              </a:r>
            </a:p>
          </p:txBody>
        </p:sp>
        <p:graphicFrame>
          <p:nvGraphicFramePr>
            <p:cNvPr id="10251" name="Object 4">
              <a:extLst>
                <a:ext uri="{FF2B5EF4-FFF2-40B4-BE49-F238E27FC236}">
                  <a16:creationId xmlns:a16="http://schemas.microsoft.com/office/drawing/2014/main" id="{9EEE4EBC-92A4-46FF-B57E-540EA6CE29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240"/>
            <a:ext cx="816" cy="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2" name="剪辑" r:id="rId6" imgW="4179206" imgH="3215507" progId="MS_ClipArt_Gallery.2">
                    <p:embed/>
                  </p:oleObj>
                </mc:Choice>
                <mc:Fallback>
                  <p:oleObj name="剪辑" r:id="rId6" imgW="4179206" imgH="3215507" progId="MS_ClipArt_Gallery.2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40"/>
                          <a:ext cx="816" cy="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D8225A9E-9978-40C7-8094-E8DF8B2C83F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194050"/>
            <a:ext cx="5772150" cy="3403600"/>
            <a:chOff x="720" y="1890"/>
            <a:chExt cx="3636" cy="2144"/>
          </a:xfrm>
        </p:grpSpPr>
        <p:graphicFrame>
          <p:nvGraphicFramePr>
            <p:cNvPr id="10248" name="Object 7">
              <a:extLst>
                <a:ext uri="{FF2B5EF4-FFF2-40B4-BE49-F238E27FC236}">
                  <a16:creationId xmlns:a16="http://schemas.microsoft.com/office/drawing/2014/main" id="{3FD85B0A-7C64-4C19-B83B-A9DFE3EA0A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3264"/>
            <a:ext cx="816" cy="7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3" name="剪辑" r:id="rId8" imgW="2287009" imgH="2155804" progId="MS_ClipArt_Gallery.2">
                    <p:embed/>
                  </p:oleObj>
                </mc:Choice>
                <mc:Fallback>
                  <p:oleObj name="剪辑" r:id="rId8" imgW="2287009" imgH="2155804" progId="MS_ClipArt_Gallery.2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264"/>
                          <a:ext cx="816" cy="7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9" name="AutoShape 8">
              <a:extLst>
                <a:ext uri="{FF2B5EF4-FFF2-40B4-BE49-F238E27FC236}">
                  <a16:creationId xmlns:a16="http://schemas.microsoft.com/office/drawing/2014/main" id="{261534D6-5ED7-4D5C-A586-AFAC64574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" y="1890"/>
              <a:ext cx="3168" cy="1296"/>
            </a:xfrm>
            <a:prstGeom prst="cloudCallout">
              <a:avLst>
                <a:gd name="adj1" fmla="val -50884"/>
                <a:gd name="adj2" fmla="val 62574"/>
              </a:avLst>
            </a:prstGeom>
            <a:gradFill rotWithShape="0">
              <a:gsLst>
                <a:gs pos="0">
                  <a:srgbClr val="CCFFFF"/>
                </a:gs>
                <a:gs pos="100000">
                  <a:srgbClr val="B5E2E2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rgbClr val="CCFF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                  Real Programmers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    don't comment their code.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   If it was hard to write,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it should be hard to understand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and harder to modify. </a:t>
              </a:r>
            </a:p>
          </p:txBody>
        </p:sp>
      </p:grpSp>
      <p:grpSp>
        <p:nvGrpSpPr>
          <p:cNvPr id="4" name="Group 9">
            <a:extLst>
              <a:ext uri="{FF2B5EF4-FFF2-40B4-BE49-F238E27FC236}">
                <a16:creationId xmlns:a16="http://schemas.microsoft.com/office/drawing/2014/main" id="{C3890B70-D437-4702-9979-E053D1C3E517}"/>
              </a:ext>
            </a:extLst>
          </p:cNvPr>
          <p:cNvGrpSpPr>
            <a:grpSpLocks/>
          </p:cNvGrpSpPr>
          <p:nvPr/>
        </p:nvGrpSpPr>
        <p:grpSpPr bwMode="auto">
          <a:xfrm>
            <a:off x="3143250" y="3286125"/>
            <a:ext cx="4324350" cy="3038475"/>
            <a:chOff x="1788" y="2070"/>
            <a:chExt cx="2724" cy="1914"/>
          </a:xfrm>
        </p:grpSpPr>
        <p:pic>
          <p:nvPicPr>
            <p:cNvPr id="10246" name="Picture 10" descr="family2_face">
              <a:extLst>
                <a:ext uri="{FF2B5EF4-FFF2-40B4-BE49-F238E27FC236}">
                  <a16:creationId xmlns:a16="http://schemas.microsoft.com/office/drawing/2014/main" id="{BC2D3E9E-735E-484E-B2DC-E4034080CB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3408"/>
              <a:ext cx="5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7" name="AutoShape 11">
              <a:extLst>
                <a:ext uri="{FF2B5EF4-FFF2-40B4-BE49-F238E27FC236}">
                  <a16:creationId xmlns:a16="http://schemas.microsoft.com/office/drawing/2014/main" id="{C0F0735D-CAE2-408A-85AD-0F7997986F5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788" y="2070"/>
              <a:ext cx="2352" cy="1248"/>
            </a:xfrm>
            <a:prstGeom prst="cloudCallout">
              <a:avLst>
                <a:gd name="adj1" fmla="val -40097"/>
                <a:gd name="adj2" fmla="val 77560"/>
              </a:avLst>
            </a:prstGeom>
            <a:gradFill rotWithShape="0">
              <a:gsLst>
                <a:gs pos="0">
                  <a:srgbClr val="CCFFCC"/>
                </a:gs>
                <a:gs pos="100000">
                  <a:srgbClr val="A0C8A0"/>
                </a:gs>
              </a:gsLst>
              <a:path path="rect">
                <a:fillToRect l="100000" t="100000"/>
              </a:path>
            </a:gradFill>
            <a:ln w="9525">
              <a:solidFill>
                <a:srgbClr val="CC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I will </a:t>
              </a:r>
              <a:r>
                <a:rPr lang="en-US" altLang="zh-CN" sz="2000" b="1">
                  <a:solidFill>
                    <a:srgbClr val="FF3300"/>
                  </a:solidFill>
                </a:rPr>
                <a:t>not</a:t>
              </a:r>
              <a:r>
                <a:rPr lang="en-US" altLang="zh-CN" sz="2000" b="1"/>
                <a:t> read and grade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any program which has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less than </a:t>
              </a:r>
              <a:r>
                <a:rPr lang="en-US" altLang="zh-CN" sz="2000" b="1">
                  <a:solidFill>
                    <a:srgbClr val="FF3300"/>
                  </a:solidFill>
                </a:rPr>
                <a:t>30%</a:t>
              </a:r>
              <a:r>
                <a:rPr lang="en-US" altLang="zh-CN" sz="2000" b="1"/>
                <a:t> lines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commented.</a:t>
              </a:r>
            </a:p>
          </p:txBody>
        </p:sp>
      </p:grpSp>
      <p:sp>
        <p:nvSpPr>
          <p:cNvPr id="68621" name="Rectangle 13">
            <a:extLst>
              <a:ext uri="{FF2B5EF4-FFF2-40B4-BE49-F238E27FC236}">
                <a16:creationId xmlns:a16="http://schemas.microsoft.com/office/drawing/2014/main" id="{C3855625-AC8B-494B-A6BB-660C4E87D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2744788"/>
            <a:ext cx="617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</a:rPr>
              <a:t>Due:  Friday, September 30</a:t>
            </a:r>
            <a:r>
              <a:rPr lang="en-US" altLang="zh-CN" sz="2000" b="1" baseline="30000">
                <a:solidFill>
                  <a:schemeClr val="hlink"/>
                </a:solidFill>
              </a:rPr>
              <a:t>th</a:t>
            </a:r>
            <a:r>
              <a:rPr lang="en-US" altLang="zh-CN" sz="2000" b="1">
                <a:solidFill>
                  <a:schemeClr val="hlink"/>
                </a:solidFill>
              </a:rPr>
              <a:t>, 2022 at 10:00pm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1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3023</TotalTime>
  <Words>752</Words>
  <Application>Microsoft Office PowerPoint</Application>
  <PresentationFormat>全屏显示(4:3)</PresentationFormat>
  <Paragraphs>208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Times New Roman</vt:lpstr>
      <vt:lpstr>宋体</vt:lpstr>
      <vt:lpstr>Arial</vt:lpstr>
      <vt:lpstr>等线</vt:lpstr>
      <vt:lpstr>Webdings</vt:lpstr>
      <vt:lpstr>MS Hei</vt:lpstr>
      <vt:lpstr>Symbol</vt:lpstr>
      <vt:lpstr>Arial Rounded MT Bold</vt:lpstr>
      <vt:lpstr>Georgia</vt:lpstr>
      <vt:lpstr>默认设计模板</vt:lpstr>
      <vt:lpstr>Microsoft 公式 3.0</vt:lpstr>
      <vt:lpstr>Microsoft Clip Gallery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图图</cp:lastModifiedBy>
  <cp:revision>231</cp:revision>
  <dcterms:created xsi:type="dcterms:W3CDTF">2000-07-24T11:13:48Z</dcterms:created>
  <dcterms:modified xsi:type="dcterms:W3CDTF">2022-10-23T10:34:56Z</dcterms:modified>
</cp:coreProperties>
</file>