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20" r:id="rId3"/>
    <p:sldId id="319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22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80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72"/>
      </p:cViewPr>
      <p:guideLst>
        <p:guide orient="horz" pos="35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55197D-0692-4E62-AFD0-CEE68AAACE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07E6BA-4B4F-47A1-9A78-9B3C7FC697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083F56-F5D3-489D-9552-75C22453B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A7ACD-513F-4878-9CE4-411E295A8D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46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219F48-322B-4C3B-9836-71F12D74CE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38C38E-41F1-460E-A0D9-1D1F434A9C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BF8B40-808A-44E6-831C-5A66E1B834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9271F-3ABC-414F-B45E-D8857E4C9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79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2D08DA-D0FA-43F4-BD9B-E3E590EAC0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BDDCB9-2640-4129-BDA0-542BF8A2F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893804-45F1-4151-AD0E-55F9F7C87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099F55-747E-4B7F-A8BF-5E251337BD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53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82B1C5-D908-4153-9ABB-A489B256CA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DF0FBF-A209-4584-8ECF-257CA9662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010F07-BD77-438C-A1F4-2D2DBE5CFB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84978-F2AF-466A-AFB7-CF66E18B3E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0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9A8A91-A02F-4491-9722-9496E47A0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1B521F-38AB-42D8-B893-9D3114D0E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F85C4C-BE4A-44C5-81F0-F4201C9FD8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18C45-4667-46D3-98D1-CF064911FF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00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8D580-E44F-445E-BEA6-0F75E6E38C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DF27B-7CF2-4B50-B358-579392A36F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99457E-CCF0-4BF2-8D0E-037173A90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B26BD-489B-458B-A624-FD34B2A09A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21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3B16D58-D1A1-4910-BAC6-FA6DBD25E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D1CEEF-FA4D-4F08-A02C-66D6985225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75F5AB-8A27-4355-85DA-A188DB6E22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AFE17-D9FF-46B2-9BBE-61C2A023B8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59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9FFE40-0078-404D-B044-04E4BA00E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06C310-537F-48D1-82DA-104FE461A5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2772E8-185C-454B-B15A-9550CF269A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0E2DD-1C4E-4A32-A11B-E5DD6CA56D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40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5A040D0-DF13-42B0-8808-E0FAD97E8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77F866F-5B00-467C-A54F-24C1B4579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6C1C03-5908-4B5E-B24F-68C6446E8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F23D16-1C61-4AE1-A256-51CEEA06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3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4A45A0-D41E-4659-B03D-40D66778B7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C1E51-0894-4F76-B976-F318915E89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A5A7C-CAE1-4D0F-A26E-6F8FA8257E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E6452-D219-472E-8CC0-CBB4E248D1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99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BD13A-CE42-4253-85C4-E680F60CEA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516CC-D2A2-48F4-8477-8D318C847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9EA022-65EC-43C7-90FA-6B67A5913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30E217-2294-4120-A367-011934D89C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48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E52B1B-A14C-4E76-881C-63FDF5FD7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BAA9D23-D2C4-49C2-A87B-0FF708341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51FCC8A-34B2-46E7-BDF1-9264CC23E6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1BC768D-A9F0-4BC5-B4A4-C569188E5F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687F65-8AEC-4C26-BC3C-64256C971D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644DD069-02BA-4B0F-AAE9-7F1A0066D8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4.wav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audio" Target="../media/audio1.wav"/><Relationship Id="rId7" Type="http://schemas.openxmlformats.org/officeDocument/2006/relationships/audio" Target="../media/audio8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audio" Target="../media/audio7.wav"/><Relationship Id="rId5" Type="http://schemas.openxmlformats.org/officeDocument/2006/relationships/audio" Target="../media/audio2.wav"/><Relationship Id="rId10" Type="http://schemas.openxmlformats.org/officeDocument/2006/relationships/oleObject" Target="../embeddings/oleObject3.bin"/><Relationship Id="rId4" Type="http://schemas.openxmlformats.org/officeDocument/2006/relationships/audio" Target="../media/audio6.wav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audio" Target="../media/audio10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audio" Target="../media/audio9.wav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1">
            <a:extLst>
              <a:ext uri="{FF2B5EF4-FFF2-40B4-BE49-F238E27FC236}">
                <a16:creationId xmlns:a16="http://schemas.microsoft.com/office/drawing/2014/main" id="{37C99B63-E21B-4B0A-A31E-40D370949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D13DDB82-4433-4E9E-AB47-39A6B3D6B20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7467600" cy="2667000"/>
            <a:chOff x="432" y="384"/>
            <a:chExt cx="4704" cy="1680"/>
          </a:xfrm>
        </p:grpSpPr>
        <p:sp>
          <p:nvSpPr>
            <p:cNvPr id="2092" name="AutoShape 43" descr="再生纸">
              <a:extLst>
                <a:ext uri="{FF2B5EF4-FFF2-40B4-BE49-F238E27FC236}">
                  <a16:creationId xmlns:a16="http://schemas.microsoft.com/office/drawing/2014/main" id="{F2BD1CAD-BBE2-449E-B031-014F16CCA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84"/>
              <a:ext cx="4704" cy="1680"/>
            </a:xfrm>
            <a:prstGeom prst="roundRect">
              <a:avLst>
                <a:gd name="adj" fmla="val 8065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sym typeface="Wingdings" panose="05000000000000000000" pitchFamily="2" charset="2"/>
                </a:rPr>
                <a:t>Note:</a:t>
              </a:r>
              <a:r>
                <a:rPr lang="en-US" altLang="zh-CN" sz="2400">
                  <a:sym typeface="Wingdings" panose="05000000000000000000" pitchFamily="2" charset="2"/>
                </a:rPr>
                <a:t> In a tree, the order of children does not matter.  But in a binary tree, left child and right child are different.</a:t>
              </a:r>
              <a:endParaRPr lang="en-US" altLang="zh-CN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/>
            </a:p>
          </p:txBody>
        </p:sp>
        <p:grpSp>
          <p:nvGrpSpPr>
            <p:cNvPr id="2093" name="Group 44">
              <a:extLst>
                <a:ext uri="{FF2B5EF4-FFF2-40B4-BE49-F238E27FC236}">
                  <a16:creationId xmlns:a16="http://schemas.microsoft.com/office/drawing/2014/main" id="{4777C202-09B1-4324-A917-1BBAB312F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48"/>
              <a:ext cx="480" cy="528"/>
              <a:chOff x="1104" y="3456"/>
              <a:chExt cx="480" cy="528"/>
            </a:xfrm>
          </p:grpSpPr>
          <p:sp>
            <p:nvSpPr>
              <p:cNvPr id="2100" name="Oval 45">
                <a:extLst>
                  <a:ext uri="{FF2B5EF4-FFF2-40B4-BE49-F238E27FC236}">
                    <a16:creationId xmlns:a16="http://schemas.microsoft.com/office/drawing/2014/main" id="{0A7A6ACD-353F-4A91-B16D-3D0328101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45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2101" name="Oval 46">
                <a:extLst>
                  <a:ext uri="{FF2B5EF4-FFF2-40B4-BE49-F238E27FC236}">
                    <a16:creationId xmlns:a16="http://schemas.microsoft.com/office/drawing/2014/main" id="{75480BB2-5401-4CF4-BEA5-8454CE53A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2102" name="Line 47">
                <a:extLst>
                  <a:ext uri="{FF2B5EF4-FFF2-40B4-BE49-F238E27FC236}">
                    <a16:creationId xmlns:a16="http://schemas.microsoft.com/office/drawing/2014/main" id="{269E2915-B576-4C65-8165-DFC2B4473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6" y="362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94" name="Group 48">
              <a:extLst>
                <a:ext uri="{FF2B5EF4-FFF2-40B4-BE49-F238E27FC236}">
                  <a16:creationId xmlns:a16="http://schemas.microsoft.com/office/drawing/2014/main" id="{87AF00B4-5686-4B66-B108-F757B205F3F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76" y="1296"/>
              <a:ext cx="480" cy="528"/>
              <a:chOff x="1104" y="3456"/>
              <a:chExt cx="480" cy="528"/>
            </a:xfrm>
          </p:grpSpPr>
          <p:sp>
            <p:nvSpPr>
              <p:cNvPr id="2097" name="Oval 49">
                <a:extLst>
                  <a:ext uri="{FF2B5EF4-FFF2-40B4-BE49-F238E27FC236}">
                    <a16:creationId xmlns:a16="http://schemas.microsoft.com/office/drawing/2014/main" id="{C9C5F2AB-ADE0-496A-9F07-068F416AC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45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2098" name="Oval 50">
                <a:extLst>
                  <a:ext uri="{FF2B5EF4-FFF2-40B4-BE49-F238E27FC236}">
                    <a16:creationId xmlns:a16="http://schemas.microsoft.com/office/drawing/2014/main" id="{A3485DB8-014C-45E4-BAF9-AA66E3EC3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2099" name="Line 51">
                <a:extLst>
                  <a:ext uri="{FF2B5EF4-FFF2-40B4-BE49-F238E27FC236}">
                    <a16:creationId xmlns:a16="http://schemas.microsoft.com/office/drawing/2014/main" id="{50963763-0B73-4335-B242-BE6B69355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6" y="362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5" name="Text Box 52">
              <a:extLst>
                <a:ext uri="{FF2B5EF4-FFF2-40B4-BE49-F238E27FC236}">
                  <a16:creationId xmlns:a16="http://schemas.microsoft.com/office/drawing/2014/main" id="{3ADFE30F-2A2B-44CC-A5C0-6FDCF10B4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and</a:t>
              </a:r>
            </a:p>
          </p:txBody>
        </p:sp>
        <p:sp>
          <p:nvSpPr>
            <p:cNvPr id="2096" name="Text Box 53">
              <a:extLst>
                <a:ext uri="{FF2B5EF4-FFF2-40B4-BE49-F238E27FC236}">
                  <a16:creationId xmlns:a16="http://schemas.microsoft.com/office/drawing/2014/main" id="{AD262F5B-9D47-480C-B1A2-0B1036F41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2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are two different binary trees.</a:t>
              </a:r>
            </a:p>
          </p:txBody>
        </p:sp>
      </p:grpSp>
      <p:sp>
        <p:nvSpPr>
          <p:cNvPr id="62518" name="Text Box 54">
            <a:extLst>
              <a:ext uri="{FF2B5EF4-FFF2-40B4-BE49-F238E27FC236}">
                <a16:creationId xmlns:a16="http://schemas.microsoft.com/office/drawing/2014/main" id="{A27B99E6-04F7-4A26-A13D-2DF6DC105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766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Skewed Binary Trees</a:t>
            </a:r>
          </a:p>
        </p:txBody>
      </p:sp>
      <p:grpSp>
        <p:nvGrpSpPr>
          <p:cNvPr id="5" name="Group 55">
            <a:extLst>
              <a:ext uri="{FF2B5EF4-FFF2-40B4-BE49-F238E27FC236}">
                <a16:creationId xmlns:a16="http://schemas.microsoft.com/office/drawing/2014/main" id="{E424EBFA-32F2-47D7-9A6E-08B1C5AB468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0"/>
            <a:ext cx="1676400" cy="1905000"/>
            <a:chOff x="240" y="624"/>
            <a:chExt cx="1056" cy="1200"/>
          </a:xfrm>
        </p:grpSpPr>
        <p:sp>
          <p:nvSpPr>
            <p:cNvPr id="2085" name="Oval 56">
              <a:extLst>
                <a:ext uri="{FF2B5EF4-FFF2-40B4-BE49-F238E27FC236}">
                  <a16:creationId xmlns:a16="http://schemas.microsoft.com/office/drawing/2014/main" id="{BB827035-CF10-42BD-A063-01B8ED14D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62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2086" name="Oval 57">
              <a:extLst>
                <a:ext uri="{FF2B5EF4-FFF2-40B4-BE49-F238E27FC236}">
                  <a16:creationId xmlns:a16="http://schemas.microsoft.com/office/drawing/2014/main" id="{6A954200-6208-48A7-9D93-481A4EAB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96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2087" name="Line 58">
              <a:extLst>
                <a:ext uri="{FF2B5EF4-FFF2-40B4-BE49-F238E27FC236}">
                  <a16:creationId xmlns:a16="http://schemas.microsoft.com/office/drawing/2014/main" id="{3E5892CF-EA79-4573-B86F-9E7D0C8B8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8" y="790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8" name="Oval 59">
              <a:extLst>
                <a:ext uri="{FF2B5EF4-FFF2-40B4-BE49-F238E27FC236}">
                  <a16:creationId xmlns:a16="http://schemas.microsoft.com/office/drawing/2014/main" id="{8D2296A0-9F80-46CB-A832-A49EF3F28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9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2089" name="Line 60">
              <a:extLst>
                <a:ext uri="{FF2B5EF4-FFF2-40B4-BE49-F238E27FC236}">
                  <a16:creationId xmlns:a16="http://schemas.microsoft.com/office/drawing/2014/main" id="{BE0B2D09-B2A9-4E11-B566-66EFB7EA9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0" y="1126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0" name="Oval 61">
              <a:extLst>
                <a:ext uri="{FF2B5EF4-FFF2-40B4-BE49-F238E27FC236}">
                  <a16:creationId xmlns:a16="http://schemas.microsoft.com/office/drawing/2014/main" id="{AC1F3704-44CE-4679-8A6F-4EB29F109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63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2091" name="Line 62">
              <a:extLst>
                <a:ext uri="{FF2B5EF4-FFF2-40B4-BE49-F238E27FC236}">
                  <a16:creationId xmlns:a16="http://schemas.microsoft.com/office/drawing/2014/main" id="{18EB813F-2D29-4FAE-9EF5-7BA20EE38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" y="1462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3">
            <a:extLst>
              <a:ext uri="{FF2B5EF4-FFF2-40B4-BE49-F238E27FC236}">
                <a16:creationId xmlns:a16="http://schemas.microsoft.com/office/drawing/2014/main" id="{566AE107-1CBC-46A0-AD88-DA2012DEF4A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19400" y="3810000"/>
            <a:ext cx="1676400" cy="1905000"/>
            <a:chOff x="240" y="624"/>
            <a:chExt cx="1056" cy="1200"/>
          </a:xfrm>
        </p:grpSpPr>
        <p:sp>
          <p:nvSpPr>
            <p:cNvPr id="2078" name="Oval 64">
              <a:extLst>
                <a:ext uri="{FF2B5EF4-FFF2-40B4-BE49-F238E27FC236}">
                  <a16:creationId xmlns:a16="http://schemas.microsoft.com/office/drawing/2014/main" id="{BEC09419-E7E5-4BDC-BEE4-64EDFA288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62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2079" name="Oval 65">
              <a:extLst>
                <a:ext uri="{FF2B5EF4-FFF2-40B4-BE49-F238E27FC236}">
                  <a16:creationId xmlns:a16="http://schemas.microsoft.com/office/drawing/2014/main" id="{4CF84B6B-346E-4D36-8301-DE3EA98ED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96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2080" name="Line 66">
              <a:extLst>
                <a:ext uri="{FF2B5EF4-FFF2-40B4-BE49-F238E27FC236}">
                  <a16:creationId xmlns:a16="http://schemas.microsoft.com/office/drawing/2014/main" id="{422F62CA-9022-49FD-85D2-538F8FD52B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8" y="790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Oval 67">
              <a:extLst>
                <a:ext uri="{FF2B5EF4-FFF2-40B4-BE49-F238E27FC236}">
                  <a16:creationId xmlns:a16="http://schemas.microsoft.com/office/drawing/2014/main" id="{A5F77DBE-F959-4B80-8D79-04A13A9F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9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2082" name="Line 68">
              <a:extLst>
                <a:ext uri="{FF2B5EF4-FFF2-40B4-BE49-F238E27FC236}">
                  <a16:creationId xmlns:a16="http://schemas.microsoft.com/office/drawing/2014/main" id="{69AA1933-1EF9-4839-B111-99E460E1A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0" y="1126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Oval 69">
              <a:extLst>
                <a:ext uri="{FF2B5EF4-FFF2-40B4-BE49-F238E27FC236}">
                  <a16:creationId xmlns:a16="http://schemas.microsoft.com/office/drawing/2014/main" id="{F12F7D7D-3958-48C5-AF06-4B5485718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63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2084" name="Line 70">
              <a:extLst>
                <a:ext uri="{FF2B5EF4-FFF2-40B4-BE49-F238E27FC236}">
                  <a16:creationId xmlns:a16="http://schemas.microsoft.com/office/drawing/2014/main" id="{9F015399-7C9E-46EB-B442-6E685B4E1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" y="1462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535" name="Rectangle 71">
            <a:extLst>
              <a:ext uri="{FF2B5EF4-FFF2-40B4-BE49-F238E27FC236}">
                <a16:creationId xmlns:a16="http://schemas.microsoft.com/office/drawing/2014/main" id="{CCE0B213-B15D-4A61-A1AB-54C231CA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91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Skewed to the left</a:t>
            </a:r>
            <a:endParaRPr lang="en-US" altLang="zh-CN" sz="2000"/>
          </a:p>
        </p:txBody>
      </p:sp>
      <p:sp>
        <p:nvSpPr>
          <p:cNvPr id="62536" name="Rectangle 72">
            <a:extLst>
              <a:ext uri="{FF2B5EF4-FFF2-40B4-BE49-F238E27FC236}">
                <a16:creationId xmlns:a16="http://schemas.microsoft.com/office/drawing/2014/main" id="{DEAA164B-55A9-4835-98A5-687EEA6A2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Skewed to the right</a:t>
            </a:r>
            <a:endParaRPr lang="en-US" altLang="zh-CN" sz="2000"/>
          </a:p>
        </p:txBody>
      </p:sp>
      <p:sp>
        <p:nvSpPr>
          <p:cNvPr id="62537" name="Text Box 73">
            <a:extLst>
              <a:ext uri="{FF2B5EF4-FFF2-40B4-BE49-F238E27FC236}">
                <a16:creationId xmlns:a16="http://schemas.microsoft.com/office/drawing/2014/main" id="{744597A8-4AC1-41EB-B3CE-2AB6C49E0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76600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Complete Binary Tree</a:t>
            </a:r>
          </a:p>
        </p:txBody>
      </p:sp>
      <p:grpSp>
        <p:nvGrpSpPr>
          <p:cNvPr id="7" name="Group 74">
            <a:extLst>
              <a:ext uri="{FF2B5EF4-FFF2-40B4-BE49-F238E27FC236}">
                <a16:creationId xmlns:a16="http://schemas.microsoft.com/office/drawing/2014/main" id="{D5454DC2-73E9-43CB-8CE9-02D8543DFAD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733800"/>
            <a:ext cx="2806700" cy="1905000"/>
            <a:chOff x="795" y="2544"/>
            <a:chExt cx="1768" cy="1200"/>
          </a:xfrm>
        </p:grpSpPr>
        <p:sp>
          <p:nvSpPr>
            <p:cNvPr id="2061" name="Oval 75">
              <a:extLst>
                <a:ext uri="{FF2B5EF4-FFF2-40B4-BE49-F238E27FC236}">
                  <a16:creationId xmlns:a16="http://schemas.microsoft.com/office/drawing/2014/main" id="{397F836D-B96F-45B0-8D6C-65A61C753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2062" name="Line 76">
              <a:extLst>
                <a:ext uri="{FF2B5EF4-FFF2-40B4-BE49-F238E27FC236}">
                  <a16:creationId xmlns:a16="http://schemas.microsoft.com/office/drawing/2014/main" id="{37654292-11F7-40AC-92BB-B29335423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3" y="2710"/>
              <a:ext cx="249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Line 77">
              <a:extLst>
                <a:ext uri="{FF2B5EF4-FFF2-40B4-BE49-F238E27FC236}">
                  <a16:creationId xmlns:a16="http://schemas.microsoft.com/office/drawing/2014/main" id="{3F4C53C1-DFC4-46E2-8FE3-105EFEAB8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4" y="2710"/>
              <a:ext cx="238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Oval 78">
              <a:extLst>
                <a:ext uri="{FF2B5EF4-FFF2-40B4-BE49-F238E27FC236}">
                  <a16:creationId xmlns:a16="http://schemas.microsoft.com/office/drawing/2014/main" id="{654F8DA6-BD42-48E1-ACF5-5B39F4B69A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83" y="288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2065" name="Oval 79">
              <a:extLst>
                <a:ext uri="{FF2B5EF4-FFF2-40B4-BE49-F238E27FC236}">
                  <a16:creationId xmlns:a16="http://schemas.microsoft.com/office/drawing/2014/main" id="{AEAEE972-4097-4782-B5A8-4497438146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71" y="321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G</a:t>
              </a:r>
            </a:p>
          </p:txBody>
        </p:sp>
        <p:sp>
          <p:nvSpPr>
            <p:cNvPr id="2066" name="Line 80">
              <a:extLst>
                <a:ext uri="{FF2B5EF4-FFF2-40B4-BE49-F238E27FC236}">
                  <a16:creationId xmlns:a16="http://schemas.microsoft.com/office/drawing/2014/main" id="{EB7E439B-9CA9-4FC9-9720-F86E933B4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" y="3046"/>
              <a:ext cx="170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Oval 81">
              <a:extLst>
                <a:ext uri="{FF2B5EF4-FFF2-40B4-BE49-F238E27FC236}">
                  <a16:creationId xmlns:a16="http://schemas.microsoft.com/office/drawing/2014/main" id="{9198E067-841B-46FD-A038-CF02DFD88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288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2068" name="Oval 82">
              <a:extLst>
                <a:ext uri="{FF2B5EF4-FFF2-40B4-BE49-F238E27FC236}">
                  <a16:creationId xmlns:a16="http://schemas.microsoft.com/office/drawing/2014/main" id="{AFC5790D-94EE-4B77-839B-6B1013222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321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2069" name="Line 83">
              <a:extLst>
                <a:ext uri="{FF2B5EF4-FFF2-40B4-BE49-F238E27FC236}">
                  <a16:creationId xmlns:a16="http://schemas.microsoft.com/office/drawing/2014/main" id="{AB53B9F4-8355-4C4F-917E-0557A9235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5" y="3046"/>
              <a:ext cx="181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Oval 84">
              <a:extLst>
                <a:ext uri="{FF2B5EF4-FFF2-40B4-BE49-F238E27FC236}">
                  <a16:creationId xmlns:a16="http://schemas.microsoft.com/office/drawing/2014/main" id="{A7E37169-3BAE-401F-84F2-33C9DCDB5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355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H</a:t>
              </a:r>
            </a:p>
          </p:txBody>
        </p:sp>
        <p:sp>
          <p:nvSpPr>
            <p:cNvPr id="2071" name="Line 85">
              <a:extLst>
                <a:ext uri="{FF2B5EF4-FFF2-40B4-BE49-F238E27FC236}">
                  <a16:creationId xmlns:a16="http://schemas.microsoft.com/office/drawing/2014/main" id="{309C353F-7AA0-44B8-8FFA-EE837CA4B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7" y="3382"/>
              <a:ext cx="181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Oval 86">
              <a:extLst>
                <a:ext uri="{FF2B5EF4-FFF2-40B4-BE49-F238E27FC236}">
                  <a16:creationId xmlns:a16="http://schemas.microsoft.com/office/drawing/2014/main" id="{E497B8DC-AC01-4178-B415-ED1CE75DD5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0" y="321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E</a:t>
              </a:r>
            </a:p>
          </p:txBody>
        </p:sp>
        <p:sp>
          <p:nvSpPr>
            <p:cNvPr id="2073" name="Line 87">
              <a:extLst>
                <a:ext uri="{FF2B5EF4-FFF2-40B4-BE49-F238E27FC236}">
                  <a16:creationId xmlns:a16="http://schemas.microsoft.com/office/drawing/2014/main" id="{B19A6ABD-09F4-4F76-B937-83573F574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046"/>
              <a:ext cx="102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Oval 88">
              <a:extLst>
                <a:ext uri="{FF2B5EF4-FFF2-40B4-BE49-F238E27FC236}">
                  <a16:creationId xmlns:a16="http://schemas.microsoft.com/office/drawing/2014/main" id="{EBB1A119-0830-4E5D-B9EA-8F23F3AF1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321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F</a:t>
              </a:r>
            </a:p>
          </p:txBody>
        </p:sp>
        <p:sp>
          <p:nvSpPr>
            <p:cNvPr id="2075" name="Line 89">
              <a:extLst>
                <a:ext uri="{FF2B5EF4-FFF2-40B4-BE49-F238E27FC236}">
                  <a16:creationId xmlns:a16="http://schemas.microsoft.com/office/drawing/2014/main" id="{249D79F4-19BA-4C51-80DD-4594BE153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5" y="3046"/>
              <a:ext cx="113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Oval 90">
              <a:extLst>
                <a:ext uri="{FF2B5EF4-FFF2-40B4-BE49-F238E27FC236}">
                  <a16:creationId xmlns:a16="http://schemas.microsoft.com/office/drawing/2014/main" id="{240AA95F-F9C1-410D-823B-986596291C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02" y="355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I</a:t>
              </a:r>
            </a:p>
          </p:txBody>
        </p:sp>
        <p:sp>
          <p:nvSpPr>
            <p:cNvPr id="2077" name="Line 91">
              <a:extLst>
                <a:ext uri="{FF2B5EF4-FFF2-40B4-BE49-F238E27FC236}">
                  <a16:creationId xmlns:a16="http://schemas.microsoft.com/office/drawing/2014/main" id="{09D475EC-63F6-4312-8DC8-EB5331F39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3382"/>
              <a:ext cx="102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556" name="Rectangle 92">
            <a:extLst>
              <a:ext uri="{FF2B5EF4-FFF2-40B4-BE49-F238E27FC236}">
                <a16:creationId xmlns:a16="http://schemas.microsoft.com/office/drawing/2014/main" id="{FB5FEAD4-B1BB-4D89-BE3E-C0A4BFA0A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358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All the leaf nodes are on two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adjacent levels</a:t>
            </a:r>
            <a:endParaRPr lang="en-US" altLang="zh-CN" sz="2000"/>
          </a:p>
        </p:txBody>
      </p:sp>
      <p:sp>
        <p:nvSpPr>
          <p:cNvPr id="2060" name="Text Box 93">
            <a:extLst>
              <a:ext uri="{FF2B5EF4-FFF2-40B4-BE49-F238E27FC236}">
                <a16:creationId xmlns:a16="http://schemas.microsoft.com/office/drawing/2014/main" id="{E3537EB6-8BD1-41FB-B8D6-EA186705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1/13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8" grpId="0" autoUpdateAnimBg="0"/>
      <p:bldP spid="62535" grpId="0" autoUpdateAnimBg="0"/>
      <p:bldP spid="62536" grpId="0" autoUpdateAnimBg="0"/>
      <p:bldP spid="62537" grpId="0" autoUpdateAnimBg="0"/>
      <p:bldP spid="6255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030A6E35-B5F9-4E6D-987B-2EF36F591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831DC5D-9083-43FF-8B4E-2346A447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2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Delete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99AF6ECC-A09D-4C76-82F0-0FC0F26FA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Delete a leaf node :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 Reset its parent link to NULL.</a:t>
            </a:r>
            <a:endParaRPr lang="en-US" altLang="zh-CN" sz="20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2ED6705E-0A56-4E21-9AC0-1E6F9F30E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Delete a degree 1 node :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 Replace the node by its single child.</a:t>
            </a:r>
            <a:endParaRPr lang="en-US" altLang="zh-CN" sz="20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93EFB1D3-5CB7-450A-AA2E-BE7AFECF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Delete a degree 2 node :</a:t>
            </a:r>
            <a:endParaRPr lang="en-US" altLang="zh-CN" sz="20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0B03232E-6B52-4552-B53E-45F32812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 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Replace the node by the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largest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one in its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left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subtree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or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the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smallest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one in its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right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subtree.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AB6F3A4-CD81-4436-BA70-092C8B216F9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33400"/>
            <a:ext cx="4038600" cy="1677988"/>
            <a:chOff x="1632" y="480"/>
            <a:chExt cx="2544" cy="1057"/>
          </a:xfrm>
        </p:grpSpPr>
        <p:sp>
          <p:nvSpPr>
            <p:cNvPr id="11304" name="AutoShape 9">
              <a:extLst>
                <a:ext uri="{FF2B5EF4-FFF2-40B4-BE49-F238E27FC236}">
                  <a16:creationId xmlns:a16="http://schemas.microsoft.com/office/drawing/2014/main" id="{9AD06EE3-6C27-4F00-A95C-B95F9DDC9E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56" y="1344"/>
              <a:ext cx="193" cy="19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305" name="AutoShape 10">
              <a:extLst>
                <a:ext uri="{FF2B5EF4-FFF2-40B4-BE49-F238E27FC236}">
                  <a16:creationId xmlns:a16="http://schemas.microsoft.com/office/drawing/2014/main" id="{9AAA0ED9-CEAC-470C-8C32-9045469C8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480"/>
              <a:ext cx="2544" cy="864"/>
            </a:xfrm>
            <a:prstGeom prst="wedgeEllipseCallout">
              <a:avLst>
                <a:gd name="adj1" fmla="val -58060"/>
                <a:gd name="adj2" fmla="val 91435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Note: These kinds of nodes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have degree at most 1.</a:t>
              </a:r>
            </a:p>
          </p:txBody>
        </p:sp>
        <p:sp>
          <p:nvSpPr>
            <p:cNvPr id="11306" name="AutoShape 11">
              <a:extLst>
                <a:ext uri="{FF2B5EF4-FFF2-40B4-BE49-F238E27FC236}">
                  <a16:creationId xmlns:a16="http://schemas.microsoft.com/office/drawing/2014/main" id="{28A7C0B0-1E6B-41BE-AF11-2C77C85216B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80" y="1342"/>
              <a:ext cx="170" cy="192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68620" name="Text Box 12">
            <a:extLst>
              <a:ext uri="{FF2B5EF4-FFF2-40B4-BE49-F238E27FC236}">
                <a16:creationId xmlns:a16="http://schemas.microsoft.com/office/drawing/2014/main" id="{B1E60711-36AE-4CB5-A967-47CFB9CF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432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 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Delete the replacing node from the subtree.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68621" name="Text Box 13">
            <a:extLst>
              <a:ext uri="{FF2B5EF4-FFF2-40B4-BE49-F238E27FC236}">
                <a16:creationId xmlns:a16="http://schemas.microsoft.com/office/drawing/2014/main" id="{12BD167E-CC05-4BBB-B929-4B0A189D5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  </a:t>
            </a:r>
            <a:r>
              <a:rPr lang="en-US" altLang="zh-CN" sz="2000">
                <a:latin typeface="Arial" panose="020B0604020202020204" pitchFamily="34" charset="0"/>
                <a:ea typeface="MS Hei" pitchFamily="49" charset="-122"/>
              </a:rPr>
              <a:t>Delete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ea typeface="MS Hei" pitchFamily="49" charset="-122"/>
              </a:rPr>
              <a:t>60</a:t>
            </a:r>
            <a:endParaRPr lang="en-US" altLang="zh-CN" sz="2400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EB8A4742-C3BD-40E3-8D7F-88A4502EFE1F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352800"/>
            <a:ext cx="2209800" cy="2819400"/>
            <a:chOff x="1344" y="2256"/>
            <a:chExt cx="1392" cy="1776"/>
          </a:xfrm>
        </p:grpSpPr>
        <p:sp>
          <p:nvSpPr>
            <p:cNvPr id="11283" name="Oval 15">
              <a:extLst>
                <a:ext uri="{FF2B5EF4-FFF2-40B4-BE49-F238E27FC236}">
                  <a16:creationId xmlns:a16="http://schemas.microsoft.com/office/drawing/2014/main" id="{930C8A8C-7515-4BA7-9A4A-09D768407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40</a:t>
              </a:r>
            </a:p>
          </p:txBody>
        </p:sp>
        <p:grpSp>
          <p:nvGrpSpPr>
            <p:cNvPr id="11284" name="Group 16">
              <a:extLst>
                <a:ext uri="{FF2B5EF4-FFF2-40B4-BE49-F238E27FC236}">
                  <a16:creationId xmlns:a16="http://schemas.microsoft.com/office/drawing/2014/main" id="{A62CF54A-FB04-45A9-B753-4ADC5D64C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024"/>
              <a:ext cx="624" cy="624"/>
              <a:chOff x="1392" y="2928"/>
              <a:chExt cx="624" cy="624"/>
            </a:xfrm>
          </p:grpSpPr>
          <p:sp>
            <p:nvSpPr>
              <p:cNvPr id="11299" name="Oval 17">
                <a:extLst>
                  <a:ext uri="{FF2B5EF4-FFF2-40B4-BE49-F238E27FC236}">
                    <a16:creationId xmlns:a16="http://schemas.microsoft.com/office/drawing/2014/main" id="{C4BFC6FF-086A-4C79-9F3A-0754B6202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9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50</a:t>
                </a:r>
              </a:p>
            </p:txBody>
          </p:sp>
          <p:sp>
            <p:nvSpPr>
              <p:cNvPr id="11300" name="Oval 18">
                <a:extLst>
                  <a:ext uri="{FF2B5EF4-FFF2-40B4-BE49-F238E27FC236}">
                    <a16:creationId xmlns:a16="http://schemas.microsoft.com/office/drawing/2014/main" id="{4FEE3501-202F-431C-BB9B-6A08204F5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45</a:t>
                </a:r>
              </a:p>
            </p:txBody>
          </p:sp>
          <p:sp>
            <p:nvSpPr>
              <p:cNvPr id="11301" name="Line 19">
                <a:extLst>
                  <a:ext uri="{FF2B5EF4-FFF2-40B4-BE49-F238E27FC236}">
                    <a16:creationId xmlns:a16="http://schemas.microsoft.com/office/drawing/2014/main" id="{A5B41E87-C249-41C7-8924-83B394EF5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Oval 20">
                <a:extLst>
                  <a:ext uri="{FF2B5EF4-FFF2-40B4-BE49-F238E27FC236}">
                    <a16:creationId xmlns:a16="http://schemas.microsoft.com/office/drawing/2014/main" id="{0D696BDA-A2D4-47B7-96AE-FEC72B72A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76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55</a:t>
                </a:r>
              </a:p>
            </p:txBody>
          </p:sp>
          <p:sp>
            <p:nvSpPr>
              <p:cNvPr id="11303" name="Line 21">
                <a:extLst>
                  <a:ext uri="{FF2B5EF4-FFF2-40B4-BE49-F238E27FC236}">
                    <a16:creationId xmlns:a16="http://schemas.microsoft.com/office/drawing/2014/main" id="{FFB563FF-334D-4CB3-87A9-FD5D458D4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85" name="Oval 22">
              <a:extLst>
                <a:ext uri="{FF2B5EF4-FFF2-40B4-BE49-F238E27FC236}">
                  <a16:creationId xmlns:a16="http://schemas.microsoft.com/office/drawing/2014/main" id="{1E0481A8-FD26-451E-ABE4-B92EAE9F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79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52</a:t>
              </a:r>
            </a:p>
          </p:txBody>
        </p:sp>
        <p:sp>
          <p:nvSpPr>
            <p:cNvPr id="11286" name="Line 23">
              <a:extLst>
                <a:ext uri="{FF2B5EF4-FFF2-40B4-BE49-F238E27FC236}">
                  <a16:creationId xmlns:a16="http://schemas.microsoft.com/office/drawing/2014/main" id="{5122F7FD-D57A-4890-9652-4D8F03689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62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Oval 24">
              <a:extLst>
                <a:ext uri="{FF2B5EF4-FFF2-40B4-BE49-F238E27FC236}">
                  <a16:creationId xmlns:a16="http://schemas.microsoft.com/office/drawing/2014/main" id="{0259CDA1-14D5-4BB9-8159-F69B92168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4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</a:rPr>
                <a:t>60</a:t>
              </a:r>
              <a:endParaRPr lang="en-US" altLang="zh-CN" sz="2400"/>
            </a:p>
          </p:txBody>
        </p:sp>
        <p:sp>
          <p:nvSpPr>
            <p:cNvPr id="11288" name="Line 25">
              <a:extLst>
                <a:ext uri="{FF2B5EF4-FFF2-40B4-BE49-F238E27FC236}">
                  <a16:creationId xmlns:a16="http://schemas.microsoft.com/office/drawing/2014/main" id="{1F2FE6F5-8F33-4270-83E5-92A6DFBA4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856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Oval 26">
              <a:extLst>
                <a:ext uri="{FF2B5EF4-FFF2-40B4-BE49-F238E27FC236}">
                  <a16:creationId xmlns:a16="http://schemas.microsoft.com/office/drawing/2014/main" id="{E25429D2-8148-4B33-A703-3BA8941FC1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302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70</a:t>
              </a:r>
            </a:p>
          </p:txBody>
        </p:sp>
        <p:sp>
          <p:nvSpPr>
            <p:cNvPr id="11290" name="Line 27">
              <a:extLst>
                <a:ext uri="{FF2B5EF4-FFF2-40B4-BE49-F238E27FC236}">
                  <a16:creationId xmlns:a16="http://schemas.microsoft.com/office/drawing/2014/main" id="{9FD92B86-50C0-4EAF-BBAD-1E085E794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856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91" name="Group 28">
              <a:extLst>
                <a:ext uri="{FF2B5EF4-FFF2-40B4-BE49-F238E27FC236}">
                  <a16:creationId xmlns:a16="http://schemas.microsoft.com/office/drawing/2014/main" id="{C3634647-6BF6-48C5-B938-B0E4B86F6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640"/>
              <a:ext cx="624" cy="624"/>
              <a:chOff x="1392" y="2928"/>
              <a:chExt cx="624" cy="624"/>
            </a:xfrm>
          </p:grpSpPr>
          <p:sp>
            <p:nvSpPr>
              <p:cNvPr id="11294" name="Oval 29">
                <a:extLst>
                  <a:ext uri="{FF2B5EF4-FFF2-40B4-BE49-F238E27FC236}">
                    <a16:creationId xmlns:a16="http://schemas.microsoft.com/office/drawing/2014/main" id="{1C0C3029-DCF3-43ED-908F-58271695D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9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20</a:t>
                </a:r>
              </a:p>
            </p:txBody>
          </p:sp>
          <p:sp>
            <p:nvSpPr>
              <p:cNvPr id="11295" name="Oval 30">
                <a:extLst>
                  <a:ext uri="{FF2B5EF4-FFF2-40B4-BE49-F238E27FC236}">
                    <a16:creationId xmlns:a16="http://schemas.microsoft.com/office/drawing/2014/main" id="{FE762E18-1B6C-4534-9B64-C33D9058C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10</a:t>
                </a:r>
              </a:p>
            </p:txBody>
          </p:sp>
          <p:sp>
            <p:nvSpPr>
              <p:cNvPr id="11296" name="Line 31">
                <a:extLst>
                  <a:ext uri="{FF2B5EF4-FFF2-40B4-BE49-F238E27FC236}">
                    <a16:creationId xmlns:a16="http://schemas.microsoft.com/office/drawing/2014/main" id="{D8EF1636-33B4-4877-9719-2B057F2DF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Oval 32">
                <a:extLst>
                  <a:ext uri="{FF2B5EF4-FFF2-40B4-BE49-F238E27FC236}">
                    <a16:creationId xmlns:a16="http://schemas.microsoft.com/office/drawing/2014/main" id="{0392B4E8-938C-415A-B78A-78BE9C074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76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30</a:t>
                </a:r>
              </a:p>
            </p:txBody>
          </p:sp>
          <p:sp>
            <p:nvSpPr>
              <p:cNvPr id="11298" name="Line 33">
                <a:extLst>
                  <a:ext uri="{FF2B5EF4-FFF2-40B4-BE49-F238E27FC236}">
                    <a16:creationId xmlns:a16="http://schemas.microsoft.com/office/drawing/2014/main" id="{85353BF7-CD13-4B20-AB68-1E400BE7A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92" name="Line 34">
              <a:extLst>
                <a:ext uri="{FF2B5EF4-FFF2-40B4-BE49-F238E27FC236}">
                  <a16:creationId xmlns:a16="http://schemas.microsoft.com/office/drawing/2014/main" id="{814386CF-48FC-40BF-AB8A-7F4CA54BC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448"/>
              <a:ext cx="21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35">
              <a:extLst>
                <a:ext uri="{FF2B5EF4-FFF2-40B4-BE49-F238E27FC236}">
                  <a16:creationId xmlns:a16="http://schemas.microsoft.com/office/drawing/2014/main" id="{A3F358F0-EF0F-4852-A520-810C02729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2448"/>
              <a:ext cx="218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644" name="Text Box 36">
            <a:extLst>
              <a:ext uri="{FF2B5EF4-FFF2-40B4-BE49-F238E27FC236}">
                <a16:creationId xmlns:a16="http://schemas.microsoft.com/office/drawing/2014/main" id="{FC1D2288-08DE-4674-B366-2F79428B9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386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8275" indent="-14382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Solution 1:  reset left subtree.</a:t>
            </a:r>
          </a:p>
        </p:txBody>
      </p:sp>
      <p:sp>
        <p:nvSpPr>
          <p:cNvPr id="68645" name="Oval 37">
            <a:extLst>
              <a:ext uri="{FF2B5EF4-FFF2-40B4-BE49-F238E27FC236}">
                <a16:creationId xmlns:a16="http://schemas.microsoft.com/office/drawing/2014/main" id="{90095143-D5BC-4A10-96CD-0DBFE51C9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68646" name="Oval 38">
            <a:extLst>
              <a:ext uri="{FF2B5EF4-FFF2-40B4-BE49-F238E27FC236}">
                <a16:creationId xmlns:a16="http://schemas.microsoft.com/office/drawing/2014/main" id="{4E6709FC-BDA7-4CA1-8825-7D9DC5269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9624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55</a:t>
            </a:r>
            <a:endParaRPr lang="en-US" altLang="zh-CN" sz="2400"/>
          </a:p>
        </p:txBody>
      </p:sp>
      <p:sp>
        <p:nvSpPr>
          <p:cNvPr id="68647" name="Oval 39">
            <a:extLst>
              <a:ext uri="{FF2B5EF4-FFF2-40B4-BE49-F238E27FC236}">
                <a16:creationId xmlns:a16="http://schemas.microsoft.com/office/drawing/2014/main" id="{0E40F0A6-DCC9-41B7-B89F-39F93437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52</a:t>
            </a:r>
          </a:p>
        </p:txBody>
      </p:sp>
      <p:sp>
        <p:nvSpPr>
          <p:cNvPr id="68648" name="Freeform 40">
            <a:extLst>
              <a:ext uri="{FF2B5EF4-FFF2-40B4-BE49-F238E27FC236}">
                <a16:creationId xmlns:a16="http://schemas.microsoft.com/office/drawing/2014/main" id="{0A93D21A-C180-4FE5-845E-C4EA11BBAE02}"/>
              </a:ext>
            </a:extLst>
          </p:cNvPr>
          <p:cNvSpPr>
            <a:spLocks/>
          </p:cNvSpPr>
          <p:nvPr/>
        </p:nvSpPr>
        <p:spPr bwMode="auto">
          <a:xfrm>
            <a:off x="6169025" y="5543550"/>
            <a:ext cx="536575" cy="704850"/>
          </a:xfrm>
          <a:custGeom>
            <a:avLst/>
            <a:gdLst>
              <a:gd name="T0" fmla="*/ 2147483646 w 338"/>
              <a:gd name="T1" fmla="*/ 0 h 444"/>
              <a:gd name="T2" fmla="*/ 2147483646 w 338"/>
              <a:gd name="T3" fmla="*/ 2147483646 h 444"/>
              <a:gd name="T4" fmla="*/ 2147483646 w 338"/>
              <a:gd name="T5" fmla="*/ 2147483646 h 444"/>
              <a:gd name="T6" fmla="*/ 2147483646 w 338"/>
              <a:gd name="T7" fmla="*/ 2147483646 h 444"/>
              <a:gd name="T8" fmla="*/ 2147483646 w 338"/>
              <a:gd name="T9" fmla="*/ 2147483646 h 444"/>
              <a:gd name="T10" fmla="*/ 2147483646 w 338"/>
              <a:gd name="T11" fmla="*/ 2147483646 h 444"/>
              <a:gd name="T12" fmla="*/ 2147483646 w 338"/>
              <a:gd name="T13" fmla="*/ 2147483646 h 444"/>
              <a:gd name="T14" fmla="*/ 2147483646 w 338"/>
              <a:gd name="T15" fmla="*/ 2147483646 h 444"/>
              <a:gd name="T16" fmla="*/ 2147483646 w 338"/>
              <a:gd name="T17" fmla="*/ 0 h 4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8"/>
              <a:gd name="T28" fmla="*/ 0 h 444"/>
              <a:gd name="T29" fmla="*/ 338 w 338"/>
              <a:gd name="T30" fmla="*/ 444 h 4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8" h="444">
                <a:moveTo>
                  <a:pt x="286" y="0"/>
                </a:moveTo>
                <a:cubicBezTo>
                  <a:pt x="257" y="15"/>
                  <a:pt x="230" y="36"/>
                  <a:pt x="200" y="49"/>
                </a:cubicBezTo>
                <a:cubicBezTo>
                  <a:pt x="176" y="60"/>
                  <a:pt x="126" y="74"/>
                  <a:pt x="126" y="74"/>
                </a:cubicBezTo>
                <a:cubicBezTo>
                  <a:pt x="114" y="82"/>
                  <a:pt x="101" y="89"/>
                  <a:pt x="90" y="98"/>
                </a:cubicBezTo>
                <a:cubicBezTo>
                  <a:pt x="81" y="105"/>
                  <a:pt x="76" y="118"/>
                  <a:pt x="65" y="123"/>
                </a:cubicBezTo>
                <a:cubicBezTo>
                  <a:pt x="0" y="151"/>
                  <a:pt x="4" y="111"/>
                  <a:pt x="4" y="147"/>
                </a:cubicBezTo>
                <a:lnTo>
                  <a:pt x="2" y="444"/>
                </a:lnTo>
                <a:lnTo>
                  <a:pt x="338" y="444"/>
                </a:lnTo>
                <a:lnTo>
                  <a:pt x="2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Text Box 41">
            <a:extLst>
              <a:ext uri="{FF2B5EF4-FFF2-40B4-BE49-F238E27FC236}">
                <a16:creationId xmlns:a16="http://schemas.microsoft.com/office/drawing/2014/main" id="{09D83B42-FB4E-4E8A-872D-A3C870188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76800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8275" indent="-14382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Solution 2:  reset right subtree.</a:t>
            </a:r>
          </a:p>
        </p:txBody>
      </p:sp>
      <p:sp>
        <p:nvSpPr>
          <p:cNvPr id="11282" name="Text Box 46">
            <a:extLst>
              <a:ext uri="{FF2B5EF4-FFF2-40B4-BE49-F238E27FC236}">
                <a16:creationId xmlns:a16="http://schemas.microsoft.com/office/drawing/2014/main" id="{C8FFE340-35B2-4A02-BE9B-3A97B7803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10/13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12" grpId="0" autoUpdateAnimBg="0"/>
      <p:bldP spid="68613" grpId="0" autoUpdateAnimBg="0"/>
      <p:bldP spid="68614" grpId="0" autoUpdateAnimBg="0"/>
      <p:bldP spid="68615" grpId="0" autoUpdateAnimBg="0"/>
      <p:bldP spid="68620" grpId="0" autoUpdateAnimBg="0"/>
      <p:bldP spid="68621" grpId="0" autoUpdateAnimBg="0"/>
      <p:bldP spid="68644" grpId="0" autoUpdateAnimBg="0"/>
      <p:bldP spid="68645" grpId="0" animBg="1" autoUpdateAnimBg="0"/>
      <p:bldP spid="68646" grpId="0" animBg="1" autoUpdateAnimBg="0"/>
      <p:bldP spid="68647" grpId="0" animBg="1" autoUpdateAnimBg="0"/>
      <p:bldP spid="6864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8201D17D-7897-48CD-8465-78F578EA9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9635" name="AutoShape 3">
            <a:extLst>
              <a:ext uri="{FF2B5EF4-FFF2-40B4-BE49-F238E27FC236}">
                <a16:creationId xmlns:a16="http://schemas.microsoft.com/office/drawing/2014/main" id="{65D02605-E934-4009-9BA7-5727A870B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229600" cy="6096000"/>
          </a:xfrm>
          <a:prstGeom prst="foldedCorner">
            <a:avLst>
              <a:gd name="adj" fmla="val 9009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216000" tIns="190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SearchTree  Delete( ElementType X, SearchTree 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{    Position  TmpCell;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T == NULL )   Error( "Element not found"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  if</a:t>
            </a:r>
            <a:r>
              <a:rPr lang="en-US" altLang="zh-CN" sz="1800">
                <a:latin typeface="Arial" panose="020B0604020202020204" pitchFamily="34" charset="0"/>
              </a:rPr>
              <a:t> ( X &lt; T-&gt;Element )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Go left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T-&gt;Left = Delete( X, T-&gt;Left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  if</a:t>
            </a:r>
            <a:r>
              <a:rPr lang="en-US" altLang="zh-CN" sz="1800">
                <a:latin typeface="Arial" panose="020B0604020202020204" pitchFamily="34" charset="0"/>
              </a:rPr>
              <a:t> ( X &gt; T-&gt;Element )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Go right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T-&gt;Right = Delete( X, T-&gt;Right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Found element to be deleted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T-&gt;Left &amp;&amp; T-&gt;Right ) {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Two children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Replace with smallest in right subtree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TmpCell = FindMin( T-&gt;Right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T-&gt;Element = TmpCell-&gt;Element;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T-&gt;Right = Delete( T-&gt;Element, T-&gt;Right );  }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if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{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One or zero child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TmpCell = 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T-&gt;Left == NULL )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Also handles 0 child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	         T = T-&gt;Right;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  if </a:t>
            </a:r>
            <a:r>
              <a:rPr lang="en-US" altLang="zh-CN" sz="1800">
                <a:latin typeface="Arial" panose="020B0604020202020204" pitchFamily="34" charset="0"/>
              </a:rPr>
              <a:t>( T-&gt;Right == NULL )  T = T-&gt;Left;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free</a:t>
            </a:r>
            <a:r>
              <a:rPr lang="en-US" altLang="zh-CN" sz="1800">
                <a:latin typeface="Arial" panose="020B0604020202020204" pitchFamily="34" charset="0"/>
              </a:rPr>
              <a:t>( TmpCell );  }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else 1 or 0 child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>
                <a:latin typeface="Arial" panose="020B0604020202020204" pitchFamily="34" charset="0"/>
              </a:rPr>
              <a:t>  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A2FCAA28-38F4-4F4F-BCA0-9D18D00E5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943600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h</a:t>
            </a:r>
            <a:r>
              <a:rPr lang="en-US" altLang="zh-CN" sz="2000">
                <a:sym typeface="Wingdings" panose="05000000000000000000" pitchFamily="2" charset="2"/>
              </a:rPr>
              <a:t> )  where </a:t>
            </a:r>
            <a:r>
              <a:rPr lang="en-US" altLang="zh-CN" sz="2000" i="1">
                <a:sym typeface="Wingdings" panose="05000000000000000000" pitchFamily="2" charset="2"/>
              </a:rPr>
              <a:t>h</a:t>
            </a:r>
            <a:r>
              <a:rPr lang="en-US" altLang="zh-CN" sz="2000">
                <a:sym typeface="Wingdings" panose="05000000000000000000" pitchFamily="2" charset="2"/>
              </a:rPr>
              <a:t> is the height of the tree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28D4FA15-EF2B-4474-A0C4-06C008C07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11/13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 autoUpdateAnimBg="0"/>
      <p:bldP spid="6963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DE3755AB-2C72-486F-8BF9-5F806BB5F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70659" name="AutoShape 3" descr="再生纸">
            <a:extLst>
              <a:ext uri="{FF2B5EF4-FFF2-40B4-BE49-F238E27FC236}">
                <a16:creationId xmlns:a16="http://schemas.microsoft.com/office/drawing/2014/main" id="{12282AB1-6642-4361-B8AB-AD3502076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848600" cy="3200400"/>
          </a:xfrm>
          <a:prstGeom prst="roundRect">
            <a:avLst>
              <a:gd name="adj" fmla="val 9148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62000" tIns="82800" rIns="162000" b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Note:</a:t>
            </a:r>
            <a:r>
              <a:rPr lang="en-US" altLang="zh-CN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   If there are not many deletions, then </a:t>
            </a:r>
            <a:r>
              <a:rPr lang="en-US" altLang="zh-CN" sz="2400" i="1">
                <a:solidFill>
                  <a:schemeClr val="hlink"/>
                </a:solidFill>
              </a:rPr>
              <a:t>lazy deletion</a:t>
            </a:r>
            <a:r>
              <a:rPr lang="en-US" altLang="zh-CN" sz="2400"/>
              <a:t> may be employed: add a flag field to each node, to </a:t>
            </a:r>
            <a:r>
              <a:rPr lang="en-US" altLang="zh-CN" sz="2400">
                <a:solidFill>
                  <a:schemeClr val="hlink"/>
                </a:solidFill>
              </a:rPr>
              <a:t>mark</a:t>
            </a:r>
            <a:r>
              <a:rPr lang="en-US" altLang="zh-CN" sz="2400"/>
              <a:t> if a node is active or is deleted.  Therefore we can delete a node without actually freeing the space of that node.  If a deleted key is reinserted, we won’t have to call malloc again.</a:t>
            </a:r>
          </a:p>
        </p:txBody>
      </p:sp>
      <p:graphicFrame>
        <p:nvGraphicFramePr>
          <p:cNvPr id="70730" name="Object 74">
            <a:extLst>
              <a:ext uri="{FF2B5EF4-FFF2-40B4-BE49-F238E27FC236}">
                <a16:creationId xmlns:a16="http://schemas.microsoft.com/office/drawing/2014/main" id="{B6B1AED4-3159-4518-BDC2-EA49EA27A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953000"/>
          <a:ext cx="1446213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剪辑" r:id="rId5" imgW="2166845" imgH="2287575" progId="MS_ClipArt_Gallery.2">
                  <p:embed/>
                </p:oleObj>
              </mc:Choice>
              <mc:Fallback>
                <p:oleObj name="剪辑" r:id="rId5" imgW="2166845" imgH="2287575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953000"/>
                        <a:ext cx="1446213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32" name="AutoShape 76">
            <a:extLst>
              <a:ext uri="{FF2B5EF4-FFF2-40B4-BE49-F238E27FC236}">
                <a16:creationId xmlns:a16="http://schemas.microsoft.com/office/drawing/2014/main" id="{A3A91E7A-7BCE-43E0-B605-A863A0F372C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3657600"/>
            <a:ext cx="6400800" cy="2590800"/>
          </a:xfrm>
          <a:prstGeom prst="cloudCallout">
            <a:avLst>
              <a:gd name="adj1" fmla="val -57639"/>
              <a:gd name="adj2" fmla="val 25060"/>
            </a:avLst>
          </a:prstGeom>
          <a:gradFill rotWithShape="0">
            <a:gsLst>
              <a:gs pos="0">
                <a:srgbClr val="91B59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lIns="0" tIns="10800" rIns="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While the number of deleted nodes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is the same as the number of active nodes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in the tree, will it seriously affect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the efficiency of the operations?</a:t>
            </a:r>
          </a:p>
        </p:txBody>
      </p:sp>
      <p:sp>
        <p:nvSpPr>
          <p:cNvPr id="13318" name="Text Box 77">
            <a:extLst>
              <a:ext uri="{FF2B5EF4-FFF2-40B4-BE49-F238E27FC236}">
                <a16:creationId xmlns:a16="http://schemas.microsoft.com/office/drawing/2014/main" id="{03BBF57A-695B-445A-8571-667330046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12/13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0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nimBg="1" autoUpdateAnimBg="0"/>
      <p:bldP spid="7073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AEB3FA27-C403-48DE-8EE3-A503BF745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CD480A45-5D98-4596-A34D-E8361BA9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4.  Average-Case Analysis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B247A91C-3BB8-409C-BB7F-921BDA2C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2900" indent="-161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Question</a:t>
            </a:r>
            <a:r>
              <a:rPr lang="en-US" altLang="zh-CN" sz="2400">
                <a:solidFill>
                  <a:schemeClr val="hlink"/>
                </a:solidFill>
              </a:rPr>
              <a:t>:</a:t>
            </a:r>
            <a:r>
              <a:rPr lang="en-US" altLang="zh-CN" sz="2400"/>
              <a:t>  Place </a:t>
            </a:r>
            <a:r>
              <a:rPr lang="en-US" altLang="zh-CN" sz="2400" i="1"/>
              <a:t>n</a:t>
            </a:r>
            <a:r>
              <a:rPr lang="en-US" altLang="zh-CN" sz="2400"/>
              <a:t> elements in a binary search tree.  How high can this tree be?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E0A87E10-0A13-4582-AD66-CA881B299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2900" indent="-161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Answer</a:t>
            </a:r>
            <a:r>
              <a:rPr lang="en-US" altLang="zh-CN" sz="2400">
                <a:solidFill>
                  <a:srgbClr val="FF0000"/>
                </a:solidFill>
              </a:rPr>
              <a:t>:</a:t>
            </a:r>
            <a:r>
              <a:rPr lang="en-US" altLang="zh-CN" sz="2400"/>
              <a:t>  The height depends on the order of insertion.</a:t>
            </a: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9E564A64-BCFF-49E9-B6F8-558D59AAF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792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</a:t>
            </a:r>
            <a:r>
              <a:rPr lang="en-US" altLang="zh-CN" sz="2400"/>
              <a:t>  Given elements  1, 2, 3, 4, 5, 6, 7.  Insert them into a binary search tree in the orders: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4, 2, 1, 3, 6, 5, 7           and             1, 2, 3, 4, 5, 6, 7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DD4E787-5CD3-4073-B867-B94C1336FAD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429000"/>
            <a:ext cx="2209800" cy="1600200"/>
            <a:chOff x="1584" y="2352"/>
            <a:chExt cx="1392" cy="1008"/>
          </a:xfrm>
        </p:grpSpPr>
        <p:sp>
          <p:nvSpPr>
            <p:cNvPr id="14363" name="Oval 8">
              <a:extLst>
                <a:ext uri="{FF2B5EF4-FFF2-40B4-BE49-F238E27FC236}">
                  <a16:creationId xmlns:a16="http://schemas.microsoft.com/office/drawing/2014/main" id="{C73300D2-1425-4C1A-AABC-67DFD30A7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14364" name="Oval 9">
              <a:extLst>
                <a:ext uri="{FF2B5EF4-FFF2-40B4-BE49-F238E27FC236}">
                  <a16:creationId xmlns:a16="http://schemas.microsoft.com/office/drawing/2014/main" id="{CBF7C7DE-4762-4B01-A8EF-1B124C25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</a:p>
          </p:txBody>
        </p:sp>
        <p:sp>
          <p:nvSpPr>
            <p:cNvPr id="14365" name="Oval 10">
              <a:extLst>
                <a:ext uri="{FF2B5EF4-FFF2-40B4-BE49-F238E27FC236}">
                  <a16:creationId xmlns:a16="http://schemas.microsoft.com/office/drawing/2014/main" id="{C8D76CB9-9100-4089-8E43-3BC4E2039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14366" name="Line 11">
              <a:extLst>
                <a:ext uri="{FF2B5EF4-FFF2-40B4-BE49-F238E27FC236}">
                  <a16:creationId xmlns:a16="http://schemas.microsoft.com/office/drawing/2014/main" id="{5F7E1BF7-4F49-4DA4-8844-2873BD351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952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Oval 12">
              <a:extLst>
                <a:ext uri="{FF2B5EF4-FFF2-40B4-BE49-F238E27FC236}">
                  <a16:creationId xmlns:a16="http://schemas.microsoft.com/office/drawing/2014/main" id="{50B555C7-FA4B-4C76-AEEE-C4AF358B1B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36" y="31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4368" name="Line 13">
              <a:extLst>
                <a:ext uri="{FF2B5EF4-FFF2-40B4-BE49-F238E27FC236}">
                  <a16:creationId xmlns:a16="http://schemas.microsoft.com/office/drawing/2014/main" id="{6D6E8F56-03A3-4796-BDB1-D1B1477D6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52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69" name="Group 14">
              <a:extLst>
                <a:ext uri="{FF2B5EF4-FFF2-40B4-BE49-F238E27FC236}">
                  <a16:creationId xmlns:a16="http://schemas.microsoft.com/office/drawing/2014/main" id="{779A2BC9-B744-443E-9BAD-D9899CC610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736"/>
              <a:ext cx="624" cy="624"/>
              <a:chOff x="1392" y="2928"/>
              <a:chExt cx="624" cy="624"/>
            </a:xfrm>
          </p:grpSpPr>
          <p:sp>
            <p:nvSpPr>
              <p:cNvPr id="14372" name="Oval 15">
                <a:extLst>
                  <a:ext uri="{FF2B5EF4-FFF2-40B4-BE49-F238E27FC236}">
                    <a16:creationId xmlns:a16="http://schemas.microsoft.com/office/drawing/2014/main" id="{5A383418-EF4B-4E26-9CEE-DD2944DE8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9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4373" name="Oval 16">
                <a:extLst>
                  <a:ext uri="{FF2B5EF4-FFF2-40B4-BE49-F238E27FC236}">
                    <a16:creationId xmlns:a16="http://schemas.microsoft.com/office/drawing/2014/main" id="{3CBB1404-63C6-4F96-A540-0720DE9DC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4374" name="Line 17">
                <a:extLst>
                  <a:ext uri="{FF2B5EF4-FFF2-40B4-BE49-F238E27FC236}">
                    <a16:creationId xmlns:a16="http://schemas.microsoft.com/office/drawing/2014/main" id="{C57969FB-75BB-45B9-8E7F-3E8B011A7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5" name="Oval 18">
                <a:extLst>
                  <a:ext uri="{FF2B5EF4-FFF2-40B4-BE49-F238E27FC236}">
                    <a16:creationId xmlns:a16="http://schemas.microsoft.com/office/drawing/2014/main" id="{598F691B-756C-46A0-A775-5655A07AA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76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3</a:t>
                </a:r>
              </a:p>
            </p:txBody>
          </p:sp>
          <p:sp>
            <p:nvSpPr>
              <p:cNvPr id="14376" name="Line 19">
                <a:extLst>
                  <a:ext uri="{FF2B5EF4-FFF2-40B4-BE49-F238E27FC236}">
                    <a16:creationId xmlns:a16="http://schemas.microsoft.com/office/drawing/2014/main" id="{A34DEDE7-549D-4BD4-8B11-BA6575D97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70" name="Line 20">
              <a:extLst>
                <a:ext uri="{FF2B5EF4-FFF2-40B4-BE49-F238E27FC236}">
                  <a16:creationId xmlns:a16="http://schemas.microsoft.com/office/drawing/2014/main" id="{5C0ACA15-E682-4B1A-9D6E-2D3F94551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544"/>
              <a:ext cx="21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Line 21">
              <a:extLst>
                <a:ext uri="{FF2B5EF4-FFF2-40B4-BE49-F238E27FC236}">
                  <a16:creationId xmlns:a16="http://schemas.microsoft.com/office/drawing/2014/main" id="{1B137281-F4D5-4F48-B9A9-87AB420FE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5" y="2544"/>
              <a:ext cx="218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02" name="Text Box 22">
            <a:extLst>
              <a:ext uri="{FF2B5EF4-FFF2-40B4-BE49-F238E27FC236}">
                <a16:creationId xmlns:a16="http://schemas.microsoft.com/office/drawing/2014/main" id="{AB9C8DE6-E522-44AE-B08D-DDABA79CB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h</a:t>
            </a:r>
            <a:r>
              <a:rPr lang="en-US" altLang="zh-CN" sz="2400">
                <a:solidFill>
                  <a:schemeClr val="hlink"/>
                </a:solidFill>
              </a:rPr>
              <a:t> = 2</a:t>
            </a:r>
            <a:endParaRPr lang="en-US" altLang="zh-CN" sz="2400" i="1"/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2FC3D7A1-B2E4-404A-8C8E-3F9579A2E2B5}"/>
              </a:ext>
            </a:extLst>
          </p:cNvPr>
          <p:cNvGrpSpPr>
            <a:grpSpLocks/>
          </p:cNvGrpSpPr>
          <p:nvPr/>
        </p:nvGrpSpPr>
        <p:grpSpPr bwMode="auto">
          <a:xfrm rot="1200000">
            <a:off x="5334000" y="3429000"/>
            <a:ext cx="2633663" cy="2482850"/>
            <a:chOff x="3504" y="2208"/>
            <a:chExt cx="1659" cy="1564"/>
          </a:xfrm>
        </p:grpSpPr>
        <p:grpSp>
          <p:nvGrpSpPr>
            <p:cNvPr id="14348" name="Group 24">
              <a:extLst>
                <a:ext uri="{FF2B5EF4-FFF2-40B4-BE49-F238E27FC236}">
                  <a16:creationId xmlns:a16="http://schemas.microsoft.com/office/drawing/2014/main" id="{34FDBA5F-D4C1-4EF7-85C5-CA1257D1673A}"/>
                </a:ext>
              </a:extLst>
            </p:cNvPr>
            <p:cNvGrpSpPr>
              <a:grpSpLocks/>
            </p:cNvGrpSpPr>
            <p:nvPr/>
          </p:nvGrpSpPr>
          <p:grpSpPr bwMode="auto">
            <a:xfrm rot="-1800000">
              <a:off x="3504" y="2208"/>
              <a:ext cx="818" cy="1440"/>
              <a:chOff x="3216" y="2304"/>
              <a:chExt cx="1008" cy="1776"/>
            </a:xfrm>
          </p:grpSpPr>
          <p:sp>
            <p:nvSpPr>
              <p:cNvPr id="14354" name="Oval 25">
                <a:extLst>
                  <a:ext uri="{FF2B5EF4-FFF2-40B4-BE49-F238E27FC236}">
                    <a16:creationId xmlns:a16="http://schemas.microsoft.com/office/drawing/2014/main" id="{F445D723-25D3-49E6-B4A3-8D74B0CCE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4355" name="Oval 26">
                <a:extLst>
                  <a:ext uri="{FF2B5EF4-FFF2-40B4-BE49-F238E27FC236}">
                    <a16:creationId xmlns:a16="http://schemas.microsoft.com/office/drawing/2014/main" id="{9D447BFC-E1B1-4245-BDC0-9C97D8DED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3</a:t>
                </a:r>
              </a:p>
            </p:txBody>
          </p:sp>
          <p:sp>
            <p:nvSpPr>
              <p:cNvPr id="14356" name="Line 27">
                <a:extLst>
                  <a:ext uri="{FF2B5EF4-FFF2-40B4-BE49-F238E27FC236}">
                    <a16:creationId xmlns:a16="http://schemas.microsoft.com/office/drawing/2014/main" id="{0D296420-386B-4E15-A5CE-5C179EFA2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90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7" name="Oval 28">
                <a:extLst>
                  <a:ext uri="{FF2B5EF4-FFF2-40B4-BE49-F238E27FC236}">
                    <a16:creationId xmlns:a16="http://schemas.microsoft.com/office/drawing/2014/main" id="{F90FCADE-6A20-40BE-AB3E-2412B0897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4358" name="Line 29">
                <a:extLst>
                  <a:ext uri="{FF2B5EF4-FFF2-40B4-BE49-F238E27FC236}">
                    <a16:creationId xmlns:a16="http://schemas.microsoft.com/office/drawing/2014/main" id="{7268BED3-6F34-4F59-8D29-28C992999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20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9" name="Oval 30">
                <a:extLst>
                  <a:ext uri="{FF2B5EF4-FFF2-40B4-BE49-F238E27FC236}">
                    <a16:creationId xmlns:a16="http://schemas.microsoft.com/office/drawing/2014/main" id="{60F1D10A-C93E-4FCE-8241-24FB5C912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45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4</a:t>
                </a:r>
              </a:p>
            </p:txBody>
          </p:sp>
          <p:sp>
            <p:nvSpPr>
              <p:cNvPr id="14360" name="Oval 31">
                <a:extLst>
                  <a:ext uri="{FF2B5EF4-FFF2-40B4-BE49-F238E27FC236}">
                    <a16:creationId xmlns:a16="http://schemas.microsoft.com/office/drawing/2014/main" id="{3551A2CD-E357-4484-A734-855D0BDE2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4" y="3840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4361" name="Line 32">
                <a:extLst>
                  <a:ext uri="{FF2B5EF4-FFF2-40B4-BE49-F238E27FC236}">
                    <a16:creationId xmlns:a16="http://schemas.microsoft.com/office/drawing/2014/main" id="{10C3D6CA-AE4A-4A4C-80E9-C789F6389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72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2" name="Line 33">
                <a:extLst>
                  <a:ext uri="{FF2B5EF4-FFF2-40B4-BE49-F238E27FC236}">
                    <a16:creationId xmlns:a16="http://schemas.microsoft.com/office/drawing/2014/main" id="{ACCB2D70-642B-4D9D-8E30-9B3055494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288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49" name="Group 34">
              <a:extLst>
                <a:ext uri="{FF2B5EF4-FFF2-40B4-BE49-F238E27FC236}">
                  <a16:creationId xmlns:a16="http://schemas.microsoft.com/office/drawing/2014/main" id="{29CBF126-D18F-44FE-978F-AE840ABB16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3301"/>
              <a:ext cx="560" cy="471"/>
              <a:chOff x="4435" y="3180"/>
              <a:chExt cx="560" cy="471"/>
            </a:xfrm>
          </p:grpSpPr>
          <p:sp>
            <p:nvSpPr>
              <p:cNvPr id="14350" name="Oval 35">
                <a:extLst>
                  <a:ext uri="{FF2B5EF4-FFF2-40B4-BE49-F238E27FC236}">
                    <a16:creationId xmlns:a16="http://schemas.microsoft.com/office/drawing/2014/main" id="{0D04DB7E-E1C0-4140-9A28-F84DC49C5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00000">
                <a:off x="4510" y="3265"/>
                <a:ext cx="195" cy="19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4351" name="Oval 36">
                <a:extLst>
                  <a:ext uri="{FF2B5EF4-FFF2-40B4-BE49-F238E27FC236}">
                    <a16:creationId xmlns:a16="http://schemas.microsoft.com/office/drawing/2014/main" id="{831F2555-06B7-4945-86A8-67C3F8E98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00000" flipH="1">
                <a:off x="4800" y="3456"/>
                <a:ext cx="195" cy="19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4352" name="Line 37">
                <a:extLst>
                  <a:ext uri="{FF2B5EF4-FFF2-40B4-BE49-F238E27FC236}">
                    <a16:creationId xmlns:a16="http://schemas.microsoft.com/office/drawing/2014/main" id="{414082A9-5C50-4D9D-8FB8-5F5067E28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800000">
                <a:off x="4725" y="3372"/>
                <a:ext cx="78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3" name="Line 38">
                <a:extLst>
                  <a:ext uri="{FF2B5EF4-FFF2-40B4-BE49-F238E27FC236}">
                    <a16:creationId xmlns:a16="http://schemas.microsoft.com/office/drawing/2014/main" id="{6CB3CAF2-1BB1-4490-AD21-B093187B6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800000">
                <a:off x="4435" y="3180"/>
                <a:ext cx="78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719" name="Text Box 39">
            <a:extLst>
              <a:ext uri="{FF2B5EF4-FFF2-40B4-BE49-F238E27FC236}">
                <a16:creationId xmlns:a16="http://schemas.microsoft.com/office/drawing/2014/main" id="{4F2F67ED-E54E-43A5-93B0-8B828853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038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h</a:t>
            </a:r>
            <a:r>
              <a:rPr lang="en-US" altLang="zh-CN" sz="2400">
                <a:solidFill>
                  <a:schemeClr val="hlink"/>
                </a:solidFill>
              </a:rPr>
              <a:t> = 6</a:t>
            </a:r>
            <a:endParaRPr lang="en-US" altLang="zh-CN" sz="2400" i="1"/>
          </a:p>
        </p:txBody>
      </p:sp>
      <p:sp>
        <p:nvSpPr>
          <p:cNvPr id="14347" name="Text Box 42">
            <a:extLst>
              <a:ext uri="{FF2B5EF4-FFF2-40B4-BE49-F238E27FC236}">
                <a16:creationId xmlns:a16="http://schemas.microsoft.com/office/drawing/2014/main" id="{F81F6DF9-CE7D-4883-8DD5-9A73EF9C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13/13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684" grpId="0" autoUpdateAnimBg="0"/>
      <p:bldP spid="71685" grpId="0" autoUpdateAnimBg="0"/>
      <p:bldP spid="71686" grpId="0" autoUpdateAnimBg="0"/>
      <p:bldP spid="71702" grpId="0" autoUpdateAnimBg="0"/>
      <p:bldP spid="7171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8BD3BC1-09CD-470F-AD65-8EB60D44BA8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19225"/>
            <a:ext cx="6096000" cy="1722438"/>
            <a:chOff x="816" y="240"/>
            <a:chExt cx="3840" cy="1085"/>
          </a:xfrm>
        </p:grpSpPr>
        <p:sp>
          <p:nvSpPr>
            <p:cNvPr id="15364" name="Text Box 3">
              <a:extLst>
                <a:ext uri="{FF2B5EF4-FFF2-40B4-BE49-F238E27FC236}">
                  <a16:creationId xmlns:a16="http://schemas.microsoft.com/office/drawing/2014/main" id="{01EEBC66-891D-40DB-A1AB-25FD7518B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36"/>
              <a:ext cx="364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Laboratory Project 2</a:t>
              </a:r>
            </a:p>
            <a:p>
              <a:pPr algn="ctr" eaLnBrk="1" hangingPunct="1">
                <a:buFontTx/>
                <a:buNone/>
              </a:pPr>
              <a:endParaRPr lang="en-US" altLang="zh-CN" sz="2000">
                <a:latin typeface="Georgia" panose="02040502050405020303" pitchFamily="18" charset="0"/>
              </a:endParaRPr>
            </a:p>
            <a:p>
              <a:pPr algn="ctr" eaLnBrk="1" hangingPunct="1">
                <a:buFontTx/>
                <a:buNone/>
              </a:pPr>
              <a:r>
                <a:rPr lang="en-US" altLang="zh-CN" sz="2000">
                  <a:latin typeface="Georgia" panose="02040502050405020303" pitchFamily="18" charset="0"/>
                </a:rPr>
                <a:t>Normal: Tree Traversals</a:t>
              </a:r>
            </a:p>
            <a:p>
              <a:pPr algn="ctr" eaLnBrk="1" hangingPunct="1">
                <a:buFontTx/>
                <a:buNone/>
              </a:pPr>
              <a:r>
                <a:rPr lang="en-US" altLang="zh-CN" sz="2000" i="1">
                  <a:latin typeface="Georgia" panose="02040502050405020303" pitchFamily="18" charset="0"/>
                </a:rPr>
                <a:t>Hard: Voting Tree</a:t>
              </a:r>
            </a:p>
          </p:txBody>
        </p:sp>
        <p:graphicFrame>
          <p:nvGraphicFramePr>
            <p:cNvPr id="15365" name="Object 4">
              <a:extLst>
                <a:ext uri="{FF2B5EF4-FFF2-40B4-BE49-F238E27FC236}">
                  <a16:creationId xmlns:a16="http://schemas.microsoft.com/office/drawing/2014/main" id="{46BD86CE-2F2B-4404-808F-D9765B9F8C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40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剪辑" r:id="rId4" imgW="4179206" imgH="3215507" progId="MS_ClipArt_Gallery.2">
                    <p:embed/>
                  </p:oleObj>
                </mc:Choice>
                <mc:Fallback>
                  <p:oleObj name="剪辑" r:id="rId4" imgW="4179206" imgH="3215507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0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1" name="Rectangle 13">
            <a:extLst>
              <a:ext uri="{FF2B5EF4-FFF2-40B4-BE49-F238E27FC236}">
                <a16:creationId xmlns:a16="http://schemas.microsoft.com/office/drawing/2014/main" id="{C3C038FA-2CA2-46D6-922D-E127B9D84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644900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Due:  Monday, October 17</a:t>
            </a:r>
            <a:r>
              <a:rPr lang="en-US" altLang="zh-CN" sz="2000" baseline="30000">
                <a:solidFill>
                  <a:schemeClr val="hlink"/>
                </a:solidFill>
              </a:rPr>
              <a:t>th</a:t>
            </a:r>
            <a:r>
              <a:rPr lang="en-US" altLang="zh-CN" sz="2000">
                <a:solidFill>
                  <a:schemeClr val="hlink"/>
                </a:solidFill>
              </a:rPr>
              <a:t>, 2022 at 10:00pm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75516203-440B-4D20-BB50-E5F6CD8FD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>
                <a:sym typeface="Wingdings" panose="05000000000000000000" pitchFamily="2" charset="2"/>
              </a:rPr>
              <a:t> </a:t>
            </a:r>
            <a:r>
              <a:rPr lang="en-US" altLang="zh-CN" sz="2400"/>
              <a:t>Properties of Binary Trees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D3393C2A-7B10-4922-895F-93D4DF52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5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D4D42468-21EF-474E-8879-FABF68A06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0772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  The maximum number of nodes on level  </a:t>
            </a:r>
            <a:r>
              <a:rPr lang="en-US" altLang="zh-CN" sz="2000" i="1">
                <a:sym typeface="Wingdings" panose="05000000000000000000" pitchFamily="2" charset="2"/>
              </a:rPr>
              <a:t>i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 is 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2 </a:t>
            </a:r>
            <a:r>
              <a:rPr lang="en-US" altLang="zh-CN" sz="2400" i="1" baseline="30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400" baseline="30000">
                <a:solidFill>
                  <a:schemeClr val="hlink"/>
                </a:solidFill>
                <a:sym typeface="Symbol" panose="05050102010706020507" pitchFamily="18" charset="2"/>
              </a:rPr>
              <a:t>1</a:t>
            </a:r>
            <a:r>
              <a:rPr lang="en-US" altLang="zh-CN" sz="2000">
                <a:sym typeface="Symbol" panose="05050102010706020507" pitchFamily="18" charset="2"/>
              </a:rPr>
              <a:t>,  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 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The maximum number of nodes in a binary tree of depth </a:t>
            </a:r>
            <a:r>
              <a:rPr lang="en-US" altLang="zh-CN" sz="2000" i="1"/>
              <a:t>k</a:t>
            </a:r>
            <a:r>
              <a:rPr lang="en-US" altLang="zh-CN" sz="2000">
                <a:latin typeface="Arial" panose="020B0604020202020204" pitchFamily="34" charset="0"/>
              </a:rPr>
              <a:t>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2 </a:t>
            </a:r>
            <a:r>
              <a:rPr lang="en-US" altLang="zh-CN" sz="2400" i="1" baseline="30000">
                <a:solidFill>
                  <a:schemeClr val="hlink"/>
                </a:solidFill>
                <a:sym typeface="Wingdings" panose="05000000000000000000" pitchFamily="2" charset="2"/>
              </a:rPr>
              <a:t>k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 1</a:t>
            </a:r>
            <a:r>
              <a:rPr lang="en-US" altLang="zh-CN" sz="2000">
                <a:sym typeface="Symbol" panose="05050102010706020507" pitchFamily="18" charset="2"/>
              </a:rPr>
              <a:t>,  </a:t>
            </a:r>
            <a:r>
              <a:rPr lang="en-US" altLang="zh-CN" sz="2000" i="1">
                <a:sym typeface="Symbol" panose="05050102010706020507" pitchFamily="18" charset="2"/>
              </a:rPr>
              <a:t>k </a:t>
            </a:r>
            <a:r>
              <a:rPr lang="en-US" altLang="zh-CN" sz="2000">
                <a:sym typeface="Symbol" panose="05050102010706020507" pitchFamily="18" charset="2"/>
              </a:rPr>
              <a:t> 1.</a:t>
            </a:r>
            <a:endParaRPr lang="en-US" altLang="zh-CN" sz="2400" baseline="30000">
              <a:solidFill>
                <a:schemeClr val="hlink"/>
              </a:solidFill>
              <a:sym typeface="Symbol" panose="05050102010706020507" pitchFamily="18" charset="2"/>
            </a:endParaRP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E2557F98-4B37-4739-BA36-9FB82DFC4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  For any nonempty binary tree, </a:t>
            </a:r>
            <a:r>
              <a:rPr lang="en-US" altLang="zh-CN" sz="24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olidFill>
                  <a:schemeClr val="hlink"/>
                </a:solidFill>
                <a:sym typeface="Wingdings" panose="05000000000000000000" pitchFamily="2" charset="2"/>
              </a:rPr>
              <a:t>0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olidFill>
                  <a:schemeClr val="hlink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 + 1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where </a:t>
            </a:r>
            <a:r>
              <a:rPr lang="en-US" altLang="zh-CN" sz="2400" i="1"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ym typeface="Wingdings" panose="05000000000000000000" pitchFamily="2" charset="2"/>
              </a:rPr>
              <a:t>0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is the number of leaf nodes and </a:t>
            </a:r>
            <a:r>
              <a:rPr lang="en-US" altLang="zh-CN" sz="2400" i="1"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ym typeface="Wingdings" panose="05000000000000000000" pitchFamily="2" charset="2"/>
              </a:rPr>
              <a:t>2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the number of nodes of degree </a:t>
            </a:r>
            <a:r>
              <a:rPr lang="en-US" altLang="zh-CN" sz="2400">
                <a:sym typeface="Wingdings" panose="05000000000000000000" pitchFamily="2" charset="2"/>
              </a:rPr>
              <a:t>2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zh-CN" sz="2400" baseline="30000">
              <a:solidFill>
                <a:schemeClr val="hlink"/>
              </a:solidFill>
              <a:sym typeface="Symbol" panose="05050102010706020507" pitchFamily="18" charset="2"/>
            </a:endParaRP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40B130DC-085A-4A3C-AD78-E17F366D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71800"/>
            <a:ext cx="80772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1"/>
                </a:solidFill>
              </a:rPr>
              <a:t>Proof:</a:t>
            </a:r>
            <a:r>
              <a:rPr lang="en-US" altLang="zh-CN" sz="2400"/>
              <a:t>  </a:t>
            </a:r>
            <a:r>
              <a:rPr lang="en-US" altLang="zh-CN" sz="2000">
                <a:latin typeface="Arial" panose="020B0604020202020204" pitchFamily="34" charset="0"/>
              </a:rPr>
              <a:t>Let</a:t>
            </a:r>
            <a:r>
              <a:rPr lang="en-US" altLang="zh-CN" sz="2400"/>
              <a:t> </a:t>
            </a:r>
            <a:r>
              <a:rPr lang="en-US" altLang="zh-CN" sz="2400" i="1"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ym typeface="Wingdings" panose="05000000000000000000" pitchFamily="2" charset="2"/>
              </a:rPr>
              <a:t>1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be the number of nodes of degree </a:t>
            </a:r>
            <a:r>
              <a:rPr lang="en-US" altLang="zh-CN" sz="2400">
                <a:sym typeface="Wingdings" panose="05000000000000000000" pitchFamily="2" charset="2"/>
              </a:rPr>
              <a:t>1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, and </a:t>
            </a:r>
            <a:r>
              <a:rPr lang="en-US" altLang="zh-CN" sz="24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the total number of nodes.  Then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                               </a:t>
            </a:r>
            <a:r>
              <a:rPr lang="en-US" altLang="zh-CN" sz="2400" i="1">
                <a:sym typeface="Wingdings" panose="05000000000000000000" pitchFamily="2" charset="2"/>
              </a:rPr>
              <a:t>n = </a:t>
            </a:r>
          </a:p>
        </p:txBody>
      </p:sp>
      <p:graphicFrame>
        <p:nvGraphicFramePr>
          <p:cNvPr id="84999" name="Object 7">
            <a:extLst>
              <a:ext uri="{FF2B5EF4-FFF2-40B4-BE49-F238E27FC236}">
                <a16:creationId xmlns:a16="http://schemas.microsoft.com/office/drawing/2014/main" id="{0F6F15DE-AD5E-44F9-8565-02F9F5A8C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810000"/>
          <a:ext cx="1600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公式" r:id="rId7" imgW="736600" imgH="228600" progId="Equation.3">
                  <p:embed/>
                </p:oleObj>
              </mc:Choice>
              <mc:Fallback>
                <p:oleObj name="公式" r:id="rId7" imgW="736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0"/>
                        <a:ext cx="1600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Text Box 8">
            <a:extLst>
              <a:ext uri="{FF2B5EF4-FFF2-40B4-BE49-F238E27FC236}">
                <a16:creationId xmlns:a16="http://schemas.microsoft.com/office/drawing/2014/main" id="{D6C57F5E-4D73-47D0-A7D5-4A3D8C59A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672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Let</a:t>
            </a:r>
            <a:r>
              <a:rPr lang="en-US" altLang="zh-CN" sz="2400"/>
              <a:t> </a:t>
            </a:r>
            <a:r>
              <a:rPr lang="en-US" altLang="zh-CN" sz="2400" i="1">
                <a:sym typeface="Wingdings" panose="05000000000000000000" pitchFamily="2" charset="2"/>
              </a:rPr>
              <a:t>B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be the number of branches.  Then  </a:t>
            </a:r>
            <a:r>
              <a:rPr lang="en-US" altLang="zh-CN" sz="2400" i="1">
                <a:sym typeface="Wingdings" panose="05000000000000000000" pitchFamily="2" charset="2"/>
              </a:rPr>
              <a:t>n </a:t>
            </a:r>
            <a:r>
              <a:rPr lang="en-US" altLang="zh-CN" sz="2400">
                <a:sym typeface="Wingdings" panose="05000000000000000000" pitchFamily="2" charset="2"/>
              </a:rPr>
              <a:t>~</a:t>
            </a:r>
            <a:r>
              <a:rPr lang="en-US" altLang="zh-CN" sz="2400" i="1">
                <a:sym typeface="Wingdings" panose="05000000000000000000" pitchFamily="2" charset="2"/>
              </a:rPr>
              <a:t> B</a:t>
            </a:r>
            <a:r>
              <a:rPr lang="en-US" altLang="zh-CN" sz="2400">
                <a:sym typeface="Wingdings" panose="05000000000000000000" pitchFamily="2" charset="2"/>
              </a:rPr>
              <a:t>?</a:t>
            </a:r>
            <a:endParaRPr lang="en-US" altLang="zh-CN" sz="2400" i="1">
              <a:sym typeface="Wingdings" panose="05000000000000000000" pitchFamily="2" charset="2"/>
            </a:endParaRPr>
          </a:p>
        </p:txBody>
      </p:sp>
      <p:sp>
        <p:nvSpPr>
          <p:cNvPr id="85001" name="Rectangle 9">
            <a:extLst>
              <a:ext uri="{FF2B5EF4-FFF2-40B4-BE49-F238E27FC236}">
                <a16:creationId xmlns:a16="http://schemas.microsoft.com/office/drawing/2014/main" id="{CE7C09D6-AF1D-40A3-9308-E5597FEBF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4229100"/>
            <a:ext cx="1447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/>
              <a:t>n = B</a:t>
            </a:r>
            <a:r>
              <a:rPr lang="en-US" altLang="zh-CN" sz="2400"/>
              <a:t> + 1.</a:t>
            </a:r>
            <a:endParaRPr lang="en-US" altLang="zh-CN" sz="2400" i="1"/>
          </a:p>
        </p:txBody>
      </p:sp>
      <p:sp>
        <p:nvSpPr>
          <p:cNvPr id="85002" name="Text Box 10">
            <a:extLst>
              <a:ext uri="{FF2B5EF4-FFF2-40B4-BE49-F238E27FC236}">
                <a16:creationId xmlns:a16="http://schemas.microsoft.com/office/drawing/2014/main" id="{592C43C0-FA7F-484B-BA30-9B875A281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724400"/>
            <a:ext cx="662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Since all branches come out of nodes of degree 1 or 2, we have  </a:t>
            </a:r>
            <a:r>
              <a:rPr lang="en-US" altLang="zh-CN" sz="2400" i="1"/>
              <a:t>B ~ n</a:t>
            </a:r>
            <a:r>
              <a:rPr lang="en-US" altLang="zh-CN" sz="2400" baseline="-25000"/>
              <a:t>1</a:t>
            </a:r>
            <a:r>
              <a:rPr lang="en-US" altLang="zh-CN" sz="2400" i="1"/>
              <a:t> </a:t>
            </a:r>
            <a:r>
              <a:rPr lang="en-US" altLang="zh-CN" sz="2400"/>
              <a:t>&amp;</a:t>
            </a:r>
            <a:r>
              <a:rPr lang="en-US" altLang="zh-CN" sz="2400" i="1"/>
              <a:t> n</a:t>
            </a:r>
            <a:r>
              <a:rPr lang="en-US" altLang="zh-CN" sz="2400" baseline="-25000"/>
              <a:t>2</a:t>
            </a:r>
            <a:r>
              <a:rPr lang="en-US" altLang="zh-CN" sz="2400" i="1"/>
              <a:t> </a:t>
            </a:r>
            <a:r>
              <a:rPr lang="en-US" altLang="zh-CN" sz="2400"/>
              <a:t>?</a:t>
            </a:r>
            <a:endParaRPr lang="en-US" altLang="zh-CN" sz="2400" i="1">
              <a:sym typeface="Wingdings" panose="05000000000000000000" pitchFamily="2" charset="2"/>
            </a:endParaRPr>
          </a:p>
        </p:txBody>
      </p:sp>
      <p:sp>
        <p:nvSpPr>
          <p:cNvPr id="85003" name="Rectangle 11">
            <a:extLst>
              <a:ext uri="{FF2B5EF4-FFF2-40B4-BE49-F238E27FC236}">
                <a16:creationId xmlns:a16="http://schemas.microsoft.com/office/drawing/2014/main" id="{672EE44D-23FD-4C46-BDF7-8A170D2FF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105400"/>
            <a:ext cx="1905000" cy="344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/>
              <a:t>B = n</a:t>
            </a:r>
            <a:r>
              <a:rPr lang="en-US" altLang="zh-CN" sz="2400" baseline="-25000"/>
              <a:t>1</a:t>
            </a:r>
            <a:r>
              <a:rPr lang="en-US" altLang="zh-CN" sz="2400" i="1"/>
              <a:t> </a:t>
            </a:r>
            <a:r>
              <a:rPr lang="en-US" altLang="zh-CN" sz="2400"/>
              <a:t>+</a:t>
            </a:r>
            <a:r>
              <a:rPr lang="en-US" altLang="zh-CN" sz="2400" i="1"/>
              <a:t> </a:t>
            </a:r>
            <a:r>
              <a:rPr lang="en-US" altLang="zh-CN" sz="2400"/>
              <a:t>2 </a:t>
            </a:r>
            <a:r>
              <a:rPr lang="en-US" altLang="zh-CN" sz="2400" i="1"/>
              <a:t>n</a:t>
            </a:r>
            <a:r>
              <a:rPr lang="en-US" altLang="zh-CN" sz="2400" baseline="-25000"/>
              <a:t>2</a:t>
            </a:r>
            <a:r>
              <a:rPr lang="en-US" altLang="zh-CN" sz="2400"/>
              <a:t>.</a:t>
            </a:r>
            <a:r>
              <a:rPr lang="en-US" altLang="zh-CN" sz="2400" i="1"/>
              <a:t> </a:t>
            </a:r>
          </a:p>
        </p:txBody>
      </p:sp>
      <p:sp>
        <p:nvSpPr>
          <p:cNvPr id="85004" name="Oval 12">
            <a:extLst>
              <a:ext uri="{FF2B5EF4-FFF2-40B4-BE49-F238E27FC236}">
                <a16:creationId xmlns:a16="http://schemas.microsoft.com/office/drawing/2014/main" id="{61143852-A931-4233-8219-7136C181A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862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en-US" altLang="zh-CN" sz="2000"/>
          </a:p>
        </p:txBody>
      </p:sp>
      <p:sp>
        <p:nvSpPr>
          <p:cNvPr id="85005" name="Oval 13">
            <a:extLst>
              <a:ext uri="{FF2B5EF4-FFF2-40B4-BE49-F238E27FC236}">
                <a16:creationId xmlns:a16="http://schemas.microsoft.com/office/drawing/2014/main" id="{8C623011-97ED-46C2-9FB9-08536C36F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3434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2</a:t>
            </a:r>
            <a:endParaRPr lang="en-US" altLang="zh-CN" sz="2000"/>
          </a:p>
        </p:txBody>
      </p:sp>
      <p:sp>
        <p:nvSpPr>
          <p:cNvPr id="85006" name="Oval 14">
            <a:extLst>
              <a:ext uri="{FF2B5EF4-FFF2-40B4-BE49-F238E27FC236}">
                <a16:creationId xmlns:a16="http://schemas.microsoft.com/office/drawing/2014/main" id="{C716B799-E40E-4CF6-89E0-FF84024E3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054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3</a:t>
            </a:r>
            <a:endParaRPr lang="en-US" altLang="zh-CN" sz="2000"/>
          </a:p>
        </p:txBody>
      </p:sp>
      <p:sp>
        <p:nvSpPr>
          <p:cNvPr id="85007" name="Text Box 15">
            <a:extLst>
              <a:ext uri="{FF2B5EF4-FFF2-40B4-BE49-F238E27FC236}">
                <a16:creationId xmlns:a16="http://schemas.microsoft.com/office/drawing/2014/main" id="{154EC646-C316-4F83-BECA-4CB207083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5626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sym typeface="Symbol" panose="05050102010706020507" pitchFamily="18" charset="2"/>
              </a:rPr>
              <a:t>          </a:t>
            </a:r>
            <a:r>
              <a:rPr lang="en-US" altLang="zh-CN" sz="2400" i="1"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ym typeface="Wingdings" panose="05000000000000000000" pitchFamily="2" charset="2"/>
              </a:rPr>
              <a:t>0</a:t>
            </a:r>
            <a:r>
              <a:rPr lang="en-US" altLang="zh-CN" sz="2400">
                <a:sym typeface="Wingdings" panose="05000000000000000000" pitchFamily="2" charset="2"/>
              </a:rPr>
              <a:t> = </a:t>
            </a:r>
            <a:r>
              <a:rPr lang="en-US" altLang="zh-CN" sz="2400" i="1"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ym typeface="Wingdings" panose="05000000000000000000" pitchFamily="2" charset="2"/>
              </a:rPr>
              <a:t>2</a:t>
            </a:r>
            <a:r>
              <a:rPr lang="en-US" altLang="zh-CN" sz="2400">
                <a:sym typeface="Wingdings" panose="05000000000000000000" pitchFamily="2" charset="2"/>
              </a:rPr>
              <a:t> + 1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85008" name="Rectangle 16">
            <a:extLst>
              <a:ext uri="{FF2B5EF4-FFF2-40B4-BE49-F238E27FC236}">
                <a16:creationId xmlns:a16="http://schemas.microsoft.com/office/drawing/2014/main" id="{9161DC58-7826-4D97-934D-D4808E3E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791200"/>
            <a:ext cx="152400" cy="304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89" name="Text Box 18">
            <a:extLst>
              <a:ext uri="{FF2B5EF4-FFF2-40B4-BE49-F238E27FC236}">
                <a16:creationId xmlns:a16="http://schemas.microsoft.com/office/drawing/2014/main" id="{D3D3B2CC-2784-4355-B1FE-00A9E1D19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2/13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6" grpId="0" autoUpdateAnimBg="0"/>
      <p:bldP spid="84997" grpId="0" autoUpdateAnimBg="0"/>
      <p:bldP spid="84998" grpId="0" autoUpdateAnimBg="0"/>
      <p:bldP spid="85000" grpId="0" autoUpdateAnimBg="0"/>
      <p:bldP spid="85001" grpId="0" animBg="1" autoUpdateAnimBg="0"/>
      <p:bldP spid="85002" grpId="0" autoUpdateAnimBg="0"/>
      <p:bldP spid="85003" grpId="0" animBg="1" autoUpdateAnimBg="0"/>
      <p:bldP spid="85004" grpId="0" animBg="1" autoUpdateAnimBg="0"/>
      <p:bldP spid="85005" grpId="0" animBg="1" autoUpdateAnimBg="0"/>
      <p:bldP spid="85006" grpId="0" animBg="1" autoUpdateAnimBg="0"/>
      <p:bldP spid="85007" grpId="0" autoUpdateAnimBg="0"/>
      <p:bldP spid="850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F609593C-39FE-4E64-8232-3696094E9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0025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ym typeface="Webdings" panose="05030102010509060703" pitchFamily="18" charset="2"/>
              </a:rPr>
              <a:t>§3  The Search Tree ADT -- Binary Search Trees</a:t>
            </a:r>
            <a:endParaRPr lang="en-US" altLang="zh-CN" sz="2400"/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C111CB65-A960-43B6-9C29-F72F97B55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43025"/>
            <a:ext cx="7924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【Definition】</a:t>
            </a:r>
            <a:r>
              <a:rPr lang="en-US" altLang="zh-CN" sz="2000">
                <a:latin typeface="Arial" panose="020B0604020202020204" pitchFamily="34" charset="0"/>
              </a:rPr>
              <a:t>A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binary search tree</a:t>
            </a:r>
            <a:r>
              <a:rPr lang="en-US" altLang="zh-CN" sz="2000">
                <a:latin typeface="Arial" panose="020B0604020202020204" pitchFamily="34" charset="0"/>
              </a:rPr>
              <a:t> is a binary tree.  It may be empty.  If it is not empty, it satisfies the following properties: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(1)  Every node has a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key </a:t>
            </a:r>
            <a:r>
              <a:rPr lang="en-US" altLang="zh-CN" sz="2000">
                <a:latin typeface="Arial" panose="020B0604020202020204" pitchFamily="34" charset="0"/>
              </a:rPr>
              <a:t>which is an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integer</a:t>
            </a:r>
            <a:r>
              <a:rPr lang="en-US" altLang="zh-CN" sz="2000">
                <a:latin typeface="Arial" panose="020B0604020202020204" pitchFamily="34" charset="0"/>
              </a:rPr>
              <a:t>, and the keys are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distinct</a:t>
            </a:r>
            <a:r>
              <a:rPr lang="en-US" altLang="zh-CN" sz="200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(2)  The keys in a nonempty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left</a:t>
            </a:r>
            <a:r>
              <a:rPr lang="en-US" altLang="zh-CN" sz="2000">
                <a:latin typeface="Arial" panose="020B0604020202020204" pitchFamily="34" charset="0"/>
              </a:rPr>
              <a:t> subtree must be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smaller</a:t>
            </a:r>
            <a:r>
              <a:rPr lang="en-US" altLang="zh-CN" sz="2000">
                <a:latin typeface="Arial" panose="020B0604020202020204" pitchFamily="34" charset="0"/>
              </a:rPr>
              <a:t> than the key in the root of the subtree.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(3)  The keys in a nonempty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right</a:t>
            </a:r>
            <a:r>
              <a:rPr lang="en-US" altLang="zh-CN" sz="2000">
                <a:latin typeface="Arial" panose="020B0604020202020204" pitchFamily="34" charset="0"/>
              </a:rPr>
              <a:t> subtree must be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larger</a:t>
            </a:r>
            <a:r>
              <a:rPr lang="en-US" altLang="zh-CN" sz="2000">
                <a:latin typeface="Arial" panose="020B0604020202020204" pitchFamily="34" charset="0"/>
              </a:rPr>
              <a:t> than the key in the root of the subtree.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(4)  The left and right subtrees are also binary search trees.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E14129B-C1CE-4A8A-BD43-1B00796221E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391025"/>
            <a:ext cx="1905000" cy="1600200"/>
            <a:chOff x="624" y="2784"/>
            <a:chExt cx="1200" cy="1008"/>
          </a:xfrm>
        </p:grpSpPr>
        <p:sp>
          <p:nvSpPr>
            <p:cNvPr id="4131" name="Oval 5">
              <a:extLst>
                <a:ext uri="{FF2B5EF4-FFF2-40B4-BE49-F238E27FC236}">
                  <a16:creationId xmlns:a16="http://schemas.microsoft.com/office/drawing/2014/main" id="{BB6B0402-757B-4D6E-9A54-911894B38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30</a:t>
              </a:r>
            </a:p>
          </p:txBody>
        </p:sp>
        <p:sp>
          <p:nvSpPr>
            <p:cNvPr id="4132" name="Oval 6">
              <a:extLst>
                <a:ext uri="{FF2B5EF4-FFF2-40B4-BE49-F238E27FC236}">
                  <a16:creationId xmlns:a16="http://schemas.microsoft.com/office/drawing/2014/main" id="{07EBA9A3-4FFE-4A1F-8B4C-CF4A9ED38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</a:p>
          </p:txBody>
        </p:sp>
        <p:sp>
          <p:nvSpPr>
            <p:cNvPr id="4133" name="Oval 7">
              <a:extLst>
                <a:ext uri="{FF2B5EF4-FFF2-40B4-BE49-F238E27FC236}">
                  <a16:creationId xmlns:a16="http://schemas.microsoft.com/office/drawing/2014/main" id="{B68F1260-05D2-4EFB-87D3-D5DDC80A6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4134" name="Line 8">
              <a:extLst>
                <a:ext uri="{FF2B5EF4-FFF2-40B4-BE49-F238E27FC236}">
                  <a16:creationId xmlns:a16="http://schemas.microsoft.com/office/drawing/2014/main" id="{ED68299C-731A-4CE9-85EF-8AA3EDBAC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Line 9">
              <a:extLst>
                <a:ext uri="{FF2B5EF4-FFF2-40B4-BE49-F238E27FC236}">
                  <a16:creationId xmlns:a16="http://schemas.microsoft.com/office/drawing/2014/main" id="{043A198E-1776-4124-B441-981138BBA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8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6" name="Oval 10">
              <a:extLst>
                <a:ext uri="{FF2B5EF4-FFF2-40B4-BE49-F238E27FC236}">
                  <a16:creationId xmlns:a16="http://schemas.microsoft.com/office/drawing/2014/main" id="{558F468E-F46A-44BC-994C-86A3EA329D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84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40</a:t>
              </a:r>
            </a:p>
          </p:txBody>
        </p:sp>
        <p:sp>
          <p:nvSpPr>
            <p:cNvPr id="4137" name="Line 11">
              <a:extLst>
                <a:ext uri="{FF2B5EF4-FFF2-40B4-BE49-F238E27FC236}">
                  <a16:creationId xmlns:a16="http://schemas.microsoft.com/office/drawing/2014/main" id="{D8E3DB7B-3830-42DA-9588-DF7556465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DC462140-86B8-45EE-A66B-8773BBDB037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467225"/>
            <a:ext cx="2247900" cy="1600200"/>
            <a:chOff x="720" y="2880"/>
            <a:chExt cx="1416" cy="1008"/>
          </a:xfrm>
        </p:grpSpPr>
        <p:sp>
          <p:nvSpPr>
            <p:cNvPr id="4119" name="Oval 13">
              <a:extLst>
                <a:ext uri="{FF2B5EF4-FFF2-40B4-BE49-F238E27FC236}">
                  <a16:creationId xmlns:a16="http://schemas.microsoft.com/office/drawing/2014/main" id="{EBF53F6D-6493-4C2B-A4E2-D9FFDF230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20</a:t>
              </a:r>
            </a:p>
          </p:txBody>
        </p:sp>
        <p:sp>
          <p:nvSpPr>
            <p:cNvPr id="4120" name="Oval 14">
              <a:extLst>
                <a:ext uri="{FF2B5EF4-FFF2-40B4-BE49-F238E27FC236}">
                  <a16:creationId xmlns:a16="http://schemas.microsoft.com/office/drawing/2014/main" id="{2053277B-2EEA-4F9F-B03D-409CC0117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15</a:t>
              </a:r>
            </a:p>
          </p:txBody>
        </p:sp>
        <p:sp>
          <p:nvSpPr>
            <p:cNvPr id="4121" name="Oval 15">
              <a:extLst>
                <a:ext uri="{FF2B5EF4-FFF2-40B4-BE49-F238E27FC236}">
                  <a16:creationId xmlns:a16="http://schemas.microsoft.com/office/drawing/2014/main" id="{AFBEA3F1-DB45-4968-9EA8-0EFE8E0F1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4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12</a:t>
              </a:r>
            </a:p>
          </p:txBody>
        </p:sp>
        <p:sp>
          <p:nvSpPr>
            <p:cNvPr id="4122" name="Line 16">
              <a:extLst>
                <a:ext uri="{FF2B5EF4-FFF2-40B4-BE49-F238E27FC236}">
                  <a16:creationId xmlns:a16="http://schemas.microsoft.com/office/drawing/2014/main" id="{8763960F-3F8C-49CE-9178-1A81804AF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9" y="3482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Line 17">
              <a:extLst>
                <a:ext uri="{FF2B5EF4-FFF2-40B4-BE49-F238E27FC236}">
                  <a16:creationId xmlns:a16="http://schemas.microsoft.com/office/drawing/2014/main" id="{494C94A8-4084-41D2-AC44-B8D7B5ACA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4" y="3072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18">
              <a:extLst>
                <a:ext uri="{FF2B5EF4-FFF2-40B4-BE49-F238E27FC236}">
                  <a16:creationId xmlns:a16="http://schemas.microsoft.com/office/drawing/2014/main" id="{96C639FC-3197-4608-9E44-206F6FBDC3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80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25</a:t>
              </a:r>
            </a:p>
          </p:txBody>
        </p:sp>
        <p:sp>
          <p:nvSpPr>
            <p:cNvPr id="4125" name="Line 19">
              <a:extLst>
                <a:ext uri="{FF2B5EF4-FFF2-40B4-BE49-F238E27FC236}">
                  <a16:creationId xmlns:a16="http://schemas.microsoft.com/office/drawing/2014/main" id="{162B2AFC-CAF9-4732-95A9-6D542CEAF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5" y="3072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20">
              <a:extLst>
                <a:ext uri="{FF2B5EF4-FFF2-40B4-BE49-F238E27FC236}">
                  <a16:creationId xmlns:a16="http://schemas.microsoft.com/office/drawing/2014/main" id="{DC715EC5-7E84-4F4D-A588-562578867F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00" y="364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10</a:t>
              </a:r>
            </a:p>
          </p:txBody>
        </p:sp>
        <p:sp>
          <p:nvSpPr>
            <p:cNvPr id="4127" name="Line 21">
              <a:extLst>
                <a:ext uri="{FF2B5EF4-FFF2-40B4-BE49-F238E27FC236}">
                  <a16:creationId xmlns:a16="http://schemas.microsoft.com/office/drawing/2014/main" id="{928F8861-E223-4382-94BC-54CB86B13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7" y="3482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28" name="Group 22">
              <a:extLst>
                <a:ext uri="{FF2B5EF4-FFF2-40B4-BE49-F238E27FC236}">
                  <a16:creationId xmlns:a16="http://schemas.microsoft.com/office/drawing/2014/main" id="{8022A396-DD72-4B48-95BE-3BA3D1765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3" y="3460"/>
              <a:ext cx="263" cy="406"/>
              <a:chOff x="1801" y="3386"/>
              <a:chExt cx="263" cy="406"/>
            </a:xfrm>
          </p:grpSpPr>
          <p:sp>
            <p:nvSpPr>
              <p:cNvPr id="4129" name="Oval 23">
                <a:extLst>
                  <a:ext uri="{FF2B5EF4-FFF2-40B4-BE49-F238E27FC236}">
                    <a16:creationId xmlns:a16="http://schemas.microsoft.com/office/drawing/2014/main" id="{EC7A3FB3-C829-4DF3-9476-0BEBC2847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4" y="35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22</a:t>
                </a:r>
              </a:p>
            </p:txBody>
          </p:sp>
          <p:sp>
            <p:nvSpPr>
              <p:cNvPr id="4130" name="Line 24">
                <a:extLst>
                  <a:ext uri="{FF2B5EF4-FFF2-40B4-BE49-F238E27FC236}">
                    <a16:creationId xmlns:a16="http://schemas.microsoft.com/office/drawing/2014/main" id="{712A270A-9597-4B50-BE08-9B1F74AD2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1" y="3386"/>
                <a:ext cx="145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744A76E0-50A9-4F51-801A-F2901A3CC42C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467225"/>
            <a:ext cx="1412875" cy="1566863"/>
            <a:chOff x="2446" y="2901"/>
            <a:chExt cx="890" cy="987"/>
          </a:xfrm>
        </p:grpSpPr>
        <p:sp>
          <p:nvSpPr>
            <p:cNvPr id="4112" name="Oval 26">
              <a:extLst>
                <a:ext uri="{FF2B5EF4-FFF2-40B4-BE49-F238E27FC236}">
                  <a16:creationId xmlns:a16="http://schemas.microsoft.com/office/drawing/2014/main" id="{A17DB690-D99E-4036-86EF-B6057582F8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6" y="2901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60</a:t>
              </a:r>
            </a:p>
          </p:txBody>
        </p:sp>
        <p:sp>
          <p:nvSpPr>
            <p:cNvPr id="4113" name="Oval 27">
              <a:extLst>
                <a:ext uri="{FF2B5EF4-FFF2-40B4-BE49-F238E27FC236}">
                  <a16:creationId xmlns:a16="http://schemas.microsoft.com/office/drawing/2014/main" id="{D0DAD1A3-30F5-4A1E-99DD-405F41DD33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08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70</a:t>
              </a:r>
            </a:p>
          </p:txBody>
        </p:sp>
        <p:sp>
          <p:nvSpPr>
            <p:cNvPr id="4114" name="Oval 28">
              <a:extLst>
                <a:ext uri="{FF2B5EF4-FFF2-40B4-BE49-F238E27FC236}">
                  <a16:creationId xmlns:a16="http://schemas.microsoft.com/office/drawing/2014/main" id="{FAF9458E-C536-49B1-AC3F-B8E0CEC4FD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96" y="364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80</a:t>
              </a:r>
            </a:p>
          </p:txBody>
        </p:sp>
        <p:sp>
          <p:nvSpPr>
            <p:cNvPr id="4115" name="Line 29">
              <a:extLst>
                <a:ext uri="{FF2B5EF4-FFF2-40B4-BE49-F238E27FC236}">
                  <a16:creationId xmlns:a16="http://schemas.microsoft.com/office/drawing/2014/main" id="{4307E6F3-4553-406A-97E2-4DDFE66B6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7" y="3482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Line 30">
              <a:extLst>
                <a:ext uri="{FF2B5EF4-FFF2-40B4-BE49-F238E27FC236}">
                  <a16:creationId xmlns:a16="http://schemas.microsoft.com/office/drawing/2014/main" id="{917E0B03-876F-4B91-9119-DE9B9F742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4" y="3072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31">
              <a:extLst>
                <a:ext uri="{FF2B5EF4-FFF2-40B4-BE49-F238E27FC236}">
                  <a16:creationId xmlns:a16="http://schemas.microsoft.com/office/drawing/2014/main" id="{FE63A936-5612-4698-BCF9-0FD5D41D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364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65</a:t>
              </a:r>
            </a:p>
          </p:txBody>
        </p:sp>
        <p:sp>
          <p:nvSpPr>
            <p:cNvPr id="4118" name="Line 32">
              <a:extLst>
                <a:ext uri="{FF2B5EF4-FFF2-40B4-BE49-F238E27FC236}">
                  <a16:creationId xmlns:a16="http://schemas.microsoft.com/office/drawing/2014/main" id="{68743FCE-42FA-49DB-8CBB-9F418251A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4" y="3482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4001" name="Object 33">
            <a:extLst>
              <a:ext uri="{FF2B5EF4-FFF2-40B4-BE49-F238E27FC236}">
                <a16:creationId xmlns:a16="http://schemas.microsoft.com/office/drawing/2014/main" id="{53A597CC-8433-4565-AB5A-475B6C422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610225"/>
          <a:ext cx="414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剪辑" r:id="rId8" imgW="1554370" imgH="2286549" progId="MS_ClipArt_Gallery.2">
                  <p:embed/>
                </p:oleObj>
              </mc:Choice>
              <mc:Fallback>
                <p:oleObj name="剪辑" r:id="rId8" imgW="1554370" imgH="2286549" progId="MS_ClipArt_Gallery.2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10225"/>
                        <a:ext cx="4143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2" name="Object 34">
            <a:extLst>
              <a:ext uri="{FF2B5EF4-FFF2-40B4-BE49-F238E27FC236}">
                <a16:creationId xmlns:a16="http://schemas.microsoft.com/office/drawing/2014/main" id="{521C7D35-F198-4B71-AE8A-541179A42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467225"/>
          <a:ext cx="414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剪辑" r:id="rId10" imgW="1554370" imgH="2286549" progId="MS_ClipArt_Gallery.2">
                  <p:embed/>
                </p:oleObj>
              </mc:Choice>
              <mc:Fallback>
                <p:oleObj name="剪辑" r:id="rId10" imgW="1554370" imgH="2286549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67225"/>
                        <a:ext cx="4143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5">
            <a:extLst>
              <a:ext uri="{FF2B5EF4-FFF2-40B4-BE49-F238E27FC236}">
                <a16:creationId xmlns:a16="http://schemas.microsoft.com/office/drawing/2014/main" id="{3457979C-0B86-4EFE-A231-5D54EC423F64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5991225"/>
            <a:ext cx="457200" cy="409575"/>
            <a:chOff x="1680" y="3744"/>
            <a:chExt cx="288" cy="258"/>
          </a:xfrm>
        </p:grpSpPr>
        <p:sp>
          <p:nvSpPr>
            <p:cNvPr id="4108" name="AutoShape 36">
              <a:extLst>
                <a:ext uri="{FF2B5EF4-FFF2-40B4-BE49-F238E27FC236}">
                  <a16:creationId xmlns:a16="http://schemas.microsoft.com/office/drawing/2014/main" id="{33C553A6-86C9-4634-ABFF-A34EBCA2D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4109" name="Group 37">
              <a:extLst>
                <a:ext uri="{FF2B5EF4-FFF2-40B4-BE49-F238E27FC236}">
                  <a16:creationId xmlns:a16="http://schemas.microsoft.com/office/drawing/2014/main" id="{034408E1-A937-4918-91ED-658F01FD8365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4110" name="Line 38">
                <a:extLst>
                  <a:ext uri="{FF2B5EF4-FFF2-40B4-BE49-F238E27FC236}">
                    <a16:creationId xmlns:a16="http://schemas.microsoft.com/office/drawing/2014/main" id="{88988CCC-3F82-4BEB-A699-B751C87BD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" name="Line 39">
                <a:extLst>
                  <a:ext uri="{FF2B5EF4-FFF2-40B4-BE49-F238E27FC236}">
                    <a16:creationId xmlns:a16="http://schemas.microsoft.com/office/drawing/2014/main" id="{B5E27E5E-EFD6-44FA-AF17-1C750DA0B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4008" name="Text Box 40">
            <a:extLst>
              <a:ext uri="{FF2B5EF4-FFF2-40B4-BE49-F238E27FC236}">
                <a16:creationId xmlns:a16="http://schemas.microsoft.com/office/drawing/2014/main" id="{E61112F7-11C3-410F-B8D9-024AC867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096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1.  Definition</a:t>
            </a:r>
          </a:p>
        </p:txBody>
      </p:sp>
      <p:sp>
        <p:nvSpPr>
          <p:cNvPr id="4107" name="Text Box 41">
            <a:extLst>
              <a:ext uri="{FF2B5EF4-FFF2-40B4-BE49-F238E27FC236}">
                <a16:creationId xmlns:a16="http://schemas.microsoft.com/office/drawing/2014/main" id="{2233C13A-C73E-4380-87C0-0D2AB532C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3/13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71" grpId="0" autoUpdateAnimBg="0"/>
      <p:bldP spid="8400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FAA68CC6-346A-43EC-ACF4-7E38A8E0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4E19E20A-6C33-4FEA-B9AD-83788A146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2.  ADT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3BCB1E47-E485-48E7-8CBA-1208CB39C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4600" indent="-1244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Objects</a:t>
            </a:r>
            <a:r>
              <a:rPr lang="en-US" altLang="zh-CN" sz="2400"/>
              <a:t>:  A finite ordered list with zero or more elements.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DDC46DA8-9FA4-40D5-A1F4-3804B1061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75438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40000"/>
              </a:spcAft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Operations</a:t>
            </a:r>
            <a:r>
              <a:rPr lang="en-US" altLang="zh-CN" sz="2400"/>
              <a:t>: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SearchTree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MakeEmpty</a:t>
            </a:r>
            <a:r>
              <a:rPr lang="en-US" altLang="zh-CN" sz="2000">
                <a:latin typeface="Arial" panose="020B0604020202020204" pitchFamily="34" charset="0"/>
              </a:rPr>
              <a:t>( SearchTree T ); 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Position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Find</a:t>
            </a:r>
            <a:r>
              <a:rPr lang="en-US" altLang="zh-CN" sz="2000">
                <a:latin typeface="Arial" panose="020B0604020202020204" pitchFamily="34" charset="0"/>
              </a:rPr>
              <a:t>( ElementType X, SearchTree T ); 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Position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FindMin</a:t>
            </a:r>
            <a:r>
              <a:rPr lang="en-US" altLang="zh-CN" sz="2000">
                <a:latin typeface="Arial" panose="020B0604020202020204" pitchFamily="34" charset="0"/>
              </a:rPr>
              <a:t>( SearchTree T ); 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Position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FindMax</a:t>
            </a:r>
            <a:r>
              <a:rPr lang="en-US" altLang="zh-CN" sz="2000">
                <a:latin typeface="Arial" panose="020B0604020202020204" pitchFamily="34" charset="0"/>
              </a:rPr>
              <a:t>( SearchTree T ); 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SearchTree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Insert</a:t>
            </a:r>
            <a:r>
              <a:rPr lang="en-US" altLang="zh-CN" sz="2000">
                <a:latin typeface="Arial" panose="020B0604020202020204" pitchFamily="34" charset="0"/>
              </a:rPr>
              <a:t>( ElementType X, SearchTree T ); 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SearchTree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Delete</a:t>
            </a:r>
            <a:r>
              <a:rPr lang="en-US" altLang="zh-CN" sz="2000">
                <a:latin typeface="Arial" panose="020B0604020202020204" pitchFamily="34" charset="0"/>
              </a:rPr>
              <a:t>( ElementType X, SearchTree T ); 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ElementType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Retrieve</a:t>
            </a:r>
            <a:r>
              <a:rPr lang="en-US" altLang="zh-CN" sz="2000">
                <a:latin typeface="Arial" panose="020B0604020202020204" pitchFamily="34" charset="0"/>
              </a:rPr>
              <a:t>( Position P ); 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9A3CB8CC-DEAA-4DD8-BCE9-AFB8A8059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4/13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4" grpId="0" autoUpdateAnimBg="0"/>
      <p:bldP spid="6144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27D9986D-9995-40D4-B87D-2F93180B7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14016B69-3D42-4ADA-BE98-09C3027B6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3.  Implementations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FE0C4305-C9A8-4955-A309-AEBF56AC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Find</a:t>
            </a:r>
          </a:p>
        </p:txBody>
      </p:sp>
      <p:sp>
        <p:nvSpPr>
          <p:cNvPr id="63493" name="AutoShape 5">
            <a:extLst>
              <a:ext uri="{FF2B5EF4-FFF2-40B4-BE49-F238E27FC236}">
                <a16:creationId xmlns:a16="http://schemas.microsoft.com/office/drawing/2014/main" id="{C797F2DB-A1A4-4CC6-8328-64E25D86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772400" cy="43434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216000" tIns="190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Position  Find( ElementType X,  SearchTree 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>
                <a:latin typeface="Arial" panose="020B0604020202020204" pitchFamily="34" charset="0"/>
              </a:rPr>
              <a:t>( T == NULL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>
                <a:latin typeface="Arial" panose="020B0604020202020204" pitchFamily="34" charset="0"/>
              </a:rPr>
              <a:t>  NULL;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not found in an empty tree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>
                <a:latin typeface="Arial" panose="020B0604020202020204" pitchFamily="34" charset="0"/>
              </a:rPr>
              <a:t>( X &lt; T-&gt;Element )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if smaller than root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>
                <a:latin typeface="Arial" panose="020B0604020202020204" pitchFamily="34" charset="0"/>
              </a:rPr>
              <a:t>  Find( X, T-&gt;Left );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search left subtree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          if </a:t>
            </a:r>
            <a:r>
              <a:rPr lang="en-US" altLang="zh-CN" sz="2000">
                <a:latin typeface="Arial" panose="020B0604020202020204" pitchFamily="34" charset="0"/>
              </a:rPr>
              <a:t>( X &gt; T-&gt;Element )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if larger than root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	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>
                <a:latin typeface="Arial" panose="020B0604020202020204" pitchFamily="34" charset="0"/>
              </a:rPr>
              <a:t>  Find( X, T-&gt;Right );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search right subtree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else 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if X == root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	  return</a:t>
            </a:r>
            <a:r>
              <a:rPr lang="en-US" altLang="zh-CN" sz="2000">
                <a:latin typeface="Arial" panose="020B0604020202020204" pitchFamily="34" charset="0"/>
              </a:rPr>
              <a:t>  T;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found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FFFF335E-37E0-46F5-89D6-079BF2BE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</a:t>
            </a:r>
            <a:r>
              <a:rPr lang="en-US" altLang="zh-CN" sz="2000" i="1">
                <a:sym typeface="Wingdings" panose="05000000000000000000" pitchFamily="2" charset="2"/>
              </a:rPr>
              <a:t>S</a:t>
            </a:r>
            <a:r>
              <a:rPr lang="en-US" altLang="zh-CN" sz="2000">
                <a:sym typeface="Wingdings" panose="05000000000000000000" pitchFamily="2" charset="2"/>
              </a:rPr>
              <a:t> 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AB427F9-4D75-4ED7-9A10-11C986F5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411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O( </a:t>
            </a:r>
            <a:r>
              <a:rPr lang="en-US" altLang="zh-CN" sz="2000" i="1">
                <a:sym typeface="Wingdings" panose="05000000000000000000" pitchFamily="2" charset="2"/>
              </a:rPr>
              <a:t>d</a:t>
            </a:r>
            <a:r>
              <a:rPr lang="en-US" altLang="zh-CN" sz="2000">
                <a:sym typeface="Wingdings" panose="05000000000000000000" pitchFamily="2" charset="2"/>
              </a:rPr>
              <a:t> )  where </a:t>
            </a:r>
            <a:r>
              <a:rPr lang="en-US" altLang="zh-CN" sz="2000" i="1">
                <a:sym typeface="Wingdings" panose="05000000000000000000" pitchFamily="2" charset="2"/>
              </a:rPr>
              <a:t>d</a:t>
            </a:r>
            <a:r>
              <a:rPr lang="en-US" altLang="zh-CN" sz="2000">
                <a:sym typeface="Wingdings" panose="05000000000000000000" pitchFamily="2" charset="2"/>
              </a:rPr>
              <a:t> is the depth of X</a:t>
            </a:r>
          </a:p>
        </p:txBody>
      </p:sp>
      <p:sp>
        <p:nvSpPr>
          <p:cNvPr id="63496" name="AutoShape 8">
            <a:extLst>
              <a:ext uri="{FF2B5EF4-FFF2-40B4-BE49-F238E27FC236}">
                <a16:creationId xmlns:a16="http://schemas.microsoft.com/office/drawing/2014/main" id="{E9C23391-B375-4563-AA8B-BE7457CB3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8600"/>
            <a:ext cx="2895600" cy="1447800"/>
          </a:xfrm>
          <a:prstGeom prst="wedgeEllipseCallout">
            <a:avLst>
              <a:gd name="adj1" fmla="val -92051"/>
              <a:gd name="adj2" fmla="val 10910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Must this test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be performed first?</a:t>
            </a:r>
            <a:endParaRPr lang="en-US" altLang="zh-CN" sz="240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3D8DFBE4-F933-49E8-95E0-FABEF36737E1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133600"/>
            <a:ext cx="3657600" cy="1828800"/>
            <a:chOff x="3168" y="1344"/>
            <a:chExt cx="2304" cy="1152"/>
          </a:xfrm>
        </p:grpSpPr>
        <p:sp>
          <p:nvSpPr>
            <p:cNvPr id="6155" name="AutoShape 10">
              <a:extLst>
                <a:ext uri="{FF2B5EF4-FFF2-40B4-BE49-F238E27FC236}">
                  <a16:creationId xmlns:a16="http://schemas.microsoft.com/office/drawing/2014/main" id="{5EC0850C-B765-4180-9561-F6A8923C98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525033">
              <a:off x="3672" y="1848"/>
              <a:ext cx="144" cy="1152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56" name="AutoShape 9">
              <a:extLst>
                <a:ext uri="{FF2B5EF4-FFF2-40B4-BE49-F238E27FC236}">
                  <a16:creationId xmlns:a16="http://schemas.microsoft.com/office/drawing/2014/main" id="{928E384E-FA2E-46D8-931A-54F71047B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44"/>
              <a:ext cx="1536" cy="912"/>
            </a:xfrm>
            <a:prstGeom prst="wedgeEllipseCallout">
              <a:avLst>
                <a:gd name="adj1" fmla="val -122657"/>
                <a:gd name="adj2" fmla="val 45722"/>
              </a:avLst>
            </a:pr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Wingdings" panose="05000000000000000000" pitchFamily="2" charset="2"/>
                </a:rPr>
                <a:t>These are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Wingdings" panose="05000000000000000000" pitchFamily="2" charset="2"/>
                </a:rPr>
                <a:t>tail recursions.</a:t>
              </a:r>
              <a:endParaRPr lang="en-US" altLang="zh-CN" sz="2400"/>
            </a:p>
          </p:txBody>
        </p:sp>
      </p:grpSp>
      <p:sp>
        <p:nvSpPr>
          <p:cNvPr id="6154" name="Text Box 12">
            <a:extLst>
              <a:ext uri="{FF2B5EF4-FFF2-40B4-BE49-F238E27FC236}">
                <a16:creationId xmlns:a16="http://schemas.microsoft.com/office/drawing/2014/main" id="{0DC1C5CD-5685-4B2D-8C65-077C14D55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5/13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2" grpId="0" autoUpdateAnimBg="0"/>
      <p:bldP spid="63493" grpId="0" animBg="1" autoUpdateAnimBg="0"/>
      <p:bldP spid="63494" grpId="0" autoUpdateAnimBg="0"/>
      <p:bldP spid="63495" grpId="0" autoUpdateAnimBg="0"/>
      <p:bldP spid="6349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4C3FD3BB-8F78-4E43-AEEF-B640A2C92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4515" name="AutoShape 3">
            <a:extLst>
              <a:ext uri="{FF2B5EF4-FFF2-40B4-BE49-F238E27FC236}">
                <a16:creationId xmlns:a16="http://schemas.microsoft.com/office/drawing/2014/main" id="{E1B0FEE9-BBAF-406B-995A-D4EA76AF0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7772400" cy="47244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216000" tIns="190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Position  Iter_Find( ElementType X,  SearchTree 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iterative version of Find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2000">
                <a:latin typeface="Arial" panose="020B0604020202020204" pitchFamily="34" charset="0"/>
              </a:rPr>
              <a:t>  ( T )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2000">
                <a:latin typeface="Arial" panose="020B0604020202020204" pitchFamily="34" charset="0"/>
              </a:rPr>
              <a:t>  ( X == T-&gt;Element )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	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>
                <a:latin typeface="Arial" panose="020B0604020202020204" pitchFamily="34" charset="0"/>
              </a:rPr>
              <a:t> T ;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found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2000">
                <a:latin typeface="Arial" panose="020B0604020202020204" pitchFamily="34" charset="0"/>
              </a:rPr>
              <a:t>  ( X &lt; T-&gt;Element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   T = T-&gt;Left ;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/*move down along left path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	T = T-&gt; Right ;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move down along right path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}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end while-loop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>
                <a:latin typeface="Arial" panose="020B0604020202020204" pitchFamily="34" charset="0"/>
              </a:rPr>
              <a:t>  NULL ; 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not found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781AAF62-1336-4441-987A-1FAD99005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6/13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3DC50420-CE57-4465-9A45-2AB7B65C3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2E40838-D01F-4B9E-8A67-02CC2B1F2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FindMin</a:t>
            </a:r>
          </a:p>
        </p:txBody>
      </p:sp>
      <p:sp>
        <p:nvSpPr>
          <p:cNvPr id="65540" name="AutoShape 4">
            <a:extLst>
              <a:ext uri="{FF2B5EF4-FFF2-40B4-BE49-F238E27FC236}">
                <a16:creationId xmlns:a16="http://schemas.microsoft.com/office/drawing/2014/main" id="{F4DD952E-9B80-4537-B705-6D22382FF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3400"/>
            <a:ext cx="7391400" cy="25908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44000" tIns="118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Position  FindMin( SearchTree 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T == NULL )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>
                <a:latin typeface="Arial" panose="020B0604020202020204" pitchFamily="34" charset="0"/>
              </a:rPr>
              <a:t>  NULL;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not found in an empty tree */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        if </a:t>
            </a:r>
            <a:r>
              <a:rPr lang="en-US" altLang="zh-CN" sz="1800">
                <a:latin typeface="Arial" panose="020B0604020202020204" pitchFamily="34" charset="0"/>
              </a:rPr>
              <a:t>( T-&gt;Left == NULL )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>
                <a:latin typeface="Arial" panose="020B0604020202020204" pitchFamily="34" charset="0"/>
              </a:rPr>
              <a:t>  T;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found left most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   return</a:t>
            </a:r>
            <a:r>
              <a:rPr lang="en-US" altLang="zh-CN" sz="1800">
                <a:latin typeface="Arial" panose="020B0604020202020204" pitchFamily="34" charset="0"/>
              </a:rPr>
              <a:t>  FindMin( T-&gt;Left );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keep moving to left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</a:t>
            </a:r>
            <a:r>
              <a:rPr lang="en-US" altLang="zh-CN" sz="1800">
                <a:latin typeface="Arial Unicode MS" pitchFamily="34" charset="-122"/>
              </a:rPr>
              <a:t> 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2F4874B-E216-47E4-897E-E3E309B73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528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FindMax</a:t>
            </a:r>
          </a:p>
        </p:txBody>
      </p:sp>
      <p:sp>
        <p:nvSpPr>
          <p:cNvPr id="65542" name="AutoShape 6">
            <a:extLst>
              <a:ext uri="{FF2B5EF4-FFF2-40B4-BE49-F238E27FC236}">
                <a16:creationId xmlns:a16="http://schemas.microsoft.com/office/drawing/2014/main" id="{432A2640-DAB6-48D5-9674-6FE2C75D5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7391400" cy="22098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44000" tIns="118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Position  FindMax( SearchTree 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T != NULL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while </a:t>
            </a:r>
            <a:r>
              <a:rPr lang="en-US" altLang="zh-CN" sz="1800">
                <a:latin typeface="Arial" panose="020B0604020202020204" pitchFamily="34" charset="0"/>
              </a:rPr>
              <a:t>( T-&gt;Right != NULL )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T = T-&gt;Right;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keep moving to find right most */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>
                <a:latin typeface="Arial" panose="020B0604020202020204" pitchFamily="34" charset="0"/>
              </a:rPr>
              <a:t> T;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return NULL or the right most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</a:t>
            </a:r>
            <a:r>
              <a:rPr lang="en-US" altLang="zh-CN" sz="1800">
                <a:latin typeface="Arial Unicode MS" pitchFamily="34" charset="-122"/>
              </a:rPr>
              <a:t> </a:t>
            </a: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D0F96666-CA95-4F43-ABB9-B2FAEAF1D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d</a:t>
            </a:r>
            <a:r>
              <a:rPr lang="en-US" altLang="zh-CN" sz="2000">
                <a:sym typeface="Wingdings" panose="05000000000000000000" pitchFamily="2" charset="2"/>
              </a:rPr>
              <a:t> ) 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0157151B-8130-475B-81EB-5708B0E66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0386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d</a:t>
            </a:r>
            <a:r>
              <a:rPr lang="en-US" altLang="zh-CN" sz="2000">
                <a:sym typeface="Wingdings" panose="05000000000000000000" pitchFamily="2" charset="2"/>
              </a:rPr>
              <a:t> ) 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5A32E4DC-5B56-4022-9368-279E4082B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7/13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0" grpId="0" animBg="1" autoUpdateAnimBg="0"/>
      <p:bldP spid="65541" grpId="0" autoUpdateAnimBg="0"/>
      <p:bldP spid="65542" grpId="0" animBg="1" autoUpdateAnimBg="0"/>
      <p:bldP spid="65543" grpId="0" autoUpdateAnimBg="0"/>
      <p:bldP spid="6554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03C20423-E3AD-4149-905B-74C9748E8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8DEB38B-C7B8-4AA6-82C9-91D8F0D2B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2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Insert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9E3DCC7-C517-459F-88F8-EB860DFEF2A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524000"/>
            <a:ext cx="1905000" cy="1600200"/>
            <a:chOff x="624" y="2784"/>
            <a:chExt cx="1200" cy="1008"/>
          </a:xfrm>
        </p:grpSpPr>
        <p:sp>
          <p:nvSpPr>
            <p:cNvPr id="9250" name="Oval 6">
              <a:extLst>
                <a:ext uri="{FF2B5EF4-FFF2-40B4-BE49-F238E27FC236}">
                  <a16:creationId xmlns:a16="http://schemas.microsoft.com/office/drawing/2014/main" id="{8C1B0A73-7764-4CA4-BE14-57DF574C8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30</a:t>
              </a:r>
            </a:p>
          </p:txBody>
        </p:sp>
        <p:sp>
          <p:nvSpPr>
            <p:cNvPr id="9251" name="Oval 7">
              <a:extLst>
                <a:ext uri="{FF2B5EF4-FFF2-40B4-BE49-F238E27FC236}">
                  <a16:creationId xmlns:a16="http://schemas.microsoft.com/office/drawing/2014/main" id="{A338D17B-1C83-4C11-84B3-74361083E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</a:p>
          </p:txBody>
        </p:sp>
        <p:sp>
          <p:nvSpPr>
            <p:cNvPr id="9252" name="Oval 8">
              <a:extLst>
                <a:ext uri="{FF2B5EF4-FFF2-40B4-BE49-F238E27FC236}">
                  <a16:creationId xmlns:a16="http://schemas.microsoft.com/office/drawing/2014/main" id="{36C1A5B8-DD55-45E3-A718-4EBCEAFAA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9253" name="Line 9">
              <a:extLst>
                <a:ext uri="{FF2B5EF4-FFF2-40B4-BE49-F238E27FC236}">
                  <a16:creationId xmlns:a16="http://schemas.microsoft.com/office/drawing/2014/main" id="{C7BF3365-BF56-4C0B-A969-A0BA5015E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10">
              <a:extLst>
                <a:ext uri="{FF2B5EF4-FFF2-40B4-BE49-F238E27FC236}">
                  <a16:creationId xmlns:a16="http://schemas.microsoft.com/office/drawing/2014/main" id="{5F436561-795D-47FC-807B-7B8D1BA6C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8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Oval 11">
              <a:extLst>
                <a:ext uri="{FF2B5EF4-FFF2-40B4-BE49-F238E27FC236}">
                  <a16:creationId xmlns:a16="http://schemas.microsoft.com/office/drawing/2014/main" id="{ECEC15FA-08ED-4D23-9114-78695EA38D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84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40</a:t>
              </a:r>
            </a:p>
          </p:txBody>
        </p:sp>
        <p:sp>
          <p:nvSpPr>
            <p:cNvPr id="9256" name="Line 12">
              <a:extLst>
                <a:ext uri="{FF2B5EF4-FFF2-40B4-BE49-F238E27FC236}">
                  <a16:creationId xmlns:a16="http://schemas.microsoft.com/office/drawing/2014/main" id="{4AB33179-B0F3-46AF-B151-3539E798E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73" name="Text Box 13">
            <a:extLst>
              <a:ext uri="{FF2B5EF4-FFF2-40B4-BE49-F238E27FC236}">
                <a16:creationId xmlns:a16="http://schemas.microsoft.com/office/drawing/2014/main" id="{5D454E25-F4F6-4B72-AF03-78C4D9943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382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Sketch of the idea:</a:t>
            </a:r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3EBA7210-4DA0-403E-AFAF-EFE09F9B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3716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Insert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80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6575" name="Text Box 15">
            <a:extLst>
              <a:ext uri="{FF2B5EF4-FFF2-40B4-BE49-F238E27FC236}">
                <a16:creationId xmlns:a16="http://schemas.microsoft.com/office/drawing/2014/main" id="{888AAC8D-E715-47D9-A72E-B396ED94A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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check if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80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is already in the tree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6576" name="Line 16">
            <a:extLst>
              <a:ext uri="{FF2B5EF4-FFF2-40B4-BE49-F238E27FC236}">
                <a16:creationId xmlns:a16="http://schemas.microsoft.com/office/drawing/2014/main" id="{9D60723C-798D-44F2-A5FE-B9C6523D03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16764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7" name="Line 17">
            <a:extLst>
              <a:ext uri="{FF2B5EF4-FFF2-40B4-BE49-F238E27FC236}">
                <a16:creationId xmlns:a16="http://schemas.microsoft.com/office/drawing/2014/main" id="{44A477FA-6F31-410A-8767-C532B993D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2860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8" name="Text Box 18">
            <a:extLst>
              <a:ext uri="{FF2B5EF4-FFF2-40B4-BE49-F238E27FC236}">
                <a16:creationId xmlns:a16="http://schemas.microsoft.com/office/drawing/2014/main" id="{ACC717E5-0B75-4010-AF90-78E3599AD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286000"/>
            <a:ext cx="502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80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&gt; 40, so it must be the right child of 40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FB657B7E-9438-4A14-8C36-AFBF76DD5515}"/>
              </a:ext>
            </a:extLst>
          </p:cNvPr>
          <p:cNvGrpSpPr>
            <a:grpSpLocks/>
          </p:cNvGrpSpPr>
          <p:nvPr/>
        </p:nvGrpSpPr>
        <p:grpSpPr bwMode="auto">
          <a:xfrm>
            <a:off x="2852738" y="2473325"/>
            <a:ext cx="500062" cy="650875"/>
            <a:chOff x="1797" y="1750"/>
            <a:chExt cx="315" cy="410"/>
          </a:xfrm>
        </p:grpSpPr>
        <p:sp>
          <p:nvSpPr>
            <p:cNvPr id="9248" name="Oval 20">
              <a:extLst>
                <a:ext uri="{FF2B5EF4-FFF2-40B4-BE49-F238E27FC236}">
                  <a16:creationId xmlns:a16="http://schemas.microsoft.com/office/drawing/2014/main" id="{AD4F4BA3-276A-45A6-84BD-05263131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</a:rPr>
                <a:t>80</a:t>
              </a:r>
            </a:p>
          </p:txBody>
        </p:sp>
        <p:sp>
          <p:nvSpPr>
            <p:cNvPr id="9249" name="Line 21">
              <a:extLst>
                <a:ext uri="{FF2B5EF4-FFF2-40B4-BE49-F238E27FC236}">
                  <a16:creationId xmlns:a16="http://schemas.microsoft.com/office/drawing/2014/main" id="{B0C77A15-4112-4F20-ADBA-AB9BB108B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1750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82" name="Line 22">
            <a:extLst>
              <a:ext uri="{FF2B5EF4-FFF2-40B4-BE49-F238E27FC236}">
                <a16:creationId xmlns:a16="http://schemas.microsoft.com/office/drawing/2014/main" id="{7D95DDD4-28B8-4814-BB9F-81BA9E850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286000"/>
            <a:ext cx="381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06311ACA-4280-4C44-83DE-96DF797E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Insert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35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6584" name="Text Box 24">
            <a:extLst>
              <a:ext uri="{FF2B5EF4-FFF2-40B4-BE49-F238E27FC236}">
                <a16:creationId xmlns:a16="http://schemas.microsoft.com/office/drawing/2014/main" id="{C2D2B4DD-8713-4E2E-97C4-71215F8B2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05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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check if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35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is already in the tree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6585" name="Line 25">
            <a:extLst>
              <a:ext uri="{FF2B5EF4-FFF2-40B4-BE49-F238E27FC236}">
                <a16:creationId xmlns:a16="http://schemas.microsoft.com/office/drawing/2014/main" id="{212C311F-18CC-492E-B0E5-E7AA0CBF8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16764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6" name="Line 26">
            <a:extLst>
              <a:ext uri="{FF2B5EF4-FFF2-40B4-BE49-F238E27FC236}">
                <a16:creationId xmlns:a16="http://schemas.microsoft.com/office/drawing/2014/main" id="{F47282ED-841D-46E1-AFB7-6DE28FD54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2860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7" name="Text Box 27">
            <a:extLst>
              <a:ext uri="{FF2B5EF4-FFF2-40B4-BE49-F238E27FC236}">
                <a16:creationId xmlns:a16="http://schemas.microsoft.com/office/drawing/2014/main" id="{1BC01D4B-C31F-4E7B-90AE-AAFCA0308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62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35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&lt; 40, so it must be the left child of 40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7894DF80-B2CC-4311-9B49-A9BEC48407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93913" y="2476500"/>
            <a:ext cx="500062" cy="650875"/>
            <a:chOff x="1797" y="1750"/>
            <a:chExt cx="315" cy="410"/>
          </a:xfrm>
        </p:grpSpPr>
        <p:sp>
          <p:nvSpPr>
            <p:cNvPr id="9246" name="Oval 29">
              <a:extLst>
                <a:ext uri="{FF2B5EF4-FFF2-40B4-BE49-F238E27FC236}">
                  <a16:creationId xmlns:a16="http://schemas.microsoft.com/office/drawing/2014/main" id="{BACF36D8-9C21-4D0C-8C12-7C417F9A4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</a:rPr>
                <a:t>35</a:t>
              </a:r>
            </a:p>
          </p:txBody>
        </p:sp>
        <p:sp>
          <p:nvSpPr>
            <p:cNvPr id="9247" name="Line 30">
              <a:extLst>
                <a:ext uri="{FF2B5EF4-FFF2-40B4-BE49-F238E27FC236}">
                  <a16:creationId xmlns:a16="http://schemas.microsoft.com/office/drawing/2014/main" id="{A1850FDD-5D70-4E1E-BF62-C832A6520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1750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91" name="Text Box 31">
            <a:extLst>
              <a:ext uri="{FF2B5EF4-FFF2-40B4-BE49-F238E27FC236}">
                <a16:creationId xmlns:a16="http://schemas.microsoft.com/office/drawing/2014/main" id="{CB8B2088-8EAD-42AB-897C-7160280FB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48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Insert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25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6592" name="Line 32">
            <a:extLst>
              <a:ext uri="{FF2B5EF4-FFF2-40B4-BE49-F238E27FC236}">
                <a16:creationId xmlns:a16="http://schemas.microsoft.com/office/drawing/2014/main" id="{67673A37-F4D5-4486-8A35-DE2BE382CD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286000"/>
            <a:ext cx="381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3" name="Text Box 33">
            <a:extLst>
              <a:ext uri="{FF2B5EF4-FFF2-40B4-BE49-F238E27FC236}">
                <a16:creationId xmlns:a16="http://schemas.microsoft.com/office/drawing/2014/main" id="{9F295B74-1DAC-488C-A82C-48AAD93C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648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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check if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25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is already in the tree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6594" name="Line 34">
            <a:extLst>
              <a:ext uri="{FF2B5EF4-FFF2-40B4-BE49-F238E27FC236}">
                <a16:creationId xmlns:a16="http://schemas.microsoft.com/office/drawing/2014/main" id="{CBBDCBF4-60B3-4BEC-9627-A83C144B27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16764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5" name="Line 35">
            <a:extLst>
              <a:ext uri="{FF2B5EF4-FFF2-40B4-BE49-F238E27FC236}">
                <a16:creationId xmlns:a16="http://schemas.microsoft.com/office/drawing/2014/main" id="{E67A5EE0-0E59-4E6D-846A-2DA972F6DF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3622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6" name="Text Box 36">
            <a:extLst>
              <a:ext uri="{FF2B5EF4-FFF2-40B4-BE49-F238E27FC236}">
                <a16:creationId xmlns:a16="http://schemas.microsoft.com/office/drawing/2014/main" id="{946241AB-A406-4648-8A6D-3A6D18C90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816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25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&gt; 5, so it must be the right child of  5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grpSp>
        <p:nvGrpSpPr>
          <p:cNvPr id="5" name="Group 37">
            <a:extLst>
              <a:ext uri="{FF2B5EF4-FFF2-40B4-BE49-F238E27FC236}">
                <a16:creationId xmlns:a16="http://schemas.microsoft.com/office/drawing/2014/main" id="{5378E26D-ECDB-4FD3-A5B9-CB05854D2908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14600"/>
            <a:ext cx="381000" cy="609600"/>
            <a:chOff x="1056" y="1776"/>
            <a:chExt cx="240" cy="384"/>
          </a:xfrm>
        </p:grpSpPr>
        <p:sp>
          <p:nvSpPr>
            <p:cNvPr id="9244" name="Oval 38">
              <a:extLst>
                <a:ext uri="{FF2B5EF4-FFF2-40B4-BE49-F238E27FC236}">
                  <a16:creationId xmlns:a16="http://schemas.microsoft.com/office/drawing/2014/main" id="{50AFDE42-FED8-4D4D-B9AE-4FEE7A405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</a:rPr>
                <a:t>25</a:t>
              </a:r>
            </a:p>
          </p:txBody>
        </p:sp>
        <p:sp>
          <p:nvSpPr>
            <p:cNvPr id="9245" name="Line 39">
              <a:extLst>
                <a:ext uri="{FF2B5EF4-FFF2-40B4-BE49-F238E27FC236}">
                  <a16:creationId xmlns:a16="http://schemas.microsoft.com/office/drawing/2014/main" id="{B861952D-3795-45BA-8534-2D05DB342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76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600" name="AutoShape 40">
            <a:extLst>
              <a:ext uri="{FF2B5EF4-FFF2-40B4-BE49-F238E27FC236}">
                <a16:creationId xmlns:a16="http://schemas.microsoft.com/office/drawing/2014/main" id="{3F1B977A-B14B-4551-909B-49035B40C31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05000" y="3124200"/>
            <a:ext cx="4876800" cy="2438400"/>
          </a:xfrm>
          <a:prstGeom prst="wedgeEllipseCallout">
            <a:avLst>
              <a:gd name="adj1" fmla="val -52606"/>
              <a:gd name="adj2" fmla="val 79167"/>
            </a:avLst>
          </a:prstGeom>
          <a:gradFill rotWithShape="0">
            <a:gsLst>
              <a:gs pos="0">
                <a:srgbClr val="D5D5D5"/>
              </a:gs>
              <a:gs pos="100000">
                <a:srgbClr val="FFFFFF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This is the last node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we encounter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when search for the key number.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It will be the parent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of the new node.</a:t>
            </a:r>
          </a:p>
        </p:txBody>
      </p:sp>
      <p:sp>
        <p:nvSpPr>
          <p:cNvPr id="9243" name="Text Box 41">
            <a:extLst>
              <a:ext uri="{FF2B5EF4-FFF2-40B4-BE49-F238E27FC236}">
                <a16:creationId xmlns:a16="http://schemas.microsoft.com/office/drawing/2014/main" id="{0D125773-5108-48B9-B37A-B3C445C4E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8/13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73" grpId="0" autoUpdateAnimBg="0"/>
      <p:bldP spid="66574" grpId="0" autoUpdateAnimBg="0"/>
      <p:bldP spid="66575" grpId="0" autoUpdateAnimBg="0"/>
      <p:bldP spid="66578" grpId="0" autoUpdateAnimBg="0"/>
      <p:bldP spid="66583" grpId="0" autoUpdateAnimBg="0"/>
      <p:bldP spid="66584" grpId="0" autoUpdateAnimBg="0"/>
      <p:bldP spid="66587" grpId="0" autoUpdateAnimBg="0"/>
      <p:bldP spid="66591" grpId="0" autoUpdateAnimBg="0"/>
      <p:bldP spid="66593" grpId="0" autoUpdateAnimBg="0"/>
      <p:bldP spid="66596" grpId="0" autoUpdateAnimBg="0"/>
      <p:bldP spid="6660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6618D413-A2D6-45D3-BCDE-F220A36EE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7587" name="AutoShape 3">
            <a:extLst>
              <a:ext uri="{FF2B5EF4-FFF2-40B4-BE49-F238E27FC236}">
                <a16:creationId xmlns:a16="http://schemas.microsoft.com/office/drawing/2014/main" id="{5F62EFAE-3674-4922-9556-3D0717575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56388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216000" tIns="190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SearchTree  Insert( ElementType X, SearchTree 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    if</a:t>
            </a:r>
            <a:r>
              <a:rPr lang="en-US" altLang="zh-CN" sz="1800">
                <a:latin typeface="Arial" panose="020B0604020202020204" pitchFamily="34" charset="0"/>
              </a:rPr>
              <a:t> ( T == NULL ) {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Create and return a one-node tree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T = malloc(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>
                <a:latin typeface="Arial" panose="020B0604020202020204" pitchFamily="34" charset="0"/>
              </a:rPr>
              <a:t>(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>
                <a:latin typeface="Arial" panose="020B0604020202020204" pitchFamily="34" charset="0"/>
              </a:rPr>
              <a:t> TreeNode )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T == NULL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   FatalError( "Out of space!!!"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   T-&gt;Element = X;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   T-&gt;Left = T-&gt;Right = NULL;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}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creating a one-node tree */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If there is a tree */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X &lt; T-&gt;Element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   T-&gt;Left = Insert( X, T-&gt;Left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>
                <a:latin typeface="Arial" panose="020B0604020202020204" pitchFamily="34" charset="0"/>
              </a:rPr>
              <a:t>( X &gt; T-&gt;Element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      T-&gt;Right = Insert( X, T-&gt;Right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Else X is in the tree already; we'll do nothing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>
                <a:latin typeface="Arial" panose="020B0604020202020204" pitchFamily="34" charset="0"/>
              </a:rPr>
              <a:t>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>
                <a:latin typeface="Arial" panose="020B0604020202020204" pitchFamily="34" charset="0"/>
              </a:rPr>
              <a:t>  T;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Do not forget this line!!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7588" name="AutoShape 4">
            <a:extLst>
              <a:ext uri="{FF2B5EF4-FFF2-40B4-BE49-F238E27FC236}">
                <a16:creationId xmlns:a16="http://schemas.microsoft.com/office/drawing/2014/main" id="{ACC856FC-E3B2-42C8-8634-76DF196E5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514600" cy="1676400"/>
          </a:xfrm>
          <a:prstGeom prst="wedgeEllipseCallout">
            <a:avLst>
              <a:gd name="adj1" fmla="val -39838"/>
              <a:gd name="adj2" fmla="val 12083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How would you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Handle duplicated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Keys?</a:t>
            </a:r>
            <a:endParaRPr lang="en-US" altLang="zh-CN" sz="2400"/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A3A4147F-9EB1-472C-98D0-0F821CDBB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194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d</a:t>
            </a:r>
            <a:r>
              <a:rPr lang="en-US" altLang="zh-CN" sz="2000">
                <a:sym typeface="Wingdings" panose="05000000000000000000" pitchFamily="2" charset="2"/>
              </a:rPr>
              <a:t> ) 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29400D35-40EB-4E3D-9857-CA3714811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9/13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 autoUpdateAnimBg="0"/>
      <p:bldP spid="67588" grpId="0" animBg="1" autoUpdateAnimBg="0"/>
      <p:bldP spid="6758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1324</Words>
  <Application>Microsoft Office PowerPoint</Application>
  <PresentationFormat>全屏显示(4:3)</PresentationFormat>
  <Paragraphs>276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Times New Roman</vt:lpstr>
      <vt:lpstr>宋体</vt:lpstr>
      <vt:lpstr>Arial</vt:lpstr>
      <vt:lpstr>等线</vt:lpstr>
      <vt:lpstr>Webdings</vt:lpstr>
      <vt:lpstr>Wingdings</vt:lpstr>
      <vt:lpstr>Symbol</vt:lpstr>
      <vt:lpstr>Arial Unicode MS</vt:lpstr>
      <vt:lpstr>MS Hei</vt:lpstr>
      <vt:lpstr>Georgia</vt:lpstr>
      <vt:lpstr>默认设计模板</vt:lpstr>
      <vt:lpstr>Microsoft Equation 3.0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236</cp:revision>
  <dcterms:created xsi:type="dcterms:W3CDTF">2000-07-24T11:13:48Z</dcterms:created>
  <dcterms:modified xsi:type="dcterms:W3CDTF">2022-10-23T10:57:12Z</dcterms:modified>
</cp:coreProperties>
</file>