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3387D5-F5F2-4302-8BB2-EF640944F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C1708-50E0-4D9F-948E-4256F1B15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72BC82-A704-4FF4-8104-FD8297407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9671D-90E2-4489-8408-00A9A650D2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07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E3DD7-53B9-4A8F-98D7-2CBF33D3C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E96105-08E3-47DB-A0D5-A277EF70A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01F4B-8057-4064-B358-B2AAEB968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740D1-0682-4FC2-9000-FDD4E013FB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17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F6D937-0D7A-4711-907C-4B76818F3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C8F1E2-8159-46A4-9AF2-3DD79ACB6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2B9454-012B-42D6-890F-AC4AD9A57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F9FCD-6470-43FB-88A7-7267150D04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4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CB843F-DBC6-469F-A30C-314277F2C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83DFF4-A8AD-475C-9088-896B637497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751635-AEFD-46FB-93B5-1D59CDE7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7B85C-231A-4206-A990-73C21A438A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0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9A6FBA-4EAB-400B-9004-F09704E9D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92A9E6-956C-4C64-8513-F3B42C21E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C874B4-ED31-480B-9812-586FAA01E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FE550-568E-44EB-BCE2-3AA1D153C7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66AD9-7C10-4023-BA78-D2D84AC41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2380B-CA43-4B50-9FEF-41734B3D7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2D06B-E64E-4F59-8F2B-668BB88AC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66820-ED9D-4907-8B8D-00DCABA130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49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838997-9593-4440-ADE4-9612A5036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17A132A-D840-43F3-92F6-FBFE32604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5EA51E-78EA-4F98-84E2-91059849D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A46A4-9F9F-4012-97B3-2728039D6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DB9A38-E81E-4286-887A-C6E284EA8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33F998-C07F-49FF-BCDB-F161CFFD6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2FFDD2-E462-4446-8BF3-A9E074BC0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FA6FC-FA95-421E-8DCE-407CFCC81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8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B6F51B-1335-4391-8266-02E49B838A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C91D24-EE01-4A58-9A93-C35983FD6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CF6BC0-498D-4B61-81BB-2202A6574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DD2CA-160B-484D-8526-76845107C3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9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F3601-695F-40D5-96B0-A96AF50A6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11253-1557-4426-910C-28E9A122F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1552B-877E-48D7-B84C-2D651504D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4D158-9C8A-4C30-9FD0-5A9F58B09D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1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41D65-3A62-465D-A858-8D2E5A6E8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E82BC-26B2-44A6-A42F-7C71B4975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7B7A2-AE17-4BEB-B2F7-1B07859413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2093D-3605-4BDA-8AB4-18D01246B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49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6F93D5-9CA3-4626-A54C-50A58DE84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ABA7EED-617F-417C-8B30-D312FE9B7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33DF6F-DB1C-492A-8D68-DBD2AB0780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ED9B344-36A8-458F-8B09-AB430C8D29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17F7DC-5513-4472-9D58-37DE8B4305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BD4099-5B74-4E9B-8373-D238B8CD40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3" Type="http://schemas.openxmlformats.org/officeDocument/2006/relationships/audio" Target="../media/audio4.wav"/><Relationship Id="rId7" Type="http://schemas.openxmlformats.org/officeDocument/2006/relationships/audio" Target="../media/audio9.wav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7.bin"/><Relationship Id="rId5" Type="http://schemas.openxmlformats.org/officeDocument/2006/relationships/audio" Target="../media/audio6.wav"/><Relationship Id="rId10" Type="http://schemas.openxmlformats.org/officeDocument/2006/relationships/image" Target="../media/image1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audio" Target="../media/audio1.wav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audio" Target="../media/audio6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13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audio" Target="../media/audio7.wav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2.wav"/><Relationship Id="rId11" Type="http://schemas.openxmlformats.org/officeDocument/2006/relationships/image" Target="../media/image4.wmf"/><Relationship Id="rId5" Type="http://schemas.openxmlformats.org/officeDocument/2006/relationships/audio" Target="../media/audio4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6.wav"/><Relationship Id="rId9" Type="http://schemas.openxmlformats.org/officeDocument/2006/relationships/audio" Target="../media/audio9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B5C31A22-6443-4814-AF5B-797ECD4EE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PRIORITY  QUEUES  (HEAPS)</a:t>
            </a:r>
            <a:endParaRPr lang="en-US" altLang="zh-CN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CE69DB95-5D92-4106-B571-43EBCB38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ADT Model</a:t>
            </a:r>
            <a:endParaRPr lang="en-US" altLang="zh-CN" b="1"/>
          </a:p>
        </p:txBody>
      </p:sp>
      <p:sp>
        <p:nvSpPr>
          <p:cNvPr id="2131" name="Text Box 83">
            <a:extLst>
              <a:ext uri="{FF2B5EF4-FFF2-40B4-BE49-F238E27FC236}">
                <a16:creationId xmlns:a16="http://schemas.microsoft.com/office/drawing/2014/main" id="{2C05D1BD-D353-4697-8C2A-D7648ABA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Objects</a:t>
            </a:r>
            <a:r>
              <a:rPr lang="en-US" altLang="zh-CN" b="1"/>
              <a:t>:  </a:t>
            </a:r>
            <a:r>
              <a:rPr lang="en-US" altLang="zh-CN" sz="2000" b="1">
                <a:latin typeface="Arial" panose="020B0604020202020204" pitchFamily="34" charset="0"/>
              </a:rPr>
              <a:t>A finite ordered list with zero or more elements.</a:t>
            </a:r>
          </a:p>
        </p:txBody>
      </p:sp>
      <p:sp>
        <p:nvSpPr>
          <p:cNvPr id="2132" name="Text Box 84">
            <a:extLst>
              <a:ext uri="{FF2B5EF4-FFF2-40B4-BE49-F238E27FC236}">
                <a16:creationId xmlns:a16="http://schemas.microsoft.com/office/drawing/2014/main" id="{B15CEFBE-A92C-4016-BE66-5F8DC3BCC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5600"/>
            <a:ext cx="76962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Operations</a:t>
            </a:r>
            <a:r>
              <a:rPr lang="en-US" altLang="zh-CN" b="1"/>
              <a:t>: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PriorityQueue  Initialize( int MaxElements ); 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void  Insert( ElementType X, PriorityQueue H ); 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ElementType  DeleteMin( PriorityQueue H ); 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ElementType  FindMin( PriorityQueue H ); </a:t>
            </a:r>
          </a:p>
        </p:txBody>
      </p:sp>
      <p:sp>
        <p:nvSpPr>
          <p:cNvPr id="2133" name="AutoShape 85">
            <a:extLst>
              <a:ext uri="{FF2B5EF4-FFF2-40B4-BE49-F238E27FC236}">
                <a16:creationId xmlns:a16="http://schemas.microsoft.com/office/drawing/2014/main" id="{D06D2DA6-A31A-460A-97DA-715A6510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4" name="AutoShape 86">
            <a:extLst>
              <a:ext uri="{FF2B5EF4-FFF2-40B4-BE49-F238E27FC236}">
                <a16:creationId xmlns:a16="http://schemas.microsoft.com/office/drawing/2014/main" id="{1395DD78-56BF-4D51-A15F-E8E660BA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6" name="Rectangle 88">
            <a:extLst>
              <a:ext uri="{FF2B5EF4-FFF2-40B4-BE49-F238E27FC236}">
                <a16:creationId xmlns:a16="http://schemas.microsoft.com/office/drawing/2014/main" id="{EEF3CB6F-1E6C-47C9-96C9-482733D8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—— delete the element with the highest \ lowest priority</a:t>
            </a:r>
          </a:p>
        </p:txBody>
      </p:sp>
      <p:sp>
        <p:nvSpPr>
          <p:cNvPr id="8201" name="Text Box 89">
            <a:extLst>
              <a:ext uri="{FF2B5EF4-FFF2-40B4-BE49-F238E27FC236}">
                <a16:creationId xmlns:a16="http://schemas.microsoft.com/office/drawing/2014/main" id="{CA87AE63-CAAB-4810-B179-86C551D6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31" grpId="0" autoUpdateAnimBg="0"/>
      <p:bldP spid="2132" grpId="0" autoUpdateAnimBg="0"/>
      <p:bldP spid="2133" grpId="0" animBg="1"/>
      <p:bldP spid="2134" grpId="0" animBg="1"/>
      <p:bldP spid="21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4EE6A5B7-3688-4F18-BD80-264A9BF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848958E-02DF-4229-B832-2001AA8CF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DeleteMin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26FC749-1F3E-4CE6-817B-7EEB0DEF645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733800"/>
            <a:ext cx="2819400" cy="2595563"/>
            <a:chOff x="1680" y="2373"/>
            <a:chExt cx="2038" cy="1758"/>
          </a:xfrm>
        </p:grpSpPr>
        <p:grpSp>
          <p:nvGrpSpPr>
            <p:cNvPr id="4146" name="Group 5">
              <a:extLst>
                <a:ext uri="{FF2B5EF4-FFF2-40B4-BE49-F238E27FC236}">
                  <a16:creationId xmlns:a16="http://schemas.microsoft.com/office/drawing/2014/main" id="{047433EB-5A7C-4CED-8180-3B8DDB300ED7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181" name="Group 6">
                <a:extLst>
                  <a:ext uri="{FF2B5EF4-FFF2-40B4-BE49-F238E27FC236}">
                    <a16:creationId xmlns:a16="http://schemas.microsoft.com/office/drawing/2014/main" id="{93F9653F-0C11-480E-958B-1F85BBF0F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184" name="Freeform 7">
                  <a:extLst>
                    <a:ext uri="{FF2B5EF4-FFF2-40B4-BE49-F238E27FC236}">
                      <a16:creationId xmlns:a16="http://schemas.microsoft.com/office/drawing/2014/main" id="{814FA667-B99E-4D9C-BE5F-B2E9CB26A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85" name="Arc 8">
                  <a:extLst>
                    <a:ext uri="{FF2B5EF4-FFF2-40B4-BE49-F238E27FC236}">
                      <a16:creationId xmlns:a16="http://schemas.microsoft.com/office/drawing/2014/main" id="{6072FFC4-7EB4-4903-BD72-1AB67B15D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82" name="Rectangle 9">
                <a:extLst>
                  <a:ext uri="{FF2B5EF4-FFF2-40B4-BE49-F238E27FC236}">
                    <a16:creationId xmlns:a16="http://schemas.microsoft.com/office/drawing/2014/main" id="{C69CA3D9-ABCF-4A35-9C88-3EAA316D3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83" name="Freeform 10">
                <a:extLst>
                  <a:ext uri="{FF2B5EF4-FFF2-40B4-BE49-F238E27FC236}">
                    <a16:creationId xmlns:a16="http://schemas.microsoft.com/office/drawing/2014/main" id="{FBAA1A66-92CE-46EC-BD94-E98961EA0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47" name="Group 11">
              <a:extLst>
                <a:ext uri="{FF2B5EF4-FFF2-40B4-BE49-F238E27FC236}">
                  <a16:creationId xmlns:a16="http://schemas.microsoft.com/office/drawing/2014/main" id="{FDF832DB-9A34-47EC-BF15-127551C8A72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179" name="Freeform 12">
                <a:extLst>
                  <a:ext uri="{FF2B5EF4-FFF2-40B4-BE49-F238E27FC236}">
                    <a16:creationId xmlns:a16="http://schemas.microsoft.com/office/drawing/2014/main" id="{8CC7C47F-5B67-446D-9BAE-E01FD8CBD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80" name="Freeform 13">
                <a:extLst>
                  <a:ext uri="{FF2B5EF4-FFF2-40B4-BE49-F238E27FC236}">
                    <a16:creationId xmlns:a16="http://schemas.microsoft.com/office/drawing/2014/main" id="{AA3BCBC0-B971-4905-B87B-C8D3F7D6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48" name="Freeform 14">
              <a:extLst>
                <a:ext uri="{FF2B5EF4-FFF2-40B4-BE49-F238E27FC236}">
                  <a16:creationId xmlns:a16="http://schemas.microsoft.com/office/drawing/2014/main" id="{F5547CDF-C832-4C09-91D5-FEFDED6100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49" name="Freeform 15">
              <a:extLst>
                <a:ext uri="{FF2B5EF4-FFF2-40B4-BE49-F238E27FC236}">
                  <a16:creationId xmlns:a16="http://schemas.microsoft.com/office/drawing/2014/main" id="{AC14C430-FAF5-4675-B415-C78223EEBB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50" name="Freeform 16">
              <a:extLst>
                <a:ext uri="{FF2B5EF4-FFF2-40B4-BE49-F238E27FC236}">
                  <a16:creationId xmlns:a16="http://schemas.microsoft.com/office/drawing/2014/main" id="{48FB956F-3F44-4071-9FE1-D5135C9CB3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51" name="Group 17">
              <a:extLst>
                <a:ext uri="{FF2B5EF4-FFF2-40B4-BE49-F238E27FC236}">
                  <a16:creationId xmlns:a16="http://schemas.microsoft.com/office/drawing/2014/main" id="{F8971E7A-8503-4F8D-BC2C-55875DDFAF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4177" name="Freeform 18">
                <a:extLst>
                  <a:ext uri="{FF2B5EF4-FFF2-40B4-BE49-F238E27FC236}">
                    <a16:creationId xmlns:a16="http://schemas.microsoft.com/office/drawing/2014/main" id="{E8D752CE-768D-40EF-901F-77CD004D8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8" name="Arc 19">
                <a:extLst>
                  <a:ext uri="{FF2B5EF4-FFF2-40B4-BE49-F238E27FC236}">
                    <a16:creationId xmlns:a16="http://schemas.microsoft.com/office/drawing/2014/main" id="{EB8A9D6F-F44C-4EC2-B46F-FB1B354D3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52" name="Freeform 20">
              <a:extLst>
                <a:ext uri="{FF2B5EF4-FFF2-40B4-BE49-F238E27FC236}">
                  <a16:creationId xmlns:a16="http://schemas.microsoft.com/office/drawing/2014/main" id="{B786BEC6-0153-4C65-9F38-4B552253D8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53" name="Freeform 21">
              <a:extLst>
                <a:ext uri="{FF2B5EF4-FFF2-40B4-BE49-F238E27FC236}">
                  <a16:creationId xmlns:a16="http://schemas.microsoft.com/office/drawing/2014/main" id="{D9A5AD59-A0EF-44A8-9F5D-7C51E75FC6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54" name="Group 22">
              <a:extLst>
                <a:ext uri="{FF2B5EF4-FFF2-40B4-BE49-F238E27FC236}">
                  <a16:creationId xmlns:a16="http://schemas.microsoft.com/office/drawing/2014/main" id="{7CE58727-F849-4FCA-89F6-438FE74BDF1D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4162" name="Group 23">
                <a:extLst>
                  <a:ext uri="{FF2B5EF4-FFF2-40B4-BE49-F238E27FC236}">
                    <a16:creationId xmlns:a16="http://schemas.microsoft.com/office/drawing/2014/main" id="{437738A5-3BA9-4C52-92F2-76CE99DFE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4172" name="Group 24">
                  <a:extLst>
                    <a:ext uri="{FF2B5EF4-FFF2-40B4-BE49-F238E27FC236}">
                      <a16:creationId xmlns:a16="http://schemas.microsoft.com/office/drawing/2014/main" id="{B7A58950-5BC7-448A-A892-656A2D3102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4174" name="Freeform 25">
                    <a:extLst>
                      <a:ext uri="{FF2B5EF4-FFF2-40B4-BE49-F238E27FC236}">
                        <a16:creationId xmlns:a16="http://schemas.microsoft.com/office/drawing/2014/main" id="{79B99204-19A8-4947-A769-C8E2612863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5" name="Freeform 26">
                    <a:extLst>
                      <a:ext uri="{FF2B5EF4-FFF2-40B4-BE49-F238E27FC236}">
                        <a16:creationId xmlns:a16="http://schemas.microsoft.com/office/drawing/2014/main" id="{965FA9D1-8CF7-4728-B29E-8148A02C69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6" name="Arc 27">
                    <a:extLst>
                      <a:ext uri="{FF2B5EF4-FFF2-40B4-BE49-F238E27FC236}">
                        <a16:creationId xmlns:a16="http://schemas.microsoft.com/office/drawing/2014/main" id="{452044B6-7CD9-407C-8CD7-6574E02702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4173" name="Freeform 28">
                  <a:extLst>
                    <a:ext uri="{FF2B5EF4-FFF2-40B4-BE49-F238E27FC236}">
                      <a16:creationId xmlns:a16="http://schemas.microsoft.com/office/drawing/2014/main" id="{01417B00-BBD2-431E-A6B7-A8207271B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63" name="Freeform 29">
                <a:extLst>
                  <a:ext uri="{FF2B5EF4-FFF2-40B4-BE49-F238E27FC236}">
                    <a16:creationId xmlns:a16="http://schemas.microsoft.com/office/drawing/2014/main" id="{15E1A9BC-5908-4584-B93B-518D240B6A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4" name="Freeform 30">
                <a:extLst>
                  <a:ext uri="{FF2B5EF4-FFF2-40B4-BE49-F238E27FC236}">
                    <a16:creationId xmlns:a16="http://schemas.microsoft.com/office/drawing/2014/main" id="{D508F9D8-DAB0-4D2B-8060-A15BBB494D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65" name="Group 31">
                <a:extLst>
                  <a:ext uri="{FF2B5EF4-FFF2-40B4-BE49-F238E27FC236}">
                    <a16:creationId xmlns:a16="http://schemas.microsoft.com/office/drawing/2014/main" id="{59D73E1D-E14E-44DB-A674-F704F29F77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4166" name="Freeform 32">
                  <a:extLst>
                    <a:ext uri="{FF2B5EF4-FFF2-40B4-BE49-F238E27FC236}">
                      <a16:creationId xmlns:a16="http://schemas.microsoft.com/office/drawing/2014/main" id="{96C92C62-1921-4120-AF6E-A78DD32C7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7" name="Oval 33">
                  <a:extLst>
                    <a:ext uri="{FF2B5EF4-FFF2-40B4-BE49-F238E27FC236}">
                      <a16:creationId xmlns:a16="http://schemas.microsoft.com/office/drawing/2014/main" id="{D92D77B6-6688-41AD-B14A-71C6EC2F6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8" name="Line 34">
                  <a:extLst>
                    <a:ext uri="{FF2B5EF4-FFF2-40B4-BE49-F238E27FC236}">
                      <a16:creationId xmlns:a16="http://schemas.microsoft.com/office/drawing/2014/main" id="{6F6F2B12-980A-483C-BD76-85298C1A61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69" name="Group 35">
                  <a:extLst>
                    <a:ext uri="{FF2B5EF4-FFF2-40B4-BE49-F238E27FC236}">
                      <a16:creationId xmlns:a16="http://schemas.microsoft.com/office/drawing/2014/main" id="{87E63262-2403-4DCF-8A99-E37029531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4170" name="Oval 36">
                    <a:extLst>
                      <a:ext uri="{FF2B5EF4-FFF2-40B4-BE49-F238E27FC236}">
                        <a16:creationId xmlns:a16="http://schemas.microsoft.com/office/drawing/2014/main" id="{635CA691-C2F4-4949-8787-72A5C21C0D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1" name="Oval 37">
                    <a:extLst>
                      <a:ext uri="{FF2B5EF4-FFF2-40B4-BE49-F238E27FC236}">
                        <a16:creationId xmlns:a16="http://schemas.microsoft.com/office/drawing/2014/main" id="{A18744B8-ECF8-4E48-A198-E802F99C2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4155" name="Group 38">
              <a:extLst>
                <a:ext uri="{FF2B5EF4-FFF2-40B4-BE49-F238E27FC236}">
                  <a16:creationId xmlns:a16="http://schemas.microsoft.com/office/drawing/2014/main" id="{587118DC-71AE-4B30-89DD-6BDEEDD0FC06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4156" name="Group 39">
                <a:extLst>
                  <a:ext uri="{FF2B5EF4-FFF2-40B4-BE49-F238E27FC236}">
                    <a16:creationId xmlns:a16="http://schemas.microsoft.com/office/drawing/2014/main" id="{0E9EB7EF-09D9-4247-B14C-7B8ECECB3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4160" name="Freeform 40">
                  <a:extLst>
                    <a:ext uri="{FF2B5EF4-FFF2-40B4-BE49-F238E27FC236}">
                      <a16:creationId xmlns:a16="http://schemas.microsoft.com/office/drawing/2014/main" id="{F0124EEA-EEB3-4D2A-8E6B-BEDA1BCC2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1" name="Arc 41">
                  <a:extLst>
                    <a:ext uri="{FF2B5EF4-FFF2-40B4-BE49-F238E27FC236}">
                      <a16:creationId xmlns:a16="http://schemas.microsoft.com/office/drawing/2014/main" id="{2EB3B261-D846-45D2-86BF-9E610F55D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57" name="Group 42">
                <a:extLst>
                  <a:ext uri="{FF2B5EF4-FFF2-40B4-BE49-F238E27FC236}">
                    <a16:creationId xmlns:a16="http://schemas.microsoft.com/office/drawing/2014/main" id="{ABFC2CC6-162E-4B3E-95FA-AEA3BEB11A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4158" name="Rectangle 43">
                  <a:extLst>
                    <a:ext uri="{FF2B5EF4-FFF2-40B4-BE49-F238E27FC236}">
                      <a16:creationId xmlns:a16="http://schemas.microsoft.com/office/drawing/2014/main" id="{5FE006D6-6D3A-4E4D-B632-9DDA57C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59" name="Freeform 44">
                  <a:extLst>
                    <a:ext uri="{FF2B5EF4-FFF2-40B4-BE49-F238E27FC236}">
                      <a16:creationId xmlns:a16="http://schemas.microsoft.com/office/drawing/2014/main" id="{608B8854-3E7C-40BD-8C72-59C60E7E9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4099" name="Object 45">
              <a:extLst>
                <a:ext uri="{FF2B5EF4-FFF2-40B4-BE49-F238E27FC236}">
                  <a16:creationId xmlns:a16="http://schemas.microsoft.com/office/drawing/2014/main" id="{DC8C9E3B-5C1A-498F-970C-B42BDA173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剪辑" r:id="rId9" imgW="2286720" imgH="2155680" progId="MS_ClipArt_Gallery.2">
                    <p:embed/>
                  </p:oleObj>
                </mc:Choice>
                <mc:Fallback>
                  <p:oleObj name="剪辑" r:id="rId9" imgW="2286720" imgH="215568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6" name="Rectangle 46">
            <a:extLst>
              <a:ext uri="{FF2B5EF4-FFF2-40B4-BE49-F238E27FC236}">
                <a16:creationId xmlns:a16="http://schemas.microsoft.com/office/drawing/2014/main" id="{E12F97DC-2844-40E4-9382-421A2FB4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3048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CF26D455-4822-4DB9-A1C4-001F66C4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b="1">
                <a:latin typeface="Arial" panose="020B0604020202020204" pitchFamily="34" charset="0"/>
              </a:rPr>
              <a:t>Sketch of the idea:</a:t>
            </a:r>
          </a:p>
        </p:txBody>
      </p:sp>
      <p:grpSp>
        <p:nvGrpSpPr>
          <p:cNvPr id="15" name="Group 48">
            <a:extLst>
              <a:ext uri="{FF2B5EF4-FFF2-40B4-BE49-F238E27FC236}">
                <a16:creationId xmlns:a16="http://schemas.microsoft.com/office/drawing/2014/main" id="{43D31FA7-2C06-4848-AA41-2547E84F51FC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1905000"/>
            <a:ext cx="1905000" cy="1905000"/>
            <a:chOff x="480" y="1152"/>
            <a:chExt cx="1200" cy="1200"/>
          </a:xfrm>
        </p:grpSpPr>
        <p:sp>
          <p:nvSpPr>
            <p:cNvPr id="4132" name="Oval 49">
              <a:extLst>
                <a:ext uri="{FF2B5EF4-FFF2-40B4-BE49-F238E27FC236}">
                  <a16:creationId xmlns:a16="http://schemas.microsoft.com/office/drawing/2014/main" id="{D71BA9D6-6820-40AB-93FA-5F2D5172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4133" name="Oval 50">
              <a:extLst>
                <a:ext uri="{FF2B5EF4-FFF2-40B4-BE49-F238E27FC236}">
                  <a16:creationId xmlns:a16="http://schemas.microsoft.com/office/drawing/2014/main" id="{5FD226A4-E5E0-4E98-8E79-B4906957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12</a:t>
              </a:r>
            </a:p>
          </p:txBody>
        </p:sp>
        <p:sp>
          <p:nvSpPr>
            <p:cNvPr id="4134" name="Oval 51">
              <a:extLst>
                <a:ext uri="{FF2B5EF4-FFF2-40B4-BE49-F238E27FC236}">
                  <a16:creationId xmlns:a16="http://schemas.microsoft.com/office/drawing/2014/main" id="{462B0C59-C857-4C88-953B-2196CFA77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15</a:t>
              </a:r>
            </a:p>
          </p:txBody>
        </p:sp>
        <p:sp>
          <p:nvSpPr>
            <p:cNvPr id="4135" name="Line 52">
              <a:extLst>
                <a:ext uri="{FF2B5EF4-FFF2-40B4-BE49-F238E27FC236}">
                  <a16:creationId xmlns:a16="http://schemas.microsoft.com/office/drawing/2014/main" id="{55A6DCEE-950E-4ED2-BE70-3E988A144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Line 53">
              <a:extLst>
                <a:ext uri="{FF2B5EF4-FFF2-40B4-BE49-F238E27FC236}">
                  <a16:creationId xmlns:a16="http://schemas.microsoft.com/office/drawing/2014/main" id="{7AAE9371-89D4-41F2-949F-F0B96F1EE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Oval 54">
              <a:extLst>
                <a:ext uri="{FF2B5EF4-FFF2-40B4-BE49-F238E27FC236}">
                  <a16:creationId xmlns:a16="http://schemas.microsoft.com/office/drawing/2014/main" id="{B4380239-A904-4457-8492-4D0120293D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4138" name="Line 55">
              <a:extLst>
                <a:ext uri="{FF2B5EF4-FFF2-40B4-BE49-F238E27FC236}">
                  <a16:creationId xmlns:a16="http://schemas.microsoft.com/office/drawing/2014/main" id="{580BE2C3-76B3-4C48-9E54-1173C6FF6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Rectangle 56">
              <a:extLst>
                <a:ext uri="{FF2B5EF4-FFF2-40B4-BE49-F238E27FC236}">
                  <a16:creationId xmlns:a16="http://schemas.microsoft.com/office/drawing/2014/main" id="{06E11461-E69F-4344-94F5-334F9E9EF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4140" name="Rectangle 57">
              <a:extLst>
                <a:ext uri="{FF2B5EF4-FFF2-40B4-BE49-F238E27FC236}">
                  <a16:creationId xmlns:a16="http://schemas.microsoft.com/office/drawing/2014/main" id="{82E3338A-AD7C-4C1D-8A97-AFB06AA15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4141" name="Rectangle 58">
              <a:extLst>
                <a:ext uri="{FF2B5EF4-FFF2-40B4-BE49-F238E27FC236}">
                  <a16:creationId xmlns:a16="http://schemas.microsoft.com/office/drawing/2014/main" id="{31266C46-07C2-48F5-8023-29511B40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4142" name="Rectangle 59">
              <a:extLst>
                <a:ext uri="{FF2B5EF4-FFF2-40B4-BE49-F238E27FC236}">
                  <a16:creationId xmlns:a16="http://schemas.microsoft.com/office/drawing/2014/main" id="{E1DDB06B-4C1D-4C9E-9954-0FF44390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  <p:sp>
          <p:nvSpPr>
            <p:cNvPr id="4143" name="Oval 60">
              <a:extLst>
                <a:ext uri="{FF2B5EF4-FFF2-40B4-BE49-F238E27FC236}">
                  <a16:creationId xmlns:a16="http://schemas.microsoft.com/office/drawing/2014/main" id="{9CE0B656-3A04-4948-A535-6630168A16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4144" name="Line 61">
              <a:extLst>
                <a:ext uri="{FF2B5EF4-FFF2-40B4-BE49-F238E27FC236}">
                  <a16:creationId xmlns:a16="http://schemas.microsoft.com/office/drawing/2014/main" id="{3C1D78EE-7DA5-48F3-BBAB-52CDFD41D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Rectangle 62">
              <a:extLst>
                <a:ext uri="{FF2B5EF4-FFF2-40B4-BE49-F238E27FC236}">
                  <a16:creationId xmlns:a16="http://schemas.microsoft.com/office/drawing/2014/main" id="{7474ED7A-0779-44F3-AB60-6EE3CFA9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[5]</a:t>
              </a:r>
            </a:p>
          </p:txBody>
        </p:sp>
      </p:grpSp>
      <p:sp>
        <p:nvSpPr>
          <p:cNvPr id="35903" name="Oval 63">
            <a:extLst>
              <a:ext uri="{FF2B5EF4-FFF2-40B4-BE49-F238E27FC236}">
                <a16:creationId xmlns:a16="http://schemas.microsoft.com/office/drawing/2014/main" id="{25563DDE-07DB-4F27-8D77-12A29A04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381000" cy="381000"/>
          </a:xfrm>
          <a:prstGeom prst="ellipse">
            <a:avLst/>
          </a:prstGeom>
          <a:solidFill>
            <a:srgbClr val="C0C0C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4" name="AutoShape 64">
            <a:extLst>
              <a:ext uri="{FF2B5EF4-FFF2-40B4-BE49-F238E27FC236}">
                <a16:creationId xmlns:a16="http://schemas.microsoft.com/office/drawing/2014/main" id="{43F86D07-D150-4C44-B9DC-4DF675F8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E2E2E2"/>
              </a:gs>
              <a:gs pos="50000">
                <a:srgbClr val="FFFFFF"/>
              </a:gs>
              <a:gs pos="100000">
                <a:srgbClr val="E2E2E2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 node which must be</a:t>
            </a:r>
          </a:p>
          <a:p>
            <a:pPr algn="ctr" eaLnBrk="1" hangingPunct="1"/>
            <a:r>
              <a:rPr lang="en-US" altLang="zh-CN" b="1"/>
              <a:t>removed to keep a</a:t>
            </a:r>
          </a:p>
          <a:p>
            <a:pPr algn="ctr" eaLnBrk="1" hangingPunct="1"/>
            <a:r>
              <a:rPr lang="en-US" altLang="zh-CN" b="1"/>
              <a:t>complete binary tree.</a:t>
            </a:r>
          </a:p>
        </p:txBody>
      </p:sp>
      <p:sp>
        <p:nvSpPr>
          <p:cNvPr id="35905" name="Oval 65">
            <a:extLst>
              <a:ext uri="{FF2B5EF4-FFF2-40B4-BE49-F238E27FC236}">
                <a16:creationId xmlns:a16="http://schemas.microsoft.com/office/drawing/2014/main" id="{3A0339B4-EAC1-4843-9FAA-CBAE3FCE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6" name="Oval 66">
            <a:extLst>
              <a:ext uri="{FF2B5EF4-FFF2-40B4-BE49-F238E27FC236}">
                <a16:creationId xmlns:a16="http://schemas.microsoft.com/office/drawing/2014/main" id="{6026393B-CF3F-4DDE-8E71-79122968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7" name="Text Box 67">
            <a:extLst>
              <a:ext uri="{FF2B5EF4-FFF2-40B4-BE49-F238E27FC236}">
                <a16:creationId xmlns:a16="http://schemas.microsoft.com/office/drawing/2014/main" id="{2097CE0B-83AE-4BFF-B746-B6B9E969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28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  move 18 up to the root</a:t>
            </a:r>
            <a:endParaRPr lang="en-US" altLang="zh-CN" b="1"/>
          </a:p>
        </p:txBody>
      </p:sp>
      <p:sp>
        <p:nvSpPr>
          <p:cNvPr id="35908" name="Oval 68">
            <a:extLst>
              <a:ext uri="{FF2B5EF4-FFF2-40B4-BE49-F238E27FC236}">
                <a16:creationId xmlns:a16="http://schemas.microsoft.com/office/drawing/2014/main" id="{EBEE87CE-EF9D-436C-8708-1AB3B239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19400"/>
            <a:ext cx="685800" cy="1143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9" name="Oval 69">
            <a:extLst>
              <a:ext uri="{FF2B5EF4-FFF2-40B4-BE49-F238E27FC236}">
                <a16:creationId xmlns:a16="http://schemas.microsoft.com/office/drawing/2014/main" id="{7A0A315A-EA1C-422A-BCA5-5C8E32B3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  <a:endParaRPr lang="en-US" altLang="zh-CN" b="1"/>
          </a:p>
        </p:txBody>
      </p:sp>
      <p:sp>
        <p:nvSpPr>
          <p:cNvPr id="35910" name="Text Box 70">
            <a:extLst>
              <a:ext uri="{FF2B5EF4-FFF2-40B4-BE49-F238E27FC236}">
                <a16:creationId xmlns:a16="http://schemas.microsoft.com/office/drawing/2014/main" id="{79D9AFA5-C2DE-40C5-A5B2-43FCBDF8C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9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  find the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smaller</a:t>
            </a:r>
            <a:r>
              <a:rPr lang="en-US" altLang="zh-CN" b="1">
                <a:sym typeface="Wingdings" panose="05000000000000000000" pitchFamily="2" charset="2"/>
              </a:rPr>
              <a:t> child of 18</a:t>
            </a:r>
            <a:endParaRPr lang="en-US" altLang="zh-CN" b="1"/>
          </a:p>
        </p:txBody>
      </p:sp>
      <p:sp>
        <p:nvSpPr>
          <p:cNvPr id="35911" name="Oval 71">
            <a:extLst>
              <a:ext uri="{FF2B5EF4-FFF2-40B4-BE49-F238E27FC236}">
                <a16:creationId xmlns:a16="http://schemas.microsoft.com/office/drawing/2014/main" id="{7CBDE2FD-08B8-486C-8271-72E353E4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Group 72">
            <a:extLst>
              <a:ext uri="{FF2B5EF4-FFF2-40B4-BE49-F238E27FC236}">
                <a16:creationId xmlns:a16="http://schemas.microsoft.com/office/drawing/2014/main" id="{930B560E-B80F-48B2-9248-8B4DEB14BA2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514600"/>
            <a:ext cx="1447800" cy="457200"/>
            <a:chOff x="3024" y="2832"/>
            <a:chExt cx="912" cy="288"/>
          </a:xfrm>
        </p:grpSpPr>
        <p:sp>
          <p:nvSpPr>
            <p:cNvPr id="4129" name="Oval 73">
              <a:extLst>
                <a:ext uri="{FF2B5EF4-FFF2-40B4-BE49-F238E27FC236}">
                  <a16:creationId xmlns:a16="http://schemas.microsoft.com/office/drawing/2014/main" id="{A0F73C09-A8A2-4BB1-9306-DA746834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12</a:t>
              </a:r>
            </a:p>
          </p:txBody>
        </p:sp>
        <p:sp>
          <p:nvSpPr>
            <p:cNvPr id="4130" name="Oval 74">
              <a:extLst>
                <a:ext uri="{FF2B5EF4-FFF2-40B4-BE49-F238E27FC236}">
                  <a16:creationId xmlns:a16="http://schemas.microsoft.com/office/drawing/2014/main" id="{B0EF9EE9-52F2-44CE-ACF5-0A43BA94B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18</a:t>
              </a:r>
            </a:p>
          </p:txBody>
        </p:sp>
        <p:sp>
          <p:nvSpPr>
            <p:cNvPr id="4131" name="Text Box 75">
              <a:extLst>
                <a:ext uri="{FF2B5EF4-FFF2-40B4-BE49-F238E27FC236}">
                  <a16:creationId xmlns:a16="http://schemas.microsoft.com/office/drawing/2014/main" id="{AAA442B4-7326-4F3A-B4EC-2A3B27AD9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&lt;</a:t>
              </a:r>
            </a:p>
          </p:txBody>
        </p:sp>
      </p:grpSp>
      <p:sp>
        <p:nvSpPr>
          <p:cNvPr id="35916" name="Oval 76">
            <a:extLst>
              <a:ext uri="{FF2B5EF4-FFF2-40B4-BE49-F238E27FC236}">
                <a16:creationId xmlns:a16="http://schemas.microsoft.com/office/drawing/2014/main" id="{A4820E4C-ABAE-42A1-9595-D16860B9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</a:p>
        </p:txBody>
      </p:sp>
      <p:sp>
        <p:nvSpPr>
          <p:cNvPr id="35917" name="Oval 77">
            <a:extLst>
              <a:ext uri="{FF2B5EF4-FFF2-40B4-BE49-F238E27FC236}">
                <a16:creationId xmlns:a16="http://schemas.microsoft.com/office/drawing/2014/main" id="{A86579EB-AC35-4298-9B9A-44D0310F5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12</a:t>
            </a:r>
          </a:p>
        </p:txBody>
      </p:sp>
      <p:sp>
        <p:nvSpPr>
          <p:cNvPr id="35918" name="Arc 78">
            <a:extLst>
              <a:ext uri="{FF2B5EF4-FFF2-40B4-BE49-F238E27FC236}">
                <a16:creationId xmlns:a16="http://schemas.microsoft.com/office/drawing/2014/main" id="{B0C6D034-B2DD-493B-9CDB-A9490D421DEB}"/>
              </a:ext>
            </a:extLst>
          </p:cNvPr>
          <p:cNvSpPr>
            <a:spLocks/>
          </p:cNvSpPr>
          <p:nvPr/>
        </p:nvSpPr>
        <p:spPr bwMode="auto">
          <a:xfrm flipV="1">
            <a:off x="2895600" y="2514600"/>
            <a:ext cx="381000" cy="533400"/>
          </a:xfrm>
          <a:custGeom>
            <a:avLst/>
            <a:gdLst>
              <a:gd name="T0" fmla="*/ 277274 w 43200"/>
              <a:gd name="T1" fmla="*/ 504125 h 43200"/>
              <a:gd name="T2" fmla="*/ 349964 w 43200"/>
              <a:gd name="T3" fmla="*/ 412607 h 43200"/>
              <a:gd name="T4" fmla="*/ 190500 w 43200"/>
              <a:gd name="T5" fmla="*/ 26670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" name="Group 79">
            <a:extLst>
              <a:ext uri="{FF2B5EF4-FFF2-40B4-BE49-F238E27FC236}">
                <a16:creationId xmlns:a16="http://schemas.microsoft.com/office/drawing/2014/main" id="{115F60B2-EA45-4942-8805-AAF292EB141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048000"/>
            <a:ext cx="1447800" cy="457200"/>
            <a:chOff x="3024" y="2832"/>
            <a:chExt cx="912" cy="288"/>
          </a:xfrm>
        </p:grpSpPr>
        <p:sp>
          <p:nvSpPr>
            <p:cNvPr id="4126" name="Oval 80">
              <a:extLst>
                <a:ext uri="{FF2B5EF4-FFF2-40B4-BE49-F238E27FC236}">
                  <a16:creationId xmlns:a16="http://schemas.microsoft.com/office/drawing/2014/main" id="{990B34DC-D244-41D1-AC8C-8594CB6D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15</a:t>
              </a:r>
            </a:p>
          </p:txBody>
        </p:sp>
        <p:sp>
          <p:nvSpPr>
            <p:cNvPr id="4127" name="Oval 81">
              <a:extLst>
                <a:ext uri="{FF2B5EF4-FFF2-40B4-BE49-F238E27FC236}">
                  <a16:creationId xmlns:a16="http://schemas.microsoft.com/office/drawing/2014/main" id="{AD37FA9B-3B90-4027-9BC4-5CD9C716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18</a:t>
              </a:r>
            </a:p>
          </p:txBody>
        </p:sp>
        <p:sp>
          <p:nvSpPr>
            <p:cNvPr id="4128" name="Text Box 82">
              <a:extLst>
                <a:ext uri="{FF2B5EF4-FFF2-40B4-BE49-F238E27FC236}">
                  <a16:creationId xmlns:a16="http://schemas.microsoft.com/office/drawing/2014/main" id="{FE32CDF8-D44F-457F-B164-F7DA6C40E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&lt;</a:t>
              </a:r>
            </a:p>
          </p:txBody>
        </p:sp>
      </p:grpSp>
      <p:sp>
        <p:nvSpPr>
          <p:cNvPr id="35923" name="Oval 83">
            <a:extLst>
              <a:ext uri="{FF2B5EF4-FFF2-40B4-BE49-F238E27FC236}">
                <a16:creationId xmlns:a16="http://schemas.microsoft.com/office/drawing/2014/main" id="{ABD0853C-9785-4FAE-920A-AC50DFF4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</a:p>
        </p:txBody>
      </p:sp>
      <p:sp>
        <p:nvSpPr>
          <p:cNvPr id="35924" name="Oval 84">
            <a:extLst>
              <a:ext uri="{FF2B5EF4-FFF2-40B4-BE49-F238E27FC236}">
                <a16:creationId xmlns:a16="http://schemas.microsoft.com/office/drawing/2014/main" id="{22B17BE6-05EE-44B6-98BC-50E22BA4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15</a:t>
            </a:r>
          </a:p>
        </p:txBody>
      </p:sp>
      <p:graphicFrame>
        <p:nvGraphicFramePr>
          <p:cNvPr id="35925" name="Object 85">
            <a:extLst>
              <a:ext uri="{FF2B5EF4-FFF2-40B4-BE49-F238E27FC236}">
                <a16:creationId xmlns:a16="http://schemas.microsoft.com/office/drawing/2014/main" id="{9FC8C0D1-939A-4633-8DD4-678FDAE73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剪辑" r:id="rId11" imgW="1554120" imgH="2286360" progId="MS_ClipArt_Gallery.2">
                  <p:embed/>
                </p:oleObj>
              </mc:Choice>
              <mc:Fallback>
                <p:oleObj name="剪辑" r:id="rId11" imgW="1554120" imgH="2286360" progId="MS_ClipArt_Gallery.2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2" name="AutoShape 92">
            <a:extLst>
              <a:ext uri="{FF2B5EF4-FFF2-40B4-BE49-F238E27FC236}">
                <a16:creationId xmlns:a16="http://schemas.microsoft.com/office/drawing/2014/main" id="{0DB87396-2B6C-44F5-B7A1-72CF363ED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09600"/>
            <a:ext cx="4800600" cy="1981200"/>
          </a:xfrm>
          <a:prstGeom prst="cloudCallout">
            <a:avLst>
              <a:gd name="adj1" fmla="val -30884"/>
              <a:gd name="adj2" fmla="val 106731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Ah!  That’s simple --</a:t>
            </a:r>
          </a:p>
          <a:p>
            <a:pPr algn="ctr" eaLnBrk="1" hangingPunct="1"/>
            <a:r>
              <a:rPr lang="en-US" altLang="zh-CN" b="1"/>
              <a:t>we only have to delete</a:t>
            </a:r>
          </a:p>
          <a:p>
            <a:pPr algn="ctr" eaLnBrk="1" hangingPunct="1"/>
            <a:r>
              <a:rPr lang="en-US" altLang="zh-CN" b="1"/>
              <a:t>the root node ...</a:t>
            </a:r>
          </a:p>
        </p:txBody>
      </p:sp>
      <p:sp>
        <p:nvSpPr>
          <p:cNvPr id="35933" name="AutoShape 93">
            <a:extLst>
              <a:ext uri="{FF2B5EF4-FFF2-40B4-BE49-F238E27FC236}">
                <a16:creationId xmlns:a16="http://schemas.microsoft.com/office/drawing/2014/main" id="{36C86B63-2B58-4B46-9F53-AC82B80E7FB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1676400"/>
            <a:ext cx="4495800" cy="1905000"/>
          </a:xfrm>
          <a:prstGeom prst="cloudCallout">
            <a:avLst>
              <a:gd name="adj1" fmla="val -13069"/>
              <a:gd name="adj2" fmla="val 107245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And re-arrange </a:t>
            </a:r>
          </a:p>
          <a:p>
            <a:pPr algn="ctr" eaLnBrk="1" hangingPunct="1"/>
            <a:r>
              <a:rPr lang="en-US" altLang="zh-CN" b="1"/>
              <a:t>the rest of the tree so that </a:t>
            </a:r>
          </a:p>
          <a:p>
            <a:pPr algn="ctr" eaLnBrk="1" hangingPunct="1"/>
            <a:r>
              <a:rPr lang="en-US" altLang="zh-CN" b="1"/>
              <a:t>it’s still a min heap.</a:t>
            </a:r>
          </a:p>
        </p:txBody>
      </p:sp>
      <p:sp>
        <p:nvSpPr>
          <p:cNvPr id="35934" name="Text Box 94">
            <a:extLst>
              <a:ext uri="{FF2B5EF4-FFF2-40B4-BE49-F238E27FC236}">
                <a16:creationId xmlns:a16="http://schemas.microsoft.com/office/drawing/2014/main" id="{581F9052-7C19-410D-A507-29D6A4F3C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O ( log </a:t>
            </a:r>
            <a:r>
              <a:rPr lang="en-US" altLang="zh-CN" b="1" i="1"/>
              <a:t>N </a:t>
            </a:r>
            <a:r>
              <a:rPr lang="en-US" altLang="zh-CN" b="1"/>
              <a:t>)</a:t>
            </a:r>
            <a:endParaRPr lang="en-US" altLang="zh-CN" b="1" i="1"/>
          </a:p>
        </p:txBody>
      </p:sp>
      <p:sp>
        <p:nvSpPr>
          <p:cNvPr id="4125" name="Text Box 95">
            <a:extLst>
              <a:ext uri="{FF2B5EF4-FFF2-40B4-BE49-F238E27FC236}">
                <a16:creationId xmlns:a16="http://schemas.microsoft.com/office/drawing/2014/main" id="{FFB109F4-C18F-4371-9D10-F829E0D9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10/15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86" grpId="0" animBg="1"/>
      <p:bldP spid="35887" grpId="0" autoUpdateAnimBg="0"/>
      <p:bldP spid="35903" grpId="0" animBg="1"/>
      <p:bldP spid="35904" grpId="0" animBg="1" autoUpdateAnimBg="0"/>
      <p:bldP spid="35905" grpId="0" animBg="1"/>
      <p:bldP spid="35906" grpId="0" animBg="1"/>
      <p:bldP spid="35907" grpId="0" autoUpdateAnimBg="0"/>
      <p:bldP spid="35908" grpId="0" animBg="1"/>
      <p:bldP spid="35909" grpId="0" animBg="1" autoUpdateAnimBg="0"/>
      <p:bldP spid="35910" grpId="0" autoUpdateAnimBg="0"/>
      <p:bldP spid="35911" grpId="0" animBg="1"/>
      <p:bldP spid="35916" grpId="0" animBg="1" autoUpdateAnimBg="0"/>
      <p:bldP spid="35917" grpId="0" animBg="1" autoUpdateAnimBg="0"/>
      <p:bldP spid="35918" grpId="0" animBg="1"/>
      <p:bldP spid="35923" grpId="0" animBg="1" autoUpdateAnimBg="0"/>
      <p:bldP spid="35924" grpId="0" animBg="1" autoUpdateAnimBg="0"/>
      <p:bldP spid="35932" grpId="0" animBg="1" autoUpdateAnimBg="0"/>
      <p:bldP spid="35933" grpId="0" animBg="1" autoUpdateAnimBg="0"/>
      <p:bldP spid="359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CFB76B2E-4BF6-4D7E-B2DC-FB5850A8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01029568-2955-4892-80EA-78B54B50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153400" cy="586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ElementType  DeleteMin( PriorityQueue 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Child;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ElementType  MinElement, LastElement;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IsEmpty( H )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Error( "Priority queue is empty"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H-&gt;Elements[ 0 ];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MinElement = H-&gt;Elements[ 1 ];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save the min element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LastElement = H-&gt;Elements[ H-&gt;Size-- ];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take last and reset size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 = 1; i * 2 &lt;= H-&gt;Size; i = Child ) {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Find smaller child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Child = i * 2;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(Child != H-&gt;Size &amp;&amp; H-&gt;Elements[Child+1] &lt; H-&gt;Elements[Child])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 Child++;   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LastElement &gt; H-&gt;Elements[ Child ] ) 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Percolate one level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 H-&gt;Elements[ i ] = H-&gt;Elements[ Child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 break</a:t>
            </a:r>
            <a:r>
              <a:rPr lang="en-US" altLang="zh-CN" sz="1800" b="1">
                <a:latin typeface="Arial" panose="020B0604020202020204" pitchFamily="34" charset="0"/>
              </a:rPr>
              <a:t>; 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find the proper position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H-&gt;Elements[ i ] = LastElement;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MinElement;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A55C4E1C-BEEF-4804-9B00-5581D96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2895600" cy="1143000"/>
          </a:xfrm>
          <a:prstGeom prst="wedgeEllipseCallout">
            <a:avLst>
              <a:gd name="adj1" fmla="val -49727"/>
              <a:gd name="adj2" fmla="val 24513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/>
              <a:t>Percolate down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341D9348-4ABD-43EE-87CC-166A67B3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762000"/>
            <a:ext cx="2895600" cy="1371600"/>
          </a:xfrm>
          <a:prstGeom prst="wedgeEllipseCallout">
            <a:avLst>
              <a:gd name="adj1" fmla="val -133500"/>
              <a:gd name="adj2" fmla="val 16064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What if this condition is omitted?</a:t>
            </a: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158B1ACE-4543-4111-91FF-33E3D8F6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762000"/>
            <a:ext cx="3124200" cy="1524000"/>
          </a:xfrm>
          <a:prstGeom prst="wedgeEllipseCallout">
            <a:avLst>
              <a:gd name="adj1" fmla="val -125153"/>
              <a:gd name="adj2" fmla="val 14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Can we remove it by adding another sentinel?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139941E9-18A0-4BBE-9932-0F6DBFCD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 autoUpdateAnimBg="0"/>
      <p:bldP spid="36869" grpId="0" animBg="1" autoUpdateAnimBg="0"/>
      <p:bldP spid="3687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B0BB5C96-AA90-452A-8249-304B5196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54501FDA-EB99-4DD0-A18E-DE3347B8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4. Other Heap Operations:</a:t>
            </a:r>
          </a:p>
        </p:txBody>
      </p:sp>
      <p:sp>
        <p:nvSpPr>
          <p:cNvPr id="37892" name="AutoShape 4" descr="再生纸">
            <a:extLst>
              <a:ext uri="{FF2B5EF4-FFF2-40B4-BE49-F238E27FC236}">
                <a16:creationId xmlns:a16="http://schemas.microsoft.com/office/drawing/2014/main" id="{4D77848A-706D-476E-BBB0-0C5E0D8E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1295400"/>
          </a:xfrm>
          <a:prstGeom prst="roundRect">
            <a:avLst>
              <a:gd name="adj" fmla="val 1168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rIns="198000" anchor="ctr"/>
          <a:lstStyle/>
          <a:p>
            <a:pPr marL="766763" indent="-766763"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Finding any key except the minimum one will have to take a linear scan through the entire heap.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EF497E5D-18AC-46E0-8897-EEA3FF03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9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DecreaseKey (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9122562-6848-430B-AA45-BBDA9A88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19400"/>
            <a:ext cx="624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Lower the value of the key in the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/>
              <a:t> at position </a:t>
            </a:r>
            <a:r>
              <a:rPr lang="en-US" altLang="zh-CN" b="1">
                <a:solidFill>
                  <a:schemeClr val="hlink"/>
                </a:solidFill>
              </a:rPr>
              <a:t>P</a:t>
            </a:r>
            <a:r>
              <a:rPr lang="en-US" altLang="zh-CN" b="1"/>
              <a:t> by a positive amount of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/>
              <a:t>……so my programs can run with highest priority </a:t>
            </a:r>
            <a:r>
              <a:rPr lang="en-US" altLang="zh-CN" b="1">
                <a:sym typeface="Wingdings" panose="05000000000000000000" pitchFamily="2" charset="2"/>
              </a:rPr>
              <a:t>.</a:t>
            </a:r>
            <a:endParaRPr lang="en-US" altLang="zh-CN" b="1"/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BE3A10CC-5A32-4A61-810E-E0BCBBB8582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1371600" cy="1357313"/>
            <a:chOff x="480" y="1776"/>
            <a:chExt cx="864" cy="855"/>
          </a:xfrm>
        </p:grpSpPr>
        <p:graphicFrame>
          <p:nvGraphicFramePr>
            <p:cNvPr id="5123" name="Object 48">
              <a:extLst>
                <a:ext uri="{FF2B5EF4-FFF2-40B4-BE49-F238E27FC236}">
                  <a16:creationId xmlns:a16="http://schemas.microsoft.com/office/drawing/2014/main" id="{527E3DD6-20AD-4F37-A774-D85B3E41D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剪辑" r:id="rId5" imgW="2286720" imgH="2155680" progId="MS_ClipArt_Gallery.2">
                    <p:embed/>
                  </p:oleObj>
                </mc:Choice>
                <mc:Fallback>
                  <p:oleObj name="剪辑" r:id="rId5" imgW="2286720" imgH="215568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49">
              <a:extLst>
                <a:ext uri="{FF2B5EF4-FFF2-40B4-BE49-F238E27FC236}">
                  <a16:creationId xmlns:a16="http://schemas.microsoft.com/office/drawing/2014/main" id="{41891A3C-53F5-4305-BE2D-B4EF9AB6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7939" name="Text Box 51">
            <a:extLst>
              <a:ext uri="{FF2B5EF4-FFF2-40B4-BE49-F238E27FC236}">
                <a16:creationId xmlns:a16="http://schemas.microsoft.com/office/drawing/2014/main" id="{AEDBC875-DD72-4BFC-893C-CEC517B5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IncreaseKey (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7940" name="Oval 52" descr="羊皮纸">
            <a:extLst>
              <a:ext uri="{FF2B5EF4-FFF2-40B4-BE49-F238E27FC236}">
                <a16:creationId xmlns:a16="http://schemas.microsoft.com/office/drawing/2014/main" id="{1A7D9A94-A67C-49A4-A01A-84E7D29C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3276600" cy="4572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/>
              <a:t>Percolate up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DC27D96B-7EAA-401E-A9A6-277478B7E7F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91088"/>
            <a:ext cx="1371600" cy="1357312"/>
            <a:chOff x="480" y="1776"/>
            <a:chExt cx="864" cy="855"/>
          </a:xfrm>
        </p:grpSpPr>
        <p:graphicFrame>
          <p:nvGraphicFramePr>
            <p:cNvPr id="5122" name="Object 54">
              <a:extLst>
                <a:ext uri="{FF2B5EF4-FFF2-40B4-BE49-F238E27FC236}">
                  <a16:creationId xmlns:a16="http://schemas.microsoft.com/office/drawing/2014/main" id="{F9C24085-2291-42CF-9361-F7948C1C43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剪辑" r:id="rId8" imgW="2286720" imgH="2155680" progId="MS_ClipArt_Gallery.2">
                    <p:embed/>
                  </p:oleObj>
                </mc:Choice>
                <mc:Fallback>
                  <p:oleObj name="剪辑" r:id="rId8" imgW="2286720" imgH="2155680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55">
              <a:extLst>
                <a:ext uri="{FF2B5EF4-FFF2-40B4-BE49-F238E27FC236}">
                  <a16:creationId xmlns:a16="http://schemas.microsoft.com/office/drawing/2014/main" id="{E277B6CC-6AC6-4A00-9CD6-F66936132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7944" name="Text Box 56">
            <a:extLst>
              <a:ext uri="{FF2B5EF4-FFF2-40B4-BE49-F238E27FC236}">
                <a16:creationId xmlns:a16="http://schemas.microsoft.com/office/drawing/2014/main" id="{D8CA2DDE-0CCD-4FCC-859D-F9AFF595F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6248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Increases the value of the key in the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/>
              <a:t> at position </a:t>
            </a:r>
            <a:r>
              <a:rPr lang="en-US" altLang="zh-CN" b="1">
                <a:solidFill>
                  <a:schemeClr val="hlink"/>
                </a:solidFill>
              </a:rPr>
              <a:t>P</a:t>
            </a:r>
            <a:r>
              <a:rPr lang="en-US" altLang="zh-CN" b="1"/>
              <a:t> by a positive amount of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/>
              <a:t>……drop the priority of a process that is consuming excessive CPU time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  <a:endParaRPr lang="en-US" altLang="zh-CN" b="1"/>
          </a:p>
        </p:txBody>
      </p:sp>
      <p:sp>
        <p:nvSpPr>
          <p:cNvPr id="37945" name="Oval 57" descr="羊皮纸">
            <a:extLst>
              <a:ext uri="{FF2B5EF4-FFF2-40B4-BE49-F238E27FC236}">
                <a16:creationId xmlns:a16="http://schemas.microsoft.com/office/drawing/2014/main" id="{ABCF72AC-7631-4A2E-8B20-A3625D78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3276600" cy="4572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/>
              <a:t>Percolate down</a:t>
            </a:r>
          </a:p>
        </p:txBody>
      </p:sp>
      <p:sp>
        <p:nvSpPr>
          <p:cNvPr id="5135" name="Text Box 58">
            <a:extLst>
              <a:ext uri="{FF2B5EF4-FFF2-40B4-BE49-F238E27FC236}">
                <a16:creationId xmlns:a16="http://schemas.microsoft.com/office/drawing/2014/main" id="{AE86E690-E207-43E2-8A13-1BEEACBC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nimBg="1" autoUpdateAnimBg="0"/>
      <p:bldP spid="37893" grpId="0" autoUpdateAnimBg="0"/>
      <p:bldP spid="37894" grpId="0" autoUpdateAnimBg="0"/>
      <p:bldP spid="37939" grpId="0" autoUpdateAnimBg="0"/>
      <p:bldP spid="37940" grpId="0" animBg="1" autoUpdateAnimBg="0"/>
      <p:bldP spid="37944" grpId="0" autoUpdateAnimBg="0"/>
      <p:bldP spid="379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>
            <a:extLst>
              <a:ext uri="{FF2B5EF4-FFF2-40B4-BE49-F238E27FC236}">
                <a16:creationId xmlns:a16="http://schemas.microsoft.com/office/drawing/2014/main" id="{41A878C8-3241-4A92-AB52-E06720CB3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B9E6952-2355-4A10-816E-3E559FB0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Delete (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C7CC3FE9-C042-4B48-979B-601B1379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Remove the node at position </a:t>
            </a:r>
            <a:r>
              <a:rPr lang="en-US" altLang="zh-CN" b="1">
                <a:solidFill>
                  <a:schemeClr val="hlink"/>
                </a:solidFill>
              </a:rPr>
              <a:t>P</a:t>
            </a:r>
            <a:r>
              <a:rPr lang="en-US" altLang="zh-CN" b="1"/>
              <a:t> from the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/>
              <a:t>  …… delete the process that is terminated (abnormally) by a user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9956510-267D-45A6-A960-4F525859574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14400"/>
            <a:ext cx="1371600" cy="1357313"/>
            <a:chOff x="480" y="1776"/>
            <a:chExt cx="864" cy="855"/>
          </a:xfrm>
        </p:grpSpPr>
        <p:graphicFrame>
          <p:nvGraphicFramePr>
            <p:cNvPr id="6147" name="Object 6">
              <a:extLst>
                <a:ext uri="{FF2B5EF4-FFF2-40B4-BE49-F238E27FC236}">
                  <a16:creationId xmlns:a16="http://schemas.microsoft.com/office/drawing/2014/main" id="{8062FB24-2F76-4BF8-AC92-C423477962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剪辑" r:id="rId4" imgW="2286720" imgH="2155680" progId="MS_ClipArt_Gallery.2">
                    <p:embed/>
                  </p:oleObj>
                </mc:Choice>
                <mc:Fallback>
                  <p:oleObj name="剪辑" r:id="rId4" imgW="2286720" imgH="215568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8" name="Text Box 7">
              <a:extLst>
                <a:ext uri="{FF2B5EF4-FFF2-40B4-BE49-F238E27FC236}">
                  <a16:creationId xmlns:a16="http://schemas.microsoft.com/office/drawing/2014/main" id="{D7784900-72DA-4EB1-A3B8-E0404A2A5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8920" name="Oval 8" descr="羊皮纸">
            <a:extLst>
              <a:ext uri="{FF2B5EF4-FFF2-40B4-BE49-F238E27FC236}">
                <a16:creationId xmlns:a16="http://schemas.microsoft.com/office/drawing/2014/main" id="{E723C14B-3480-4328-A9A2-E58491D6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"/>
            <a:ext cx="4953000" cy="533400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/>
              <a:t>DecreaseKey(P, </a:t>
            </a:r>
            <a:r>
              <a:rPr lang="en-US" altLang="zh-CN" sz="2000" b="1">
                <a:sym typeface="Symbol" pitchFamily="18" charset="2"/>
              </a:rPr>
              <a:t>, H</a:t>
            </a:r>
            <a:r>
              <a:rPr lang="en-US" altLang="zh-CN" sz="2000" b="1"/>
              <a:t>); DeleteMin(H)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55FBD42-AEC7-4E4B-A9F0-79EE410E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BuildHeap (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26EA5901-BF89-4CD7-A29B-262C67123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Place </a:t>
            </a:r>
            <a:r>
              <a:rPr lang="en-US" altLang="zh-CN" b="1" i="1"/>
              <a:t>N</a:t>
            </a:r>
            <a:r>
              <a:rPr lang="en-US" altLang="zh-CN" b="1"/>
              <a:t> input keys into an empty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AE8480A4-BEDB-4C1B-A4DF-40D576A4723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1371600" cy="1357313"/>
            <a:chOff x="480" y="1776"/>
            <a:chExt cx="864" cy="855"/>
          </a:xfrm>
        </p:grpSpPr>
        <p:graphicFrame>
          <p:nvGraphicFramePr>
            <p:cNvPr id="6146" name="Object 12">
              <a:extLst>
                <a:ext uri="{FF2B5EF4-FFF2-40B4-BE49-F238E27FC236}">
                  <a16:creationId xmlns:a16="http://schemas.microsoft.com/office/drawing/2014/main" id="{95EAD93F-26DD-4715-9466-95CED0B28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剪辑" r:id="rId7" imgW="2286720" imgH="2155680" progId="MS_ClipArt_Gallery.2">
                    <p:embed/>
                  </p:oleObj>
                </mc:Choice>
                <mc:Fallback>
                  <p:oleObj name="剪辑" r:id="rId7" imgW="2286720" imgH="215568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7" name="Text Box 13">
              <a:extLst>
                <a:ext uri="{FF2B5EF4-FFF2-40B4-BE49-F238E27FC236}">
                  <a16:creationId xmlns:a16="http://schemas.microsoft.com/office/drawing/2014/main" id="{0127E18A-6D1F-4D0E-9E8D-AEC473BA6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8926" name="Oval 14" descr="羊皮纸">
            <a:extLst>
              <a:ext uri="{FF2B5EF4-FFF2-40B4-BE49-F238E27FC236}">
                <a16:creationId xmlns:a16="http://schemas.microsoft.com/office/drawing/2014/main" id="{4CF9C692-AB65-477F-87B4-E8529BA0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4191000" cy="457200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/>
              <a:t>N </a:t>
            </a:r>
            <a:r>
              <a:rPr lang="en-US" altLang="zh-CN" sz="2000" b="1"/>
              <a:t> successive Insertions ? </a:t>
            </a:r>
            <a:endParaRPr lang="en-US" altLang="zh-CN" sz="2000" b="1" i="1"/>
          </a:p>
        </p:txBody>
      </p:sp>
      <p:sp>
        <p:nvSpPr>
          <p:cNvPr id="38927" name="AutoShape 15">
            <a:extLst>
              <a:ext uri="{FF2B5EF4-FFF2-40B4-BE49-F238E27FC236}">
                <a16:creationId xmlns:a16="http://schemas.microsoft.com/office/drawing/2014/main" id="{3B587956-A7A1-4664-BB89-F3EC525F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09800"/>
            <a:ext cx="3962400" cy="914400"/>
          </a:xfrm>
          <a:prstGeom prst="cloudCallout">
            <a:avLst>
              <a:gd name="adj1" fmla="val -94833"/>
              <a:gd name="adj2" fmla="val 5538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 Nehhhhh that would be </a:t>
            </a:r>
          </a:p>
          <a:p>
            <a:pPr algn="ctr" eaLnBrk="1" hangingPunct="1"/>
            <a:r>
              <a:rPr lang="en-US" altLang="zh-CN" sz="2000" b="1"/>
              <a:t>toooo slow !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F0FE5C15-C616-415F-BD08-2BC8DB8CF35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114800"/>
            <a:ext cx="4114800" cy="2057400"/>
            <a:chOff x="1344" y="1248"/>
            <a:chExt cx="2592" cy="1296"/>
          </a:xfrm>
        </p:grpSpPr>
        <p:grpSp>
          <p:nvGrpSpPr>
            <p:cNvPr id="6201" name="Group 41">
              <a:extLst>
                <a:ext uri="{FF2B5EF4-FFF2-40B4-BE49-F238E27FC236}">
                  <a16:creationId xmlns:a16="http://schemas.microsoft.com/office/drawing/2014/main" id="{A7F75145-C000-471B-8414-BDD62FB79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968"/>
              <a:ext cx="576" cy="576"/>
              <a:chOff x="2640" y="2160"/>
              <a:chExt cx="576" cy="576"/>
            </a:xfrm>
          </p:grpSpPr>
          <p:sp>
            <p:nvSpPr>
              <p:cNvPr id="6232" name="Oval 42">
                <a:extLst>
                  <a:ext uri="{FF2B5EF4-FFF2-40B4-BE49-F238E27FC236}">
                    <a16:creationId xmlns:a16="http://schemas.microsoft.com/office/drawing/2014/main" id="{827C5520-8766-4CBC-8268-84EB99A27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30</a:t>
                </a:r>
              </a:p>
            </p:txBody>
          </p:sp>
          <p:sp>
            <p:nvSpPr>
              <p:cNvPr id="6233" name="Oval 43">
                <a:extLst>
                  <a:ext uri="{FF2B5EF4-FFF2-40B4-BE49-F238E27FC236}">
                    <a16:creationId xmlns:a16="http://schemas.microsoft.com/office/drawing/2014/main" id="{DE5090F1-5361-4169-BABA-634D109A2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100</a:t>
                </a:r>
              </a:p>
            </p:txBody>
          </p:sp>
          <p:sp>
            <p:nvSpPr>
              <p:cNvPr id="6234" name="Line 44">
                <a:extLst>
                  <a:ext uri="{FF2B5EF4-FFF2-40B4-BE49-F238E27FC236}">
                    <a16:creationId xmlns:a16="http://schemas.microsoft.com/office/drawing/2014/main" id="{40FFF1E1-B760-4C8D-8649-E0BD2DA94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5" name="Oval 45">
                <a:extLst>
                  <a:ext uri="{FF2B5EF4-FFF2-40B4-BE49-F238E27FC236}">
                    <a16:creationId xmlns:a16="http://schemas.microsoft.com/office/drawing/2014/main" id="{86DED97C-1CE8-40FC-9AF2-313365C61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20</a:t>
                </a:r>
              </a:p>
            </p:txBody>
          </p:sp>
          <p:sp>
            <p:nvSpPr>
              <p:cNvPr id="6236" name="Line 46">
                <a:extLst>
                  <a:ext uri="{FF2B5EF4-FFF2-40B4-BE49-F238E27FC236}">
                    <a16:creationId xmlns:a16="http://schemas.microsoft.com/office/drawing/2014/main" id="{A5493F2E-1B23-4022-876C-65301882B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2" name="Group 47">
              <a:extLst>
                <a:ext uri="{FF2B5EF4-FFF2-40B4-BE49-F238E27FC236}">
                  <a16:creationId xmlns:a16="http://schemas.microsoft.com/office/drawing/2014/main" id="{686B631C-C464-44A6-A3C6-5AC2E23C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968"/>
              <a:ext cx="576" cy="576"/>
              <a:chOff x="2640" y="2160"/>
              <a:chExt cx="576" cy="576"/>
            </a:xfrm>
          </p:grpSpPr>
          <p:sp>
            <p:nvSpPr>
              <p:cNvPr id="6227" name="Oval 48">
                <a:extLst>
                  <a:ext uri="{FF2B5EF4-FFF2-40B4-BE49-F238E27FC236}">
                    <a16:creationId xmlns:a16="http://schemas.microsoft.com/office/drawing/2014/main" id="{E596F429-DDE6-4D32-95C2-C6E6D96CE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10</a:t>
                </a:r>
              </a:p>
            </p:txBody>
          </p:sp>
          <p:sp>
            <p:nvSpPr>
              <p:cNvPr id="6228" name="Oval 49">
                <a:extLst>
                  <a:ext uri="{FF2B5EF4-FFF2-40B4-BE49-F238E27FC236}">
                    <a16:creationId xmlns:a16="http://schemas.microsoft.com/office/drawing/2014/main" id="{03FA052B-3868-4413-BD45-D7863FF1F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90</a:t>
                </a:r>
              </a:p>
            </p:txBody>
          </p:sp>
          <p:sp>
            <p:nvSpPr>
              <p:cNvPr id="6229" name="Line 50">
                <a:extLst>
                  <a:ext uri="{FF2B5EF4-FFF2-40B4-BE49-F238E27FC236}">
                    <a16:creationId xmlns:a16="http://schemas.microsoft.com/office/drawing/2014/main" id="{FFB6BBBD-C01F-491B-A7DA-0A3EB3399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0" name="Oval 51">
                <a:extLst>
                  <a:ext uri="{FF2B5EF4-FFF2-40B4-BE49-F238E27FC236}">
                    <a16:creationId xmlns:a16="http://schemas.microsoft.com/office/drawing/2014/main" id="{93BF2F65-65BF-458B-8E5D-D1759D874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60</a:t>
                </a:r>
              </a:p>
            </p:txBody>
          </p:sp>
          <p:sp>
            <p:nvSpPr>
              <p:cNvPr id="6231" name="Line 52">
                <a:extLst>
                  <a:ext uri="{FF2B5EF4-FFF2-40B4-BE49-F238E27FC236}">
                    <a16:creationId xmlns:a16="http://schemas.microsoft.com/office/drawing/2014/main" id="{02046896-D66F-454C-B249-57A3E2A8F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3" name="Group 53">
              <a:extLst>
                <a:ext uri="{FF2B5EF4-FFF2-40B4-BE49-F238E27FC236}">
                  <a16:creationId xmlns:a16="http://schemas.microsoft.com/office/drawing/2014/main" id="{29E3F7D0-6BD5-4E25-A8BA-14D14E7B9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968"/>
              <a:ext cx="576" cy="576"/>
              <a:chOff x="2640" y="2160"/>
              <a:chExt cx="576" cy="576"/>
            </a:xfrm>
          </p:grpSpPr>
          <p:sp>
            <p:nvSpPr>
              <p:cNvPr id="6222" name="Oval 54">
                <a:extLst>
                  <a:ext uri="{FF2B5EF4-FFF2-40B4-BE49-F238E27FC236}">
                    <a16:creationId xmlns:a16="http://schemas.microsoft.com/office/drawing/2014/main" id="{CB9B5311-591D-4C49-89AC-8F3A0AEDF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70</a:t>
                </a:r>
              </a:p>
            </p:txBody>
          </p:sp>
          <p:sp>
            <p:nvSpPr>
              <p:cNvPr id="6223" name="Oval 55">
                <a:extLst>
                  <a:ext uri="{FF2B5EF4-FFF2-40B4-BE49-F238E27FC236}">
                    <a16:creationId xmlns:a16="http://schemas.microsoft.com/office/drawing/2014/main" id="{35F31810-277A-4D46-8445-55F740F1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50</a:t>
                </a:r>
              </a:p>
            </p:txBody>
          </p:sp>
          <p:sp>
            <p:nvSpPr>
              <p:cNvPr id="6224" name="Line 56">
                <a:extLst>
                  <a:ext uri="{FF2B5EF4-FFF2-40B4-BE49-F238E27FC236}">
                    <a16:creationId xmlns:a16="http://schemas.microsoft.com/office/drawing/2014/main" id="{9A9B32DA-9954-42B4-81FD-ED664AC0A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5" name="Oval 57">
                <a:extLst>
                  <a:ext uri="{FF2B5EF4-FFF2-40B4-BE49-F238E27FC236}">
                    <a16:creationId xmlns:a16="http://schemas.microsoft.com/office/drawing/2014/main" id="{6D789F6E-288B-46A4-A291-79CDB146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120</a:t>
                </a:r>
              </a:p>
            </p:txBody>
          </p:sp>
          <p:sp>
            <p:nvSpPr>
              <p:cNvPr id="6226" name="Line 58">
                <a:extLst>
                  <a:ext uri="{FF2B5EF4-FFF2-40B4-BE49-F238E27FC236}">
                    <a16:creationId xmlns:a16="http://schemas.microsoft.com/office/drawing/2014/main" id="{73850BC7-35D0-4495-82C4-0501DB50C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4" name="Group 59">
              <a:extLst>
                <a:ext uri="{FF2B5EF4-FFF2-40B4-BE49-F238E27FC236}">
                  <a16:creationId xmlns:a16="http://schemas.microsoft.com/office/drawing/2014/main" id="{67F3257A-41B2-4AE4-BDCA-4E7098519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968"/>
              <a:ext cx="576" cy="576"/>
              <a:chOff x="2640" y="2160"/>
              <a:chExt cx="576" cy="576"/>
            </a:xfrm>
          </p:grpSpPr>
          <p:sp>
            <p:nvSpPr>
              <p:cNvPr id="6217" name="Oval 60">
                <a:extLst>
                  <a:ext uri="{FF2B5EF4-FFF2-40B4-BE49-F238E27FC236}">
                    <a16:creationId xmlns:a16="http://schemas.microsoft.com/office/drawing/2014/main" id="{515B0A94-A3A7-465C-8D8F-F2AFBD4BA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110</a:t>
                </a:r>
              </a:p>
            </p:txBody>
          </p:sp>
          <p:sp>
            <p:nvSpPr>
              <p:cNvPr id="6218" name="Oval 61">
                <a:extLst>
                  <a:ext uri="{FF2B5EF4-FFF2-40B4-BE49-F238E27FC236}">
                    <a16:creationId xmlns:a16="http://schemas.microsoft.com/office/drawing/2014/main" id="{246BA097-9855-404F-B9EA-6DE9166C5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140</a:t>
                </a:r>
              </a:p>
            </p:txBody>
          </p:sp>
          <p:sp>
            <p:nvSpPr>
              <p:cNvPr id="6219" name="Line 62">
                <a:extLst>
                  <a:ext uri="{FF2B5EF4-FFF2-40B4-BE49-F238E27FC236}">
                    <a16:creationId xmlns:a16="http://schemas.microsoft.com/office/drawing/2014/main" id="{FEA8AADB-2273-42C4-A092-524F96863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0" name="Oval 63">
                <a:extLst>
                  <a:ext uri="{FF2B5EF4-FFF2-40B4-BE49-F238E27FC236}">
                    <a16:creationId xmlns:a16="http://schemas.microsoft.com/office/drawing/2014/main" id="{FE6D3823-B209-4E7A-9E42-9D02740DA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130</a:t>
                </a:r>
              </a:p>
            </p:txBody>
          </p:sp>
          <p:sp>
            <p:nvSpPr>
              <p:cNvPr id="6221" name="Line 64">
                <a:extLst>
                  <a:ext uri="{FF2B5EF4-FFF2-40B4-BE49-F238E27FC236}">
                    <a16:creationId xmlns:a16="http://schemas.microsoft.com/office/drawing/2014/main" id="{E45C244B-676F-4946-9C06-E817943D9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5" name="Group 65">
              <a:extLst>
                <a:ext uri="{FF2B5EF4-FFF2-40B4-BE49-F238E27FC236}">
                  <a16:creationId xmlns:a16="http://schemas.microsoft.com/office/drawing/2014/main" id="{D8A77F27-8AD6-4539-8801-84F74D969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632"/>
              <a:ext cx="576" cy="346"/>
              <a:chOff x="1680" y="1632"/>
              <a:chExt cx="576" cy="346"/>
            </a:xfrm>
          </p:grpSpPr>
          <p:sp>
            <p:nvSpPr>
              <p:cNvPr id="6214" name="Oval 66">
                <a:extLst>
                  <a:ext uri="{FF2B5EF4-FFF2-40B4-BE49-F238E27FC236}">
                    <a16:creationId xmlns:a16="http://schemas.microsoft.com/office/drawing/2014/main" id="{7FEB82E6-B04C-47F9-BAA6-0871A17B1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80</a:t>
                </a:r>
              </a:p>
            </p:txBody>
          </p:sp>
          <p:sp>
            <p:nvSpPr>
              <p:cNvPr id="6215" name="Line 67">
                <a:extLst>
                  <a:ext uri="{FF2B5EF4-FFF2-40B4-BE49-F238E27FC236}">
                    <a16:creationId xmlns:a16="http://schemas.microsoft.com/office/drawing/2014/main" id="{DBEB44C9-7191-4864-BAA1-3CA044984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6" name="Line 68">
                <a:extLst>
                  <a:ext uri="{FF2B5EF4-FFF2-40B4-BE49-F238E27FC236}">
                    <a16:creationId xmlns:a16="http://schemas.microsoft.com/office/drawing/2014/main" id="{A7B0389A-0EBE-44DF-AFB4-1735151C9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6" name="Group 69">
              <a:extLst>
                <a:ext uri="{FF2B5EF4-FFF2-40B4-BE49-F238E27FC236}">
                  <a16:creationId xmlns:a16="http://schemas.microsoft.com/office/drawing/2014/main" id="{6114C19F-6C05-4530-B533-AD34A8840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32"/>
              <a:ext cx="576" cy="346"/>
              <a:chOff x="1680" y="1632"/>
              <a:chExt cx="576" cy="346"/>
            </a:xfrm>
          </p:grpSpPr>
          <p:sp>
            <p:nvSpPr>
              <p:cNvPr id="6211" name="Oval 70">
                <a:extLst>
                  <a:ext uri="{FF2B5EF4-FFF2-40B4-BE49-F238E27FC236}">
                    <a16:creationId xmlns:a16="http://schemas.microsoft.com/office/drawing/2014/main" id="{A272301E-7269-4548-8F18-4341516C5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40</a:t>
                </a:r>
              </a:p>
            </p:txBody>
          </p:sp>
          <p:sp>
            <p:nvSpPr>
              <p:cNvPr id="6212" name="Line 71">
                <a:extLst>
                  <a:ext uri="{FF2B5EF4-FFF2-40B4-BE49-F238E27FC236}">
                    <a16:creationId xmlns:a16="http://schemas.microsoft.com/office/drawing/2014/main" id="{FC816124-4E7B-42C9-A245-DC3EF2C90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Line 72">
                <a:extLst>
                  <a:ext uri="{FF2B5EF4-FFF2-40B4-BE49-F238E27FC236}">
                    <a16:creationId xmlns:a16="http://schemas.microsoft.com/office/drawing/2014/main" id="{AE05E3B5-548D-464C-8558-485B66242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7" name="Group 73">
              <a:extLst>
                <a:ext uri="{FF2B5EF4-FFF2-40B4-BE49-F238E27FC236}">
                  <a16:creationId xmlns:a16="http://schemas.microsoft.com/office/drawing/2014/main" id="{D9D40212-6C10-4D91-B5A3-1E76FC5F5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1248"/>
              <a:ext cx="730" cy="404"/>
              <a:chOff x="2006" y="1248"/>
              <a:chExt cx="730" cy="404"/>
            </a:xfrm>
          </p:grpSpPr>
          <p:sp>
            <p:nvSpPr>
              <p:cNvPr id="6209" name="Oval 74">
                <a:extLst>
                  <a:ext uri="{FF2B5EF4-FFF2-40B4-BE49-F238E27FC236}">
                    <a16:creationId xmlns:a16="http://schemas.microsoft.com/office/drawing/2014/main" id="{3122E539-9A3F-4984-9EC0-236C51571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150</a:t>
                </a:r>
              </a:p>
            </p:txBody>
          </p:sp>
          <p:sp>
            <p:nvSpPr>
              <p:cNvPr id="6210" name="Line 75">
                <a:extLst>
                  <a:ext uri="{FF2B5EF4-FFF2-40B4-BE49-F238E27FC236}">
                    <a16:creationId xmlns:a16="http://schemas.microsoft.com/office/drawing/2014/main" id="{787C9E77-7BEC-4BA5-B66C-35C892374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78"/>
                <a:ext cx="540" cy="2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08" name="Line 76">
              <a:extLst>
                <a:ext uri="{FF2B5EF4-FFF2-40B4-BE49-F238E27FC236}">
                  <a16:creationId xmlns:a16="http://schemas.microsoft.com/office/drawing/2014/main" id="{0C398BA4-99E6-41AF-BC80-3D8F22E08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378"/>
              <a:ext cx="52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89" name="Rectangle 77">
            <a:extLst>
              <a:ext uri="{FF2B5EF4-FFF2-40B4-BE49-F238E27FC236}">
                <a16:creationId xmlns:a16="http://schemas.microsoft.com/office/drawing/2014/main" id="{849F1174-FF6F-4143-8A46-E6AC50AC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60198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150, 80, 40, 30, 10, 70, 110, 100, 20, 90, 60, 50, 120, 140, 130</a:t>
            </a:r>
          </a:p>
        </p:txBody>
      </p:sp>
      <p:sp>
        <p:nvSpPr>
          <p:cNvPr id="38990" name="Text Box 78">
            <a:extLst>
              <a:ext uri="{FF2B5EF4-FFF2-40B4-BE49-F238E27FC236}">
                <a16:creationId xmlns:a16="http://schemas.microsoft.com/office/drawing/2014/main" id="{ECEAD37B-E1F4-4ACD-8630-B93B4001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(7)</a:t>
            </a:r>
          </a:p>
        </p:txBody>
      </p:sp>
      <p:sp>
        <p:nvSpPr>
          <p:cNvPr id="38991" name="Line 79">
            <a:extLst>
              <a:ext uri="{FF2B5EF4-FFF2-40B4-BE49-F238E27FC236}">
                <a16:creationId xmlns:a16="http://schemas.microsoft.com/office/drawing/2014/main" id="{9D048389-4C26-4C75-A21A-92D00AB9A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43400"/>
            <a:ext cx="6096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2" name="Line 80">
            <a:extLst>
              <a:ext uri="{FF2B5EF4-FFF2-40B4-BE49-F238E27FC236}">
                <a16:creationId xmlns:a16="http://schemas.microsoft.com/office/drawing/2014/main" id="{D3305653-D458-4073-9C53-A31E053C7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562600"/>
            <a:ext cx="1524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3" name="Text Box 81">
            <a:extLst>
              <a:ext uri="{FF2B5EF4-FFF2-40B4-BE49-F238E27FC236}">
                <a16:creationId xmlns:a16="http://schemas.microsoft.com/office/drawing/2014/main" id="{7FC4E54C-CACD-4ADC-A556-AA91E86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(6)</a:t>
            </a: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621D6106-A6EF-41D3-8901-AABA3069DCF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609600" cy="914400"/>
            <a:chOff x="2496" y="3312"/>
            <a:chExt cx="384" cy="576"/>
          </a:xfrm>
        </p:grpSpPr>
        <p:sp>
          <p:nvSpPr>
            <p:cNvPr id="6198" name="Oval 87">
              <a:extLst>
                <a:ext uri="{FF2B5EF4-FFF2-40B4-BE49-F238E27FC236}">
                  <a16:creationId xmlns:a16="http://schemas.microsoft.com/office/drawing/2014/main" id="{2FF0C785-D7D7-43F2-8A5E-ECA06892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50</a:t>
              </a:r>
            </a:p>
          </p:txBody>
        </p:sp>
        <p:sp>
          <p:nvSpPr>
            <p:cNvPr id="6199" name="Oval 88">
              <a:extLst>
                <a:ext uri="{FF2B5EF4-FFF2-40B4-BE49-F238E27FC236}">
                  <a16:creationId xmlns:a16="http://schemas.microsoft.com/office/drawing/2014/main" id="{24A4DF4C-DD29-4CEE-9F47-34D77B16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70</a:t>
              </a:r>
            </a:p>
          </p:txBody>
        </p:sp>
        <p:sp>
          <p:nvSpPr>
            <p:cNvPr id="6200" name="Line 89">
              <a:extLst>
                <a:ext uri="{FF2B5EF4-FFF2-40B4-BE49-F238E27FC236}">
                  <a16:creationId xmlns:a16="http://schemas.microsoft.com/office/drawing/2014/main" id="{E153B358-93BA-4F2C-B9C2-0F218E3B7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480"/>
              <a:ext cx="96" cy="21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02" name="Text Box 90">
            <a:extLst>
              <a:ext uri="{FF2B5EF4-FFF2-40B4-BE49-F238E27FC236}">
                <a16:creationId xmlns:a16="http://schemas.microsoft.com/office/drawing/2014/main" id="{D3566CF3-BB27-4C25-8939-37A3882AD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(5)</a:t>
            </a:r>
          </a:p>
        </p:txBody>
      </p:sp>
      <p:sp>
        <p:nvSpPr>
          <p:cNvPr id="39003" name="Line 91">
            <a:extLst>
              <a:ext uri="{FF2B5EF4-FFF2-40B4-BE49-F238E27FC236}">
                <a16:creationId xmlns:a16="http://schemas.microsoft.com/office/drawing/2014/main" id="{6390563D-2ACE-46A9-B9C1-7731B2E6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562600"/>
            <a:ext cx="1524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Text Box 92">
            <a:extLst>
              <a:ext uri="{FF2B5EF4-FFF2-40B4-BE49-F238E27FC236}">
                <a16:creationId xmlns:a16="http://schemas.microsoft.com/office/drawing/2014/main" id="{ED677909-4A12-45DA-8D73-802B17C6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371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(4)</a:t>
            </a:r>
          </a:p>
        </p:txBody>
      </p:sp>
      <p:grpSp>
        <p:nvGrpSpPr>
          <p:cNvPr id="13" name="Group 93">
            <a:extLst>
              <a:ext uri="{FF2B5EF4-FFF2-40B4-BE49-F238E27FC236}">
                <a16:creationId xmlns:a16="http://schemas.microsoft.com/office/drawing/2014/main" id="{DE724A75-0E1D-4DD7-B8E3-18BCDE9DCDF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257800"/>
            <a:ext cx="609600" cy="914400"/>
            <a:chOff x="1344" y="3312"/>
            <a:chExt cx="384" cy="576"/>
          </a:xfrm>
        </p:grpSpPr>
        <p:sp>
          <p:nvSpPr>
            <p:cNvPr id="6195" name="Oval 94">
              <a:extLst>
                <a:ext uri="{FF2B5EF4-FFF2-40B4-BE49-F238E27FC236}">
                  <a16:creationId xmlns:a16="http://schemas.microsoft.com/office/drawing/2014/main" id="{F665F614-BD51-4DBE-9EF3-6AC2B997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20</a:t>
              </a:r>
            </a:p>
          </p:txBody>
        </p:sp>
        <p:sp>
          <p:nvSpPr>
            <p:cNvPr id="6196" name="Oval 95">
              <a:extLst>
                <a:ext uri="{FF2B5EF4-FFF2-40B4-BE49-F238E27FC236}">
                  <a16:creationId xmlns:a16="http://schemas.microsoft.com/office/drawing/2014/main" id="{8F8309AB-AC93-4CA7-B8FC-0E1426A60D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30</a:t>
              </a:r>
            </a:p>
          </p:txBody>
        </p:sp>
        <p:sp>
          <p:nvSpPr>
            <p:cNvPr id="6197" name="Line 96">
              <a:extLst>
                <a:ext uri="{FF2B5EF4-FFF2-40B4-BE49-F238E27FC236}">
                  <a16:creationId xmlns:a16="http://schemas.microsoft.com/office/drawing/2014/main" id="{DBF0C407-1D30-4812-9189-A7187E99E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80"/>
              <a:ext cx="96" cy="21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09" name="Text Box 97">
            <a:extLst>
              <a:ext uri="{FF2B5EF4-FFF2-40B4-BE49-F238E27FC236}">
                <a16:creationId xmlns:a16="http://schemas.microsoft.com/office/drawing/2014/main" id="{353B8B57-426B-4C01-B976-377AB0DB7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(3)</a:t>
            </a:r>
          </a:p>
        </p:txBody>
      </p:sp>
      <p:sp>
        <p:nvSpPr>
          <p:cNvPr id="39010" name="Line 98">
            <a:extLst>
              <a:ext uri="{FF2B5EF4-FFF2-40B4-BE49-F238E27FC236}">
                <a16:creationId xmlns:a16="http://schemas.microsoft.com/office/drawing/2014/main" id="{A4D59026-92E3-461E-8E03-0AFA688107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968875"/>
            <a:ext cx="32385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1" name="Text Box 99">
            <a:extLst>
              <a:ext uri="{FF2B5EF4-FFF2-40B4-BE49-F238E27FC236}">
                <a16:creationId xmlns:a16="http://schemas.microsoft.com/office/drawing/2014/main" id="{ABCE1DA7-8633-4B3D-A2FD-B4B7062D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467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(2)</a:t>
            </a:r>
          </a:p>
        </p:txBody>
      </p:sp>
      <p:grpSp>
        <p:nvGrpSpPr>
          <p:cNvPr id="14" name="Group 100">
            <a:extLst>
              <a:ext uri="{FF2B5EF4-FFF2-40B4-BE49-F238E27FC236}">
                <a16:creationId xmlns:a16="http://schemas.microsoft.com/office/drawing/2014/main" id="{F144E2FD-3C6C-4D44-8A10-0E903B0767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724400"/>
            <a:ext cx="838200" cy="838200"/>
            <a:chOff x="1680" y="2976"/>
            <a:chExt cx="528" cy="528"/>
          </a:xfrm>
        </p:grpSpPr>
        <p:sp>
          <p:nvSpPr>
            <p:cNvPr id="6192" name="Oval 101">
              <a:extLst>
                <a:ext uri="{FF2B5EF4-FFF2-40B4-BE49-F238E27FC236}">
                  <a16:creationId xmlns:a16="http://schemas.microsoft.com/office/drawing/2014/main" id="{05AB1B24-14E0-4668-9B91-A306E58A9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80</a:t>
              </a:r>
            </a:p>
          </p:txBody>
        </p:sp>
        <p:sp>
          <p:nvSpPr>
            <p:cNvPr id="6193" name="Oval 102">
              <a:extLst>
                <a:ext uri="{FF2B5EF4-FFF2-40B4-BE49-F238E27FC236}">
                  <a16:creationId xmlns:a16="http://schemas.microsoft.com/office/drawing/2014/main" id="{60F784AB-45CB-4C91-9447-B0D5C91A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10</a:t>
              </a:r>
            </a:p>
          </p:txBody>
        </p:sp>
        <p:sp>
          <p:nvSpPr>
            <p:cNvPr id="6194" name="Line 103">
              <a:extLst>
                <a:ext uri="{FF2B5EF4-FFF2-40B4-BE49-F238E27FC236}">
                  <a16:creationId xmlns:a16="http://schemas.microsoft.com/office/drawing/2014/main" id="{9DA24001-B1B4-4DAE-9718-DCB489177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3130"/>
              <a:ext cx="20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D3CE1466-5ECD-4C61-B264-731540F55B1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609600" cy="914400"/>
            <a:chOff x="2016" y="3312"/>
            <a:chExt cx="384" cy="576"/>
          </a:xfrm>
        </p:grpSpPr>
        <p:sp>
          <p:nvSpPr>
            <p:cNvPr id="6189" name="Oval 105">
              <a:extLst>
                <a:ext uri="{FF2B5EF4-FFF2-40B4-BE49-F238E27FC236}">
                  <a16:creationId xmlns:a16="http://schemas.microsoft.com/office/drawing/2014/main" id="{352C935C-616E-4077-AA95-CAB79BDADB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8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80</a:t>
              </a:r>
            </a:p>
          </p:txBody>
        </p:sp>
        <p:sp>
          <p:nvSpPr>
            <p:cNvPr id="6190" name="Line 106">
              <a:extLst>
                <a:ext uri="{FF2B5EF4-FFF2-40B4-BE49-F238E27FC236}">
                  <a16:creationId xmlns:a16="http://schemas.microsoft.com/office/drawing/2014/main" id="{30DE2AA6-9F99-4C18-8FA7-67E55F745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80"/>
              <a:ext cx="96" cy="215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Oval 107">
              <a:extLst>
                <a:ext uri="{FF2B5EF4-FFF2-40B4-BE49-F238E27FC236}">
                  <a16:creationId xmlns:a16="http://schemas.microsoft.com/office/drawing/2014/main" id="{7E7CD71B-3487-4647-9013-62B1C78D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60</a:t>
              </a:r>
            </a:p>
          </p:txBody>
        </p:sp>
      </p:grpSp>
      <p:sp>
        <p:nvSpPr>
          <p:cNvPr id="39020" name="Text Box 108">
            <a:extLst>
              <a:ext uri="{FF2B5EF4-FFF2-40B4-BE49-F238E27FC236}">
                <a16:creationId xmlns:a16="http://schemas.microsoft.com/office/drawing/2014/main" id="{BBC0D65E-8F34-4A2B-9734-148575EC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515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(1)</a:t>
            </a:r>
          </a:p>
        </p:txBody>
      </p:sp>
      <p:grpSp>
        <p:nvGrpSpPr>
          <p:cNvPr id="16" name="Group 109">
            <a:extLst>
              <a:ext uri="{FF2B5EF4-FFF2-40B4-BE49-F238E27FC236}">
                <a16:creationId xmlns:a16="http://schemas.microsoft.com/office/drawing/2014/main" id="{A4616D9B-2E61-42A0-985E-0C35265B6A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114800"/>
            <a:ext cx="1371600" cy="914400"/>
            <a:chOff x="1680" y="2592"/>
            <a:chExt cx="864" cy="576"/>
          </a:xfrm>
        </p:grpSpPr>
        <p:sp>
          <p:nvSpPr>
            <p:cNvPr id="6186" name="Oval 110">
              <a:extLst>
                <a:ext uri="{FF2B5EF4-FFF2-40B4-BE49-F238E27FC236}">
                  <a16:creationId xmlns:a16="http://schemas.microsoft.com/office/drawing/2014/main" id="{C7D86A42-FEF3-47EC-946E-051C0B4B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150</a:t>
              </a:r>
            </a:p>
          </p:txBody>
        </p:sp>
        <p:sp>
          <p:nvSpPr>
            <p:cNvPr id="6187" name="Oval 111">
              <a:extLst>
                <a:ext uri="{FF2B5EF4-FFF2-40B4-BE49-F238E27FC236}">
                  <a16:creationId xmlns:a16="http://schemas.microsoft.com/office/drawing/2014/main" id="{9EE58816-BEDC-444A-9424-34E630AB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10</a:t>
              </a:r>
            </a:p>
          </p:txBody>
        </p:sp>
        <p:sp>
          <p:nvSpPr>
            <p:cNvPr id="6188" name="Line 112">
              <a:extLst>
                <a:ext uri="{FF2B5EF4-FFF2-40B4-BE49-F238E27FC236}">
                  <a16:creationId xmlns:a16="http://schemas.microsoft.com/office/drawing/2014/main" id="{E33B1297-11A8-49BE-B81D-5A00009AA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2722"/>
              <a:ext cx="540" cy="2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17">
            <a:extLst>
              <a:ext uri="{FF2B5EF4-FFF2-40B4-BE49-F238E27FC236}">
                <a16:creationId xmlns:a16="http://schemas.microsoft.com/office/drawing/2014/main" id="{A38EE9E9-1FBD-461F-A3E0-D8711935368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724400"/>
            <a:ext cx="838200" cy="838200"/>
            <a:chOff x="1344" y="2976"/>
            <a:chExt cx="528" cy="528"/>
          </a:xfrm>
        </p:grpSpPr>
        <p:sp>
          <p:nvSpPr>
            <p:cNvPr id="6183" name="Oval 118">
              <a:extLst>
                <a:ext uri="{FF2B5EF4-FFF2-40B4-BE49-F238E27FC236}">
                  <a16:creationId xmlns:a16="http://schemas.microsoft.com/office/drawing/2014/main" id="{8F5A181A-6E31-4108-A7CF-6D98FFDF0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150</a:t>
              </a:r>
            </a:p>
          </p:txBody>
        </p:sp>
        <p:sp>
          <p:nvSpPr>
            <p:cNvPr id="6184" name="Line 119">
              <a:extLst>
                <a:ext uri="{FF2B5EF4-FFF2-40B4-BE49-F238E27FC236}">
                  <a16:creationId xmlns:a16="http://schemas.microsoft.com/office/drawing/2014/main" id="{1D5076A0-29BA-41BE-A08B-416F8C31F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130"/>
              <a:ext cx="20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Oval 120">
              <a:extLst>
                <a:ext uri="{FF2B5EF4-FFF2-40B4-BE49-F238E27FC236}">
                  <a16:creationId xmlns:a16="http://schemas.microsoft.com/office/drawing/2014/main" id="{8BD2C863-02BA-4ABC-A522-314586CE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20</a:t>
              </a: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id="{FFB8C742-9D3D-4A52-955D-29A6584B61A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257800"/>
            <a:ext cx="609600" cy="914400"/>
            <a:chOff x="1344" y="3312"/>
            <a:chExt cx="384" cy="576"/>
          </a:xfrm>
        </p:grpSpPr>
        <p:sp>
          <p:nvSpPr>
            <p:cNvPr id="6180" name="Oval 122">
              <a:extLst>
                <a:ext uri="{FF2B5EF4-FFF2-40B4-BE49-F238E27FC236}">
                  <a16:creationId xmlns:a16="http://schemas.microsoft.com/office/drawing/2014/main" id="{334F499E-0EB6-4A73-860B-A89FCF9386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150</a:t>
              </a:r>
            </a:p>
          </p:txBody>
        </p:sp>
        <p:sp>
          <p:nvSpPr>
            <p:cNvPr id="6181" name="Line 123">
              <a:extLst>
                <a:ext uri="{FF2B5EF4-FFF2-40B4-BE49-F238E27FC236}">
                  <a16:creationId xmlns:a16="http://schemas.microsoft.com/office/drawing/2014/main" id="{8CC32FBB-578B-4E5B-8443-835FD61AD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80"/>
              <a:ext cx="96" cy="215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Oval 124">
              <a:extLst>
                <a:ext uri="{FF2B5EF4-FFF2-40B4-BE49-F238E27FC236}">
                  <a16:creationId xmlns:a16="http://schemas.microsoft.com/office/drawing/2014/main" id="{1D72BA69-2334-484A-BAF6-82530E29A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30</a:t>
              </a:r>
            </a:p>
          </p:txBody>
        </p:sp>
      </p:grpSp>
      <p:sp>
        <p:nvSpPr>
          <p:cNvPr id="39037" name="Text Box 125">
            <a:extLst>
              <a:ext uri="{FF2B5EF4-FFF2-40B4-BE49-F238E27FC236}">
                <a16:creationId xmlns:a16="http://schemas.microsoft.com/office/drawing/2014/main" id="{13BF7B71-0941-40C6-A398-B7D2F88D0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?</a:t>
            </a:r>
            <a:endParaRPr lang="en-US" altLang="zh-CN" b="1" i="1"/>
          </a:p>
        </p:txBody>
      </p:sp>
      <p:sp>
        <p:nvSpPr>
          <p:cNvPr id="6179" name="Text Box 126">
            <a:extLst>
              <a:ext uri="{FF2B5EF4-FFF2-40B4-BE49-F238E27FC236}">
                <a16:creationId xmlns:a16="http://schemas.microsoft.com/office/drawing/2014/main" id="{68B5A565-6020-4B04-A8F6-F55419BB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20" grpId="0" animBg="1" autoUpdateAnimBg="0"/>
      <p:bldP spid="38921" grpId="0" autoUpdateAnimBg="0"/>
      <p:bldP spid="38922" grpId="0" autoUpdateAnimBg="0"/>
      <p:bldP spid="38926" grpId="0" animBg="1" autoUpdateAnimBg="0"/>
      <p:bldP spid="38927" grpId="0" animBg="1" autoUpdateAnimBg="0"/>
      <p:bldP spid="38989" grpId="0" animBg="1" autoUpdateAnimBg="0"/>
      <p:bldP spid="38990" grpId="0" autoUpdateAnimBg="0"/>
      <p:bldP spid="38993" grpId="0" autoUpdateAnimBg="0"/>
      <p:bldP spid="39002" grpId="0" autoUpdateAnimBg="0"/>
      <p:bldP spid="39004" grpId="0" autoUpdateAnimBg="0"/>
      <p:bldP spid="39009" grpId="0" autoUpdateAnimBg="0"/>
      <p:bldP spid="39011" grpId="0" autoUpdateAnimBg="0"/>
      <p:bldP spid="39020" grpId="0" autoUpdateAnimBg="0"/>
      <p:bldP spid="390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23">
            <a:extLst>
              <a:ext uri="{FF2B5EF4-FFF2-40B4-BE49-F238E27FC236}">
                <a16:creationId xmlns:a16="http://schemas.microsoft.com/office/drawing/2014/main" id="{380A56D0-A14D-46E4-98EB-94DECB6EB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40060" name="Text Box 124">
            <a:extLst>
              <a:ext uri="{FF2B5EF4-FFF2-40B4-BE49-F238E27FC236}">
                <a16:creationId xmlns:a16="http://schemas.microsoft.com/office/drawing/2014/main" id="{CA7302DF-96CC-4164-BF16-CD8D274A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For the perfect binary tree of height </a:t>
            </a:r>
            <a:r>
              <a:rPr lang="en-US" altLang="zh-CN" b="1" i="1">
                <a:sym typeface="Wingdings" panose="05000000000000000000" pitchFamily="2" charset="2"/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 containing 2</a:t>
            </a:r>
            <a:r>
              <a:rPr lang="en-US" altLang="zh-CN" b="1" i="1" baseline="30000">
                <a:sym typeface="Wingdings" panose="05000000000000000000" pitchFamily="2" charset="2"/>
              </a:rPr>
              <a:t>h</a:t>
            </a:r>
            <a:r>
              <a:rPr lang="en-US" altLang="zh-CN" b="1" baseline="30000">
                <a:sym typeface="Wingdings" panose="05000000000000000000" pitchFamily="2" charset="2"/>
              </a:rPr>
              <a:t>+1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 1 nodes, the sum of the heights of the nodes is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h</a:t>
            </a:r>
            <a:r>
              <a:rPr lang="en-US" altLang="zh-CN" b="1" baseline="30000">
                <a:solidFill>
                  <a:schemeClr val="hlink"/>
                </a:solidFill>
                <a:sym typeface="Wingdings" panose="05000000000000000000" pitchFamily="2" charset="2"/>
              </a:rPr>
              <a:t>+1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1  (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 + 1)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127">
            <a:extLst>
              <a:ext uri="{FF2B5EF4-FFF2-40B4-BE49-F238E27FC236}">
                <a16:creationId xmlns:a16="http://schemas.microsoft.com/office/drawing/2014/main" id="{83E64456-365F-48E2-AC4B-2AEA5A05D1F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3352800" cy="457200"/>
            <a:chOff x="1680" y="1104"/>
            <a:chExt cx="2112" cy="288"/>
          </a:xfrm>
        </p:grpSpPr>
        <p:sp>
          <p:nvSpPr>
            <p:cNvPr id="15369" name="Text Box 125">
              <a:extLst>
                <a:ext uri="{FF2B5EF4-FFF2-40B4-BE49-F238E27FC236}">
                  <a16:creationId xmlns:a16="http://schemas.microsoft.com/office/drawing/2014/main" id="{5BBA117C-4ABD-4345-A275-EBE147822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04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 ( </a:t>
              </a:r>
              <a:r>
                <a:rPr lang="en-US" altLang="zh-CN" b="1" i="1"/>
                <a:t>N </a:t>
              </a:r>
              <a:r>
                <a:rPr lang="en-US" altLang="zh-CN" b="1"/>
                <a:t>) = O ( </a:t>
              </a:r>
              <a:r>
                <a:rPr lang="en-US" altLang="zh-CN" b="1" i="1"/>
                <a:t>N </a:t>
              </a:r>
              <a:r>
                <a:rPr lang="en-US" altLang="zh-CN" b="1"/>
                <a:t>)</a:t>
              </a:r>
              <a:endParaRPr lang="en-US" altLang="zh-CN" b="1" i="1"/>
            </a:p>
          </p:txBody>
        </p:sp>
        <p:sp>
          <p:nvSpPr>
            <p:cNvPr id="15370" name="AutoShape 126">
              <a:extLst>
                <a:ext uri="{FF2B5EF4-FFF2-40B4-BE49-F238E27FC236}">
                  <a16:creationId xmlns:a16="http://schemas.microsoft.com/office/drawing/2014/main" id="{F23F5ACC-ED32-4D15-8F0E-0DA991AB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064" name="Text Box 128">
            <a:extLst>
              <a:ext uri="{FF2B5EF4-FFF2-40B4-BE49-F238E27FC236}">
                <a16:creationId xmlns:a16="http://schemas.microsoft.com/office/drawing/2014/main" id="{ADF43241-076C-4A23-AD08-3FB7681C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Applications of Priority Queues</a:t>
            </a:r>
            <a:endParaRPr lang="en-US" altLang="zh-CN" b="1"/>
          </a:p>
        </p:txBody>
      </p:sp>
      <p:sp>
        <p:nvSpPr>
          <p:cNvPr id="40065" name="Text Box 129">
            <a:extLst>
              <a:ext uri="{FF2B5EF4-FFF2-40B4-BE49-F238E27FC236}">
                <a16:creationId xmlns:a16="http://schemas.microsoft.com/office/drawing/2014/main" id="{47308907-4F83-4C3A-B831-AD6D4290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〖Example〗Given a list of </a:t>
            </a:r>
            <a:r>
              <a:rPr lang="en-US" altLang="zh-CN" b="1" i="1">
                <a:ea typeface="MS Hei" pitchFamily="49" charset="-122"/>
              </a:rPr>
              <a:t>N</a:t>
            </a:r>
            <a:r>
              <a:rPr lang="en-US" altLang="zh-CN" b="1">
                <a:ea typeface="MS Hei" pitchFamily="49" charset="-122"/>
              </a:rPr>
              <a:t> elements and an integer </a:t>
            </a:r>
            <a:r>
              <a:rPr lang="en-US" altLang="zh-CN" b="1" i="1">
                <a:ea typeface="MS Hei" pitchFamily="49" charset="-122"/>
              </a:rPr>
              <a:t>k</a:t>
            </a:r>
            <a:r>
              <a:rPr lang="en-US" altLang="zh-CN" b="1">
                <a:ea typeface="MS Hei" pitchFamily="49" charset="-122"/>
              </a:rPr>
              <a:t>.  Find the </a:t>
            </a:r>
            <a:r>
              <a:rPr lang="en-US" altLang="zh-CN" b="1" i="1">
                <a:ea typeface="MS Hei" pitchFamily="49" charset="-122"/>
              </a:rPr>
              <a:t>k</a:t>
            </a:r>
            <a:r>
              <a:rPr lang="en-US" altLang="zh-CN" b="1">
                <a:ea typeface="MS Hei" pitchFamily="49" charset="-122"/>
              </a:rPr>
              <a:t>th largest element.</a:t>
            </a:r>
          </a:p>
        </p:txBody>
      </p:sp>
      <p:sp>
        <p:nvSpPr>
          <p:cNvPr id="40066" name="AutoShape 130">
            <a:extLst>
              <a:ext uri="{FF2B5EF4-FFF2-40B4-BE49-F238E27FC236}">
                <a16:creationId xmlns:a16="http://schemas.microsoft.com/office/drawing/2014/main" id="{2D15FFD6-294B-4824-9E12-2E3C13ED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543800" cy="1981200"/>
          </a:xfrm>
          <a:prstGeom prst="cloudCallout">
            <a:avLst>
              <a:gd name="adj1" fmla="val -54375"/>
              <a:gd name="adj2" fmla="val 79569"/>
            </a:avLst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How many methods can you think of to solve this problem?  What are their complexities?</a:t>
            </a:r>
          </a:p>
        </p:txBody>
      </p:sp>
      <p:sp>
        <p:nvSpPr>
          <p:cNvPr id="15368" name="Text Box 132">
            <a:extLst>
              <a:ext uri="{FF2B5EF4-FFF2-40B4-BE49-F238E27FC236}">
                <a16:creationId xmlns:a16="http://schemas.microsoft.com/office/drawing/2014/main" id="{C5DBFBA6-6034-4E94-B1FE-B1F01F01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60" grpId="0" autoUpdateAnimBg="0"/>
      <p:bldP spid="40064" grpId="0" autoUpdateAnimBg="0"/>
      <p:bldP spid="40065" grpId="0" autoUpdateAnimBg="0"/>
      <p:bldP spid="4006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90F4D949-73EF-4A74-913A-C42139CF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</a:t>
            </a:r>
            <a:r>
              <a:rPr lang="en-US" altLang="zh-CN" sz="2800" b="1" i="1">
                <a:sym typeface="Webdings" panose="05030102010509060703" pitchFamily="18" charset="2"/>
              </a:rPr>
              <a:t>d</a:t>
            </a:r>
            <a:r>
              <a:rPr lang="en-US" altLang="zh-CN" sz="2800" b="1">
                <a:sym typeface="Webdings" panose="05030102010509060703" pitchFamily="18" charset="2"/>
              </a:rPr>
              <a:t>-Heaps</a:t>
            </a:r>
            <a:endParaRPr lang="en-US" altLang="zh-CN" b="1" i="1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0E6E1E63-0736-4C5C-B37B-20958846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0513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---- All nodes have </a:t>
            </a:r>
            <a:r>
              <a:rPr lang="en-US" altLang="zh-CN" b="1" i="1">
                <a:solidFill>
                  <a:schemeClr val="hlink"/>
                </a:solidFill>
              </a:rPr>
              <a:t>d</a:t>
            </a:r>
            <a:r>
              <a:rPr lang="en-US" altLang="zh-CN" b="1"/>
              <a:t> children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71AC64DE-1727-436B-8EBF-B9A3F951519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838200"/>
            <a:ext cx="6096000" cy="2286000"/>
            <a:chOff x="816" y="720"/>
            <a:chExt cx="3840" cy="1440"/>
          </a:xfrm>
        </p:grpSpPr>
        <p:sp>
          <p:nvSpPr>
            <p:cNvPr id="16392" name="Oval 4">
              <a:extLst>
                <a:ext uri="{FF2B5EF4-FFF2-40B4-BE49-F238E27FC236}">
                  <a16:creationId xmlns:a16="http://schemas.microsoft.com/office/drawing/2014/main" id="{2044AD3B-5F9B-43F3-ACD0-BF23E649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16393" name="Oval 5">
              <a:extLst>
                <a:ext uri="{FF2B5EF4-FFF2-40B4-BE49-F238E27FC236}">
                  <a16:creationId xmlns:a16="http://schemas.microsoft.com/office/drawing/2014/main" id="{65A984BB-19F9-4A2E-B267-68FE9517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15</a:t>
              </a:r>
            </a:p>
          </p:txBody>
        </p:sp>
        <p:sp>
          <p:nvSpPr>
            <p:cNvPr id="16394" name="Oval 6">
              <a:extLst>
                <a:ext uri="{FF2B5EF4-FFF2-40B4-BE49-F238E27FC236}">
                  <a16:creationId xmlns:a16="http://schemas.microsoft.com/office/drawing/2014/main" id="{D5CB59C9-FF90-47D4-BE82-FDF540CC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13</a:t>
              </a:r>
            </a:p>
          </p:txBody>
        </p:sp>
        <p:sp>
          <p:nvSpPr>
            <p:cNvPr id="16395" name="Oval 7">
              <a:extLst>
                <a:ext uri="{FF2B5EF4-FFF2-40B4-BE49-F238E27FC236}">
                  <a16:creationId xmlns:a16="http://schemas.microsoft.com/office/drawing/2014/main" id="{7ACCFF75-07BE-42A5-8EC9-9AAE474D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</a:t>
              </a:r>
            </a:p>
          </p:txBody>
        </p:sp>
        <p:sp>
          <p:nvSpPr>
            <p:cNvPr id="16396" name="Line 8">
              <a:extLst>
                <a:ext uri="{FF2B5EF4-FFF2-40B4-BE49-F238E27FC236}">
                  <a16:creationId xmlns:a16="http://schemas.microsoft.com/office/drawing/2014/main" id="{EDF76E46-7906-4C57-8ADB-8A6F3D904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9">
              <a:extLst>
                <a:ext uri="{FF2B5EF4-FFF2-40B4-BE49-F238E27FC236}">
                  <a16:creationId xmlns:a16="http://schemas.microsoft.com/office/drawing/2014/main" id="{3941259E-020B-4728-AE56-19DE7BD7D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0">
              <a:extLst>
                <a:ext uri="{FF2B5EF4-FFF2-40B4-BE49-F238E27FC236}">
                  <a16:creationId xmlns:a16="http://schemas.microsoft.com/office/drawing/2014/main" id="{BC682220-98AD-4FE1-A139-FC2193520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Oval 11">
              <a:extLst>
                <a:ext uri="{FF2B5EF4-FFF2-40B4-BE49-F238E27FC236}">
                  <a16:creationId xmlns:a16="http://schemas.microsoft.com/office/drawing/2014/main" id="{0F74D1DA-E582-4298-9FB5-CEC1EFA6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  <p:sp>
          <p:nvSpPr>
            <p:cNvPr id="16400" name="Oval 12">
              <a:extLst>
                <a:ext uri="{FF2B5EF4-FFF2-40B4-BE49-F238E27FC236}">
                  <a16:creationId xmlns:a16="http://schemas.microsoft.com/office/drawing/2014/main" id="{69496879-EA8E-4B01-9305-782C9C1B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17</a:t>
              </a:r>
            </a:p>
          </p:txBody>
        </p:sp>
        <p:sp>
          <p:nvSpPr>
            <p:cNvPr id="16401" name="Oval 13">
              <a:extLst>
                <a:ext uri="{FF2B5EF4-FFF2-40B4-BE49-F238E27FC236}">
                  <a16:creationId xmlns:a16="http://schemas.microsoft.com/office/drawing/2014/main" id="{CA3877D4-0F81-4251-8C95-097A3F86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8</a:t>
              </a:r>
            </a:p>
          </p:txBody>
        </p:sp>
        <p:sp>
          <p:nvSpPr>
            <p:cNvPr id="16402" name="Oval 14">
              <a:extLst>
                <a:ext uri="{FF2B5EF4-FFF2-40B4-BE49-F238E27FC236}">
                  <a16:creationId xmlns:a16="http://schemas.microsoft.com/office/drawing/2014/main" id="{2533324E-6362-4B4E-B548-364A380D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  <p:sp>
          <p:nvSpPr>
            <p:cNvPr id="16403" name="Line 15">
              <a:extLst>
                <a:ext uri="{FF2B5EF4-FFF2-40B4-BE49-F238E27FC236}">
                  <a16:creationId xmlns:a16="http://schemas.microsoft.com/office/drawing/2014/main" id="{4B8ED6C2-3C27-4EBA-96D1-C8D34A2B3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6">
              <a:extLst>
                <a:ext uri="{FF2B5EF4-FFF2-40B4-BE49-F238E27FC236}">
                  <a16:creationId xmlns:a16="http://schemas.microsoft.com/office/drawing/2014/main" id="{C2557FDE-6894-48F2-A0FB-3C8DC0661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7">
              <a:extLst>
                <a:ext uri="{FF2B5EF4-FFF2-40B4-BE49-F238E27FC236}">
                  <a16:creationId xmlns:a16="http://schemas.microsoft.com/office/drawing/2014/main" id="{4EF392B0-EDA2-4364-81C5-987520E2B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18">
              <a:extLst>
                <a:ext uri="{FF2B5EF4-FFF2-40B4-BE49-F238E27FC236}">
                  <a16:creationId xmlns:a16="http://schemas.microsoft.com/office/drawing/2014/main" id="{C34E31FD-B84E-4353-AC9B-F0748764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16407" name="Oval 19">
              <a:extLst>
                <a:ext uri="{FF2B5EF4-FFF2-40B4-BE49-F238E27FC236}">
                  <a16:creationId xmlns:a16="http://schemas.microsoft.com/office/drawing/2014/main" id="{89102811-E527-4C73-9F22-C00DE6EB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7</a:t>
              </a:r>
            </a:p>
          </p:txBody>
        </p:sp>
        <p:sp>
          <p:nvSpPr>
            <p:cNvPr id="16408" name="Oval 20">
              <a:extLst>
                <a:ext uri="{FF2B5EF4-FFF2-40B4-BE49-F238E27FC236}">
                  <a16:creationId xmlns:a16="http://schemas.microsoft.com/office/drawing/2014/main" id="{A6A5C778-1F67-45D0-918A-EC7E1A4B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4</a:t>
              </a:r>
            </a:p>
          </p:txBody>
        </p:sp>
        <p:sp>
          <p:nvSpPr>
            <p:cNvPr id="16409" name="Oval 21">
              <a:extLst>
                <a:ext uri="{FF2B5EF4-FFF2-40B4-BE49-F238E27FC236}">
                  <a16:creationId xmlns:a16="http://schemas.microsoft.com/office/drawing/2014/main" id="{7861985F-1789-484B-9213-A5FDD1F2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10</a:t>
              </a:r>
            </a:p>
          </p:txBody>
        </p:sp>
        <p:sp>
          <p:nvSpPr>
            <p:cNvPr id="16410" name="Line 22">
              <a:extLst>
                <a:ext uri="{FF2B5EF4-FFF2-40B4-BE49-F238E27FC236}">
                  <a16:creationId xmlns:a16="http://schemas.microsoft.com/office/drawing/2014/main" id="{B8EB6D5D-D570-4595-AC5F-DA79F2918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3">
              <a:extLst>
                <a:ext uri="{FF2B5EF4-FFF2-40B4-BE49-F238E27FC236}">
                  <a16:creationId xmlns:a16="http://schemas.microsoft.com/office/drawing/2014/main" id="{C7E9C86D-AB07-4DB3-8570-9B9C56265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4">
              <a:extLst>
                <a:ext uri="{FF2B5EF4-FFF2-40B4-BE49-F238E27FC236}">
                  <a16:creationId xmlns:a16="http://schemas.microsoft.com/office/drawing/2014/main" id="{064A3595-CF50-45CC-8E35-5BF15C7B6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Oval 26">
              <a:extLst>
                <a:ext uri="{FF2B5EF4-FFF2-40B4-BE49-F238E27FC236}">
                  <a16:creationId xmlns:a16="http://schemas.microsoft.com/office/drawing/2014/main" id="{8CD3B7F7-A869-4A0F-9D7D-39EE5555D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7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  <p:sp>
          <p:nvSpPr>
            <p:cNvPr id="16414" name="Oval 27">
              <a:extLst>
                <a:ext uri="{FF2B5EF4-FFF2-40B4-BE49-F238E27FC236}">
                  <a16:creationId xmlns:a16="http://schemas.microsoft.com/office/drawing/2014/main" id="{72DC2935-A1E9-47C4-BA71-FE17A00F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11</a:t>
              </a:r>
            </a:p>
          </p:txBody>
        </p:sp>
        <p:sp>
          <p:nvSpPr>
            <p:cNvPr id="16415" name="Line 29">
              <a:extLst>
                <a:ext uri="{FF2B5EF4-FFF2-40B4-BE49-F238E27FC236}">
                  <a16:creationId xmlns:a16="http://schemas.microsoft.com/office/drawing/2014/main" id="{85C79DAB-3622-45E4-8D6C-8299BD9B8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0">
              <a:extLst>
                <a:ext uri="{FF2B5EF4-FFF2-40B4-BE49-F238E27FC236}">
                  <a16:creationId xmlns:a16="http://schemas.microsoft.com/office/drawing/2014/main" id="{1485F637-4874-4EEC-A51A-BD14C7271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632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Oval 32">
              <a:extLst>
                <a:ext uri="{FF2B5EF4-FFF2-40B4-BE49-F238E27FC236}">
                  <a16:creationId xmlns:a16="http://schemas.microsoft.com/office/drawing/2014/main" id="{B586FFFA-66AC-490B-BAD6-3F34E6580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2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16418" name="Line 35">
              <a:extLst>
                <a:ext uri="{FF2B5EF4-FFF2-40B4-BE49-F238E27FC236}">
                  <a16:creationId xmlns:a16="http://schemas.microsoft.com/office/drawing/2014/main" id="{31912419-7A94-4042-9497-DF067EC56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9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6">
              <a:extLst>
                <a:ext uri="{FF2B5EF4-FFF2-40B4-BE49-F238E27FC236}">
                  <a16:creationId xmlns:a16="http://schemas.microsoft.com/office/drawing/2014/main" id="{B03E8111-E83B-4FA0-B289-4DEF7E279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864"/>
              <a:ext cx="105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7">
              <a:extLst>
                <a:ext uri="{FF2B5EF4-FFF2-40B4-BE49-F238E27FC236}">
                  <a16:creationId xmlns:a16="http://schemas.microsoft.com/office/drawing/2014/main" id="{6A0F75E0-BC77-4752-835E-964E67838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64"/>
              <a:ext cx="105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Text Box 39">
              <a:extLst>
                <a:ext uri="{FF2B5EF4-FFF2-40B4-BE49-F238E27FC236}">
                  <a16:creationId xmlns:a16="http://schemas.microsoft.com/office/drawing/2014/main" id="{A254BAE7-5A58-4CCD-8AFC-CE3AEDB5A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7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3-heap</a:t>
              </a:r>
            </a:p>
          </p:txBody>
        </p:sp>
      </p:grpSp>
      <p:sp>
        <p:nvSpPr>
          <p:cNvPr id="41001" name="Oval 41">
            <a:extLst>
              <a:ext uri="{FF2B5EF4-FFF2-40B4-BE49-F238E27FC236}">
                <a16:creationId xmlns:a16="http://schemas.microsoft.com/office/drawing/2014/main" id="{1C113350-D927-4AED-A235-48246D14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7848600" cy="9144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Question:</a:t>
            </a:r>
            <a:r>
              <a:rPr lang="en-US" altLang="zh-CN" b="1"/>
              <a:t>  Shall we make </a:t>
            </a:r>
            <a:r>
              <a:rPr lang="en-US" altLang="zh-CN" b="1" i="1"/>
              <a:t>d</a:t>
            </a:r>
            <a:r>
              <a:rPr lang="en-US" altLang="zh-CN" b="1"/>
              <a:t> as large as possible?</a:t>
            </a:r>
          </a:p>
        </p:txBody>
      </p:sp>
      <p:sp>
        <p:nvSpPr>
          <p:cNvPr id="41002" name="AutoShape 42" descr="再生纸">
            <a:extLst>
              <a:ext uri="{FF2B5EF4-FFF2-40B4-BE49-F238E27FC236}">
                <a16:creationId xmlns:a16="http://schemas.microsoft.com/office/drawing/2014/main" id="{28D753BC-DA20-402A-97FF-25A0D360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</a:t>
            </a:r>
            <a:r>
              <a:rPr lang="en-US" altLang="zh-CN" sz="2000" b="1">
                <a:sym typeface="Wingdings" pitchFamily="2" charset="2"/>
              </a:rPr>
              <a:t> DeleteMin will take 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 1 comparisons to find the smallest child.   Hence the total time complexity would be </a:t>
            </a:r>
            <a:r>
              <a:rPr lang="en-US" altLang="zh-CN" sz="2000" b="1">
                <a:solidFill>
                  <a:schemeClr val="hlink"/>
                </a:solidFill>
                <a:sym typeface="Symbol" pitchFamily="18" charset="2"/>
              </a:rPr>
              <a:t>O(</a:t>
            </a:r>
            <a:r>
              <a:rPr lang="en-US" altLang="zh-CN" sz="2000" b="1" i="1">
                <a:solidFill>
                  <a:schemeClr val="hlink"/>
                </a:solidFill>
                <a:sym typeface="Symbol" pitchFamily="18" charset="2"/>
              </a:rPr>
              <a:t>d</a:t>
            </a:r>
            <a:r>
              <a:rPr lang="en-US" altLang="zh-CN" sz="2000" b="1">
                <a:solidFill>
                  <a:schemeClr val="hlink"/>
                </a:solidFill>
                <a:sym typeface="Symbol" pitchFamily="18" charset="2"/>
              </a:rPr>
              <a:t> log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itchFamily="18" charset="2"/>
              </a:rPr>
              <a:t>d</a:t>
            </a:r>
            <a:r>
              <a:rPr lang="en-US" altLang="zh-CN" sz="2000" b="1" i="1">
                <a:solidFill>
                  <a:schemeClr val="hlink"/>
                </a:solidFill>
                <a:sym typeface="Symbol" pitchFamily="18" charset="2"/>
              </a:rPr>
              <a:t> N</a:t>
            </a:r>
            <a:r>
              <a:rPr lang="en-US" altLang="zh-CN" sz="2000" b="1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altLang="zh-CN" sz="2000" b="1">
                <a:sym typeface="Symbol" pitchFamily="18" charset="2"/>
              </a:rPr>
              <a:t>.</a:t>
            </a:r>
          </a:p>
          <a:p>
            <a:pPr marL="661988" indent="-661988">
              <a:defRPr/>
            </a:pPr>
            <a:r>
              <a:rPr lang="en-US" altLang="zh-CN" sz="2000" b="1">
                <a:sym typeface="Wingdings" pitchFamily="2" charset="2"/>
              </a:rPr>
              <a:t>           *2 or /2 is merely </a:t>
            </a:r>
            <a:r>
              <a:rPr lang="en-US" altLang="zh-CN" sz="2000" b="1">
                <a:solidFill>
                  <a:schemeClr val="hlink"/>
                </a:solidFill>
                <a:sym typeface="Wingdings" pitchFamily="2" charset="2"/>
              </a:rPr>
              <a:t>a bit shift</a:t>
            </a:r>
            <a:r>
              <a:rPr lang="en-US" altLang="zh-CN" sz="2000" b="1">
                <a:sym typeface="Wingdings" pitchFamily="2" charset="2"/>
              </a:rPr>
              <a:t>, but *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 or /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 is </a:t>
            </a:r>
            <a:r>
              <a:rPr lang="en-US" altLang="zh-CN" sz="2000" b="1">
                <a:solidFill>
                  <a:schemeClr val="hlink"/>
                </a:solidFill>
                <a:sym typeface="Wingdings" pitchFamily="2" charset="2"/>
              </a:rPr>
              <a:t>not</a:t>
            </a:r>
            <a:r>
              <a:rPr lang="en-US" altLang="zh-CN" sz="2000" b="1">
                <a:sym typeface="Wingdings" pitchFamily="2" charset="2"/>
              </a:rPr>
              <a:t>.</a:t>
            </a:r>
          </a:p>
          <a:p>
            <a:pPr marL="661988" indent="-661988">
              <a:defRPr/>
            </a:pPr>
            <a:r>
              <a:rPr lang="en-US" altLang="zh-CN" sz="2000" b="1">
                <a:sym typeface="Wingdings" pitchFamily="2" charset="2"/>
              </a:rPr>
              <a:t>           When the priority queue is too large to fit entirely in main memory, a 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-heap will become interesting.</a:t>
            </a:r>
          </a:p>
        </p:txBody>
      </p:sp>
      <p:sp>
        <p:nvSpPr>
          <p:cNvPr id="16391" name="Text Box 44">
            <a:extLst>
              <a:ext uri="{FF2B5EF4-FFF2-40B4-BE49-F238E27FC236}">
                <a16:creationId xmlns:a16="http://schemas.microsoft.com/office/drawing/2014/main" id="{49E15F5D-221D-498B-A5A4-7D12A54B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1001" grpId="0" animBg="1" autoUpdateAnimBg="0"/>
      <p:bldP spid="4100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97D271A3-02BB-4F4D-A462-68DF1196F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4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Simple Implementations</a:t>
            </a:r>
            <a:endParaRPr lang="en-US" altLang="zh-CN" b="1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5D357ABC-9D57-46D5-A3AA-E88683CB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Array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E1BF75E2-CAB5-4BC3-B5C5-6E9E2ACB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46150"/>
            <a:ext cx="670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add one item at the end  ~  </a:t>
            </a:r>
            <a:r>
              <a:rPr lang="en-US" altLang="zh-CN" b="1">
                <a:sym typeface="Symbol" panose="05050102010706020507" pitchFamily="18" charset="2"/>
              </a:rPr>
              <a:t> ( 1 )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find the largest \ smallest key  ~  </a:t>
            </a:r>
            <a:r>
              <a:rPr lang="en-US" altLang="zh-CN" b="1">
                <a:sym typeface="Symbol" panose="05050102010706020507" pitchFamily="18" charset="2"/>
              </a:rPr>
              <a:t> 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remove the item and shift array </a:t>
            </a:r>
            <a:r>
              <a:rPr lang="en-US" altLang="zh-CN" sz="2000" b="1">
                <a:latin typeface="Arial" panose="020B0604020202020204" pitchFamily="34" charset="0"/>
              </a:rPr>
              <a:t>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B63E8-381F-4557-B700-0EBF3C01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367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Linked List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B5506AE7-550A-4D36-8412-3E330E7B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1775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add to the front of the chain  ~  </a:t>
            </a:r>
            <a:r>
              <a:rPr lang="en-US" altLang="zh-CN" b="1">
                <a:sym typeface="Symbol" panose="05050102010706020507" pitchFamily="18" charset="2"/>
              </a:rPr>
              <a:t> ( 1 )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find the largest \ smallest key  ~  </a:t>
            </a:r>
            <a:r>
              <a:rPr lang="en-US" altLang="zh-CN" b="1">
                <a:sym typeface="Symbol" panose="05050102010706020507" pitchFamily="18" charset="2"/>
              </a:rPr>
              <a:t> 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remove the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C7910D2E-8AC6-4C83-898A-A82EE54BD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845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Ordered Array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2826BA6D-C478-43B8-A98D-3B2F8EC6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65550"/>
            <a:ext cx="739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find the proper position  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 shift array and add the item  </a:t>
            </a:r>
            <a:r>
              <a:rPr lang="en-US" altLang="zh-CN" sz="2000" b="1">
                <a:latin typeface="Arial" panose="020B0604020202020204" pitchFamily="34" charset="0"/>
              </a:rPr>
              <a:t>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remove the first \ last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196FB3AC-9967-4762-B833-22B21631E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085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Ordered Linked List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C25B6082-CC3E-4B15-B670-BADAC65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89550"/>
            <a:ext cx="739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find the proper position  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 add the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remove the first \ last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</p:txBody>
      </p:sp>
      <p:sp>
        <p:nvSpPr>
          <p:cNvPr id="26635" name="AutoShape 11">
            <a:extLst>
              <a:ext uri="{FF2B5EF4-FFF2-40B4-BE49-F238E27FC236}">
                <a16:creationId xmlns:a16="http://schemas.microsoft.com/office/drawing/2014/main" id="{EB25DA9C-0642-48DD-8157-9B654D96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6248400" cy="1447800"/>
          </a:xfrm>
          <a:prstGeom prst="wedgeEllipseCallout">
            <a:avLst>
              <a:gd name="adj1" fmla="val -43954"/>
              <a:gd name="adj2" fmla="val -16666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Better since there are never more deletions than insertions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C24C9C5E-D4F6-4B11-8CC7-9EA427F3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  <p:bldP spid="266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0EFF0313-0D96-4D91-BB42-ED932C29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Binary Search Tree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EEE22B08-DEB5-43F1-86B8-689C572D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Simple Implementations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F376B6-26E8-4A48-979D-71F2CDAA6BD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810000"/>
            <a:ext cx="2819400" cy="2595563"/>
            <a:chOff x="1680" y="2373"/>
            <a:chExt cx="2038" cy="1758"/>
          </a:xfrm>
        </p:grpSpPr>
        <p:grpSp>
          <p:nvGrpSpPr>
            <p:cNvPr id="1039" name="Group 5">
              <a:extLst>
                <a:ext uri="{FF2B5EF4-FFF2-40B4-BE49-F238E27FC236}">
                  <a16:creationId xmlns:a16="http://schemas.microsoft.com/office/drawing/2014/main" id="{1684F2B0-5867-412B-9B90-89FA7FE2D9D6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74" name="Group 6">
                <a:extLst>
                  <a:ext uri="{FF2B5EF4-FFF2-40B4-BE49-F238E27FC236}">
                    <a16:creationId xmlns:a16="http://schemas.microsoft.com/office/drawing/2014/main" id="{518270F4-39C1-4814-8D78-54F6686DB1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77" name="Freeform 7">
                  <a:extLst>
                    <a:ext uri="{FF2B5EF4-FFF2-40B4-BE49-F238E27FC236}">
                      <a16:creationId xmlns:a16="http://schemas.microsoft.com/office/drawing/2014/main" id="{403B99C5-243E-4777-B4E1-7DCFFD4EFD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8" name="Arc 8">
                  <a:extLst>
                    <a:ext uri="{FF2B5EF4-FFF2-40B4-BE49-F238E27FC236}">
                      <a16:creationId xmlns:a16="http://schemas.microsoft.com/office/drawing/2014/main" id="{C252F86A-BB7D-421B-A2D6-9874A4307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75" name="Rectangle 9">
                <a:extLst>
                  <a:ext uri="{FF2B5EF4-FFF2-40B4-BE49-F238E27FC236}">
                    <a16:creationId xmlns:a16="http://schemas.microsoft.com/office/drawing/2014/main" id="{22C2B098-4404-45F0-85B7-176EB0DEC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6" name="Freeform 10">
                <a:extLst>
                  <a:ext uri="{FF2B5EF4-FFF2-40B4-BE49-F238E27FC236}">
                    <a16:creationId xmlns:a16="http://schemas.microsoft.com/office/drawing/2014/main" id="{B5DF7D7B-1100-4072-BB8B-5127EBED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" name="Group 11">
              <a:extLst>
                <a:ext uri="{FF2B5EF4-FFF2-40B4-BE49-F238E27FC236}">
                  <a16:creationId xmlns:a16="http://schemas.microsoft.com/office/drawing/2014/main" id="{B74E0125-9736-4EE9-A18B-3E0D18E688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72" name="Freeform 12">
                <a:extLst>
                  <a:ext uri="{FF2B5EF4-FFF2-40B4-BE49-F238E27FC236}">
                    <a16:creationId xmlns:a16="http://schemas.microsoft.com/office/drawing/2014/main" id="{E755E4F0-C2D4-441A-A3B3-78326E284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3" name="Freeform 13">
                <a:extLst>
                  <a:ext uri="{FF2B5EF4-FFF2-40B4-BE49-F238E27FC236}">
                    <a16:creationId xmlns:a16="http://schemas.microsoft.com/office/drawing/2014/main" id="{99686841-32EF-44E8-A3D6-FE588BC16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EAB7FA03-4FEE-441C-9893-3280E32C48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264632B-D808-4191-BEA7-A91F9B25F0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6E995E51-2C38-4B39-9682-41987C5D16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4" name="Group 17">
              <a:extLst>
                <a:ext uri="{FF2B5EF4-FFF2-40B4-BE49-F238E27FC236}">
                  <a16:creationId xmlns:a16="http://schemas.microsoft.com/office/drawing/2014/main" id="{B497C723-6A87-4BDD-BE81-57618CE7431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70" name="Freeform 18">
                <a:extLst>
                  <a:ext uri="{FF2B5EF4-FFF2-40B4-BE49-F238E27FC236}">
                    <a16:creationId xmlns:a16="http://schemas.microsoft.com/office/drawing/2014/main" id="{DF192A07-54CB-4CED-94FB-8ADE2F451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1" name="Arc 19">
                <a:extLst>
                  <a:ext uri="{FF2B5EF4-FFF2-40B4-BE49-F238E27FC236}">
                    <a16:creationId xmlns:a16="http://schemas.microsoft.com/office/drawing/2014/main" id="{3E71866F-9A67-4DEB-9302-EA9AAD39E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" name="Freeform 20">
              <a:extLst>
                <a:ext uri="{FF2B5EF4-FFF2-40B4-BE49-F238E27FC236}">
                  <a16:creationId xmlns:a16="http://schemas.microsoft.com/office/drawing/2014/main" id="{D369DE66-C434-484D-A312-D30C774140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Freeform 21">
              <a:extLst>
                <a:ext uri="{FF2B5EF4-FFF2-40B4-BE49-F238E27FC236}">
                  <a16:creationId xmlns:a16="http://schemas.microsoft.com/office/drawing/2014/main" id="{BB39917C-507D-433E-A4C9-36BF16046E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7" name="Group 22">
              <a:extLst>
                <a:ext uri="{FF2B5EF4-FFF2-40B4-BE49-F238E27FC236}">
                  <a16:creationId xmlns:a16="http://schemas.microsoft.com/office/drawing/2014/main" id="{308B5878-2121-499E-A40C-33DF2E9C1DAF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55" name="Group 23">
                <a:extLst>
                  <a:ext uri="{FF2B5EF4-FFF2-40B4-BE49-F238E27FC236}">
                    <a16:creationId xmlns:a16="http://schemas.microsoft.com/office/drawing/2014/main" id="{299C2A97-6BC3-417C-8D33-D2F8359AF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65" name="Group 24">
                  <a:extLst>
                    <a:ext uri="{FF2B5EF4-FFF2-40B4-BE49-F238E27FC236}">
                      <a16:creationId xmlns:a16="http://schemas.microsoft.com/office/drawing/2014/main" id="{2D2050CA-D032-4489-9B14-A149F400B9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67" name="Freeform 25">
                    <a:extLst>
                      <a:ext uri="{FF2B5EF4-FFF2-40B4-BE49-F238E27FC236}">
                        <a16:creationId xmlns:a16="http://schemas.microsoft.com/office/drawing/2014/main" id="{0C1A8C2A-69E7-41D5-8663-0415653C14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8" name="Freeform 26">
                    <a:extLst>
                      <a:ext uri="{FF2B5EF4-FFF2-40B4-BE49-F238E27FC236}">
                        <a16:creationId xmlns:a16="http://schemas.microsoft.com/office/drawing/2014/main" id="{AF18D81F-61A3-464A-A75E-F32D3C6CF0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9" name="Arc 27">
                    <a:extLst>
                      <a:ext uri="{FF2B5EF4-FFF2-40B4-BE49-F238E27FC236}">
                        <a16:creationId xmlns:a16="http://schemas.microsoft.com/office/drawing/2014/main" id="{83A39B48-B55A-4430-8ED5-F1DA4A6F96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066" name="Freeform 28">
                  <a:extLst>
                    <a:ext uri="{FF2B5EF4-FFF2-40B4-BE49-F238E27FC236}">
                      <a16:creationId xmlns:a16="http://schemas.microsoft.com/office/drawing/2014/main" id="{DE316F4C-1A77-435D-A350-C43379DD17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56" name="Freeform 29">
                <a:extLst>
                  <a:ext uri="{FF2B5EF4-FFF2-40B4-BE49-F238E27FC236}">
                    <a16:creationId xmlns:a16="http://schemas.microsoft.com/office/drawing/2014/main" id="{DF23E8B5-4039-40E7-A4DF-BEAB4F0209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7" name="Freeform 30">
                <a:extLst>
                  <a:ext uri="{FF2B5EF4-FFF2-40B4-BE49-F238E27FC236}">
                    <a16:creationId xmlns:a16="http://schemas.microsoft.com/office/drawing/2014/main" id="{01AAF8B7-EE95-4FFC-BDF2-58DBA57CCB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58" name="Group 31">
                <a:extLst>
                  <a:ext uri="{FF2B5EF4-FFF2-40B4-BE49-F238E27FC236}">
                    <a16:creationId xmlns:a16="http://schemas.microsoft.com/office/drawing/2014/main" id="{8553D0F0-A1CA-4692-9D4E-28DE77DD2D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59" name="Freeform 32">
                  <a:extLst>
                    <a:ext uri="{FF2B5EF4-FFF2-40B4-BE49-F238E27FC236}">
                      <a16:creationId xmlns:a16="http://schemas.microsoft.com/office/drawing/2014/main" id="{9C044E33-ABF3-415A-934A-E972B5E66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0" name="Oval 33">
                  <a:extLst>
                    <a:ext uri="{FF2B5EF4-FFF2-40B4-BE49-F238E27FC236}">
                      <a16:creationId xmlns:a16="http://schemas.microsoft.com/office/drawing/2014/main" id="{C1C2888C-4CB6-4398-BC37-A63875AAE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1" name="Line 34">
                  <a:extLst>
                    <a:ext uri="{FF2B5EF4-FFF2-40B4-BE49-F238E27FC236}">
                      <a16:creationId xmlns:a16="http://schemas.microsoft.com/office/drawing/2014/main" id="{A9F2861A-FD3B-4A7D-8B5D-221CC78A9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62" name="Group 35">
                  <a:extLst>
                    <a:ext uri="{FF2B5EF4-FFF2-40B4-BE49-F238E27FC236}">
                      <a16:creationId xmlns:a16="http://schemas.microsoft.com/office/drawing/2014/main" id="{6AB37C9A-EC0B-4529-991B-68F290F073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63" name="Oval 36">
                    <a:extLst>
                      <a:ext uri="{FF2B5EF4-FFF2-40B4-BE49-F238E27FC236}">
                        <a16:creationId xmlns:a16="http://schemas.microsoft.com/office/drawing/2014/main" id="{55A8D185-DABE-4D40-B918-6DAD3F259A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4" name="Oval 37">
                    <a:extLst>
                      <a:ext uri="{FF2B5EF4-FFF2-40B4-BE49-F238E27FC236}">
                        <a16:creationId xmlns:a16="http://schemas.microsoft.com/office/drawing/2014/main" id="{0B119B90-6DE5-48D1-AB34-07AE3299CF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048" name="Group 38">
              <a:extLst>
                <a:ext uri="{FF2B5EF4-FFF2-40B4-BE49-F238E27FC236}">
                  <a16:creationId xmlns:a16="http://schemas.microsoft.com/office/drawing/2014/main" id="{1A2FD1AA-EC1A-4870-8B3C-72DDF46450D1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49" name="Group 39">
                <a:extLst>
                  <a:ext uri="{FF2B5EF4-FFF2-40B4-BE49-F238E27FC236}">
                    <a16:creationId xmlns:a16="http://schemas.microsoft.com/office/drawing/2014/main" id="{585B0A98-98DE-40C5-87EB-C2CE2DC2D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53" name="Freeform 40">
                  <a:extLst>
                    <a:ext uri="{FF2B5EF4-FFF2-40B4-BE49-F238E27FC236}">
                      <a16:creationId xmlns:a16="http://schemas.microsoft.com/office/drawing/2014/main" id="{2F1320B6-01FA-48A8-9521-E48127146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4" name="Arc 41">
                  <a:extLst>
                    <a:ext uri="{FF2B5EF4-FFF2-40B4-BE49-F238E27FC236}">
                      <a16:creationId xmlns:a16="http://schemas.microsoft.com/office/drawing/2014/main" id="{7506E46A-F57A-4A1D-88AC-6103E107A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50" name="Group 42">
                <a:extLst>
                  <a:ext uri="{FF2B5EF4-FFF2-40B4-BE49-F238E27FC236}">
                    <a16:creationId xmlns:a16="http://schemas.microsoft.com/office/drawing/2014/main" id="{5DCD6619-0B9C-4BC8-8A57-68D07A843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51" name="Rectangle 43">
                  <a:extLst>
                    <a:ext uri="{FF2B5EF4-FFF2-40B4-BE49-F238E27FC236}">
                      <a16:creationId xmlns:a16="http://schemas.microsoft.com/office/drawing/2014/main" id="{98FD7AD2-F2A4-4C98-B4F5-C89564D31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2" name="Freeform 44">
                  <a:extLst>
                    <a:ext uri="{FF2B5EF4-FFF2-40B4-BE49-F238E27FC236}">
                      <a16:creationId xmlns:a16="http://schemas.microsoft.com/office/drawing/2014/main" id="{88F408DB-3573-4482-9411-08E8BCECD9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1026" name="Object 45">
              <a:extLst>
                <a:ext uri="{FF2B5EF4-FFF2-40B4-BE49-F238E27FC236}">
                  <a16:creationId xmlns:a16="http://schemas.microsoft.com/office/drawing/2014/main" id="{AA15CF6A-6E29-4ACC-B681-22623CB88B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剪辑" r:id="rId4" imgW="2286720" imgH="2155680" progId="MS_ClipArt_Gallery.2">
                    <p:embed/>
                  </p:oleObj>
                </mc:Choice>
                <mc:Fallback>
                  <p:oleObj name="剪辑" r:id="rId4" imgW="2286720" imgH="215568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39" name="AutoShape 91">
            <a:extLst>
              <a:ext uri="{FF2B5EF4-FFF2-40B4-BE49-F238E27FC236}">
                <a16:creationId xmlns:a16="http://schemas.microsoft.com/office/drawing/2014/main" id="{F276E833-6FD7-423C-A29A-80148147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38200"/>
            <a:ext cx="6096000" cy="2286000"/>
          </a:xfrm>
          <a:prstGeom prst="cloudCallout">
            <a:avLst>
              <a:gd name="adj1" fmla="val -17449"/>
              <a:gd name="adj2" fmla="val 77708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Ah!  That’s a good idea!  </a:t>
            </a:r>
          </a:p>
          <a:p>
            <a:pPr algn="ctr" eaLnBrk="1" hangingPunct="1"/>
            <a:r>
              <a:rPr lang="en-US" altLang="zh-CN" b="1"/>
              <a:t>          Both insertion and deletion will take</a:t>
            </a:r>
          </a:p>
          <a:p>
            <a:pPr algn="ctr" eaLnBrk="1" hangingPunct="1"/>
            <a:r>
              <a:rPr lang="en-US" altLang="zh-CN" b="1"/>
              <a:t>O(log </a:t>
            </a:r>
            <a:r>
              <a:rPr lang="en-US" altLang="zh-CN" b="1" i="1"/>
              <a:t>N</a:t>
            </a:r>
            <a:r>
              <a:rPr lang="en-US" altLang="zh-CN" b="1"/>
              <a:t>) only.</a:t>
            </a:r>
          </a:p>
        </p:txBody>
      </p:sp>
      <p:sp>
        <p:nvSpPr>
          <p:cNvPr id="27740" name="AutoShape 92">
            <a:extLst>
              <a:ext uri="{FF2B5EF4-FFF2-40B4-BE49-F238E27FC236}">
                <a16:creationId xmlns:a16="http://schemas.microsoft.com/office/drawing/2014/main" id="{F9748B14-64C3-4522-9855-07DB742FFD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143000"/>
            <a:ext cx="5334000" cy="2438400"/>
          </a:xfrm>
          <a:prstGeom prst="cloudCallout">
            <a:avLst>
              <a:gd name="adj1" fmla="val -9495"/>
              <a:gd name="adj2" fmla="val 91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Well, insertions are random,          </a:t>
            </a:r>
          </a:p>
          <a:p>
            <a:pPr algn="ctr" eaLnBrk="1" hangingPunct="1"/>
            <a:r>
              <a:rPr lang="en-US" altLang="zh-CN" b="1"/>
              <a:t>but deletions are NOT.        </a:t>
            </a:r>
          </a:p>
          <a:p>
            <a:pPr algn="ctr" eaLnBrk="1" hangingPunct="1"/>
            <a:r>
              <a:rPr lang="en-US" altLang="zh-CN" b="1"/>
              <a:t>We are supposed to delete</a:t>
            </a:r>
          </a:p>
          <a:p>
            <a:pPr algn="ctr" eaLnBrk="1" hangingPunct="1"/>
            <a:r>
              <a:rPr lang="en-US" altLang="zh-CN" b="1"/>
              <a:t>The minimum element only.</a:t>
            </a:r>
          </a:p>
        </p:txBody>
      </p:sp>
      <p:sp>
        <p:nvSpPr>
          <p:cNvPr id="27741" name="AutoShape 93">
            <a:extLst>
              <a:ext uri="{FF2B5EF4-FFF2-40B4-BE49-F238E27FC236}">
                <a16:creationId xmlns:a16="http://schemas.microsoft.com/office/drawing/2014/main" id="{4D118609-98E0-4C50-8981-C32BE762F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38200"/>
            <a:ext cx="6096000" cy="2286000"/>
          </a:xfrm>
          <a:prstGeom prst="cloudCallout">
            <a:avLst>
              <a:gd name="adj1" fmla="val -17995"/>
              <a:gd name="adj2" fmla="val 79167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Oh, right, then we must always </a:t>
            </a:r>
          </a:p>
          <a:p>
            <a:pPr algn="ctr" eaLnBrk="1" hangingPunct="1"/>
            <a:r>
              <a:rPr lang="en-US" altLang="zh-CN" b="1"/>
              <a:t>delete from the left subtrees….</a:t>
            </a:r>
          </a:p>
          <a:p>
            <a:pPr algn="ctr" eaLnBrk="1" hangingPunct="1"/>
            <a:r>
              <a:rPr lang="en-US" altLang="zh-CN" b="1"/>
              <a:t>But hey, what if we keep </a:t>
            </a:r>
          </a:p>
          <a:p>
            <a:pPr algn="ctr" eaLnBrk="1" hangingPunct="1"/>
            <a:r>
              <a:rPr lang="en-US" altLang="zh-CN" b="1"/>
              <a:t>a balanced tree?</a:t>
            </a:r>
          </a:p>
        </p:txBody>
      </p:sp>
      <p:sp>
        <p:nvSpPr>
          <p:cNvPr id="27742" name="AutoShape 94">
            <a:extLst>
              <a:ext uri="{FF2B5EF4-FFF2-40B4-BE49-F238E27FC236}">
                <a16:creationId xmlns:a16="http://schemas.microsoft.com/office/drawing/2014/main" id="{698DF9FF-25C5-44BC-9CE7-621EDD7C38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914400"/>
            <a:ext cx="5867400" cy="2514600"/>
          </a:xfrm>
          <a:prstGeom prst="cloudCallout">
            <a:avLst>
              <a:gd name="adj1" fmla="val -5713"/>
              <a:gd name="adj2" fmla="val 95894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Hey you are getting smarter!            </a:t>
            </a:r>
          </a:p>
          <a:p>
            <a:pPr algn="ctr" eaLnBrk="1" hangingPunct="1"/>
            <a:r>
              <a:rPr lang="en-US" altLang="zh-CN" b="1"/>
              <a:t>Yes a balanced tree such as AVL tree </a:t>
            </a:r>
          </a:p>
          <a:p>
            <a:pPr algn="ctr" eaLnBrk="1" hangingPunct="1"/>
            <a:r>
              <a:rPr lang="en-US" altLang="zh-CN" b="1"/>
              <a:t>is not a bad idea since only a </a:t>
            </a:r>
          </a:p>
          <a:p>
            <a:pPr algn="ctr" eaLnBrk="1" hangingPunct="1"/>
            <a:r>
              <a:rPr lang="en-US" altLang="zh-CN" b="1"/>
              <a:t>constant factor will be added to </a:t>
            </a:r>
          </a:p>
          <a:p>
            <a:pPr algn="ctr" eaLnBrk="1" hangingPunct="1"/>
            <a:r>
              <a:rPr lang="en-US" altLang="zh-CN" b="1"/>
              <a:t>the run time.  However…</a:t>
            </a:r>
          </a:p>
        </p:txBody>
      </p:sp>
      <p:sp>
        <p:nvSpPr>
          <p:cNvPr id="27743" name="AutoShape 95">
            <a:extLst>
              <a:ext uri="{FF2B5EF4-FFF2-40B4-BE49-F238E27FC236}">
                <a16:creationId xmlns:a16="http://schemas.microsoft.com/office/drawing/2014/main" id="{AD33F4F7-6F2F-4B2B-8399-A24CA186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990600"/>
            <a:ext cx="5257800" cy="1219200"/>
          </a:xfrm>
          <a:prstGeom prst="cloudCallout">
            <a:avLst>
              <a:gd name="adj1" fmla="val -23611"/>
              <a:gd name="adj2" fmla="val 175782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Oh no… what’s wrong?</a:t>
            </a:r>
          </a:p>
        </p:txBody>
      </p:sp>
      <p:sp>
        <p:nvSpPr>
          <p:cNvPr id="27744" name="AutoShape 96">
            <a:extLst>
              <a:ext uri="{FF2B5EF4-FFF2-40B4-BE49-F238E27FC236}">
                <a16:creationId xmlns:a16="http://schemas.microsoft.com/office/drawing/2014/main" id="{B02C0C9B-FBB2-4E88-83F1-D96CD25A8C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838200"/>
            <a:ext cx="6553200" cy="2819400"/>
          </a:xfrm>
          <a:prstGeom prst="cloudCallout">
            <a:avLst>
              <a:gd name="adj1" fmla="val 1185"/>
              <a:gd name="adj2" fmla="val 80741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There are many operations         </a:t>
            </a:r>
          </a:p>
          <a:p>
            <a:pPr algn="ctr" eaLnBrk="1" hangingPunct="1"/>
            <a:r>
              <a:rPr lang="en-US" altLang="zh-CN" b="1"/>
              <a:t>related to AVL tree that we don’t really            </a:t>
            </a:r>
          </a:p>
          <a:p>
            <a:pPr algn="ctr" eaLnBrk="1" hangingPunct="1"/>
            <a:r>
              <a:rPr lang="en-US" altLang="zh-CN" b="1"/>
              <a:t>need for a priority queue.</a:t>
            </a:r>
          </a:p>
          <a:p>
            <a:pPr algn="ctr" eaLnBrk="1" hangingPunct="1"/>
            <a:r>
              <a:rPr lang="en-US" altLang="zh-CN" b="1"/>
              <a:t>Besides, pointers are </a:t>
            </a:r>
          </a:p>
          <a:p>
            <a:pPr algn="ctr" eaLnBrk="1" hangingPunct="1"/>
            <a:r>
              <a:rPr lang="en-US" altLang="zh-CN" b="1"/>
              <a:t>always dangerous.</a:t>
            </a:r>
          </a:p>
        </p:txBody>
      </p:sp>
      <p:sp>
        <p:nvSpPr>
          <p:cNvPr id="27745" name="AutoShape 97">
            <a:extLst>
              <a:ext uri="{FF2B5EF4-FFF2-40B4-BE49-F238E27FC236}">
                <a16:creationId xmlns:a16="http://schemas.microsoft.com/office/drawing/2014/main" id="{EBA5A4DD-1A22-4AA7-BC04-D71BE269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410200" cy="1600200"/>
          </a:xfrm>
          <a:prstGeom prst="cloudCallout">
            <a:avLst>
              <a:gd name="adj1" fmla="val -24324"/>
              <a:gd name="adj2" fmla="val 13154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I bet you have a better option?</a:t>
            </a:r>
          </a:p>
        </p:txBody>
      </p:sp>
      <p:sp>
        <p:nvSpPr>
          <p:cNvPr id="27746" name="AutoShape 98">
            <a:extLst>
              <a:ext uri="{FF2B5EF4-FFF2-40B4-BE49-F238E27FC236}">
                <a16:creationId xmlns:a16="http://schemas.microsoft.com/office/drawing/2014/main" id="{77C2B857-75B5-486D-BFD4-8A283AB475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990600"/>
            <a:ext cx="6019800" cy="1752600"/>
          </a:xfrm>
          <a:prstGeom prst="cloudCallout">
            <a:avLst>
              <a:gd name="adj1" fmla="val -926"/>
              <a:gd name="adj2" fmla="val 153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Now you begin to know me  </a:t>
            </a:r>
            <a:r>
              <a:rPr lang="en-US" altLang="zh-CN" b="1">
                <a:sym typeface="Wingdings" panose="05000000000000000000" pitchFamily="2" charset="2"/>
              </a:rPr>
              <a:t>            </a:t>
            </a:r>
            <a:endParaRPr lang="en-US" altLang="zh-CN" b="1"/>
          </a:p>
        </p:txBody>
      </p:sp>
      <p:sp>
        <p:nvSpPr>
          <p:cNvPr id="1038" name="Text Box 99">
            <a:extLst>
              <a:ext uri="{FF2B5EF4-FFF2-40B4-BE49-F238E27FC236}">
                <a16:creationId xmlns:a16="http://schemas.microsoft.com/office/drawing/2014/main" id="{1FE85093-0D57-4C3B-B886-F335AE97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7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7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739" grpId="0" animBg="1" autoUpdateAnimBg="0"/>
      <p:bldP spid="27740" grpId="0" animBg="1" autoUpdateAnimBg="0"/>
      <p:bldP spid="27741" grpId="0" animBg="1" autoUpdateAnimBg="0"/>
      <p:bldP spid="27742" grpId="0" animBg="1" autoUpdateAnimBg="0"/>
      <p:bldP spid="27743" grpId="0" animBg="1" autoUpdateAnimBg="0"/>
      <p:bldP spid="27744" grpId="0" animBg="1" autoUpdateAnimBg="0"/>
      <p:bldP spid="27745" grpId="0" animBg="1" autoUpdateAnimBg="0"/>
      <p:bldP spid="2774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96F08EEC-4308-4E94-BD65-F95C92C1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§3  Binary Heap</a:t>
            </a:r>
            <a:endParaRPr lang="en-US" altLang="zh-CN" b="1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DDB9DF3F-B3FF-4693-A51F-0731B8402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Structure Property: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B4DBBC0-5BDD-452B-8DC9-2B7CB509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>
                <a:sym typeface="Wingdings" panose="05000000000000000000" pitchFamily="2" charset="2"/>
              </a:rPr>
              <a:t>A binary tree with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nodes and height </a:t>
            </a:r>
            <a:r>
              <a:rPr lang="en-US" altLang="zh-CN" b="1" i="1">
                <a:sym typeface="Wingdings" panose="05000000000000000000" pitchFamily="2" charset="2"/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 is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complete</a:t>
            </a:r>
            <a:r>
              <a:rPr lang="en-US" altLang="zh-CN" b="1">
                <a:sym typeface="Wingdings" panose="05000000000000000000" pitchFamily="2" charset="2"/>
              </a:rPr>
              <a:t>  iff  its nodes correspond to the nodes numbered from 1 to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in the perfect binary tree of height </a:t>
            </a:r>
            <a:r>
              <a:rPr lang="en-US" altLang="zh-CN" b="1" i="1">
                <a:sym typeface="Wingdings" panose="05000000000000000000" pitchFamily="2" charset="2"/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BD108C25-11DE-4A31-8231-F6584FFB93F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71800"/>
            <a:ext cx="5105400" cy="3200400"/>
            <a:chOff x="912" y="1920"/>
            <a:chExt cx="3216" cy="2016"/>
          </a:xfrm>
        </p:grpSpPr>
        <p:sp>
          <p:nvSpPr>
            <p:cNvPr id="10313" name="AutoShape 6">
              <a:extLst>
                <a:ext uri="{FF2B5EF4-FFF2-40B4-BE49-F238E27FC236}">
                  <a16:creationId xmlns:a16="http://schemas.microsoft.com/office/drawing/2014/main" id="{C6830E61-C994-4D94-A2F8-F1F6FCBE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20"/>
              <a:ext cx="3216" cy="2016"/>
            </a:xfrm>
            <a:prstGeom prst="wedgeEllipseCallout">
              <a:avLst>
                <a:gd name="adj1" fmla="val 16199"/>
                <a:gd name="adj2" fmla="val -72819"/>
              </a:avLst>
            </a:prstGeom>
            <a:gradFill rotWithShape="0">
              <a:gsLst>
                <a:gs pos="0">
                  <a:srgbClr val="D5D5D5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grpSp>
          <p:nvGrpSpPr>
            <p:cNvPr id="10314" name="Group 7">
              <a:extLst>
                <a:ext uri="{FF2B5EF4-FFF2-40B4-BE49-F238E27FC236}">
                  <a16:creationId xmlns:a16="http://schemas.microsoft.com/office/drawing/2014/main" id="{350DE807-5D83-42F5-A25F-7484B249A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064"/>
              <a:ext cx="2592" cy="1296"/>
              <a:chOff x="1344" y="1248"/>
              <a:chExt cx="2592" cy="1296"/>
            </a:xfrm>
          </p:grpSpPr>
          <p:grpSp>
            <p:nvGrpSpPr>
              <p:cNvPr id="10315" name="Group 8">
                <a:extLst>
                  <a:ext uri="{FF2B5EF4-FFF2-40B4-BE49-F238E27FC236}">
                    <a16:creationId xmlns:a16="http://schemas.microsoft.com/office/drawing/2014/main" id="{C256382B-7AA9-4CA3-A310-D09B7357D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968"/>
                <a:ext cx="576" cy="576"/>
                <a:chOff x="2640" y="2160"/>
                <a:chExt cx="576" cy="576"/>
              </a:xfrm>
            </p:grpSpPr>
            <p:sp>
              <p:nvSpPr>
                <p:cNvPr id="10346" name="Oval 9">
                  <a:extLst>
                    <a:ext uri="{FF2B5EF4-FFF2-40B4-BE49-F238E27FC236}">
                      <a16:creationId xmlns:a16="http://schemas.microsoft.com/office/drawing/2014/main" id="{DFB0C720-A421-4243-B811-BFB2A4E6C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</p:txBody>
            </p:sp>
            <p:sp>
              <p:nvSpPr>
                <p:cNvPr id="10347" name="Oval 10">
                  <a:extLst>
                    <a:ext uri="{FF2B5EF4-FFF2-40B4-BE49-F238E27FC236}">
                      <a16:creationId xmlns:a16="http://schemas.microsoft.com/office/drawing/2014/main" id="{96D7D9DD-DAC2-44AC-B7FD-FA1833285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8</a:t>
                  </a:r>
                </a:p>
              </p:txBody>
            </p:sp>
            <p:sp>
              <p:nvSpPr>
                <p:cNvPr id="10348" name="Line 11">
                  <a:extLst>
                    <a:ext uri="{FF2B5EF4-FFF2-40B4-BE49-F238E27FC236}">
                      <a16:creationId xmlns:a16="http://schemas.microsoft.com/office/drawing/2014/main" id="{DEEB43F3-31E0-4DA2-9120-93551FACF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9" name="Oval 12">
                  <a:extLst>
                    <a:ext uri="{FF2B5EF4-FFF2-40B4-BE49-F238E27FC236}">
                      <a16:creationId xmlns:a16="http://schemas.microsoft.com/office/drawing/2014/main" id="{78EE0171-2D22-4719-8278-475900C60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9</a:t>
                  </a:r>
                </a:p>
              </p:txBody>
            </p:sp>
            <p:sp>
              <p:nvSpPr>
                <p:cNvPr id="10350" name="Line 13">
                  <a:extLst>
                    <a:ext uri="{FF2B5EF4-FFF2-40B4-BE49-F238E27FC236}">
                      <a16:creationId xmlns:a16="http://schemas.microsoft.com/office/drawing/2014/main" id="{782AFC03-57AC-4AD3-A3D2-2942153709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6" name="Group 14">
                <a:extLst>
                  <a:ext uri="{FF2B5EF4-FFF2-40B4-BE49-F238E27FC236}">
                    <a16:creationId xmlns:a16="http://schemas.microsoft.com/office/drawing/2014/main" id="{369AA66F-947E-4521-A66A-A9BE4BAA8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968"/>
                <a:ext cx="576" cy="576"/>
                <a:chOff x="2640" y="2160"/>
                <a:chExt cx="576" cy="576"/>
              </a:xfrm>
            </p:grpSpPr>
            <p:sp>
              <p:nvSpPr>
                <p:cNvPr id="10341" name="Oval 15">
                  <a:extLst>
                    <a:ext uri="{FF2B5EF4-FFF2-40B4-BE49-F238E27FC236}">
                      <a16:creationId xmlns:a16="http://schemas.microsoft.com/office/drawing/2014/main" id="{B5F42F8D-08C2-47E0-BC35-AC3B55ABA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</p:txBody>
            </p:sp>
            <p:sp>
              <p:nvSpPr>
                <p:cNvPr id="10342" name="Oval 16">
                  <a:extLst>
                    <a:ext uri="{FF2B5EF4-FFF2-40B4-BE49-F238E27FC236}">
                      <a16:creationId xmlns:a16="http://schemas.microsoft.com/office/drawing/2014/main" id="{B37FAFC8-B9B7-432F-9769-93654AD0C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10</a:t>
                  </a:r>
                </a:p>
              </p:txBody>
            </p:sp>
            <p:sp>
              <p:nvSpPr>
                <p:cNvPr id="10343" name="Line 17">
                  <a:extLst>
                    <a:ext uri="{FF2B5EF4-FFF2-40B4-BE49-F238E27FC236}">
                      <a16:creationId xmlns:a16="http://schemas.microsoft.com/office/drawing/2014/main" id="{63262C2A-6EE6-46FD-900D-713155DBDA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4" name="Oval 18">
                  <a:extLst>
                    <a:ext uri="{FF2B5EF4-FFF2-40B4-BE49-F238E27FC236}">
                      <a16:creationId xmlns:a16="http://schemas.microsoft.com/office/drawing/2014/main" id="{3A36B1CA-CD02-4E5B-B907-8B26207DF7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11</a:t>
                  </a:r>
                </a:p>
              </p:txBody>
            </p:sp>
            <p:sp>
              <p:nvSpPr>
                <p:cNvPr id="10345" name="Line 19">
                  <a:extLst>
                    <a:ext uri="{FF2B5EF4-FFF2-40B4-BE49-F238E27FC236}">
                      <a16:creationId xmlns:a16="http://schemas.microsoft.com/office/drawing/2014/main" id="{EE16CF5B-73FB-4D02-BC6F-3D08CAF8D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7" name="Group 20">
                <a:extLst>
                  <a:ext uri="{FF2B5EF4-FFF2-40B4-BE49-F238E27FC236}">
                    <a16:creationId xmlns:a16="http://schemas.microsoft.com/office/drawing/2014/main" id="{E7A9453A-436A-45E7-A368-E5CCB980B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968"/>
                <a:ext cx="576" cy="576"/>
                <a:chOff x="2640" y="2160"/>
                <a:chExt cx="576" cy="576"/>
              </a:xfrm>
            </p:grpSpPr>
            <p:sp>
              <p:nvSpPr>
                <p:cNvPr id="10336" name="Oval 21">
                  <a:extLst>
                    <a:ext uri="{FF2B5EF4-FFF2-40B4-BE49-F238E27FC236}">
                      <a16:creationId xmlns:a16="http://schemas.microsoft.com/office/drawing/2014/main" id="{E04DF84F-BA9A-4B23-BA38-61C8F1374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6</a:t>
                  </a:r>
                </a:p>
              </p:txBody>
            </p:sp>
            <p:sp>
              <p:nvSpPr>
                <p:cNvPr id="10337" name="Oval 22">
                  <a:extLst>
                    <a:ext uri="{FF2B5EF4-FFF2-40B4-BE49-F238E27FC236}">
                      <a16:creationId xmlns:a16="http://schemas.microsoft.com/office/drawing/2014/main" id="{4152C385-78DE-46A7-8811-6C2EDF2E2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12</a:t>
                  </a:r>
                </a:p>
              </p:txBody>
            </p:sp>
            <p:sp>
              <p:nvSpPr>
                <p:cNvPr id="10338" name="Line 23">
                  <a:extLst>
                    <a:ext uri="{FF2B5EF4-FFF2-40B4-BE49-F238E27FC236}">
                      <a16:creationId xmlns:a16="http://schemas.microsoft.com/office/drawing/2014/main" id="{823864D1-B7AB-4E11-91FF-D6BD7F79F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9" name="Oval 24">
                  <a:extLst>
                    <a:ext uri="{FF2B5EF4-FFF2-40B4-BE49-F238E27FC236}">
                      <a16:creationId xmlns:a16="http://schemas.microsoft.com/office/drawing/2014/main" id="{F47B8FE8-BEA2-483F-B6FC-A99E272B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13</a:t>
                  </a:r>
                </a:p>
              </p:txBody>
            </p:sp>
            <p:sp>
              <p:nvSpPr>
                <p:cNvPr id="10340" name="Line 25">
                  <a:extLst>
                    <a:ext uri="{FF2B5EF4-FFF2-40B4-BE49-F238E27FC236}">
                      <a16:creationId xmlns:a16="http://schemas.microsoft.com/office/drawing/2014/main" id="{4ADFAB02-72B0-48D2-9105-24365EF5F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8" name="Group 26">
                <a:extLst>
                  <a:ext uri="{FF2B5EF4-FFF2-40B4-BE49-F238E27FC236}">
                    <a16:creationId xmlns:a16="http://schemas.microsoft.com/office/drawing/2014/main" id="{F1B01D8B-4A71-4EB0-96A5-4CA63F0DE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968"/>
                <a:ext cx="576" cy="576"/>
                <a:chOff x="2640" y="2160"/>
                <a:chExt cx="576" cy="576"/>
              </a:xfrm>
            </p:grpSpPr>
            <p:sp>
              <p:nvSpPr>
                <p:cNvPr id="10331" name="Oval 27">
                  <a:extLst>
                    <a:ext uri="{FF2B5EF4-FFF2-40B4-BE49-F238E27FC236}">
                      <a16:creationId xmlns:a16="http://schemas.microsoft.com/office/drawing/2014/main" id="{2A727AA4-D406-439A-A45E-8931929F3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7</a:t>
                  </a:r>
                </a:p>
              </p:txBody>
            </p:sp>
            <p:sp>
              <p:nvSpPr>
                <p:cNvPr id="10332" name="Oval 28">
                  <a:extLst>
                    <a:ext uri="{FF2B5EF4-FFF2-40B4-BE49-F238E27FC236}">
                      <a16:creationId xmlns:a16="http://schemas.microsoft.com/office/drawing/2014/main" id="{3F0368BB-5CA7-4B4E-82F6-B34DF3355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14</a:t>
                  </a:r>
                </a:p>
              </p:txBody>
            </p:sp>
            <p:sp>
              <p:nvSpPr>
                <p:cNvPr id="10333" name="Line 29">
                  <a:extLst>
                    <a:ext uri="{FF2B5EF4-FFF2-40B4-BE49-F238E27FC236}">
                      <a16:creationId xmlns:a16="http://schemas.microsoft.com/office/drawing/2014/main" id="{90DD169E-61CD-48B9-9328-F2E4E04FA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4" name="Oval 30">
                  <a:extLst>
                    <a:ext uri="{FF2B5EF4-FFF2-40B4-BE49-F238E27FC236}">
                      <a16:creationId xmlns:a16="http://schemas.microsoft.com/office/drawing/2014/main" id="{B6D991CD-C901-4CB7-87BE-8E6F0E6E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15</a:t>
                  </a:r>
                </a:p>
              </p:txBody>
            </p:sp>
            <p:sp>
              <p:nvSpPr>
                <p:cNvPr id="10335" name="Line 31">
                  <a:extLst>
                    <a:ext uri="{FF2B5EF4-FFF2-40B4-BE49-F238E27FC236}">
                      <a16:creationId xmlns:a16="http://schemas.microsoft.com/office/drawing/2014/main" id="{1CFAE80D-861E-4F67-9872-3959D8BDDF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9" name="Group 32">
                <a:extLst>
                  <a:ext uri="{FF2B5EF4-FFF2-40B4-BE49-F238E27FC236}">
                    <a16:creationId xmlns:a16="http://schemas.microsoft.com/office/drawing/2014/main" id="{63F02A90-7B77-46D3-ABDE-2B62C7DB6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632"/>
                <a:ext cx="576" cy="346"/>
                <a:chOff x="1680" y="1632"/>
                <a:chExt cx="576" cy="346"/>
              </a:xfrm>
            </p:grpSpPr>
            <p:sp>
              <p:nvSpPr>
                <p:cNvPr id="10328" name="Oval 33">
                  <a:extLst>
                    <a:ext uri="{FF2B5EF4-FFF2-40B4-BE49-F238E27FC236}">
                      <a16:creationId xmlns:a16="http://schemas.microsoft.com/office/drawing/2014/main" id="{5F2A1D50-B8F7-4D52-8B6F-B9B7039E8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0329" name="Line 34">
                  <a:extLst>
                    <a:ext uri="{FF2B5EF4-FFF2-40B4-BE49-F238E27FC236}">
                      <a16:creationId xmlns:a16="http://schemas.microsoft.com/office/drawing/2014/main" id="{8396D344-ADBF-4AE3-A8A6-AD43B34491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80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0" name="Line 35">
                  <a:extLst>
                    <a:ext uri="{FF2B5EF4-FFF2-40B4-BE49-F238E27FC236}">
                      <a16:creationId xmlns:a16="http://schemas.microsoft.com/office/drawing/2014/main" id="{AA193F20-790A-4CB2-956D-792666979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2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0" name="Group 36">
                <a:extLst>
                  <a:ext uri="{FF2B5EF4-FFF2-40B4-BE49-F238E27FC236}">
                    <a16:creationId xmlns:a16="http://schemas.microsoft.com/office/drawing/2014/main" id="{D091D770-58BC-48DE-96EB-CC2DA518A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632"/>
                <a:ext cx="576" cy="346"/>
                <a:chOff x="1680" y="1632"/>
                <a:chExt cx="576" cy="346"/>
              </a:xfrm>
            </p:grpSpPr>
            <p:sp>
              <p:nvSpPr>
                <p:cNvPr id="10325" name="Oval 37">
                  <a:extLst>
                    <a:ext uri="{FF2B5EF4-FFF2-40B4-BE49-F238E27FC236}">
                      <a16:creationId xmlns:a16="http://schemas.microsoft.com/office/drawing/2014/main" id="{B0DBA9A6-D199-4CF7-B3C6-796261B18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</p:txBody>
            </p:sp>
            <p:sp>
              <p:nvSpPr>
                <p:cNvPr id="10326" name="Line 38">
                  <a:extLst>
                    <a:ext uri="{FF2B5EF4-FFF2-40B4-BE49-F238E27FC236}">
                      <a16:creationId xmlns:a16="http://schemas.microsoft.com/office/drawing/2014/main" id="{5D858BBC-4CA8-4F1F-837F-61A06D7C0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80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7" name="Line 39">
                  <a:extLst>
                    <a:ext uri="{FF2B5EF4-FFF2-40B4-BE49-F238E27FC236}">
                      <a16:creationId xmlns:a16="http://schemas.microsoft.com/office/drawing/2014/main" id="{F4A0CD63-19FC-440A-8161-606818041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2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1" name="Group 40">
                <a:extLst>
                  <a:ext uri="{FF2B5EF4-FFF2-40B4-BE49-F238E27FC236}">
                    <a16:creationId xmlns:a16="http://schemas.microsoft.com/office/drawing/2014/main" id="{5C7F1631-05DB-4052-B372-182C7EFF91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6" y="1248"/>
                <a:ext cx="730" cy="404"/>
                <a:chOff x="2006" y="1248"/>
                <a:chExt cx="730" cy="404"/>
              </a:xfrm>
            </p:grpSpPr>
            <p:sp>
              <p:nvSpPr>
                <p:cNvPr id="10323" name="Oval 41">
                  <a:extLst>
                    <a:ext uri="{FF2B5EF4-FFF2-40B4-BE49-F238E27FC236}">
                      <a16:creationId xmlns:a16="http://schemas.microsoft.com/office/drawing/2014/main" id="{1CB2AEEB-C7B3-4DE5-95DA-06261C149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248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</a:t>
                  </a:r>
                </a:p>
              </p:txBody>
            </p:sp>
            <p:sp>
              <p:nvSpPr>
                <p:cNvPr id="10324" name="Line 42">
                  <a:extLst>
                    <a:ext uri="{FF2B5EF4-FFF2-40B4-BE49-F238E27FC236}">
                      <a16:creationId xmlns:a16="http://schemas.microsoft.com/office/drawing/2014/main" id="{499903E2-34F3-4EE2-B321-88FA6DF61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06" y="1378"/>
                  <a:ext cx="540" cy="27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22" name="Line 43">
                <a:extLst>
                  <a:ext uri="{FF2B5EF4-FFF2-40B4-BE49-F238E27FC236}">
                    <a16:creationId xmlns:a16="http://schemas.microsoft.com/office/drawing/2014/main" id="{215DDBD9-1B8E-41E4-9C50-393B0F8D6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1378"/>
                <a:ext cx="528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719" name="Freeform 47">
            <a:extLst>
              <a:ext uri="{FF2B5EF4-FFF2-40B4-BE49-F238E27FC236}">
                <a16:creationId xmlns:a16="http://schemas.microsoft.com/office/drawing/2014/main" id="{C67EADCD-7F3F-471C-A217-ED1FD8034335}"/>
              </a:ext>
            </a:extLst>
          </p:cNvPr>
          <p:cNvSpPr>
            <a:spLocks/>
          </p:cNvSpPr>
          <p:nvPr/>
        </p:nvSpPr>
        <p:spPr bwMode="auto">
          <a:xfrm>
            <a:off x="1828800" y="2921000"/>
            <a:ext cx="4419600" cy="2540000"/>
          </a:xfrm>
          <a:custGeom>
            <a:avLst/>
            <a:gdLst>
              <a:gd name="T0" fmla="*/ 1392 w 2784"/>
              <a:gd name="T1" fmla="*/ 80 h 1600"/>
              <a:gd name="T2" fmla="*/ 1056 w 2784"/>
              <a:gd name="T3" fmla="*/ 176 h 1600"/>
              <a:gd name="T4" fmla="*/ 192 w 2784"/>
              <a:gd name="T5" fmla="*/ 752 h 1600"/>
              <a:gd name="T6" fmla="*/ 0 w 2784"/>
              <a:gd name="T7" fmla="*/ 1376 h 1600"/>
              <a:gd name="T8" fmla="*/ 192 w 2784"/>
              <a:gd name="T9" fmla="*/ 1568 h 1600"/>
              <a:gd name="T10" fmla="*/ 816 w 2784"/>
              <a:gd name="T11" fmla="*/ 1568 h 1600"/>
              <a:gd name="T12" fmla="*/ 1056 w 2784"/>
              <a:gd name="T13" fmla="*/ 1376 h 1600"/>
              <a:gd name="T14" fmla="*/ 1200 w 2784"/>
              <a:gd name="T15" fmla="*/ 1136 h 1600"/>
              <a:gd name="T16" fmla="*/ 2112 w 2784"/>
              <a:gd name="T17" fmla="*/ 1184 h 1600"/>
              <a:gd name="T18" fmla="*/ 2592 w 2784"/>
              <a:gd name="T19" fmla="*/ 1136 h 1600"/>
              <a:gd name="T20" fmla="*/ 2640 w 2784"/>
              <a:gd name="T21" fmla="*/ 848 h 1600"/>
              <a:gd name="T22" fmla="*/ 1728 w 2784"/>
              <a:gd name="T23" fmla="*/ 128 h 1600"/>
              <a:gd name="T24" fmla="*/ 1392 w 2784"/>
              <a:gd name="T25" fmla="*/ 80 h 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84"/>
              <a:gd name="T40" fmla="*/ 0 h 1600"/>
              <a:gd name="T41" fmla="*/ 2784 w 2784"/>
              <a:gd name="T42" fmla="*/ 1600 h 16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84" h="1600">
                <a:moveTo>
                  <a:pt x="1392" y="80"/>
                </a:moveTo>
                <a:cubicBezTo>
                  <a:pt x="1280" y="88"/>
                  <a:pt x="1256" y="64"/>
                  <a:pt x="1056" y="176"/>
                </a:cubicBezTo>
                <a:cubicBezTo>
                  <a:pt x="856" y="288"/>
                  <a:pt x="368" y="552"/>
                  <a:pt x="192" y="752"/>
                </a:cubicBezTo>
                <a:cubicBezTo>
                  <a:pt x="16" y="952"/>
                  <a:pt x="0" y="1240"/>
                  <a:pt x="0" y="1376"/>
                </a:cubicBezTo>
                <a:cubicBezTo>
                  <a:pt x="0" y="1512"/>
                  <a:pt x="56" y="1536"/>
                  <a:pt x="192" y="1568"/>
                </a:cubicBezTo>
                <a:cubicBezTo>
                  <a:pt x="328" y="1600"/>
                  <a:pt x="672" y="1600"/>
                  <a:pt x="816" y="1568"/>
                </a:cubicBezTo>
                <a:cubicBezTo>
                  <a:pt x="960" y="1536"/>
                  <a:pt x="992" y="1448"/>
                  <a:pt x="1056" y="1376"/>
                </a:cubicBezTo>
                <a:cubicBezTo>
                  <a:pt x="1120" y="1304"/>
                  <a:pt x="1024" y="1168"/>
                  <a:pt x="1200" y="1136"/>
                </a:cubicBezTo>
                <a:cubicBezTo>
                  <a:pt x="1376" y="1104"/>
                  <a:pt x="1880" y="1184"/>
                  <a:pt x="2112" y="1184"/>
                </a:cubicBezTo>
                <a:cubicBezTo>
                  <a:pt x="2344" y="1184"/>
                  <a:pt x="2504" y="1192"/>
                  <a:pt x="2592" y="1136"/>
                </a:cubicBezTo>
                <a:cubicBezTo>
                  <a:pt x="2680" y="1080"/>
                  <a:pt x="2784" y="1016"/>
                  <a:pt x="2640" y="848"/>
                </a:cubicBezTo>
                <a:cubicBezTo>
                  <a:pt x="2496" y="680"/>
                  <a:pt x="1936" y="256"/>
                  <a:pt x="1728" y="128"/>
                </a:cubicBezTo>
                <a:cubicBezTo>
                  <a:pt x="1520" y="0"/>
                  <a:pt x="1504" y="72"/>
                  <a:pt x="1392" y="80"/>
                </a:cubicBezTo>
                <a:close/>
              </a:path>
            </a:pathLst>
          </a:custGeom>
          <a:solidFill>
            <a:srgbClr val="CC99FF">
              <a:alpha val="50195"/>
            </a:srgbClr>
          </a:solidFill>
          <a:ln w="25400">
            <a:solidFill>
              <a:srgbClr val="CC99FF"/>
            </a:solidFill>
            <a:prstDash val="dashDot"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8" name="Rectangle 46">
            <a:extLst>
              <a:ext uri="{FF2B5EF4-FFF2-40B4-BE49-F238E27FC236}">
                <a16:creationId xmlns:a16="http://schemas.microsoft.com/office/drawing/2014/main" id="{4D3FFEBA-2310-4796-B7EF-50FAE430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52578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54">
            <a:extLst>
              <a:ext uri="{FF2B5EF4-FFF2-40B4-BE49-F238E27FC236}">
                <a16:creationId xmlns:a16="http://schemas.microsoft.com/office/drawing/2014/main" id="{4726277B-7FDC-47C4-BE28-645B6F548BC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6629400" cy="914400"/>
            <a:chOff x="480" y="1728"/>
            <a:chExt cx="4176" cy="576"/>
          </a:xfrm>
        </p:grpSpPr>
        <p:sp>
          <p:nvSpPr>
            <p:cNvPr id="10310" name="Rectangle 48">
              <a:extLst>
                <a:ext uri="{FF2B5EF4-FFF2-40B4-BE49-F238E27FC236}">
                  <a16:creationId xmlns:a16="http://schemas.microsoft.com/office/drawing/2014/main" id="{59EBD15B-44E4-4AB0-B83B-43A9FA7C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28"/>
              <a:ext cx="4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A complete binary tree of height  </a:t>
              </a:r>
              <a:r>
                <a:rPr lang="en-US" altLang="zh-CN" b="1" i="1">
                  <a:sym typeface="Wingdings" panose="05000000000000000000" pitchFamily="2" charset="2"/>
                </a:rPr>
                <a:t>h</a:t>
              </a:r>
              <a:r>
                <a:rPr lang="en-US" altLang="zh-CN" b="1">
                  <a:sym typeface="Wingdings" panose="05000000000000000000" pitchFamily="2" charset="2"/>
                </a:rPr>
                <a:t>  has between</a:t>
              </a:r>
            </a:p>
          </p:txBody>
        </p:sp>
        <p:sp>
          <p:nvSpPr>
            <p:cNvPr id="10311" name="Rectangle 49">
              <a:extLst>
                <a:ext uri="{FF2B5EF4-FFF2-40B4-BE49-F238E27FC236}">
                  <a16:creationId xmlns:a16="http://schemas.microsoft.com/office/drawing/2014/main" id="{96368DE1-5AB5-4FBF-BEB9-AF5F97C5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016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and</a:t>
              </a:r>
            </a:p>
          </p:txBody>
        </p:sp>
        <p:sp>
          <p:nvSpPr>
            <p:cNvPr id="10312" name="Rectangle 50">
              <a:extLst>
                <a:ext uri="{FF2B5EF4-FFF2-40B4-BE49-F238E27FC236}">
                  <a16:creationId xmlns:a16="http://schemas.microsoft.com/office/drawing/2014/main" id="{41916562-A7AC-4C54-9A11-8042798D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1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nodes.</a:t>
              </a:r>
            </a:p>
          </p:txBody>
        </p:sp>
      </p:grpSp>
      <p:sp>
        <p:nvSpPr>
          <p:cNvPr id="28724" name="Rectangle 52">
            <a:extLst>
              <a:ext uri="{FF2B5EF4-FFF2-40B4-BE49-F238E27FC236}">
                <a16:creationId xmlns:a16="http://schemas.microsoft.com/office/drawing/2014/main" id="{6BBB4FB7-C9BD-42DE-8043-D1698B19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endParaRPr lang="en-US" altLang="zh-CN" b="1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725" name="Rectangle 53">
            <a:extLst>
              <a:ext uri="{FF2B5EF4-FFF2-40B4-BE49-F238E27FC236}">
                <a16:creationId xmlns:a16="http://schemas.microsoft.com/office/drawing/2014/main" id="{C06D9BAB-72D7-491B-BE79-5D7675DD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19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altLang="zh-CN" b="1" baseline="30000">
                <a:solidFill>
                  <a:srgbClr val="FF0000"/>
                </a:solidFill>
                <a:sym typeface="Wingdings" panose="05000000000000000000" pitchFamily="2" charset="2"/>
              </a:rPr>
              <a:t>+1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 1</a:t>
            </a:r>
            <a:endParaRPr lang="en-US" altLang="zh-CN" b="1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2" name="Group 57">
            <a:extLst>
              <a:ext uri="{FF2B5EF4-FFF2-40B4-BE49-F238E27FC236}">
                <a16:creationId xmlns:a16="http://schemas.microsoft.com/office/drawing/2014/main" id="{D1926263-940D-4BEC-8305-64C0E03218B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19400"/>
            <a:ext cx="2590800" cy="457200"/>
            <a:chOff x="2496" y="2016"/>
            <a:chExt cx="1632" cy="288"/>
          </a:xfrm>
        </p:grpSpPr>
        <p:sp>
          <p:nvSpPr>
            <p:cNvPr id="10308" name="AutoShape 55">
              <a:extLst>
                <a:ext uri="{FF2B5EF4-FFF2-40B4-BE49-F238E27FC236}">
                  <a16:creationId xmlns:a16="http://schemas.microsoft.com/office/drawing/2014/main" id="{9F979A37-E1ED-418B-99FA-BD06AED93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12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Rectangle 56">
              <a:extLst>
                <a:ext uri="{FF2B5EF4-FFF2-40B4-BE49-F238E27FC236}">
                  <a16:creationId xmlns:a16="http://schemas.microsoft.com/office/drawing/2014/main" id="{0CA6D42D-D06D-481E-8E21-FEC8BF0E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Wingdings" panose="05000000000000000000" pitchFamily="2" charset="2"/>
                </a:rPr>
                <a:t>h</a:t>
              </a:r>
              <a:r>
                <a:rPr lang="en-US" altLang="zh-CN" b="1">
                  <a:sym typeface="Wingdings" panose="05000000000000000000" pitchFamily="2" charset="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 log </a:t>
              </a:r>
              <a:r>
                <a:rPr lang="en-US" altLang="zh-CN" b="1" i="1">
                  <a:sym typeface="Symbol" panose="05050102010706020507" pitchFamily="18" charset="2"/>
                </a:rPr>
                <a:t>N</a:t>
              </a:r>
              <a:r>
                <a:rPr lang="en-US" altLang="zh-CN" b="1">
                  <a:sym typeface="Symbol" panose="05050102010706020507" pitchFamily="18" charset="2"/>
                </a:rPr>
                <a:t> </a:t>
              </a:r>
              <a:endParaRPr lang="en-US" altLang="zh-CN" b="1" i="1">
                <a:sym typeface="Wingdings" panose="05000000000000000000" pitchFamily="2" charset="2"/>
              </a:endParaRPr>
            </a:p>
          </p:txBody>
        </p:sp>
      </p:grpSp>
      <p:sp>
        <p:nvSpPr>
          <p:cNvPr id="28777" name="Text Box 105">
            <a:extLst>
              <a:ext uri="{FF2B5EF4-FFF2-40B4-BE49-F238E27FC236}">
                <a16:creationId xmlns:a16="http://schemas.microsoft.com/office/drawing/2014/main" id="{57CADFAB-C6D9-4682-9E53-56D16A7B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  Array Representation :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BT [ n + 1 ]</a:t>
            </a:r>
            <a:r>
              <a:rPr lang="en-US" altLang="zh-CN" b="1">
                <a:sym typeface="Wingdings" panose="05000000000000000000" pitchFamily="2" charset="2"/>
              </a:rPr>
              <a:t>  ( 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BT [ 0 ]</a:t>
            </a:r>
            <a:r>
              <a:rPr lang="en-US" altLang="zh-CN" b="1">
                <a:sym typeface="Wingdings" panose="05000000000000000000" pitchFamily="2" charset="2"/>
              </a:rPr>
              <a:t> is not used)</a:t>
            </a:r>
            <a:endParaRPr lang="en-US" altLang="zh-CN" b="1"/>
          </a:p>
        </p:txBody>
      </p:sp>
      <p:grpSp>
        <p:nvGrpSpPr>
          <p:cNvPr id="13" name="Group 143">
            <a:extLst>
              <a:ext uri="{FF2B5EF4-FFF2-40B4-BE49-F238E27FC236}">
                <a16:creationId xmlns:a16="http://schemas.microsoft.com/office/drawing/2014/main" id="{1E62AE9E-7528-4B81-B317-E67BD667FAF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14800"/>
            <a:ext cx="3810000" cy="2057400"/>
            <a:chOff x="576" y="2592"/>
            <a:chExt cx="2400" cy="1296"/>
          </a:xfrm>
        </p:grpSpPr>
        <p:grpSp>
          <p:nvGrpSpPr>
            <p:cNvPr id="10285" name="Group 144">
              <a:extLst>
                <a:ext uri="{FF2B5EF4-FFF2-40B4-BE49-F238E27FC236}">
                  <a16:creationId xmlns:a16="http://schemas.microsoft.com/office/drawing/2014/main" id="{835877A2-CDD8-4DA0-911C-4AB86365A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12"/>
              <a:ext cx="576" cy="576"/>
              <a:chOff x="2640" y="2160"/>
              <a:chExt cx="576" cy="576"/>
            </a:xfrm>
          </p:grpSpPr>
          <p:sp>
            <p:nvSpPr>
              <p:cNvPr id="10303" name="Oval 145">
                <a:extLst>
                  <a:ext uri="{FF2B5EF4-FFF2-40B4-BE49-F238E27FC236}">
                    <a16:creationId xmlns:a16="http://schemas.microsoft.com/office/drawing/2014/main" id="{94A94E75-775B-4DE1-9DCC-E667F8988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10304" name="Oval 146">
                <a:extLst>
                  <a:ext uri="{FF2B5EF4-FFF2-40B4-BE49-F238E27FC236}">
                    <a16:creationId xmlns:a16="http://schemas.microsoft.com/office/drawing/2014/main" id="{F3D749C2-3B60-434A-ABC5-A3483AF0C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H</a:t>
                </a:r>
              </a:p>
            </p:txBody>
          </p:sp>
          <p:sp>
            <p:nvSpPr>
              <p:cNvPr id="10305" name="Line 147">
                <a:extLst>
                  <a:ext uri="{FF2B5EF4-FFF2-40B4-BE49-F238E27FC236}">
                    <a16:creationId xmlns:a16="http://schemas.microsoft.com/office/drawing/2014/main" id="{746BA834-B3AF-4F7B-8093-7CD6AFE6C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Oval 148">
                <a:extLst>
                  <a:ext uri="{FF2B5EF4-FFF2-40B4-BE49-F238E27FC236}">
                    <a16:creationId xmlns:a16="http://schemas.microsoft.com/office/drawing/2014/main" id="{44FEF7CA-F037-460B-874C-9FE17E065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I</a:t>
                </a:r>
              </a:p>
            </p:txBody>
          </p:sp>
          <p:sp>
            <p:nvSpPr>
              <p:cNvPr id="10307" name="Line 149">
                <a:extLst>
                  <a:ext uri="{FF2B5EF4-FFF2-40B4-BE49-F238E27FC236}">
                    <a16:creationId xmlns:a16="http://schemas.microsoft.com/office/drawing/2014/main" id="{D5106275-530C-47AC-B42E-8BA2765DE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6" name="Oval 150">
              <a:extLst>
                <a:ext uri="{FF2B5EF4-FFF2-40B4-BE49-F238E27FC236}">
                  <a16:creationId xmlns:a16="http://schemas.microsoft.com/office/drawing/2014/main" id="{47FBC8CB-201E-430C-B7C9-59AE2984F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E</a:t>
              </a:r>
            </a:p>
          </p:txBody>
        </p:sp>
        <p:sp>
          <p:nvSpPr>
            <p:cNvPr id="10287" name="Oval 151">
              <a:extLst>
                <a:ext uri="{FF2B5EF4-FFF2-40B4-BE49-F238E27FC236}">
                  <a16:creationId xmlns:a16="http://schemas.microsoft.com/office/drawing/2014/main" id="{1CA5E327-DD66-4CB9-AE98-17974D318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J</a:t>
              </a:r>
            </a:p>
          </p:txBody>
        </p:sp>
        <p:sp>
          <p:nvSpPr>
            <p:cNvPr id="10288" name="Line 152">
              <a:extLst>
                <a:ext uri="{FF2B5EF4-FFF2-40B4-BE49-F238E27FC236}">
                  <a16:creationId xmlns:a16="http://schemas.microsoft.com/office/drawing/2014/main" id="{80F99DBD-6D04-417E-A89E-F013E53E9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80"/>
              <a:ext cx="96" cy="2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Oval 153">
              <a:extLst>
                <a:ext uri="{FF2B5EF4-FFF2-40B4-BE49-F238E27FC236}">
                  <a16:creationId xmlns:a16="http://schemas.microsoft.com/office/drawing/2014/main" id="{E890D6F7-2577-454D-9461-152268F1D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F</a:t>
              </a:r>
            </a:p>
          </p:txBody>
        </p:sp>
        <p:sp>
          <p:nvSpPr>
            <p:cNvPr id="10290" name="Oval 154">
              <a:extLst>
                <a:ext uri="{FF2B5EF4-FFF2-40B4-BE49-F238E27FC236}">
                  <a16:creationId xmlns:a16="http://schemas.microsoft.com/office/drawing/2014/main" id="{5F07E568-ED2D-454E-B8FE-F2D074F3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3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G</a:t>
              </a:r>
            </a:p>
          </p:txBody>
        </p:sp>
        <p:grpSp>
          <p:nvGrpSpPr>
            <p:cNvPr id="10291" name="Group 155">
              <a:extLst>
                <a:ext uri="{FF2B5EF4-FFF2-40B4-BE49-F238E27FC236}">
                  <a16:creationId xmlns:a16="http://schemas.microsoft.com/office/drawing/2014/main" id="{07E97E5C-F10A-4834-9086-311F3DE95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976"/>
              <a:ext cx="576" cy="346"/>
              <a:chOff x="1680" y="1632"/>
              <a:chExt cx="576" cy="346"/>
            </a:xfrm>
          </p:grpSpPr>
          <p:sp>
            <p:nvSpPr>
              <p:cNvPr id="10300" name="Oval 156">
                <a:extLst>
                  <a:ext uri="{FF2B5EF4-FFF2-40B4-BE49-F238E27FC236}">
                    <a16:creationId xmlns:a16="http://schemas.microsoft.com/office/drawing/2014/main" id="{576381B3-063A-4368-8E36-887C1E964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B</a:t>
                </a:r>
              </a:p>
            </p:txBody>
          </p:sp>
          <p:sp>
            <p:nvSpPr>
              <p:cNvPr id="10301" name="Line 157">
                <a:extLst>
                  <a:ext uri="{FF2B5EF4-FFF2-40B4-BE49-F238E27FC236}">
                    <a16:creationId xmlns:a16="http://schemas.microsoft.com/office/drawing/2014/main" id="{61E7D8D2-AF70-4DE1-BAE7-610F98955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158">
                <a:extLst>
                  <a:ext uri="{FF2B5EF4-FFF2-40B4-BE49-F238E27FC236}">
                    <a16:creationId xmlns:a16="http://schemas.microsoft.com/office/drawing/2014/main" id="{9E88CC8B-628D-4816-B175-75DE1D6B5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2" name="Group 159">
              <a:extLst>
                <a:ext uri="{FF2B5EF4-FFF2-40B4-BE49-F238E27FC236}">
                  <a16:creationId xmlns:a16="http://schemas.microsoft.com/office/drawing/2014/main" id="{566E693F-11E6-416E-9BB9-03F920834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976"/>
              <a:ext cx="576" cy="346"/>
              <a:chOff x="1680" y="1632"/>
              <a:chExt cx="576" cy="346"/>
            </a:xfrm>
          </p:grpSpPr>
          <p:sp>
            <p:nvSpPr>
              <p:cNvPr id="10297" name="Oval 160">
                <a:extLst>
                  <a:ext uri="{FF2B5EF4-FFF2-40B4-BE49-F238E27FC236}">
                    <a16:creationId xmlns:a16="http://schemas.microsoft.com/office/drawing/2014/main" id="{F814ABE5-8BC8-4D86-BAA6-C05562DE9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C</a:t>
                </a:r>
              </a:p>
            </p:txBody>
          </p:sp>
          <p:sp>
            <p:nvSpPr>
              <p:cNvPr id="10298" name="Line 161">
                <a:extLst>
                  <a:ext uri="{FF2B5EF4-FFF2-40B4-BE49-F238E27FC236}">
                    <a16:creationId xmlns:a16="http://schemas.microsoft.com/office/drawing/2014/main" id="{3A06B878-76DB-4AC4-8C1E-26739A766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Line 162">
                <a:extLst>
                  <a:ext uri="{FF2B5EF4-FFF2-40B4-BE49-F238E27FC236}">
                    <a16:creationId xmlns:a16="http://schemas.microsoft.com/office/drawing/2014/main" id="{5771E461-2F40-4180-A65E-39AABCB30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3" name="Group 163">
              <a:extLst>
                <a:ext uri="{FF2B5EF4-FFF2-40B4-BE49-F238E27FC236}">
                  <a16:creationId xmlns:a16="http://schemas.microsoft.com/office/drawing/2014/main" id="{221BC0F1-338C-405F-94CD-27E5FF4EC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" y="2592"/>
              <a:ext cx="730" cy="404"/>
              <a:chOff x="2006" y="1248"/>
              <a:chExt cx="730" cy="404"/>
            </a:xfrm>
          </p:grpSpPr>
          <p:sp>
            <p:nvSpPr>
              <p:cNvPr id="10295" name="Oval 164">
                <a:extLst>
                  <a:ext uri="{FF2B5EF4-FFF2-40B4-BE49-F238E27FC236}">
                    <a16:creationId xmlns:a16="http://schemas.microsoft.com/office/drawing/2014/main" id="{FD9840C9-D518-4FAA-9989-84DDD29D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10296" name="Line 165">
                <a:extLst>
                  <a:ext uri="{FF2B5EF4-FFF2-40B4-BE49-F238E27FC236}">
                    <a16:creationId xmlns:a16="http://schemas.microsoft.com/office/drawing/2014/main" id="{96886C84-1ACE-424B-B1F0-F3B3AD1E9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78"/>
                <a:ext cx="540" cy="2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4" name="Line 166">
              <a:extLst>
                <a:ext uri="{FF2B5EF4-FFF2-40B4-BE49-F238E27FC236}">
                  <a16:creationId xmlns:a16="http://schemas.microsoft.com/office/drawing/2014/main" id="{7D0A8BDD-2AB4-4C53-BAED-1A14DF364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2722"/>
              <a:ext cx="52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68">
            <a:extLst>
              <a:ext uri="{FF2B5EF4-FFF2-40B4-BE49-F238E27FC236}">
                <a16:creationId xmlns:a16="http://schemas.microsoft.com/office/drawing/2014/main" id="{4DC77136-9643-448D-932A-A11585A5752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343400"/>
            <a:ext cx="3200400" cy="1371600"/>
            <a:chOff x="2928" y="2592"/>
            <a:chExt cx="2016" cy="864"/>
          </a:xfrm>
        </p:grpSpPr>
        <p:sp>
          <p:nvSpPr>
            <p:cNvPr id="10256" name="Text Box 169">
              <a:extLst>
                <a:ext uri="{FF2B5EF4-FFF2-40B4-BE49-F238E27FC236}">
                  <a16:creationId xmlns:a16="http://schemas.microsoft.com/office/drawing/2014/main" id="{CC97B5F1-2A7D-420C-8D54-8E0C426CF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59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BT</a:t>
              </a:r>
            </a:p>
          </p:txBody>
        </p:sp>
        <p:sp>
          <p:nvSpPr>
            <p:cNvPr id="10257" name="Rectangle 170">
              <a:extLst>
                <a:ext uri="{FF2B5EF4-FFF2-40B4-BE49-F238E27FC236}">
                  <a16:creationId xmlns:a16="http://schemas.microsoft.com/office/drawing/2014/main" id="{572A7D86-4BDB-47AA-99E5-E78E6A653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58" name="Rectangle 171">
              <a:extLst>
                <a:ext uri="{FF2B5EF4-FFF2-40B4-BE49-F238E27FC236}">
                  <a16:creationId xmlns:a16="http://schemas.microsoft.com/office/drawing/2014/main" id="{340778D6-4510-4083-96B1-34737718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  <p:sp>
          <p:nvSpPr>
            <p:cNvPr id="10259" name="Rectangle 172">
              <a:extLst>
                <a:ext uri="{FF2B5EF4-FFF2-40B4-BE49-F238E27FC236}">
                  <a16:creationId xmlns:a16="http://schemas.microsoft.com/office/drawing/2014/main" id="{460A2B64-1ADA-4310-9FF3-1C5DDAC4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0" name="Rectangle 173">
              <a:extLst>
                <a:ext uri="{FF2B5EF4-FFF2-40B4-BE49-F238E27FC236}">
                  <a16:creationId xmlns:a16="http://schemas.microsoft.com/office/drawing/2014/main" id="{868565AC-11CC-4F35-A59F-F04642D3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</a:t>
              </a:r>
            </a:p>
          </p:txBody>
        </p:sp>
        <p:sp>
          <p:nvSpPr>
            <p:cNvPr id="10261" name="Rectangle 174">
              <a:extLst>
                <a:ext uri="{FF2B5EF4-FFF2-40B4-BE49-F238E27FC236}">
                  <a16:creationId xmlns:a16="http://schemas.microsoft.com/office/drawing/2014/main" id="{8CE0CF5F-E671-4CAF-937B-37BAE44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0262" name="Rectangle 175">
              <a:extLst>
                <a:ext uri="{FF2B5EF4-FFF2-40B4-BE49-F238E27FC236}">
                  <a16:creationId xmlns:a16="http://schemas.microsoft.com/office/drawing/2014/main" id="{B28F8DD7-5261-4C03-BBBA-8942E76DB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B</a:t>
              </a:r>
            </a:p>
          </p:txBody>
        </p:sp>
        <p:sp>
          <p:nvSpPr>
            <p:cNvPr id="10263" name="Rectangle 176">
              <a:extLst>
                <a:ext uri="{FF2B5EF4-FFF2-40B4-BE49-F238E27FC236}">
                  <a16:creationId xmlns:a16="http://schemas.microsoft.com/office/drawing/2014/main" id="{39D1285D-459B-4801-92A5-DF26DF886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0264" name="Rectangle 177">
              <a:extLst>
                <a:ext uri="{FF2B5EF4-FFF2-40B4-BE49-F238E27FC236}">
                  <a16:creationId xmlns:a16="http://schemas.microsoft.com/office/drawing/2014/main" id="{5E733506-0373-4AF1-8E20-220AD4C8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C</a:t>
              </a:r>
            </a:p>
          </p:txBody>
        </p:sp>
        <p:sp>
          <p:nvSpPr>
            <p:cNvPr id="10265" name="Rectangle 178">
              <a:extLst>
                <a:ext uri="{FF2B5EF4-FFF2-40B4-BE49-F238E27FC236}">
                  <a16:creationId xmlns:a16="http://schemas.microsoft.com/office/drawing/2014/main" id="{B4698D68-6E8F-4DB9-9C9A-61F2A9CCD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0266" name="Rectangle 179">
              <a:extLst>
                <a:ext uri="{FF2B5EF4-FFF2-40B4-BE49-F238E27FC236}">
                  <a16:creationId xmlns:a16="http://schemas.microsoft.com/office/drawing/2014/main" id="{BAD0142B-BEF2-47F9-BF3D-71CA9BFA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D</a:t>
              </a:r>
            </a:p>
          </p:txBody>
        </p:sp>
        <p:sp>
          <p:nvSpPr>
            <p:cNvPr id="10267" name="Rectangle 180">
              <a:extLst>
                <a:ext uri="{FF2B5EF4-FFF2-40B4-BE49-F238E27FC236}">
                  <a16:creationId xmlns:a16="http://schemas.microsoft.com/office/drawing/2014/main" id="{DB8293D1-85E5-4872-B944-8BF8A47E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0268" name="Rectangle 181">
              <a:extLst>
                <a:ext uri="{FF2B5EF4-FFF2-40B4-BE49-F238E27FC236}">
                  <a16:creationId xmlns:a16="http://schemas.microsoft.com/office/drawing/2014/main" id="{37A9400C-B383-44FA-93C1-FDCC8D5C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E</a:t>
              </a:r>
            </a:p>
          </p:txBody>
        </p:sp>
        <p:sp>
          <p:nvSpPr>
            <p:cNvPr id="10269" name="Rectangle 182">
              <a:extLst>
                <a:ext uri="{FF2B5EF4-FFF2-40B4-BE49-F238E27FC236}">
                  <a16:creationId xmlns:a16="http://schemas.microsoft.com/office/drawing/2014/main" id="{CAD91325-C929-42C7-9C6A-D69568FD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0270" name="Rectangle 183">
              <a:extLst>
                <a:ext uri="{FF2B5EF4-FFF2-40B4-BE49-F238E27FC236}">
                  <a16:creationId xmlns:a16="http://schemas.microsoft.com/office/drawing/2014/main" id="{011118A6-0061-4E02-A314-808FFF4C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F</a:t>
              </a:r>
            </a:p>
          </p:txBody>
        </p:sp>
        <p:sp>
          <p:nvSpPr>
            <p:cNvPr id="10271" name="Rectangle 184">
              <a:extLst>
                <a:ext uri="{FF2B5EF4-FFF2-40B4-BE49-F238E27FC236}">
                  <a16:creationId xmlns:a16="http://schemas.microsoft.com/office/drawing/2014/main" id="{C4278CDB-7C5C-4EC4-A976-C40414CC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0272" name="Rectangle 185">
              <a:extLst>
                <a:ext uri="{FF2B5EF4-FFF2-40B4-BE49-F238E27FC236}">
                  <a16:creationId xmlns:a16="http://schemas.microsoft.com/office/drawing/2014/main" id="{C5EB3C33-92FF-4A6E-B7BC-06C2CFD52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G</a:t>
              </a:r>
            </a:p>
          </p:txBody>
        </p:sp>
        <p:sp>
          <p:nvSpPr>
            <p:cNvPr id="10273" name="Rectangle 186">
              <a:extLst>
                <a:ext uri="{FF2B5EF4-FFF2-40B4-BE49-F238E27FC236}">
                  <a16:creationId xmlns:a16="http://schemas.microsoft.com/office/drawing/2014/main" id="{6E86EE4A-DF72-4EBB-B5CA-716FE57C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0274" name="Rectangle 187">
              <a:extLst>
                <a:ext uri="{FF2B5EF4-FFF2-40B4-BE49-F238E27FC236}">
                  <a16:creationId xmlns:a16="http://schemas.microsoft.com/office/drawing/2014/main" id="{3E30B750-3520-444D-94A5-B384CCA1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H</a:t>
              </a:r>
            </a:p>
          </p:txBody>
        </p:sp>
        <p:sp>
          <p:nvSpPr>
            <p:cNvPr id="10275" name="Rectangle 188">
              <a:extLst>
                <a:ext uri="{FF2B5EF4-FFF2-40B4-BE49-F238E27FC236}">
                  <a16:creationId xmlns:a16="http://schemas.microsoft.com/office/drawing/2014/main" id="{4FABA1E7-E3BE-4323-AF8A-3F5002918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0276" name="Rectangle 189">
              <a:extLst>
                <a:ext uri="{FF2B5EF4-FFF2-40B4-BE49-F238E27FC236}">
                  <a16:creationId xmlns:a16="http://schemas.microsoft.com/office/drawing/2014/main" id="{88D5E498-DAA5-404C-9374-0212AFA2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I</a:t>
              </a:r>
            </a:p>
          </p:txBody>
        </p:sp>
        <p:sp>
          <p:nvSpPr>
            <p:cNvPr id="10277" name="Rectangle 190">
              <a:extLst>
                <a:ext uri="{FF2B5EF4-FFF2-40B4-BE49-F238E27FC236}">
                  <a16:creationId xmlns:a16="http://schemas.microsoft.com/office/drawing/2014/main" id="{C55082A7-35E1-4EA0-88BD-6347A10A9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10278" name="Rectangle 191">
              <a:extLst>
                <a:ext uri="{FF2B5EF4-FFF2-40B4-BE49-F238E27FC236}">
                  <a16:creationId xmlns:a16="http://schemas.microsoft.com/office/drawing/2014/main" id="{E473FD9E-3AAF-4B7E-AC50-55162268F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J</a:t>
              </a:r>
            </a:p>
          </p:txBody>
        </p:sp>
        <p:sp>
          <p:nvSpPr>
            <p:cNvPr id="10279" name="Rectangle 192">
              <a:extLst>
                <a:ext uri="{FF2B5EF4-FFF2-40B4-BE49-F238E27FC236}">
                  <a16:creationId xmlns:a16="http://schemas.microsoft.com/office/drawing/2014/main" id="{71D6C417-362A-464C-95E4-1E3C84C1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11</a:t>
              </a:r>
            </a:p>
          </p:txBody>
        </p:sp>
        <p:sp>
          <p:nvSpPr>
            <p:cNvPr id="10280" name="Rectangle 193">
              <a:extLst>
                <a:ext uri="{FF2B5EF4-FFF2-40B4-BE49-F238E27FC236}">
                  <a16:creationId xmlns:a16="http://schemas.microsoft.com/office/drawing/2014/main" id="{F5C40F3B-A8C5-4903-ADC7-E1BFA4C05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  <p:sp>
          <p:nvSpPr>
            <p:cNvPr id="10281" name="Rectangle 194">
              <a:extLst>
                <a:ext uri="{FF2B5EF4-FFF2-40B4-BE49-F238E27FC236}">
                  <a16:creationId xmlns:a16="http://schemas.microsoft.com/office/drawing/2014/main" id="{B30BD78B-0B7C-495F-AC17-1CCAC13AD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12</a:t>
              </a:r>
            </a:p>
          </p:txBody>
        </p:sp>
        <p:sp>
          <p:nvSpPr>
            <p:cNvPr id="10282" name="Rectangle 195">
              <a:extLst>
                <a:ext uri="{FF2B5EF4-FFF2-40B4-BE49-F238E27FC236}">
                  <a16:creationId xmlns:a16="http://schemas.microsoft.com/office/drawing/2014/main" id="{0F7AF337-5F10-423F-A184-2F283CC3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  <p:sp>
          <p:nvSpPr>
            <p:cNvPr id="10283" name="Rectangle 196">
              <a:extLst>
                <a:ext uri="{FF2B5EF4-FFF2-40B4-BE49-F238E27FC236}">
                  <a16:creationId xmlns:a16="http://schemas.microsoft.com/office/drawing/2014/main" id="{27D1DB52-93AB-47BD-AEFD-F9F6BF82A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13</a:t>
              </a:r>
            </a:p>
          </p:txBody>
        </p:sp>
        <p:sp>
          <p:nvSpPr>
            <p:cNvPr id="10284" name="Rectangle 197">
              <a:extLst>
                <a:ext uri="{FF2B5EF4-FFF2-40B4-BE49-F238E27FC236}">
                  <a16:creationId xmlns:a16="http://schemas.microsoft.com/office/drawing/2014/main" id="{41E1CC37-F84B-49A3-96FC-086DFAAA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</p:grpSp>
      <p:sp>
        <p:nvSpPr>
          <p:cNvPr id="10255" name="Text Box 198">
            <a:extLst>
              <a:ext uri="{FF2B5EF4-FFF2-40B4-BE49-F238E27FC236}">
                <a16:creationId xmlns:a16="http://schemas.microsoft.com/office/drawing/2014/main" id="{5A05B3B6-BF65-450A-9932-C4AF3A82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7" grpId="0" autoUpdateAnimBg="0"/>
      <p:bldP spid="28719" grpId="0" animBg="1"/>
      <p:bldP spid="28718" grpId="0" animBg="1"/>
      <p:bldP spid="28724" grpId="0" autoUpdateAnimBg="0"/>
      <p:bldP spid="28725" grpId="0" autoUpdateAnimBg="0"/>
      <p:bldP spid="287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4B54B261-DE83-4E3A-AFD6-EF0EE99D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3CA6FB0B-5835-4ECD-BEF1-F0928122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【Lemma】</a:t>
            </a:r>
            <a:r>
              <a:rPr lang="en-US" altLang="zh-CN" b="1"/>
              <a:t>If a complete binary tree with </a:t>
            </a:r>
            <a:r>
              <a:rPr lang="en-US" altLang="zh-CN" b="1" i="1"/>
              <a:t>n</a:t>
            </a:r>
            <a:r>
              <a:rPr lang="en-US" altLang="zh-CN" b="1"/>
              <a:t> nodes </a:t>
            </a:r>
            <a:r>
              <a:rPr lang="en-US" altLang="zh-CN" b="1">
                <a:sym typeface="Symbol" panose="05050102010706020507" pitchFamily="18" charset="2"/>
              </a:rPr>
              <a:t>is represented sequentially, then for any node with index 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,  1  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 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, we have: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8F3C8089-ADBE-4A0A-AD4B-1626E059A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86000"/>
          <a:ext cx="60198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3251160" imgH="1574640" progId="Equation.3">
                  <p:embed/>
                </p:oleObj>
              </mc:Choice>
              <mc:Fallback>
                <p:oleObj name="公式" r:id="rId5" imgW="3251160" imgH="157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60198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1">
            <a:extLst>
              <a:ext uri="{FF2B5EF4-FFF2-40B4-BE49-F238E27FC236}">
                <a16:creationId xmlns:a16="http://schemas.microsoft.com/office/drawing/2014/main" id="{C69C4981-7F9C-4531-A026-E7E68CE4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79A9465-CECF-40C8-BF54-63EA121C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B7775BEF-B810-4D4E-A910-9C88BCFC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153400" cy="5257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PriorityQueue  Initialize(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MaxElements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PriorityQueue  H;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MaxElements &lt; MinPQSize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Error( "Priority queue size is too small"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 = malloc(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HeapStruct )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 ==NULL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Allocate the array plus one extra for sentinel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H-&gt;Elements = malloc(( MaxElements + 1 ) *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ElementType ));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H-&gt;Elements == NULL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H-&gt;Capacity = MaxElements;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H-&gt;Size = 0;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H-&gt;Elements[ 0 ] = MinData;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set the sentinel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1800" b="1">
                <a:latin typeface="Arial" panose="020B0604020202020204" pitchFamily="34" charset="0"/>
              </a:rPr>
              <a:t> H;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A9C4D3D-18E1-4A0C-8D2C-54E238641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BA69A33-3CEA-446F-8E19-CC1D41249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2BF081C-EB41-49EF-88E4-91945EF4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Heap Order Property: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F800E432-CF94-4C24-B9E8-A7A7F5DEB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769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/>
              <a:t>A </a:t>
            </a:r>
            <a:r>
              <a:rPr lang="en-US" altLang="zh-CN" b="1">
                <a:solidFill>
                  <a:schemeClr val="hlink"/>
                </a:solidFill>
              </a:rPr>
              <a:t>min tree</a:t>
            </a:r>
            <a:r>
              <a:rPr lang="en-US" altLang="zh-CN" b="1"/>
              <a:t> is a tree in which the key value in each node is no larger than the key values in its children (if any).  A </a:t>
            </a:r>
            <a:r>
              <a:rPr lang="en-US" altLang="zh-CN" b="1">
                <a:solidFill>
                  <a:schemeClr val="hlink"/>
                </a:solidFill>
              </a:rPr>
              <a:t>min heap</a:t>
            </a:r>
            <a:r>
              <a:rPr lang="en-US" altLang="zh-CN" b="1"/>
              <a:t> is a </a:t>
            </a:r>
            <a:r>
              <a:rPr lang="en-US" altLang="zh-CN" b="1">
                <a:solidFill>
                  <a:srgbClr val="FF0000"/>
                </a:solidFill>
              </a:rPr>
              <a:t>complete</a:t>
            </a:r>
            <a:r>
              <a:rPr lang="en-US" altLang="zh-CN" b="1"/>
              <a:t> binary tree that is also a min tree.</a:t>
            </a:r>
          </a:p>
        </p:txBody>
      </p:sp>
      <p:sp>
        <p:nvSpPr>
          <p:cNvPr id="32773" name="AutoShape 5" descr="再生纸">
            <a:extLst>
              <a:ext uri="{FF2B5EF4-FFF2-40B4-BE49-F238E27FC236}">
                <a16:creationId xmlns:a16="http://schemas.microsoft.com/office/drawing/2014/main" id="{D9D629BB-E4AF-4887-A810-E969CE31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467600" cy="1295400"/>
          </a:xfrm>
          <a:prstGeom prst="roundRect">
            <a:avLst>
              <a:gd name="adj" fmla="val 1168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rIns="198000" anchor="ctr"/>
          <a:lstStyle/>
          <a:p>
            <a:pPr marL="766763" indent="-766763"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Analogously, we can declare a </a:t>
            </a:r>
            <a:r>
              <a:rPr lang="en-US" altLang="zh-CN" b="1" i="1">
                <a:solidFill>
                  <a:schemeClr val="hlink"/>
                </a:solidFill>
              </a:rPr>
              <a:t>max</a:t>
            </a:r>
            <a:r>
              <a:rPr lang="en-US" altLang="zh-CN" b="1"/>
              <a:t> heap by changing the heap order property.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EA7565C-3238-42A9-94BE-A483EB0FEB4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14800"/>
            <a:ext cx="2133600" cy="1600200"/>
            <a:chOff x="144" y="2880"/>
            <a:chExt cx="1344" cy="1008"/>
          </a:xfrm>
        </p:grpSpPr>
        <p:sp>
          <p:nvSpPr>
            <p:cNvPr id="12316" name="Oval 7">
              <a:extLst>
                <a:ext uri="{FF2B5EF4-FFF2-40B4-BE49-F238E27FC236}">
                  <a16:creationId xmlns:a16="http://schemas.microsoft.com/office/drawing/2014/main" id="{D9EAFD0E-CA4B-4E36-B165-94306C96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12317" name="Oval 8">
              <a:extLst>
                <a:ext uri="{FF2B5EF4-FFF2-40B4-BE49-F238E27FC236}">
                  <a16:creationId xmlns:a16="http://schemas.microsoft.com/office/drawing/2014/main" id="{216486B8-C69A-4091-AF1E-A68B5400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12318" name="Oval 9">
              <a:extLst>
                <a:ext uri="{FF2B5EF4-FFF2-40B4-BE49-F238E27FC236}">
                  <a16:creationId xmlns:a16="http://schemas.microsoft.com/office/drawing/2014/main" id="{E0E45F2A-394F-4DE1-B1D8-BBB3B91FE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12319" name="Line 10">
              <a:extLst>
                <a:ext uri="{FF2B5EF4-FFF2-40B4-BE49-F238E27FC236}">
                  <a16:creationId xmlns:a16="http://schemas.microsoft.com/office/drawing/2014/main" id="{2010793D-FA92-4A5F-9236-C7B02A703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1">
              <a:extLst>
                <a:ext uri="{FF2B5EF4-FFF2-40B4-BE49-F238E27FC236}">
                  <a16:creationId xmlns:a16="http://schemas.microsoft.com/office/drawing/2014/main" id="{12E434FF-9399-46BE-B791-6F02DD161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9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Oval 12">
              <a:extLst>
                <a:ext uri="{FF2B5EF4-FFF2-40B4-BE49-F238E27FC236}">
                  <a16:creationId xmlns:a16="http://schemas.microsoft.com/office/drawing/2014/main" id="{C63994C2-DA28-4B89-A692-8EA0BA9593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4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2322" name="Line 13">
              <a:extLst>
                <a:ext uri="{FF2B5EF4-FFF2-40B4-BE49-F238E27FC236}">
                  <a16:creationId xmlns:a16="http://schemas.microsoft.com/office/drawing/2014/main" id="{9B70EB6F-3D6B-4B68-8181-65C8B84A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098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Rectangle 14">
              <a:extLst>
                <a:ext uri="{FF2B5EF4-FFF2-40B4-BE49-F238E27FC236}">
                  <a16:creationId xmlns:a16="http://schemas.microsoft.com/office/drawing/2014/main" id="{F9F94530-92A0-4C06-87A2-775120CD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2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12324" name="Rectangle 15">
              <a:extLst>
                <a:ext uri="{FF2B5EF4-FFF2-40B4-BE49-F238E27FC236}">
                  <a16:creationId xmlns:a16="http://schemas.microsoft.com/office/drawing/2014/main" id="{9415546F-3B59-4D8B-9756-FA7ACCFB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12325" name="Rectangle 16">
              <a:extLst>
                <a:ext uri="{FF2B5EF4-FFF2-40B4-BE49-F238E27FC236}">
                  <a16:creationId xmlns:a16="http://schemas.microsoft.com/office/drawing/2014/main" id="{EE9D65B5-8CA3-4810-9233-BCA8AC74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12326" name="Rectangle 17">
              <a:extLst>
                <a:ext uri="{FF2B5EF4-FFF2-40B4-BE49-F238E27FC236}">
                  <a16:creationId xmlns:a16="http://schemas.microsoft.com/office/drawing/2014/main" id="{4D8C97E2-9D99-4794-8C7B-ED07FE71C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69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</p:grp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8ABC6DAC-C539-40A8-971A-E9BF7EB4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674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A max heap</a:t>
            </a:r>
            <a:endParaRPr lang="en-US" altLang="zh-CN" sz="2000" b="1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625EE23A-3A34-4D66-B2DB-C8E398B3D64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14800"/>
            <a:ext cx="2133600" cy="1600200"/>
            <a:chOff x="144" y="2880"/>
            <a:chExt cx="1344" cy="1008"/>
          </a:xfrm>
        </p:grpSpPr>
        <p:sp>
          <p:nvSpPr>
            <p:cNvPr id="12305" name="Oval 20">
              <a:extLst>
                <a:ext uri="{FF2B5EF4-FFF2-40B4-BE49-F238E27FC236}">
                  <a16:creationId xmlns:a16="http://schemas.microsoft.com/office/drawing/2014/main" id="{BFB3B060-915A-4390-9A17-D583EB9B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12306" name="Oval 21">
              <a:extLst>
                <a:ext uri="{FF2B5EF4-FFF2-40B4-BE49-F238E27FC236}">
                  <a16:creationId xmlns:a16="http://schemas.microsoft.com/office/drawing/2014/main" id="{B07CD4AA-28B9-4C6B-862D-741DA721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12307" name="Oval 22">
              <a:extLst>
                <a:ext uri="{FF2B5EF4-FFF2-40B4-BE49-F238E27FC236}">
                  <a16:creationId xmlns:a16="http://schemas.microsoft.com/office/drawing/2014/main" id="{BBF15E72-082B-4716-8F6B-709EECC9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50</a:t>
              </a:r>
            </a:p>
          </p:txBody>
        </p:sp>
        <p:sp>
          <p:nvSpPr>
            <p:cNvPr id="12308" name="Line 23">
              <a:extLst>
                <a:ext uri="{FF2B5EF4-FFF2-40B4-BE49-F238E27FC236}">
                  <a16:creationId xmlns:a16="http://schemas.microsoft.com/office/drawing/2014/main" id="{868C609C-4C21-4039-BAAE-C9A6330D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24">
              <a:extLst>
                <a:ext uri="{FF2B5EF4-FFF2-40B4-BE49-F238E27FC236}">
                  <a16:creationId xmlns:a16="http://schemas.microsoft.com/office/drawing/2014/main" id="{885F4BBD-E0DC-40FA-968F-8495BFF7D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9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Oval 25">
              <a:extLst>
                <a:ext uri="{FF2B5EF4-FFF2-40B4-BE49-F238E27FC236}">
                  <a16:creationId xmlns:a16="http://schemas.microsoft.com/office/drawing/2014/main" id="{DA860E54-B867-46A2-B437-E067A01AC5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4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83</a:t>
              </a:r>
            </a:p>
          </p:txBody>
        </p:sp>
        <p:sp>
          <p:nvSpPr>
            <p:cNvPr id="12311" name="Line 26">
              <a:extLst>
                <a:ext uri="{FF2B5EF4-FFF2-40B4-BE49-F238E27FC236}">
                  <a16:creationId xmlns:a16="http://schemas.microsoft.com/office/drawing/2014/main" id="{82891976-61E2-48CF-9684-611C3181B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098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27">
              <a:extLst>
                <a:ext uri="{FF2B5EF4-FFF2-40B4-BE49-F238E27FC236}">
                  <a16:creationId xmlns:a16="http://schemas.microsoft.com/office/drawing/2014/main" id="{3E8C5D59-1E93-4925-944E-BC6AD89C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2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12313" name="Rectangle 28">
              <a:extLst>
                <a:ext uri="{FF2B5EF4-FFF2-40B4-BE49-F238E27FC236}">
                  <a16:creationId xmlns:a16="http://schemas.microsoft.com/office/drawing/2014/main" id="{A0F40038-5323-4611-BA1C-A7BF97CB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12314" name="Rectangle 29">
              <a:extLst>
                <a:ext uri="{FF2B5EF4-FFF2-40B4-BE49-F238E27FC236}">
                  <a16:creationId xmlns:a16="http://schemas.microsoft.com/office/drawing/2014/main" id="{7A1A918E-9E6D-4ED5-A1AF-4633DC8B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12315" name="Rectangle 30">
              <a:extLst>
                <a:ext uri="{FF2B5EF4-FFF2-40B4-BE49-F238E27FC236}">
                  <a16:creationId xmlns:a16="http://schemas.microsoft.com/office/drawing/2014/main" id="{5C690E0B-E055-4607-B183-D91C3930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69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</p:grpSp>
      <p:sp>
        <p:nvSpPr>
          <p:cNvPr id="32799" name="Rectangle 31">
            <a:extLst>
              <a:ext uri="{FF2B5EF4-FFF2-40B4-BE49-F238E27FC236}">
                <a16:creationId xmlns:a16="http://schemas.microsoft.com/office/drawing/2014/main" id="{AAA99950-A0F3-4D64-B010-18C819C4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674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A min heap</a:t>
            </a:r>
            <a:endParaRPr lang="en-US" altLang="zh-CN" sz="2000" b="1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C055F040-6284-4811-BDBD-FA28BAB724A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2133600" cy="381000"/>
            <a:chOff x="1968" y="2688"/>
            <a:chExt cx="1344" cy="240"/>
          </a:xfrm>
        </p:grpSpPr>
        <p:sp>
          <p:nvSpPr>
            <p:cNvPr id="12303" name="Rectangle 33">
              <a:extLst>
                <a:ext uri="{FF2B5EF4-FFF2-40B4-BE49-F238E27FC236}">
                  <a16:creationId xmlns:a16="http://schemas.microsoft.com/office/drawing/2014/main" id="{0DCDC3C7-E441-4752-B113-0954A9B4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The largest key</a:t>
              </a:r>
              <a:endParaRPr lang="en-US" altLang="zh-CN" sz="2000" b="1"/>
            </a:p>
          </p:txBody>
        </p:sp>
        <p:sp>
          <p:nvSpPr>
            <p:cNvPr id="12304" name="Line 34">
              <a:extLst>
                <a:ext uri="{FF2B5EF4-FFF2-40B4-BE49-F238E27FC236}">
                  <a16:creationId xmlns:a16="http://schemas.microsoft.com/office/drawing/2014/main" id="{3AF25C5F-63FB-429F-853D-FA6EA4F6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784"/>
              <a:ext cx="192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DD4DC87A-3896-4656-8524-E9C11F12225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2133600" cy="381000"/>
            <a:chOff x="1968" y="2688"/>
            <a:chExt cx="1344" cy="240"/>
          </a:xfrm>
        </p:grpSpPr>
        <p:sp>
          <p:nvSpPr>
            <p:cNvPr id="12301" name="Rectangle 36">
              <a:extLst>
                <a:ext uri="{FF2B5EF4-FFF2-40B4-BE49-F238E27FC236}">
                  <a16:creationId xmlns:a16="http://schemas.microsoft.com/office/drawing/2014/main" id="{EDAD0617-97E2-4194-976D-369DEF510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The smallest key</a:t>
              </a:r>
              <a:endParaRPr lang="en-US" altLang="zh-CN" sz="2000" b="1"/>
            </a:p>
          </p:txBody>
        </p:sp>
        <p:sp>
          <p:nvSpPr>
            <p:cNvPr id="12302" name="Line 37">
              <a:extLst>
                <a:ext uri="{FF2B5EF4-FFF2-40B4-BE49-F238E27FC236}">
                  <a16:creationId xmlns:a16="http://schemas.microsoft.com/office/drawing/2014/main" id="{1B8CE242-4F61-447C-A4EC-E78C5E9E1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784"/>
              <a:ext cx="192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0" name="Text Box 38">
            <a:extLst>
              <a:ext uri="{FF2B5EF4-FFF2-40B4-BE49-F238E27FC236}">
                <a16:creationId xmlns:a16="http://schemas.microsoft.com/office/drawing/2014/main" id="{7EED24D3-6F21-4457-B076-25EF32E9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  <p:bldP spid="32773" grpId="0" animBg="1" autoUpdateAnimBg="0"/>
      <p:bldP spid="32786" grpId="0" autoUpdateAnimBg="0"/>
      <p:bldP spid="327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>
            <a:extLst>
              <a:ext uri="{FF2B5EF4-FFF2-40B4-BE49-F238E27FC236}">
                <a16:creationId xmlns:a16="http://schemas.microsoft.com/office/drawing/2014/main" id="{FBC0920F-350D-4F1A-B6C2-35B405D8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9B75A7C-A71B-411B-A42F-38681E79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Basic Heap Operations: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18D440EA-4139-4078-9161-E1C451DF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insertion</a:t>
            </a:r>
            <a:endParaRPr lang="en-US" altLang="zh-CN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63EF743-A423-49AA-910C-14D6AFF68CD7}"/>
              </a:ext>
            </a:extLst>
          </p:cNvPr>
          <p:cNvGrpSpPr>
            <a:grpSpLocks/>
          </p:cNvGrpSpPr>
          <p:nvPr/>
        </p:nvGrpSpPr>
        <p:grpSpPr bwMode="auto">
          <a:xfrm>
            <a:off x="1060450" y="1905000"/>
            <a:ext cx="1905000" cy="1905000"/>
            <a:chOff x="1200" y="2784"/>
            <a:chExt cx="1200" cy="1200"/>
          </a:xfrm>
        </p:grpSpPr>
        <p:sp>
          <p:nvSpPr>
            <p:cNvPr id="3114" name="Oval 6">
              <a:extLst>
                <a:ext uri="{FF2B5EF4-FFF2-40B4-BE49-F238E27FC236}">
                  <a16:creationId xmlns:a16="http://schemas.microsoft.com/office/drawing/2014/main" id="{C2B985D1-FD1C-4CBF-9928-EB87F1ED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3115" name="Oval 7">
              <a:extLst>
                <a:ext uri="{FF2B5EF4-FFF2-40B4-BE49-F238E27FC236}">
                  <a16:creationId xmlns:a16="http://schemas.microsoft.com/office/drawing/2014/main" id="{71962207-D3B8-4452-ADD4-3F9ED154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12</a:t>
              </a:r>
            </a:p>
          </p:txBody>
        </p:sp>
        <p:sp>
          <p:nvSpPr>
            <p:cNvPr id="3116" name="Oval 8">
              <a:extLst>
                <a:ext uri="{FF2B5EF4-FFF2-40B4-BE49-F238E27FC236}">
                  <a16:creationId xmlns:a16="http://schemas.microsoft.com/office/drawing/2014/main" id="{925A6421-C6B0-4B5F-82F5-8286DA38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15</a:t>
              </a:r>
            </a:p>
          </p:txBody>
        </p:sp>
        <p:sp>
          <p:nvSpPr>
            <p:cNvPr id="3117" name="Line 9">
              <a:extLst>
                <a:ext uri="{FF2B5EF4-FFF2-40B4-BE49-F238E27FC236}">
                  <a16:creationId xmlns:a16="http://schemas.microsoft.com/office/drawing/2014/main" id="{B055D7C3-C8CA-42B7-BC0A-EDAD8787C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10">
              <a:extLst>
                <a:ext uri="{FF2B5EF4-FFF2-40B4-BE49-F238E27FC236}">
                  <a16:creationId xmlns:a16="http://schemas.microsoft.com/office/drawing/2014/main" id="{A916CC2E-8DA2-4085-AEBE-0FA4BCF0D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Oval 11">
              <a:extLst>
                <a:ext uri="{FF2B5EF4-FFF2-40B4-BE49-F238E27FC236}">
                  <a16:creationId xmlns:a16="http://schemas.microsoft.com/office/drawing/2014/main" id="{C515EB90-4D02-4EEA-BDB5-E35ADBEAE0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20" name="Line 12">
              <a:extLst>
                <a:ext uri="{FF2B5EF4-FFF2-40B4-BE49-F238E27FC236}">
                  <a16:creationId xmlns:a16="http://schemas.microsoft.com/office/drawing/2014/main" id="{DF7421EE-0C43-4C16-9A4B-A320B9D05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Rectangle 13">
              <a:extLst>
                <a:ext uri="{FF2B5EF4-FFF2-40B4-BE49-F238E27FC236}">
                  <a16:creationId xmlns:a16="http://schemas.microsoft.com/office/drawing/2014/main" id="{024D4B8B-0575-492E-87E0-15D72F3D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3122" name="Rectangle 14">
              <a:extLst>
                <a:ext uri="{FF2B5EF4-FFF2-40B4-BE49-F238E27FC236}">
                  <a16:creationId xmlns:a16="http://schemas.microsoft.com/office/drawing/2014/main" id="{1A74B01F-D795-4D74-BB9E-65E5197E5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3123" name="Rectangle 15">
              <a:extLst>
                <a:ext uri="{FF2B5EF4-FFF2-40B4-BE49-F238E27FC236}">
                  <a16:creationId xmlns:a16="http://schemas.microsoft.com/office/drawing/2014/main" id="{87298DC4-E073-4D7B-A1F6-46860B53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3124" name="Rectangle 16">
              <a:extLst>
                <a:ext uri="{FF2B5EF4-FFF2-40B4-BE49-F238E27FC236}">
                  <a16:creationId xmlns:a16="http://schemas.microsoft.com/office/drawing/2014/main" id="{1292BBA7-95A0-487E-93D6-0118B4BD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  <p:sp>
          <p:nvSpPr>
            <p:cNvPr id="3125" name="Oval 17">
              <a:extLst>
                <a:ext uri="{FF2B5EF4-FFF2-40B4-BE49-F238E27FC236}">
                  <a16:creationId xmlns:a16="http://schemas.microsoft.com/office/drawing/2014/main" id="{66D0D577-FA5A-4E9E-86E9-526E17E82F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3126" name="Line 18">
              <a:extLst>
                <a:ext uri="{FF2B5EF4-FFF2-40B4-BE49-F238E27FC236}">
                  <a16:creationId xmlns:a16="http://schemas.microsoft.com/office/drawing/2014/main" id="{43FF16C1-E2E8-4BBE-9AE2-02B6787F4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7" name="Rectangle 19">
              <a:extLst>
                <a:ext uri="{FF2B5EF4-FFF2-40B4-BE49-F238E27FC236}">
                  <a16:creationId xmlns:a16="http://schemas.microsoft.com/office/drawing/2014/main" id="{F38B6CBA-8CCE-4841-A3DD-BC9FDF49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[5]</a:t>
              </a:r>
            </a:p>
          </p:txBody>
        </p:sp>
        <p:sp>
          <p:nvSpPr>
            <p:cNvPr id="3128" name="Oval 20">
              <a:extLst>
                <a:ext uri="{FF2B5EF4-FFF2-40B4-BE49-F238E27FC236}">
                  <a16:creationId xmlns:a16="http://schemas.microsoft.com/office/drawing/2014/main" id="{8FA7F48D-D83E-4746-97D8-EDBD636F43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3129" name="Rectangle 21">
              <a:extLst>
                <a:ext uri="{FF2B5EF4-FFF2-40B4-BE49-F238E27FC236}">
                  <a16:creationId xmlns:a16="http://schemas.microsoft.com/office/drawing/2014/main" id="{8CA896F2-E2F2-4065-BB00-56A04D2D5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[6]</a:t>
              </a:r>
            </a:p>
          </p:txBody>
        </p:sp>
        <p:sp>
          <p:nvSpPr>
            <p:cNvPr id="3130" name="Line 22">
              <a:extLst>
                <a:ext uri="{FF2B5EF4-FFF2-40B4-BE49-F238E27FC236}">
                  <a16:creationId xmlns:a16="http://schemas.microsoft.com/office/drawing/2014/main" id="{CDB7AA08-F28E-4285-BCDD-656CBACA2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15" name="Text Box 23">
            <a:extLst>
              <a:ext uri="{FF2B5EF4-FFF2-40B4-BE49-F238E27FC236}">
                <a16:creationId xmlns:a16="http://schemas.microsoft.com/office/drawing/2014/main" id="{4FFFB866-C27B-478C-87AC-CCC7E08C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b="1">
                <a:latin typeface="Arial" panose="020B0604020202020204" pitchFamily="34" charset="0"/>
              </a:rPr>
              <a:t>Sketch of the idea:</a:t>
            </a:r>
          </a:p>
        </p:txBody>
      </p:sp>
      <p:sp>
        <p:nvSpPr>
          <p:cNvPr id="33816" name="AutoShape 24">
            <a:extLst>
              <a:ext uri="{FF2B5EF4-FFF2-40B4-BE49-F238E27FC236}">
                <a16:creationId xmlns:a16="http://schemas.microsoft.com/office/drawing/2014/main" id="{4883D714-B603-4FA2-A9EF-EE0C4336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4495800" cy="1676400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 only possible position </a:t>
            </a:r>
          </a:p>
          <a:p>
            <a:pPr algn="ctr" eaLnBrk="1" hangingPunct="1"/>
            <a:r>
              <a:rPr lang="en-US" altLang="zh-CN" b="1"/>
              <a:t>for a new node </a:t>
            </a:r>
          </a:p>
          <a:p>
            <a:pPr algn="ctr" eaLnBrk="1" hangingPunct="1"/>
            <a:r>
              <a:rPr lang="en-US" altLang="zh-CN" b="1"/>
              <a:t>since a heap must be </a:t>
            </a:r>
          </a:p>
          <a:p>
            <a:pPr algn="ctr" eaLnBrk="1" hangingPunct="1"/>
            <a:r>
              <a:rPr lang="en-US" altLang="zh-CN" b="1"/>
              <a:t>a complete binary tree.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3A4EDD25-E0F8-4186-BD0B-C3F3EC8E9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Case 1 :  new_item = 21</a:t>
            </a:r>
          </a:p>
        </p:txBody>
      </p:sp>
      <p:sp>
        <p:nvSpPr>
          <p:cNvPr id="33818" name="Oval 26">
            <a:extLst>
              <a:ext uri="{FF2B5EF4-FFF2-40B4-BE49-F238E27FC236}">
                <a16:creationId xmlns:a16="http://schemas.microsoft.com/office/drawing/2014/main" id="{2BD5E7BF-6487-4C7C-80C0-0354DD7E9D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21</a:t>
            </a:r>
            <a:endParaRPr lang="en-US" altLang="zh-CN" b="1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152FF41D-CC42-4D86-8397-9C7B4559D67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191000"/>
            <a:ext cx="1219200" cy="381000"/>
            <a:chOff x="2496" y="2256"/>
            <a:chExt cx="768" cy="240"/>
          </a:xfrm>
        </p:grpSpPr>
        <p:sp>
          <p:nvSpPr>
            <p:cNvPr id="3111" name="Oval 28">
              <a:extLst>
                <a:ext uri="{FF2B5EF4-FFF2-40B4-BE49-F238E27FC236}">
                  <a16:creationId xmlns:a16="http://schemas.microsoft.com/office/drawing/2014/main" id="{956AFC80-FAE1-4BD6-9201-BAEB89212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12" name="Oval 29">
              <a:extLst>
                <a:ext uri="{FF2B5EF4-FFF2-40B4-BE49-F238E27FC236}">
                  <a16:creationId xmlns:a16="http://schemas.microsoft.com/office/drawing/2014/main" id="{8E0030A9-D97D-4ADF-87CE-945BFD264E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21</a:t>
              </a:r>
              <a:endParaRPr lang="en-US" altLang="zh-CN" b="1"/>
            </a:p>
          </p:txBody>
        </p:sp>
        <p:sp>
          <p:nvSpPr>
            <p:cNvPr id="3113" name="Rectangle 30">
              <a:extLst>
                <a:ext uri="{FF2B5EF4-FFF2-40B4-BE49-F238E27FC236}">
                  <a16:creationId xmlns:a16="http://schemas.microsoft.com/office/drawing/2014/main" id="{74892878-167E-4A3D-8AFC-87EA77E3B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23" name="Object 31">
            <a:extLst>
              <a:ext uri="{FF2B5EF4-FFF2-40B4-BE49-F238E27FC236}">
                <a16:creationId xmlns:a16="http://schemas.microsoft.com/office/drawing/2014/main" id="{09D50B6D-116C-4847-B2CF-A02268A42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9624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剪辑" r:id="rId10" imgW="1554120" imgH="2286360" progId="MS_ClipArt_Gallery.2">
                  <p:embed/>
                </p:oleObj>
              </mc:Choice>
              <mc:Fallback>
                <p:oleObj name="剪辑" r:id="rId10" imgW="1554120" imgH="228636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>
            <a:extLst>
              <a:ext uri="{FF2B5EF4-FFF2-40B4-BE49-F238E27FC236}">
                <a16:creationId xmlns:a16="http://schemas.microsoft.com/office/drawing/2014/main" id="{4DED57E2-8895-4F24-8207-EBC0D84F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Case 2 :  new_item = 17</a:t>
            </a:r>
          </a:p>
        </p:txBody>
      </p:sp>
      <p:sp>
        <p:nvSpPr>
          <p:cNvPr id="33825" name="Oval 33">
            <a:extLst>
              <a:ext uri="{FF2B5EF4-FFF2-40B4-BE49-F238E27FC236}">
                <a16:creationId xmlns:a16="http://schemas.microsoft.com/office/drawing/2014/main" id="{71C1F8A3-2A51-4CDD-840E-1726F39EC2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17</a:t>
            </a:r>
            <a:endParaRPr lang="en-US" altLang="zh-CN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39F2ADFB-1D46-4461-A471-197C3A4FB12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953000"/>
            <a:ext cx="1219200" cy="381000"/>
            <a:chOff x="2496" y="2256"/>
            <a:chExt cx="768" cy="240"/>
          </a:xfrm>
        </p:grpSpPr>
        <p:sp>
          <p:nvSpPr>
            <p:cNvPr id="3108" name="Oval 35">
              <a:extLst>
                <a:ext uri="{FF2B5EF4-FFF2-40B4-BE49-F238E27FC236}">
                  <a16:creationId xmlns:a16="http://schemas.microsoft.com/office/drawing/2014/main" id="{D7989B6C-7E57-4B72-B1F0-E6CC7D1B73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09" name="Oval 36">
              <a:extLst>
                <a:ext uri="{FF2B5EF4-FFF2-40B4-BE49-F238E27FC236}">
                  <a16:creationId xmlns:a16="http://schemas.microsoft.com/office/drawing/2014/main" id="{B521E0CA-1167-42CE-B309-9C82C5846F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17</a:t>
              </a:r>
              <a:endParaRPr lang="en-US" altLang="zh-CN" b="1"/>
            </a:p>
          </p:txBody>
        </p:sp>
        <p:sp>
          <p:nvSpPr>
            <p:cNvPr id="3110" name="Rectangle 37">
              <a:extLst>
                <a:ext uri="{FF2B5EF4-FFF2-40B4-BE49-F238E27FC236}">
                  <a16:creationId xmlns:a16="http://schemas.microsoft.com/office/drawing/2014/main" id="{5E435A1A-C041-4030-ABFA-99D09B798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&gt;</a:t>
              </a:r>
            </a:p>
          </p:txBody>
        </p:sp>
      </p:grpSp>
      <p:sp>
        <p:nvSpPr>
          <p:cNvPr id="33830" name="Oval 38">
            <a:extLst>
              <a:ext uri="{FF2B5EF4-FFF2-40B4-BE49-F238E27FC236}">
                <a16:creationId xmlns:a16="http://schemas.microsoft.com/office/drawing/2014/main" id="{49639825-2C15-4F0B-B7BF-77D99863A9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17</a:t>
            </a:r>
            <a:endParaRPr lang="en-US" altLang="zh-CN" b="1"/>
          </a:p>
        </p:txBody>
      </p:sp>
      <p:sp>
        <p:nvSpPr>
          <p:cNvPr id="33831" name="Oval 39">
            <a:extLst>
              <a:ext uri="{FF2B5EF4-FFF2-40B4-BE49-F238E27FC236}">
                <a16:creationId xmlns:a16="http://schemas.microsoft.com/office/drawing/2014/main" id="{D11F9D9F-3100-45F4-B24B-332623EE7B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20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80447229-CFC3-4F63-84D8-FD107BB4EB8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953000"/>
            <a:ext cx="1219200" cy="381000"/>
            <a:chOff x="2496" y="2256"/>
            <a:chExt cx="768" cy="240"/>
          </a:xfrm>
        </p:grpSpPr>
        <p:sp>
          <p:nvSpPr>
            <p:cNvPr id="3105" name="Oval 41">
              <a:extLst>
                <a:ext uri="{FF2B5EF4-FFF2-40B4-BE49-F238E27FC236}">
                  <a16:creationId xmlns:a16="http://schemas.microsoft.com/office/drawing/2014/main" id="{5B5929FB-FFD1-412A-A5E4-FA5A9F27C2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3106" name="Oval 42">
              <a:extLst>
                <a:ext uri="{FF2B5EF4-FFF2-40B4-BE49-F238E27FC236}">
                  <a16:creationId xmlns:a16="http://schemas.microsoft.com/office/drawing/2014/main" id="{B02F5D8B-0BEC-4664-939A-E4113C5181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17</a:t>
              </a:r>
              <a:endParaRPr lang="en-US" altLang="zh-CN" b="1"/>
            </a:p>
          </p:txBody>
        </p:sp>
        <p:sp>
          <p:nvSpPr>
            <p:cNvPr id="3107" name="Rectangle 43">
              <a:extLst>
                <a:ext uri="{FF2B5EF4-FFF2-40B4-BE49-F238E27FC236}">
                  <a16:creationId xmlns:a16="http://schemas.microsoft.com/office/drawing/2014/main" id="{13F75FBA-191D-4346-A1A0-A2C40E6FE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36" name="Object 44">
            <a:extLst>
              <a:ext uri="{FF2B5EF4-FFF2-40B4-BE49-F238E27FC236}">
                <a16:creationId xmlns:a16="http://schemas.microsoft.com/office/drawing/2014/main" id="{8DC72B99-8996-48DC-9EC4-6D82ABF30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7244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剪辑" r:id="rId12" imgW="1554120" imgH="2286360" progId="MS_ClipArt_Gallery.2">
                  <p:embed/>
                </p:oleObj>
              </mc:Choice>
              <mc:Fallback>
                <p:oleObj name="剪辑" r:id="rId12" imgW="1554120" imgH="2286360" progId="MS_ClipArt_Gallery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244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7" name="Text Box 45">
            <a:extLst>
              <a:ext uri="{FF2B5EF4-FFF2-40B4-BE49-F238E27FC236}">
                <a16:creationId xmlns:a16="http://schemas.microsoft.com/office/drawing/2014/main" id="{F722817C-2759-4189-BD4E-FECBE3F4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Case 3 :  new_item = 9</a:t>
            </a:r>
          </a:p>
        </p:txBody>
      </p:sp>
      <p:grpSp>
        <p:nvGrpSpPr>
          <p:cNvPr id="6" name="Group 46">
            <a:extLst>
              <a:ext uri="{FF2B5EF4-FFF2-40B4-BE49-F238E27FC236}">
                <a16:creationId xmlns:a16="http://schemas.microsoft.com/office/drawing/2014/main" id="{253967AF-DCDA-4DDA-BE02-1B67EE77B74D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791200"/>
            <a:ext cx="1219200" cy="381000"/>
            <a:chOff x="2496" y="2256"/>
            <a:chExt cx="768" cy="240"/>
          </a:xfrm>
        </p:grpSpPr>
        <p:sp>
          <p:nvSpPr>
            <p:cNvPr id="3102" name="Oval 47">
              <a:extLst>
                <a:ext uri="{FF2B5EF4-FFF2-40B4-BE49-F238E27FC236}">
                  <a16:creationId xmlns:a16="http://schemas.microsoft.com/office/drawing/2014/main" id="{F25548D1-7A40-4FE6-AE49-FE7C5E210A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03" name="Oval 48">
              <a:extLst>
                <a:ext uri="{FF2B5EF4-FFF2-40B4-BE49-F238E27FC236}">
                  <a16:creationId xmlns:a16="http://schemas.microsoft.com/office/drawing/2014/main" id="{AC4AB53B-5AEB-4D6F-8453-A8986489C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9</a:t>
              </a:r>
              <a:endParaRPr lang="en-US" altLang="zh-CN" b="1"/>
            </a:p>
          </p:txBody>
        </p:sp>
        <p:sp>
          <p:nvSpPr>
            <p:cNvPr id="3104" name="Rectangle 49">
              <a:extLst>
                <a:ext uri="{FF2B5EF4-FFF2-40B4-BE49-F238E27FC236}">
                  <a16:creationId xmlns:a16="http://schemas.microsoft.com/office/drawing/2014/main" id="{38EDD0E5-FC00-4DCD-A234-6D69960B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&gt;</a:t>
              </a:r>
            </a:p>
          </p:txBody>
        </p:sp>
      </p:grpSp>
      <p:sp>
        <p:nvSpPr>
          <p:cNvPr id="33842" name="Oval 50">
            <a:extLst>
              <a:ext uri="{FF2B5EF4-FFF2-40B4-BE49-F238E27FC236}">
                <a16:creationId xmlns:a16="http://schemas.microsoft.com/office/drawing/2014/main" id="{35C86F46-163A-402C-91BD-A7359245C9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9</a:t>
            </a:r>
            <a:endParaRPr lang="en-US" altLang="zh-CN" b="1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F96401EE-FB31-408B-9090-5496A94CD00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791200"/>
            <a:ext cx="1219200" cy="381000"/>
            <a:chOff x="2496" y="2256"/>
            <a:chExt cx="768" cy="240"/>
          </a:xfrm>
        </p:grpSpPr>
        <p:sp>
          <p:nvSpPr>
            <p:cNvPr id="3099" name="Oval 52">
              <a:extLst>
                <a:ext uri="{FF2B5EF4-FFF2-40B4-BE49-F238E27FC236}">
                  <a16:creationId xmlns:a16="http://schemas.microsoft.com/office/drawing/2014/main" id="{C6A8B1A8-96D1-40C5-8AD4-BF71F5C703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3100" name="Oval 53">
              <a:extLst>
                <a:ext uri="{FF2B5EF4-FFF2-40B4-BE49-F238E27FC236}">
                  <a16:creationId xmlns:a16="http://schemas.microsoft.com/office/drawing/2014/main" id="{DB858143-DDA1-4147-A3A2-1E5589DE85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9</a:t>
              </a:r>
              <a:endParaRPr lang="en-US" altLang="zh-CN" b="1"/>
            </a:p>
          </p:txBody>
        </p:sp>
        <p:sp>
          <p:nvSpPr>
            <p:cNvPr id="3101" name="Rectangle 54">
              <a:extLst>
                <a:ext uri="{FF2B5EF4-FFF2-40B4-BE49-F238E27FC236}">
                  <a16:creationId xmlns:a16="http://schemas.microsoft.com/office/drawing/2014/main" id="{469034C1-33EA-47CC-AAD4-7F91A981D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&gt;</a:t>
              </a:r>
            </a:p>
          </p:txBody>
        </p:sp>
      </p:grpSp>
      <p:sp>
        <p:nvSpPr>
          <p:cNvPr id="33847" name="Oval 55">
            <a:extLst>
              <a:ext uri="{FF2B5EF4-FFF2-40B4-BE49-F238E27FC236}">
                <a16:creationId xmlns:a16="http://schemas.microsoft.com/office/drawing/2014/main" id="{8A08B825-C5C2-4284-B668-FE30D0AE38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33600" y="19050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9</a:t>
            </a:r>
            <a:endParaRPr lang="en-US" altLang="zh-CN" b="1"/>
          </a:p>
        </p:txBody>
      </p:sp>
      <p:sp>
        <p:nvSpPr>
          <p:cNvPr id="33848" name="Oval 56">
            <a:extLst>
              <a:ext uri="{FF2B5EF4-FFF2-40B4-BE49-F238E27FC236}">
                <a16:creationId xmlns:a16="http://schemas.microsoft.com/office/drawing/2014/main" id="{B577F6CC-7270-44A6-B395-D4026FCAA9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10</a:t>
            </a:r>
          </a:p>
        </p:txBody>
      </p:sp>
      <p:graphicFrame>
        <p:nvGraphicFramePr>
          <p:cNvPr id="33849" name="Object 57">
            <a:extLst>
              <a:ext uri="{FF2B5EF4-FFF2-40B4-BE49-F238E27FC236}">
                <a16:creationId xmlns:a16="http://schemas.microsoft.com/office/drawing/2014/main" id="{CB609E43-4BA7-4F1A-8D04-763EC489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5626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剪辑" r:id="rId13" imgW="1554120" imgH="2286360" progId="MS_ClipArt_Gallery.2">
                  <p:embed/>
                </p:oleObj>
              </mc:Choice>
              <mc:Fallback>
                <p:oleObj name="剪辑" r:id="rId13" imgW="1554120" imgH="2286360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5626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Text Box 58">
            <a:extLst>
              <a:ext uri="{FF2B5EF4-FFF2-40B4-BE49-F238E27FC236}">
                <a16:creationId xmlns:a16="http://schemas.microsoft.com/office/drawing/2014/main" id="{6B001D9F-69AB-40F9-B7C3-E07FCE73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815" grpId="0" autoUpdateAnimBg="0"/>
      <p:bldP spid="33816" grpId="0" animBg="1" autoUpdateAnimBg="0"/>
      <p:bldP spid="33817" grpId="0" autoUpdateAnimBg="0"/>
      <p:bldP spid="33818" grpId="0" animBg="1" autoUpdateAnimBg="0"/>
      <p:bldP spid="33824" grpId="0" autoUpdateAnimBg="0"/>
      <p:bldP spid="33825" grpId="0" animBg="1" autoUpdateAnimBg="0"/>
      <p:bldP spid="33830" grpId="0" animBg="1" autoUpdateAnimBg="0"/>
      <p:bldP spid="33831" grpId="0" animBg="1" autoUpdateAnimBg="0"/>
      <p:bldP spid="33837" grpId="0" autoUpdateAnimBg="0"/>
      <p:bldP spid="33842" grpId="0" animBg="1" autoUpdateAnimBg="0"/>
      <p:bldP spid="33847" grpId="0" animBg="1" autoUpdateAnimBg="0"/>
      <p:bldP spid="338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48590E72-F21B-4FD8-8F85-61E25D39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7357D175-BEB8-4BDB-A0F4-9017BDC8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153400" cy="4724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H-&gt;Element[ 0 ] is a sentinel */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Insert( ElementType  X,  PriorityQueue 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i;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IsFull( H )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Error( "Priority queue is full"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}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i = ++H-&gt;Size; H-&gt;Elements[ i / 2 ] &gt; X; i /= 2 )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H-&gt;Elements[ i ] = H-&gt;Elements[ i / 2 ];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H-&gt;Elements[ i ] = X;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3FEB0DE2-47BC-4F03-98AD-039EDA23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2819400" cy="1219200"/>
          </a:xfrm>
          <a:prstGeom prst="wedgeEllipseCallout">
            <a:avLst>
              <a:gd name="adj1" fmla="val -87444"/>
              <a:gd name="adj2" fmla="val 11783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/>
              <a:t>Percolate up</a:t>
            </a:r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C34FC242-7A35-48DC-AB9D-43F8065A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2819400" cy="1447800"/>
          </a:xfrm>
          <a:prstGeom prst="wedgeEllipseCallout">
            <a:avLst>
              <a:gd name="adj1" fmla="val -102815"/>
              <a:gd name="adj2" fmla="val -978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Faster than </a:t>
            </a:r>
            <a:r>
              <a:rPr lang="en-US" altLang="zh-CN" b="1" i="1"/>
              <a:t>swap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D518462D-7917-4805-9D2C-5EC1562ED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19200"/>
            <a:ext cx="4419600" cy="1752600"/>
          </a:xfrm>
          <a:prstGeom prst="wedgeEllipseCallout">
            <a:avLst>
              <a:gd name="adj1" fmla="val -29130"/>
              <a:gd name="adj2" fmla="val 8242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H-&gt;Element[ 0 ] is a </a:t>
            </a:r>
            <a:r>
              <a:rPr lang="en-US" altLang="zh-CN" sz="2000" b="1" i="1">
                <a:solidFill>
                  <a:schemeClr val="hlink"/>
                </a:solidFill>
              </a:rPr>
              <a:t>sentinel</a:t>
            </a:r>
            <a:r>
              <a:rPr lang="en-US" altLang="zh-CN" sz="2000" b="1">
                <a:latin typeface="Arial" panose="020B0604020202020204" pitchFamily="34" charset="0"/>
              </a:rPr>
              <a:t> that is no larger than the minimum element in the heap.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08AB163E-6A9F-4AB0-8CFD-A49D6BFD5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O ( log </a:t>
            </a:r>
            <a:r>
              <a:rPr lang="en-US" altLang="zh-CN" b="1" i="1"/>
              <a:t>N </a:t>
            </a:r>
            <a:r>
              <a:rPr lang="en-US" altLang="zh-CN" b="1"/>
              <a:t>)</a:t>
            </a:r>
            <a:endParaRPr lang="en-US" altLang="zh-CN" b="1" i="1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C4921490-CD0C-4564-B024-15101BE7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 autoUpdateAnimBg="0"/>
      <p:bldP spid="34820" grpId="0" animBg="1" autoUpdateAnimBg="0"/>
      <p:bldP spid="34821" grpId="0" animBg="1" autoUpdateAnimBg="0"/>
      <p:bldP spid="34822" grpId="0" animBg="1" autoUpdateAnimBg="0"/>
      <p:bldP spid="3482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1674</Words>
  <Application>Microsoft Office PowerPoint</Application>
  <PresentationFormat>全屏显示(4:3)</PresentationFormat>
  <Paragraphs>385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Times New Roman</vt:lpstr>
      <vt:lpstr>宋体</vt:lpstr>
      <vt:lpstr>Arial</vt:lpstr>
      <vt:lpstr>Calibri</vt:lpstr>
      <vt:lpstr>Webdings</vt:lpstr>
      <vt:lpstr>Wingdings</vt:lpstr>
      <vt:lpstr>Symbol</vt:lpstr>
      <vt:lpstr>MS Hei</vt:lpstr>
      <vt:lpstr>默认设计模板</vt:lpstr>
      <vt:lpstr>Microsoft Clip Gallery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86</cp:revision>
  <dcterms:created xsi:type="dcterms:W3CDTF">2000-07-24T11:13:48Z</dcterms:created>
  <dcterms:modified xsi:type="dcterms:W3CDTF">2022-10-31T14:01:54Z</dcterms:modified>
</cp:coreProperties>
</file>