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6" r:id="rId4"/>
    <p:sldId id="287" r:id="rId5"/>
    <p:sldId id="288" r:id="rId6"/>
    <p:sldId id="289" r:id="rId7"/>
    <p:sldId id="290" r:id="rId8"/>
    <p:sldId id="291" r:id="rId9"/>
    <p:sldId id="292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71DFE3-F88A-4D38-92BF-4C38CDFE7C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4AA98E-EAF8-4FEE-8D09-3FB2D93103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E48A06-69AF-4551-A45F-ACD94AAA79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B14335-3DD0-476E-9AE5-74493203B9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73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D35369-352C-433C-AF3E-B8FF6B1EBD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B88B3D-D16C-49FA-86CD-F97B9DB288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FF7068-6555-4458-A0C3-93D376E10C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69954-7532-4BC5-9699-E8472F2DA1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73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C4813B-94BA-4205-BDE7-9335C53614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DD1845-4F01-4E2B-8436-50185046B1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8D4071-78FF-4248-A1A4-FCD216061B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3191B4-4E8E-45F6-BFF8-4E9C06229B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261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684193-E2A9-437B-8DB3-DAED26EB7C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4ECCE5-622E-4570-BEDC-7D58E55F49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6438E7-9FD4-4463-96F7-A667511E1A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7FB242-6E5F-4855-B7B3-1B9ABE4412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13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6091A3-20C1-4485-8983-205816C153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6C0EF1-F643-4B63-8CD8-8EF7AF56B3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2304E9-7130-419E-94A1-21E8D7CC82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42B939-7BF0-476B-A0A2-6AAFB8291F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81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0A19AD-FD3F-4C5A-AFC2-9D1A8933AB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4C79C2-3CCA-4B59-8C1C-026D86B052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1242E8-70DE-46CF-8A33-D9665AAF2D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4F59E-1504-413F-8765-4AA2B15D2E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56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32671FE-A5A6-40D0-9EA2-70138E00F3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549417D-C6F8-45D4-8CC1-2324C9F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ED831EF-F740-4285-B64B-0BE755B7E2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6AC18D-40EC-4EFC-B41F-A8CCA812CE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43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EA24C0B-32B2-47E2-87CE-C6BA6F6A38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26A7593-3832-4039-A177-DEE45A1AE5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AF9887-A06D-4E47-B647-A1D329F9FB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D9177-0732-4BF4-B1A6-D273C31DCD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901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57D3955-004D-4A0B-A5CF-1616AEA153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0CF32FE-36A3-4887-A3A4-E2825689A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3D8842C-C343-4A48-9293-25BBDAB4F3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DA697-E84F-4DFF-AA90-6C18F8251F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07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7DC25E-A8F6-4094-923D-036F416B22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ABD66-8D6D-4EFA-92C9-F55E9BF168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4ACDA5-6390-4DF5-A931-2724B35EB3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10F92E-4C08-4E8D-B5C8-BDBBAC3013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778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27301C-0E5E-4036-8738-D508B5E962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D072EB-F2D4-43D4-8695-B0838F42A4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429C4D-E86C-4784-B74D-2D3C30132A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7D1012-830D-49BD-8111-8B05F0E02E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203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BF9F53E-7EB6-4418-AF06-2D220C8CE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91BAC24-856F-440E-A9DA-96C0CAFD5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F443B78-9B27-4029-BAF6-2A8029CCE2E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9BA08AB-6599-441E-9F97-7E7EB93E141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D946BBE-7FE9-44C8-B4FA-E0609668CFC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C66930A-9B82-40C4-8459-D2269B3368C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5" Type="http://schemas.openxmlformats.org/officeDocument/2006/relationships/audio" Target="../media/audio4.wav"/><Relationship Id="rId4" Type="http://schemas.openxmlformats.org/officeDocument/2006/relationships/audio" Target="../media/audio3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5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2.wav"/><Relationship Id="rId5" Type="http://schemas.openxmlformats.org/officeDocument/2006/relationships/audio" Target="../media/audio6.wav"/><Relationship Id="rId4" Type="http://schemas.openxmlformats.org/officeDocument/2006/relationships/audio" Target="../media/audio4.wav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audio" Target="../media/audio4.wav"/><Relationship Id="rId7" Type="http://schemas.openxmlformats.org/officeDocument/2006/relationships/audio" Target="../media/audio5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audio" Target="../media/audio6.wav"/><Relationship Id="rId5" Type="http://schemas.openxmlformats.org/officeDocument/2006/relationships/audio" Target="../media/audio2.wav"/><Relationship Id="rId4" Type="http://schemas.openxmlformats.org/officeDocument/2006/relationships/audio" Target="../media/audio1.wav"/><Relationship Id="rId9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audio" Target="../media/audio3.wav"/><Relationship Id="rId4" Type="http://schemas.openxmlformats.org/officeDocument/2006/relationships/audio" Target="../media/audio4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audio" Target="../media/audio5.wav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wmf"/><Relationship Id="rId3" Type="http://schemas.openxmlformats.org/officeDocument/2006/relationships/audio" Target="../media/audio1.wav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audio" Target="../media/audio3.wav"/><Relationship Id="rId10" Type="http://schemas.openxmlformats.org/officeDocument/2006/relationships/oleObject" Target="../embeddings/oleObject5.bin"/><Relationship Id="rId4" Type="http://schemas.openxmlformats.org/officeDocument/2006/relationships/audio" Target="../media/audio4.wav"/><Relationship Id="rId9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95511B46-857B-4056-97FA-B876963DF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5257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u="sng"/>
              <a:t>CHAPTER  </a:t>
            </a:r>
            <a:r>
              <a:rPr lang="en-US" altLang="zh-CN" sz="2400" b="1" u="sng"/>
              <a:t>8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THE DISJOINT SET ADT</a:t>
            </a:r>
            <a:endParaRPr lang="en-US" altLang="zh-CN" sz="2400" b="1"/>
          </a:p>
        </p:txBody>
      </p:sp>
      <p:sp>
        <p:nvSpPr>
          <p:cNvPr id="2130" name="Text Box 82">
            <a:extLst>
              <a:ext uri="{FF2B5EF4-FFF2-40B4-BE49-F238E27FC236}">
                <a16:creationId xmlns:a16="http://schemas.microsoft.com/office/drawing/2014/main" id="{E753B6E1-CF55-44B5-BB61-A3AE80FD9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ym typeface="Webdings" panose="05030102010509060703" pitchFamily="18" charset="2"/>
              </a:rPr>
              <a:t>§1  Equivalence Relations</a:t>
            </a:r>
            <a:endParaRPr lang="en-US" altLang="zh-CN" sz="2400" b="1"/>
          </a:p>
        </p:txBody>
      </p:sp>
      <p:sp>
        <p:nvSpPr>
          <p:cNvPr id="2143" name="Text Box 95">
            <a:extLst>
              <a:ext uri="{FF2B5EF4-FFF2-40B4-BE49-F238E27FC236}">
                <a16:creationId xmlns:a16="http://schemas.microsoft.com/office/drawing/2014/main" id="{EA0A5BB5-46CF-40E2-AA7A-33116CF8B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81200"/>
            <a:ext cx="8382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【Definition】</a:t>
            </a:r>
            <a:r>
              <a:rPr lang="en-US" altLang="zh-CN" sz="2400" b="1"/>
              <a:t>A </a:t>
            </a:r>
            <a:r>
              <a:rPr lang="en-US" altLang="zh-CN" sz="2400" b="1" i="1">
                <a:solidFill>
                  <a:schemeClr val="hlink"/>
                </a:solidFill>
              </a:rPr>
              <a:t>relation</a:t>
            </a:r>
            <a:r>
              <a:rPr lang="en-US" altLang="zh-CN" sz="2400" b="1"/>
              <a:t> </a:t>
            </a:r>
            <a:r>
              <a:rPr lang="en-US" altLang="zh-CN" sz="2400" b="1" i="1">
                <a:solidFill>
                  <a:schemeClr val="hlink"/>
                </a:solidFill>
              </a:rPr>
              <a:t>R</a:t>
            </a:r>
            <a:r>
              <a:rPr lang="en-US" altLang="zh-CN" sz="2400" b="1"/>
              <a:t> is defined on a set </a:t>
            </a:r>
            <a:r>
              <a:rPr lang="en-US" altLang="zh-CN" sz="2400" b="1" i="1">
                <a:solidFill>
                  <a:srgbClr val="009900"/>
                </a:solidFill>
              </a:rPr>
              <a:t>S</a:t>
            </a:r>
            <a:r>
              <a:rPr lang="en-US" altLang="zh-CN" sz="2400" b="1"/>
              <a:t> if for every pair of elements (</a:t>
            </a:r>
            <a:r>
              <a:rPr lang="en-US" altLang="zh-CN" sz="2400" b="1" i="1"/>
              <a:t>a</a:t>
            </a:r>
            <a:r>
              <a:rPr lang="en-US" altLang="zh-CN" sz="2400" b="1"/>
              <a:t>, </a:t>
            </a:r>
            <a:r>
              <a:rPr lang="en-US" altLang="zh-CN" sz="2400" b="1" i="1"/>
              <a:t>b</a:t>
            </a:r>
            <a:r>
              <a:rPr lang="en-US" altLang="zh-CN" sz="2400" b="1"/>
              <a:t>), </a:t>
            </a:r>
            <a:r>
              <a:rPr lang="en-US" altLang="zh-CN" sz="2400" b="1" i="1">
                <a:solidFill>
                  <a:srgbClr val="009900"/>
                </a:solidFill>
              </a:rPr>
              <a:t>a, b </a:t>
            </a:r>
            <a:r>
              <a:rPr lang="en-US" altLang="zh-CN" sz="2400" b="1">
                <a:solidFill>
                  <a:srgbClr val="0099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solidFill>
                  <a:srgbClr val="00990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b="1">
                <a:sym typeface="Symbol" panose="05050102010706020507" pitchFamily="18" charset="2"/>
              </a:rPr>
              <a:t>, </a:t>
            </a:r>
            <a:r>
              <a:rPr lang="en-US" altLang="zh-CN" sz="2400" b="1" i="1">
                <a:solidFill>
                  <a:srgbClr val="009900"/>
                </a:solidFill>
                <a:sym typeface="Symbol" panose="05050102010706020507" pitchFamily="18" charset="2"/>
              </a:rPr>
              <a:t>a R b</a:t>
            </a:r>
            <a:r>
              <a:rPr lang="en-US" altLang="zh-CN" sz="2400" b="1">
                <a:sym typeface="Symbol" panose="05050102010706020507" pitchFamily="18" charset="2"/>
              </a:rPr>
              <a:t> is either true or false.  If </a:t>
            </a:r>
            <a:r>
              <a:rPr lang="en-US" altLang="zh-CN" sz="2400" b="1" i="1">
                <a:solidFill>
                  <a:srgbClr val="009900"/>
                </a:solidFill>
                <a:sym typeface="Symbol" panose="05050102010706020507" pitchFamily="18" charset="2"/>
              </a:rPr>
              <a:t>a R b</a:t>
            </a:r>
            <a:r>
              <a:rPr lang="en-US" altLang="zh-CN" sz="2400" b="1">
                <a:sym typeface="Symbol" panose="05050102010706020507" pitchFamily="18" charset="2"/>
              </a:rPr>
              <a:t> is true, then we say that </a:t>
            </a:r>
            <a:r>
              <a:rPr lang="en-US" altLang="zh-CN" sz="2400" b="1" i="1">
                <a:solidFill>
                  <a:schemeClr val="hlink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 is related to </a:t>
            </a:r>
            <a:r>
              <a:rPr lang="en-US" altLang="zh-CN" sz="2400" b="1" i="1">
                <a:solidFill>
                  <a:schemeClr val="hlink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>
                <a:sym typeface="Symbol" panose="05050102010706020507" pitchFamily="18" charset="2"/>
              </a:rPr>
              <a:t>.</a:t>
            </a:r>
            <a:endParaRPr lang="en-US" altLang="zh-CN" sz="2400" b="1"/>
          </a:p>
        </p:txBody>
      </p:sp>
      <p:sp>
        <p:nvSpPr>
          <p:cNvPr id="2144" name="Text Box 96">
            <a:extLst>
              <a:ext uri="{FF2B5EF4-FFF2-40B4-BE49-F238E27FC236}">
                <a16:creationId xmlns:a16="http://schemas.microsoft.com/office/drawing/2014/main" id="{F173565D-1F23-42A5-AFA2-105D3570D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52800"/>
            <a:ext cx="8382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【Definition】</a:t>
            </a:r>
            <a:r>
              <a:rPr lang="en-US" altLang="zh-CN" sz="2400" b="1"/>
              <a:t>A relation, 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~</a:t>
            </a:r>
            <a:r>
              <a:rPr lang="en-US" altLang="zh-CN" sz="2400" b="1">
                <a:sym typeface="Symbol" panose="05050102010706020507" pitchFamily="18" charset="2"/>
              </a:rPr>
              <a:t>, over a set, </a:t>
            </a:r>
            <a:r>
              <a:rPr lang="en-US" altLang="zh-CN" sz="2400" b="1" i="1">
                <a:solidFill>
                  <a:schemeClr val="accent1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b="1">
                <a:sym typeface="Symbol" panose="05050102010706020507" pitchFamily="18" charset="2"/>
              </a:rPr>
              <a:t>, is said to be an </a:t>
            </a:r>
            <a:r>
              <a:rPr lang="en-US" altLang="zh-CN" sz="2400" b="1" i="1">
                <a:solidFill>
                  <a:schemeClr val="hlink"/>
                </a:solidFill>
                <a:sym typeface="Symbol" panose="05050102010706020507" pitchFamily="18" charset="2"/>
              </a:rPr>
              <a:t>equivalence relation</a:t>
            </a:r>
            <a:r>
              <a:rPr lang="en-US" altLang="zh-CN" sz="2400" b="1">
                <a:sym typeface="Symbol" panose="05050102010706020507" pitchFamily="18" charset="2"/>
              </a:rPr>
              <a:t> over </a:t>
            </a:r>
            <a:r>
              <a:rPr lang="en-US" altLang="zh-CN" sz="2400" b="1" i="1">
                <a:solidFill>
                  <a:schemeClr val="accent1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b="1">
                <a:sym typeface="Symbol" panose="05050102010706020507" pitchFamily="18" charset="2"/>
              </a:rPr>
              <a:t> iff it is 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symmetric</a:t>
            </a:r>
            <a:r>
              <a:rPr lang="en-US" altLang="zh-CN" sz="2400" b="1">
                <a:sym typeface="Symbol" panose="05050102010706020507" pitchFamily="18" charset="2"/>
              </a:rPr>
              <a:t>, 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reflexive</a:t>
            </a:r>
            <a:r>
              <a:rPr lang="en-US" altLang="zh-CN" sz="2400" b="1">
                <a:sym typeface="Symbol" panose="05050102010706020507" pitchFamily="18" charset="2"/>
              </a:rPr>
              <a:t>, and 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transitive</a:t>
            </a:r>
            <a:r>
              <a:rPr lang="en-US" altLang="zh-CN" sz="2400" b="1">
                <a:sym typeface="Symbol" panose="05050102010706020507" pitchFamily="18" charset="2"/>
              </a:rPr>
              <a:t> over </a:t>
            </a:r>
            <a:r>
              <a:rPr lang="en-US" altLang="zh-CN" sz="2400" b="1" i="1">
                <a:solidFill>
                  <a:schemeClr val="accent1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b="1">
                <a:sym typeface="Symbol" panose="05050102010706020507" pitchFamily="18" charset="2"/>
              </a:rPr>
              <a:t>.</a:t>
            </a:r>
            <a:endParaRPr lang="en-US" altLang="zh-CN" sz="2400" b="1"/>
          </a:p>
        </p:txBody>
      </p:sp>
      <p:sp>
        <p:nvSpPr>
          <p:cNvPr id="2145" name="Text Box 97">
            <a:extLst>
              <a:ext uri="{FF2B5EF4-FFF2-40B4-BE49-F238E27FC236}">
                <a16:creationId xmlns:a16="http://schemas.microsoft.com/office/drawing/2014/main" id="{34DA8307-A946-44EE-8A46-160B856F2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4400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【Definition】</a:t>
            </a:r>
            <a:r>
              <a:rPr lang="en-US" altLang="zh-CN" sz="2400" b="1"/>
              <a:t>Two members </a:t>
            </a:r>
            <a:r>
              <a:rPr lang="en-US" altLang="zh-CN" sz="2400" b="1" i="1">
                <a:solidFill>
                  <a:schemeClr val="accent1"/>
                </a:solidFill>
              </a:rPr>
              <a:t>x</a:t>
            </a:r>
            <a:r>
              <a:rPr lang="en-US" altLang="zh-CN" sz="2400" b="1"/>
              <a:t> and </a:t>
            </a:r>
            <a:r>
              <a:rPr lang="en-US" altLang="zh-CN" sz="2400" b="1" i="1">
                <a:solidFill>
                  <a:schemeClr val="accent1"/>
                </a:solidFill>
              </a:rPr>
              <a:t>y</a:t>
            </a:r>
            <a:r>
              <a:rPr lang="en-US" altLang="zh-CN" sz="2400" b="1"/>
              <a:t> of a set </a:t>
            </a:r>
            <a:r>
              <a:rPr lang="en-US" altLang="zh-CN" sz="2400" b="1" i="1">
                <a:solidFill>
                  <a:schemeClr val="accent1"/>
                </a:solidFill>
              </a:rPr>
              <a:t>S</a:t>
            </a:r>
            <a:r>
              <a:rPr lang="en-US" altLang="zh-CN" sz="2400" b="1"/>
              <a:t> are said to be in the same </a:t>
            </a:r>
            <a:r>
              <a:rPr lang="en-US" altLang="zh-CN" sz="2400" b="1" i="1">
                <a:solidFill>
                  <a:schemeClr val="hlink"/>
                </a:solidFill>
              </a:rPr>
              <a:t>equivalence class</a:t>
            </a:r>
            <a:r>
              <a:rPr lang="en-US" altLang="zh-CN" sz="2400" b="1"/>
              <a:t> iff </a:t>
            </a:r>
            <a:r>
              <a:rPr lang="en-US" altLang="zh-CN" sz="2400" b="1" i="1">
                <a:solidFill>
                  <a:schemeClr val="hlink"/>
                </a:solidFill>
              </a:rPr>
              <a:t>x 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~</a:t>
            </a:r>
            <a:r>
              <a:rPr lang="en-US" altLang="zh-CN" sz="2400" b="1" i="1">
                <a:solidFill>
                  <a:schemeClr val="hlink"/>
                </a:solidFill>
              </a:rPr>
              <a:t> y</a:t>
            </a:r>
            <a:r>
              <a:rPr lang="en-US" altLang="zh-CN" sz="2400" b="1"/>
              <a:t>.</a:t>
            </a:r>
            <a:endParaRPr lang="en-US" altLang="zh-CN" sz="2400" b="1" i="1"/>
          </a:p>
        </p:txBody>
      </p:sp>
      <p:sp>
        <p:nvSpPr>
          <p:cNvPr id="2055" name="Text Box 98">
            <a:extLst>
              <a:ext uri="{FF2B5EF4-FFF2-40B4-BE49-F238E27FC236}">
                <a16:creationId xmlns:a16="http://schemas.microsoft.com/office/drawing/2014/main" id="{266A8585-CE0A-4EF0-AD49-EFD604DAE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1/9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" grpId="0" autoUpdateAnimBg="0"/>
      <p:bldP spid="2143" grpId="0" autoUpdateAnimBg="0"/>
      <p:bldP spid="2144" grpId="0" autoUpdateAnimBg="0"/>
      <p:bldP spid="214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6ABB07D0-DD83-419E-9CD0-5A948701F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ym typeface="Webdings" panose="05030102010509060703" pitchFamily="18" charset="2"/>
              </a:rPr>
              <a:t>§2  The Dynamic Equivalence Problem</a:t>
            </a:r>
            <a:endParaRPr lang="en-US" altLang="zh-CN" sz="2400" b="1"/>
          </a:p>
        </p:txBody>
      </p:sp>
      <p:grpSp>
        <p:nvGrpSpPr>
          <p:cNvPr id="2" name="Group 1521">
            <a:extLst>
              <a:ext uri="{FF2B5EF4-FFF2-40B4-BE49-F238E27FC236}">
                <a16:creationId xmlns:a16="http://schemas.microsoft.com/office/drawing/2014/main" id="{BD824BBF-F562-4D9C-A96A-AB73AC9B5E9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762000"/>
            <a:ext cx="7772400" cy="533400"/>
            <a:chOff x="384" y="480"/>
            <a:chExt cx="4896" cy="336"/>
          </a:xfrm>
        </p:grpSpPr>
        <p:pic>
          <p:nvPicPr>
            <p:cNvPr id="3081" name="Picture 1516" descr="DARTS">
              <a:extLst>
                <a:ext uri="{FF2B5EF4-FFF2-40B4-BE49-F238E27FC236}">
                  <a16:creationId xmlns:a16="http://schemas.microsoft.com/office/drawing/2014/main" id="{56EAAE28-B9A4-404E-9217-BB67E30F30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480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2" name="Text Box 1517">
              <a:extLst>
                <a:ext uri="{FF2B5EF4-FFF2-40B4-BE49-F238E27FC236}">
                  <a16:creationId xmlns:a16="http://schemas.microsoft.com/office/drawing/2014/main" id="{F876CD33-DCF1-4453-8D96-FD77A8D2D1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28"/>
              <a:ext cx="45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Given an equivalence relation ~, decide for any </a:t>
              </a:r>
              <a:r>
                <a:rPr lang="en-US" altLang="zh-CN" sz="2000" b="1" i="1"/>
                <a:t>a</a:t>
              </a:r>
              <a:r>
                <a:rPr lang="en-US" altLang="zh-CN" sz="2000" b="1"/>
                <a:t> and </a:t>
              </a:r>
              <a:r>
                <a:rPr lang="en-US" altLang="zh-CN" sz="2000" b="1" i="1"/>
                <a:t>b</a:t>
              </a:r>
              <a:r>
                <a:rPr lang="en-US" altLang="zh-CN" sz="2000" b="1"/>
                <a:t> if </a:t>
              </a:r>
              <a:r>
                <a:rPr lang="en-US" altLang="zh-CN" sz="2000" b="1" i="1"/>
                <a:t>a</a:t>
              </a:r>
              <a:r>
                <a:rPr lang="en-US" altLang="zh-CN" sz="2000" b="1"/>
                <a:t> ~ </a:t>
              </a:r>
              <a:r>
                <a:rPr lang="en-US" altLang="zh-CN" sz="2000" b="1" i="1"/>
                <a:t>b</a:t>
              </a:r>
              <a:r>
                <a:rPr lang="en-US" altLang="zh-CN" sz="2000" b="1"/>
                <a:t>.</a:t>
              </a:r>
              <a:endParaRPr lang="en-US" altLang="zh-CN" sz="2000" b="1" i="1"/>
            </a:p>
          </p:txBody>
        </p:sp>
      </p:grpSp>
      <p:sp>
        <p:nvSpPr>
          <p:cNvPr id="43503" name="Text Box 1519">
            <a:extLst>
              <a:ext uri="{FF2B5EF4-FFF2-40B4-BE49-F238E27FC236}">
                <a16:creationId xmlns:a16="http://schemas.microsoft.com/office/drawing/2014/main" id="{870CFD02-C9F4-4CB5-8EF8-453AEAE1A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</a:rPr>
              <a:t>〖</a:t>
            </a:r>
            <a:r>
              <a:rPr lang="en-US" altLang="zh-CN" sz="2400" b="1"/>
              <a:t>Example</a:t>
            </a:r>
            <a:r>
              <a:rPr lang="en-US" altLang="zh-CN" sz="2400" b="1">
                <a:ea typeface="MS Hei" pitchFamily="49" charset="-122"/>
              </a:rPr>
              <a:t>〗</a:t>
            </a:r>
            <a:r>
              <a:rPr lang="en-US" altLang="zh-CN" sz="2400" b="1"/>
              <a:t>  </a:t>
            </a:r>
            <a:r>
              <a:rPr lang="en-US" altLang="zh-CN" sz="2000" b="1"/>
              <a:t>Given  </a:t>
            </a:r>
            <a:r>
              <a:rPr lang="en-US" altLang="zh-CN" sz="2000" b="1" i="1"/>
              <a:t>S</a:t>
            </a:r>
            <a:r>
              <a:rPr lang="en-US" altLang="zh-CN" sz="2000" b="1"/>
              <a:t> = { 1, 2, 3, 4, 5, 6, 7, 8, 9, 10, 11, 12 } and 9 relations: </a:t>
            </a:r>
            <a:r>
              <a:rPr lang="en-US" altLang="zh-CN" sz="2000" b="1">
                <a:solidFill>
                  <a:srgbClr val="FF0000"/>
                </a:solidFill>
              </a:rPr>
              <a:t>12</a:t>
            </a:r>
            <a:r>
              <a:rPr lang="en-US" altLang="zh-CN" sz="2000" b="1">
                <a:solidFill>
                  <a:srgbClr val="FF0000"/>
                </a:solidFill>
                <a:sym typeface="Symbol" panose="05050102010706020507" pitchFamily="18" charset="2"/>
              </a:rPr>
              <a:t>4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>
                <a:solidFill>
                  <a:schemeClr val="hlink"/>
                </a:solidFill>
              </a:rPr>
              <a:t>3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1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>
                <a:solidFill>
                  <a:schemeClr val="accent1"/>
                </a:solidFill>
              </a:rPr>
              <a:t>6</a:t>
            </a:r>
            <a:r>
              <a:rPr lang="en-US" altLang="zh-CN" sz="2000" b="1">
                <a:solidFill>
                  <a:schemeClr val="accent1"/>
                </a:solidFill>
                <a:sym typeface="Symbol" panose="05050102010706020507" pitchFamily="18" charset="2"/>
              </a:rPr>
              <a:t>10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>
                <a:solidFill>
                  <a:schemeClr val="accent1"/>
                </a:solidFill>
              </a:rPr>
              <a:t>8</a:t>
            </a:r>
            <a:r>
              <a:rPr lang="en-US" altLang="zh-CN" sz="2000" b="1">
                <a:solidFill>
                  <a:schemeClr val="accent1"/>
                </a:solidFill>
                <a:sym typeface="Symbol" panose="05050102010706020507" pitchFamily="18" charset="2"/>
              </a:rPr>
              <a:t>9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>
                <a:solidFill>
                  <a:srgbClr val="FF0000"/>
                </a:solidFill>
              </a:rPr>
              <a:t>7</a:t>
            </a:r>
            <a:r>
              <a:rPr lang="en-US" altLang="zh-CN" sz="2000" b="1">
                <a:solidFill>
                  <a:srgbClr val="FF0000"/>
                </a:solidFill>
                <a:sym typeface="Symbol" panose="05050102010706020507" pitchFamily="18" charset="2"/>
              </a:rPr>
              <a:t>4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>
                <a:solidFill>
                  <a:schemeClr val="accent1"/>
                </a:solidFill>
              </a:rPr>
              <a:t>6</a:t>
            </a:r>
            <a:r>
              <a:rPr lang="en-US" altLang="zh-CN" sz="2000" b="1">
                <a:solidFill>
                  <a:schemeClr val="accent1"/>
                </a:solidFill>
                <a:sym typeface="Symbol" panose="05050102010706020507" pitchFamily="18" charset="2"/>
              </a:rPr>
              <a:t>8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>
                <a:solidFill>
                  <a:schemeClr val="hlink"/>
                </a:solidFill>
              </a:rPr>
              <a:t>3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5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>
                <a:solidFill>
                  <a:srgbClr val="FF0000"/>
                </a:solidFill>
              </a:rPr>
              <a:t>2</a:t>
            </a:r>
            <a:r>
              <a:rPr lang="en-US" altLang="zh-CN" sz="2000" b="1">
                <a:solidFill>
                  <a:srgbClr val="FF0000"/>
                </a:solidFill>
                <a:sym typeface="Symbol" panose="05050102010706020507" pitchFamily="18" charset="2"/>
              </a:rPr>
              <a:t>11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>
                <a:solidFill>
                  <a:srgbClr val="FF0000"/>
                </a:solidFill>
              </a:rPr>
              <a:t>11</a:t>
            </a:r>
            <a:r>
              <a:rPr lang="en-US" altLang="zh-CN" sz="2000" b="1">
                <a:solidFill>
                  <a:srgbClr val="FF0000"/>
                </a:solidFill>
                <a:sym typeface="Symbol" panose="05050102010706020507" pitchFamily="18" charset="2"/>
              </a:rPr>
              <a:t>12</a:t>
            </a:r>
            <a:r>
              <a:rPr lang="en-US" altLang="zh-CN" sz="2000" b="1">
                <a:sym typeface="Symbol" panose="05050102010706020507" pitchFamily="18" charset="2"/>
              </a:rPr>
              <a:t>.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ym typeface="Symbol" panose="05050102010706020507" pitchFamily="18" charset="2"/>
              </a:rPr>
              <a:t>    The equivalence classes are  { </a:t>
            </a:r>
            <a:r>
              <a:rPr lang="en-US" altLang="zh-CN" sz="2000" b="1">
                <a:solidFill>
                  <a:srgbClr val="FF0000"/>
                </a:solidFill>
                <a:sym typeface="Symbol" panose="05050102010706020507" pitchFamily="18" charset="2"/>
              </a:rPr>
              <a:t>2, 4, 7, 11,</a:t>
            </a:r>
            <a:r>
              <a:rPr lang="en-US" altLang="zh-CN" sz="2000" b="1"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sym typeface="Symbol" panose="05050102010706020507" pitchFamily="18" charset="2"/>
              </a:rPr>
              <a:t>12 </a:t>
            </a:r>
            <a:r>
              <a:rPr lang="en-US" altLang="zh-CN" sz="2000" b="1">
                <a:sym typeface="Symbol" panose="05050102010706020507" pitchFamily="18" charset="2"/>
              </a:rPr>
              <a:t>}, { 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1, 3, 5</a:t>
            </a:r>
            <a:r>
              <a:rPr lang="en-US" altLang="zh-CN" sz="2000" b="1">
                <a:sym typeface="Symbol" panose="05050102010706020507" pitchFamily="18" charset="2"/>
              </a:rPr>
              <a:t> }, { </a:t>
            </a:r>
            <a:r>
              <a:rPr lang="en-US" altLang="zh-CN" sz="2000" b="1">
                <a:solidFill>
                  <a:schemeClr val="accent1"/>
                </a:solidFill>
                <a:sym typeface="Symbol" panose="05050102010706020507" pitchFamily="18" charset="2"/>
              </a:rPr>
              <a:t>6, 8, 9, 10</a:t>
            </a:r>
            <a:r>
              <a:rPr lang="en-US" altLang="zh-CN" sz="2000" b="1">
                <a:sym typeface="Symbol" panose="05050102010706020507" pitchFamily="18" charset="2"/>
              </a:rPr>
              <a:t> }</a:t>
            </a:r>
          </a:p>
        </p:txBody>
      </p:sp>
      <p:sp>
        <p:nvSpPr>
          <p:cNvPr id="43504" name="AutoShape 1520">
            <a:extLst>
              <a:ext uri="{FF2B5EF4-FFF2-40B4-BE49-F238E27FC236}">
                <a16:creationId xmlns:a16="http://schemas.microsoft.com/office/drawing/2014/main" id="{44B30F54-332A-4C68-9450-3466F15E4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743200"/>
            <a:ext cx="7620000" cy="35814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82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Algorithm: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 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step 1: read the relations in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Initialize N disjoint sets;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>
                <a:latin typeface="Arial" panose="020B0604020202020204" pitchFamily="34" charset="0"/>
              </a:rPr>
              <a:t> ( read in a ~ b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        if</a:t>
            </a:r>
            <a:r>
              <a:rPr lang="en-US" altLang="zh-CN" sz="1800" b="1">
                <a:latin typeface="Arial" panose="020B0604020202020204" pitchFamily="34" charset="0"/>
              </a:rPr>
              <a:t> ( ! (</a:t>
            </a: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</a:rPr>
              <a:t>Find</a:t>
            </a:r>
            <a:r>
              <a:rPr lang="en-US" altLang="zh-CN" sz="1800" b="1">
                <a:latin typeface="Arial" panose="020B0604020202020204" pitchFamily="34" charset="0"/>
              </a:rPr>
              <a:t>(a) == </a:t>
            </a: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</a:rPr>
              <a:t>Find</a:t>
            </a:r>
            <a:r>
              <a:rPr lang="en-US" altLang="zh-CN" sz="1800" b="1">
                <a:latin typeface="Arial" panose="020B0604020202020204" pitchFamily="34" charset="0"/>
              </a:rPr>
              <a:t>(b))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</a:rPr>
              <a:t>Union</a:t>
            </a:r>
            <a:r>
              <a:rPr lang="en-US" altLang="zh-CN" sz="1800" b="1">
                <a:latin typeface="Arial" panose="020B0604020202020204" pitchFamily="34" charset="0"/>
              </a:rPr>
              <a:t> the two sets;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}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end-while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step 2: decide if a ~ b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    while</a:t>
            </a:r>
            <a:r>
              <a:rPr lang="en-US" altLang="zh-CN" sz="1800" b="1">
                <a:latin typeface="Arial" panose="020B0604020202020204" pitchFamily="34" charset="0"/>
              </a:rPr>
              <a:t> ( read in a and b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Find(a) == Find(b) )   output( true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else   </a:t>
            </a:r>
            <a:r>
              <a:rPr lang="en-US" altLang="zh-CN" sz="1800" b="1">
                <a:latin typeface="Arial" panose="020B0604020202020204" pitchFamily="34" charset="0"/>
              </a:rPr>
              <a:t>output( false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3506" name="Rectangle 1522">
            <a:extLst>
              <a:ext uri="{FF2B5EF4-FFF2-40B4-BE49-F238E27FC236}">
                <a16:creationId xmlns:a16="http://schemas.microsoft.com/office/drawing/2014/main" id="{67122E0F-F4F0-4867-894B-1322E8B97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778125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(Union / Find)</a:t>
            </a:r>
          </a:p>
        </p:txBody>
      </p:sp>
      <p:sp>
        <p:nvSpPr>
          <p:cNvPr id="43507" name="AutoShape 1523">
            <a:extLst>
              <a:ext uri="{FF2B5EF4-FFF2-40B4-BE49-F238E27FC236}">
                <a16:creationId xmlns:a16="http://schemas.microsoft.com/office/drawing/2014/main" id="{C7DF8139-57FB-46DA-8328-400E3961B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191000"/>
            <a:ext cx="2971800" cy="1143000"/>
          </a:xfrm>
          <a:prstGeom prst="wedgeEllipseCallout">
            <a:avLst>
              <a:gd name="adj1" fmla="val -90222"/>
              <a:gd name="adj2" fmla="val -57083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Dynamic (on-line)</a:t>
            </a:r>
          </a:p>
        </p:txBody>
      </p:sp>
      <p:sp>
        <p:nvSpPr>
          <p:cNvPr id="3080" name="Text Box 1524">
            <a:extLst>
              <a:ext uri="{FF2B5EF4-FFF2-40B4-BE49-F238E27FC236}">
                <a16:creationId xmlns:a16="http://schemas.microsoft.com/office/drawing/2014/main" id="{554205ED-A457-4485-B064-8B77987E4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2/9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5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43503" grpId="0" autoUpdateAnimBg="0"/>
      <p:bldP spid="43504" grpId="0" animBg="1" autoUpdateAnimBg="0"/>
      <p:bldP spid="43506" grpId="0" autoUpdateAnimBg="0"/>
      <p:bldP spid="4350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141251BA-D560-4FF4-8F0D-A16B7996C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0"/>
            <a:ext cx="448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§2 The Dynamic Equivalence Problem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9C623F5C-21C9-4D60-A18C-A586758EF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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Elements</a:t>
            </a:r>
            <a:r>
              <a:rPr lang="en-US" altLang="zh-CN" sz="2000" b="1">
                <a:latin typeface="Arial" panose="020B0604020202020204" pitchFamily="34" charset="0"/>
              </a:rPr>
              <a:t> of the sets:  </a:t>
            </a:r>
            <a:r>
              <a:rPr lang="en-US" altLang="zh-CN" sz="2400" b="1"/>
              <a:t>1, 2, 3, ..., </a:t>
            </a:r>
            <a:r>
              <a:rPr lang="en-US" altLang="zh-CN" sz="2400" b="1" i="1"/>
              <a:t>N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79D1CB8B-F329-4EEC-AB3E-2361E4D33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144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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Sets </a:t>
            </a:r>
            <a:r>
              <a:rPr lang="en-US" altLang="zh-CN" sz="2000" b="1">
                <a:latin typeface="Arial" panose="020B0604020202020204" pitchFamily="34" charset="0"/>
              </a:rPr>
              <a:t>:  </a:t>
            </a:r>
            <a:r>
              <a:rPr lang="en-US" altLang="zh-CN" sz="2400" b="1" i="1"/>
              <a:t>S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, </a:t>
            </a:r>
            <a:r>
              <a:rPr lang="en-US" altLang="zh-CN" sz="2400" b="1" i="1"/>
              <a:t>S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, ... ...  </a:t>
            </a:r>
            <a:r>
              <a:rPr lang="en-US" altLang="zh-CN" sz="2000" b="1">
                <a:latin typeface="Arial" panose="020B0604020202020204" pitchFamily="34" charset="0"/>
              </a:rPr>
              <a:t>and  </a:t>
            </a:r>
            <a:r>
              <a:rPr lang="en-US" altLang="zh-CN" sz="2400" b="1" i="1"/>
              <a:t>S</a:t>
            </a:r>
            <a:r>
              <a:rPr lang="en-US" altLang="zh-CN" sz="2400" b="1" i="1" baseline="-25000"/>
              <a:t>i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</a:t>
            </a:r>
            <a:r>
              <a:rPr lang="en-US" altLang="zh-CN" sz="2400" b="1"/>
              <a:t> </a:t>
            </a:r>
            <a:r>
              <a:rPr lang="en-US" altLang="zh-CN" sz="2400" b="1" i="1"/>
              <a:t>S</a:t>
            </a:r>
            <a:r>
              <a:rPr lang="en-US" altLang="zh-CN" sz="2400" b="1" i="1" baseline="-25000"/>
              <a:t>j</a:t>
            </a:r>
            <a:r>
              <a:rPr lang="en-US" altLang="zh-CN" sz="2400" b="1"/>
              <a:t> = </a:t>
            </a:r>
            <a:r>
              <a:rPr lang="en-US" altLang="zh-CN" sz="2400" b="1" i="1">
                <a:sym typeface="Symbol" panose="05050102010706020507" pitchFamily="18" charset="2"/>
              </a:rPr>
              <a:t></a:t>
            </a:r>
            <a:r>
              <a:rPr lang="en-US" altLang="zh-CN" sz="2400" b="1">
                <a:sym typeface="Symbol" panose="05050102010706020507" pitchFamily="18" charset="2"/>
              </a:rPr>
              <a:t> (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if</a:t>
            </a:r>
            <a:r>
              <a:rPr lang="en-US" altLang="zh-CN" sz="2400" b="1">
                <a:sym typeface="Symbol" panose="05050102010706020507" pitchFamily="18" charset="2"/>
              </a:rPr>
              <a:t>  </a:t>
            </a:r>
            <a:r>
              <a:rPr lang="en-US" altLang="zh-CN" sz="2400" b="1" i="1">
                <a:sym typeface="Symbol" panose="05050102010706020507" pitchFamily="18" charset="2"/>
              </a:rPr>
              <a:t>i </a:t>
            </a:r>
            <a:r>
              <a:rPr lang="en-US" altLang="zh-CN" sz="2400" b="1">
                <a:sym typeface="Symbol" panose="05050102010706020507" pitchFamily="18" charset="2"/>
              </a:rPr>
              <a:t> </a:t>
            </a:r>
            <a:r>
              <a:rPr lang="en-US" altLang="zh-CN" sz="2400" b="1" i="1">
                <a:sym typeface="Symbol" panose="05050102010706020507" pitchFamily="18" charset="2"/>
              </a:rPr>
              <a:t>j</a:t>
            </a:r>
            <a:r>
              <a:rPr lang="en-US" altLang="zh-CN" sz="2400" b="1">
                <a:sym typeface="Symbol" panose="05050102010706020507" pitchFamily="18" charset="2"/>
              </a:rPr>
              <a:t> ) ——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disjoint</a:t>
            </a:r>
            <a:endParaRPr lang="en-US" altLang="zh-CN" sz="2400" b="1">
              <a:sym typeface="Symbol" panose="05050102010706020507" pitchFamily="18" charset="2"/>
            </a:endParaRP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A2F9EC2E-8443-4F3D-84D0-D2A940C1C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</a:rPr>
              <a:t>〖</a:t>
            </a:r>
            <a:r>
              <a:rPr lang="en-US" altLang="zh-CN" sz="2400" b="1"/>
              <a:t>Example</a:t>
            </a:r>
            <a:r>
              <a:rPr lang="en-US" altLang="zh-CN" sz="2400" b="1">
                <a:ea typeface="MS Hei" pitchFamily="49" charset="-122"/>
              </a:rPr>
              <a:t>〗</a:t>
            </a:r>
            <a:r>
              <a:rPr lang="en-US" altLang="zh-CN" sz="2400" b="1"/>
              <a:t>  </a:t>
            </a:r>
            <a:r>
              <a:rPr lang="en-US" altLang="zh-CN" sz="2400" b="1" i="1"/>
              <a:t>S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= { 6, 7, 8, 10 }, </a:t>
            </a:r>
            <a:r>
              <a:rPr lang="en-US" altLang="zh-CN" sz="2400" b="1" i="1"/>
              <a:t>S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 = { 1, 4, 9 }, </a:t>
            </a:r>
            <a:r>
              <a:rPr lang="en-US" altLang="zh-CN" sz="2400" b="1" i="1"/>
              <a:t>S</a:t>
            </a:r>
            <a:r>
              <a:rPr lang="en-US" altLang="zh-CN" sz="2400" b="1" baseline="-25000"/>
              <a:t>3</a:t>
            </a:r>
            <a:r>
              <a:rPr lang="en-US" altLang="zh-CN" sz="2400" b="1"/>
              <a:t> = { 2, 3, 5 }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8798687E-6E6C-4B35-B59E-D1C845A765FB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286000"/>
            <a:ext cx="1600200" cy="1066800"/>
            <a:chOff x="624" y="1920"/>
            <a:chExt cx="1008" cy="672"/>
          </a:xfrm>
        </p:grpSpPr>
        <p:sp>
          <p:nvSpPr>
            <p:cNvPr id="4119" name="Oval 7">
              <a:extLst>
                <a:ext uri="{FF2B5EF4-FFF2-40B4-BE49-F238E27FC236}">
                  <a16:creationId xmlns:a16="http://schemas.microsoft.com/office/drawing/2014/main" id="{9509D3BC-8B23-4ED4-915D-7410EED67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10</a:t>
              </a:r>
            </a:p>
          </p:txBody>
        </p:sp>
        <p:sp>
          <p:nvSpPr>
            <p:cNvPr id="4120" name="Oval 8">
              <a:extLst>
                <a:ext uri="{FF2B5EF4-FFF2-40B4-BE49-F238E27FC236}">
                  <a16:creationId xmlns:a16="http://schemas.microsoft.com/office/drawing/2014/main" id="{9F255ABD-A6F3-47D2-9DEE-143DD9F5D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30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6</a:t>
              </a:r>
            </a:p>
          </p:txBody>
        </p:sp>
        <p:sp>
          <p:nvSpPr>
            <p:cNvPr id="4121" name="Oval 9">
              <a:extLst>
                <a:ext uri="{FF2B5EF4-FFF2-40B4-BE49-F238E27FC236}">
                  <a16:creationId xmlns:a16="http://schemas.microsoft.com/office/drawing/2014/main" id="{F0A9B66C-4D32-480A-9A0B-6F08133CB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30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8</a:t>
              </a:r>
            </a:p>
          </p:txBody>
        </p:sp>
        <p:sp>
          <p:nvSpPr>
            <p:cNvPr id="4122" name="Oval 10">
              <a:extLst>
                <a:ext uri="{FF2B5EF4-FFF2-40B4-BE49-F238E27FC236}">
                  <a16:creationId xmlns:a16="http://schemas.microsoft.com/office/drawing/2014/main" id="{4E7B3152-6C97-4355-B6CA-5C411128DC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08" y="23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7</a:t>
              </a:r>
            </a:p>
          </p:txBody>
        </p:sp>
        <p:sp>
          <p:nvSpPr>
            <p:cNvPr id="4123" name="Line 11">
              <a:extLst>
                <a:ext uri="{FF2B5EF4-FFF2-40B4-BE49-F238E27FC236}">
                  <a16:creationId xmlns:a16="http://schemas.microsoft.com/office/drawing/2014/main" id="{6EAFDD5D-49F7-44A2-81F3-C0495D5B4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1" y="2135"/>
              <a:ext cx="263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Line 12">
              <a:extLst>
                <a:ext uri="{FF2B5EF4-FFF2-40B4-BE49-F238E27FC236}">
                  <a16:creationId xmlns:a16="http://schemas.microsoft.com/office/drawing/2014/main" id="{A1AD4F97-19B2-4DC3-A047-C4D57BABB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3" y="2112"/>
              <a:ext cx="218" cy="2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Line 13">
              <a:extLst>
                <a:ext uri="{FF2B5EF4-FFF2-40B4-BE49-F238E27FC236}">
                  <a16:creationId xmlns:a16="http://schemas.microsoft.com/office/drawing/2014/main" id="{C0FD1CB7-3A2E-4FE8-BD83-3A384E156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7" y="216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53C85B4D-594A-4EDB-80AF-5E7DE45147A4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362200"/>
            <a:ext cx="990600" cy="990600"/>
            <a:chOff x="2064" y="1968"/>
            <a:chExt cx="624" cy="624"/>
          </a:xfrm>
        </p:grpSpPr>
        <p:sp>
          <p:nvSpPr>
            <p:cNvPr id="4114" name="Oval 15">
              <a:extLst>
                <a:ext uri="{FF2B5EF4-FFF2-40B4-BE49-F238E27FC236}">
                  <a16:creationId xmlns:a16="http://schemas.microsoft.com/office/drawing/2014/main" id="{47BF1958-E56D-4CA9-993A-890D2BBB8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9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4</a:t>
              </a:r>
              <a:endParaRPr lang="en-US" altLang="zh-CN" sz="2400" b="1"/>
            </a:p>
          </p:txBody>
        </p:sp>
        <p:sp>
          <p:nvSpPr>
            <p:cNvPr id="4115" name="Oval 16">
              <a:extLst>
                <a:ext uri="{FF2B5EF4-FFF2-40B4-BE49-F238E27FC236}">
                  <a16:creationId xmlns:a16="http://schemas.microsoft.com/office/drawing/2014/main" id="{B46C0CB5-DF95-4713-A675-82E2CF8C1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1</a:t>
              </a:r>
              <a:endParaRPr lang="en-US" altLang="zh-CN" sz="2400" b="1"/>
            </a:p>
          </p:txBody>
        </p:sp>
        <p:sp>
          <p:nvSpPr>
            <p:cNvPr id="4116" name="Line 17">
              <a:extLst>
                <a:ext uri="{FF2B5EF4-FFF2-40B4-BE49-F238E27FC236}">
                  <a16:creationId xmlns:a16="http://schemas.microsoft.com/office/drawing/2014/main" id="{2DE2ED53-42BA-4687-883F-E1F523FCC1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184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18">
              <a:extLst>
                <a:ext uri="{FF2B5EF4-FFF2-40B4-BE49-F238E27FC236}">
                  <a16:creationId xmlns:a16="http://schemas.microsoft.com/office/drawing/2014/main" id="{B8761A24-D5BC-4EDB-B456-3078429286F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48" y="23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9</a:t>
              </a:r>
              <a:endParaRPr lang="en-US" altLang="zh-CN" sz="2400" b="1"/>
            </a:p>
          </p:txBody>
        </p:sp>
        <p:sp>
          <p:nvSpPr>
            <p:cNvPr id="4118" name="Line 19">
              <a:extLst>
                <a:ext uri="{FF2B5EF4-FFF2-40B4-BE49-F238E27FC236}">
                  <a16:creationId xmlns:a16="http://schemas.microsoft.com/office/drawing/2014/main" id="{3586CB7A-A7F3-4CC8-BE68-1C5EE56E4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184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098430FF-0326-47D6-8818-B2BA478F4407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2362200"/>
            <a:ext cx="990600" cy="990600"/>
            <a:chOff x="3024" y="1968"/>
            <a:chExt cx="624" cy="624"/>
          </a:xfrm>
        </p:grpSpPr>
        <p:sp>
          <p:nvSpPr>
            <p:cNvPr id="4109" name="Oval 21">
              <a:extLst>
                <a:ext uri="{FF2B5EF4-FFF2-40B4-BE49-F238E27FC236}">
                  <a16:creationId xmlns:a16="http://schemas.microsoft.com/office/drawing/2014/main" id="{EBED8CDA-B60B-4261-803D-B2F0FC46C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9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accent1"/>
                  </a:solidFill>
                </a:rPr>
                <a:t>2</a:t>
              </a:r>
              <a:endParaRPr lang="en-US" altLang="zh-CN" sz="2400" b="1"/>
            </a:p>
          </p:txBody>
        </p:sp>
        <p:sp>
          <p:nvSpPr>
            <p:cNvPr id="4110" name="Oval 22">
              <a:extLst>
                <a:ext uri="{FF2B5EF4-FFF2-40B4-BE49-F238E27FC236}">
                  <a16:creationId xmlns:a16="http://schemas.microsoft.com/office/drawing/2014/main" id="{1E07F566-6E32-48D0-8237-C3A07B2A1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3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accent1"/>
                  </a:solidFill>
                </a:rPr>
                <a:t>3</a:t>
              </a:r>
              <a:endParaRPr lang="en-US" altLang="zh-CN" sz="2400" b="1"/>
            </a:p>
          </p:txBody>
        </p:sp>
        <p:sp>
          <p:nvSpPr>
            <p:cNvPr id="4111" name="Line 23">
              <a:extLst>
                <a:ext uri="{FF2B5EF4-FFF2-40B4-BE49-F238E27FC236}">
                  <a16:creationId xmlns:a16="http://schemas.microsoft.com/office/drawing/2014/main" id="{601ACAE0-FE0E-48B5-AA80-EDE6C583CD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2184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24">
              <a:extLst>
                <a:ext uri="{FF2B5EF4-FFF2-40B4-BE49-F238E27FC236}">
                  <a16:creationId xmlns:a16="http://schemas.microsoft.com/office/drawing/2014/main" id="{8D69E701-C4B4-47CD-823C-7F5EC2DD860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08" y="23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accent1"/>
                  </a:solidFill>
                </a:rPr>
                <a:t>5</a:t>
              </a:r>
              <a:endParaRPr lang="en-US" altLang="zh-CN" sz="2400" b="1"/>
            </a:p>
          </p:txBody>
        </p:sp>
        <p:sp>
          <p:nvSpPr>
            <p:cNvPr id="4113" name="Line 25">
              <a:extLst>
                <a:ext uri="{FF2B5EF4-FFF2-40B4-BE49-F238E27FC236}">
                  <a16:creationId xmlns:a16="http://schemas.microsoft.com/office/drawing/2014/main" id="{F5383FA8-130C-4C48-9A5D-C7C03D7CD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184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202" name="Text Box 26">
            <a:extLst>
              <a:ext uri="{FF2B5EF4-FFF2-40B4-BE49-F238E27FC236}">
                <a16:creationId xmlns:a16="http://schemas.microsoft.com/office/drawing/2014/main" id="{12C990F1-FC94-477F-8F2A-42B21B1F9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5956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A possible forest representation of these sets</a:t>
            </a:r>
          </a:p>
        </p:txBody>
      </p:sp>
      <p:sp>
        <p:nvSpPr>
          <p:cNvPr id="50203" name="AutoShape 27">
            <a:extLst>
              <a:ext uri="{FF2B5EF4-FFF2-40B4-BE49-F238E27FC236}">
                <a16:creationId xmlns:a16="http://schemas.microsoft.com/office/drawing/2014/main" id="{228F81D8-30F7-4F6B-8E19-5DC0DC47E1B2}"/>
              </a:ext>
            </a:extLst>
          </p:cNvPr>
          <p:cNvSpPr>
            <a:spLocks noChangeArrowheads="1"/>
          </p:cNvSpPr>
          <p:nvPr/>
        </p:nvSpPr>
        <p:spPr bwMode="auto">
          <a:xfrm rot="5400000" flipH="1" flipV="1">
            <a:off x="571500" y="1790700"/>
            <a:ext cx="1905000" cy="2438400"/>
          </a:xfrm>
          <a:prstGeom prst="wedgeEllipseCallout">
            <a:avLst>
              <a:gd name="adj1" fmla="val 17083"/>
              <a:gd name="adj2" fmla="val 82551"/>
            </a:avLst>
          </a:prstGeom>
          <a:gradFill rotWithShape="0">
            <a:gsLst>
              <a:gs pos="0">
                <a:srgbClr val="FFFFFF"/>
              </a:gs>
              <a:gs pos="100000">
                <a:srgbClr val="DBDBDB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Note: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Pointers are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from children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to parents</a:t>
            </a:r>
          </a:p>
        </p:txBody>
      </p:sp>
      <p:sp>
        <p:nvSpPr>
          <p:cNvPr id="50204" name="Text Box 28">
            <a:extLst>
              <a:ext uri="{FF2B5EF4-FFF2-40B4-BE49-F238E27FC236}">
                <a16:creationId xmlns:a16="http://schemas.microsoft.com/office/drawing/2014/main" id="{64A0292C-81BD-49FA-BD98-2ADF3397B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308475"/>
            <a:ext cx="80010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30000"/>
              </a:spcAft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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Operations </a:t>
            </a:r>
            <a:r>
              <a:rPr lang="en-US" altLang="zh-CN" sz="2000" b="1">
                <a:latin typeface="Arial" panose="020B0604020202020204" pitchFamily="34" charset="0"/>
              </a:rPr>
              <a:t>:  </a:t>
            </a:r>
            <a:endParaRPr lang="en-US" altLang="zh-CN" sz="2400" b="1" i="1"/>
          </a:p>
          <a:p>
            <a:pPr eaLnBrk="1" hangingPunct="1"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en-US" altLang="zh-CN" sz="2400" b="1"/>
              <a:t>(1)  Union( </a:t>
            </a:r>
            <a:r>
              <a:rPr lang="en-US" altLang="zh-CN" sz="2400" b="1" i="1"/>
              <a:t>i</a:t>
            </a:r>
            <a:r>
              <a:rPr lang="en-US" altLang="zh-CN" sz="2400" b="1"/>
              <a:t>, </a:t>
            </a:r>
            <a:r>
              <a:rPr lang="en-US" altLang="zh-CN" sz="2400" b="1" i="1"/>
              <a:t>j </a:t>
            </a:r>
            <a:r>
              <a:rPr lang="en-US" altLang="zh-CN" sz="2400" b="1"/>
              <a:t>) ::= Replace </a:t>
            </a:r>
            <a:r>
              <a:rPr lang="en-US" altLang="zh-CN" sz="2400" b="1" i="1"/>
              <a:t>S</a:t>
            </a:r>
            <a:r>
              <a:rPr lang="en-US" altLang="zh-CN" sz="2400" b="1" i="1" baseline="-25000"/>
              <a:t>i</a:t>
            </a:r>
            <a:r>
              <a:rPr lang="en-US" altLang="zh-CN" sz="2400" b="1"/>
              <a:t> and </a:t>
            </a:r>
            <a:r>
              <a:rPr lang="en-US" altLang="zh-CN" sz="2400" b="1" i="1"/>
              <a:t>S</a:t>
            </a:r>
            <a:r>
              <a:rPr lang="en-US" altLang="zh-CN" sz="2400" b="1" i="1" baseline="-25000"/>
              <a:t>j</a:t>
            </a:r>
            <a:r>
              <a:rPr lang="en-US" altLang="zh-CN" sz="2400" b="1"/>
              <a:t> by </a:t>
            </a:r>
            <a:r>
              <a:rPr lang="en-US" altLang="zh-CN" sz="2400" b="1" i="1"/>
              <a:t>S</a:t>
            </a:r>
            <a:r>
              <a:rPr lang="en-US" altLang="zh-CN" sz="2400" b="1"/>
              <a:t> = </a:t>
            </a:r>
            <a:r>
              <a:rPr lang="en-US" altLang="zh-CN" sz="2400" b="1" i="1"/>
              <a:t>S</a:t>
            </a:r>
            <a:r>
              <a:rPr lang="en-US" altLang="zh-CN" sz="2400" b="1" i="1" baseline="-25000"/>
              <a:t>i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</a:t>
            </a:r>
            <a:r>
              <a:rPr lang="en-US" altLang="zh-CN" sz="2400" b="1"/>
              <a:t> </a:t>
            </a:r>
            <a:r>
              <a:rPr lang="en-US" altLang="zh-CN" sz="2400" b="1" i="1"/>
              <a:t>S</a:t>
            </a:r>
            <a:r>
              <a:rPr lang="en-US" altLang="zh-CN" sz="2400" b="1" i="1" baseline="-25000"/>
              <a:t>j</a:t>
            </a:r>
            <a:r>
              <a:rPr lang="en-US" altLang="zh-CN" sz="2400" b="1"/>
              <a:t> </a:t>
            </a:r>
          </a:p>
          <a:p>
            <a:pPr eaLnBrk="1" hangingPunct="1"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en-US" altLang="zh-CN" sz="2400" b="1"/>
              <a:t>(2)  Find( </a:t>
            </a:r>
            <a:r>
              <a:rPr lang="en-US" altLang="zh-CN" sz="2400" b="1" i="1"/>
              <a:t>i</a:t>
            </a:r>
            <a:r>
              <a:rPr lang="en-US" altLang="zh-CN" sz="2400" b="1"/>
              <a:t> ) ::= Find the set </a:t>
            </a:r>
            <a:r>
              <a:rPr lang="en-US" altLang="zh-CN" sz="2400" b="1" i="1"/>
              <a:t>S</a:t>
            </a:r>
            <a:r>
              <a:rPr lang="en-US" altLang="zh-CN" sz="2400" b="1" i="1" baseline="-25000"/>
              <a:t>k</a:t>
            </a:r>
            <a:r>
              <a:rPr lang="en-US" altLang="zh-CN" sz="2400" b="1"/>
              <a:t> which contains the element </a:t>
            </a:r>
            <a:r>
              <a:rPr lang="en-US" altLang="zh-CN" sz="2400" b="1" i="1"/>
              <a:t>i</a:t>
            </a:r>
            <a:r>
              <a:rPr lang="en-US" altLang="zh-CN" sz="2400" b="1"/>
              <a:t>.</a:t>
            </a:r>
          </a:p>
        </p:txBody>
      </p:sp>
      <p:sp>
        <p:nvSpPr>
          <p:cNvPr id="4108" name="Text Box 29">
            <a:extLst>
              <a:ext uri="{FF2B5EF4-FFF2-40B4-BE49-F238E27FC236}">
                <a16:creationId xmlns:a16="http://schemas.microsoft.com/office/drawing/2014/main" id="{A0B0ABC8-3E88-4EB7-97CA-10EE7E1BD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3/9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  <p:bldP spid="50180" grpId="0" autoUpdateAnimBg="0"/>
      <p:bldP spid="50181" grpId="0" autoUpdateAnimBg="0"/>
      <p:bldP spid="50202" grpId="0" autoUpdateAnimBg="0"/>
      <p:bldP spid="50203" grpId="0" animBg="1" autoUpdateAnimBg="0"/>
      <p:bldP spid="5020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>
            <a:extLst>
              <a:ext uri="{FF2B5EF4-FFF2-40B4-BE49-F238E27FC236}">
                <a16:creationId xmlns:a16="http://schemas.microsoft.com/office/drawing/2014/main" id="{7552D320-C13C-4EF2-BD2C-5FBBE9AFC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ym typeface="Webdings" panose="05030102010509060703" pitchFamily="18" charset="2"/>
              </a:rPr>
              <a:t>§3  Basic Data Structure</a:t>
            </a:r>
            <a:endParaRPr lang="en-US" altLang="zh-CN" sz="2400" b="1"/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107AFF58-E3EA-4244-98DA-E80AB0A9C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  Union ( </a:t>
            </a:r>
            <a:r>
              <a:rPr lang="en-US" altLang="zh-CN" sz="2400" b="1" i="1">
                <a:solidFill>
                  <a:schemeClr val="hlink"/>
                </a:solidFill>
                <a:sym typeface="Wingdings" panose="05000000000000000000" pitchFamily="2" charset="2"/>
              </a:rPr>
              <a:t>i</a:t>
            </a: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, </a:t>
            </a:r>
            <a:r>
              <a:rPr lang="en-US" altLang="zh-CN" sz="2400" b="1" i="1">
                <a:solidFill>
                  <a:schemeClr val="hlink"/>
                </a:solidFill>
                <a:sym typeface="Wingdings" panose="05000000000000000000" pitchFamily="2" charset="2"/>
              </a:rPr>
              <a:t>j</a:t>
            </a: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 )</a:t>
            </a:r>
            <a:endParaRPr lang="en-US" altLang="zh-CN" sz="2400" b="1">
              <a:solidFill>
                <a:schemeClr val="hlink"/>
              </a:solidFill>
            </a:endParaRP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11A457FF-01C5-4EE1-8589-C836E00D9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43000"/>
            <a:ext cx="7543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</a:rPr>
              <a:t>Idea:</a:t>
            </a:r>
            <a:r>
              <a:rPr lang="en-US" altLang="zh-CN" sz="2000" b="1">
                <a:latin typeface="Arial" panose="020B0604020202020204" pitchFamily="34" charset="0"/>
              </a:rPr>
              <a:t>  Make </a:t>
            </a:r>
            <a:r>
              <a:rPr lang="en-US" altLang="zh-CN" sz="2400" b="1" i="1"/>
              <a:t>S</a:t>
            </a:r>
            <a:r>
              <a:rPr lang="en-US" altLang="zh-CN" sz="2400" b="1" i="1" baseline="-25000"/>
              <a:t>i</a:t>
            </a:r>
            <a:r>
              <a:rPr lang="en-US" altLang="zh-CN" sz="2400" b="1"/>
              <a:t> </a:t>
            </a:r>
            <a:r>
              <a:rPr lang="en-US" altLang="zh-CN" sz="2000" b="1">
                <a:latin typeface="Arial" panose="020B0604020202020204" pitchFamily="34" charset="0"/>
              </a:rPr>
              <a:t>a subtree of </a:t>
            </a:r>
            <a:r>
              <a:rPr lang="en-US" altLang="zh-CN" sz="2400" b="1" i="1"/>
              <a:t>S</a:t>
            </a:r>
            <a:r>
              <a:rPr lang="en-US" altLang="zh-CN" sz="2400" b="1" i="1" baseline="-25000"/>
              <a:t>j</a:t>
            </a:r>
            <a:r>
              <a:rPr lang="en-US" altLang="zh-CN" sz="2000" b="1">
                <a:latin typeface="Arial" panose="020B0604020202020204" pitchFamily="34" charset="0"/>
              </a:rPr>
              <a:t> , or vice versa.  That is, we can set the parent pointer of one of the roots to the other root.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E4D44041-4393-48C5-A6EA-6574CF4CD19C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981200"/>
            <a:ext cx="1600200" cy="1066800"/>
            <a:chOff x="624" y="1920"/>
            <a:chExt cx="1008" cy="672"/>
          </a:xfrm>
        </p:grpSpPr>
        <p:sp>
          <p:nvSpPr>
            <p:cNvPr id="5194" name="Oval 7">
              <a:extLst>
                <a:ext uri="{FF2B5EF4-FFF2-40B4-BE49-F238E27FC236}">
                  <a16:creationId xmlns:a16="http://schemas.microsoft.com/office/drawing/2014/main" id="{1CAEB067-9925-453A-8C95-5FBE91718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10</a:t>
              </a:r>
            </a:p>
          </p:txBody>
        </p:sp>
        <p:sp>
          <p:nvSpPr>
            <p:cNvPr id="5195" name="Oval 8">
              <a:extLst>
                <a:ext uri="{FF2B5EF4-FFF2-40B4-BE49-F238E27FC236}">
                  <a16:creationId xmlns:a16="http://schemas.microsoft.com/office/drawing/2014/main" id="{90082126-D6EA-406E-8645-ADAA08FCB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30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6</a:t>
              </a:r>
            </a:p>
          </p:txBody>
        </p:sp>
        <p:sp>
          <p:nvSpPr>
            <p:cNvPr id="5196" name="Oval 9">
              <a:extLst>
                <a:ext uri="{FF2B5EF4-FFF2-40B4-BE49-F238E27FC236}">
                  <a16:creationId xmlns:a16="http://schemas.microsoft.com/office/drawing/2014/main" id="{236F3B79-7657-40D9-B509-5FF35519A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30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8</a:t>
              </a:r>
            </a:p>
          </p:txBody>
        </p:sp>
        <p:sp>
          <p:nvSpPr>
            <p:cNvPr id="5197" name="Oval 10">
              <a:extLst>
                <a:ext uri="{FF2B5EF4-FFF2-40B4-BE49-F238E27FC236}">
                  <a16:creationId xmlns:a16="http://schemas.microsoft.com/office/drawing/2014/main" id="{38B48964-DFFE-4D7E-995B-2229F57103A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08" y="23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7</a:t>
              </a:r>
            </a:p>
          </p:txBody>
        </p:sp>
        <p:sp>
          <p:nvSpPr>
            <p:cNvPr id="5198" name="Line 11">
              <a:extLst>
                <a:ext uri="{FF2B5EF4-FFF2-40B4-BE49-F238E27FC236}">
                  <a16:creationId xmlns:a16="http://schemas.microsoft.com/office/drawing/2014/main" id="{0F579093-66C0-4062-B17D-5891A608F1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1" y="2135"/>
              <a:ext cx="263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9" name="Line 12">
              <a:extLst>
                <a:ext uri="{FF2B5EF4-FFF2-40B4-BE49-F238E27FC236}">
                  <a16:creationId xmlns:a16="http://schemas.microsoft.com/office/drawing/2014/main" id="{8454892B-AD7E-4D8D-AF19-71C084E41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3" y="2112"/>
              <a:ext cx="218" cy="2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0" name="Line 13">
              <a:extLst>
                <a:ext uri="{FF2B5EF4-FFF2-40B4-BE49-F238E27FC236}">
                  <a16:creationId xmlns:a16="http://schemas.microsoft.com/office/drawing/2014/main" id="{82BEEA04-65BC-4664-9DB3-4E52E82D6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7" y="216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D18BACFD-29F0-4F52-9232-0848C6F71BDD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590800"/>
            <a:ext cx="990600" cy="990600"/>
            <a:chOff x="2064" y="1968"/>
            <a:chExt cx="624" cy="624"/>
          </a:xfrm>
        </p:grpSpPr>
        <p:sp>
          <p:nvSpPr>
            <p:cNvPr id="5189" name="Oval 15">
              <a:extLst>
                <a:ext uri="{FF2B5EF4-FFF2-40B4-BE49-F238E27FC236}">
                  <a16:creationId xmlns:a16="http://schemas.microsoft.com/office/drawing/2014/main" id="{AFFAEF6D-569F-4F6F-A809-229D890E3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9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4</a:t>
              </a:r>
              <a:endParaRPr lang="en-US" altLang="zh-CN" sz="2400" b="1"/>
            </a:p>
          </p:txBody>
        </p:sp>
        <p:sp>
          <p:nvSpPr>
            <p:cNvPr id="5190" name="Oval 16">
              <a:extLst>
                <a:ext uri="{FF2B5EF4-FFF2-40B4-BE49-F238E27FC236}">
                  <a16:creationId xmlns:a16="http://schemas.microsoft.com/office/drawing/2014/main" id="{9B62A36D-F103-4B84-BA49-C9182AB8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1</a:t>
              </a:r>
              <a:endParaRPr lang="en-US" altLang="zh-CN" sz="2400" b="1"/>
            </a:p>
          </p:txBody>
        </p:sp>
        <p:sp>
          <p:nvSpPr>
            <p:cNvPr id="5191" name="Line 17">
              <a:extLst>
                <a:ext uri="{FF2B5EF4-FFF2-40B4-BE49-F238E27FC236}">
                  <a16:creationId xmlns:a16="http://schemas.microsoft.com/office/drawing/2014/main" id="{E2E0BA94-AB0B-4DBC-9BB7-62F1582FD4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184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" name="Oval 18">
              <a:extLst>
                <a:ext uri="{FF2B5EF4-FFF2-40B4-BE49-F238E27FC236}">
                  <a16:creationId xmlns:a16="http://schemas.microsoft.com/office/drawing/2014/main" id="{B0789F3C-2A9D-4E23-9327-D5D21AD7845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48" y="23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9</a:t>
              </a:r>
              <a:endParaRPr lang="en-US" altLang="zh-CN" sz="2400" b="1"/>
            </a:p>
          </p:txBody>
        </p:sp>
        <p:sp>
          <p:nvSpPr>
            <p:cNvPr id="5193" name="Line 19">
              <a:extLst>
                <a:ext uri="{FF2B5EF4-FFF2-40B4-BE49-F238E27FC236}">
                  <a16:creationId xmlns:a16="http://schemas.microsoft.com/office/drawing/2014/main" id="{C9A308E5-C857-4CC4-B4AD-FCFD116A6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184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8B9A412C-2357-4AB7-8B64-5624AE4AEC7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981200"/>
            <a:ext cx="990600" cy="990600"/>
            <a:chOff x="2064" y="1968"/>
            <a:chExt cx="624" cy="624"/>
          </a:xfrm>
        </p:grpSpPr>
        <p:sp>
          <p:nvSpPr>
            <p:cNvPr id="5184" name="Oval 21">
              <a:extLst>
                <a:ext uri="{FF2B5EF4-FFF2-40B4-BE49-F238E27FC236}">
                  <a16:creationId xmlns:a16="http://schemas.microsoft.com/office/drawing/2014/main" id="{EB7655AC-DDF8-4CB0-BE55-BE8F48E3F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9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4</a:t>
              </a:r>
              <a:endParaRPr lang="en-US" altLang="zh-CN" sz="2400" b="1"/>
            </a:p>
          </p:txBody>
        </p:sp>
        <p:sp>
          <p:nvSpPr>
            <p:cNvPr id="5185" name="Oval 22">
              <a:extLst>
                <a:ext uri="{FF2B5EF4-FFF2-40B4-BE49-F238E27FC236}">
                  <a16:creationId xmlns:a16="http://schemas.microsoft.com/office/drawing/2014/main" id="{D0B0A0DA-B395-4C57-87D1-CB04DFB39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1</a:t>
              </a:r>
              <a:endParaRPr lang="en-US" altLang="zh-CN" sz="2400" b="1"/>
            </a:p>
          </p:txBody>
        </p:sp>
        <p:sp>
          <p:nvSpPr>
            <p:cNvPr id="5186" name="Line 23">
              <a:extLst>
                <a:ext uri="{FF2B5EF4-FFF2-40B4-BE49-F238E27FC236}">
                  <a16:creationId xmlns:a16="http://schemas.microsoft.com/office/drawing/2014/main" id="{6428A921-A55C-44E7-888E-58C2613EF4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184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7" name="Oval 24">
              <a:extLst>
                <a:ext uri="{FF2B5EF4-FFF2-40B4-BE49-F238E27FC236}">
                  <a16:creationId xmlns:a16="http://schemas.microsoft.com/office/drawing/2014/main" id="{8CAFD80B-9989-41FB-A1E8-18A207DDBAD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48" y="23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9</a:t>
              </a:r>
              <a:endParaRPr lang="en-US" altLang="zh-CN" sz="2400" b="1"/>
            </a:p>
          </p:txBody>
        </p:sp>
        <p:sp>
          <p:nvSpPr>
            <p:cNvPr id="5188" name="Line 25">
              <a:extLst>
                <a:ext uri="{FF2B5EF4-FFF2-40B4-BE49-F238E27FC236}">
                  <a16:creationId xmlns:a16="http://schemas.microsoft.com/office/drawing/2014/main" id="{34A229A3-6F21-4BD3-ABCF-C63F3C6C4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184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6">
            <a:extLst>
              <a:ext uri="{FF2B5EF4-FFF2-40B4-BE49-F238E27FC236}">
                <a16:creationId xmlns:a16="http://schemas.microsoft.com/office/drawing/2014/main" id="{64D78C15-7E2E-4D75-8931-F9648600FAB4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514600"/>
            <a:ext cx="1600200" cy="1066800"/>
            <a:chOff x="624" y="1920"/>
            <a:chExt cx="1008" cy="672"/>
          </a:xfrm>
        </p:grpSpPr>
        <p:sp>
          <p:nvSpPr>
            <p:cNvPr id="5177" name="Oval 27">
              <a:extLst>
                <a:ext uri="{FF2B5EF4-FFF2-40B4-BE49-F238E27FC236}">
                  <a16:creationId xmlns:a16="http://schemas.microsoft.com/office/drawing/2014/main" id="{A017B366-FEA7-4C79-9931-62FF97EB9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10</a:t>
              </a:r>
            </a:p>
          </p:txBody>
        </p:sp>
        <p:sp>
          <p:nvSpPr>
            <p:cNvPr id="5178" name="Oval 28">
              <a:extLst>
                <a:ext uri="{FF2B5EF4-FFF2-40B4-BE49-F238E27FC236}">
                  <a16:creationId xmlns:a16="http://schemas.microsoft.com/office/drawing/2014/main" id="{C6833005-E9BA-4888-B3FE-D546783A8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30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6</a:t>
              </a:r>
            </a:p>
          </p:txBody>
        </p:sp>
        <p:sp>
          <p:nvSpPr>
            <p:cNvPr id="5179" name="Oval 29">
              <a:extLst>
                <a:ext uri="{FF2B5EF4-FFF2-40B4-BE49-F238E27FC236}">
                  <a16:creationId xmlns:a16="http://schemas.microsoft.com/office/drawing/2014/main" id="{4D09CF01-43E8-4047-9F93-2C02B6DB9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30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8</a:t>
              </a:r>
            </a:p>
          </p:txBody>
        </p:sp>
        <p:sp>
          <p:nvSpPr>
            <p:cNvPr id="5180" name="Oval 30">
              <a:extLst>
                <a:ext uri="{FF2B5EF4-FFF2-40B4-BE49-F238E27FC236}">
                  <a16:creationId xmlns:a16="http://schemas.microsoft.com/office/drawing/2014/main" id="{A7F2450D-4FB3-4120-8CDA-2D50DF3BA74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08" y="23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7</a:t>
              </a:r>
            </a:p>
          </p:txBody>
        </p:sp>
        <p:sp>
          <p:nvSpPr>
            <p:cNvPr id="5181" name="Line 31">
              <a:extLst>
                <a:ext uri="{FF2B5EF4-FFF2-40B4-BE49-F238E27FC236}">
                  <a16:creationId xmlns:a16="http://schemas.microsoft.com/office/drawing/2014/main" id="{FCBFFE33-40BA-4C59-B210-4015AFFEF8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1" y="2135"/>
              <a:ext cx="263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2" name="Line 32">
              <a:extLst>
                <a:ext uri="{FF2B5EF4-FFF2-40B4-BE49-F238E27FC236}">
                  <a16:creationId xmlns:a16="http://schemas.microsoft.com/office/drawing/2014/main" id="{58A8D4C3-2132-45DE-8F78-109DD9F39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3" y="2112"/>
              <a:ext cx="218" cy="2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3" name="Line 33">
              <a:extLst>
                <a:ext uri="{FF2B5EF4-FFF2-40B4-BE49-F238E27FC236}">
                  <a16:creationId xmlns:a16="http://schemas.microsoft.com/office/drawing/2014/main" id="{B5270842-C832-4B05-8F14-AAFFC047F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7" y="216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34" name="Line 34">
            <a:extLst>
              <a:ext uri="{FF2B5EF4-FFF2-40B4-BE49-F238E27FC236}">
                <a16:creationId xmlns:a16="http://schemas.microsoft.com/office/drawing/2014/main" id="{99BEB603-B756-4E17-A345-48BCB278D6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6000" y="2209800"/>
            <a:ext cx="914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5" name="Line 35">
            <a:extLst>
              <a:ext uri="{FF2B5EF4-FFF2-40B4-BE49-F238E27FC236}">
                <a16:creationId xmlns:a16="http://schemas.microsoft.com/office/drawing/2014/main" id="{CA515455-496A-4D39-A276-02A5549B20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286000"/>
            <a:ext cx="685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6" name="Rectangle 36">
            <a:extLst>
              <a:ext uri="{FF2B5EF4-FFF2-40B4-BE49-F238E27FC236}">
                <a16:creationId xmlns:a16="http://schemas.microsoft.com/office/drawing/2014/main" id="{5172E9C1-4C6E-4EC2-90BE-1BDFABFEF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124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/>
              <a:t>S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</a:t>
            </a:r>
            <a:r>
              <a:rPr lang="en-US" altLang="zh-CN" sz="2400" b="1"/>
              <a:t> </a:t>
            </a:r>
            <a:r>
              <a:rPr lang="en-US" altLang="zh-CN" sz="2400" b="1" i="1">
                <a:solidFill>
                  <a:schemeClr val="hlink"/>
                </a:solidFill>
              </a:rPr>
              <a:t>S</a:t>
            </a:r>
            <a:r>
              <a:rPr lang="en-US" altLang="zh-CN" sz="2400" b="1" baseline="-25000">
                <a:solidFill>
                  <a:schemeClr val="hlink"/>
                </a:solidFill>
              </a:rPr>
              <a:t>2</a:t>
            </a:r>
            <a:endParaRPr lang="en-US" altLang="zh-CN" sz="2400" b="1" i="1" baseline="-25000"/>
          </a:p>
        </p:txBody>
      </p:sp>
      <p:sp>
        <p:nvSpPr>
          <p:cNvPr id="51237" name="Rectangle 37">
            <a:extLst>
              <a:ext uri="{FF2B5EF4-FFF2-40B4-BE49-F238E27FC236}">
                <a16:creationId xmlns:a16="http://schemas.microsoft.com/office/drawing/2014/main" id="{B46B0E42-BDE4-4DBF-A125-1F258DF5F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124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chemeClr val="hlink"/>
                </a:solidFill>
              </a:rPr>
              <a:t>S</a:t>
            </a:r>
            <a:r>
              <a:rPr lang="en-US" altLang="zh-CN" sz="2400" b="1" baseline="-25000">
                <a:solidFill>
                  <a:schemeClr val="hlink"/>
                </a:solidFill>
              </a:rPr>
              <a:t>2</a:t>
            </a:r>
            <a:r>
              <a:rPr lang="en-US" altLang="zh-CN" sz="2400" b="1" i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 </a:t>
            </a:r>
            <a:r>
              <a:rPr lang="en-US" altLang="zh-CN" sz="2400" b="1" i="1"/>
              <a:t>S</a:t>
            </a:r>
            <a:r>
              <a:rPr lang="en-US" altLang="zh-CN" sz="2400" b="1" baseline="-25000"/>
              <a:t>1</a:t>
            </a:r>
          </a:p>
        </p:txBody>
      </p:sp>
      <p:sp>
        <p:nvSpPr>
          <p:cNvPr id="51238" name="Text Box 38">
            <a:extLst>
              <a:ext uri="{FF2B5EF4-FFF2-40B4-BE49-F238E27FC236}">
                <a16:creationId xmlns:a16="http://schemas.microsoft.com/office/drawing/2014/main" id="{0CB5CC70-7CD5-45A9-8EE1-A64087DD9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862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</a:rPr>
              <a:t>Implementation 1:</a:t>
            </a:r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3ABB1F9E-894C-442D-BA55-0C918F6612AD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419600"/>
            <a:ext cx="2057400" cy="1143000"/>
            <a:chOff x="624" y="2928"/>
            <a:chExt cx="1296" cy="720"/>
          </a:xfrm>
        </p:grpSpPr>
        <p:sp>
          <p:nvSpPr>
            <p:cNvPr id="5170" name="Rectangle 40">
              <a:extLst>
                <a:ext uri="{FF2B5EF4-FFF2-40B4-BE49-F238E27FC236}">
                  <a16:creationId xmlns:a16="http://schemas.microsoft.com/office/drawing/2014/main" id="{BB6C1994-2F97-47F5-97ED-E656667A4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928"/>
              <a:ext cx="33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S1</a:t>
              </a:r>
            </a:p>
          </p:txBody>
        </p:sp>
        <p:sp>
          <p:nvSpPr>
            <p:cNvPr id="5171" name="Rectangle 41">
              <a:extLst>
                <a:ext uri="{FF2B5EF4-FFF2-40B4-BE49-F238E27FC236}">
                  <a16:creationId xmlns:a16="http://schemas.microsoft.com/office/drawing/2014/main" id="{9B0CD164-24FD-4480-AC9D-EB65CA99E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168"/>
              <a:ext cx="33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S2</a:t>
              </a:r>
            </a:p>
          </p:txBody>
        </p:sp>
        <p:sp>
          <p:nvSpPr>
            <p:cNvPr id="5172" name="Rectangle 42">
              <a:extLst>
                <a:ext uri="{FF2B5EF4-FFF2-40B4-BE49-F238E27FC236}">
                  <a16:creationId xmlns:a16="http://schemas.microsoft.com/office/drawing/2014/main" id="{3BF4BC5B-601F-4C6E-BC0D-368D4B462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408"/>
              <a:ext cx="33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S3</a:t>
              </a:r>
            </a:p>
          </p:txBody>
        </p:sp>
        <p:sp>
          <p:nvSpPr>
            <p:cNvPr id="5173" name="Rectangle 43">
              <a:extLst>
                <a:ext uri="{FF2B5EF4-FFF2-40B4-BE49-F238E27FC236}">
                  <a16:creationId xmlns:a16="http://schemas.microsoft.com/office/drawing/2014/main" id="{4049A8A3-DDB3-4584-92FC-EF6CE7437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928"/>
              <a:ext cx="33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</a:t>
              </a:r>
              <a:endParaRPr lang="en-US" altLang="zh-CN" sz="2400" b="1"/>
            </a:p>
          </p:txBody>
        </p:sp>
        <p:sp>
          <p:nvSpPr>
            <p:cNvPr id="5174" name="Rectangle 44">
              <a:extLst>
                <a:ext uri="{FF2B5EF4-FFF2-40B4-BE49-F238E27FC236}">
                  <a16:creationId xmlns:a16="http://schemas.microsoft.com/office/drawing/2014/main" id="{88B6CBFE-E513-4020-A7F7-B9A7D107B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</a:t>
              </a:r>
              <a:endParaRPr lang="en-US" altLang="zh-CN" sz="2400" b="1"/>
            </a:p>
          </p:txBody>
        </p:sp>
        <p:sp>
          <p:nvSpPr>
            <p:cNvPr id="5175" name="Rectangle 45">
              <a:extLst>
                <a:ext uri="{FF2B5EF4-FFF2-40B4-BE49-F238E27FC236}">
                  <a16:creationId xmlns:a16="http://schemas.microsoft.com/office/drawing/2014/main" id="{38345C50-93CA-48CF-82ED-35746C799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408"/>
              <a:ext cx="33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</a:t>
              </a:r>
              <a:endParaRPr lang="en-US" altLang="zh-CN" sz="2400" b="1"/>
            </a:p>
          </p:txBody>
        </p:sp>
        <p:sp>
          <p:nvSpPr>
            <p:cNvPr id="5176" name="Rectangle 46">
              <a:extLst>
                <a:ext uri="{FF2B5EF4-FFF2-40B4-BE49-F238E27FC236}">
                  <a16:creationId xmlns:a16="http://schemas.microsoft.com/office/drawing/2014/main" id="{006D1455-0204-4D9D-BEA7-1A192B79B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168"/>
              <a:ext cx="62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name[ ]</a:t>
              </a:r>
            </a:p>
          </p:txBody>
        </p:sp>
      </p:grpSp>
      <p:grpSp>
        <p:nvGrpSpPr>
          <p:cNvPr id="7" name="Group 47">
            <a:extLst>
              <a:ext uri="{FF2B5EF4-FFF2-40B4-BE49-F238E27FC236}">
                <a16:creationId xmlns:a16="http://schemas.microsoft.com/office/drawing/2014/main" id="{691D64D5-736E-4F9A-8E97-B579ACE343EF}"/>
              </a:ext>
            </a:extLst>
          </p:cNvPr>
          <p:cNvGrpSpPr>
            <a:grpSpLocks/>
          </p:cNvGrpSpPr>
          <p:nvPr/>
        </p:nvGrpSpPr>
        <p:grpSpPr bwMode="auto">
          <a:xfrm>
            <a:off x="3390900" y="3886200"/>
            <a:ext cx="2638425" cy="2447925"/>
            <a:chOff x="2232" y="2592"/>
            <a:chExt cx="1662" cy="1542"/>
          </a:xfrm>
        </p:grpSpPr>
        <p:grpSp>
          <p:nvGrpSpPr>
            <p:cNvPr id="5143" name="Group 48">
              <a:extLst>
                <a:ext uri="{FF2B5EF4-FFF2-40B4-BE49-F238E27FC236}">
                  <a16:creationId xmlns:a16="http://schemas.microsoft.com/office/drawing/2014/main" id="{9A40C5EC-F310-4CEF-8BAF-9B8AEF63F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592"/>
              <a:ext cx="707" cy="469"/>
              <a:chOff x="624" y="1920"/>
              <a:chExt cx="1008" cy="672"/>
            </a:xfrm>
          </p:grpSpPr>
          <p:sp>
            <p:nvSpPr>
              <p:cNvPr id="5163" name="Oval 49">
                <a:extLst>
                  <a:ext uri="{FF2B5EF4-FFF2-40B4-BE49-F238E27FC236}">
                    <a16:creationId xmlns:a16="http://schemas.microsoft.com/office/drawing/2014/main" id="{AE3B6014-85DC-4DD0-B369-CD7284765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920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/>
                  <a:t>10</a:t>
                </a:r>
              </a:p>
            </p:txBody>
          </p:sp>
          <p:sp>
            <p:nvSpPr>
              <p:cNvPr id="5164" name="Oval 50">
                <a:extLst>
                  <a:ext uri="{FF2B5EF4-FFF2-40B4-BE49-F238E27FC236}">
                    <a16:creationId xmlns:a16="http://schemas.microsoft.com/office/drawing/2014/main" id="{B56112B5-8925-4359-B41B-B437C3E84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304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6</a:t>
                </a:r>
                <a:endParaRPr lang="en-US" altLang="zh-CN" sz="2400" b="1"/>
              </a:p>
            </p:txBody>
          </p:sp>
          <p:sp>
            <p:nvSpPr>
              <p:cNvPr id="5165" name="Oval 51">
                <a:extLst>
                  <a:ext uri="{FF2B5EF4-FFF2-40B4-BE49-F238E27FC236}">
                    <a16:creationId xmlns:a16="http://schemas.microsoft.com/office/drawing/2014/main" id="{E574A530-AA61-4F8D-9337-43EF71644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304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8</a:t>
                </a:r>
                <a:endParaRPr lang="en-US" altLang="zh-CN" sz="2400" b="1"/>
              </a:p>
            </p:txBody>
          </p:sp>
          <p:sp>
            <p:nvSpPr>
              <p:cNvPr id="5166" name="Oval 52">
                <a:extLst>
                  <a:ext uri="{FF2B5EF4-FFF2-40B4-BE49-F238E27FC236}">
                    <a16:creationId xmlns:a16="http://schemas.microsoft.com/office/drawing/2014/main" id="{26E44261-3CE6-47E8-835B-34652A9E0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08" y="235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7</a:t>
                </a:r>
                <a:endParaRPr lang="en-US" altLang="zh-CN" sz="2400" b="1"/>
              </a:p>
            </p:txBody>
          </p:sp>
          <p:sp>
            <p:nvSpPr>
              <p:cNvPr id="5167" name="Line 53">
                <a:extLst>
                  <a:ext uri="{FF2B5EF4-FFF2-40B4-BE49-F238E27FC236}">
                    <a16:creationId xmlns:a16="http://schemas.microsoft.com/office/drawing/2014/main" id="{492B2773-24ED-49C8-8610-37008DC04B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1" y="2135"/>
                <a:ext cx="263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8" name="Line 54">
                <a:extLst>
                  <a:ext uri="{FF2B5EF4-FFF2-40B4-BE49-F238E27FC236}">
                    <a16:creationId xmlns:a16="http://schemas.microsoft.com/office/drawing/2014/main" id="{125022EB-F2B0-4A23-9C95-D1ED0A22F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3" y="2112"/>
                <a:ext cx="218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9" name="Line 55">
                <a:extLst>
                  <a:ext uri="{FF2B5EF4-FFF2-40B4-BE49-F238E27FC236}">
                    <a16:creationId xmlns:a16="http://schemas.microsoft.com/office/drawing/2014/main" id="{E757FD4B-940E-445A-9CFF-C9DC2CC8C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7" y="216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44" name="Group 56">
              <a:extLst>
                <a:ext uri="{FF2B5EF4-FFF2-40B4-BE49-F238E27FC236}">
                  <a16:creationId xmlns:a16="http://schemas.microsoft.com/office/drawing/2014/main" id="{D360EE58-BF07-47E7-BABB-684C1BF9B2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3216"/>
              <a:ext cx="438" cy="438"/>
              <a:chOff x="2064" y="1968"/>
              <a:chExt cx="624" cy="624"/>
            </a:xfrm>
          </p:grpSpPr>
          <p:sp>
            <p:nvSpPr>
              <p:cNvPr id="5158" name="Oval 57">
                <a:extLst>
                  <a:ext uri="{FF2B5EF4-FFF2-40B4-BE49-F238E27FC236}">
                    <a16:creationId xmlns:a16="http://schemas.microsoft.com/office/drawing/2014/main" id="{64F1DFB5-C3A4-4D4C-B074-BE9D9ACF1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968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</a:rPr>
                  <a:t>4</a:t>
                </a:r>
                <a:endParaRPr lang="en-US" altLang="zh-CN" sz="2400" b="1"/>
              </a:p>
            </p:txBody>
          </p:sp>
          <p:sp>
            <p:nvSpPr>
              <p:cNvPr id="5159" name="Oval 58">
                <a:extLst>
                  <a:ext uri="{FF2B5EF4-FFF2-40B4-BE49-F238E27FC236}">
                    <a16:creationId xmlns:a16="http://schemas.microsoft.com/office/drawing/2014/main" id="{B020B51D-6CC8-405B-8A92-C9C685626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35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</a:rPr>
                  <a:t>1</a:t>
                </a:r>
                <a:endParaRPr lang="en-US" altLang="zh-CN" sz="2400" b="1"/>
              </a:p>
            </p:txBody>
          </p:sp>
          <p:sp>
            <p:nvSpPr>
              <p:cNvPr id="5160" name="Line 59">
                <a:extLst>
                  <a:ext uri="{FF2B5EF4-FFF2-40B4-BE49-F238E27FC236}">
                    <a16:creationId xmlns:a16="http://schemas.microsoft.com/office/drawing/2014/main" id="{3D84F00D-E6D4-410A-9294-8B05A0570B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218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1" name="Oval 60">
                <a:extLst>
                  <a:ext uri="{FF2B5EF4-FFF2-40B4-BE49-F238E27FC236}">
                    <a16:creationId xmlns:a16="http://schemas.microsoft.com/office/drawing/2014/main" id="{EE942579-EFEA-45E5-937A-076923390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448" y="235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</a:rPr>
                  <a:t>9</a:t>
                </a:r>
                <a:endParaRPr lang="en-US" altLang="zh-CN" sz="2400" b="1"/>
              </a:p>
            </p:txBody>
          </p:sp>
          <p:sp>
            <p:nvSpPr>
              <p:cNvPr id="5162" name="Line 61">
                <a:extLst>
                  <a:ext uri="{FF2B5EF4-FFF2-40B4-BE49-F238E27FC236}">
                    <a16:creationId xmlns:a16="http://schemas.microsoft.com/office/drawing/2014/main" id="{E5D43897-3694-4C62-A32B-4AFC617B8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18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45" name="Group 62">
              <a:extLst>
                <a:ext uri="{FF2B5EF4-FFF2-40B4-BE49-F238E27FC236}">
                  <a16:creationId xmlns:a16="http://schemas.microsoft.com/office/drawing/2014/main" id="{D6F8FA46-03FC-4C30-8A4F-855C602B9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3696"/>
              <a:ext cx="438" cy="438"/>
              <a:chOff x="3024" y="1968"/>
              <a:chExt cx="624" cy="624"/>
            </a:xfrm>
          </p:grpSpPr>
          <p:sp>
            <p:nvSpPr>
              <p:cNvPr id="5153" name="Oval 63">
                <a:extLst>
                  <a:ext uri="{FF2B5EF4-FFF2-40B4-BE49-F238E27FC236}">
                    <a16:creationId xmlns:a16="http://schemas.microsoft.com/office/drawing/2014/main" id="{94DAEEF7-6688-4303-A1A4-E3607DE08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968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accent1"/>
                    </a:solidFill>
                  </a:rPr>
                  <a:t>2</a:t>
                </a:r>
                <a:endParaRPr lang="en-US" altLang="zh-CN" sz="2400" b="1"/>
              </a:p>
            </p:txBody>
          </p:sp>
          <p:sp>
            <p:nvSpPr>
              <p:cNvPr id="5154" name="Oval 64">
                <a:extLst>
                  <a:ext uri="{FF2B5EF4-FFF2-40B4-BE49-F238E27FC236}">
                    <a16:creationId xmlns:a16="http://schemas.microsoft.com/office/drawing/2014/main" id="{6B642347-33F8-4AC8-BA2A-629650E95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35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accent1"/>
                    </a:solidFill>
                  </a:rPr>
                  <a:t>3</a:t>
                </a:r>
                <a:endParaRPr lang="en-US" altLang="zh-CN" sz="2400" b="1"/>
              </a:p>
            </p:txBody>
          </p:sp>
          <p:sp>
            <p:nvSpPr>
              <p:cNvPr id="5155" name="Line 65">
                <a:extLst>
                  <a:ext uri="{FF2B5EF4-FFF2-40B4-BE49-F238E27FC236}">
                    <a16:creationId xmlns:a16="http://schemas.microsoft.com/office/drawing/2014/main" id="{94194C55-6841-4428-9CAA-40A074BE0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68" y="218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6" name="Oval 66">
                <a:extLst>
                  <a:ext uri="{FF2B5EF4-FFF2-40B4-BE49-F238E27FC236}">
                    <a16:creationId xmlns:a16="http://schemas.microsoft.com/office/drawing/2014/main" id="{B9D9FFC4-D489-4EAD-BF25-3B0170A89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408" y="235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accent1"/>
                    </a:solidFill>
                  </a:rPr>
                  <a:t>5</a:t>
                </a:r>
                <a:endParaRPr lang="en-US" altLang="zh-CN" sz="2400" b="1"/>
              </a:p>
            </p:txBody>
          </p:sp>
          <p:sp>
            <p:nvSpPr>
              <p:cNvPr id="5157" name="Line 67">
                <a:extLst>
                  <a:ext uri="{FF2B5EF4-FFF2-40B4-BE49-F238E27FC236}">
                    <a16:creationId xmlns:a16="http://schemas.microsoft.com/office/drawing/2014/main" id="{E1626B62-2EB3-4AB7-97FA-9028BB310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18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46" name="Group 68">
              <a:extLst>
                <a:ext uri="{FF2B5EF4-FFF2-40B4-BE49-F238E27FC236}">
                  <a16:creationId xmlns:a16="http://schemas.microsoft.com/office/drawing/2014/main" id="{6832D08C-540B-450F-B826-C25B4267AD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2" y="2640"/>
              <a:ext cx="744" cy="432"/>
              <a:chOff x="2232" y="2640"/>
              <a:chExt cx="744" cy="432"/>
            </a:xfrm>
          </p:grpSpPr>
          <p:sp>
            <p:nvSpPr>
              <p:cNvPr id="5151" name="Freeform 69">
                <a:extLst>
                  <a:ext uri="{FF2B5EF4-FFF2-40B4-BE49-F238E27FC236}">
                    <a16:creationId xmlns:a16="http://schemas.microsoft.com/office/drawing/2014/main" id="{7CB40226-2539-497A-952B-07005A1D6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2" y="2640"/>
                <a:ext cx="744" cy="432"/>
              </a:xfrm>
              <a:custGeom>
                <a:avLst/>
                <a:gdLst>
                  <a:gd name="T0" fmla="*/ 24 w 744"/>
                  <a:gd name="T1" fmla="*/ 432 h 432"/>
                  <a:gd name="T2" fmla="*/ 120 w 744"/>
                  <a:gd name="T3" fmla="*/ 96 h 432"/>
                  <a:gd name="T4" fmla="*/ 744 w 744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744"/>
                  <a:gd name="T10" fmla="*/ 0 h 432"/>
                  <a:gd name="T11" fmla="*/ 744 w 744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44" h="432">
                    <a:moveTo>
                      <a:pt x="24" y="432"/>
                    </a:moveTo>
                    <a:cubicBezTo>
                      <a:pt x="12" y="300"/>
                      <a:pt x="0" y="168"/>
                      <a:pt x="120" y="96"/>
                    </a:cubicBezTo>
                    <a:cubicBezTo>
                      <a:pt x="240" y="24"/>
                      <a:pt x="492" y="12"/>
                      <a:pt x="744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2" name="Line 70">
                <a:extLst>
                  <a:ext uri="{FF2B5EF4-FFF2-40B4-BE49-F238E27FC236}">
                    <a16:creationId xmlns:a16="http://schemas.microsoft.com/office/drawing/2014/main" id="{4A349CD5-DA95-4A66-95A1-BB3586AD6A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2688"/>
                <a:ext cx="576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47" name="Line 71">
              <a:extLst>
                <a:ext uri="{FF2B5EF4-FFF2-40B4-BE49-F238E27FC236}">
                  <a16:creationId xmlns:a16="http://schemas.microsoft.com/office/drawing/2014/main" id="{62DDEE60-41F3-4463-849A-F9B8D66DD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309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Freeform 72">
              <a:extLst>
                <a:ext uri="{FF2B5EF4-FFF2-40B4-BE49-F238E27FC236}">
                  <a16:creationId xmlns:a16="http://schemas.microsoft.com/office/drawing/2014/main" id="{CB37B10C-2417-42AF-8051-BBFA47C61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3312"/>
              <a:ext cx="1200" cy="104"/>
            </a:xfrm>
            <a:custGeom>
              <a:avLst/>
              <a:gdLst>
                <a:gd name="T0" fmla="*/ 1200 w 1200"/>
                <a:gd name="T1" fmla="*/ 0 h 104"/>
                <a:gd name="T2" fmla="*/ 768 w 1200"/>
                <a:gd name="T3" fmla="*/ 96 h 104"/>
                <a:gd name="T4" fmla="*/ 0 w 1200"/>
                <a:gd name="T5" fmla="*/ 48 h 104"/>
                <a:gd name="T6" fmla="*/ 0 60000 65536"/>
                <a:gd name="T7" fmla="*/ 0 60000 65536"/>
                <a:gd name="T8" fmla="*/ 0 60000 65536"/>
                <a:gd name="T9" fmla="*/ 0 w 1200"/>
                <a:gd name="T10" fmla="*/ 0 h 104"/>
                <a:gd name="T11" fmla="*/ 1200 w 1200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04">
                  <a:moveTo>
                    <a:pt x="1200" y="0"/>
                  </a:moveTo>
                  <a:cubicBezTo>
                    <a:pt x="1084" y="44"/>
                    <a:pt x="968" y="88"/>
                    <a:pt x="768" y="96"/>
                  </a:cubicBezTo>
                  <a:cubicBezTo>
                    <a:pt x="568" y="104"/>
                    <a:pt x="284" y="76"/>
                    <a:pt x="0" y="4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Line 73">
              <a:extLst>
                <a:ext uri="{FF2B5EF4-FFF2-40B4-BE49-F238E27FC236}">
                  <a16:creationId xmlns:a16="http://schemas.microsoft.com/office/drawing/2014/main" id="{A4899150-2C09-4E97-BABE-E63A6099A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527"/>
              <a:ext cx="816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Freeform 74">
              <a:extLst>
                <a:ext uri="{FF2B5EF4-FFF2-40B4-BE49-F238E27FC236}">
                  <a16:creationId xmlns:a16="http://schemas.microsoft.com/office/drawing/2014/main" id="{2C88DCA3-7EBA-4537-B689-8A86B2F91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3648"/>
              <a:ext cx="720" cy="216"/>
            </a:xfrm>
            <a:custGeom>
              <a:avLst/>
              <a:gdLst>
                <a:gd name="T0" fmla="*/ 720 w 720"/>
                <a:gd name="T1" fmla="*/ 144 h 216"/>
                <a:gd name="T2" fmla="*/ 384 w 720"/>
                <a:gd name="T3" fmla="*/ 192 h 216"/>
                <a:gd name="T4" fmla="*/ 0 w 720"/>
                <a:gd name="T5" fmla="*/ 0 h 216"/>
                <a:gd name="T6" fmla="*/ 0 60000 65536"/>
                <a:gd name="T7" fmla="*/ 0 60000 65536"/>
                <a:gd name="T8" fmla="*/ 0 60000 65536"/>
                <a:gd name="T9" fmla="*/ 0 w 720"/>
                <a:gd name="T10" fmla="*/ 0 h 216"/>
                <a:gd name="T11" fmla="*/ 720 w 720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216">
                  <a:moveTo>
                    <a:pt x="720" y="144"/>
                  </a:moveTo>
                  <a:cubicBezTo>
                    <a:pt x="612" y="180"/>
                    <a:pt x="504" y="216"/>
                    <a:pt x="384" y="192"/>
                  </a:cubicBezTo>
                  <a:cubicBezTo>
                    <a:pt x="264" y="168"/>
                    <a:pt x="132" y="84"/>
                    <a:pt x="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75">
            <a:extLst>
              <a:ext uri="{FF2B5EF4-FFF2-40B4-BE49-F238E27FC236}">
                <a16:creationId xmlns:a16="http://schemas.microsoft.com/office/drawing/2014/main" id="{290434DC-4F05-4343-AA4B-32DB09BDED8F}"/>
              </a:ext>
            </a:extLst>
          </p:cNvPr>
          <p:cNvGrpSpPr>
            <a:grpSpLocks/>
          </p:cNvGrpSpPr>
          <p:nvPr/>
        </p:nvGrpSpPr>
        <p:grpSpPr bwMode="auto">
          <a:xfrm>
            <a:off x="3390900" y="3962400"/>
            <a:ext cx="1181100" cy="685800"/>
            <a:chOff x="2232" y="2640"/>
            <a:chExt cx="744" cy="432"/>
          </a:xfrm>
        </p:grpSpPr>
        <p:sp>
          <p:nvSpPr>
            <p:cNvPr id="5141" name="Freeform 76">
              <a:extLst>
                <a:ext uri="{FF2B5EF4-FFF2-40B4-BE49-F238E27FC236}">
                  <a16:creationId xmlns:a16="http://schemas.microsoft.com/office/drawing/2014/main" id="{371B2C5D-F012-411A-887D-B8D9EAC6F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" y="2640"/>
              <a:ext cx="744" cy="432"/>
            </a:xfrm>
            <a:custGeom>
              <a:avLst/>
              <a:gdLst>
                <a:gd name="T0" fmla="*/ 24 w 744"/>
                <a:gd name="T1" fmla="*/ 432 h 432"/>
                <a:gd name="T2" fmla="*/ 120 w 744"/>
                <a:gd name="T3" fmla="*/ 96 h 432"/>
                <a:gd name="T4" fmla="*/ 744 w 744"/>
                <a:gd name="T5" fmla="*/ 0 h 432"/>
                <a:gd name="T6" fmla="*/ 0 60000 65536"/>
                <a:gd name="T7" fmla="*/ 0 60000 65536"/>
                <a:gd name="T8" fmla="*/ 0 60000 65536"/>
                <a:gd name="T9" fmla="*/ 0 w 744"/>
                <a:gd name="T10" fmla="*/ 0 h 432"/>
                <a:gd name="T11" fmla="*/ 744 w 74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4" h="432">
                  <a:moveTo>
                    <a:pt x="24" y="432"/>
                  </a:moveTo>
                  <a:cubicBezTo>
                    <a:pt x="12" y="300"/>
                    <a:pt x="0" y="168"/>
                    <a:pt x="120" y="96"/>
                  </a:cubicBezTo>
                  <a:cubicBezTo>
                    <a:pt x="240" y="24"/>
                    <a:pt x="492" y="12"/>
                    <a:pt x="74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Line 77">
              <a:extLst>
                <a:ext uri="{FF2B5EF4-FFF2-40B4-BE49-F238E27FC236}">
                  <a16:creationId xmlns:a16="http://schemas.microsoft.com/office/drawing/2014/main" id="{4A70531C-AE95-48C2-B336-A2F6475926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688"/>
              <a:ext cx="576" cy="33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78" name="Rectangle 78">
            <a:extLst>
              <a:ext uri="{FF2B5EF4-FFF2-40B4-BE49-F238E27FC236}">
                <a16:creationId xmlns:a16="http://schemas.microsoft.com/office/drawing/2014/main" id="{50BA6486-7ED6-4BE9-8DE2-FF9BA8159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958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chemeClr val="hlink"/>
                </a:solidFill>
              </a:rPr>
              <a:t>S</a:t>
            </a:r>
            <a:r>
              <a:rPr lang="en-US" altLang="zh-CN" sz="2400" b="1" baseline="-25000">
                <a:solidFill>
                  <a:schemeClr val="hlink"/>
                </a:solidFill>
              </a:rPr>
              <a:t>2</a:t>
            </a:r>
            <a:r>
              <a:rPr lang="en-US" altLang="zh-CN" sz="2400" b="1" i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 </a:t>
            </a:r>
            <a:r>
              <a:rPr lang="en-US" altLang="zh-CN" sz="2400" b="1" i="1"/>
              <a:t>S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</a:t>
            </a:r>
          </a:p>
        </p:txBody>
      </p:sp>
      <p:sp>
        <p:nvSpPr>
          <p:cNvPr id="51279" name="Freeform 79">
            <a:extLst>
              <a:ext uri="{FF2B5EF4-FFF2-40B4-BE49-F238E27FC236}">
                <a16:creationId xmlns:a16="http://schemas.microsoft.com/office/drawing/2014/main" id="{CC8A8FCB-E949-432A-99A5-6B6FD88B1B86}"/>
              </a:ext>
            </a:extLst>
          </p:cNvPr>
          <p:cNvSpPr>
            <a:spLocks/>
          </p:cNvSpPr>
          <p:nvPr/>
        </p:nvSpPr>
        <p:spPr bwMode="auto">
          <a:xfrm>
            <a:off x="3860800" y="4038600"/>
            <a:ext cx="1701800" cy="914400"/>
          </a:xfrm>
          <a:custGeom>
            <a:avLst/>
            <a:gdLst>
              <a:gd name="T0" fmla="*/ 2147483646 w 1072"/>
              <a:gd name="T1" fmla="*/ 0 h 576"/>
              <a:gd name="T2" fmla="*/ 2147483646 w 1072"/>
              <a:gd name="T3" fmla="*/ 2147483646 h 576"/>
              <a:gd name="T4" fmla="*/ 2147483646 w 1072"/>
              <a:gd name="T5" fmla="*/ 2147483646 h 576"/>
              <a:gd name="T6" fmla="*/ 2147483646 w 1072"/>
              <a:gd name="T7" fmla="*/ 2147483646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072"/>
              <a:gd name="T13" fmla="*/ 0 h 576"/>
              <a:gd name="T14" fmla="*/ 1072 w 1072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2" h="576">
                <a:moveTo>
                  <a:pt x="448" y="0"/>
                </a:moveTo>
                <a:cubicBezTo>
                  <a:pt x="304" y="56"/>
                  <a:pt x="160" y="112"/>
                  <a:pt x="112" y="192"/>
                </a:cubicBezTo>
                <a:cubicBezTo>
                  <a:pt x="64" y="272"/>
                  <a:pt x="0" y="416"/>
                  <a:pt x="160" y="480"/>
                </a:cubicBezTo>
                <a:cubicBezTo>
                  <a:pt x="320" y="544"/>
                  <a:pt x="696" y="560"/>
                  <a:pt x="1072" y="576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80" name="Rectangle 80">
            <a:extLst>
              <a:ext uri="{FF2B5EF4-FFF2-40B4-BE49-F238E27FC236}">
                <a16:creationId xmlns:a16="http://schemas.microsoft.com/office/drawing/2014/main" id="{B0451D8B-BDCC-4341-A393-9D0B5DCC0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029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ym typeface="Symbol" panose="05050102010706020507" pitchFamily="18" charset="2"/>
              </a:rPr>
              <a:t>   </a:t>
            </a:r>
            <a:r>
              <a:rPr lang="en-US" altLang="zh-CN" sz="2400" b="1" i="1">
                <a:solidFill>
                  <a:schemeClr val="hlink"/>
                </a:solidFill>
              </a:rPr>
              <a:t>S</a:t>
            </a:r>
            <a:r>
              <a:rPr lang="en-US" altLang="zh-CN" sz="2400" b="1" baseline="-25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5140" name="Text Box 81">
            <a:extLst>
              <a:ext uri="{FF2B5EF4-FFF2-40B4-BE49-F238E27FC236}">
                <a16:creationId xmlns:a16="http://schemas.microsoft.com/office/drawing/2014/main" id="{D5DC960B-ACAE-44F2-9159-502DD25FE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4/9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512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12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512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512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12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51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utoUpdateAnimBg="0"/>
      <p:bldP spid="51204" grpId="0" autoUpdateAnimBg="0"/>
      <p:bldP spid="51205" grpId="0" autoUpdateAnimBg="0"/>
      <p:bldP spid="51236" grpId="0" autoUpdateAnimBg="0"/>
      <p:bldP spid="51237" grpId="0" autoUpdateAnimBg="0"/>
      <p:bldP spid="51238" grpId="0" autoUpdateAnimBg="0"/>
      <p:bldP spid="51278" grpId="0" autoUpdateAnimBg="0"/>
      <p:bldP spid="5128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14" name="AutoShape 90">
            <a:extLst>
              <a:ext uri="{FF2B5EF4-FFF2-40B4-BE49-F238E27FC236}">
                <a16:creationId xmlns:a16="http://schemas.microsoft.com/office/drawing/2014/main" id="{560D8D0C-F2DA-4F82-830B-1E3F12AB4BFB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762000" y="1524000"/>
            <a:ext cx="6324600" cy="1752600"/>
          </a:xfrm>
          <a:prstGeom prst="wedgeEllipseCallout">
            <a:avLst>
              <a:gd name="adj1" fmla="val 97"/>
              <a:gd name="adj2" fmla="val 103347"/>
            </a:avLst>
          </a:prstGeom>
          <a:gradFill rotWithShape="0">
            <a:gsLst>
              <a:gs pos="0">
                <a:srgbClr val="CFCFCF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Here we use the fact that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the elements are numbered from 1 to </a:t>
            </a:r>
            <a:r>
              <a:rPr lang="en-US" altLang="zh-CN" sz="2000" b="1" i="1"/>
              <a:t>N</a:t>
            </a:r>
            <a:r>
              <a:rPr lang="en-US" altLang="zh-CN" sz="2000" b="1">
                <a:sym typeface="Symbol" panose="05050102010706020507" pitchFamily="18" charset="2"/>
              </a:rPr>
              <a:t>.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ym typeface="Symbol" panose="05050102010706020507" pitchFamily="18" charset="2"/>
              </a:rPr>
              <a:t>Hence they can be used as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ym typeface="Symbol" panose="05050102010706020507" pitchFamily="18" charset="2"/>
              </a:rPr>
              <a:t>indices of an array.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5D132145-BE35-4C40-80AE-C1517B701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0"/>
            <a:ext cx="334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§3  Basic Data Structure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3D4A3DC2-D91C-4519-ABA2-6B5F5470F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04800"/>
            <a:ext cx="777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</a:rPr>
              <a:t>Implementation 2:  </a:t>
            </a:r>
            <a:r>
              <a:rPr lang="en-US" altLang="zh-CN" sz="2000" b="1">
                <a:latin typeface="Arial" panose="020B0604020202020204" pitchFamily="34" charset="0"/>
              </a:rPr>
              <a:t>S [ element ] = the element’s parent.</a:t>
            </a:r>
            <a:endParaRPr lang="en-US" altLang="zh-CN" sz="2000" b="1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6C52DE2F-BA17-4152-B60F-59240C85E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858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Note: </a:t>
            </a:r>
            <a:r>
              <a:rPr lang="en-US" altLang="zh-CN" sz="2000" b="1">
                <a:latin typeface="Arial" panose="020B0604020202020204" pitchFamily="34" charset="0"/>
              </a:rPr>
              <a:t> S [ root ] = </a:t>
            </a:r>
            <a:r>
              <a:rPr lang="en-US" altLang="zh-CN" sz="2000" b="1">
                <a:sym typeface="Symbol" panose="05050102010706020507" pitchFamily="18" charset="2"/>
              </a:rPr>
              <a:t>0 </a:t>
            </a:r>
            <a:r>
              <a:rPr lang="en-US" altLang="zh-CN" sz="2400" b="1">
                <a:sym typeface="Symbol" panose="05050102010706020507" pitchFamily="18" charset="2"/>
              </a:rPr>
              <a:t> and  set name = root index.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20868537-B555-472B-B816-1372EC11CA5E}"/>
              </a:ext>
            </a:extLst>
          </p:cNvPr>
          <p:cNvGrpSpPr>
            <a:grpSpLocks/>
          </p:cNvGrpSpPr>
          <p:nvPr/>
        </p:nvGrpSpPr>
        <p:grpSpPr bwMode="auto">
          <a:xfrm>
            <a:off x="752475" y="1752600"/>
            <a:ext cx="2676525" cy="744538"/>
            <a:chOff x="384" y="1200"/>
            <a:chExt cx="1686" cy="469"/>
          </a:xfrm>
        </p:grpSpPr>
        <p:grpSp>
          <p:nvGrpSpPr>
            <p:cNvPr id="6216" name="Group 6">
              <a:extLst>
                <a:ext uri="{FF2B5EF4-FFF2-40B4-BE49-F238E27FC236}">
                  <a16:creationId xmlns:a16="http://schemas.microsoft.com/office/drawing/2014/main" id="{1ABE50FB-DD68-4323-A22A-33D99C1287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200"/>
              <a:ext cx="707" cy="469"/>
              <a:chOff x="624" y="1920"/>
              <a:chExt cx="1008" cy="672"/>
            </a:xfrm>
          </p:grpSpPr>
          <p:sp>
            <p:nvSpPr>
              <p:cNvPr id="6229" name="Oval 7">
                <a:extLst>
                  <a:ext uri="{FF2B5EF4-FFF2-40B4-BE49-F238E27FC236}">
                    <a16:creationId xmlns:a16="http://schemas.microsoft.com/office/drawing/2014/main" id="{6D6008CA-045B-452F-A244-205120483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920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FF0000"/>
                    </a:solidFill>
                  </a:rPr>
                  <a:t>10</a:t>
                </a:r>
                <a:endParaRPr lang="en-US" altLang="zh-CN" sz="1600" b="1"/>
              </a:p>
            </p:txBody>
          </p:sp>
          <p:sp>
            <p:nvSpPr>
              <p:cNvPr id="6230" name="Oval 8">
                <a:extLst>
                  <a:ext uri="{FF2B5EF4-FFF2-40B4-BE49-F238E27FC236}">
                    <a16:creationId xmlns:a16="http://schemas.microsoft.com/office/drawing/2014/main" id="{1F9A4153-48E0-4200-A2C8-839BC8871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304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</a:rPr>
                  <a:t>6</a:t>
                </a:r>
                <a:endParaRPr lang="en-US" altLang="zh-CN" sz="2400" b="1"/>
              </a:p>
            </p:txBody>
          </p:sp>
          <p:sp>
            <p:nvSpPr>
              <p:cNvPr id="6231" name="Oval 9">
                <a:extLst>
                  <a:ext uri="{FF2B5EF4-FFF2-40B4-BE49-F238E27FC236}">
                    <a16:creationId xmlns:a16="http://schemas.microsoft.com/office/drawing/2014/main" id="{FE361DB6-EE77-4DF8-8F55-9907F6357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304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</a:rPr>
                  <a:t>8</a:t>
                </a:r>
                <a:endParaRPr lang="en-US" altLang="zh-CN" sz="2400" b="1"/>
              </a:p>
            </p:txBody>
          </p:sp>
          <p:sp>
            <p:nvSpPr>
              <p:cNvPr id="6232" name="Oval 10">
                <a:extLst>
                  <a:ext uri="{FF2B5EF4-FFF2-40B4-BE49-F238E27FC236}">
                    <a16:creationId xmlns:a16="http://schemas.microsoft.com/office/drawing/2014/main" id="{1DC723A8-A464-4B36-B7F5-E95936541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08" y="235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</a:rPr>
                  <a:t>7</a:t>
                </a:r>
                <a:endParaRPr lang="en-US" altLang="zh-CN" sz="2400" b="1"/>
              </a:p>
            </p:txBody>
          </p:sp>
          <p:sp>
            <p:nvSpPr>
              <p:cNvPr id="6233" name="Line 11">
                <a:extLst>
                  <a:ext uri="{FF2B5EF4-FFF2-40B4-BE49-F238E27FC236}">
                    <a16:creationId xmlns:a16="http://schemas.microsoft.com/office/drawing/2014/main" id="{48F8CA44-6E82-4811-A47A-2BC576552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1" y="2135"/>
                <a:ext cx="263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34" name="Line 12">
                <a:extLst>
                  <a:ext uri="{FF2B5EF4-FFF2-40B4-BE49-F238E27FC236}">
                    <a16:creationId xmlns:a16="http://schemas.microsoft.com/office/drawing/2014/main" id="{914D290D-A62B-471E-8751-6C1E0E2AD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3" y="2112"/>
                <a:ext cx="218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35" name="Line 13">
                <a:extLst>
                  <a:ext uri="{FF2B5EF4-FFF2-40B4-BE49-F238E27FC236}">
                    <a16:creationId xmlns:a16="http://schemas.microsoft.com/office/drawing/2014/main" id="{BA0C5338-4ADB-4CEC-BAA2-50D3223FF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7" y="216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17" name="Group 14">
              <a:extLst>
                <a:ext uri="{FF2B5EF4-FFF2-40B4-BE49-F238E27FC236}">
                  <a16:creationId xmlns:a16="http://schemas.microsoft.com/office/drawing/2014/main" id="{9E5B33E4-692A-48D1-BE48-4F88E0C89A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200"/>
              <a:ext cx="438" cy="438"/>
              <a:chOff x="2064" y="1968"/>
              <a:chExt cx="624" cy="624"/>
            </a:xfrm>
          </p:grpSpPr>
          <p:sp>
            <p:nvSpPr>
              <p:cNvPr id="6224" name="Oval 15">
                <a:extLst>
                  <a:ext uri="{FF2B5EF4-FFF2-40B4-BE49-F238E27FC236}">
                    <a16:creationId xmlns:a16="http://schemas.microsoft.com/office/drawing/2014/main" id="{1080128B-E434-4EF1-87EB-E5867C42A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968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</a:rPr>
                  <a:t>4</a:t>
                </a:r>
                <a:endParaRPr lang="en-US" altLang="zh-CN" sz="2400" b="1"/>
              </a:p>
            </p:txBody>
          </p:sp>
          <p:sp>
            <p:nvSpPr>
              <p:cNvPr id="6225" name="Oval 16">
                <a:extLst>
                  <a:ext uri="{FF2B5EF4-FFF2-40B4-BE49-F238E27FC236}">
                    <a16:creationId xmlns:a16="http://schemas.microsoft.com/office/drawing/2014/main" id="{66197006-5AEA-43E8-BBA3-8728CF2E1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35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</a:rPr>
                  <a:t>1</a:t>
                </a:r>
                <a:endParaRPr lang="en-US" altLang="zh-CN" sz="2400" b="1"/>
              </a:p>
            </p:txBody>
          </p:sp>
          <p:sp>
            <p:nvSpPr>
              <p:cNvPr id="6226" name="Line 17">
                <a:extLst>
                  <a:ext uri="{FF2B5EF4-FFF2-40B4-BE49-F238E27FC236}">
                    <a16:creationId xmlns:a16="http://schemas.microsoft.com/office/drawing/2014/main" id="{A82E8E23-1B77-4455-8C0B-FFFC83B4BA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218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7" name="Oval 18">
                <a:extLst>
                  <a:ext uri="{FF2B5EF4-FFF2-40B4-BE49-F238E27FC236}">
                    <a16:creationId xmlns:a16="http://schemas.microsoft.com/office/drawing/2014/main" id="{78102516-7EC2-4D6F-94BF-1AA8DE7B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448" y="235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</a:rPr>
                  <a:t>9</a:t>
                </a:r>
                <a:endParaRPr lang="en-US" altLang="zh-CN" sz="2400" b="1"/>
              </a:p>
            </p:txBody>
          </p:sp>
          <p:sp>
            <p:nvSpPr>
              <p:cNvPr id="6228" name="Line 19">
                <a:extLst>
                  <a:ext uri="{FF2B5EF4-FFF2-40B4-BE49-F238E27FC236}">
                    <a16:creationId xmlns:a16="http://schemas.microsoft.com/office/drawing/2014/main" id="{CA1420DF-2AB9-4783-86D5-86AAE7EE5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18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18" name="Group 20">
              <a:extLst>
                <a:ext uri="{FF2B5EF4-FFF2-40B4-BE49-F238E27FC236}">
                  <a16:creationId xmlns:a16="http://schemas.microsoft.com/office/drawing/2014/main" id="{177FE4AB-4C05-4E81-922C-E908D838EE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200"/>
              <a:ext cx="438" cy="438"/>
              <a:chOff x="3024" y="1968"/>
              <a:chExt cx="624" cy="624"/>
            </a:xfrm>
          </p:grpSpPr>
          <p:sp>
            <p:nvSpPr>
              <p:cNvPr id="6219" name="Oval 21">
                <a:extLst>
                  <a:ext uri="{FF2B5EF4-FFF2-40B4-BE49-F238E27FC236}">
                    <a16:creationId xmlns:a16="http://schemas.microsoft.com/office/drawing/2014/main" id="{D2FCC624-331E-47A8-A8F5-90070847C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968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accent1"/>
                    </a:solidFill>
                  </a:rPr>
                  <a:t>2</a:t>
                </a:r>
                <a:endParaRPr lang="en-US" altLang="zh-CN" sz="2400" b="1"/>
              </a:p>
            </p:txBody>
          </p:sp>
          <p:sp>
            <p:nvSpPr>
              <p:cNvPr id="6220" name="Oval 22">
                <a:extLst>
                  <a:ext uri="{FF2B5EF4-FFF2-40B4-BE49-F238E27FC236}">
                    <a16:creationId xmlns:a16="http://schemas.microsoft.com/office/drawing/2014/main" id="{57AE2A89-7A40-4C57-994E-3710BDC45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35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accent1"/>
                    </a:solidFill>
                  </a:rPr>
                  <a:t>3</a:t>
                </a:r>
                <a:endParaRPr lang="en-US" altLang="zh-CN" sz="2400" b="1"/>
              </a:p>
            </p:txBody>
          </p:sp>
          <p:sp>
            <p:nvSpPr>
              <p:cNvPr id="6221" name="Line 23">
                <a:extLst>
                  <a:ext uri="{FF2B5EF4-FFF2-40B4-BE49-F238E27FC236}">
                    <a16:creationId xmlns:a16="http://schemas.microsoft.com/office/drawing/2014/main" id="{6DEE019A-CBB8-4E27-9C3B-2F6E367698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68" y="218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2" name="Oval 24">
                <a:extLst>
                  <a:ext uri="{FF2B5EF4-FFF2-40B4-BE49-F238E27FC236}">
                    <a16:creationId xmlns:a16="http://schemas.microsoft.com/office/drawing/2014/main" id="{92167008-383C-437A-A87E-DC42F506E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408" y="235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accent1"/>
                    </a:solidFill>
                  </a:rPr>
                  <a:t>5</a:t>
                </a:r>
                <a:endParaRPr lang="en-US" altLang="zh-CN" sz="2400" b="1"/>
              </a:p>
            </p:txBody>
          </p:sp>
          <p:sp>
            <p:nvSpPr>
              <p:cNvPr id="6223" name="Line 25">
                <a:extLst>
                  <a:ext uri="{FF2B5EF4-FFF2-40B4-BE49-F238E27FC236}">
                    <a16:creationId xmlns:a16="http://schemas.microsoft.com/office/drawing/2014/main" id="{EB301CFE-C49A-4CB0-92CB-C34619C6C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18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250" name="Text Box 26">
            <a:extLst>
              <a:ext uri="{FF2B5EF4-FFF2-40B4-BE49-F238E27FC236}">
                <a16:creationId xmlns:a16="http://schemas.microsoft.com/office/drawing/2014/main" id="{13693AA6-5021-4DF5-B136-16DFA4FD2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</a:rPr>
              <a:t>〖</a:t>
            </a:r>
            <a:r>
              <a:rPr lang="en-US" altLang="zh-CN" sz="2400" b="1"/>
              <a:t>Example</a:t>
            </a:r>
            <a:r>
              <a:rPr lang="en-US" altLang="zh-CN" sz="2400" b="1">
                <a:ea typeface="MS Hei" pitchFamily="49" charset="-122"/>
              </a:rPr>
              <a:t>〗The array representation of the three sets is</a:t>
            </a:r>
            <a:endParaRPr lang="en-US" altLang="zh-CN" sz="2400" b="1"/>
          </a:p>
        </p:txBody>
      </p:sp>
      <p:sp>
        <p:nvSpPr>
          <p:cNvPr id="52283" name="Rectangle 59">
            <a:extLst>
              <a:ext uri="{FF2B5EF4-FFF2-40B4-BE49-F238E27FC236}">
                <a16:creationId xmlns:a16="http://schemas.microsoft.com/office/drawing/2014/main" id="{01C40CC4-52A9-404F-8B58-1420FC3C4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8194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( </a:t>
            </a:r>
            <a:r>
              <a:rPr lang="en-US" altLang="zh-CN" sz="2000" b="1" i="1">
                <a:solidFill>
                  <a:srgbClr val="FF0000"/>
                </a:solidFill>
              </a:rPr>
              <a:t>S</a:t>
            </a:r>
            <a:r>
              <a:rPr lang="en-US" altLang="zh-CN" sz="2000" b="1" baseline="-25000">
                <a:solidFill>
                  <a:srgbClr val="FF0000"/>
                </a:solidFill>
              </a:rPr>
              <a:t>1</a:t>
            </a:r>
            <a:r>
              <a:rPr lang="en-US" altLang="zh-CN" sz="2000" b="1"/>
              <a:t> </a:t>
            </a:r>
            <a:r>
              <a:rPr lang="en-US" altLang="zh-CN" sz="2000" b="1">
                <a:sym typeface="Symbol" panose="05050102010706020507" pitchFamily="18" charset="2"/>
              </a:rPr>
              <a:t></a:t>
            </a:r>
            <a:r>
              <a:rPr lang="en-US" altLang="zh-CN" sz="2000" b="1"/>
              <a:t> </a:t>
            </a:r>
            <a:r>
              <a:rPr lang="en-US" altLang="zh-CN" sz="2000" b="1" i="1">
                <a:solidFill>
                  <a:schemeClr val="hlink"/>
                </a:solidFill>
              </a:rPr>
              <a:t>S</a:t>
            </a:r>
            <a:r>
              <a:rPr lang="en-US" altLang="zh-CN" sz="2000" b="1" baseline="-25000">
                <a:solidFill>
                  <a:schemeClr val="hlink"/>
                </a:solidFill>
              </a:rPr>
              <a:t>2</a:t>
            </a:r>
            <a:r>
              <a:rPr lang="en-US" altLang="zh-CN" sz="2000" b="1">
                <a:solidFill>
                  <a:schemeClr val="hlink"/>
                </a:solidFill>
              </a:rPr>
              <a:t>  </a:t>
            </a:r>
            <a:r>
              <a:rPr lang="en-US" altLang="zh-CN" sz="2000" b="1">
                <a:sym typeface="Symbol" panose="05050102010706020507" pitchFamily="18" charset="2"/>
              </a:rPr>
              <a:t>   </a:t>
            </a:r>
            <a:r>
              <a:rPr lang="en-US" altLang="zh-CN" sz="2000" b="1" i="1">
                <a:solidFill>
                  <a:srgbClr val="FF0000"/>
                </a:solidFill>
              </a:rPr>
              <a:t>S</a:t>
            </a:r>
            <a:r>
              <a:rPr lang="en-US" altLang="zh-CN" sz="2000" b="1" baseline="-25000">
                <a:solidFill>
                  <a:srgbClr val="FF0000"/>
                </a:solidFill>
              </a:rPr>
              <a:t>1</a:t>
            </a:r>
            <a:r>
              <a:rPr lang="en-US" altLang="zh-CN" sz="2000" b="1">
                <a:solidFill>
                  <a:schemeClr val="hlink"/>
                </a:solidFill>
              </a:rPr>
              <a:t> </a:t>
            </a:r>
            <a:r>
              <a:rPr lang="en-US" altLang="zh-CN" sz="2000" b="1"/>
              <a:t>)</a:t>
            </a:r>
            <a:r>
              <a:rPr lang="en-US" altLang="zh-CN" sz="2000" b="1">
                <a:solidFill>
                  <a:schemeClr val="hlink"/>
                </a:solidFill>
              </a:rPr>
              <a:t>  </a:t>
            </a:r>
            <a:r>
              <a:rPr lang="en-US" altLang="zh-CN" sz="2000" b="1">
                <a:sym typeface="Symbol" panose="05050102010706020507" pitchFamily="18" charset="2"/>
              </a:rPr>
              <a:t> 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S [ 4 ] = 10</a:t>
            </a:r>
          </a:p>
        </p:txBody>
      </p:sp>
      <p:sp>
        <p:nvSpPr>
          <p:cNvPr id="52284" name="Line 60">
            <a:extLst>
              <a:ext uri="{FF2B5EF4-FFF2-40B4-BE49-F238E27FC236}">
                <a16:creationId xmlns:a16="http://schemas.microsoft.com/office/drawing/2014/main" id="{149D572F-80E3-4B92-8871-5691490B9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8275" y="1905000"/>
            <a:ext cx="762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6" name="Text Box 62">
            <a:extLst>
              <a:ext uri="{FF2B5EF4-FFF2-40B4-BE49-F238E27FC236}">
                <a16:creationId xmlns:a16="http://schemas.microsoft.com/office/drawing/2014/main" id="{2F354FBD-B774-41C4-9374-9A7F37AF8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814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  Find ( </a:t>
            </a:r>
            <a:r>
              <a:rPr lang="en-US" altLang="zh-CN" sz="2400" b="1" i="1">
                <a:solidFill>
                  <a:schemeClr val="hlink"/>
                </a:solidFill>
                <a:sym typeface="Wingdings" panose="05000000000000000000" pitchFamily="2" charset="2"/>
              </a:rPr>
              <a:t>i</a:t>
            </a: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 )</a:t>
            </a:r>
            <a:endParaRPr lang="en-US" altLang="zh-CN" sz="2400" b="1">
              <a:solidFill>
                <a:schemeClr val="hlink"/>
              </a:solidFill>
            </a:endParaRPr>
          </a:p>
        </p:txBody>
      </p:sp>
      <p:sp>
        <p:nvSpPr>
          <p:cNvPr id="52287" name="Text Box 63">
            <a:extLst>
              <a:ext uri="{FF2B5EF4-FFF2-40B4-BE49-F238E27FC236}">
                <a16:creationId xmlns:a16="http://schemas.microsoft.com/office/drawing/2014/main" id="{F7183EB5-4260-492C-AEA1-8E0CABDE8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0386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</a:rPr>
              <a:t>Implementation 1:</a:t>
            </a:r>
          </a:p>
        </p:txBody>
      </p:sp>
      <p:grpSp>
        <p:nvGrpSpPr>
          <p:cNvPr id="6" name="Group 64">
            <a:extLst>
              <a:ext uri="{FF2B5EF4-FFF2-40B4-BE49-F238E27FC236}">
                <a16:creationId xmlns:a16="http://schemas.microsoft.com/office/drawing/2014/main" id="{DECAABD0-FD7B-46F5-8E5D-DC911EF097D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495800"/>
            <a:ext cx="3200400" cy="1143000"/>
            <a:chOff x="384" y="2928"/>
            <a:chExt cx="2016" cy="720"/>
          </a:xfrm>
        </p:grpSpPr>
        <p:sp>
          <p:nvSpPr>
            <p:cNvPr id="6203" name="Rectangle 65">
              <a:extLst>
                <a:ext uri="{FF2B5EF4-FFF2-40B4-BE49-F238E27FC236}">
                  <a16:creationId xmlns:a16="http://schemas.microsoft.com/office/drawing/2014/main" id="{F1F5CACC-9371-4786-8FDC-1E43BB79A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120"/>
              <a:ext cx="72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name[k]</a:t>
              </a:r>
            </a:p>
          </p:txBody>
        </p:sp>
        <p:sp>
          <p:nvSpPr>
            <p:cNvPr id="6204" name="Rectangle 66">
              <a:extLst>
                <a:ext uri="{FF2B5EF4-FFF2-40B4-BE49-F238E27FC236}">
                  <a16:creationId xmlns:a16="http://schemas.microsoft.com/office/drawing/2014/main" id="{5641BDB6-3185-4986-A575-3C0011D1D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20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S</a:t>
              </a:r>
            </a:p>
          </p:txBody>
        </p:sp>
        <p:sp>
          <p:nvSpPr>
            <p:cNvPr id="6205" name="Rectangle 67">
              <a:extLst>
                <a:ext uri="{FF2B5EF4-FFF2-40B4-BE49-F238E27FC236}">
                  <a16:creationId xmlns:a16="http://schemas.microsoft.com/office/drawing/2014/main" id="{2A8ED3BB-62AE-4474-95C5-CC182E2D9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120"/>
              <a:ext cx="192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</a:t>
              </a:r>
              <a:endParaRPr lang="en-US" altLang="zh-CN" sz="2400" b="1"/>
            </a:p>
          </p:txBody>
        </p:sp>
        <p:sp>
          <p:nvSpPr>
            <p:cNvPr id="6206" name="Line 68">
              <a:extLst>
                <a:ext uri="{FF2B5EF4-FFF2-40B4-BE49-F238E27FC236}">
                  <a16:creationId xmlns:a16="http://schemas.microsoft.com/office/drawing/2014/main" id="{22CD90C8-7EC6-40B4-8265-9EA790F96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28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7" name="Line 69">
              <a:extLst>
                <a:ext uri="{FF2B5EF4-FFF2-40B4-BE49-F238E27FC236}">
                  <a16:creationId xmlns:a16="http://schemas.microsoft.com/office/drawing/2014/main" id="{3BF9CECE-7AD8-4797-93ED-189E26FB2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928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8" name="Line 70">
              <a:extLst>
                <a:ext uri="{FF2B5EF4-FFF2-40B4-BE49-F238E27FC236}">
                  <a16:creationId xmlns:a16="http://schemas.microsoft.com/office/drawing/2014/main" id="{A6EA4AA7-C2B1-42E6-9CC9-C4472ADD4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928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9" name="Oval 71">
              <a:extLst>
                <a:ext uri="{FF2B5EF4-FFF2-40B4-BE49-F238E27FC236}">
                  <a16:creationId xmlns:a16="http://schemas.microsoft.com/office/drawing/2014/main" id="{E5831E2D-CBFD-4FED-BB65-8F69C5457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02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j</a:t>
              </a:r>
              <a:endParaRPr lang="en-US" altLang="zh-CN" sz="2400" b="1"/>
            </a:p>
          </p:txBody>
        </p:sp>
        <p:sp>
          <p:nvSpPr>
            <p:cNvPr id="6210" name="Oval 72">
              <a:extLst>
                <a:ext uri="{FF2B5EF4-FFF2-40B4-BE49-F238E27FC236}">
                  <a16:creationId xmlns:a16="http://schemas.microsoft.com/office/drawing/2014/main" id="{E103D383-3931-4AF6-9291-458A3B9AB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40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i</a:t>
              </a:r>
              <a:endParaRPr lang="en-US" altLang="zh-CN" sz="2400" b="1"/>
            </a:p>
          </p:txBody>
        </p:sp>
        <p:sp>
          <p:nvSpPr>
            <p:cNvPr id="6211" name="Line 73">
              <a:extLst>
                <a:ext uri="{FF2B5EF4-FFF2-40B4-BE49-F238E27FC236}">
                  <a16:creationId xmlns:a16="http://schemas.microsoft.com/office/drawing/2014/main" id="{B1806B29-F1E1-4B91-A120-40D28417C1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3240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2" name="Oval 74">
              <a:extLst>
                <a:ext uri="{FF2B5EF4-FFF2-40B4-BE49-F238E27FC236}">
                  <a16:creationId xmlns:a16="http://schemas.microsoft.com/office/drawing/2014/main" id="{D3D87913-C2AA-4E0B-8B2F-1072981F50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60" y="3360"/>
              <a:ext cx="240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...</a:t>
              </a:r>
              <a:endParaRPr lang="en-US" altLang="zh-CN" sz="2400" b="1"/>
            </a:p>
          </p:txBody>
        </p:sp>
        <p:sp>
          <p:nvSpPr>
            <p:cNvPr id="6213" name="Line 75">
              <a:extLst>
                <a:ext uri="{FF2B5EF4-FFF2-40B4-BE49-F238E27FC236}">
                  <a16:creationId xmlns:a16="http://schemas.microsoft.com/office/drawing/2014/main" id="{A7B9770F-263E-4379-B65D-0C5FE8E9D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240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4" name="Freeform 76">
              <a:extLst>
                <a:ext uri="{FF2B5EF4-FFF2-40B4-BE49-F238E27FC236}">
                  <a16:creationId xmlns:a16="http://schemas.microsoft.com/office/drawing/2014/main" id="{6CC3708D-C576-4B64-B547-9D8BC6DEF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3168"/>
              <a:ext cx="480" cy="112"/>
            </a:xfrm>
            <a:custGeom>
              <a:avLst/>
              <a:gdLst>
                <a:gd name="T0" fmla="*/ 0 w 480"/>
                <a:gd name="T1" fmla="*/ 96 h 112"/>
                <a:gd name="T2" fmla="*/ 192 w 480"/>
                <a:gd name="T3" fmla="*/ 96 h 112"/>
                <a:gd name="T4" fmla="*/ 480 w 480"/>
                <a:gd name="T5" fmla="*/ 0 h 112"/>
                <a:gd name="T6" fmla="*/ 0 60000 65536"/>
                <a:gd name="T7" fmla="*/ 0 60000 65536"/>
                <a:gd name="T8" fmla="*/ 0 60000 65536"/>
                <a:gd name="T9" fmla="*/ 0 w 480"/>
                <a:gd name="T10" fmla="*/ 0 h 112"/>
                <a:gd name="T11" fmla="*/ 480 w 480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12">
                  <a:moveTo>
                    <a:pt x="0" y="96"/>
                  </a:moveTo>
                  <a:cubicBezTo>
                    <a:pt x="56" y="104"/>
                    <a:pt x="112" y="112"/>
                    <a:pt x="192" y="96"/>
                  </a:cubicBezTo>
                  <a:cubicBezTo>
                    <a:pt x="272" y="80"/>
                    <a:pt x="376" y="40"/>
                    <a:pt x="48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5" name="Freeform 77">
              <a:extLst>
                <a:ext uri="{FF2B5EF4-FFF2-40B4-BE49-F238E27FC236}">
                  <a16:creationId xmlns:a16="http://schemas.microsoft.com/office/drawing/2014/main" id="{8160B977-8B15-4C39-9CC1-A82D1867F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3048"/>
              <a:ext cx="432" cy="168"/>
            </a:xfrm>
            <a:custGeom>
              <a:avLst/>
              <a:gdLst>
                <a:gd name="T0" fmla="*/ 432 w 432"/>
                <a:gd name="T1" fmla="*/ 24 h 168"/>
                <a:gd name="T2" fmla="*/ 288 w 432"/>
                <a:gd name="T3" fmla="*/ 24 h 168"/>
                <a:gd name="T4" fmla="*/ 0 w 432"/>
                <a:gd name="T5" fmla="*/ 168 h 168"/>
                <a:gd name="T6" fmla="*/ 0 60000 65536"/>
                <a:gd name="T7" fmla="*/ 0 60000 65536"/>
                <a:gd name="T8" fmla="*/ 0 60000 65536"/>
                <a:gd name="T9" fmla="*/ 0 w 432"/>
                <a:gd name="T10" fmla="*/ 0 h 168"/>
                <a:gd name="T11" fmla="*/ 432 w 432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68">
                  <a:moveTo>
                    <a:pt x="432" y="24"/>
                  </a:moveTo>
                  <a:cubicBezTo>
                    <a:pt x="396" y="12"/>
                    <a:pt x="360" y="0"/>
                    <a:pt x="288" y="24"/>
                  </a:cubicBezTo>
                  <a:cubicBezTo>
                    <a:pt x="216" y="48"/>
                    <a:pt x="108" y="108"/>
                    <a:pt x="0" y="16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302" name="Rectangle 78">
            <a:extLst>
              <a:ext uri="{FF2B5EF4-FFF2-40B4-BE49-F238E27FC236}">
                <a16:creationId xmlns:a16="http://schemas.microsoft.com/office/drawing/2014/main" id="{D7C756EB-EB52-4A3C-9588-40DAE52D4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715000"/>
            <a:ext cx="129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find ( i ) =</a:t>
            </a:r>
          </a:p>
        </p:txBody>
      </p:sp>
      <p:sp>
        <p:nvSpPr>
          <p:cNvPr id="52303" name="Line 79">
            <a:extLst>
              <a:ext uri="{FF2B5EF4-FFF2-40B4-BE49-F238E27FC236}">
                <a16:creationId xmlns:a16="http://schemas.microsoft.com/office/drawing/2014/main" id="{1B58875B-4B7E-4207-8EB7-608A6EB7CA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029200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04" name="Line 80">
            <a:extLst>
              <a:ext uri="{FF2B5EF4-FFF2-40B4-BE49-F238E27FC236}">
                <a16:creationId xmlns:a16="http://schemas.microsoft.com/office/drawing/2014/main" id="{4B11766E-E69D-4BEF-B51C-31238517EB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4724400"/>
            <a:ext cx="16002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05" name="Oval 81">
            <a:extLst>
              <a:ext uri="{FF2B5EF4-FFF2-40B4-BE49-F238E27FC236}">
                <a16:creationId xmlns:a16="http://schemas.microsoft.com/office/drawing/2014/main" id="{7759C761-613A-428F-B055-5F8B6096B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800600"/>
            <a:ext cx="3048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2306" name="Rectangle 82">
            <a:extLst>
              <a:ext uri="{FF2B5EF4-FFF2-40B4-BE49-F238E27FC236}">
                <a16:creationId xmlns:a16="http://schemas.microsoft.com/office/drawing/2014/main" id="{6A600FAA-3700-4429-A99F-0B37BDD6C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150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‘S’</a:t>
            </a:r>
          </a:p>
        </p:txBody>
      </p:sp>
      <p:sp>
        <p:nvSpPr>
          <p:cNvPr id="52307" name="Text Box 83">
            <a:extLst>
              <a:ext uri="{FF2B5EF4-FFF2-40B4-BE49-F238E27FC236}">
                <a16:creationId xmlns:a16="http://schemas.microsoft.com/office/drawing/2014/main" id="{EE497B5B-76E2-44D0-9A67-A9D787135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0386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</a:rPr>
              <a:t>Implementation 2:</a:t>
            </a:r>
          </a:p>
        </p:txBody>
      </p:sp>
      <p:grpSp>
        <p:nvGrpSpPr>
          <p:cNvPr id="7" name="Group 84">
            <a:extLst>
              <a:ext uri="{FF2B5EF4-FFF2-40B4-BE49-F238E27FC236}">
                <a16:creationId xmlns:a16="http://schemas.microsoft.com/office/drawing/2014/main" id="{04103169-C40B-4716-9ADA-4EE0FBB402DE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572000"/>
            <a:ext cx="3962400" cy="1600200"/>
            <a:chOff x="288" y="624"/>
            <a:chExt cx="2592" cy="1728"/>
          </a:xfrm>
        </p:grpSpPr>
        <p:sp>
          <p:nvSpPr>
            <p:cNvPr id="6201" name="AutoShape 85">
              <a:extLst>
                <a:ext uri="{FF2B5EF4-FFF2-40B4-BE49-F238E27FC236}">
                  <a16:creationId xmlns:a16="http://schemas.microsoft.com/office/drawing/2014/main" id="{F93A42D6-D783-4AFB-B323-3C33C2B03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24"/>
              <a:ext cx="2592" cy="1728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26000" tIns="82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202" name="Text Box 86">
              <a:extLst>
                <a:ext uri="{FF2B5EF4-FFF2-40B4-BE49-F238E27FC236}">
                  <a16:creationId xmlns:a16="http://schemas.microsoft.com/office/drawing/2014/main" id="{B0BF4D10-82FF-4C9A-9912-EC921FE55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624"/>
              <a:ext cx="2544" cy="1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6000" tIns="82800">
              <a:spAutoFit/>
            </a:bodyPr>
            <a:lstStyle>
              <a:lvl1pPr marL="485775" indent="-48577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SetType  Find ( ElementType X,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                           DisjSet S 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{   </a:t>
              </a:r>
              <a:r>
                <a:rPr lang="en-US" altLang="zh-CN" sz="1800" b="1">
                  <a:solidFill>
                    <a:schemeClr val="hlink"/>
                  </a:solidFill>
                  <a:latin typeface="Arial" panose="020B0604020202020204" pitchFamily="34" charset="0"/>
                </a:rPr>
                <a:t>for</a:t>
              </a:r>
              <a:r>
                <a:rPr lang="en-US" altLang="zh-CN" sz="1800" b="1">
                  <a:latin typeface="Arial" panose="020B0604020202020204" pitchFamily="34" charset="0"/>
                </a:rPr>
                <a:t> ( ; S[X] &gt; 0; X = S[X] )   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    </a:t>
              </a:r>
              <a:r>
                <a:rPr lang="en-US" altLang="zh-CN" sz="1800" b="1">
                  <a:solidFill>
                    <a:schemeClr val="hlink"/>
                  </a:solidFill>
                  <a:latin typeface="Arial" panose="020B0604020202020204" pitchFamily="34" charset="0"/>
                </a:rPr>
                <a:t>return</a:t>
              </a:r>
              <a:r>
                <a:rPr lang="en-US" altLang="zh-CN" sz="1800" b="1">
                  <a:latin typeface="Arial" panose="020B0604020202020204" pitchFamily="34" charset="0"/>
                </a:rPr>
                <a:t>  X 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}</a:t>
              </a:r>
            </a:p>
          </p:txBody>
        </p:sp>
      </p:grpSp>
      <p:grpSp>
        <p:nvGrpSpPr>
          <p:cNvPr id="8" name="Group 87">
            <a:extLst>
              <a:ext uri="{FF2B5EF4-FFF2-40B4-BE49-F238E27FC236}">
                <a16:creationId xmlns:a16="http://schemas.microsoft.com/office/drawing/2014/main" id="{17BEF67F-2C45-4C46-A5DF-EC4A316AD2D1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590800"/>
            <a:ext cx="3962400" cy="1295400"/>
            <a:chOff x="288" y="624"/>
            <a:chExt cx="2592" cy="1728"/>
          </a:xfrm>
        </p:grpSpPr>
        <p:sp>
          <p:nvSpPr>
            <p:cNvPr id="6199" name="AutoShape 88">
              <a:extLst>
                <a:ext uri="{FF2B5EF4-FFF2-40B4-BE49-F238E27FC236}">
                  <a16:creationId xmlns:a16="http://schemas.microsoft.com/office/drawing/2014/main" id="{C1FD2A9E-A164-4A85-8DDA-768668EEB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24"/>
              <a:ext cx="2592" cy="1728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200" name="Text Box 89">
              <a:extLst>
                <a:ext uri="{FF2B5EF4-FFF2-40B4-BE49-F238E27FC236}">
                  <a16:creationId xmlns:a16="http://schemas.microsoft.com/office/drawing/2014/main" id="{80F7B994-D8E9-4024-B209-BD59DA3D1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624"/>
              <a:ext cx="2544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85775" indent="-48577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hlink"/>
                  </a:solidFill>
                  <a:latin typeface="Arial" panose="020B0604020202020204" pitchFamily="34" charset="0"/>
                </a:rPr>
                <a:t>void</a:t>
              </a:r>
              <a:r>
                <a:rPr lang="en-US" altLang="zh-CN" sz="1800" b="1">
                  <a:latin typeface="Arial" panose="020B0604020202020204" pitchFamily="34" charset="0"/>
                </a:rPr>
                <a:t>  SetUnion ( DisjSet S,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                             SetType Rt1,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                             SetType Rt2 )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{    S [ Rt2 ] = Rt1 ;     }</a:t>
              </a:r>
            </a:p>
          </p:txBody>
        </p:sp>
      </p:grpSp>
      <p:grpSp>
        <p:nvGrpSpPr>
          <p:cNvPr id="9" name="Group 91">
            <a:extLst>
              <a:ext uri="{FF2B5EF4-FFF2-40B4-BE49-F238E27FC236}">
                <a16:creationId xmlns:a16="http://schemas.microsoft.com/office/drawing/2014/main" id="{CE60673A-9968-4DEA-86FB-412D53727D4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676400"/>
            <a:ext cx="5486400" cy="762000"/>
            <a:chOff x="2112" y="1056"/>
            <a:chExt cx="3456" cy="480"/>
          </a:xfrm>
        </p:grpSpPr>
        <p:grpSp>
          <p:nvGrpSpPr>
            <p:cNvPr id="6168" name="Group 92">
              <a:extLst>
                <a:ext uri="{FF2B5EF4-FFF2-40B4-BE49-F238E27FC236}">
                  <a16:creationId xmlns:a16="http://schemas.microsoft.com/office/drawing/2014/main" id="{EE12A567-9059-4444-8044-3D6B820895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6" y="1056"/>
              <a:ext cx="288" cy="480"/>
              <a:chOff x="1488" y="2064"/>
              <a:chExt cx="288" cy="480"/>
            </a:xfrm>
          </p:grpSpPr>
          <p:sp>
            <p:nvSpPr>
              <p:cNvPr id="6197" name="Rectangle 93">
                <a:extLst>
                  <a:ext uri="{FF2B5EF4-FFF2-40B4-BE49-F238E27FC236}">
                    <a16:creationId xmlns:a16="http://schemas.microsoft.com/office/drawing/2014/main" id="{FC65F213-FAAC-477F-81A5-38195719E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06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[1]</a:t>
                </a:r>
                <a:endParaRPr lang="en-US" altLang="zh-CN" sz="2400" b="1"/>
              </a:p>
            </p:txBody>
          </p:sp>
          <p:sp>
            <p:nvSpPr>
              <p:cNvPr id="6198" name="Rectangle 94">
                <a:extLst>
                  <a:ext uri="{FF2B5EF4-FFF2-40B4-BE49-F238E27FC236}">
                    <a16:creationId xmlns:a16="http://schemas.microsoft.com/office/drawing/2014/main" id="{C605F127-5912-44D1-A4C0-FEFDA3EB4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  <a:sym typeface="Symbol" panose="05050102010706020507" pitchFamily="18" charset="2"/>
                  </a:rPr>
                  <a:t>4</a:t>
                </a:r>
                <a:endParaRPr lang="en-US" altLang="zh-CN" sz="2000" b="1"/>
              </a:p>
            </p:txBody>
          </p:sp>
        </p:grpSp>
        <p:grpSp>
          <p:nvGrpSpPr>
            <p:cNvPr id="6169" name="Group 95">
              <a:extLst>
                <a:ext uri="{FF2B5EF4-FFF2-40B4-BE49-F238E27FC236}">
                  <a16:creationId xmlns:a16="http://schemas.microsoft.com/office/drawing/2014/main" id="{6C608F35-338A-48B3-B6E7-74CB36656F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4" y="1056"/>
              <a:ext cx="288" cy="480"/>
              <a:chOff x="1488" y="2064"/>
              <a:chExt cx="288" cy="480"/>
            </a:xfrm>
          </p:grpSpPr>
          <p:sp>
            <p:nvSpPr>
              <p:cNvPr id="6195" name="Rectangle 96">
                <a:extLst>
                  <a:ext uri="{FF2B5EF4-FFF2-40B4-BE49-F238E27FC236}">
                    <a16:creationId xmlns:a16="http://schemas.microsoft.com/office/drawing/2014/main" id="{53864EF8-FF01-4A9D-9ECA-EE9DE3F92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06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accent1"/>
                    </a:solidFill>
                  </a:rPr>
                  <a:t>[2]</a:t>
                </a:r>
                <a:endParaRPr lang="en-US" altLang="zh-CN" sz="2400" b="1"/>
              </a:p>
            </p:txBody>
          </p:sp>
          <p:sp>
            <p:nvSpPr>
              <p:cNvPr id="6196" name="Rectangle 97">
                <a:extLst>
                  <a:ext uri="{FF2B5EF4-FFF2-40B4-BE49-F238E27FC236}">
                    <a16:creationId xmlns:a16="http://schemas.microsoft.com/office/drawing/2014/main" id="{B8847E56-561F-49C3-8AEA-7AED26768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accent1"/>
                    </a:solidFill>
                    <a:sym typeface="Symbol" panose="05050102010706020507" pitchFamily="18" charset="2"/>
                  </a:rPr>
                  <a:t>0</a:t>
                </a:r>
                <a:endParaRPr lang="en-US" altLang="zh-CN" sz="2000" b="1"/>
              </a:p>
            </p:txBody>
          </p:sp>
        </p:grpSp>
        <p:grpSp>
          <p:nvGrpSpPr>
            <p:cNvPr id="6170" name="Group 98">
              <a:extLst>
                <a:ext uri="{FF2B5EF4-FFF2-40B4-BE49-F238E27FC236}">
                  <a16:creationId xmlns:a16="http://schemas.microsoft.com/office/drawing/2014/main" id="{9B2710C3-3E7B-438C-85DD-47253B684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0" y="1056"/>
              <a:ext cx="288" cy="480"/>
              <a:chOff x="1488" y="2064"/>
              <a:chExt cx="288" cy="480"/>
            </a:xfrm>
          </p:grpSpPr>
          <p:sp>
            <p:nvSpPr>
              <p:cNvPr id="6193" name="Rectangle 99">
                <a:extLst>
                  <a:ext uri="{FF2B5EF4-FFF2-40B4-BE49-F238E27FC236}">
                    <a16:creationId xmlns:a16="http://schemas.microsoft.com/office/drawing/2014/main" id="{4FB777E6-7BBE-44EC-AE01-6B56ABD37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06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</a:rPr>
                  <a:t>[10]</a:t>
                </a:r>
                <a:endParaRPr lang="en-US" altLang="zh-CN" sz="2400" b="1"/>
              </a:p>
            </p:txBody>
          </p:sp>
          <p:sp>
            <p:nvSpPr>
              <p:cNvPr id="6194" name="Rectangle 100">
                <a:extLst>
                  <a:ext uri="{FF2B5EF4-FFF2-40B4-BE49-F238E27FC236}">
                    <a16:creationId xmlns:a16="http://schemas.microsoft.com/office/drawing/2014/main" id="{BAF4FC09-C69C-40C6-96F1-D6C69215C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  <a:sym typeface="Symbol" panose="05050102010706020507" pitchFamily="18" charset="2"/>
                  </a:rPr>
                  <a:t>0</a:t>
                </a:r>
                <a:endParaRPr lang="en-US" altLang="zh-CN" sz="2000" b="1"/>
              </a:p>
            </p:txBody>
          </p:sp>
        </p:grpSp>
        <p:grpSp>
          <p:nvGrpSpPr>
            <p:cNvPr id="6171" name="Group 101">
              <a:extLst>
                <a:ext uri="{FF2B5EF4-FFF2-40B4-BE49-F238E27FC236}">
                  <a16:creationId xmlns:a16="http://schemas.microsoft.com/office/drawing/2014/main" id="{8B9D9265-B9BA-4630-91C7-8603BC84C9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0" y="1056"/>
              <a:ext cx="288" cy="480"/>
              <a:chOff x="1488" y="2064"/>
              <a:chExt cx="288" cy="480"/>
            </a:xfrm>
          </p:grpSpPr>
          <p:sp>
            <p:nvSpPr>
              <p:cNvPr id="6191" name="Rectangle 102">
                <a:extLst>
                  <a:ext uri="{FF2B5EF4-FFF2-40B4-BE49-F238E27FC236}">
                    <a16:creationId xmlns:a16="http://schemas.microsoft.com/office/drawing/2014/main" id="{765FF6B6-68BA-432E-8467-7149C0722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06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[9]</a:t>
                </a:r>
                <a:endParaRPr lang="en-US" altLang="zh-CN" sz="2400" b="1"/>
              </a:p>
            </p:txBody>
          </p:sp>
          <p:sp>
            <p:nvSpPr>
              <p:cNvPr id="6192" name="Rectangle 103">
                <a:extLst>
                  <a:ext uri="{FF2B5EF4-FFF2-40B4-BE49-F238E27FC236}">
                    <a16:creationId xmlns:a16="http://schemas.microsoft.com/office/drawing/2014/main" id="{DB022F98-B89F-452A-A60D-3582325FD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  <a:sym typeface="Symbol" panose="05050102010706020507" pitchFamily="18" charset="2"/>
                  </a:rPr>
                  <a:t>4</a:t>
                </a:r>
                <a:endParaRPr lang="en-US" altLang="zh-CN" sz="2000" b="1"/>
              </a:p>
            </p:txBody>
          </p:sp>
        </p:grpSp>
        <p:grpSp>
          <p:nvGrpSpPr>
            <p:cNvPr id="6172" name="Group 104">
              <a:extLst>
                <a:ext uri="{FF2B5EF4-FFF2-40B4-BE49-F238E27FC236}">
                  <a16:creationId xmlns:a16="http://schemas.microsoft.com/office/drawing/2014/main" id="{B81FDCEA-A847-4868-8811-69567CA19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2" y="1056"/>
              <a:ext cx="288" cy="480"/>
              <a:chOff x="1488" y="2064"/>
              <a:chExt cx="288" cy="480"/>
            </a:xfrm>
          </p:grpSpPr>
          <p:sp>
            <p:nvSpPr>
              <p:cNvPr id="6189" name="Rectangle 105">
                <a:extLst>
                  <a:ext uri="{FF2B5EF4-FFF2-40B4-BE49-F238E27FC236}">
                    <a16:creationId xmlns:a16="http://schemas.microsoft.com/office/drawing/2014/main" id="{95B334FB-979A-4B96-B0E4-59FA9A9EC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06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[8]</a:t>
                </a:r>
                <a:endParaRPr lang="en-US" altLang="zh-CN" sz="2400" b="1"/>
              </a:p>
            </p:txBody>
          </p:sp>
          <p:sp>
            <p:nvSpPr>
              <p:cNvPr id="6190" name="Rectangle 106">
                <a:extLst>
                  <a:ext uri="{FF2B5EF4-FFF2-40B4-BE49-F238E27FC236}">
                    <a16:creationId xmlns:a16="http://schemas.microsoft.com/office/drawing/2014/main" id="{D7E5C58B-C275-4259-9343-C6410EA01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  <a:sym typeface="Symbol" panose="05050102010706020507" pitchFamily="18" charset="2"/>
                  </a:rPr>
                  <a:t>10</a:t>
                </a:r>
                <a:endParaRPr lang="en-US" altLang="zh-CN" sz="2000" b="1"/>
              </a:p>
            </p:txBody>
          </p:sp>
        </p:grpSp>
        <p:grpSp>
          <p:nvGrpSpPr>
            <p:cNvPr id="6173" name="Group 107">
              <a:extLst>
                <a:ext uri="{FF2B5EF4-FFF2-40B4-BE49-F238E27FC236}">
                  <a16:creationId xmlns:a16="http://schemas.microsoft.com/office/drawing/2014/main" id="{DB330939-CD4F-445E-B953-325E75D493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4" y="1056"/>
              <a:ext cx="288" cy="480"/>
              <a:chOff x="1488" y="2064"/>
              <a:chExt cx="288" cy="480"/>
            </a:xfrm>
          </p:grpSpPr>
          <p:sp>
            <p:nvSpPr>
              <p:cNvPr id="6187" name="Rectangle 108">
                <a:extLst>
                  <a:ext uri="{FF2B5EF4-FFF2-40B4-BE49-F238E27FC236}">
                    <a16:creationId xmlns:a16="http://schemas.microsoft.com/office/drawing/2014/main" id="{FB9F8D72-5C7D-4732-934E-CFE2981B0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06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[7]</a:t>
                </a:r>
                <a:endParaRPr lang="en-US" altLang="zh-CN" sz="2400" b="1"/>
              </a:p>
            </p:txBody>
          </p:sp>
          <p:sp>
            <p:nvSpPr>
              <p:cNvPr id="6188" name="Rectangle 109">
                <a:extLst>
                  <a:ext uri="{FF2B5EF4-FFF2-40B4-BE49-F238E27FC236}">
                    <a16:creationId xmlns:a16="http://schemas.microsoft.com/office/drawing/2014/main" id="{6FA94872-5A2E-42B1-8400-6E680BE02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  <a:sym typeface="Symbol" panose="05050102010706020507" pitchFamily="18" charset="2"/>
                  </a:rPr>
                  <a:t>10</a:t>
                </a:r>
                <a:endParaRPr lang="en-US" altLang="zh-CN" sz="2000" b="1"/>
              </a:p>
            </p:txBody>
          </p:sp>
        </p:grpSp>
        <p:grpSp>
          <p:nvGrpSpPr>
            <p:cNvPr id="6174" name="Group 110">
              <a:extLst>
                <a:ext uri="{FF2B5EF4-FFF2-40B4-BE49-F238E27FC236}">
                  <a16:creationId xmlns:a16="http://schemas.microsoft.com/office/drawing/2014/main" id="{982D2933-BC4E-4FFF-81BE-245E087191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6" y="1056"/>
              <a:ext cx="288" cy="480"/>
              <a:chOff x="1488" y="2064"/>
              <a:chExt cx="288" cy="480"/>
            </a:xfrm>
          </p:grpSpPr>
          <p:sp>
            <p:nvSpPr>
              <p:cNvPr id="6185" name="Rectangle 111">
                <a:extLst>
                  <a:ext uri="{FF2B5EF4-FFF2-40B4-BE49-F238E27FC236}">
                    <a16:creationId xmlns:a16="http://schemas.microsoft.com/office/drawing/2014/main" id="{19866C7F-D7B6-4E3A-8F34-76FB55883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06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[6]</a:t>
                </a:r>
                <a:endParaRPr lang="en-US" altLang="zh-CN" sz="2400" b="1"/>
              </a:p>
            </p:txBody>
          </p:sp>
          <p:sp>
            <p:nvSpPr>
              <p:cNvPr id="6186" name="Rectangle 112">
                <a:extLst>
                  <a:ext uri="{FF2B5EF4-FFF2-40B4-BE49-F238E27FC236}">
                    <a16:creationId xmlns:a16="http://schemas.microsoft.com/office/drawing/2014/main" id="{401497C1-966C-45C6-A14E-2460C4C83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  <a:sym typeface="Symbol" panose="05050102010706020507" pitchFamily="18" charset="2"/>
                  </a:rPr>
                  <a:t>10</a:t>
                </a:r>
                <a:endParaRPr lang="en-US" altLang="zh-CN" sz="2000" b="1"/>
              </a:p>
            </p:txBody>
          </p:sp>
        </p:grpSp>
        <p:grpSp>
          <p:nvGrpSpPr>
            <p:cNvPr id="6175" name="Group 113">
              <a:extLst>
                <a:ext uri="{FF2B5EF4-FFF2-40B4-BE49-F238E27FC236}">
                  <a16:creationId xmlns:a16="http://schemas.microsoft.com/office/drawing/2014/main" id="{192EA4E2-5443-4DE5-8F64-42AE29C98F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8" y="1056"/>
              <a:ext cx="288" cy="480"/>
              <a:chOff x="1488" y="2064"/>
              <a:chExt cx="288" cy="480"/>
            </a:xfrm>
          </p:grpSpPr>
          <p:sp>
            <p:nvSpPr>
              <p:cNvPr id="6183" name="Rectangle 114">
                <a:extLst>
                  <a:ext uri="{FF2B5EF4-FFF2-40B4-BE49-F238E27FC236}">
                    <a16:creationId xmlns:a16="http://schemas.microsoft.com/office/drawing/2014/main" id="{FE870819-777A-4FC4-B9D4-B8594A582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06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[5]</a:t>
                </a:r>
                <a:endParaRPr lang="en-US" altLang="zh-CN" sz="2400" b="1"/>
              </a:p>
            </p:txBody>
          </p:sp>
          <p:sp>
            <p:nvSpPr>
              <p:cNvPr id="6184" name="Rectangle 115">
                <a:extLst>
                  <a:ext uri="{FF2B5EF4-FFF2-40B4-BE49-F238E27FC236}">
                    <a16:creationId xmlns:a16="http://schemas.microsoft.com/office/drawing/2014/main" id="{90A72D42-26C9-4F26-89F8-41FD30ED9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accent1"/>
                    </a:solidFill>
                    <a:sym typeface="Symbol" panose="05050102010706020507" pitchFamily="18" charset="2"/>
                  </a:rPr>
                  <a:t>2</a:t>
                </a:r>
                <a:endParaRPr lang="en-US" altLang="zh-CN" sz="2000" b="1"/>
              </a:p>
            </p:txBody>
          </p:sp>
        </p:grpSp>
        <p:grpSp>
          <p:nvGrpSpPr>
            <p:cNvPr id="6176" name="Group 116">
              <a:extLst>
                <a:ext uri="{FF2B5EF4-FFF2-40B4-BE49-F238E27FC236}">
                  <a16:creationId xmlns:a16="http://schemas.microsoft.com/office/drawing/2014/main" id="{86D59E70-ACC8-44E0-8BB7-B696139D7B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1056"/>
              <a:ext cx="288" cy="480"/>
              <a:chOff x="1488" y="2064"/>
              <a:chExt cx="288" cy="480"/>
            </a:xfrm>
          </p:grpSpPr>
          <p:sp>
            <p:nvSpPr>
              <p:cNvPr id="6181" name="Rectangle 117">
                <a:extLst>
                  <a:ext uri="{FF2B5EF4-FFF2-40B4-BE49-F238E27FC236}">
                    <a16:creationId xmlns:a16="http://schemas.microsoft.com/office/drawing/2014/main" id="{65EEAF89-6212-4FE1-8329-5E2B69404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06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</a:rPr>
                  <a:t>[4]</a:t>
                </a:r>
                <a:endParaRPr lang="en-US" altLang="zh-CN" sz="2400" b="1"/>
              </a:p>
            </p:txBody>
          </p:sp>
          <p:sp>
            <p:nvSpPr>
              <p:cNvPr id="6182" name="Rectangle 118">
                <a:extLst>
                  <a:ext uri="{FF2B5EF4-FFF2-40B4-BE49-F238E27FC236}">
                    <a16:creationId xmlns:a16="http://schemas.microsoft.com/office/drawing/2014/main" id="{180E0C4A-553B-4E86-AABF-1663C2CD0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  <a:sym typeface="Symbol" panose="05050102010706020507" pitchFamily="18" charset="2"/>
                  </a:rPr>
                  <a:t>0</a:t>
                </a:r>
                <a:endParaRPr lang="en-US" altLang="zh-CN" sz="2000" b="1"/>
              </a:p>
            </p:txBody>
          </p:sp>
        </p:grpSp>
        <p:grpSp>
          <p:nvGrpSpPr>
            <p:cNvPr id="6177" name="Group 119">
              <a:extLst>
                <a:ext uri="{FF2B5EF4-FFF2-40B4-BE49-F238E27FC236}">
                  <a16:creationId xmlns:a16="http://schemas.microsoft.com/office/drawing/2014/main" id="{C42E5229-2B20-4BBE-9057-1AAA131364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2" y="1056"/>
              <a:ext cx="288" cy="480"/>
              <a:chOff x="1488" y="2064"/>
              <a:chExt cx="288" cy="480"/>
            </a:xfrm>
          </p:grpSpPr>
          <p:sp>
            <p:nvSpPr>
              <p:cNvPr id="6179" name="Rectangle 120">
                <a:extLst>
                  <a:ext uri="{FF2B5EF4-FFF2-40B4-BE49-F238E27FC236}">
                    <a16:creationId xmlns:a16="http://schemas.microsoft.com/office/drawing/2014/main" id="{12BEDF40-6822-4FD5-A3B1-D1CCC825B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06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[3]</a:t>
                </a:r>
                <a:endParaRPr lang="en-US" altLang="zh-CN" sz="2400" b="1"/>
              </a:p>
            </p:txBody>
          </p:sp>
          <p:sp>
            <p:nvSpPr>
              <p:cNvPr id="6180" name="Rectangle 121">
                <a:extLst>
                  <a:ext uri="{FF2B5EF4-FFF2-40B4-BE49-F238E27FC236}">
                    <a16:creationId xmlns:a16="http://schemas.microsoft.com/office/drawing/2014/main" id="{3B9C6C07-3ED5-4E90-8955-B952A9513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accent1"/>
                    </a:solidFill>
                    <a:sym typeface="Symbol" panose="05050102010706020507" pitchFamily="18" charset="2"/>
                  </a:rPr>
                  <a:t>2</a:t>
                </a:r>
                <a:endParaRPr lang="en-US" altLang="zh-CN" sz="2000" b="1"/>
              </a:p>
            </p:txBody>
          </p:sp>
        </p:grpSp>
        <p:sp>
          <p:nvSpPr>
            <p:cNvPr id="6178" name="Rectangle 122">
              <a:extLst>
                <a:ext uri="{FF2B5EF4-FFF2-40B4-BE49-F238E27FC236}">
                  <a16:creationId xmlns:a16="http://schemas.microsoft.com/office/drawing/2014/main" id="{447F309C-152B-4348-84B4-DC3AD7941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152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S</a:t>
              </a:r>
              <a:endParaRPr lang="en-US" altLang="zh-CN" sz="2400" b="1"/>
            </a:p>
          </p:txBody>
        </p:sp>
      </p:grpSp>
      <p:sp>
        <p:nvSpPr>
          <p:cNvPr id="52347" name="Rectangle 123">
            <a:extLst>
              <a:ext uri="{FF2B5EF4-FFF2-40B4-BE49-F238E27FC236}">
                <a16:creationId xmlns:a16="http://schemas.microsoft.com/office/drawing/2014/main" id="{C43C7FA9-5E22-4B22-AE83-B6E4192F2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057400"/>
            <a:ext cx="4572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6167" name="Text Box 124">
            <a:extLst>
              <a:ext uri="{FF2B5EF4-FFF2-40B4-BE49-F238E27FC236}">
                <a16:creationId xmlns:a16="http://schemas.microsoft.com/office/drawing/2014/main" id="{C40F3435-7689-45C8-A710-AAABD9548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5/9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22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22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52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22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2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52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23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23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14" grpId="0" animBg="1" autoUpdateAnimBg="0"/>
      <p:bldP spid="52227" grpId="0" autoUpdateAnimBg="0"/>
      <p:bldP spid="52228" grpId="0" autoUpdateAnimBg="0"/>
      <p:bldP spid="52250" grpId="0" autoUpdateAnimBg="0"/>
      <p:bldP spid="52283" grpId="0" autoUpdateAnimBg="0"/>
      <p:bldP spid="52286" grpId="0" autoUpdateAnimBg="0"/>
      <p:bldP spid="52287" grpId="0" autoUpdateAnimBg="0"/>
      <p:bldP spid="52302" grpId="0" autoUpdateAnimBg="0"/>
      <p:bldP spid="52305" grpId="0" animBg="1"/>
      <p:bldP spid="52306" grpId="0" autoUpdateAnimBg="0"/>
      <p:bldP spid="52307" grpId="0" autoUpdateAnimBg="0"/>
      <p:bldP spid="5234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6">
            <a:extLst>
              <a:ext uri="{FF2B5EF4-FFF2-40B4-BE49-F238E27FC236}">
                <a16:creationId xmlns:a16="http://schemas.microsoft.com/office/drawing/2014/main" id="{B2F51EE2-2DDA-475A-99E4-0327364A3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0"/>
            <a:ext cx="334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§3  Basic Data Structure</a:t>
            </a:r>
          </a:p>
        </p:txBody>
      </p:sp>
      <p:sp>
        <p:nvSpPr>
          <p:cNvPr id="53285" name="Text Box 37">
            <a:extLst>
              <a:ext uri="{FF2B5EF4-FFF2-40B4-BE49-F238E27FC236}">
                <a16:creationId xmlns:a16="http://schemas.microsoft.com/office/drawing/2014/main" id="{F0544FD6-7413-48A3-A322-DEAA44372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  Analysis</a:t>
            </a:r>
            <a:endParaRPr lang="en-US" altLang="zh-CN" sz="2400" b="1">
              <a:solidFill>
                <a:schemeClr val="hlink"/>
              </a:solidFill>
            </a:endParaRPr>
          </a:p>
        </p:txBody>
      </p:sp>
      <p:sp>
        <p:nvSpPr>
          <p:cNvPr id="53286" name="Text Box 38">
            <a:extLst>
              <a:ext uri="{FF2B5EF4-FFF2-40B4-BE49-F238E27FC236}">
                <a16:creationId xmlns:a16="http://schemas.microsoft.com/office/drawing/2014/main" id="{1C0D4B4B-D0A1-4337-AF6B-ACD2BBFB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9600"/>
            <a:ext cx="8077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63563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Practically speaking, union and find are always paired. Thus we consider the performance of a sequence of </a:t>
            </a:r>
            <a:r>
              <a:rPr lang="en-US" altLang="zh-CN" sz="2400" b="1">
                <a:solidFill>
                  <a:schemeClr val="hlink"/>
                </a:solidFill>
              </a:rPr>
              <a:t>union-find operations</a:t>
            </a:r>
            <a:r>
              <a:rPr lang="en-US" altLang="zh-CN" sz="2400" b="1"/>
              <a:t>.</a:t>
            </a:r>
          </a:p>
        </p:txBody>
      </p:sp>
      <p:sp>
        <p:nvSpPr>
          <p:cNvPr id="53287" name="Text Box 39">
            <a:extLst>
              <a:ext uri="{FF2B5EF4-FFF2-40B4-BE49-F238E27FC236}">
                <a16:creationId xmlns:a16="http://schemas.microsoft.com/office/drawing/2014/main" id="{73A87178-59F7-4210-B7F3-3DC46F348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8229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</a:rPr>
              <a:t>〖</a:t>
            </a:r>
            <a:r>
              <a:rPr lang="en-US" altLang="zh-CN" sz="2400" b="1"/>
              <a:t>Example</a:t>
            </a:r>
            <a:r>
              <a:rPr lang="en-US" altLang="zh-CN" sz="2400" b="1">
                <a:ea typeface="MS Hei" pitchFamily="49" charset="-122"/>
              </a:rPr>
              <a:t>〗</a:t>
            </a:r>
            <a:r>
              <a:rPr lang="en-US" altLang="zh-CN" sz="2400" b="1"/>
              <a:t>  Given  </a:t>
            </a:r>
            <a:r>
              <a:rPr lang="en-US" altLang="zh-CN" sz="2400" b="1" i="1"/>
              <a:t>S</a:t>
            </a:r>
            <a:r>
              <a:rPr lang="en-US" altLang="zh-CN" sz="2400" b="1"/>
              <a:t> = { 1, 2, 3, 4, 5, 6, 7, 8, 9, 10, 11, 12 } and 9 relations: </a:t>
            </a:r>
            <a:r>
              <a:rPr lang="en-US" altLang="zh-CN" sz="2400" b="1">
                <a:solidFill>
                  <a:srgbClr val="FF0000"/>
                </a:solidFill>
              </a:rPr>
              <a:t>12</a:t>
            </a:r>
            <a:r>
              <a:rPr lang="en-US" altLang="zh-CN" sz="2400" b="1">
                <a:solidFill>
                  <a:srgbClr val="FF0000"/>
                </a:solidFill>
                <a:sym typeface="Symbol" panose="05050102010706020507" pitchFamily="18" charset="2"/>
              </a:rPr>
              <a:t>4</a:t>
            </a:r>
            <a:r>
              <a:rPr lang="en-US" altLang="zh-CN" sz="2400" b="1">
                <a:sym typeface="Symbol" panose="05050102010706020507" pitchFamily="18" charset="2"/>
              </a:rPr>
              <a:t>, </a:t>
            </a:r>
            <a:r>
              <a:rPr lang="en-US" altLang="zh-CN" sz="2400" b="1">
                <a:solidFill>
                  <a:schemeClr val="hlink"/>
                </a:solidFill>
              </a:rPr>
              <a:t>3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1</a:t>
            </a:r>
            <a:r>
              <a:rPr lang="en-US" altLang="zh-CN" sz="2400" b="1">
                <a:sym typeface="Symbol" panose="05050102010706020507" pitchFamily="18" charset="2"/>
              </a:rPr>
              <a:t>, </a:t>
            </a:r>
            <a:r>
              <a:rPr lang="en-US" altLang="zh-CN" sz="2400" b="1">
                <a:solidFill>
                  <a:schemeClr val="accent1"/>
                </a:solidFill>
              </a:rPr>
              <a:t>6</a:t>
            </a:r>
            <a:r>
              <a:rPr lang="en-US" altLang="zh-CN" sz="2400" b="1">
                <a:solidFill>
                  <a:schemeClr val="accent1"/>
                </a:solidFill>
                <a:sym typeface="Symbol" panose="05050102010706020507" pitchFamily="18" charset="2"/>
              </a:rPr>
              <a:t>10</a:t>
            </a:r>
            <a:r>
              <a:rPr lang="en-US" altLang="zh-CN" sz="2400" b="1">
                <a:sym typeface="Symbol" panose="05050102010706020507" pitchFamily="18" charset="2"/>
              </a:rPr>
              <a:t>, </a:t>
            </a:r>
            <a:r>
              <a:rPr lang="en-US" altLang="zh-CN" sz="2400" b="1">
                <a:solidFill>
                  <a:schemeClr val="accent1"/>
                </a:solidFill>
              </a:rPr>
              <a:t>8</a:t>
            </a:r>
            <a:r>
              <a:rPr lang="en-US" altLang="zh-CN" sz="2400" b="1">
                <a:solidFill>
                  <a:schemeClr val="accent1"/>
                </a:solidFill>
                <a:sym typeface="Symbol" panose="05050102010706020507" pitchFamily="18" charset="2"/>
              </a:rPr>
              <a:t>9</a:t>
            </a:r>
            <a:r>
              <a:rPr lang="en-US" altLang="zh-CN" sz="2400" b="1">
                <a:sym typeface="Symbol" panose="05050102010706020507" pitchFamily="18" charset="2"/>
              </a:rPr>
              <a:t>, </a:t>
            </a:r>
            <a:r>
              <a:rPr lang="en-US" altLang="zh-CN" sz="2400" b="1">
                <a:solidFill>
                  <a:srgbClr val="FF0000"/>
                </a:solidFill>
              </a:rPr>
              <a:t>7</a:t>
            </a:r>
            <a:r>
              <a:rPr lang="en-US" altLang="zh-CN" sz="2400" b="1">
                <a:solidFill>
                  <a:srgbClr val="FF0000"/>
                </a:solidFill>
                <a:sym typeface="Symbol" panose="05050102010706020507" pitchFamily="18" charset="2"/>
              </a:rPr>
              <a:t>4</a:t>
            </a:r>
            <a:r>
              <a:rPr lang="en-US" altLang="zh-CN" sz="2400" b="1">
                <a:sym typeface="Symbol" panose="05050102010706020507" pitchFamily="18" charset="2"/>
              </a:rPr>
              <a:t>, </a:t>
            </a:r>
            <a:r>
              <a:rPr lang="en-US" altLang="zh-CN" sz="2400" b="1">
                <a:solidFill>
                  <a:schemeClr val="accent1"/>
                </a:solidFill>
              </a:rPr>
              <a:t>6</a:t>
            </a:r>
            <a:r>
              <a:rPr lang="en-US" altLang="zh-CN" sz="2400" b="1">
                <a:solidFill>
                  <a:schemeClr val="accent1"/>
                </a:solidFill>
                <a:sym typeface="Symbol" panose="05050102010706020507" pitchFamily="18" charset="2"/>
              </a:rPr>
              <a:t>8</a:t>
            </a:r>
            <a:r>
              <a:rPr lang="en-US" altLang="zh-CN" sz="2400" b="1">
                <a:sym typeface="Symbol" panose="05050102010706020507" pitchFamily="18" charset="2"/>
              </a:rPr>
              <a:t>, </a:t>
            </a:r>
            <a:r>
              <a:rPr lang="en-US" altLang="zh-CN" sz="2400" b="1">
                <a:solidFill>
                  <a:schemeClr val="hlink"/>
                </a:solidFill>
              </a:rPr>
              <a:t>3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5</a:t>
            </a:r>
            <a:r>
              <a:rPr lang="en-US" altLang="zh-CN" sz="2400" b="1">
                <a:sym typeface="Symbol" panose="05050102010706020507" pitchFamily="18" charset="2"/>
              </a:rPr>
              <a:t>, </a:t>
            </a:r>
            <a:r>
              <a:rPr lang="en-US" altLang="zh-CN" sz="2400" b="1">
                <a:solidFill>
                  <a:srgbClr val="FF0000"/>
                </a:solidFill>
              </a:rPr>
              <a:t>2</a:t>
            </a:r>
            <a:r>
              <a:rPr lang="en-US" altLang="zh-CN" sz="2400" b="1">
                <a:solidFill>
                  <a:srgbClr val="FF0000"/>
                </a:solidFill>
                <a:sym typeface="Symbol" panose="05050102010706020507" pitchFamily="18" charset="2"/>
              </a:rPr>
              <a:t>11</a:t>
            </a:r>
            <a:r>
              <a:rPr lang="en-US" altLang="zh-CN" sz="2400" b="1">
                <a:sym typeface="Symbol" panose="05050102010706020507" pitchFamily="18" charset="2"/>
              </a:rPr>
              <a:t>, </a:t>
            </a:r>
            <a:r>
              <a:rPr lang="en-US" altLang="zh-CN" sz="2400" b="1">
                <a:solidFill>
                  <a:srgbClr val="FF0000"/>
                </a:solidFill>
              </a:rPr>
              <a:t>11</a:t>
            </a:r>
            <a:r>
              <a:rPr lang="en-US" altLang="zh-CN" sz="2400" b="1">
                <a:solidFill>
                  <a:srgbClr val="FF0000"/>
                </a:solidFill>
                <a:sym typeface="Symbol" panose="05050102010706020507" pitchFamily="18" charset="2"/>
              </a:rPr>
              <a:t>12</a:t>
            </a:r>
            <a:r>
              <a:rPr lang="en-US" altLang="zh-CN" sz="2400" b="1">
                <a:sym typeface="Symbol" panose="05050102010706020507" pitchFamily="18" charset="2"/>
              </a:rPr>
              <a:t>.   We have 3 equivalence classes { </a:t>
            </a:r>
            <a:r>
              <a:rPr lang="en-US" altLang="zh-CN" sz="2400" b="1">
                <a:solidFill>
                  <a:srgbClr val="FF0000"/>
                </a:solidFill>
                <a:sym typeface="Symbol" panose="05050102010706020507" pitchFamily="18" charset="2"/>
              </a:rPr>
              <a:t>2, 4, 7, 11, 12</a:t>
            </a:r>
            <a:r>
              <a:rPr lang="en-US" altLang="zh-CN" sz="2400" b="1">
                <a:sym typeface="Symbol" panose="05050102010706020507" pitchFamily="18" charset="2"/>
              </a:rPr>
              <a:t> }, { 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1, 3, 5</a:t>
            </a:r>
            <a:r>
              <a:rPr lang="en-US" altLang="zh-CN" sz="2400" b="1">
                <a:sym typeface="Symbol" panose="05050102010706020507" pitchFamily="18" charset="2"/>
              </a:rPr>
              <a:t> }, and { </a:t>
            </a:r>
            <a:r>
              <a:rPr lang="en-US" altLang="zh-CN" sz="2400" b="1">
                <a:solidFill>
                  <a:schemeClr val="accent1"/>
                </a:solidFill>
                <a:sym typeface="Symbol" panose="05050102010706020507" pitchFamily="18" charset="2"/>
              </a:rPr>
              <a:t>6, 8, 9, 10</a:t>
            </a:r>
            <a:r>
              <a:rPr lang="en-US" altLang="zh-CN" sz="2400" b="1">
                <a:sym typeface="Symbol" panose="05050102010706020507" pitchFamily="18" charset="2"/>
              </a:rPr>
              <a:t> }</a:t>
            </a:r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1884BC95-15BB-4A79-917E-5032F3F6D11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429000"/>
            <a:ext cx="8077200" cy="2743200"/>
            <a:chOff x="288" y="624"/>
            <a:chExt cx="2592" cy="1728"/>
          </a:xfrm>
        </p:grpSpPr>
        <p:sp>
          <p:nvSpPr>
            <p:cNvPr id="7236" name="AutoShape 41">
              <a:extLst>
                <a:ext uri="{FF2B5EF4-FFF2-40B4-BE49-F238E27FC236}">
                  <a16:creationId xmlns:a16="http://schemas.microsoft.com/office/drawing/2014/main" id="{5F5205F9-C859-4AD5-ABDE-E69752A3A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24"/>
              <a:ext cx="2592" cy="1728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237" name="Text Box 42">
              <a:extLst>
                <a:ext uri="{FF2B5EF4-FFF2-40B4-BE49-F238E27FC236}">
                  <a16:creationId xmlns:a16="http://schemas.microsoft.com/office/drawing/2014/main" id="{B5731C9C-E96C-4FA1-937C-31D9C8B3D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624"/>
              <a:ext cx="2544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85775" indent="-48577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Algorithm using union-find operations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{  Initialize  </a:t>
              </a:r>
              <a:r>
                <a:rPr lang="en-US" altLang="zh-CN" sz="2400" b="1" i="1"/>
                <a:t>S</a:t>
              </a:r>
              <a:r>
                <a:rPr lang="en-US" altLang="zh-CN" sz="2400" b="1" i="1" baseline="-25000"/>
                <a:t>i</a:t>
              </a:r>
              <a:r>
                <a:rPr lang="en-US" altLang="zh-CN" sz="2400" b="1"/>
                <a:t> = { </a:t>
              </a:r>
              <a:r>
                <a:rPr lang="en-US" altLang="zh-CN" sz="2400" b="1" i="1"/>
                <a:t>i</a:t>
              </a:r>
              <a:r>
                <a:rPr lang="en-US" altLang="zh-CN" sz="2400" b="1"/>
                <a:t> }  </a:t>
              </a:r>
              <a:r>
                <a:rPr lang="en-US" altLang="zh-CN" sz="2000" b="1">
                  <a:latin typeface="Arial" panose="020B0604020202020204" pitchFamily="34" charset="0"/>
                </a:rPr>
                <a:t>for</a:t>
              </a:r>
              <a:r>
                <a:rPr lang="en-US" altLang="zh-CN" sz="2400" b="1"/>
                <a:t>  </a:t>
              </a:r>
              <a:r>
                <a:rPr lang="en-US" altLang="zh-CN" sz="2400" b="1" i="1"/>
                <a:t>i</a:t>
              </a:r>
              <a:r>
                <a:rPr lang="en-US" altLang="zh-CN" sz="2400" b="1"/>
                <a:t> = 1, ..., 12 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for</a:t>
              </a:r>
              <a:r>
                <a:rPr lang="en-US" altLang="zh-CN" sz="2000" b="1">
                  <a:latin typeface="Arial" panose="020B0604020202020204" pitchFamily="34" charset="0"/>
                </a:rPr>
                <a:t>  ( k = 1; k &lt;= 9; k++ )  {  </a:t>
              </a:r>
              <a:r>
                <a:rPr lang="en-US" altLang="zh-CN" sz="2000" b="1">
                  <a:solidFill>
                    <a:schemeClr val="accent1"/>
                  </a:solidFill>
                  <a:latin typeface="Arial" panose="020B0604020202020204" pitchFamily="34" charset="0"/>
                </a:rPr>
                <a:t>/* for each pair  </a:t>
              </a:r>
              <a:r>
                <a:rPr lang="en-US" altLang="zh-CN" sz="2400" b="1" i="1">
                  <a:solidFill>
                    <a:schemeClr val="accent1"/>
                  </a:solidFill>
                </a:rPr>
                <a:t>i </a:t>
              </a:r>
              <a:r>
                <a:rPr lang="en-US" altLang="zh-CN" sz="2400" b="1">
                  <a:solidFill>
                    <a:schemeClr val="accent1"/>
                  </a:solidFill>
                  <a:sym typeface="Symbol" panose="05050102010706020507" pitchFamily="18" charset="2"/>
                </a:rPr>
                <a:t></a:t>
              </a:r>
              <a:r>
                <a:rPr lang="en-US" altLang="zh-CN" sz="2400" b="1" i="1">
                  <a:solidFill>
                    <a:schemeClr val="accent1"/>
                  </a:solidFill>
                </a:rPr>
                <a:t> j </a:t>
              </a:r>
              <a:r>
                <a:rPr lang="en-US" altLang="zh-CN" sz="2000" b="1">
                  <a:solidFill>
                    <a:schemeClr val="accent1"/>
                  </a:solidFill>
                  <a:latin typeface="Arial" panose="020B0604020202020204" pitchFamily="34" charset="0"/>
                </a:rPr>
                <a:t>*/</a:t>
              </a:r>
              <a:endParaRPr lang="en-US" altLang="zh-CN" sz="2000" b="1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   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if </a:t>
              </a:r>
              <a:r>
                <a:rPr lang="en-US" altLang="zh-CN" sz="2000" b="1">
                  <a:latin typeface="Arial" panose="020B0604020202020204" pitchFamily="34" charset="0"/>
                </a:rPr>
                <a:t> ( Find( i ) != Find( j ) 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          SetUnion( Find( i ), Find( j ) 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}</a:t>
              </a:r>
              <a:endParaRPr lang="en-US" altLang="zh-CN" sz="2400" b="1" i="1"/>
            </a:p>
          </p:txBody>
        </p:sp>
      </p:grpSp>
      <p:sp>
        <p:nvSpPr>
          <p:cNvPr id="53291" name="Line 43">
            <a:extLst>
              <a:ext uri="{FF2B5EF4-FFF2-40B4-BE49-F238E27FC236}">
                <a16:creationId xmlns:a16="http://schemas.microsoft.com/office/drawing/2014/main" id="{40150E52-35E6-4010-847E-7B3377A21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181600"/>
            <a:ext cx="3581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2" name="Line 44">
            <a:extLst>
              <a:ext uri="{FF2B5EF4-FFF2-40B4-BE49-F238E27FC236}">
                <a16:creationId xmlns:a16="http://schemas.microsoft.com/office/drawing/2014/main" id="{F16846F5-D3DD-44D4-8854-B716F4336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371600"/>
            <a:ext cx="2743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3" name="Line 45">
            <a:extLst>
              <a:ext uri="{FF2B5EF4-FFF2-40B4-BE49-F238E27FC236}">
                <a16:creationId xmlns:a16="http://schemas.microsoft.com/office/drawing/2014/main" id="{16E76B95-ECA7-4DBA-9147-902D1FFA2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752600"/>
            <a:ext cx="1981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46">
            <a:extLst>
              <a:ext uri="{FF2B5EF4-FFF2-40B4-BE49-F238E27FC236}">
                <a16:creationId xmlns:a16="http://schemas.microsoft.com/office/drawing/2014/main" id="{9656F92D-A371-43BE-ADD5-54BAB0524AC9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971800"/>
            <a:ext cx="4114800" cy="3200400"/>
            <a:chOff x="-960" y="2112"/>
            <a:chExt cx="2592" cy="2016"/>
          </a:xfrm>
        </p:grpSpPr>
        <p:sp>
          <p:nvSpPr>
            <p:cNvPr id="7193" name="Oval 47">
              <a:extLst>
                <a:ext uri="{FF2B5EF4-FFF2-40B4-BE49-F238E27FC236}">
                  <a16:creationId xmlns:a16="http://schemas.microsoft.com/office/drawing/2014/main" id="{8252294C-AF14-428B-9B1C-337018205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60" y="2112"/>
              <a:ext cx="2592" cy="201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7194" name="Group 48">
              <a:extLst>
                <a:ext uri="{FF2B5EF4-FFF2-40B4-BE49-F238E27FC236}">
                  <a16:creationId xmlns:a16="http://schemas.microsoft.com/office/drawing/2014/main" id="{D939429C-EF6D-4317-857B-29E98E6B67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80" y="2208"/>
              <a:ext cx="1776" cy="1635"/>
              <a:chOff x="1680" y="2373"/>
              <a:chExt cx="2038" cy="1758"/>
            </a:xfrm>
          </p:grpSpPr>
          <p:grpSp>
            <p:nvGrpSpPr>
              <p:cNvPr id="7195" name="Group 49">
                <a:extLst>
                  <a:ext uri="{FF2B5EF4-FFF2-40B4-BE49-F238E27FC236}">
                    <a16:creationId xmlns:a16="http://schemas.microsoft.com/office/drawing/2014/main" id="{3FE3A203-D747-4CE2-9667-6B40D518B0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4724383" flipH="1">
                <a:off x="2719" y="2714"/>
                <a:ext cx="256" cy="751"/>
                <a:chOff x="1902" y="2055"/>
                <a:chExt cx="318" cy="912"/>
              </a:xfrm>
            </p:grpSpPr>
            <p:grpSp>
              <p:nvGrpSpPr>
                <p:cNvPr id="7231" name="Group 50">
                  <a:extLst>
                    <a:ext uri="{FF2B5EF4-FFF2-40B4-BE49-F238E27FC236}">
                      <a16:creationId xmlns:a16="http://schemas.microsoft.com/office/drawing/2014/main" id="{03DED497-536B-42C8-AEAF-4E4CD47F10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02" y="2711"/>
                  <a:ext cx="285" cy="256"/>
                  <a:chOff x="1902" y="2711"/>
                  <a:chExt cx="285" cy="256"/>
                </a:xfrm>
              </p:grpSpPr>
              <p:sp>
                <p:nvSpPr>
                  <p:cNvPr id="7234" name="Freeform 51">
                    <a:extLst>
                      <a:ext uri="{FF2B5EF4-FFF2-40B4-BE49-F238E27FC236}">
                        <a16:creationId xmlns:a16="http://schemas.microsoft.com/office/drawing/2014/main" id="{844CEA37-B7F1-4B9B-B4C3-592D8E4C68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02" y="2711"/>
                    <a:ext cx="285" cy="256"/>
                  </a:xfrm>
                  <a:custGeom>
                    <a:avLst/>
                    <a:gdLst>
                      <a:gd name="T0" fmla="*/ 11 w 571"/>
                      <a:gd name="T1" fmla="*/ 8 h 510"/>
                      <a:gd name="T2" fmla="*/ 6 w 571"/>
                      <a:gd name="T3" fmla="*/ 17 h 510"/>
                      <a:gd name="T4" fmla="*/ 4 w 571"/>
                      <a:gd name="T5" fmla="*/ 20 h 510"/>
                      <a:gd name="T6" fmla="*/ 3 w 571"/>
                      <a:gd name="T7" fmla="*/ 23 h 510"/>
                      <a:gd name="T8" fmla="*/ 3 w 571"/>
                      <a:gd name="T9" fmla="*/ 29 h 510"/>
                      <a:gd name="T10" fmla="*/ 3 w 571"/>
                      <a:gd name="T11" fmla="*/ 34 h 510"/>
                      <a:gd name="T12" fmla="*/ 3 w 571"/>
                      <a:gd name="T13" fmla="*/ 38 h 510"/>
                      <a:gd name="T14" fmla="*/ 5 w 571"/>
                      <a:gd name="T15" fmla="*/ 43 h 510"/>
                      <a:gd name="T16" fmla="*/ 9 w 571"/>
                      <a:gd name="T17" fmla="*/ 46 h 510"/>
                      <a:gd name="T18" fmla="*/ 5 w 571"/>
                      <a:gd name="T19" fmla="*/ 43 h 510"/>
                      <a:gd name="T20" fmla="*/ 3 w 571"/>
                      <a:gd name="T21" fmla="*/ 43 h 510"/>
                      <a:gd name="T22" fmla="*/ 1 w 571"/>
                      <a:gd name="T23" fmla="*/ 44 h 510"/>
                      <a:gd name="T24" fmla="*/ 0 w 571"/>
                      <a:gd name="T25" fmla="*/ 45 h 510"/>
                      <a:gd name="T26" fmla="*/ 0 w 571"/>
                      <a:gd name="T27" fmla="*/ 47 h 510"/>
                      <a:gd name="T28" fmla="*/ 0 w 571"/>
                      <a:gd name="T29" fmla="*/ 49 h 510"/>
                      <a:gd name="T30" fmla="*/ 1 w 571"/>
                      <a:gd name="T31" fmla="*/ 51 h 510"/>
                      <a:gd name="T32" fmla="*/ 7 w 571"/>
                      <a:gd name="T33" fmla="*/ 55 h 510"/>
                      <a:gd name="T34" fmla="*/ 16 w 571"/>
                      <a:gd name="T35" fmla="*/ 58 h 510"/>
                      <a:gd name="T36" fmla="*/ 19 w 571"/>
                      <a:gd name="T37" fmla="*/ 60 h 510"/>
                      <a:gd name="T38" fmla="*/ 23 w 571"/>
                      <a:gd name="T39" fmla="*/ 60 h 510"/>
                      <a:gd name="T40" fmla="*/ 27 w 571"/>
                      <a:gd name="T41" fmla="*/ 60 h 510"/>
                      <a:gd name="T42" fmla="*/ 31 w 571"/>
                      <a:gd name="T43" fmla="*/ 62 h 510"/>
                      <a:gd name="T44" fmla="*/ 35 w 571"/>
                      <a:gd name="T45" fmla="*/ 63 h 510"/>
                      <a:gd name="T46" fmla="*/ 45 w 571"/>
                      <a:gd name="T47" fmla="*/ 65 h 510"/>
                      <a:gd name="T48" fmla="*/ 57 w 571"/>
                      <a:gd name="T49" fmla="*/ 62 h 510"/>
                      <a:gd name="T50" fmla="*/ 65 w 571"/>
                      <a:gd name="T51" fmla="*/ 62 h 510"/>
                      <a:gd name="T52" fmla="*/ 67 w 571"/>
                      <a:gd name="T53" fmla="*/ 61 h 510"/>
                      <a:gd name="T54" fmla="*/ 69 w 571"/>
                      <a:gd name="T55" fmla="*/ 59 h 510"/>
                      <a:gd name="T56" fmla="*/ 70 w 571"/>
                      <a:gd name="T57" fmla="*/ 57 h 510"/>
                      <a:gd name="T58" fmla="*/ 71 w 571"/>
                      <a:gd name="T59" fmla="*/ 46 h 510"/>
                      <a:gd name="T60" fmla="*/ 71 w 571"/>
                      <a:gd name="T61" fmla="*/ 38 h 510"/>
                      <a:gd name="T62" fmla="*/ 70 w 571"/>
                      <a:gd name="T63" fmla="*/ 33 h 510"/>
                      <a:gd name="T64" fmla="*/ 70 w 571"/>
                      <a:gd name="T65" fmla="*/ 30 h 510"/>
                      <a:gd name="T66" fmla="*/ 69 w 571"/>
                      <a:gd name="T67" fmla="*/ 27 h 510"/>
                      <a:gd name="T68" fmla="*/ 69 w 571"/>
                      <a:gd name="T69" fmla="*/ 24 h 510"/>
                      <a:gd name="T70" fmla="*/ 65 w 571"/>
                      <a:gd name="T71" fmla="*/ 13 h 510"/>
                      <a:gd name="T72" fmla="*/ 61 w 571"/>
                      <a:gd name="T73" fmla="*/ 0 h 510"/>
                      <a:gd name="T74" fmla="*/ 11 w 571"/>
                      <a:gd name="T75" fmla="*/ 8 h 510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71"/>
                      <a:gd name="T115" fmla="*/ 0 h 510"/>
                      <a:gd name="T116" fmla="*/ 571 w 571"/>
                      <a:gd name="T117" fmla="*/ 510 h 510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71" h="510">
                        <a:moveTo>
                          <a:pt x="88" y="64"/>
                        </a:moveTo>
                        <a:lnTo>
                          <a:pt x="50" y="130"/>
                        </a:lnTo>
                        <a:lnTo>
                          <a:pt x="38" y="156"/>
                        </a:lnTo>
                        <a:lnTo>
                          <a:pt x="31" y="184"/>
                        </a:lnTo>
                        <a:lnTo>
                          <a:pt x="24" y="225"/>
                        </a:lnTo>
                        <a:lnTo>
                          <a:pt x="24" y="264"/>
                        </a:lnTo>
                        <a:lnTo>
                          <a:pt x="29" y="302"/>
                        </a:lnTo>
                        <a:lnTo>
                          <a:pt x="45" y="337"/>
                        </a:lnTo>
                        <a:lnTo>
                          <a:pt x="78" y="361"/>
                        </a:lnTo>
                        <a:lnTo>
                          <a:pt x="43" y="340"/>
                        </a:lnTo>
                        <a:lnTo>
                          <a:pt x="29" y="338"/>
                        </a:lnTo>
                        <a:lnTo>
                          <a:pt x="10" y="345"/>
                        </a:lnTo>
                        <a:lnTo>
                          <a:pt x="3" y="357"/>
                        </a:lnTo>
                        <a:lnTo>
                          <a:pt x="0" y="373"/>
                        </a:lnTo>
                        <a:lnTo>
                          <a:pt x="5" y="387"/>
                        </a:lnTo>
                        <a:lnTo>
                          <a:pt x="15" y="404"/>
                        </a:lnTo>
                        <a:lnTo>
                          <a:pt x="60" y="437"/>
                        </a:lnTo>
                        <a:lnTo>
                          <a:pt x="128" y="463"/>
                        </a:lnTo>
                        <a:lnTo>
                          <a:pt x="158" y="474"/>
                        </a:lnTo>
                        <a:lnTo>
                          <a:pt x="191" y="479"/>
                        </a:lnTo>
                        <a:lnTo>
                          <a:pt x="218" y="479"/>
                        </a:lnTo>
                        <a:lnTo>
                          <a:pt x="248" y="488"/>
                        </a:lnTo>
                        <a:lnTo>
                          <a:pt x="284" y="500"/>
                        </a:lnTo>
                        <a:lnTo>
                          <a:pt x="366" y="510"/>
                        </a:lnTo>
                        <a:lnTo>
                          <a:pt x="463" y="489"/>
                        </a:lnTo>
                        <a:lnTo>
                          <a:pt x="527" y="489"/>
                        </a:lnTo>
                        <a:lnTo>
                          <a:pt x="543" y="484"/>
                        </a:lnTo>
                        <a:lnTo>
                          <a:pt x="559" y="469"/>
                        </a:lnTo>
                        <a:lnTo>
                          <a:pt x="564" y="448"/>
                        </a:lnTo>
                        <a:lnTo>
                          <a:pt x="571" y="364"/>
                        </a:lnTo>
                        <a:lnTo>
                          <a:pt x="571" y="297"/>
                        </a:lnTo>
                        <a:lnTo>
                          <a:pt x="567" y="262"/>
                        </a:lnTo>
                        <a:lnTo>
                          <a:pt x="564" y="239"/>
                        </a:lnTo>
                        <a:lnTo>
                          <a:pt x="559" y="215"/>
                        </a:lnTo>
                        <a:lnTo>
                          <a:pt x="553" y="191"/>
                        </a:lnTo>
                        <a:lnTo>
                          <a:pt x="522" y="99"/>
                        </a:lnTo>
                        <a:lnTo>
                          <a:pt x="489" y="0"/>
                        </a:lnTo>
                        <a:lnTo>
                          <a:pt x="88" y="6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35" name="Arc 52">
                    <a:extLst>
                      <a:ext uri="{FF2B5EF4-FFF2-40B4-BE49-F238E27FC236}">
                        <a16:creationId xmlns:a16="http://schemas.microsoft.com/office/drawing/2014/main" id="{93580BD0-26F5-47EC-BA4A-430200564A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45" y="2885"/>
                    <a:ext cx="7" cy="17"/>
                  </a:xfrm>
                  <a:custGeom>
                    <a:avLst/>
                    <a:gdLst>
                      <a:gd name="T0" fmla="*/ 0 w 21584"/>
                      <a:gd name="T1" fmla="*/ 0 h 21468"/>
                      <a:gd name="T2" fmla="*/ 0 w 21584"/>
                      <a:gd name="T3" fmla="*/ 0 h 21468"/>
                      <a:gd name="T4" fmla="*/ 0 w 21584"/>
                      <a:gd name="T5" fmla="*/ 0 h 21468"/>
                      <a:gd name="T6" fmla="*/ 0 60000 65536"/>
                      <a:gd name="T7" fmla="*/ 0 60000 65536"/>
                      <a:gd name="T8" fmla="*/ 0 60000 65536"/>
                      <a:gd name="T9" fmla="*/ 0 w 21584"/>
                      <a:gd name="T10" fmla="*/ 0 h 21468"/>
                      <a:gd name="T11" fmla="*/ 21584 w 21584"/>
                      <a:gd name="T12" fmla="*/ 21468 h 2146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84" h="21468" fill="none" extrusionOk="0">
                        <a:moveTo>
                          <a:pt x="0" y="20627"/>
                        </a:moveTo>
                        <a:cubicBezTo>
                          <a:pt x="416" y="9948"/>
                          <a:pt x="8578" y="1180"/>
                          <a:pt x="19199" y="0"/>
                        </a:cubicBezTo>
                      </a:path>
                      <a:path w="21584" h="21468" stroke="0" extrusionOk="0">
                        <a:moveTo>
                          <a:pt x="0" y="20627"/>
                        </a:moveTo>
                        <a:cubicBezTo>
                          <a:pt x="416" y="9948"/>
                          <a:pt x="8578" y="1180"/>
                          <a:pt x="19199" y="0"/>
                        </a:cubicBezTo>
                        <a:lnTo>
                          <a:pt x="21584" y="21468"/>
                        </a:lnTo>
                        <a:lnTo>
                          <a:pt x="0" y="20627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232" name="Rectangle 53">
                  <a:extLst>
                    <a:ext uri="{FF2B5EF4-FFF2-40B4-BE49-F238E27FC236}">
                      <a16:creationId xmlns:a16="http://schemas.microsoft.com/office/drawing/2014/main" id="{A5206635-FADF-4D52-A9FF-858BA52743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" y="2738"/>
                  <a:ext cx="239" cy="45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7233" name="Freeform 54">
                  <a:extLst>
                    <a:ext uri="{FF2B5EF4-FFF2-40B4-BE49-F238E27FC236}">
                      <a16:creationId xmlns:a16="http://schemas.microsoft.com/office/drawing/2014/main" id="{29DFDDD3-CFC6-4884-B89C-8E72DD153B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7" y="2055"/>
                  <a:ext cx="283" cy="704"/>
                </a:xfrm>
                <a:custGeom>
                  <a:avLst/>
                  <a:gdLst>
                    <a:gd name="T0" fmla="*/ 3 w 566"/>
                    <a:gd name="T1" fmla="*/ 61 h 1408"/>
                    <a:gd name="T2" fmla="*/ 2 w 566"/>
                    <a:gd name="T3" fmla="*/ 113 h 1408"/>
                    <a:gd name="T4" fmla="*/ 0 w 566"/>
                    <a:gd name="T5" fmla="*/ 176 h 1408"/>
                    <a:gd name="T6" fmla="*/ 68 w 566"/>
                    <a:gd name="T7" fmla="*/ 176 h 1408"/>
                    <a:gd name="T8" fmla="*/ 69 w 566"/>
                    <a:gd name="T9" fmla="*/ 109 h 1408"/>
                    <a:gd name="T10" fmla="*/ 69 w 566"/>
                    <a:gd name="T11" fmla="*/ 75 h 1408"/>
                    <a:gd name="T12" fmla="*/ 71 w 566"/>
                    <a:gd name="T13" fmla="*/ 40 h 1408"/>
                    <a:gd name="T14" fmla="*/ 70 w 566"/>
                    <a:gd name="T15" fmla="*/ 31 h 1408"/>
                    <a:gd name="T16" fmla="*/ 70 w 566"/>
                    <a:gd name="T17" fmla="*/ 25 h 1408"/>
                    <a:gd name="T18" fmla="*/ 69 w 566"/>
                    <a:gd name="T19" fmla="*/ 19 h 1408"/>
                    <a:gd name="T20" fmla="*/ 67 w 566"/>
                    <a:gd name="T21" fmla="*/ 15 h 1408"/>
                    <a:gd name="T22" fmla="*/ 65 w 566"/>
                    <a:gd name="T23" fmla="*/ 11 h 1408"/>
                    <a:gd name="T24" fmla="*/ 62 w 566"/>
                    <a:gd name="T25" fmla="*/ 8 h 1408"/>
                    <a:gd name="T26" fmla="*/ 58 w 566"/>
                    <a:gd name="T27" fmla="*/ 5 h 1408"/>
                    <a:gd name="T28" fmla="*/ 53 w 566"/>
                    <a:gd name="T29" fmla="*/ 3 h 1408"/>
                    <a:gd name="T30" fmla="*/ 48 w 566"/>
                    <a:gd name="T31" fmla="*/ 1 h 1408"/>
                    <a:gd name="T32" fmla="*/ 41 w 566"/>
                    <a:gd name="T33" fmla="*/ 1 h 1408"/>
                    <a:gd name="T34" fmla="*/ 36 w 566"/>
                    <a:gd name="T35" fmla="*/ 0 h 1408"/>
                    <a:gd name="T36" fmla="*/ 30 w 566"/>
                    <a:gd name="T37" fmla="*/ 2 h 1408"/>
                    <a:gd name="T38" fmla="*/ 25 w 566"/>
                    <a:gd name="T39" fmla="*/ 3 h 1408"/>
                    <a:gd name="T40" fmla="*/ 21 w 566"/>
                    <a:gd name="T41" fmla="*/ 6 h 1408"/>
                    <a:gd name="T42" fmla="*/ 17 w 566"/>
                    <a:gd name="T43" fmla="*/ 9 h 1408"/>
                    <a:gd name="T44" fmla="*/ 14 w 566"/>
                    <a:gd name="T45" fmla="*/ 12 h 1408"/>
                    <a:gd name="T46" fmla="*/ 11 w 566"/>
                    <a:gd name="T47" fmla="*/ 18 h 1408"/>
                    <a:gd name="T48" fmla="*/ 9 w 566"/>
                    <a:gd name="T49" fmla="*/ 23 h 1408"/>
                    <a:gd name="T50" fmla="*/ 6 w 566"/>
                    <a:gd name="T51" fmla="*/ 34 h 1408"/>
                    <a:gd name="T52" fmla="*/ 3 w 566"/>
                    <a:gd name="T53" fmla="*/ 61 h 1408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66"/>
                    <a:gd name="T82" fmla="*/ 0 h 1408"/>
                    <a:gd name="T83" fmla="*/ 566 w 566"/>
                    <a:gd name="T84" fmla="*/ 1408 h 1408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66" h="1408">
                      <a:moveTo>
                        <a:pt x="26" y="484"/>
                      </a:moveTo>
                      <a:lnTo>
                        <a:pt x="15" y="903"/>
                      </a:lnTo>
                      <a:lnTo>
                        <a:pt x="0" y="1408"/>
                      </a:lnTo>
                      <a:lnTo>
                        <a:pt x="543" y="1403"/>
                      </a:lnTo>
                      <a:lnTo>
                        <a:pt x="548" y="873"/>
                      </a:lnTo>
                      <a:lnTo>
                        <a:pt x="547" y="599"/>
                      </a:lnTo>
                      <a:lnTo>
                        <a:pt x="566" y="314"/>
                      </a:lnTo>
                      <a:lnTo>
                        <a:pt x="560" y="247"/>
                      </a:lnTo>
                      <a:lnTo>
                        <a:pt x="555" y="200"/>
                      </a:lnTo>
                      <a:lnTo>
                        <a:pt x="545" y="151"/>
                      </a:lnTo>
                      <a:lnTo>
                        <a:pt x="534" y="120"/>
                      </a:lnTo>
                      <a:lnTo>
                        <a:pt x="515" y="85"/>
                      </a:lnTo>
                      <a:lnTo>
                        <a:pt x="496" y="62"/>
                      </a:lnTo>
                      <a:lnTo>
                        <a:pt x="463" y="40"/>
                      </a:lnTo>
                      <a:lnTo>
                        <a:pt x="423" y="19"/>
                      </a:lnTo>
                      <a:lnTo>
                        <a:pt x="380" y="7"/>
                      </a:lnTo>
                      <a:lnTo>
                        <a:pt x="331" y="2"/>
                      </a:lnTo>
                      <a:lnTo>
                        <a:pt x="291" y="0"/>
                      </a:lnTo>
                      <a:lnTo>
                        <a:pt x="243" y="9"/>
                      </a:lnTo>
                      <a:lnTo>
                        <a:pt x="196" y="24"/>
                      </a:lnTo>
                      <a:lnTo>
                        <a:pt x="168" y="42"/>
                      </a:lnTo>
                      <a:lnTo>
                        <a:pt x="135" y="66"/>
                      </a:lnTo>
                      <a:lnTo>
                        <a:pt x="111" y="95"/>
                      </a:lnTo>
                      <a:lnTo>
                        <a:pt x="85" y="139"/>
                      </a:lnTo>
                      <a:lnTo>
                        <a:pt x="66" y="187"/>
                      </a:lnTo>
                      <a:lnTo>
                        <a:pt x="48" y="267"/>
                      </a:lnTo>
                      <a:lnTo>
                        <a:pt x="26" y="48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96" name="Group 55">
                <a:extLst>
                  <a:ext uri="{FF2B5EF4-FFF2-40B4-BE49-F238E27FC236}">
                    <a16:creationId xmlns:a16="http://schemas.microsoft.com/office/drawing/2014/main" id="{D37EF632-B500-424E-9F4C-FF6621466B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988" y="3981"/>
                <a:ext cx="593" cy="111"/>
                <a:chOff x="1503" y="3399"/>
                <a:chExt cx="719" cy="138"/>
              </a:xfrm>
            </p:grpSpPr>
            <p:sp>
              <p:nvSpPr>
                <p:cNvPr id="7229" name="Freeform 56">
                  <a:extLst>
                    <a:ext uri="{FF2B5EF4-FFF2-40B4-BE49-F238E27FC236}">
                      <a16:creationId xmlns:a16="http://schemas.microsoft.com/office/drawing/2014/main" id="{E3319732-41A9-4D60-8017-BA5148044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6" y="3399"/>
                  <a:ext cx="456" cy="115"/>
                </a:xfrm>
                <a:custGeom>
                  <a:avLst/>
                  <a:gdLst>
                    <a:gd name="T0" fmla="*/ 0 w 913"/>
                    <a:gd name="T1" fmla="*/ 6 h 229"/>
                    <a:gd name="T2" fmla="*/ 0 w 913"/>
                    <a:gd name="T3" fmla="*/ 23 h 229"/>
                    <a:gd name="T4" fmla="*/ 30 w 913"/>
                    <a:gd name="T5" fmla="*/ 23 h 229"/>
                    <a:gd name="T6" fmla="*/ 31 w 913"/>
                    <a:gd name="T7" fmla="*/ 19 h 229"/>
                    <a:gd name="T8" fmla="*/ 37 w 913"/>
                    <a:gd name="T9" fmla="*/ 23 h 229"/>
                    <a:gd name="T10" fmla="*/ 48 w 913"/>
                    <a:gd name="T11" fmla="*/ 26 h 229"/>
                    <a:gd name="T12" fmla="*/ 62 w 913"/>
                    <a:gd name="T13" fmla="*/ 28 h 229"/>
                    <a:gd name="T14" fmla="*/ 74 w 913"/>
                    <a:gd name="T15" fmla="*/ 29 h 229"/>
                    <a:gd name="T16" fmla="*/ 85 w 913"/>
                    <a:gd name="T17" fmla="*/ 28 h 229"/>
                    <a:gd name="T18" fmla="*/ 102 w 913"/>
                    <a:gd name="T19" fmla="*/ 27 h 229"/>
                    <a:gd name="T20" fmla="*/ 107 w 913"/>
                    <a:gd name="T21" fmla="*/ 26 h 229"/>
                    <a:gd name="T22" fmla="*/ 114 w 913"/>
                    <a:gd name="T23" fmla="*/ 25 h 229"/>
                    <a:gd name="T24" fmla="*/ 114 w 913"/>
                    <a:gd name="T25" fmla="*/ 20 h 229"/>
                    <a:gd name="T26" fmla="*/ 113 w 913"/>
                    <a:gd name="T27" fmla="*/ 18 h 229"/>
                    <a:gd name="T28" fmla="*/ 111 w 913"/>
                    <a:gd name="T29" fmla="*/ 15 h 229"/>
                    <a:gd name="T30" fmla="*/ 109 w 913"/>
                    <a:gd name="T31" fmla="*/ 14 h 229"/>
                    <a:gd name="T32" fmla="*/ 105 w 913"/>
                    <a:gd name="T33" fmla="*/ 12 h 229"/>
                    <a:gd name="T34" fmla="*/ 100 w 913"/>
                    <a:gd name="T35" fmla="*/ 9 h 229"/>
                    <a:gd name="T36" fmla="*/ 94 w 913"/>
                    <a:gd name="T37" fmla="*/ 7 h 229"/>
                    <a:gd name="T38" fmla="*/ 88 w 913"/>
                    <a:gd name="T39" fmla="*/ 5 h 229"/>
                    <a:gd name="T40" fmla="*/ 81 w 913"/>
                    <a:gd name="T41" fmla="*/ 4 h 229"/>
                    <a:gd name="T42" fmla="*/ 58 w 913"/>
                    <a:gd name="T43" fmla="*/ 0 h 229"/>
                    <a:gd name="T44" fmla="*/ 0 w 913"/>
                    <a:gd name="T45" fmla="*/ 6 h 229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913"/>
                    <a:gd name="T70" fmla="*/ 0 h 229"/>
                    <a:gd name="T71" fmla="*/ 913 w 913"/>
                    <a:gd name="T72" fmla="*/ 229 h 229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913" h="229">
                      <a:moveTo>
                        <a:pt x="0" y="42"/>
                      </a:moveTo>
                      <a:lnTo>
                        <a:pt x="0" y="179"/>
                      </a:lnTo>
                      <a:lnTo>
                        <a:pt x="245" y="179"/>
                      </a:lnTo>
                      <a:lnTo>
                        <a:pt x="252" y="151"/>
                      </a:lnTo>
                      <a:lnTo>
                        <a:pt x="300" y="179"/>
                      </a:lnTo>
                      <a:lnTo>
                        <a:pt x="391" y="203"/>
                      </a:lnTo>
                      <a:lnTo>
                        <a:pt x="503" y="224"/>
                      </a:lnTo>
                      <a:lnTo>
                        <a:pt x="597" y="229"/>
                      </a:lnTo>
                      <a:lnTo>
                        <a:pt x="686" y="224"/>
                      </a:lnTo>
                      <a:lnTo>
                        <a:pt x="816" y="214"/>
                      </a:lnTo>
                      <a:lnTo>
                        <a:pt x="863" y="208"/>
                      </a:lnTo>
                      <a:lnTo>
                        <a:pt x="913" y="194"/>
                      </a:lnTo>
                      <a:lnTo>
                        <a:pt x="913" y="158"/>
                      </a:lnTo>
                      <a:lnTo>
                        <a:pt x="908" y="141"/>
                      </a:lnTo>
                      <a:lnTo>
                        <a:pt x="892" y="120"/>
                      </a:lnTo>
                      <a:lnTo>
                        <a:pt x="873" y="106"/>
                      </a:lnTo>
                      <a:lnTo>
                        <a:pt x="847" y="92"/>
                      </a:lnTo>
                      <a:lnTo>
                        <a:pt x="802" y="71"/>
                      </a:lnTo>
                      <a:lnTo>
                        <a:pt x="755" y="54"/>
                      </a:lnTo>
                      <a:lnTo>
                        <a:pt x="705" y="38"/>
                      </a:lnTo>
                      <a:lnTo>
                        <a:pt x="651" y="26"/>
                      </a:lnTo>
                      <a:lnTo>
                        <a:pt x="469" y="0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201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0" name="Freeform 57">
                  <a:extLst>
                    <a:ext uri="{FF2B5EF4-FFF2-40B4-BE49-F238E27FC236}">
                      <a16:creationId xmlns:a16="http://schemas.microsoft.com/office/drawing/2014/main" id="{E1081C82-7A4B-4220-A955-8DEF195527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03" y="3426"/>
                  <a:ext cx="456" cy="111"/>
                </a:xfrm>
                <a:custGeom>
                  <a:avLst/>
                  <a:gdLst>
                    <a:gd name="T0" fmla="*/ 0 w 913"/>
                    <a:gd name="T1" fmla="*/ 6 h 222"/>
                    <a:gd name="T2" fmla="*/ 0 w 913"/>
                    <a:gd name="T3" fmla="*/ 23 h 222"/>
                    <a:gd name="T4" fmla="*/ 30 w 913"/>
                    <a:gd name="T5" fmla="*/ 23 h 222"/>
                    <a:gd name="T6" fmla="*/ 31 w 913"/>
                    <a:gd name="T7" fmla="*/ 19 h 222"/>
                    <a:gd name="T8" fmla="*/ 37 w 913"/>
                    <a:gd name="T9" fmla="*/ 23 h 222"/>
                    <a:gd name="T10" fmla="*/ 50 w 913"/>
                    <a:gd name="T11" fmla="*/ 25 h 222"/>
                    <a:gd name="T12" fmla="*/ 67 w 913"/>
                    <a:gd name="T13" fmla="*/ 27 h 222"/>
                    <a:gd name="T14" fmla="*/ 84 w 913"/>
                    <a:gd name="T15" fmla="*/ 28 h 222"/>
                    <a:gd name="T16" fmla="*/ 100 w 913"/>
                    <a:gd name="T17" fmla="*/ 28 h 222"/>
                    <a:gd name="T18" fmla="*/ 108 w 913"/>
                    <a:gd name="T19" fmla="*/ 26 h 222"/>
                    <a:gd name="T20" fmla="*/ 114 w 913"/>
                    <a:gd name="T21" fmla="*/ 25 h 222"/>
                    <a:gd name="T22" fmla="*/ 114 w 913"/>
                    <a:gd name="T23" fmla="*/ 20 h 222"/>
                    <a:gd name="T24" fmla="*/ 113 w 913"/>
                    <a:gd name="T25" fmla="*/ 18 h 222"/>
                    <a:gd name="T26" fmla="*/ 111 w 913"/>
                    <a:gd name="T27" fmla="*/ 15 h 222"/>
                    <a:gd name="T28" fmla="*/ 109 w 913"/>
                    <a:gd name="T29" fmla="*/ 14 h 222"/>
                    <a:gd name="T30" fmla="*/ 105 w 913"/>
                    <a:gd name="T31" fmla="*/ 12 h 222"/>
                    <a:gd name="T32" fmla="*/ 100 w 913"/>
                    <a:gd name="T33" fmla="*/ 9 h 222"/>
                    <a:gd name="T34" fmla="*/ 94 w 913"/>
                    <a:gd name="T35" fmla="*/ 7 h 222"/>
                    <a:gd name="T36" fmla="*/ 88 w 913"/>
                    <a:gd name="T37" fmla="*/ 5 h 222"/>
                    <a:gd name="T38" fmla="*/ 81 w 913"/>
                    <a:gd name="T39" fmla="*/ 4 h 222"/>
                    <a:gd name="T40" fmla="*/ 58 w 913"/>
                    <a:gd name="T41" fmla="*/ 0 h 222"/>
                    <a:gd name="T42" fmla="*/ 0 w 913"/>
                    <a:gd name="T43" fmla="*/ 6 h 222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913"/>
                    <a:gd name="T67" fmla="*/ 0 h 222"/>
                    <a:gd name="T68" fmla="*/ 913 w 913"/>
                    <a:gd name="T69" fmla="*/ 222 h 222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913" h="222">
                      <a:moveTo>
                        <a:pt x="0" y="43"/>
                      </a:moveTo>
                      <a:lnTo>
                        <a:pt x="0" y="179"/>
                      </a:lnTo>
                      <a:lnTo>
                        <a:pt x="243" y="179"/>
                      </a:lnTo>
                      <a:lnTo>
                        <a:pt x="248" y="151"/>
                      </a:lnTo>
                      <a:lnTo>
                        <a:pt x="299" y="179"/>
                      </a:lnTo>
                      <a:lnTo>
                        <a:pt x="406" y="196"/>
                      </a:lnTo>
                      <a:lnTo>
                        <a:pt x="537" y="212"/>
                      </a:lnTo>
                      <a:lnTo>
                        <a:pt x="677" y="222"/>
                      </a:lnTo>
                      <a:lnTo>
                        <a:pt x="802" y="222"/>
                      </a:lnTo>
                      <a:lnTo>
                        <a:pt x="865" y="206"/>
                      </a:lnTo>
                      <a:lnTo>
                        <a:pt x="913" y="194"/>
                      </a:lnTo>
                      <a:lnTo>
                        <a:pt x="913" y="160"/>
                      </a:lnTo>
                      <a:lnTo>
                        <a:pt x="908" y="140"/>
                      </a:lnTo>
                      <a:lnTo>
                        <a:pt x="892" y="121"/>
                      </a:lnTo>
                      <a:lnTo>
                        <a:pt x="873" y="106"/>
                      </a:lnTo>
                      <a:lnTo>
                        <a:pt x="847" y="92"/>
                      </a:lnTo>
                      <a:lnTo>
                        <a:pt x="802" y="71"/>
                      </a:lnTo>
                      <a:lnTo>
                        <a:pt x="755" y="54"/>
                      </a:lnTo>
                      <a:lnTo>
                        <a:pt x="705" y="40"/>
                      </a:lnTo>
                      <a:lnTo>
                        <a:pt x="651" y="26"/>
                      </a:lnTo>
                      <a:lnTo>
                        <a:pt x="467" y="0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rgbClr val="201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197" name="Freeform 58">
                <a:extLst>
                  <a:ext uri="{FF2B5EF4-FFF2-40B4-BE49-F238E27FC236}">
                    <a16:creationId xmlns:a16="http://schemas.microsoft.com/office/drawing/2014/main" id="{5403D652-A2A3-4D0B-B444-22203D6D846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82" y="3427"/>
                <a:ext cx="352" cy="568"/>
              </a:xfrm>
              <a:custGeom>
                <a:avLst/>
                <a:gdLst>
                  <a:gd name="T0" fmla="*/ 41 w 852"/>
                  <a:gd name="T1" fmla="*/ 0 h 1411"/>
                  <a:gd name="T2" fmla="*/ 57 w 852"/>
                  <a:gd name="T3" fmla="*/ 36 h 1411"/>
                  <a:gd name="T4" fmla="*/ 58 w 852"/>
                  <a:gd name="T5" fmla="*/ 39 h 1411"/>
                  <a:gd name="T6" fmla="*/ 59 w 852"/>
                  <a:gd name="T7" fmla="*/ 42 h 1411"/>
                  <a:gd name="T8" fmla="*/ 60 w 852"/>
                  <a:gd name="T9" fmla="*/ 47 h 1411"/>
                  <a:gd name="T10" fmla="*/ 59 w 852"/>
                  <a:gd name="T11" fmla="*/ 51 h 1411"/>
                  <a:gd name="T12" fmla="*/ 54 w 852"/>
                  <a:gd name="T13" fmla="*/ 66 h 1411"/>
                  <a:gd name="T14" fmla="*/ 52 w 852"/>
                  <a:gd name="T15" fmla="*/ 70 h 1411"/>
                  <a:gd name="T16" fmla="*/ 51 w 852"/>
                  <a:gd name="T17" fmla="*/ 75 h 1411"/>
                  <a:gd name="T18" fmla="*/ 53 w 852"/>
                  <a:gd name="T19" fmla="*/ 78 h 1411"/>
                  <a:gd name="T20" fmla="*/ 54 w 852"/>
                  <a:gd name="T21" fmla="*/ 80 h 1411"/>
                  <a:gd name="T22" fmla="*/ 51 w 852"/>
                  <a:gd name="T23" fmla="*/ 82 h 1411"/>
                  <a:gd name="T24" fmla="*/ 49 w 852"/>
                  <a:gd name="T25" fmla="*/ 85 h 1411"/>
                  <a:gd name="T26" fmla="*/ 51 w 852"/>
                  <a:gd name="T27" fmla="*/ 87 h 1411"/>
                  <a:gd name="T28" fmla="*/ 54 w 852"/>
                  <a:gd name="T29" fmla="*/ 92 h 1411"/>
                  <a:gd name="T30" fmla="*/ 11 w 852"/>
                  <a:gd name="T31" fmla="*/ 91 h 1411"/>
                  <a:gd name="T32" fmla="*/ 9 w 852"/>
                  <a:gd name="T33" fmla="*/ 81 h 1411"/>
                  <a:gd name="T34" fmla="*/ 11 w 852"/>
                  <a:gd name="T35" fmla="*/ 73 h 1411"/>
                  <a:gd name="T36" fmla="*/ 14 w 852"/>
                  <a:gd name="T37" fmla="*/ 65 h 1411"/>
                  <a:gd name="T38" fmla="*/ 17 w 852"/>
                  <a:gd name="T39" fmla="*/ 61 h 1411"/>
                  <a:gd name="T40" fmla="*/ 27 w 852"/>
                  <a:gd name="T41" fmla="*/ 48 h 1411"/>
                  <a:gd name="T42" fmla="*/ 24 w 852"/>
                  <a:gd name="T43" fmla="*/ 42 h 1411"/>
                  <a:gd name="T44" fmla="*/ 0 w 852"/>
                  <a:gd name="T45" fmla="*/ 1 h 1411"/>
                  <a:gd name="T46" fmla="*/ 41 w 852"/>
                  <a:gd name="T47" fmla="*/ 0 h 141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52"/>
                  <a:gd name="T73" fmla="*/ 0 h 1411"/>
                  <a:gd name="T74" fmla="*/ 852 w 852"/>
                  <a:gd name="T75" fmla="*/ 1411 h 141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52" h="1411">
                    <a:moveTo>
                      <a:pt x="583" y="0"/>
                    </a:moveTo>
                    <a:lnTo>
                      <a:pt x="809" y="555"/>
                    </a:lnTo>
                    <a:lnTo>
                      <a:pt x="826" y="597"/>
                    </a:lnTo>
                    <a:lnTo>
                      <a:pt x="842" y="646"/>
                    </a:lnTo>
                    <a:lnTo>
                      <a:pt x="852" y="717"/>
                    </a:lnTo>
                    <a:lnTo>
                      <a:pt x="842" y="781"/>
                    </a:lnTo>
                    <a:lnTo>
                      <a:pt x="765" y="1010"/>
                    </a:lnTo>
                    <a:lnTo>
                      <a:pt x="737" y="1081"/>
                    </a:lnTo>
                    <a:lnTo>
                      <a:pt x="722" y="1153"/>
                    </a:lnTo>
                    <a:lnTo>
                      <a:pt x="755" y="1196"/>
                    </a:lnTo>
                    <a:lnTo>
                      <a:pt x="760" y="1229"/>
                    </a:lnTo>
                    <a:lnTo>
                      <a:pt x="727" y="1260"/>
                    </a:lnTo>
                    <a:lnTo>
                      <a:pt x="689" y="1304"/>
                    </a:lnTo>
                    <a:lnTo>
                      <a:pt x="727" y="1342"/>
                    </a:lnTo>
                    <a:lnTo>
                      <a:pt x="765" y="1411"/>
                    </a:lnTo>
                    <a:lnTo>
                      <a:pt x="158" y="1401"/>
                    </a:lnTo>
                    <a:lnTo>
                      <a:pt x="130" y="1250"/>
                    </a:lnTo>
                    <a:lnTo>
                      <a:pt x="152" y="1120"/>
                    </a:lnTo>
                    <a:lnTo>
                      <a:pt x="206" y="1000"/>
                    </a:lnTo>
                    <a:lnTo>
                      <a:pt x="239" y="934"/>
                    </a:lnTo>
                    <a:lnTo>
                      <a:pt x="387" y="738"/>
                    </a:lnTo>
                    <a:lnTo>
                      <a:pt x="343" y="640"/>
                    </a:lnTo>
                    <a:lnTo>
                      <a:pt x="0" y="15"/>
                    </a:lnTo>
                    <a:lnTo>
                      <a:pt x="583" y="0"/>
                    </a:lnTo>
                    <a:close/>
                  </a:path>
                </a:pathLst>
              </a:custGeom>
              <a:solidFill>
                <a:srgbClr val="603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8" name="Freeform 59">
                <a:extLst>
                  <a:ext uri="{FF2B5EF4-FFF2-40B4-BE49-F238E27FC236}">
                    <a16:creationId xmlns:a16="http://schemas.microsoft.com/office/drawing/2014/main" id="{0F6CC005-2549-42C0-8F13-20EC08BEFF4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18" y="3397"/>
                <a:ext cx="406" cy="629"/>
              </a:xfrm>
              <a:custGeom>
                <a:avLst/>
                <a:gdLst>
                  <a:gd name="T0" fmla="*/ 0 w 982"/>
                  <a:gd name="T1" fmla="*/ 4 h 1565"/>
                  <a:gd name="T2" fmla="*/ 5 w 982"/>
                  <a:gd name="T3" fmla="*/ 21 h 1565"/>
                  <a:gd name="T4" fmla="*/ 7 w 982"/>
                  <a:gd name="T5" fmla="*/ 25 h 1565"/>
                  <a:gd name="T6" fmla="*/ 9 w 982"/>
                  <a:gd name="T7" fmla="*/ 29 h 1565"/>
                  <a:gd name="T8" fmla="*/ 10 w 982"/>
                  <a:gd name="T9" fmla="*/ 32 h 1565"/>
                  <a:gd name="T10" fmla="*/ 13 w 982"/>
                  <a:gd name="T11" fmla="*/ 36 h 1565"/>
                  <a:gd name="T12" fmla="*/ 15 w 982"/>
                  <a:gd name="T13" fmla="*/ 39 h 1565"/>
                  <a:gd name="T14" fmla="*/ 17 w 982"/>
                  <a:gd name="T15" fmla="*/ 41 h 1565"/>
                  <a:gd name="T16" fmla="*/ 21 w 982"/>
                  <a:gd name="T17" fmla="*/ 45 h 1565"/>
                  <a:gd name="T18" fmla="*/ 24 w 982"/>
                  <a:gd name="T19" fmla="*/ 49 h 1565"/>
                  <a:gd name="T20" fmla="*/ 28 w 982"/>
                  <a:gd name="T21" fmla="*/ 51 h 1565"/>
                  <a:gd name="T22" fmla="*/ 24 w 982"/>
                  <a:gd name="T23" fmla="*/ 53 h 1565"/>
                  <a:gd name="T24" fmla="*/ 26 w 982"/>
                  <a:gd name="T25" fmla="*/ 58 h 1565"/>
                  <a:gd name="T26" fmla="*/ 21 w 982"/>
                  <a:gd name="T27" fmla="*/ 66 h 1565"/>
                  <a:gd name="T28" fmla="*/ 16 w 982"/>
                  <a:gd name="T29" fmla="*/ 70 h 1565"/>
                  <a:gd name="T30" fmla="*/ 14 w 982"/>
                  <a:gd name="T31" fmla="*/ 72 h 1565"/>
                  <a:gd name="T32" fmla="*/ 12 w 982"/>
                  <a:gd name="T33" fmla="*/ 74 h 1565"/>
                  <a:gd name="T34" fmla="*/ 11 w 982"/>
                  <a:gd name="T35" fmla="*/ 76 h 1565"/>
                  <a:gd name="T36" fmla="*/ 10 w 982"/>
                  <a:gd name="T37" fmla="*/ 78 h 1565"/>
                  <a:gd name="T38" fmla="*/ 9 w 982"/>
                  <a:gd name="T39" fmla="*/ 80 h 1565"/>
                  <a:gd name="T40" fmla="*/ 8 w 982"/>
                  <a:gd name="T41" fmla="*/ 83 h 1565"/>
                  <a:gd name="T42" fmla="*/ 7 w 982"/>
                  <a:gd name="T43" fmla="*/ 86 h 1565"/>
                  <a:gd name="T44" fmla="*/ 7 w 982"/>
                  <a:gd name="T45" fmla="*/ 90 h 1565"/>
                  <a:gd name="T46" fmla="*/ 7 w 982"/>
                  <a:gd name="T47" fmla="*/ 94 h 1565"/>
                  <a:gd name="T48" fmla="*/ 7 w 982"/>
                  <a:gd name="T49" fmla="*/ 102 h 1565"/>
                  <a:gd name="T50" fmla="*/ 53 w 982"/>
                  <a:gd name="T51" fmla="*/ 100 h 1565"/>
                  <a:gd name="T52" fmla="*/ 50 w 982"/>
                  <a:gd name="T53" fmla="*/ 97 h 1565"/>
                  <a:gd name="T54" fmla="*/ 50 w 982"/>
                  <a:gd name="T55" fmla="*/ 95 h 1565"/>
                  <a:gd name="T56" fmla="*/ 50 w 982"/>
                  <a:gd name="T57" fmla="*/ 94 h 1565"/>
                  <a:gd name="T58" fmla="*/ 51 w 982"/>
                  <a:gd name="T59" fmla="*/ 88 h 1565"/>
                  <a:gd name="T60" fmla="*/ 47 w 982"/>
                  <a:gd name="T61" fmla="*/ 87 h 1565"/>
                  <a:gd name="T62" fmla="*/ 52 w 982"/>
                  <a:gd name="T63" fmla="*/ 83 h 1565"/>
                  <a:gd name="T64" fmla="*/ 67 w 982"/>
                  <a:gd name="T65" fmla="*/ 63 h 1565"/>
                  <a:gd name="T66" fmla="*/ 68 w 982"/>
                  <a:gd name="T67" fmla="*/ 61 h 1565"/>
                  <a:gd name="T68" fmla="*/ 69 w 982"/>
                  <a:gd name="T69" fmla="*/ 58 h 1565"/>
                  <a:gd name="T70" fmla="*/ 69 w 982"/>
                  <a:gd name="T71" fmla="*/ 56 h 1565"/>
                  <a:gd name="T72" fmla="*/ 69 w 982"/>
                  <a:gd name="T73" fmla="*/ 53 h 1565"/>
                  <a:gd name="T74" fmla="*/ 69 w 982"/>
                  <a:gd name="T75" fmla="*/ 51 h 1565"/>
                  <a:gd name="T76" fmla="*/ 68 w 982"/>
                  <a:gd name="T77" fmla="*/ 49 h 1565"/>
                  <a:gd name="T78" fmla="*/ 67 w 982"/>
                  <a:gd name="T79" fmla="*/ 46 h 1565"/>
                  <a:gd name="T80" fmla="*/ 59 w 982"/>
                  <a:gd name="T81" fmla="*/ 31 h 1565"/>
                  <a:gd name="T82" fmla="*/ 45 w 982"/>
                  <a:gd name="T83" fmla="*/ 0 h 1565"/>
                  <a:gd name="T84" fmla="*/ 0 w 982"/>
                  <a:gd name="T85" fmla="*/ 4 h 156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982"/>
                  <a:gd name="T130" fmla="*/ 0 h 1565"/>
                  <a:gd name="T131" fmla="*/ 982 w 982"/>
                  <a:gd name="T132" fmla="*/ 1565 h 156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982" h="1565">
                    <a:moveTo>
                      <a:pt x="0" y="54"/>
                    </a:moveTo>
                    <a:lnTo>
                      <a:pt x="78" y="322"/>
                    </a:lnTo>
                    <a:lnTo>
                      <a:pt x="99" y="388"/>
                    </a:lnTo>
                    <a:lnTo>
                      <a:pt x="123" y="445"/>
                    </a:lnTo>
                    <a:lnTo>
                      <a:pt x="147" y="497"/>
                    </a:lnTo>
                    <a:lnTo>
                      <a:pt x="182" y="561"/>
                    </a:lnTo>
                    <a:lnTo>
                      <a:pt x="210" y="601"/>
                    </a:lnTo>
                    <a:lnTo>
                      <a:pt x="238" y="638"/>
                    </a:lnTo>
                    <a:lnTo>
                      <a:pt x="291" y="695"/>
                    </a:lnTo>
                    <a:lnTo>
                      <a:pt x="345" y="756"/>
                    </a:lnTo>
                    <a:lnTo>
                      <a:pt x="389" y="782"/>
                    </a:lnTo>
                    <a:lnTo>
                      <a:pt x="335" y="815"/>
                    </a:lnTo>
                    <a:lnTo>
                      <a:pt x="378" y="891"/>
                    </a:lnTo>
                    <a:lnTo>
                      <a:pt x="291" y="1011"/>
                    </a:lnTo>
                    <a:lnTo>
                      <a:pt x="225" y="1072"/>
                    </a:lnTo>
                    <a:lnTo>
                      <a:pt x="199" y="1099"/>
                    </a:lnTo>
                    <a:lnTo>
                      <a:pt x="177" y="1136"/>
                    </a:lnTo>
                    <a:lnTo>
                      <a:pt x="156" y="1174"/>
                    </a:lnTo>
                    <a:lnTo>
                      <a:pt x="140" y="1207"/>
                    </a:lnTo>
                    <a:lnTo>
                      <a:pt x="126" y="1237"/>
                    </a:lnTo>
                    <a:lnTo>
                      <a:pt x="113" y="1275"/>
                    </a:lnTo>
                    <a:lnTo>
                      <a:pt x="102" y="1325"/>
                    </a:lnTo>
                    <a:lnTo>
                      <a:pt x="97" y="1389"/>
                    </a:lnTo>
                    <a:lnTo>
                      <a:pt x="97" y="1455"/>
                    </a:lnTo>
                    <a:lnTo>
                      <a:pt x="100" y="1565"/>
                    </a:lnTo>
                    <a:lnTo>
                      <a:pt x="750" y="1535"/>
                    </a:lnTo>
                    <a:lnTo>
                      <a:pt x="713" y="1495"/>
                    </a:lnTo>
                    <a:lnTo>
                      <a:pt x="706" y="1464"/>
                    </a:lnTo>
                    <a:lnTo>
                      <a:pt x="703" y="1442"/>
                    </a:lnTo>
                    <a:lnTo>
                      <a:pt x="727" y="1349"/>
                    </a:lnTo>
                    <a:lnTo>
                      <a:pt x="661" y="1343"/>
                    </a:lnTo>
                    <a:lnTo>
                      <a:pt x="737" y="1284"/>
                    </a:lnTo>
                    <a:lnTo>
                      <a:pt x="954" y="967"/>
                    </a:lnTo>
                    <a:lnTo>
                      <a:pt x="968" y="936"/>
                    </a:lnTo>
                    <a:lnTo>
                      <a:pt x="977" y="901"/>
                    </a:lnTo>
                    <a:lnTo>
                      <a:pt x="982" y="865"/>
                    </a:lnTo>
                    <a:lnTo>
                      <a:pt x="982" y="825"/>
                    </a:lnTo>
                    <a:lnTo>
                      <a:pt x="975" y="790"/>
                    </a:lnTo>
                    <a:lnTo>
                      <a:pt x="967" y="756"/>
                    </a:lnTo>
                    <a:lnTo>
                      <a:pt x="944" y="705"/>
                    </a:lnTo>
                    <a:lnTo>
                      <a:pt x="835" y="467"/>
                    </a:lnTo>
                    <a:lnTo>
                      <a:pt x="633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603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9" name="Freeform 60">
                <a:extLst>
                  <a:ext uri="{FF2B5EF4-FFF2-40B4-BE49-F238E27FC236}">
                    <a16:creationId xmlns:a16="http://schemas.microsoft.com/office/drawing/2014/main" id="{481B126F-98D9-4554-AA0E-E042059E56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00" y="2918"/>
                <a:ext cx="147" cy="492"/>
              </a:xfrm>
              <a:custGeom>
                <a:avLst/>
                <a:gdLst>
                  <a:gd name="T0" fmla="*/ 18 w 357"/>
                  <a:gd name="T1" fmla="*/ 5 h 1222"/>
                  <a:gd name="T2" fmla="*/ 19 w 357"/>
                  <a:gd name="T3" fmla="*/ 7 h 1222"/>
                  <a:gd name="T4" fmla="*/ 21 w 357"/>
                  <a:gd name="T5" fmla="*/ 10 h 1222"/>
                  <a:gd name="T6" fmla="*/ 22 w 357"/>
                  <a:gd name="T7" fmla="*/ 13 h 1222"/>
                  <a:gd name="T8" fmla="*/ 23 w 357"/>
                  <a:gd name="T9" fmla="*/ 16 h 1222"/>
                  <a:gd name="T10" fmla="*/ 24 w 357"/>
                  <a:gd name="T11" fmla="*/ 19 h 1222"/>
                  <a:gd name="T12" fmla="*/ 25 w 357"/>
                  <a:gd name="T13" fmla="*/ 23 h 1222"/>
                  <a:gd name="T14" fmla="*/ 25 w 357"/>
                  <a:gd name="T15" fmla="*/ 26 h 1222"/>
                  <a:gd name="T16" fmla="*/ 25 w 357"/>
                  <a:gd name="T17" fmla="*/ 32 h 1222"/>
                  <a:gd name="T18" fmla="*/ 24 w 357"/>
                  <a:gd name="T19" fmla="*/ 36 h 1222"/>
                  <a:gd name="T20" fmla="*/ 23 w 357"/>
                  <a:gd name="T21" fmla="*/ 41 h 1222"/>
                  <a:gd name="T22" fmla="*/ 22 w 357"/>
                  <a:gd name="T23" fmla="*/ 45 h 1222"/>
                  <a:gd name="T24" fmla="*/ 21 w 357"/>
                  <a:gd name="T25" fmla="*/ 49 h 1222"/>
                  <a:gd name="T26" fmla="*/ 20 w 357"/>
                  <a:gd name="T27" fmla="*/ 53 h 1222"/>
                  <a:gd name="T28" fmla="*/ 19 w 357"/>
                  <a:gd name="T29" fmla="*/ 56 h 1222"/>
                  <a:gd name="T30" fmla="*/ 18 w 357"/>
                  <a:gd name="T31" fmla="*/ 59 h 1222"/>
                  <a:gd name="T32" fmla="*/ 16 w 357"/>
                  <a:gd name="T33" fmla="*/ 62 h 1222"/>
                  <a:gd name="T34" fmla="*/ 14 w 357"/>
                  <a:gd name="T35" fmla="*/ 65 h 1222"/>
                  <a:gd name="T36" fmla="*/ 13 w 357"/>
                  <a:gd name="T37" fmla="*/ 68 h 1222"/>
                  <a:gd name="T38" fmla="*/ 11 w 357"/>
                  <a:gd name="T39" fmla="*/ 70 h 1222"/>
                  <a:gd name="T40" fmla="*/ 9 w 357"/>
                  <a:gd name="T41" fmla="*/ 72 h 1222"/>
                  <a:gd name="T42" fmla="*/ 7 w 357"/>
                  <a:gd name="T43" fmla="*/ 75 h 1222"/>
                  <a:gd name="T44" fmla="*/ 5 w 357"/>
                  <a:gd name="T45" fmla="*/ 76 h 1222"/>
                  <a:gd name="T46" fmla="*/ 0 w 357"/>
                  <a:gd name="T47" fmla="*/ 80 h 1222"/>
                  <a:gd name="T48" fmla="*/ 0 w 357"/>
                  <a:gd name="T49" fmla="*/ 0 h 1222"/>
                  <a:gd name="T50" fmla="*/ 14 w 357"/>
                  <a:gd name="T51" fmla="*/ 1 h 1222"/>
                  <a:gd name="T52" fmla="*/ 18 w 357"/>
                  <a:gd name="T53" fmla="*/ 5 h 122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57"/>
                  <a:gd name="T82" fmla="*/ 0 h 1222"/>
                  <a:gd name="T83" fmla="*/ 357 w 357"/>
                  <a:gd name="T84" fmla="*/ 1222 h 122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57" h="1222">
                    <a:moveTo>
                      <a:pt x="255" y="81"/>
                    </a:moveTo>
                    <a:lnTo>
                      <a:pt x="276" y="113"/>
                    </a:lnTo>
                    <a:lnTo>
                      <a:pt x="300" y="151"/>
                    </a:lnTo>
                    <a:lnTo>
                      <a:pt x="321" y="196"/>
                    </a:lnTo>
                    <a:lnTo>
                      <a:pt x="338" y="246"/>
                    </a:lnTo>
                    <a:lnTo>
                      <a:pt x="349" y="295"/>
                    </a:lnTo>
                    <a:lnTo>
                      <a:pt x="354" y="349"/>
                    </a:lnTo>
                    <a:lnTo>
                      <a:pt x="357" y="403"/>
                    </a:lnTo>
                    <a:lnTo>
                      <a:pt x="354" y="491"/>
                    </a:lnTo>
                    <a:lnTo>
                      <a:pt x="347" y="557"/>
                    </a:lnTo>
                    <a:lnTo>
                      <a:pt x="333" y="635"/>
                    </a:lnTo>
                    <a:lnTo>
                      <a:pt x="321" y="684"/>
                    </a:lnTo>
                    <a:lnTo>
                      <a:pt x="305" y="755"/>
                    </a:lnTo>
                    <a:lnTo>
                      <a:pt x="288" y="816"/>
                    </a:lnTo>
                    <a:lnTo>
                      <a:pt x="271" y="865"/>
                    </a:lnTo>
                    <a:lnTo>
                      <a:pt x="253" y="910"/>
                    </a:lnTo>
                    <a:lnTo>
                      <a:pt x="232" y="955"/>
                    </a:lnTo>
                    <a:lnTo>
                      <a:pt x="210" y="997"/>
                    </a:lnTo>
                    <a:lnTo>
                      <a:pt x="184" y="1040"/>
                    </a:lnTo>
                    <a:lnTo>
                      <a:pt x="158" y="1075"/>
                    </a:lnTo>
                    <a:lnTo>
                      <a:pt x="132" y="1109"/>
                    </a:lnTo>
                    <a:lnTo>
                      <a:pt x="97" y="1148"/>
                    </a:lnTo>
                    <a:lnTo>
                      <a:pt x="64" y="1174"/>
                    </a:lnTo>
                    <a:lnTo>
                      <a:pt x="0" y="1222"/>
                    </a:lnTo>
                    <a:lnTo>
                      <a:pt x="0" y="0"/>
                    </a:lnTo>
                    <a:lnTo>
                      <a:pt x="208" y="15"/>
                    </a:lnTo>
                    <a:lnTo>
                      <a:pt x="255" y="81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200" name="Group 61">
                <a:extLst>
                  <a:ext uri="{FF2B5EF4-FFF2-40B4-BE49-F238E27FC236}">
                    <a16:creationId xmlns:a16="http://schemas.microsoft.com/office/drawing/2014/main" id="{CA3E3F0D-7659-4AEB-BB8E-EF3DD8EFD9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990" y="2913"/>
                <a:ext cx="73" cy="514"/>
                <a:chOff x="2131" y="2072"/>
                <a:chExt cx="89" cy="639"/>
              </a:xfrm>
            </p:grpSpPr>
            <p:sp>
              <p:nvSpPr>
                <p:cNvPr id="7227" name="Freeform 62">
                  <a:extLst>
                    <a:ext uri="{FF2B5EF4-FFF2-40B4-BE49-F238E27FC236}">
                      <a16:creationId xmlns:a16="http://schemas.microsoft.com/office/drawing/2014/main" id="{548ADD07-2A13-4194-BD44-48093AD38B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9" y="2117"/>
                  <a:ext cx="81" cy="594"/>
                </a:xfrm>
                <a:custGeom>
                  <a:avLst/>
                  <a:gdLst>
                    <a:gd name="T0" fmla="*/ 0 w 163"/>
                    <a:gd name="T1" fmla="*/ 0 h 1188"/>
                    <a:gd name="T2" fmla="*/ 4 w 163"/>
                    <a:gd name="T3" fmla="*/ 3 h 1188"/>
                    <a:gd name="T4" fmla="*/ 8 w 163"/>
                    <a:gd name="T5" fmla="*/ 7 h 1188"/>
                    <a:gd name="T6" fmla="*/ 10 w 163"/>
                    <a:gd name="T7" fmla="*/ 10 h 1188"/>
                    <a:gd name="T8" fmla="*/ 11 w 163"/>
                    <a:gd name="T9" fmla="*/ 13 h 1188"/>
                    <a:gd name="T10" fmla="*/ 13 w 163"/>
                    <a:gd name="T11" fmla="*/ 17 h 1188"/>
                    <a:gd name="T12" fmla="*/ 15 w 163"/>
                    <a:gd name="T13" fmla="*/ 21 h 1188"/>
                    <a:gd name="T14" fmla="*/ 17 w 163"/>
                    <a:gd name="T15" fmla="*/ 27 h 1188"/>
                    <a:gd name="T16" fmla="*/ 18 w 163"/>
                    <a:gd name="T17" fmla="*/ 34 h 1188"/>
                    <a:gd name="T18" fmla="*/ 19 w 163"/>
                    <a:gd name="T19" fmla="*/ 40 h 1188"/>
                    <a:gd name="T20" fmla="*/ 20 w 163"/>
                    <a:gd name="T21" fmla="*/ 46 h 1188"/>
                    <a:gd name="T22" fmla="*/ 20 w 163"/>
                    <a:gd name="T23" fmla="*/ 55 h 1188"/>
                    <a:gd name="T24" fmla="*/ 19 w 163"/>
                    <a:gd name="T25" fmla="*/ 68 h 1188"/>
                    <a:gd name="T26" fmla="*/ 17 w 163"/>
                    <a:gd name="T27" fmla="*/ 79 h 1188"/>
                    <a:gd name="T28" fmla="*/ 11 w 163"/>
                    <a:gd name="T29" fmla="*/ 134 h 1188"/>
                    <a:gd name="T30" fmla="*/ 5 w 163"/>
                    <a:gd name="T31" fmla="*/ 149 h 1188"/>
                    <a:gd name="T32" fmla="*/ 1 w 163"/>
                    <a:gd name="T33" fmla="*/ 128 h 1188"/>
                    <a:gd name="T34" fmla="*/ 4 w 163"/>
                    <a:gd name="T35" fmla="*/ 106 h 1188"/>
                    <a:gd name="T36" fmla="*/ 6 w 163"/>
                    <a:gd name="T37" fmla="*/ 92 h 1188"/>
                    <a:gd name="T38" fmla="*/ 7 w 163"/>
                    <a:gd name="T39" fmla="*/ 81 h 1188"/>
                    <a:gd name="T40" fmla="*/ 8 w 163"/>
                    <a:gd name="T41" fmla="*/ 70 h 1188"/>
                    <a:gd name="T42" fmla="*/ 8 w 163"/>
                    <a:gd name="T43" fmla="*/ 58 h 1188"/>
                    <a:gd name="T44" fmla="*/ 9 w 163"/>
                    <a:gd name="T45" fmla="*/ 51 h 1188"/>
                    <a:gd name="T46" fmla="*/ 8 w 163"/>
                    <a:gd name="T47" fmla="*/ 45 h 1188"/>
                    <a:gd name="T48" fmla="*/ 8 w 163"/>
                    <a:gd name="T49" fmla="*/ 39 h 1188"/>
                    <a:gd name="T50" fmla="*/ 6 w 163"/>
                    <a:gd name="T51" fmla="*/ 27 h 1188"/>
                    <a:gd name="T52" fmla="*/ 6 w 163"/>
                    <a:gd name="T53" fmla="*/ 23 h 1188"/>
                    <a:gd name="T54" fmla="*/ 5 w 163"/>
                    <a:gd name="T55" fmla="*/ 18 h 1188"/>
                    <a:gd name="T56" fmla="*/ 4 w 163"/>
                    <a:gd name="T57" fmla="*/ 13 h 1188"/>
                    <a:gd name="T58" fmla="*/ 0 w 163"/>
                    <a:gd name="T59" fmla="*/ 0 h 1188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63"/>
                    <a:gd name="T91" fmla="*/ 0 h 1188"/>
                    <a:gd name="T92" fmla="*/ 163 w 163"/>
                    <a:gd name="T93" fmla="*/ 1188 h 1188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63" h="1188">
                      <a:moveTo>
                        <a:pt x="0" y="0"/>
                      </a:moveTo>
                      <a:lnTo>
                        <a:pt x="38" y="19"/>
                      </a:lnTo>
                      <a:lnTo>
                        <a:pt x="65" y="57"/>
                      </a:lnTo>
                      <a:lnTo>
                        <a:pt x="81" y="82"/>
                      </a:lnTo>
                      <a:lnTo>
                        <a:pt x="93" y="102"/>
                      </a:lnTo>
                      <a:lnTo>
                        <a:pt x="109" y="132"/>
                      </a:lnTo>
                      <a:lnTo>
                        <a:pt x="123" y="170"/>
                      </a:lnTo>
                      <a:lnTo>
                        <a:pt x="137" y="214"/>
                      </a:lnTo>
                      <a:lnTo>
                        <a:pt x="151" y="271"/>
                      </a:lnTo>
                      <a:lnTo>
                        <a:pt x="156" y="316"/>
                      </a:lnTo>
                      <a:lnTo>
                        <a:pt x="163" y="370"/>
                      </a:lnTo>
                      <a:lnTo>
                        <a:pt x="161" y="438"/>
                      </a:lnTo>
                      <a:lnTo>
                        <a:pt x="154" y="540"/>
                      </a:lnTo>
                      <a:lnTo>
                        <a:pt x="142" y="629"/>
                      </a:lnTo>
                      <a:lnTo>
                        <a:pt x="93" y="1068"/>
                      </a:lnTo>
                      <a:lnTo>
                        <a:pt x="45" y="1188"/>
                      </a:lnTo>
                      <a:lnTo>
                        <a:pt x="12" y="1024"/>
                      </a:lnTo>
                      <a:lnTo>
                        <a:pt x="32" y="851"/>
                      </a:lnTo>
                      <a:lnTo>
                        <a:pt x="48" y="736"/>
                      </a:lnTo>
                      <a:lnTo>
                        <a:pt x="57" y="646"/>
                      </a:lnTo>
                      <a:lnTo>
                        <a:pt x="64" y="554"/>
                      </a:lnTo>
                      <a:lnTo>
                        <a:pt x="71" y="460"/>
                      </a:lnTo>
                      <a:lnTo>
                        <a:pt x="72" y="406"/>
                      </a:lnTo>
                      <a:lnTo>
                        <a:pt x="71" y="358"/>
                      </a:lnTo>
                      <a:lnTo>
                        <a:pt x="65" y="309"/>
                      </a:lnTo>
                      <a:lnTo>
                        <a:pt x="53" y="215"/>
                      </a:lnTo>
                      <a:lnTo>
                        <a:pt x="48" y="182"/>
                      </a:lnTo>
                      <a:lnTo>
                        <a:pt x="41" y="144"/>
                      </a:lnTo>
                      <a:lnTo>
                        <a:pt x="34" y="1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8" name="Arc 63">
                  <a:extLst>
                    <a:ext uri="{FF2B5EF4-FFF2-40B4-BE49-F238E27FC236}">
                      <a16:creationId xmlns:a16="http://schemas.microsoft.com/office/drawing/2014/main" id="{F4413A04-8218-4116-8A55-FB3C10BD68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1" y="2072"/>
                  <a:ext cx="29" cy="58"/>
                </a:xfrm>
                <a:custGeom>
                  <a:avLst/>
                  <a:gdLst>
                    <a:gd name="T0" fmla="*/ 0 w 22307"/>
                    <a:gd name="T1" fmla="*/ 0 h 29828"/>
                    <a:gd name="T2" fmla="*/ 0 w 22307"/>
                    <a:gd name="T3" fmla="*/ 0 h 29828"/>
                    <a:gd name="T4" fmla="*/ 0 w 22307"/>
                    <a:gd name="T5" fmla="*/ 0 h 29828"/>
                    <a:gd name="T6" fmla="*/ 0 60000 65536"/>
                    <a:gd name="T7" fmla="*/ 0 60000 65536"/>
                    <a:gd name="T8" fmla="*/ 0 60000 65536"/>
                    <a:gd name="T9" fmla="*/ 0 w 22307"/>
                    <a:gd name="T10" fmla="*/ 0 h 29828"/>
                    <a:gd name="T11" fmla="*/ 22307 w 22307"/>
                    <a:gd name="T12" fmla="*/ 29828 h 298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307" h="29828" fill="none" extrusionOk="0">
                      <a:moveTo>
                        <a:pt x="-1" y="11"/>
                      </a:moveTo>
                      <a:cubicBezTo>
                        <a:pt x="235" y="3"/>
                        <a:pt x="471" y="-1"/>
                        <a:pt x="707" y="0"/>
                      </a:cubicBezTo>
                      <a:cubicBezTo>
                        <a:pt x="12636" y="0"/>
                        <a:pt x="22307" y="9670"/>
                        <a:pt x="22307" y="21600"/>
                      </a:cubicBezTo>
                      <a:cubicBezTo>
                        <a:pt x="22307" y="24422"/>
                        <a:pt x="21753" y="27218"/>
                        <a:pt x="20678" y="29828"/>
                      </a:cubicBezTo>
                    </a:path>
                    <a:path w="22307" h="29828" stroke="0" extrusionOk="0">
                      <a:moveTo>
                        <a:pt x="-1" y="11"/>
                      </a:moveTo>
                      <a:cubicBezTo>
                        <a:pt x="235" y="3"/>
                        <a:pt x="471" y="-1"/>
                        <a:pt x="707" y="0"/>
                      </a:cubicBezTo>
                      <a:cubicBezTo>
                        <a:pt x="12636" y="0"/>
                        <a:pt x="22307" y="9670"/>
                        <a:pt x="22307" y="21600"/>
                      </a:cubicBezTo>
                      <a:cubicBezTo>
                        <a:pt x="22307" y="24422"/>
                        <a:pt x="21753" y="27218"/>
                        <a:pt x="20678" y="29828"/>
                      </a:cubicBezTo>
                      <a:lnTo>
                        <a:pt x="707" y="21600"/>
                      </a:lnTo>
                      <a:lnTo>
                        <a:pt x="-1" y="11"/>
                      </a:lnTo>
                      <a:close/>
                    </a:path>
                  </a:pathLst>
                </a:custGeom>
                <a:solidFill>
                  <a:srgbClr val="0000E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201" name="Freeform 64">
                <a:extLst>
                  <a:ext uri="{FF2B5EF4-FFF2-40B4-BE49-F238E27FC236}">
                    <a16:creationId xmlns:a16="http://schemas.microsoft.com/office/drawing/2014/main" id="{7CA04072-9AF2-4D10-A963-D2C4F571C83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24" y="2784"/>
                <a:ext cx="694" cy="740"/>
              </a:xfrm>
              <a:custGeom>
                <a:avLst/>
                <a:gdLst>
                  <a:gd name="T0" fmla="*/ 91 w 1684"/>
                  <a:gd name="T1" fmla="*/ 0 h 1839"/>
                  <a:gd name="T2" fmla="*/ 86 w 1684"/>
                  <a:gd name="T3" fmla="*/ 1 h 1839"/>
                  <a:gd name="T4" fmla="*/ 80 w 1684"/>
                  <a:gd name="T5" fmla="*/ 3 h 1839"/>
                  <a:gd name="T6" fmla="*/ 75 w 1684"/>
                  <a:gd name="T7" fmla="*/ 6 h 1839"/>
                  <a:gd name="T8" fmla="*/ 69 w 1684"/>
                  <a:gd name="T9" fmla="*/ 12 h 1839"/>
                  <a:gd name="T10" fmla="*/ 49 w 1684"/>
                  <a:gd name="T11" fmla="*/ 33 h 1839"/>
                  <a:gd name="T12" fmla="*/ 31 w 1684"/>
                  <a:gd name="T13" fmla="*/ 48 h 1839"/>
                  <a:gd name="T14" fmla="*/ 10 w 1684"/>
                  <a:gd name="T15" fmla="*/ 62 h 1839"/>
                  <a:gd name="T16" fmla="*/ 0 w 1684"/>
                  <a:gd name="T17" fmla="*/ 75 h 1839"/>
                  <a:gd name="T18" fmla="*/ 1 w 1684"/>
                  <a:gd name="T19" fmla="*/ 86 h 1839"/>
                  <a:gd name="T20" fmla="*/ 2 w 1684"/>
                  <a:gd name="T21" fmla="*/ 95 h 1839"/>
                  <a:gd name="T22" fmla="*/ 5 w 1684"/>
                  <a:gd name="T23" fmla="*/ 101 h 1839"/>
                  <a:gd name="T24" fmla="*/ 10 w 1684"/>
                  <a:gd name="T25" fmla="*/ 108 h 1839"/>
                  <a:gd name="T26" fmla="*/ 16 w 1684"/>
                  <a:gd name="T27" fmla="*/ 112 h 1839"/>
                  <a:gd name="T28" fmla="*/ 25 w 1684"/>
                  <a:gd name="T29" fmla="*/ 116 h 1839"/>
                  <a:gd name="T30" fmla="*/ 35 w 1684"/>
                  <a:gd name="T31" fmla="*/ 119 h 1839"/>
                  <a:gd name="T32" fmla="*/ 45 w 1684"/>
                  <a:gd name="T33" fmla="*/ 120 h 1839"/>
                  <a:gd name="T34" fmla="*/ 55 w 1684"/>
                  <a:gd name="T35" fmla="*/ 119 h 1839"/>
                  <a:gd name="T36" fmla="*/ 63 w 1684"/>
                  <a:gd name="T37" fmla="*/ 117 h 1839"/>
                  <a:gd name="T38" fmla="*/ 80 w 1684"/>
                  <a:gd name="T39" fmla="*/ 111 h 1839"/>
                  <a:gd name="T40" fmla="*/ 100 w 1684"/>
                  <a:gd name="T41" fmla="*/ 100 h 1839"/>
                  <a:gd name="T42" fmla="*/ 106 w 1684"/>
                  <a:gd name="T43" fmla="*/ 93 h 1839"/>
                  <a:gd name="T44" fmla="*/ 113 w 1684"/>
                  <a:gd name="T45" fmla="*/ 83 h 1839"/>
                  <a:gd name="T46" fmla="*/ 116 w 1684"/>
                  <a:gd name="T47" fmla="*/ 74 h 1839"/>
                  <a:gd name="T48" fmla="*/ 118 w 1684"/>
                  <a:gd name="T49" fmla="*/ 65 h 1839"/>
                  <a:gd name="T50" fmla="*/ 118 w 1684"/>
                  <a:gd name="T51" fmla="*/ 56 h 1839"/>
                  <a:gd name="T52" fmla="*/ 117 w 1684"/>
                  <a:gd name="T53" fmla="*/ 46 h 1839"/>
                  <a:gd name="T54" fmla="*/ 117 w 1684"/>
                  <a:gd name="T55" fmla="*/ 37 h 1839"/>
                  <a:gd name="T56" fmla="*/ 115 w 1684"/>
                  <a:gd name="T57" fmla="*/ 31 h 1839"/>
                  <a:gd name="T58" fmla="*/ 113 w 1684"/>
                  <a:gd name="T59" fmla="*/ 25 h 1839"/>
                  <a:gd name="T60" fmla="*/ 110 w 1684"/>
                  <a:gd name="T61" fmla="*/ 20 h 1839"/>
                  <a:gd name="T62" fmla="*/ 106 w 1684"/>
                  <a:gd name="T63" fmla="*/ 15 h 183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684"/>
                  <a:gd name="T97" fmla="*/ 0 h 1839"/>
                  <a:gd name="T98" fmla="*/ 1684 w 1684"/>
                  <a:gd name="T99" fmla="*/ 1839 h 183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684" h="1839">
                    <a:moveTo>
                      <a:pt x="1344" y="10"/>
                    </a:moveTo>
                    <a:lnTo>
                      <a:pt x="1307" y="0"/>
                    </a:lnTo>
                    <a:lnTo>
                      <a:pt x="1271" y="3"/>
                    </a:lnTo>
                    <a:lnTo>
                      <a:pt x="1228" y="12"/>
                    </a:lnTo>
                    <a:lnTo>
                      <a:pt x="1189" y="28"/>
                    </a:lnTo>
                    <a:lnTo>
                      <a:pt x="1151" y="45"/>
                    </a:lnTo>
                    <a:lnTo>
                      <a:pt x="1122" y="64"/>
                    </a:lnTo>
                    <a:lnTo>
                      <a:pt x="1071" y="101"/>
                    </a:lnTo>
                    <a:lnTo>
                      <a:pt x="1035" y="132"/>
                    </a:lnTo>
                    <a:lnTo>
                      <a:pt x="988" y="186"/>
                    </a:lnTo>
                    <a:lnTo>
                      <a:pt x="809" y="401"/>
                    </a:lnTo>
                    <a:lnTo>
                      <a:pt x="705" y="512"/>
                    </a:lnTo>
                    <a:lnTo>
                      <a:pt x="585" y="618"/>
                    </a:lnTo>
                    <a:lnTo>
                      <a:pt x="446" y="738"/>
                    </a:lnTo>
                    <a:lnTo>
                      <a:pt x="327" y="825"/>
                    </a:lnTo>
                    <a:lnTo>
                      <a:pt x="146" y="952"/>
                    </a:lnTo>
                    <a:lnTo>
                      <a:pt x="11" y="1044"/>
                    </a:lnTo>
                    <a:lnTo>
                      <a:pt x="0" y="1151"/>
                    </a:lnTo>
                    <a:lnTo>
                      <a:pt x="0" y="1249"/>
                    </a:lnTo>
                    <a:lnTo>
                      <a:pt x="9" y="1321"/>
                    </a:lnTo>
                    <a:lnTo>
                      <a:pt x="21" y="1400"/>
                    </a:lnTo>
                    <a:lnTo>
                      <a:pt x="33" y="1452"/>
                    </a:lnTo>
                    <a:lnTo>
                      <a:pt x="54" y="1504"/>
                    </a:lnTo>
                    <a:lnTo>
                      <a:pt x="75" y="1554"/>
                    </a:lnTo>
                    <a:lnTo>
                      <a:pt x="103" y="1601"/>
                    </a:lnTo>
                    <a:lnTo>
                      <a:pt x="144" y="1653"/>
                    </a:lnTo>
                    <a:lnTo>
                      <a:pt x="184" y="1688"/>
                    </a:lnTo>
                    <a:lnTo>
                      <a:pt x="236" y="1723"/>
                    </a:lnTo>
                    <a:lnTo>
                      <a:pt x="289" y="1754"/>
                    </a:lnTo>
                    <a:lnTo>
                      <a:pt x="358" y="1782"/>
                    </a:lnTo>
                    <a:lnTo>
                      <a:pt x="440" y="1808"/>
                    </a:lnTo>
                    <a:lnTo>
                      <a:pt x="507" y="1823"/>
                    </a:lnTo>
                    <a:lnTo>
                      <a:pt x="577" y="1834"/>
                    </a:lnTo>
                    <a:lnTo>
                      <a:pt x="650" y="1839"/>
                    </a:lnTo>
                    <a:lnTo>
                      <a:pt x="728" y="1835"/>
                    </a:lnTo>
                    <a:lnTo>
                      <a:pt x="783" y="1827"/>
                    </a:lnTo>
                    <a:lnTo>
                      <a:pt x="835" y="1816"/>
                    </a:lnTo>
                    <a:lnTo>
                      <a:pt x="903" y="1799"/>
                    </a:lnTo>
                    <a:lnTo>
                      <a:pt x="972" y="1771"/>
                    </a:lnTo>
                    <a:lnTo>
                      <a:pt x="1141" y="1700"/>
                    </a:lnTo>
                    <a:lnTo>
                      <a:pt x="1288" y="1631"/>
                    </a:lnTo>
                    <a:lnTo>
                      <a:pt x="1432" y="1532"/>
                    </a:lnTo>
                    <a:lnTo>
                      <a:pt x="1478" y="1481"/>
                    </a:lnTo>
                    <a:lnTo>
                      <a:pt x="1521" y="1429"/>
                    </a:lnTo>
                    <a:lnTo>
                      <a:pt x="1566" y="1365"/>
                    </a:lnTo>
                    <a:lnTo>
                      <a:pt x="1609" y="1276"/>
                    </a:lnTo>
                    <a:lnTo>
                      <a:pt x="1641" y="1198"/>
                    </a:lnTo>
                    <a:lnTo>
                      <a:pt x="1660" y="1136"/>
                    </a:lnTo>
                    <a:lnTo>
                      <a:pt x="1674" y="1068"/>
                    </a:lnTo>
                    <a:lnTo>
                      <a:pt x="1682" y="995"/>
                    </a:lnTo>
                    <a:lnTo>
                      <a:pt x="1682" y="926"/>
                    </a:lnTo>
                    <a:lnTo>
                      <a:pt x="1684" y="860"/>
                    </a:lnTo>
                    <a:lnTo>
                      <a:pt x="1681" y="785"/>
                    </a:lnTo>
                    <a:lnTo>
                      <a:pt x="1679" y="703"/>
                    </a:lnTo>
                    <a:lnTo>
                      <a:pt x="1674" y="648"/>
                    </a:lnTo>
                    <a:lnTo>
                      <a:pt x="1665" y="570"/>
                    </a:lnTo>
                    <a:lnTo>
                      <a:pt x="1660" y="512"/>
                    </a:lnTo>
                    <a:lnTo>
                      <a:pt x="1648" y="469"/>
                    </a:lnTo>
                    <a:lnTo>
                      <a:pt x="1636" y="427"/>
                    </a:lnTo>
                    <a:lnTo>
                      <a:pt x="1620" y="389"/>
                    </a:lnTo>
                    <a:lnTo>
                      <a:pt x="1597" y="349"/>
                    </a:lnTo>
                    <a:lnTo>
                      <a:pt x="1571" y="309"/>
                    </a:lnTo>
                    <a:lnTo>
                      <a:pt x="1545" y="269"/>
                    </a:lnTo>
                    <a:lnTo>
                      <a:pt x="1516" y="229"/>
                    </a:lnTo>
                    <a:lnTo>
                      <a:pt x="1344" y="10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2" name="Freeform 65">
                <a:extLst>
                  <a:ext uri="{FF2B5EF4-FFF2-40B4-BE49-F238E27FC236}">
                    <a16:creationId xmlns:a16="http://schemas.microsoft.com/office/drawing/2014/main" id="{B46FE1F9-BFAC-4678-8CBB-D3EA6DAD6EC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46" y="2795"/>
                <a:ext cx="148" cy="609"/>
              </a:xfrm>
              <a:custGeom>
                <a:avLst/>
                <a:gdLst>
                  <a:gd name="T0" fmla="*/ 0 w 360"/>
                  <a:gd name="T1" fmla="*/ 0 h 1515"/>
                  <a:gd name="T2" fmla="*/ 5 w 360"/>
                  <a:gd name="T3" fmla="*/ 12 h 1515"/>
                  <a:gd name="T4" fmla="*/ 8 w 360"/>
                  <a:gd name="T5" fmla="*/ 21 h 1515"/>
                  <a:gd name="T6" fmla="*/ 9 w 360"/>
                  <a:gd name="T7" fmla="*/ 28 h 1515"/>
                  <a:gd name="T8" fmla="*/ 17 w 360"/>
                  <a:gd name="T9" fmla="*/ 27 h 1515"/>
                  <a:gd name="T10" fmla="*/ 12 w 360"/>
                  <a:gd name="T11" fmla="*/ 37 h 1515"/>
                  <a:gd name="T12" fmla="*/ 15 w 360"/>
                  <a:gd name="T13" fmla="*/ 39 h 1515"/>
                  <a:gd name="T14" fmla="*/ 17 w 360"/>
                  <a:gd name="T15" fmla="*/ 41 h 1515"/>
                  <a:gd name="T16" fmla="*/ 18 w 360"/>
                  <a:gd name="T17" fmla="*/ 45 h 1515"/>
                  <a:gd name="T18" fmla="*/ 19 w 360"/>
                  <a:gd name="T19" fmla="*/ 51 h 1515"/>
                  <a:gd name="T20" fmla="*/ 19 w 360"/>
                  <a:gd name="T21" fmla="*/ 59 h 1515"/>
                  <a:gd name="T22" fmla="*/ 19 w 360"/>
                  <a:gd name="T23" fmla="*/ 62 h 1515"/>
                  <a:gd name="T24" fmla="*/ 19 w 360"/>
                  <a:gd name="T25" fmla="*/ 66 h 1515"/>
                  <a:gd name="T26" fmla="*/ 19 w 360"/>
                  <a:gd name="T27" fmla="*/ 70 h 1515"/>
                  <a:gd name="T28" fmla="*/ 18 w 360"/>
                  <a:gd name="T29" fmla="*/ 75 h 1515"/>
                  <a:gd name="T30" fmla="*/ 18 w 360"/>
                  <a:gd name="T31" fmla="*/ 78 h 1515"/>
                  <a:gd name="T32" fmla="*/ 17 w 360"/>
                  <a:gd name="T33" fmla="*/ 81 h 1515"/>
                  <a:gd name="T34" fmla="*/ 16 w 360"/>
                  <a:gd name="T35" fmla="*/ 84 h 1515"/>
                  <a:gd name="T36" fmla="*/ 15 w 360"/>
                  <a:gd name="T37" fmla="*/ 86 h 1515"/>
                  <a:gd name="T38" fmla="*/ 14 w 360"/>
                  <a:gd name="T39" fmla="*/ 88 h 1515"/>
                  <a:gd name="T40" fmla="*/ 13 w 360"/>
                  <a:gd name="T41" fmla="*/ 91 h 1515"/>
                  <a:gd name="T42" fmla="*/ 12 w 360"/>
                  <a:gd name="T43" fmla="*/ 93 h 1515"/>
                  <a:gd name="T44" fmla="*/ 10 w 360"/>
                  <a:gd name="T45" fmla="*/ 95 h 1515"/>
                  <a:gd name="T46" fmla="*/ 7 w 360"/>
                  <a:gd name="T47" fmla="*/ 98 h 1515"/>
                  <a:gd name="T48" fmla="*/ 10 w 360"/>
                  <a:gd name="T49" fmla="*/ 96 h 1515"/>
                  <a:gd name="T50" fmla="*/ 13 w 360"/>
                  <a:gd name="T51" fmla="*/ 93 h 1515"/>
                  <a:gd name="T52" fmla="*/ 15 w 360"/>
                  <a:gd name="T53" fmla="*/ 91 h 1515"/>
                  <a:gd name="T54" fmla="*/ 16 w 360"/>
                  <a:gd name="T55" fmla="*/ 88 h 1515"/>
                  <a:gd name="T56" fmla="*/ 18 w 360"/>
                  <a:gd name="T57" fmla="*/ 86 h 1515"/>
                  <a:gd name="T58" fmla="*/ 20 w 360"/>
                  <a:gd name="T59" fmla="*/ 83 h 1515"/>
                  <a:gd name="T60" fmla="*/ 21 w 360"/>
                  <a:gd name="T61" fmla="*/ 80 h 1515"/>
                  <a:gd name="T62" fmla="*/ 22 w 360"/>
                  <a:gd name="T63" fmla="*/ 77 h 1515"/>
                  <a:gd name="T64" fmla="*/ 23 w 360"/>
                  <a:gd name="T65" fmla="*/ 74 h 1515"/>
                  <a:gd name="T66" fmla="*/ 24 w 360"/>
                  <a:gd name="T67" fmla="*/ 70 h 1515"/>
                  <a:gd name="T68" fmla="*/ 25 w 360"/>
                  <a:gd name="T69" fmla="*/ 66 h 1515"/>
                  <a:gd name="T70" fmla="*/ 25 w 360"/>
                  <a:gd name="T71" fmla="*/ 61 h 1515"/>
                  <a:gd name="T72" fmla="*/ 25 w 360"/>
                  <a:gd name="T73" fmla="*/ 55 h 1515"/>
                  <a:gd name="T74" fmla="*/ 25 w 360"/>
                  <a:gd name="T75" fmla="*/ 51 h 1515"/>
                  <a:gd name="T76" fmla="*/ 25 w 360"/>
                  <a:gd name="T77" fmla="*/ 48 h 1515"/>
                  <a:gd name="T78" fmla="*/ 24 w 360"/>
                  <a:gd name="T79" fmla="*/ 42 h 1515"/>
                  <a:gd name="T80" fmla="*/ 24 w 360"/>
                  <a:gd name="T81" fmla="*/ 39 h 1515"/>
                  <a:gd name="T82" fmla="*/ 23 w 360"/>
                  <a:gd name="T83" fmla="*/ 36 h 1515"/>
                  <a:gd name="T84" fmla="*/ 23 w 360"/>
                  <a:gd name="T85" fmla="*/ 33 h 1515"/>
                  <a:gd name="T86" fmla="*/ 23 w 360"/>
                  <a:gd name="T87" fmla="*/ 31 h 1515"/>
                  <a:gd name="T88" fmla="*/ 21 w 360"/>
                  <a:gd name="T89" fmla="*/ 27 h 1515"/>
                  <a:gd name="T90" fmla="*/ 20 w 360"/>
                  <a:gd name="T91" fmla="*/ 25 h 1515"/>
                  <a:gd name="T92" fmla="*/ 19 w 360"/>
                  <a:gd name="T93" fmla="*/ 22 h 1515"/>
                  <a:gd name="T94" fmla="*/ 16 w 360"/>
                  <a:gd name="T95" fmla="*/ 20 h 1515"/>
                  <a:gd name="T96" fmla="*/ 13 w 360"/>
                  <a:gd name="T97" fmla="*/ 15 h 1515"/>
                  <a:gd name="T98" fmla="*/ 10 w 360"/>
                  <a:gd name="T99" fmla="*/ 12 h 1515"/>
                  <a:gd name="T100" fmla="*/ 0 w 360"/>
                  <a:gd name="T101" fmla="*/ 0 h 151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60"/>
                  <a:gd name="T154" fmla="*/ 0 h 1515"/>
                  <a:gd name="T155" fmla="*/ 360 w 360"/>
                  <a:gd name="T156" fmla="*/ 1515 h 1515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60" h="1515">
                    <a:moveTo>
                      <a:pt x="0" y="0"/>
                    </a:moveTo>
                    <a:lnTo>
                      <a:pt x="68" y="179"/>
                    </a:lnTo>
                    <a:lnTo>
                      <a:pt x="117" y="330"/>
                    </a:lnTo>
                    <a:lnTo>
                      <a:pt x="134" y="429"/>
                    </a:lnTo>
                    <a:lnTo>
                      <a:pt x="243" y="407"/>
                    </a:lnTo>
                    <a:lnTo>
                      <a:pt x="177" y="570"/>
                    </a:lnTo>
                    <a:lnTo>
                      <a:pt x="214" y="596"/>
                    </a:lnTo>
                    <a:lnTo>
                      <a:pt x="242" y="636"/>
                    </a:lnTo>
                    <a:lnTo>
                      <a:pt x="257" y="692"/>
                    </a:lnTo>
                    <a:lnTo>
                      <a:pt x="268" y="785"/>
                    </a:lnTo>
                    <a:lnTo>
                      <a:pt x="274" y="902"/>
                    </a:lnTo>
                    <a:lnTo>
                      <a:pt x="276" y="956"/>
                    </a:lnTo>
                    <a:lnTo>
                      <a:pt x="274" y="1016"/>
                    </a:lnTo>
                    <a:lnTo>
                      <a:pt x="269" y="1070"/>
                    </a:lnTo>
                    <a:lnTo>
                      <a:pt x="259" y="1159"/>
                    </a:lnTo>
                    <a:lnTo>
                      <a:pt x="252" y="1204"/>
                    </a:lnTo>
                    <a:lnTo>
                      <a:pt x="242" y="1252"/>
                    </a:lnTo>
                    <a:lnTo>
                      <a:pt x="231" y="1287"/>
                    </a:lnTo>
                    <a:lnTo>
                      <a:pt x="215" y="1334"/>
                    </a:lnTo>
                    <a:lnTo>
                      <a:pt x="203" y="1364"/>
                    </a:lnTo>
                    <a:lnTo>
                      <a:pt x="186" y="1397"/>
                    </a:lnTo>
                    <a:lnTo>
                      <a:pt x="165" y="1433"/>
                    </a:lnTo>
                    <a:lnTo>
                      <a:pt x="143" y="1463"/>
                    </a:lnTo>
                    <a:lnTo>
                      <a:pt x="103" y="1515"/>
                    </a:lnTo>
                    <a:lnTo>
                      <a:pt x="150" y="1480"/>
                    </a:lnTo>
                    <a:lnTo>
                      <a:pt x="186" y="1437"/>
                    </a:lnTo>
                    <a:lnTo>
                      <a:pt x="214" y="1400"/>
                    </a:lnTo>
                    <a:lnTo>
                      <a:pt x="238" y="1364"/>
                    </a:lnTo>
                    <a:lnTo>
                      <a:pt x="261" y="1324"/>
                    </a:lnTo>
                    <a:lnTo>
                      <a:pt x="283" y="1277"/>
                    </a:lnTo>
                    <a:lnTo>
                      <a:pt x="304" y="1225"/>
                    </a:lnTo>
                    <a:lnTo>
                      <a:pt x="318" y="1183"/>
                    </a:lnTo>
                    <a:lnTo>
                      <a:pt x="334" y="1131"/>
                    </a:lnTo>
                    <a:lnTo>
                      <a:pt x="344" y="1084"/>
                    </a:lnTo>
                    <a:lnTo>
                      <a:pt x="353" y="1018"/>
                    </a:lnTo>
                    <a:lnTo>
                      <a:pt x="358" y="943"/>
                    </a:lnTo>
                    <a:lnTo>
                      <a:pt x="360" y="857"/>
                    </a:lnTo>
                    <a:lnTo>
                      <a:pt x="356" y="778"/>
                    </a:lnTo>
                    <a:lnTo>
                      <a:pt x="354" y="733"/>
                    </a:lnTo>
                    <a:lnTo>
                      <a:pt x="349" y="652"/>
                    </a:lnTo>
                    <a:lnTo>
                      <a:pt x="346" y="603"/>
                    </a:lnTo>
                    <a:lnTo>
                      <a:pt x="339" y="551"/>
                    </a:lnTo>
                    <a:lnTo>
                      <a:pt x="334" y="513"/>
                    </a:lnTo>
                    <a:lnTo>
                      <a:pt x="325" y="469"/>
                    </a:lnTo>
                    <a:lnTo>
                      <a:pt x="307" y="417"/>
                    </a:lnTo>
                    <a:lnTo>
                      <a:pt x="288" y="377"/>
                    </a:lnTo>
                    <a:lnTo>
                      <a:pt x="266" y="343"/>
                    </a:lnTo>
                    <a:lnTo>
                      <a:pt x="235" y="301"/>
                    </a:lnTo>
                    <a:lnTo>
                      <a:pt x="186" y="233"/>
                    </a:lnTo>
                    <a:lnTo>
                      <a:pt x="146" y="1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203" name="Group 66">
                <a:extLst>
                  <a:ext uri="{FF2B5EF4-FFF2-40B4-BE49-F238E27FC236}">
                    <a16:creationId xmlns:a16="http://schemas.microsoft.com/office/drawing/2014/main" id="{D3797CCF-0B22-468A-8122-2D47F50CD2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20506">
                <a:off x="2758" y="2373"/>
                <a:ext cx="426" cy="642"/>
                <a:chOff x="2829" y="2352"/>
                <a:chExt cx="426" cy="642"/>
              </a:xfrm>
            </p:grpSpPr>
            <p:grpSp>
              <p:nvGrpSpPr>
                <p:cNvPr id="7212" name="Group 67">
                  <a:extLst>
                    <a:ext uri="{FF2B5EF4-FFF2-40B4-BE49-F238E27FC236}">
                      <a16:creationId xmlns:a16="http://schemas.microsoft.com/office/drawing/2014/main" id="{4377E2A0-9B54-43FD-9F12-DEEC26734C7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829" y="2352"/>
                  <a:ext cx="426" cy="599"/>
                  <a:chOff x="1899" y="1375"/>
                  <a:chExt cx="516" cy="744"/>
                </a:xfrm>
              </p:grpSpPr>
              <p:grpSp>
                <p:nvGrpSpPr>
                  <p:cNvPr id="7222" name="Group 68">
                    <a:extLst>
                      <a:ext uri="{FF2B5EF4-FFF2-40B4-BE49-F238E27FC236}">
                        <a16:creationId xmlns:a16="http://schemas.microsoft.com/office/drawing/2014/main" id="{69961EA6-BCD0-4E40-B84A-0E3C57E2FEC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99" y="1375"/>
                    <a:ext cx="516" cy="744"/>
                    <a:chOff x="1899" y="1375"/>
                    <a:chExt cx="516" cy="744"/>
                  </a:xfrm>
                </p:grpSpPr>
                <p:sp>
                  <p:nvSpPr>
                    <p:cNvPr id="7224" name="Freeform 69">
                      <a:extLst>
                        <a:ext uri="{FF2B5EF4-FFF2-40B4-BE49-F238E27FC236}">
                          <a16:creationId xmlns:a16="http://schemas.microsoft.com/office/drawing/2014/main" id="{AA439CA7-C5C4-41A5-88FA-23095295015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99" y="1375"/>
                      <a:ext cx="516" cy="744"/>
                    </a:xfrm>
                    <a:custGeom>
                      <a:avLst/>
                      <a:gdLst>
                        <a:gd name="T0" fmla="*/ 86 w 1032"/>
                        <a:gd name="T1" fmla="*/ 4 h 1488"/>
                        <a:gd name="T2" fmla="*/ 71 w 1032"/>
                        <a:gd name="T3" fmla="*/ 2 h 1488"/>
                        <a:gd name="T4" fmla="*/ 52 w 1032"/>
                        <a:gd name="T5" fmla="*/ 0 h 1488"/>
                        <a:gd name="T6" fmla="*/ 35 w 1032"/>
                        <a:gd name="T7" fmla="*/ 3 h 1488"/>
                        <a:gd name="T8" fmla="*/ 14 w 1032"/>
                        <a:gd name="T9" fmla="*/ 11 h 1488"/>
                        <a:gd name="T10" fmla="*/ 11 w 1032"/>
                        <a:gd name="T11" fmla="*/ 20 h 1488"/>
                        <a:gd name="T12" fmla="*/ 12 w 1032"/>
                        <a:gd name="T13" fmla="*/ 27 h 1488"/>
                        <a:gd name="T14" fmla="*/ 10 w 1032"/>
                        <a:gd name="T15" fmla="*/ 35 h 1488"/>
                        <a:gd name="T16" fmla="*/ 7 w 1032"/>
                        <a:gd name="T17" fmla="*/ 48 h 1488"/>
                        <a:gd name="T18" fmla="*/ 3 w 1032"/>
                        <a:gd name="T19" fmla="*/ 53 h 1488"/>
                        <a:gd name="T20" fmla="*/ 6 w 1032"/>
                        <a:gd name="T21" fmla="*/ 57 h 1488"/>
                        <a:gd name="T22" fmla="*/ 9 w 1032"/>
                        <a:gd name="T23" fmla="*/ 64 h 1488"/>
                        <a:gd name="T24" fmla="*/ 4 w 1032"/>
                        <a:gd name="T25" fmla="*/ 69 h 1488"/>
                        <a:gd name="T26" fmla="*/ 2 w 1032"/>
                        <a:gd name="T27" fmla="*/ 75 h 1488"/>
                        <a:gd name="T28" fmla="*/ 2 w 1032"/>
                        <a:gd name="T29" fmla="*/ 81 h 1488"/>
                        <a:gd name="T30" fmla="*/ 4 w 1032"/>
                        <a:gd name="T31" fmla="*/ 88 h 1488"/>
                        <a:gd name="T32" fmla="*/ 10 w 1032"/>
                        <a:gd name="T33" fmla="*/ 93 h 1488"/>
                        <a:gd name="T34" fmla="*/ 16 w 1032"/>
                        <a:gd name="T35" fmla="*/ 97 h 1488"/>
                        <a:gd name="T36" fmla="*/ 25 w 1032"/>
                        <a:gd name="T37" fmla="*/ 109 h 1488"/>
                        <a:gd name="T38" fmla="*/ 25 w 1032"/>
                        <a:gd name="T39" fmla="*/ 124 h 1488"/>
                        <a:gd name="T40" fmla="*/ 16 w 1032"/>
                        <a:gd name="T41" fmla="*/ 143 h 1488"/>
                        <a:gd name="T42" fmla="*/ 65 w 1032"/>
                        <a:gd name="T43" fmla="*/ 171 h 1488"/>
                        <a:gd name="T44" fmla="*/ 75 w 1032"/>
                        <a:gd name="T45" fmla="*/ 162 h 1488"/>
                        <a:gd name="T46" fmla="*/ 89 w 1032"/>
                        <a:gd name="T47" fmla="*/ 157 h 1488"/>
                        <a:gd name="T48" fmla="*/ 101 w 1032"/>
                        <a:gd name="T49" fmla="*/ 151 h 1488"/>
                        <a:gd name="T50" fmla="*/ 108 w 1032"/>
                        <a:gd name="T51" fmla="*/ 144 h 1488"/>
                        <a:gd name="T52" fmla="*/ 111 w 1032"/>
                        <a:gd name="T53" fmla="*/ 134 h 1488"/>
                        <a:gd name="T54" fmla="*/ 113 w 1032"/>
                        <a:gd name="T55" fmla="*/ 124 h 1488"/>
                        <a:gd name="T56" fmla="*/ 113 w 1032"/>
                        <a:gd name="T57" fmla="*/ 106 h 1488"/>
                        <a:gd name="T58" fmla="*/ 118 w 1032"/>
                        <a:gd name="T59" fmla="*/ 105 h 1488"/>
                        <a:gd name="T60" fmla="*/ 124 w 1032"/>
                        <a:gd name="T61" fmla="*/ 101 h 1488"/>
                        <a:gd name="T62" fmla="*/ 129 w 1032"/>
                        <a:gd name="T63" fmla="*/ 95 h 1488"/>
                        <a:gd name="T64" fmla="*/ 129 w 1032"/>
                        <a:gd name="T65" fmla="*/ 87 h 1488"/>
                        <a:gd name="T66" fmla="*/ 125 w 1032"/>
                        <a:gd name="T67" fmla="*/ 79 h 1488"/>
                        <a:gd name="T68" fmla="*/ 116 w 1032"/>
                        <a:gd name="T69" fmla="*/ 65 h 1488"/>
                        <a:gd name="T70" fmla="*/ 115 w 1032"/>
                        <a:gd name="T71" fmla="*/ 56 h 1488"/>
                        <a:gd name="T72" fmla="*/ 113 w 1032"/>
                        <a:gd name="T73" fmla="*/ 36 h 1488"/>
                        <a:gd name="T74" fmla="*/ 108 w 1032"/>
                        <a:gd name="T75" fmla="*/ 22 h 1488"/>
                        <a:gd name="T76" fmla="*/ 101 w 1032"/>
                        <a:gd name="T77" fmla="*/ 13 h 1488"/>
                        <a:gd name="T78" fmla="*/ 93 w 1032"/>
                        <a:gd name="T79" fmla="*/ 7 h 1488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w 1032"/>
                        <a:gd name="T121" fmla="*/ 0 h 1488"/>
                        <a:gd name="T122" fmla="*/ 1032 w 1032"/>
                        <a:gd name="T123" fmla="*/ 1488 h 1488"/>
                      </a:gdLst>
                      <a:ahLst/>
                      <a:cxnLst>
                        <a:cxn ang="T80">
                          <a:pos x="T0" y="T1"/>
                        </a:cxn>
                        <a:cxn ang="T81">
                          <a:pos x="T2" y="T3"/>
                        </a:cxn>
                        <a:cxn ang="T82">
                          <a:pos x="T4" y="T5"/>
                        </a:cxn>
                        <a:cxn ang="T83">
                          <a:pos x="T6" y="T7"/>
                        </a:cxn>
                        <a:cxn ang="T84">
                          <a:pos x="T8" y="T9"/>
                        </a:cxn>
                        <a:cxn ang="T85">
                          <a:pos x="T10" y="T11"/>
                        </a:cxn>
                        <a:cxn ang="T86">
                          <a:pos x="T12" y="T13"/>
                        </a:cxn>
                        <a:cxn ang="T87">
                          <a:pos x="T14" y="T15"/>
                        </a:cxn>
                        <a:cxn ang="T88">
                          <a:pos x="T16" y="T17"/>
                        </a:cxn>
                        <a:cxn ang="T89">
                          <a:pos x="T18" y="T19"/>
                        </a:cxn>
                        <a:cxn ang="T90">
                          <a:pos x="T20" y="T21"/>
                        </a:cxn>
                        <a:cxn ang="T91">
                          <a:pos x="T22" y="T23"/>
                        </a:cxn>
                        <a:cxn ang="T92">
                          <a:pos x="T24" y="T25"/>
                        </a:cxn>
                        <a:cxn ang="T93">
                          <a:pos x="T26" y="T27"/>
                        </a:cxn>
                        <a:cxn ang="T94">
                          <a:pos x="T28" y="T29"/>
                        </a:cxn>
                        <a:cxn ang="T95">
                          <a:pos x="T30" y="T31"/>
                        </a:cxn>
                        <a:cxn ang="T96">
                          <a:pos x="T32" y="T33"/>
                        </a:cxn>
                        <a:cxn ang="T97">
                          <a:pos x="T34" y="T35"/>
                        </a:cxn>
                        <a:cxn ang="T98">
                          <a:pos x="T36" y="T37"/>
                        </a:cxn>
                        <a:cxn ang="T99">
                          <a:pos x="T38" y="T39"/>
                        </a:cxn>
                        <a:cxn ang="T100">
                          <a:pos x="T40" y="T41"/>
                        </a:cxn>
                        <a:cxn ang="T101">
                          <a:pos x="T42" y="T43"/>
                        </a:cxn>
                        <a:cxn ang="T102">
                          <a:pos x="T44" y="T45"/>
                        </a:cxn>
                        <a:cxn ang="T103">
                          <a:pos x="T46" y="T47"/>
                        </a:cxn>
                        <a:cxn ang="T104">
                          <a:pos x="T48" y="T49"/>
                        </a:cxn>
                        <a:cxn ang="T105">
                          <a:pos x="T50" y="T51"/>
                        </a:cxn>
                        <a:cxn ang="T106">
                          <a:pos x="T52" y="T53"/>
                        </a:cxn>
                        <a:cxn ang="T107">
                          <a:pos x="T54" y="T55"/>
                        </a:cxn>
                        <a:cxn ang="T108">
                          <a:pos x="T56" y="T57"/>
                        </a:cxn>
                        <a:cxn ang="T109">
                          <a:pos x="T58" y="T59"/>
                        </a:cxn>
                        <a:cxn ang="T110">
                          <a:pos x="T60" y="T61"/>
                        </a:cxn>
                        <a:cxn ang="T111">
                          <a:pos x="T62" y="T63"/>
                        </a:cxn>
                        <a:cxn ang="T112">
                          <a:pos x="T64" y="T65"/>
                        </a:cxn>
                        <a:cxn ang="T113">
                          <a:pos x="T66" y="T67"/>
                        </a:cxn>
                        <a:cxn ang="T114">
                          <a:pos x="T68" y="T69"/>
                        </a:cxn>
                        <a:cxn ang="T115">
                          <a:pos x="T70" y="T71"/>
                        </a:cxn>
                        <a:cxn ang="T116">
                          <a:pos x="T72" y="T73"/>
                        </a:cxn>
                        <a:cxn ang="T117">
                          <a:pos x="T74" y="T75"/>
                        </a:cxn>
                        <a:cxn ang="T118">
                          <a:pos x="T76" y="T77"/>
                        </a:cxn>
                        <a:cxn ang="T119">
                          <a:pos x="T78" y="T79"/>
                        </a:cxn>
                      </a:cxnLst>
                      <a:rect l="T120" t="T121" r="T122" b="T123"/>
                      <a:pathLst>
                        <a:path w="1032" h="1488">
                          <a:moveTo>
                            <a:pt x="743" y="54"/>
                          </a:moveTo>
                          <a:lnTo>
                            <a:pt x="686" y="28"/>
                          </a:lnTo>
                          <a:lnTo>
                            <a:pt x="620" y="16"/>
                          </a:lnTo>
                          <a:lnTo>
                            <a:pt x="570" y="11"/>
                          </a:lnTo>
                          <a:lnTo>
                            <a:pt x="495" y="0"/>
                          </a:lnTo>
                          <a:lnTo>
                            <a:pt x="419" y="0"/>
                          </a:lnTo>
                          <a:lnTo>
                            <a:pt x="334" y="11"/>
                          </a:lnTo>
                          <a:lnTo>
                            <a:pt x="282" y="25"/>
                          </a:lnTo>
                          <a:lnTo>
                            <a:pt x="186" y="58"/>
                          </a:lnTo>
                          <a:lnTo>
                            <a:pt x="115" y="85"/>
                          </a:lnTo>
                          <a:lnTo>
                            <a:pt x="141" y="101"/>
                          </a:lnTo>
                          <a:lnTo>
                            <a:pt x="87" y="160"/>
                          </a:lnTo>
                          <a:lnTo>
                            <a:pt x="49" y="205"/>
                          </a:lnTo>
                          <a:lnTo>
                            <a:pt x="98" y="219"/>
                          </a:lnTo>
                          <a:lnTo>
                            <a:pt x="33" y="285"/>
                          </a:lnTo>
                          <a:lnTo>
                            <a:pt x="77" y="280"/>
                          </a:lnTo>
                          <a:lnTo>
                            <a:pt x="11" y="367"/>
                          </a:lnTo>
                          <a:lnTo>
                            <a:pt x="54" y="382"/>
                          </a:lnTo>
                          <a:lnTo>
                            <a:pt x="37" y="403"/>
                          </a:lnTo>
                          <a:lnTo>
                            <a:pt x="21" y="427"/>
                          </a:lnTo>
                          <a:lnTo>
                            <a:pt x="0" y="474"/>
                          </a:lnTo>
                          <a:lnTo>
                            <a:pt x="49" y="459"/>
                          </a:lnTo>
                          <a:lnTo>
                            <a:pt x="87" y="502"/>
                          </a:lnTo>
                          <a:lnTo>
                            <a:pt x="73" y="511"/>
                          </a:lnTo>
                          <a:lnTo>
                            <a:pt x="51" y="528"/>
                          </a:lnTo>
                          <a:lnTo>
                            <a:pt x="33" y="551"/>
                          </a:lnTo>
                          <a:lnTo>
                            <a:pt x="21" y="573"/>
                          </a:lnTo>
                          <a:lnTo>
                            <a:pt x="16" y="594"/>
                          </a:lnTo>
                          <a:lnTo>
                            <a:pt x="14" y="618"/>
                          </a:lnTo>
                          <a:lnTo>
                            <a:pt x="16" y="645"/>
                          </a:lnTo>
                          <a:lnTo>
                            <a:pt x="21" y="672"/>
                          </a:lnTo>
                          <a:lnTo>
                            <a:pt x="35" y="698"/>
                          </a:lnTo>
                          <a:lnTo>
                            <a:pt x="59" y="724"/>
                          </a:lnTo>
                          <a:lnTo>
                            <a:pt x="82" y="742"/>
                          </a:lnTo>
                          <a:lnTo>
                            <a:pt x="106" y="759"/>
                          </a:lnTo>
                          <a:lnTo>
                            <a:pt x="125" y="775"/>
                          </a:lnTo>
                          <a:lnTo>
                            <a:pt x="164" y="808"/>
                          </a:lnTo>
                          <a:lnTo>
                            <a:pt x="202" y="872"/>
                          </a:lnTo>
                          <a:lnTo>
                            <a:pt x="207" y="947"/>
                          </a:lnTo>
                          <a:lnTo>
                            <a:pt x="200" y="992"/>
                          </a:lnTo>
                          <a:lnTo>
                            <a:pt x="167" y="1068"/>
                          </a:lnTo>
                          <a:lnTo>
                            <a:pt x="125" y="1143"/>
                          </a:lnTo>
                          <a:lnTo>
                            <a:pt x="460" y="1488"/>
                          </a:lnTo>
                          <a:lnTo>
                            <a:pt x="516" y="1367"/>
                          </a:lnTo>
                          <a:lnTo>
                            <a:pt x="561" y="1322"/>
                          </a:lnTo>
                          <a:lnTo>
                            <a:pt x="603" y="1292"/>
                          </a:lnTo>
                          <a:lnTo>
                            <a:pt x="653" y="1266"/>
                          </a:lnTo>
                          <a:lnTo>
                            <a:pt x="710" y="1249"/>
                          </a:lnTo>
                          <a:lnTo>
                            <a:pt x="768" y="1223"/>
                          </a:lnTo>
                          <a:lnTo>
                            <a:pt x="811" y="1204"/>
                          </a:lnTo>
                          <a:lnTo>
                            <a:pt x="842" y="1174"/>
                          </a:lnTo>
                          <a:lnTo>
                            <a:pt x="860" y="1145"/>
                          </a:lnTo>
                          <a:lnTo>
                            <a:pt x="877" y="1106"/>
                          </a:lnTo>
                          <a:lnTo>
                            <a:pt x="887" y="1072"/>
                          </a:lnTo>
                          <a:lnTo>
                            <a:pt x="896" y="1037"/>
                          </a:lnTo>
                          <a:lnTo>
                            <a:pt x="901" y="990"/>
                          </a:lnTo>
                          <a:lnTo>
                            <a:pt x="907" y="921"/>
                          </a:lnTo>
                          <a:lnTo>
                            <a:pt x="907" y="846"/>
                          </a:lnTo>
                          <a:lnTo>
                            <a:pt x="926" y="842"/>
                          </a:lnTo>
                          <a:lnTo>
                            <a:pt x="946" y="837"/>
                          </a:lnTo>
                          <a:lnTo>
                            <a:pt x="972" y="823"/>
                          </a:lnTo>
                          <a:lnTo>
                            <a:pt x="995" y="808"/>
                          </a:lnTo>
                          <a:lnTo>
                            <a:pt x="1012" y="783"/>
                          </a:lnTo>
                          <a:lnTo>
                            <a:pt x="1026" y="759"/>
                          </a:lnTo>
                          <a:lnTo>
                            <a:pt x="1032" y="728"/>
                          </a:lnTo>
                          <a:lnTo>
                            <a:pt x="1028" y="691"/>
                          </a:lnTo>
                          <a:lnTo>
                            <a:pt x="1012" y="655"/>
                          </a:lnTo>
                          <a:lnTo>
                            <a:pt x="999" y="625"/>
                          </a:lnTo>
                          <a:lnTo>
                            <a:pt x="978" y="594"/>
                          </a:lnTo>
                          <a:lnTo>
                            <a:pt x="929" y="520"/>
                          </a:lnTo>
                          <a:lnTo>
                            <a:pt x="919" y="490"/>
                          </a:lnTo>
                          <a:lnTo>
                            <a:pt x="919" y="448"/>
                          </a:lnTo>
                          <a:lnTo>
                            <a:pt x="913" y="339"/>
                          </a:lnTo>
                          <a:lnTo>
                            <a:pt x="903" y="283"/>
                          </a:lnTo>
                          <a:lnTo>
                            <a:pt x="889" y="224"/>
                          </a:lnTo>
                          <a:lnTo>
                            <a:pt x="863" y="176"/>
                          </a:lnTo>
                          <a:lnTo>
                            <a:pt x="839" y="136"/>
                          </a:lnTo>
                          <a:lnTo>
                            <a:pt x="809" y="101"/>
                          </a:lnTo>
                          <a:lnTo>
                            <a:pt x="778" y="75"/>
                          </a:lnTo>
                          <a:lnTo>
                            <a:pt x="743" y="54"/>
                          </a:lnTo>
                          <a:close/>
                        </a:path>
                      </a:pathLst>
                    </a:custGeom>
                    <a:solidFill>
                      <a:srgbClr val="FFE0C0"/>
                    </a:solidFill>
                    <a:ln w="11113">
                      <a:solidFill>
                        <a:srgbClr val="804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25" name="Freeform 70">
                      <a:extLst>
                        <a:ext uri="{FF2B5EF4-FFF2-40B4-BE49-F238E27FC236}">
                          <a16:creationId xmlns:a16="http://schemas.microsoft.com/office/drawing/2014/main" id="{7BC85D89-AE8F-40C4-87BB-5BE0DF3106B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265" y="1876"/>
                      <a:ext cx="80" cy="14"/>
                    </a:xfrm>
                    <a:custGeom>
                      <a:avLst/>
                      <a:gdLst>
                        <a:gd name="T0" fmla="*/ 20 w 162"/>
                        <a:gd name="T1" fmla="*/ 1 h 28"/>
                        <a:gd name="T2" fmla="*/ 14 w 162"/>
                        <a:gd name="T3" fmla="*/ 0 h 28"/>
                        <a:gd name="T4" fmla="*/ 8 w 162"/>
                        <a:gd name="T5" fmla="*/ 0 h 28"/>
                        <a:gd name="T6" fmla="*/ 5 w 162"/>
                        <a:gd name="T7" fmla="*/ 1 h 28"/>
                        <a:gd name="T8" fmla="*/ 1 w 162"/>
                        <a:gd name="T9" fmla="*/ 3 h 28"/>
                        <a:gd name="T10" fmla="*/ 0 w 162"/>
                        <a:gd name="T11" fmla="*/ 4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62"/>
                        <a:gd name="T19" fmla="*/ 0 h 28"/>
                        <a:gd name="T20" fmla="*/ 162 w 162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62" h="28">
                          <a:moveTo>
                            <a:pt x="162" y="7"/>
                          </a:moveTo>
                          <a:lnTo>
                            <a:pt x="113" y="0"/>
                          </a:lnTo>
                          <a:lnTo>
                            <a:pt x="71" y="0"/>
                          </a:lnTo>
                          <a:lnTo>
                            <a:pt x="42" y="5"/>
                          </a:lnTo>
                          <a:lnTo>
                            <a:pt x="14" y="18"/>
                          </a:lnTo>
                          <a:lnTo>
                            <a:pt x="0" y="28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804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26" name="Arc 71">
                      <a:extLst>
                        <a:ext uri="{FF2B5EF4-FFF2-40B4-BE49-F238E27FC236}">
                          <a16:creationId xmlns:a16="http://schemas.microsoft.com/office/drawing/2014/main" id="{18CF8F05-FCB3-4D2B-9996-B111BD5FEF9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924" y="1640"/>
                      <a:ext cx="38" cy="55"/>
                    </a:xfrm>
                    <a:custGeom>
                      <a:avLst/>
                      <a:gdLst>
                        <a:gd name="T0" fmla="*/ 0 w 21600"/>
                        <a:gd name="T1" fmla="*/ 0 h 21966"/>
                        <a:gd name="T2" fmla="*/ 0 w 21600"/>
                        <a:gd name="T3" fmla="*/ 0 h 21966"/>
                        <a:gd name="T4" fmla="*/ 0 w 21600"/>
                        <a:gd name="T5" fmla="*/ 0 h 21966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966"/>
                        <a:gd name="T11" fmla="*/ 21600 w 21600"/>
                        <a:gd name="T12" fmla="*/ 21966 h 2196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966" fill="none" extrusionOk="0">
                          <a:moveTo>
                            <a:pt x="3" y="21965"/>
                          </a:moveTo>
                          <a:cubicBezTo>
                            <a:pt x="1" y="21844"/>
                            <a:pt x="0" y="21722"/>
                            <a:pt x="0" y="21600"/>
                          </a:cubicBezTo>
                          <a:cubicBezTo>
                            <a:pt x="-1" y="9670"/>
                            <a:pt x="9670" y="0"/>
                            <a:pt x="21599" y="0"/>
                          </a:cubicBezTo>
                        </a:path>
                        <a:path w="21600" h="21966" stroke="0" extrusionOk="0">
                          <a:moveTo>
                            <a:pt x="3" y="21965"/>
                          </a:moveTo>
                          <a:cubicBezTo>
                            <a:pt x="1" y="21844"/>
                            <a:pt x="0" y="21722"/>
                            <a:pt x="0" y="21600"/>
                          </a:cubicBezTo>
                          <a:cubicBezTo>
                            <a:pt x="-1" y="9670"/>
                            <a:pt x="9670" y="0"/>
                            <a:pt x="21599" y="0"/>
                          </a:cubicBezTo>
                          <a:lnTo>
                            <a:pt x="21600" y="21600"/>
                          </a:lnTo>
                          <a:lnTo>
                            <a:pt x="3" y="21965"/>
                          </a:lnTo>
                          <a:close/>
                        </a:path>
                      </a:pathLst>
                    </a:custGeom>
                    <a:noFill/>
                    <a:ln w="11113">
                      <a:solidFill>
                        <a:srgbClr val="804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223" name="Freeform 72">
                    <a:extLst>
                      <a:ext uri="{FF2B5EF4-FFF2-40B4-BE49-F238E27FC236}">
                        <a16:creationId xmlns:a16="http://schemas.microsoft.com/office/drawing/2014/main" id="{3F3DF200-7988-42B6-9DB0-6C14EC3A43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387" cy="323"/>
                  </a:xfrm>
                  <a:custGeom>
                    <a:avLst/>
                    <a:gdLst>
                      <a:gd name="T0" fmla="*/ 85 w 775"/>
                      <a:gd name="T1" fmla="*/ 4 h 646"/>
                      <a:gd name="T2" fmla="*/ 71 w 775"/>
                      <a:gd name="T3" fmla="*/ 2 h 646"/>
                      <a:gd name="T4" fmla="*/ 52 w 775"/>
                      <a:gd name="T5" fmla="*/ 0 h 646"/>
                      <a:gd name="T6" fmla="*/ 35 w 775"/>
                      <a:gd name="T7" fmla="*/ 3 h 646"/>
                      <a:gd name="T8" fmla="*/ 14 w 775"/>
                      <a:gd name="T9" fmla="*/ 11 h 646"/>
                      <a:gd name="T10" fmla="*/ 10 w 775"/>
                      <a:gd name="T11" fmla="*/ 20 h 646"/>
                      <a:gd name="T12" fmla="*/ 12 w 775"/>
                      <a:gd name="T13" fmla="*/ 27 h 646"/>
                      <a:gd name="T14" fmla="*/ 9 w 775"/>
                      <a:gd name="T15" fmla="*/ 35 h 646"/>
                      <a:gd name="T16" fmla="*/ 6 w 775"/>
                      <a:gd name="T17" fmla="*/ 48 h 646"/>
                      <a:gd name="T18" fmla="*/ 2 w 775"/>
                      <a:gd name="T19" fmla="*/ 53 h 646"/>
                      <a:gd name="T20" fmla="*/ 6 w 775"/>
                      <a:gd name="T21" fmla="*/ 57 h 646"/>
                      <a:gd name="T22" fmla="*/ 13 w 775"/>
                      <a:gd name="T23" fmla="*/ 62 h 646"/>
                      <a:gd name="T24" fmla="*/ 20 w 775"/>
                      <a:gd name="T25" fmla="*/ 62 h 646"/>
                      <a:gd name="T26" fmla="*/ 25 w 775"/>
                      <a:gd name="T27" fmla="*/ 67 h 646"/>
                      <a:gd name="T28" fmla="*/ 27 w 775"/>
                      <a:gd name="T29" fmla="*/ 73 h 646"/>
                      <a:gd name="T30" fmla="*/ 31 w 775"/>
                      <a:gd name="T31" fmla="*/ 77 h 646"/>
                      <a:gd name="T32" fmla="*/ 33 w 775"/>
                      <a:gd name="T33" fmla="*/ 75 h 646"/>
                      <a:gd name="T34" fmla="*/ 36 w 775"/>
                      <a:gd name="T35" fmla="*/ 69 h 646"/>
                      <a:gd name="T36" fmla="*/ 43 w 775"/>
                      <a:gd name="T37" fmla="*/ 60 h 646"/>
                      <a:gd name="T38" fmla="*/ 46 w 775"/>
                      <a:gd name="T39" fmla="*/ 54 h 646"/>
                      <a:gd name="T40" fmla="*/ 53 w 775"/>
                      <a:gd name="T41" fmla="*/ 50 h 646"/>
                      <a:gd name="T42" fmla="*/ 56 w 775"/>
                      <a:gd name="T43" fmla="*/ 46 h 646"/>
                      <a:gd name="T44" fmla="*/ 57 w 775"/>
                      <a:gd name="T45" fmla="*/ 38 h 646"/>
                      <a:gd name="T46" fmla="*/ 53 w 775"/>
                      <a:gd name="T47" fmla="*/ 31 h 646"/>
                      <a:gd name="T48" fmla="*/ 51 w 775"/>
                      <a:gd name="T49" fmla="*/ 27 h 646"/>
                      <a:gd name="T50" fmla="*/ 50 w 775"/>
                      <a:gd name="T51" fmla="*/ 21 h 646"/>
                      <a:gd name="T52" fmla="*/ 54 w 775"/>
                      <a:gd name="T53" fmla="*/ 17 h 646"/>
                      <a:gd name="T54" fmla="*/ 60 w 775"/>
                      <a:gd name="T55" fmla="*/ 14 h 646"/>
                      <a:gd name="T56" fmla="*/ 61 w 775"/>
                      <a:gd name="T57" fmla="*/ 12 h 646"/>
                      <a:gd name="T58" fmla="*/ 63 w 775"/>
                      <a:gd name="T59" fmla="*/ 10 h 646"/>
                      <a:gd name="T60" fmla="*/ 68 w 775"/>
                      <a:gd name="T61" fmla="*/ 10 h 646"/>
                      <a:gd name="T62" fmla="*/ 74 w 775"/>
                      <a:gd name="T63" fmla="*/ 10 h 646"/>
                      <a:gd name="T64" fmla="*/ 81 w 775"/>
                      <a:gd name="T65" fmla="*/ 7 h 646"/>
                      <a:gd name="T66" fmla="*/ 89 w 775"/>
                      <a:gd name="T67" fmla="*/ 8 h 646"/>
                      <a:gd name="T68" fmla="*/ 92 w 775"/>
                      <a:gd name="T69" fmla="*/ 7 h 64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775"/>
                      <a:gd name="T106" fmla="*/ 0 h 646"/>
                      <a:gd name="T107" fmla="*/ 775 w 775"/>
                      <a:gd name="T108" fmla="*/ 646 h 64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775" h="646">
                        <a:moveTo>
                          <a:pt x="740" y="54"/>
                        </a:moveTo>
                        <a:lnTo>
                          <a:pt x="683" y="28"/>
                        </a:lnTo>
                        <a:lnTo>
                          <a:pt x="617" y="16"/>
                        </a:lnTo>
                        <a:lnTo>
                          <a:pt x="568" y="11"/>
                        </a:lnTo>
                        <a:lnTo>
                          <a:pt x="493" y="0"/>
                        </a:lnTo>
                        <a:lnTo>
                          <a:pt x="417" y="0"/>
                        </a:lnTo>
                        <a:lnTo>
                          <a:pt x="332" y="11"/>
                        </a:lnTo>
                        <a:lnTo>
                          <a:pt x="280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3"/>
                        </a:lnTo>
                        <a:lnTo>
                          <a:pt x="98" y="217"/>
                        </a:lnTo>
                        <a:lnTo>
                          <a:pt x="33" y="283"/>
                        </a:lnTo>
                        <a:lnTo>
                          <a:pt x="77" y="278"/>
                        </a:lnTo>
                        <a:lnTo>
                          <a:pt x="11" y="365"/>
                        </a:lnTo>
                        <a:lnTo>
                          <a:pt x="54" y="381"/>
                        </a:lnTo>
                        <a:lnTo>
                          <a:pt x="37" y="401"/>
                        </a:lnTo>
                        <a:lnTo>
                          <a:pt x="21" y="426"/>
                        </a:lnTo>
                        <a:lnTo>
                          <a:pt x="0" y="473"/>
                        </a:lnTo>
                        <a:lnTo>
                          <a:pt x="49" y="457"/>
                        </a:lnTo>
                        <a:lnTo>
                          <a:pt x="87" y="506"/>
                        </a:lnTo>
                        <a:lnTo>
                          <a:pt x="110" y="497"/>
                        </a:lnTo>
                        <a:lnTo>
                          <a:pt x="134" y="493"/>
                        </a:lnTo>
                        <a:lnTo>
                          <a:pt x="164" y="499"/>
                        </a:lnTo>
                        <a:lnTo>
                          <a:pt x="186" y="509"/>
                        </a:lnTo>
                        <a:lnTo>
                          <a:pt x="200" y="535"/>
                        </a:lnTo>
                        <a:lnTo>
                          <a:pt x="209" y="559"/>
                        </a:lnTo>
                        <a:lnTo>
                          <a:pt x="217" y="577"/>
                        </a:lnTo>
                        <a:lnTo>
                          <a:pt x="235" y="598"/>
                        </a:lnTo>
                        <a:lnTo>
                          <a:pt x="249" y="612"/>
                        </a:lnTo>
                        <a:lnTo>
                          <a:pt x="273" y="646"/>
                        </a:lnTo>
                        <a:lnTo>
                          <a:pt x="268" y="598"/>
                        </a:lnTo>
                        <a:lnTo>
                          <a:pt x="273" y="575"/>
                        </a:lnTo>
                        <a:lnTo>
                          <a:pt x="290" y="546"/>
                        </a:lnTo>
                        <a:lnTo>
                          <a:pt x="316" y="516"/>
                        </a:lnTo>
                        <a:lnTo>
                          <a:pt x="346" y="480"/>
                        </a:lnTo>
                        <a:lnTo>
                          <a:pt x="360" y="455"/>
                        </a:lnTo>
                        <a:lnTo>
                          <a:pt x="372" y="433"/>
                        </a:lnTo>
                        <a:lnTo>
                          <a:pt x="396" y="419"/>
                        </a:lnTo>
                        <a:lnTo>
                          <a:pt x="431" y="403"/>
                        </a:lnTo>
                        <a:lnTo>
                          <a:pt x="443" y="388"/>
                        </a:lnTo>
                        <a:lnTo>
                          <a:pt x="453" y="368"/>
                        </a:lnTo>
                        <a:lnTo>
                          <a:pt x="462" y="348"/>
                        </a:lnTo>
                        <a:lnTo>
                          <a:pt x="457" y="299"/>
                        </a:lnTo>
                        <a:lnTo>
                          <a:pt x="447" y="266"/>
                        </a:lnTo>
                        <a:lnTo>
                          <a:pt x="427" y="245"/>
                        </a:lnTo>
                        <a:lnTo>
                          <a:pt x="419" y="228"/>
                        </a:lnTo>
                        <a:lnTo>
                          <a:pt x="408" y="216"/>
                        </a:lnTo>
                        <a:lnTo>
                          <a:pt x="400" y="198"/>
                        </a:lnTo>
                        <a:lnTo>
                          <a:pt x="401" y="170"/>
                        </a:lnTo>
                        <a:lnTo>
                          <a:pt x="412" y="148"/>
                        </a:lnTo>
                        <a:lnTo>
                          <a:pt x="433" y="132"/>
                        </a:lnTo>
                        <a:lnTo>
                          <a:pt x="455" y="122"/>
                        </a:lnTo>
                        <a:lnTo>
                          <a:pt x="481" y="113"/>
                        </a:lnTo>
                        <a:lnTo>
                          <a:pt x="512" y="115"/>
                        </a:lnTo>
                        <a:lnTo>
                          <a:pt x="493" y="98"/>
                        </a:lnTo>
                        <a:lnTo>
                          <a:pt x="495" y="85"/>
                        </a:lnTo>
                        <a:lnTo>
                          <a:pt x="504" y="77"/>
                        </a:lnTo>
                        <a:lnTo>
                          <a:pt x="521" y="72"/>
                        </a:lnTo>
                        <a:lnTo>
                          <a:pt x="551" y="73"/>
                        </a:lnTo>
                        <a:lnTo>
                          <a:pt x="578" y="77"/>
                        </a:lnTo>
                        <a:lnTo>
                          <a:pt x="599" y="75"/>
                        </a:lnTo>
                        <a:lnTo>
                          <a:pt x="627" y="65"/>
                        </a:lnTo>
                        <a:lnTo>
                          <a:pt x="653" y="56"/>
                        </a:lnTo>
                        <a:lnTo>
                          <a:pt x="684" y="58"/>
                        </a:lnTo>
                        <a:lnTo>
                          <a:pt x="717" y="61"/>
                        </a:lnTo>
                        <a:lnTo>
                          <a:pt x="775" y="75"/>
                        </a:lnTo>
                        <a:lnTo>
                          <a:pt x="740" y="54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213" name="Freeform 73">
                  <a:extLst>
                    <a:ext uri="{FF2B5EF4-FFF2-40B4-BE49-F238E27FC236}">
                      <a16:creationId xmlns:a16="http://schemas.microsoft.com/office/drawing/2014/main" id="{C0187EC8-810F-4EE9-B685-D011BEBF77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014" y="2796"/>
                  <a:ext cx="180" cy="198"/>
                </a:xfrm>
                <a:custGeom>
                  <a:avLst/>
                  <a:gdLst>
                    <a:gd name="T0" fmla="*/ 0 w 438"/>
                    <a:gd name="T1" fmla="*/ 0 h 491"/>
                    <a:gd name="T2" fmla="*/ 25 w 438"/>
                    <a:gd name="T3" fmla="*/ 20 h 491"/>
                    <a:gd name="T4" fmla="*/ 30 w 438"/>
                    <a:gd name="T5" fmla="*/ 32 h 491"/>
                    <a:gd name="T6" fmla="*/ 0 w 438"/>
                    <a:gd name="T7" fmla="*/ 0 h 49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38"/>
                    <a:gd name="T13" fmla="*/ 0 h 491"/>
                    <a:gd name="T14" fmla="*/ 438 w 438"/>
                    <a:gd name="T15" fmla="*/ 491 h 49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38" h="491">
                      <a:moveTo>
                        <a:pt x="0" y="0"/>
                      </a:moveTo>
                      <a:lnTo>
                        <a:pt x="363" y="300"/>
                      </a:lnTo>
                      <a:lnTo>
                        <a:pt x="438" y="4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4" name="Freeform 74">
                  <a:extLst>
                    <a:ext uri="{FF2B5EF4-FFF2-40B4-BE49-F238E27FC236}">
                      <a16:creationId xmlns:a16="http://schemas.microsoft.com/office/drawing/2014/main" id="{78B8BAD2-7FC5-4E08-803F-BC89891410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044" y="2795"/>
                  <a:ext cx="150" cy="198"/>
                </a:xfrm>
                <a:custGeom>
                  <a:avLst/>
                  <a:gdLst>
                    <a:gd name="T0" fmla="*/ 0 w 363"/>
                    <a:gd name="T1" fmla="*/ 0 h 495"/>
                    <a:gd name="T2" fmla="*/ 26 w 363"/>
                    <a:gd name="T3" fmla="*/ 20 h 495"/>
                    <a:gd name="T4" fmla="*/ 20 w 363"/>
                    <a:gd name="T5" fmla="*/ 32 h 495"/>
                    <a:gd name="T6" fmla="*/ 0 w 363"/>
                    <a:gd name="T7" fmla="*/ 0 h 49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3"/>
                    <a:gd name="T13" fmla="*/ 0 h 495"/>
                    <a:gd name="T14" fmla="*/ 363 w 363"/>
                    <a:gd name="T15" fmla="*/ 495 h 49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3" h="495">
                      <a:moveTo>
                        <a:pt x="0" y="0"/>
                      </a:moveTo>
                      <a:lnTo>
                        <a:pt x="363" y="311"/>
                      </a:lnTo>
                      <a:lnTo>
                        <a:pt x="278" y="4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215" name="Group 75">
                  <a:extLst>
                    <a:ext uri="{FF2B5EF4-FFF2-40B4-BE49-F238E27FC236}">
                      <a16:creationId xmlns:a16="http://schemas.microsoft.com/office/drawing/2014/main" id="{1780F6AE-76EA-4C13-863F-E2196172FC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890" y="2522"/>
                  <a:ext cx="272" cy="117"/>
                  <a:chOff x="2011" y="1586"/>
                  <a:chExt cx="331" cy="145"/>
                </a:xfrm>
              </p:grpSpPr>
              <p:sp>
                <p:nvSpPr>
                  <p:cNvPr id="7216" name="Freeform 76">
                    <a:extLst>
                      <a:ext uri="{FF2B5EF4-FFF2-40B4-BE49-F238E27FC236}">
                        <a16:creationId xmlns:a16="http://schemas.microsoft.com/office/drawing/2014/main" id="{7BB6F8F9-7DBF-4B60-8D96-E21DCF5908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26" y="1602"/>
                    <a:ext cx="94" cy="12"/>
                  </a:xfrm>
                  <a:custGeom>
                    <a:avLst/>
                    <a:gdLst>
                      <a:gd name="T0" fmla="*/ 24 w 187"/>
                      <a:gd name="T1" fmla="*/ 3 h 24"/>
                      <a:gd name="T2" fmla="*/ 21 w 187"/>
                      <a:gd name="T3" fmla="*/ 2 h 24"/>
                      <a:gd name="T4" fmla="*/ 18 w 187"/>
                      <a:gd name="T5" fmla="*/ 1 h 24"/>
                      <a:gd name="T6" fmla="*/ 12 w 187"/>
                      <a:gd name="T7" fmla="*/ 0 h 24"/>
                      <a:gd name="T8" fmla="*/ 6 w 187"/>
                      <a:gd name="T9" fmla="*/ 0 h 24"/>
                      <a:gd name="T10" fmla="*/ 0 w 187"/>
                      <a:gd name="T11" fmla="*/ 1 h 24"/>
                      <a:gd name="T12" fmla="*/ 13 w 187"/>
                      <a:gd name="T13" fmla="*/ 2 h 24"/>
                      <a:gd name="T14" fmla="*/ 24 w 187"/>
                      <a:gd name="T15" fmla="*/ 3 h 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87"/>
                      <a:gd name="T25" fmla="*/ 0 h 24"/>
                      <a:gd name="T26" fmla="*/ 187 w 187"/>
                      <a:gd name="T27" fmla="*/ 24 h 2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87" h="24">
                        <a:moveTo>
                          <a:pt x="187" y="24"/>
                        </a:moveTo>
                        <a:lnTo>
                          <a:pt x="163" y="10"/>
                        </a:lnTo>
                        <a:lnTo>
                          <a:pt x="139" y="5"/>
                        </a:lnTo>
                        <a:lnTo>
                          <a:pt x="90" y="0"/>
                        </a:lnTo>
                        <a:lnTo>
                          <a:pt x="43" y="0"/>
                        </a:lnTo>
                        <a:lnTo>
                          <a:pt x="0" y="6"/>
                        </a:lnTo>
                        <a:lnTo>
                          <a:pt x="101" y="15"/>
                        </a:lnTo>
                        <a:lnTo>
                          <a:pt x="187" y="24"/>
                        </a:lnTo>
                        <a:close/>
                      </a:path>
                    </a:pathLst>
                  </a:custGeom>
                  <a:solidFill>
                    <a:srgbClr val="603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7" name="Oval 77">
                    <a:extLst>
                      <a:ext uri="{FF2B5EF4-FFF2-40B4-BE49-F238E27FC236}">
                        <a16:creationId xmlns:a16="http://schemas.microsoft.com/office/drawing/2014/main" id="{22515018-85FF-4C4D-910C-D5891D50F1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5" y="1586"/>
                    <a:ext cx="87" cy="145"/>
                  </a:xfrm>
                  <a:prstGeom prst="ellips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7218" name="Line 78">
                    <a:extLst>
                      <a:ext uri="{FF2B5EF4-FFF2-40B4-BE49-F238E27FC236}">
                        <a16:creationId xmlns:a16="http://schemas.microsoft.com/office/drawing/2014/main" id="{38F1FE2A-3212-4D3A-AD46-9FE3D097DD2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11" y="1662"/>
                    <a:ext cx="248" cy="1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7219" name="Group 79">
                    <a:extLst>
                      <a:ext uri="{FF2B5EF4-FFF2-40B4-BE49-F238E27FC236}">
                        <a16:creationId xmlns:a16="http://schemas.microsoft.com/office/drawing/2014/main" id="{55DD8CD7-5075-425E-978B-5D819A50C19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97" y="1645"/>
                    <a:ext cx="27" cy="51"/>
                    <a:chOff x="2297" y="1645"/>
                    <a:chExt cx="27" cy="51"/>
                  </a:xfrm>
                </p:grpSpPr>
                <p:sp>
                  <p:nvSpPr>
                    <p:cNvPr id="7220" name="Oval 80">
                      <a:extLst>
                        <a:ext uri="{FF2B5EF4-FFF2-40B4-BE49-F238E27FC236}">
                          <a16:creationId xmlns:a16="http://schemas.microsoft.com/office/drawing/2014/main" id="{D9C39980-8066-48F6-A4FA-7003F57E28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7" y="1645"/>
                      <a:ext cx="27" cy="51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400"/>
                    </a:p>
                  </p:txBody>
                </p:sp>
                <p:sp>
                  <p:nvSpPr>
                    <p:cNvPr id="7221" name="Oval 81">
                      <a:extLst>
                        <a:ext uri="{FF2B5EF4-FFF2-40B4-BE49-F238E27FC236}">
                          <a16:creationId xmlns:a16="http://schemas.microsoft.com/office/drawing/2014/main" id="{964BBA2D-8423-4FBD-B757-80860C5C36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05" y="1651"/>
                      <a:ext cx="15" cy="29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400"/>
                    </a:p>
                  </p:txBody>
                </p:sp>
              </p:grpSp>
            </p:grpSp>
          </p:grpSp>
          <p:grpSp>
            <p:nvGrpSpPr>
              <p:cNvPr id="7204" name="Group 82">
                <a:extLst>
                  <a:ext uri="{FF2B5EF4-FFF2-40B4-BE49-F238E27FC236}">
                    <a16:creationId xmlns:a16="http://schemas.microsoft.com/office/drawing/2014/main" id="{5465EF39-6CE3-4C1B-868E-69EF3D43CA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914597" flipH="1">
                <a:off x="2791" y="2605"/>
                <a:ext cx="239" cy="800"/>
                <a:chOff x="1744" y="2071"/>
                <a:chExt cx="297" cy="971"/>
              </a:xfrm>
            </p:grpSpPr>
            <p:grpSp>
              <p:nvGrpSpPr>
                <p:cNvPr id="7206" name="Group 83">
                  <a:extLst>
                    <a:ext uri="{FF2B5EF4-FFF2-40B4-BE49-F238E27FC236}">
                      <a16:creationId xmlns:a16="http://schemas.microsoft.com/office/drawing/2014/main" id="{3D7496DF-476C-4365-9C79-CF45882303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44" y="2787"/>
                  <a:ext cx="285" cy="255"/>
                  <a:chOff x="1744" y="2787"/>
                  <a:chExt cx="285" cy="255"/>
                </a:xfrm>
              </p:grpSpPr>
              <p:sp>
                <p:nvSpPr>
                  <p:cNvPr id="7210" name="Freeform 84">
                    <a:extLst>
                      <a:ext uri="{FF2B5EF4-FFF2-40B4-BE49-F238E27FC236}">
                        <a16:creationId xmlns:a16="http://schemas.microsoft.com/office/drawing/2014/main" id="{5710AFD1-BA1B-475C-88DC-4B228CC386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4" y="2787"/>
                    <a:ext cx="285" cy="255"/>
                  </a:xfrm>
                  <a:custGeom>
                    <a:avLst/>
                    <a:gdLst>
                      <a:gd name="T0" fmla="*/ 11 w 571"/>
                      <a:gd name="T1" fmla="*/ 9 h 510"/>
                      <a:gd name="T2" fmla="*/ 6 w 571"/>
                      <a:gd name="T3" fmla="*/ 17 h 510"/>
                      <a:gd name="T4" fmla="*/ 4 w 571"/>
                      <a:gd name="T5" fmla="*/ 20 h 510"/>
                      <a:gd name="T6" fmla="*/ 3 w 571"/>
                      <a:gd name="T7" fmla="*/ 24 h 510"/>
                      <a:gd name="T8" fmla="*/ 3 w 571"/>
                      <a:gd name="T9" fmla="*/ 29 h 510"/>
                      <a:gd name="T10" fmla="*/ 3 w 571"/>
                      <a:gd name="T11" fmla="*/ 34 h 510"/>
                      <a:gd name="T12" fmla="*/ 3 w 571"/>
                      <a:gd name="T13" fmla="*/ 38 h 510"/>
                      <a:gd name="T14" fmla="*/ 5 w 571"/>
                      <a:gd name="T15" fmla="*/ 43 h 510"/>
                      <a:gd name="T16" fmla="*/ 9 w 571"/>
                      <a:gd name="T17" fmla="*/ 46 h 510"/>
                      <a:gd name="T18" fmla="*/ 5 w 571"/>
                      <a:gd name="T19" fmla="*/ 43 h 510"/>
                      <a:gd name="T20" fmla="*/ 3 w 571"/>
                      <a:gd name="T21" fmla="*/ 43 h 510"/>
                      <a:gd name="T22" fmla="*/ 1 w 571"/>
                      <a:gd name="T23" fmla="*/ 44 h 510"/>
                      <a:gd name="T24" fmla="*/ 0 w 571"/>
                      <a:gd name="T25" fmla="*/ 45 h 510"/>
                      <a:gd name="T26" fmla="*/ 0 w 571"/>
                      <a:gd name="T27" fmla="*/ 47 h 510"/>
                      <a:gd name="T28" fmla="*/ 0 w 571"/>
                      <a:gd name="T29" fmla="*/ 49 h 510"/>
                      <a:gd name="T30" fmla="*/ 2 w 571"/>
                      <a:gd name="T31" fmla="*/ 51 h 510"/>
                      <a:gd name="T32" fmla="*/ 7 w 571"/>
                      <a:gd name="T33" fmla="*/ 55 h 510"/>
                      <a:gd name="T34" fmla="*/ 16 w 571"/>
                      <a:gd name="T35" fmla="*/ 58 h 510"/>
                      <a:gd name="T36" fmla="*/ 19 w 571"/>
                      <a:gd name="T37" fmla="*/ 59 h 510"/>
                      <a:gd name="T38" fmla="*/ 23 w 571"/>
                      <a:gd name="T39" fmla="*/ 60 h 510"/>
                      <a:gd name="T40" fmla="*/ 27 w 571"/>
                      <a:gd name="T41" fmla="*/ 60 h 510"/>
                      <a:gd name="T42" fmla="*/ 31 w 571"/>
                      <a:gd name="T43" fmla="*/ 61 h 510"/>
                      <a:gd name="T44" fmla="*/ 35 w 571"/>
                      <a:gd name="T45" fmla="*/ 63 h 510"/>
                      <a:gd name="T46" fmla="*/ 46 w 571"/>
                      <a:gd name="T47" fmla="*/ 64 h 510"/>
                      <a:gd name="T48" fmla="*/ 58 w 571"/>
                      <a:gd name="T49" fmla="*/ 62 h 510"/>
                      <a:gd name="T50" fmla="*/ 65 w 571"/>
                      <a:gd name="T51" fmla="*/ 62 h 510"/>
                      <a:gd name="T52" fmla="*/ 67 w 571"/>
                      <a:gd name="T53" fmla="*/ 61 h 510"/>
                      <a:gd name="T54" fmla="*/ 69 w 571"/>
                      <a:gd name="T55" fmla="*/ 59 h 510"/>
                      <a:gd name="T56" fmla="*/ 70 w 571"/>
                      <a:gd name="T57" fmla="*/ 56 h 510"/>
                      <a:gd name="T58" fmla="*/ 71 w 571"/>
                      <a:gd name="T59" fmla="*/ 46 h 510"/>
                      <a:gd name="T60" fmla="*/ 71 w 571"/>
                      <a:gd name="T61" fmla="*/ 38 h 510"/>
                      <a:gd name="T62" fmla="*/ 70 w 571"/>
                      <a:gd name="T63" fmla="*/ 33 h 510"/>
                      <a:gd name="T64" fmla="*/ 70 w 571"/>
                      <a:gd name="T65" fmla="*/ 30 h 510"/>
                      <a:gd name="T66" fmla="*/ 69 w 571"/>
                      <a:gd name="T67" fmla="*/ 28 h 510"/>
                      <a:gd name="T68" fmla="*/ 69 w 571"/>
                      <a:gd name="T69" fmla="*/ 25 h 510"/>
                      <a:gd name="T70" fmla="*/ 65 w 571"/>
                      <a:gd name="T71" fmla="*/ 13 h 510"/>
                      <a:gd name="T72" fmla="*/ 61 w 571"/>
                      <a:gd name="T73" fmla="*/ 0 h 510"/>
                      <a:gd name="T74" fmla="*/ 11 w 571"/>
                      <a:gd name="T75" fmla="*/ 9 h 510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71"/>
                      <a:gd name="T115" fmla="*/ 0 h 510"/>
                      <a:gd name="T116" fmla="*/ 571 w 571"/>
                      <a:gd name="T117" fmla="*/ 510 h 510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71" h="510">
                        <a:moveTo>
                          <a:pt x="88" y="66"/>
                        </a:moveTo>
                        <a:lnTo>
                          <a:pt x="52" y="132"/>
                        </a:lnTo>
                        <a:lnTo>
                          <a:pt x="38" y="156"/>
                        </a:lnTo>
                        <a:lnTo>
                          <a:pt x="31" y="186"/>
                        </a:lnTo>
                        <a:lnTo>
                          <a:pt x="24" y="227"/>
                        </a:lnTo>
                        <a:lnTo>
                          <a:pt x="24" y="265"/>
                        </a:lnTo>
                        <a:lnTo>
                          <a:pt x="29" y="304"/>
                        </a:lnTo>
                        <a:lnTo>
                          <a:pt x="45" y="338"/>
                        </a:lnTo>
                        <a:lnTo>
                          <a:pt x="78" y="363"/>
                        </a:lnTo>
                        <a:lnTo>
                          <a:pt x="43" y="342"/>
                        </a:lnTo>
                        <a:lnTo>
                          <a:pt x="29" y="340"/>
                        </a:lnTo>
                        <a:lnTo>
                          <a:pt x="12" y="347"/>
                        </a:lnTo>
                        <a:lnTo>
                          <a:pt x="3" y="357"/>
                        </a:lnTo>
                        <a:lnTo>
                          <a:pt x="0" y="375"/>
                        </a:lnTo>
                        <a:lnTo>
                          <a:pt x="5" y="389"/>
                        </a:lnTo>
                        <a:lnTo>
                          <a:pt x="17" y="406"/>
                        </a:lnTo>
                        <a:lnTo>
                          <a:pt x="60" y="437"/>
                        </a:lnTo>
                        <a:lnTo>
                          <a:pt x="128" y="463"/>
                        </a:lnTo>
                        <a:lnTo>
                          <a:pt x="158" y="472"/>
                        </a:lnTo>
                        <a:lnTo>
                          <a:pt x="191" y="477"/>
                        </a:lnTo>
                        <a:lnTo>
                          <a:pt x="220" y="477"/>
                        </a:lnTo>
                        <a:lnTo>
                          <a:pt x="250" y="488"/>
                        </a:lnTo>
                        <a:lnTo>
                          <a:pt x="286" y="500"/>
                        </a:lnTo>
                        <a:lnTo>
                          <a:pt x="368" y="510"/>
                        </a:lnTo>
                        <a:lnTo>
                          <a:pt x="465" y="489"/>
                        </a:lnTo>
                        <a:lnTo>
                          <a:pt x="527" y="489"/>
                        </a:lnTo>
                        <a:lnTo>
                          <a:pt x="543" y="484"/>
                        </a:lnTo>
                        <a:lnTo>
                          <a:pt x="559" y="469"/>
                        </a:lnTo>
                        <a:lnTo>
                          <a:pt x="564" y="448"/>
                        </a:lnTo>
                        <a:lnTo>
                          <a:pt x="571" y="366"/>
                        </a:lnTo>
                        <a:lnTo>
                          <a:pt x="571" y="298"/>
                        </a:lnTo>
                        <a:lnTo>
                          <a:pt x="567" y="264"/>
                        </a:lnTo>
                        <a:lnTo>
                          <a:pt x="564" y="239"/>
                        </a:lnTo>
                        <a:lnTo>
                          <a:pt x="559" y="217"/>
                        </a:lnTo>
                        <a:lnTo>
                          <a:pt x="553" y="193"/>
                        </a:lnTo>
                        <a:lnTo>
                          <a:pt x="522" y="100"/>
                        </a:lnTo>
                        <a:lnTo>
                          <a:pt x="491" y="0"/>
                        </a:lnTo>
                        <a:lnTo>
                          <a:pt x="88" y="66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1" name="Arc 85">
                    <a:extLst>
                      <a:ext uri="{FF2B5EF4-FFF2-40B4-BE49-F238E27FC236}">
                        <a16:creationId xmlns:a16="http://schemas.microsoft.com/office/drawing/2014/main" id="{86EFD32D-E56F-4005-9B54-E6D7D29AF3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86" y="2960"/>
                    <a:ext cx="8" cy="18"/>
                  </a:xfrm>
                  <a:custGeom>
                    <a:avLst/>
                    <a:gdLst>
                      <a:gd name="T0" fmla="*/ 0 w 21600"/>
                      <a:gd name="T1" fmla="*/ 0 h 21460"/>
                      <a:gd name="T2" fmla="*/ 0 w 21600"/>
                      <a:gd name="T3" fmla="*/ 0 h 21460"/>
                      <a:gd name="T4" fmla="*/ 0 w 21600"/>
                      <a:gd name="T5" fmla="*/ 0 h 2146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460"/>
                      <a:gd name="T11" fmla="*/ 21600 w 21600"/>
                      <a:gd name="T12" fmla="*/ 21460 h 2146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460" fill="none" extrusionOk="0">
                        <a:moveTo>
                          <a:pt x="0" y="21460"/>
                        </a:moveTo>
                        <a:cubicBezTo>
                          <a:pt x="0" y="10479"/>
                          <a:pt x="8237" y="1246"/>
                          <a:pt x="19146" y="-1"/>
                        </a:cubicBezTo>
                      </a:path>
                      <a:path w="21600" h="21460" stroke="0" extrusionOk="0">
                        <a:moveTo>
                          <a:pt x="0" y="21460"/>
                        </a:moveTo>
                        <a:cubicBezTo>
                          <a:pt x="0" y="10479"/>
                          <a:pt x="8237" y="1246"/>
                          <a:pt x="19146" y="-1"/>
                        </a:cubicBezTo>
                        <a:lnTo>
                          <a:pt x="21600" y="21460"/>
                        </a:lnTo>
                        <a:lnTo>
                          <a:pt x="0" y="21460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207" name="Group 86">
                  <a:extLst>
                    <a:ext uri="{FF2B5EF4-FFF2-40B4-BE49-F238E27FC236}">
                      <a16:creationId xmlns:a16="http://schemas.microsoft.com/office/drawing/2014/main" id="{E9FFDACC-43AF-4B01-B3E7-7519CCB807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58" y="2071"/>
                  <a:ext cx="283" cy="756"/>
                  <a:chOff x="1758" y="2071"/>
                  <a:chExt cx="283" cy="756"/>
                </a:xfrm>
              </p:grpSpPr>
              <p:sp>
                <p:nvSpPr>
                  <p:cNvPr id="7208" name="Rectangle 87">
                    <a:extLst>
                      <a:ext uri="{FF2B5EF4-FFF2-40B4-BE49-F238E27FC236}">
                        <a16:creationId xmlns:a16="http://schemas.microsoft.com/office/drawing/2014/main" id="{AAFB4359-846B-4061-9057-EC4CD82B84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5" y="2781"/>
                    <a:ext cx="238" cy="46"/>
                  </a:xfrm>
                  <a:prstGeom prst="rect">
                    <a:avLst/>
                  </a:prstGeom>
                  <a:solidFill>
                    <a:srgbClr val="FFFFFF"/>
                  </a:solidFill>
                  <a:ln w="11113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7209" name="Freeform 88">
                    <a:extLst>
                      <a:ext uri="{FF2B5EF4-FFF2-40B4-BE49-F238E27FC236}">
                        <a16:creationId xmlns:a16="http://schemas.microsoft.com/office/drawing/2014/main" id="{2ED0C3DD-0549-4CC9-A577-3C6F5D112E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8" y="2071"/>
                    <a:ext cx="283" cy="729"/>
                  </a:xfrm>
                  <a:custGeom>
                    <a:avLst/>
                    <a:gdLst>
                      <a:gd name="T0" fmla="*/ 4 w 566"/>
                      <a:gd name="T1" fmla="*/ 60 h 1459"/>
                      <a:gd name="T2" fmla="*/ 2 w 566"/>
                      <a:gd name="T3" fmla="*/ 113 h 1459"/>
                      <a:gd name="T4" fmla="*/ 0 w 566"/>
                      <a:gd name="T5" fmla="*/ 181 h 1459"/>
                      <a:gd name="T6" fmla="*/ 68 w 566"/>
                      <a:gd name="T7" fmla="*/ 182 h 1459"/>
                      <a:gd name="T8" fmla="*/ 69 w 566"/>
                      <a:gd name="T9" fmla="*/ 109 h 1459"/>
                      <a:gd name="T10" fmla="*/ 69 w 566"/>
                      <a:gd name="T11" fmla="*/ 75 h 1459"/>
                      <a:gd name="T12" fmla="*/ 71 w 566"/>
                      <a:gd name="T13" fmla="*/ 39 h 1459"/>
                      <a:gd name="T14" fmla="*/ 71 w 566"/>
                      <a:gd name="T15" fmla="*/ 31 h 1459"/>
                      <a:gd name="T16" fmla="*/ 70 w 566"/>
                      <a:gd name="T17" fmla="*/ 25 h 1459"/>
                      <a:gd name="T18" fmla="*/ 69 w 566"/>
                      <a:gd name="T19" fmla="*/ 19 h 1459"/>
                      <a:gd name="T20" fmla="*/ 67 w 566"/>
                      <a:gd name="T21" fmla="*/ 15 h 1459"/>
                      <a:gd name="T22" fmla="*/ 65 w 566"/>
                      <a:gd name="T23" fmla="*/ 10 h 1459"/>
                      <a:gd name="T24" fmla="*/ 62 w 566"/>
                      <a:gd name="T25" fmla="*/ 8 h 1459"/>
                      <a:gd name="T26" fmla="*/ 58 w 566"/>
                      <a:gd name="T27" fmla="*/ 5 h 1459"/>
                      <a:gd name="T28" fmla="*/ 53 w 566"/>
                      <a:gd name="T29" fmla="*/ 2 h 1459"/>
                      <a:gd name="T30" fmla="*/ 48 w 566"/>
                      <a:gd name="T31" fmla="*/ 1 h 1459"/>
                      <a:gd name="T32" fmla="*/ 42 w 566"/>
                      <a:gd name="T33" fmla="*/ 0 h 1459"/>
                      <a:gd name="T34" fmla="*/ 37 w 566"/>
                      <a:gd name="T35" fmla="*/ 0 h 1459"/>
                      <a:gd name="T36" fmla="*/ 31 w 566"/>
                      <a:gd name="T37" fmla="*/ 1 h 1459"/>
                      <a:gd name="T38" fmla="*/ 25 w 566"/>
                      <a:gd name="T39" fmla="*/ 3 h 1459"/>
                      <a:gd name="T40" fmla="*/ 21 w 566"/>
                      <a:gd name="T41" fmla="*/ 5 h 1459"/>
                      <a:gd name="T42" fmla="*/ 17 w 566"/>
                      <a:gd name="T43" fmla="*/ 8 h 1459"/>
                      <a:gd name="T44" fmla="*/ 14 w 566"/>
                      <a:gd name="T45" fmla="*/ 12 h 1459"/>
                      <a:gd name="T46" fmla="*/ 11 w 566"/>
                      <a:gd name="T47" fmla="*/ 17 h 1459"/>
                      <a:gd name="T48" fmla="*/ 9 w 566"/>
                      <a:gd name="T49" fmla="*/ 23 h 1459"/>
                      <a:gd name="T50" fmla="*/ 6 w 566"/>
                      <a:gd name="T51" fmla="*/ 33 h 1459"/>
                      <a:gd name="T52" fmla="*/ 4 w 566"/>
                      <a:gd name="T53" fmla="*/ 60 h 1459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566"/>
                      <a:gd name="T82" fmla="*/ 0 h 1459"/>
                      <a:gd name="T83" fmla="*/ 566 w 566"/>
                      <a:gd name="T84" fmla="*/ 1459 h 1459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566" h="1459">
                        <a:moveTo>
                          <a:pt x="28" y="486"/>
                        </a:moveTo>
                        <a:lnTo>
                          <a:pt x="16" y="905"/>
                        </a:lnTo>
                        <a:lnTo>
                          <a:pt x="0" y="1454"/>
                        </a:lnTo>
                        <a:lnTo>
                          <a:pt x="544" y="1459"/>
                        </a:lnTo>
                        <a:lnTo>
                          <a:pt x="551" y="874"/>
                        </a:lnTo>
                        <a:lnTo>
                          <a:pt x="549" y="601"/>
                        </a:lnTo>
                        <a:lnTo>
                          <a:pt x="566" y="313"/>
                        </a:lnTo>
                        <a:lnTo>
                          <a:pt x="561" y="249"/>
                        </a:lnTo>
                        <a:lnTo>
                          <a:pt x="556" y="200"/>
                        </a:lnTo>
                        <a:lnTo>
                          <a:pt x="546" y="153"/>
                        </a:lnTo>
                        <a:lnTo>
                          <a:pt x="535" y="120"/>
                        </a:lnTo>
                        <a:lnTo>
                          <a:pt x="516" y="87"/>
                        </a:lnTo>
                        <a:lnTo>
                          <a:pt x="497" y="64"/>
                        </a:lnTo>
                        <a:lnTo>
                          <a:pt x="466" y="40"/>
                        </a:lnTo>
                        <a:lnTo>
                          <a:pt x="426" y="21"/>
                        </a:lnTo>
                        <a:lnTo>
                          <a:pt x="382" y="9"/>
                        </a:lnTo>
                        <a:lnTo>
                          <a:pt x="334" y="4"/>
                        </a:lnTo>
                        <a:lnTo>
                          <a:pt x="294" y="0"/>
                        </a:lnTo>
                        <a:lnTo>
                          <a:pt x="245" y="11"/>
                        </a:lnTo>
                        <a:lnTo>
                          <a:pt x="198" y="26"/>
                        </a:lnTo>
                        <a:lnTo>
                          <a:pt x="171" y="44"/>
                        </a:lnTo>
                        <a:lnTo>
                          <a:pt x="136" y="68"/>
                        </a:lnTo>
                        <a:lnTo>
                          <a:pt x="112" y="97"/>
                        </a:lnTo>
                        <a:lnTo>
                          <a:pt x="86" y="141"/>
                        </a:lnTo>
                        <a:lnTo>
                          <a:pt x="68" y="189"/>
                        </a:lnTo>
                        <a:lnTo>
                          <a:pt x="49" y="269"/>
                        </a:lnTo>
                        <a:lnTo>
                          <a:pt x="28" y="486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7205" name="Object 89">
                <a:extLst>
                  <a:ext uri="{FF2B5EF4-FFF2-40B4-BE49-F238E27FC236}">
                    <a16:creationId xmlns:a16="http://schemas.microsoft.com/office/drawing/2014/main" id="{6FB60ACC-A9AE-49D8-A328-DC64FE707A5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80" y="2893"/>
              <a:ext cx="1345" cy="1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38" name="剪辑" r:id="rId8" imgW="2287009" imgH="2155804" progId="MS_ClipArt_Gallery.2">
                      <p:embed/>
                    </p:oleObj>
                  </mc:Choice>
                  <mc:Fallback>
                    <p:oleObj name="剪辑" r:id="rId8" imgW="2287009" imgH="2155804" progId="MS_ClipArt_Gallery.2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2893"/>
                            <a:ext cx="1345" cy="1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3338" name="AutoShape 90">
            <a:extLst>
              <a:ext uri="{FF2B5EF4-FFF2-40B4-BE49-F238E27FC236}">
                <a16:creationId xmlns:a16="http://schemas.microsoft.com/office/drawing/2014/main" id="{466533C8-0713-4FBB-9A5E-5FFB41805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066800"/>
            <a:ext cx="3733800" cy="1676400"/>
          </a:xfrm>
          <a:prstGeom prst="cloudCallout">
            <a:avLst>
              <a:gd name="adj1" fmla="val -52000"/>
              <a:gd name="adj2" fmla="val 72157"/>
            </a:avLst>
          </a:prstGeom>
          <a:gradFill rotWithShape="0">
            <a:gsLst>
              <a:gs pos="0">
                <a:srgbClr val="CCFFFF"/>
              </a:gs>
              <a:gs pos="100000">
                <a:srgbClr val="AFDBDB"/>
              </a:gs>
            </a:gsLst>
            <a:lin ang="189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        Can you think of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  a worst case example?</a:t>
            </a:r>
          </a:p>
        </p:txBody>
      </p:sp>
      <p:sp>
        <p:nvSpPr>
          <p:cNvPr id="53339" name="AutoShape 91">
            <a:extLst>
              <a:ext uri="{FF2B5EF4-FFF2-40B4-BE49-F238E27FC236}">
                <a16:creationId xmlns:a16="http://schemas.microsoft.com/office/drawing/2014/main" id="{08D2F3CA-239C-41CA-92BD-E0350AA8E37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8600" y="762000"/>
            <a:ext cx="4572000" cy="2667000"/>
          </a:xfrm>
          <a:prstGeom prst="cloudCallout">
            <a:avLst>
              <a:gd name="adj1" fmla="val -22259"/>
              <a:gd name="adj2" fmla="val 64579"/>
            </a:avLst>
          </a:prstGeom>
          <a:gradFill rotWithShape="0">
            <a:gsLst>
              <a:gs pos="0">
                <a:srgbClr val="CCFFCC"/>
              </a:gs>
              <a:gs pos="100000">
                <a:srgbClr val="B5E2B5"/>
              </a:gs>
            </a:gsLst>
            <a:lin ang="54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Sure.  Try this one: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union(2, 1), find(1);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union(3, 2), find(1);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..., ... 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union(N, N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000" b="1">
                <a:latin typeface="Arial" panose="020B0604020202020204" pitchFamily="34" charset="0"/>
              </a:rPr>
              <a:t>1), find(1).</a:t>
            </a:r>
          </a:p>
        </p:txBody>
      </p:sp>
      <p:grpSp>
        <p:nvGrpSpPr>
          <p:cNvPr id="17" name="Group 104">
            <a:extLst>
              <a:ext uri="{FF2B5EF4-FFF2-40B4-BE49-F238E27FC236}">
                <a16:creationId xmlns:a16="http://schemas.microsoft.com/office/drawing/2014/main" id="{0D37053A-54EC-42C9-9713-28ACFB54EBC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57200"/>
            <a:ext cx="4191000" cy="2590800"/>
            <a:chOff x="2976" y="288"/>
            <a:chExt cx="2640" cy="1632"/>
          </a:xfrm>
        </p:grpSpPr>
        <p:sp>
          <p:nvSpPr>
            <p:cNvPr id="7183" name="AutoShape 93">
              <a:extLst>
                <a:ext uri="{FF2B5EF4-FFF2-40B4-BE49-F238E27FC236}">
                  <a16:creationId xmlns:a16="http://schemas.microsoft.com/office/drawing/2014/main" id="{676BA04E-8641-4EFC-9F05-C0C6E8775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88"/>
              <a:ext cx="2640" cy="1632"/>
            </a:xfrm>
            <a:prstGeom prst="cloudCallout">
              <a:avLst>
                <a:gd name="adj1" fmla="val -49319"/>
                <a:gd name="adj2" fmla="val 53616"/>
              </a:avLst>
            </a:prstGeom>
            <a:gradFill rotWithShape="0">
              <a:gsLst>
                <a:gs pos="0">
                  <a:srgbClr val="CCFFFF"/>
                </a:gs>
                <a:gs pos="100000">
                  <a:srgbClr val="BAE8E8"/>
                </a:gs>
              </a:gsLst>
              <a:lin ang="18900000" scaled="1"/>
            </a:gradFill>
            <a:ln w="25400">
              <a:solidFill>
                <a:srgbClr val="CCFF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 b="1" i="1"/>
            </a:p>
          </p:txBody>
        </p:sp>
        <p:grpSp>
          <p:nvGrpSpPr>
            <p:cNvPr id="7184" name="Group 94">
              <a:extLst>
                <a:ext uri="{FF2B5EF4-FFF2-40B4-BE49-F238E27FC236}">
                  <a16:creationId xmlns:a16="http://schemas.microsoft.com/office/drawing/2014/main" id="{3748D832-0E7B-40F3-BB5C-A2E3C5CA37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84"/>
              <a:ext cx="1140" cy="1297"/>
              <a:chOff x="1584" y="912"/>
              <a:chExt cx="1267" cy="1440"/>
            </a:xfrm>
          </p:grpSpPr>
          <p:sp>
            <p:nvSpPr>
              <p:cNvPr id="7186" name="Oval 95">
                <a:extLst>
                  <a:ext uri="{FF2B5EF4-FFF2-40B4-BE49-F238E27FC236}">
                    <a16:creationId xmlns:a16="http://schemas.microsoft.com/office/drawing/2014/main" id="{1CFE6905-8BB5-4A40-913E-6052D700A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1" y="912"/>
                <a:ext cx="230" cy="23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/>
                  <a:t>N</a:t>
                </a:r>
              </a:p>
            </p:txBody>
          </p:sp>
          <p:sp>
            <p:nvSpPr>
              <p:cNvPr id="7187" name="Oval 96">
                <a:extLst>
                  <a:ext uri="{FF2B5EF4-FFF2-40B4-BE49-F238E27FC236}">
                    <a16:creationId xmlns:a16="http://schemas.microsoft.com/office/drawing/2014/main" id="{E0D1C067-6CA4-4E30-B442-345E693B0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1315"/>
                <a:ext cx="230" cy="231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/>
                  <a:t>N</a:t>
                </a:r>
                <a:r>
                  <a:rPr lang="en-US" altLang="zh-CN" sz="1200" b="1">
                    <a:sym typeface="Symbol" panose="05050102010706020507" pitchFamily="18" charset="2"/>
                  </a:rPr>
                  <a:t></a:t>
                </a:r>
                <a:r>
                  <a:rPr lang="en-US" altLang="zh-CN" sz="1200" b="1"/>
                  <a:t>1</a:t>
                </a:r>
              </a:p>
            </p:txBody>
          </p:sp>
          <p:sp>
            <p:nvSpPr>
              <p:cNvPr id="7188" name="Line 97">
                <a:extLst>
                  <a:ext uri="{FF2B5EF4-FFF2-40B4-BE49-F238E27FC236}">
                    <a16:creationId xmlns:a16="http://schemas.microsoft.com/office/drawing/2014/main" id="{90C049B6-E50D-4332-B093-47E5007DF3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1" y="1111"/>
                <a:ext cx="231" cy="23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9" name="Oval 98">
                <a:extLst>
                  <a:ext uri="{FF2B5EF4-FFF2-40B4-BE49-F238E27FC236}">
                    <a16:creationId xmlns:a16="http://schemas.microsoft.com/office/drawing/2014/main" id="{3241C930-6F81-49F5-8DB5-DC69105B8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0" y="1718"/>
                <a:ext cx="230" cy="231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ym typeface="MT Extra" panose="05050102010205020202" pitchFamily="18" charset="2"/>
                  </a:rPr>
                  <a:t></a:t>
                </a:r>
                <a:endParaRPr lang="en-US" altLang="zh-CN" sz="2000" b="1"/>
              </a:p>
            </p:txBody>
          </p:sp>
          <p:sp>
            <p:nvSpPr>
              <p:cNvPr id="7190" name="Line 99">
                <a:extLst>
                  <a:ext uri="{FF2B5EF4-FFF2-40B4-BE49-F238E27FC236}">
                    <a16:creationId xmlns:a16="http://schemas.microsoft.com/office/drawing/2014/main" id="{250E6FCD-67D6-4087-952E-1C7D688033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60" y="1514"/>
                <a:ext cx="146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1" name="Oval 100">
                <a:extLst>
                  <a:ext uri="{FF2B5EF4-FFF2-40B4-BE49-F238E27FC236}">
                    <a16:creationId xmlns:a16="http://schemas.microsoft.com/office/drawing/2014/main" id="{5D464097-843A-4278-93A9-333E95221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122"/>
                <a:ext cx="230" cy="23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1</a:t>
                </a:r>
              </a:p>
            </p:txBody>
          </p:sp>
          <p:sp>
            <p:nvSpPr>
              <p:cNvPr id="7192" name="Line 101">
                <a:extLst>
                  <a:ext uri="{FF2B5EF4-FFF2-40B4-BE49-F238E27FC236}">
                    <a16:creationId xmlns:a16="http://schemas.microsoft.com/office/drawing/2014/main" id="{0201AB28-65A7-42C1-9D9A-E9D3F59EE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30" y="1918"/>
                <a:ext cx="231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85" name="Text Box 102">
              <a:extLst>
                <a:ext uri="{FF2B5EF4-FFF2-40B4-BE49-F238E27FC236}">
                  <a16:creationId xmlns:a16="http://schemas.microsoft.com/office/drawing/2014/main" id="{BA3382CE-223E-4A80-B0A0-F660EB9F1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03"/>
              <a:ext cx="1488" cy="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zh-CN" sz="2400" b="1" i="1"/>
                <a:t>T = </a:t>
              </a:r>
              <a:r>
                <a:rPr lang="en-US" altLang="zh-CN" sz="2400" b="1">
                  <a:sym typeface="Symbol" panose="05050102010706020507" pitchFamily="18" charset="2"/>
                </a:rPr>
                <a:t></a:t>
              </a:r>
              <a:r>
                <a:rPr lang="en-US" altLang="zh-CN" sz="2400" b="1"/>
                <a:t>( </a:t>
              </a:r>
              <a:r>
                <a:rPr lang="en-US" altLang="zh-CN" sz="2400" b="1" i="1"/>
                <a:t>N</a:t>
              </a:r>
              <a:r>
                <a:rPr lang="en-US" altLang="zh-CN" sz="2400" b="1" baseline="30000"/>
                <a:t>2</a:t>
              </a:r>
              <a:r>
                <a:rPr lang="en-US" altLang="zh-CN" sz="2400" b="1"/>
                <a:t> ) !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5000"/>
                </a:spcAft>
                <a:buFontTx/>
                <a:buNone/>
              </a:pPr>
              <a:r>
                <a:rPr lang="en-US" altLang="zh-CN" sz="2400" b="1"/>
                <a:t>That’s not </a:t>
              </a:r>
            </a:p>
            <a:p>
              <a:pPr eaLnBrk="1" hangingPunct="1">
                <a:spcBef>
                  <a:spcPct val="0"/>
                </a:spcBef>
                <a:spcAft>
                  <a:spcPct val="5000"/>
                </a:spcAft>
                <a:buFontTx/>
                <a:buNone/>
              </a:pPr>
              <a:r>
                <a:rPr lang="en-US" altLang="zh-CN" sz="2400" b="1"/>
                <a:t>good.</a:t>
              </a:r>
            </a:p>
          </p:txBody>
        </p:sp>
      </p:grpSp>
      <p:sp>
        <p:nvSpPr>
          <p:cNvPr id="7182" name="Text Box 105">
            <a:extLst>
              <a:ext uri="{FF2B5EF4-FFF2-40B4-BE49-F238E27FC236}">
                <a16:creationId xmlns:a16="http://schemas.microsoft.com/office/drawing/2014/main" id="{8125593E-ED45-4BB2-9510-1A78AAF88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6/9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2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32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53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3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5" grpId="0" autoUpdateAnimBg="0"/>
      <p:bldP spid="53286" grpId="0" autoUpdateAnimBg="0"/>
      <p:bldP spid="53287" grpId="0" autoUpdateAnimBg="0"/>
      <p:bldP spid="53338" grpId="0" animBg="1" autoUpdateAnimBg="0"/>
      <p:bldP spid="53339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extLst>
              <a:ext uri="{FF2B5EF4-FFF2-40B4-BE49-F238E27FC236}">
                <a16:creationId xmlns:a16="http://schemas.microsoft.com/office/drawing/2014/main" id="{CAD0F908-A3C4-4821-BBDA-FA0A37C44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ym typeface="Webdings" panose="05030102010509060703" pitchFamily="18" charset="2"/>
              </a:rPr>
              <a:t>§4  Smart Union Algorithms</a:t>
            </a:r>
            <a:endParaRPr lang="en-US" altLang="zh-CN" sz="2400" b="1"/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266EBBE8-0A7A-4FDC-803E-C94176A08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  Union-by-Size</a:t>
            </a:r>
            <a:endParaRPr lang="en-US" altLang="zh-CN" sz="2400" b="1">
              <a:solidFill>
                <a:schemeClr val="hlink"/>
              </a:solidFill>
            </a:endParaRP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49308E98-96BB-408C-8949-07081BA27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858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-- Always change the smaller tree</a:t>
            </a:r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723906FE-B689-48C3-97F7-96DF223A2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219200"/>
            <a:ext cx="632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S [ Root ] =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– size;  </a:t>
            </a:r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/* initialized to be –1 */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B9D66902-EF18-4899-9E07-F2704A770AC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05600" y="4876800"/>
            <a:ext cx="1590675" cy="1462088"/>
            <a:chOff x="4038" y="2695"/>
            <a:chExt cx="1428" cy="1346"/>
          </a:xfrm>
        </p:grpSpPr>
        <p:grpSp>
          <p:nvGrpSpPr>
            <p:cNvPr id="8218" name="Group 7">
              <a:extLst>
                <a:ext uri="{FF2B5EF4-FFF2-40B4-BE49-F238E27FC236}">
                  <a16:creationId xmlns:a16="http://schemas.microsoft.com/office/drawing/2014/main" id="{7E42B0A5-0558-446B-864D-89A8E41E02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2" y="3422"/>
              <a:ext cx="739" cy="619"/>
              <a:chOff x="4542" y="3422"/>
              <a:chExt cx="739" cy="619"/>
            </a:xfrm>
          </p:grpSpPr>
          <p:sp>
            <p:nvSpPr>
              <p:cNvPr id="8233" name="Freeform 8">
                <a:extLst>
                  <a:ext uri="{FF2B5EF4-FFF2-40B4-BE49-F238E27FC236}">
                    <a16:creationId xmlns:a16="http://schemas.microsoft.com/office/drawing/2014/main" id="{541B8F87-D1E9-47A0-BB57-EEA9353544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3427"/>
                <a:ext cx="739" cy="614"/>
              </a:xfrm>
              <a:custGeom>
                <a:avLst/>
                <a:gdLst>
                  <a:gd name="T0" fmla="*/ 185 w 1476"/>
                  <a:gd name="T1" fmla="*/ 154 h 1228"/>
                  <a:gd name="T2" fmla="*/ 185 w 1476"/>
                  <a:gd name="T3" fmla="*/ 74 h 1228"/>
                  <a:gd name="T4" fmla="*/ 182 w 1476"/>
                  <a:gd name="T5" fmla="*/ 10 h 1228"/>
                  <a:gd name="T6" fmla="*/ 89 w 1476"/>
                  <a:gd name="T7" fmla="*/ 0 h 1228"/>
                  <a:gd name="T8" fmla="*/ 3 w 1476"/>
                  <a:gd name="T9" fmla="*/ 10 h 1228"/>
                  <a:gd name="T10" fmla="*/ 3 w 1476"/>
                  <a:gd name="T11" fmla="*/ 32 h 1228"/>
                  <a:gd name="T12" fmla="*/ 0 w 1476"/>
                  <a:gd name="T13" fmla="*/ 153 h 1228"/>
                  <a:gd name="T14" fmla="*/ 19 w 1476"/>
                  <a:gd name="T15" fmla="*/ 153 h 1228"/>
                  <a:gd name="T16" fmla="*/ 19 w 1476"/>
                  <a:gd name="T17" fmla="*/ 43 h 1228"/>
                  <a:gd name="T18" fmla="*/ 56 w 1476"/>
                  <a:gd name="T19" fmla="*/ 41 h 1228"/>
                  <a:gd name="T20" fmla="*/ 168 w 1476"/>
                  <a:gd name="T21" fmla="*/ 41 h 1228"/>
                  <a:gd name="T22" fmla="*/ 170 w 1476"/>
                  <a:gd name="T23" fmla="*/ 154 h 1228"/>
                  <a:gd name="T24" fmla="*/ 185 w 1476"/>
                  <a:gd name="T25" fmla="*/ 154 h 12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76"/>
                  <a:gd name="T40" fmla="*/ 0 h 1228"/>
                  <a:gd name="T41" fmla="*/ 1476 w 1476"/>
                  <a:gd name="T42" fmla="*/ 1228 h 122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76" h="1228">
                    <a:moveTo>
                      <a:pt x="1476" y="1225"/>
                    </a:moveTo>
                    <a:lnTo>
                      <a:pt x="1476" y="591"/>
                    </a:lnTo>
                    <a:lnTo>
                      <a:pt x="1455" y="83"/>
                    </a:lnTo>
                    <a:lnTo>
                      <a:pt x="706" y="0"/>
                    </a:lnTo>
                    <a:lnTo>
                      <a:pt x="24" y="75"/>
                    </a:lnTo>
                    <a:lnTo>
                      <a:pt x="20" y="254"/>
                    </a:lnTo>
                    <a:lnTo>
                      <a:pt x="0" y="1220"/>
                    </a:lnTo>
                    <a:lnTo>
                      <a:pt x="152" y="1220"/>
                    </a:lnTo>
                    <a:lnTo>
                      <a:pt x="152" y="345"/>
                    </a:lnTo>
                    <a:lnTo>
                      <a:pt x="444" y="324"/>
                    </a:lnTo>
                    <a:lnTo>
                      <a:pt x="1339" y="324"/>
                    </a:lnTo>
                    <a:lnTo>
                      <a:pt x="1352" y="1228"/>
                    </a:lnTo>
                    <a:lnTo>
                      <a:pt x="1476" y="1225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4" name="Freeform 9">
                <a:extLst>
                  <a:ext uri="{FF2B5EF4-FFF2-40B4-BE49-F238E27FC236}">
                    <a16:creationId xmlns:a16="http://schemas.microsoft.com/office/drawing/2014/main" id="{9442549E-5EB7-4ABF-A8B2-2317E1FF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8" y="3422"/>
                <a:ext cx="289" cy="156"/>
              </a:xfrm>
              <a:custGeom>
                <a:avLst/>
                <a:gdLst>
                  <a:gd name="T0" fmla="*/ 14 w 577"/>
                  <a:gd name="T1" fmla="*/ 7 h 313"/>
                  <a:gd name="T2" fmla="*/ 24 w 577"/>
                  <a:gd name="T3" fmla="*/ 6 h 313"/>
                  <a:gd name="T4" fmla="*/ 32 w 577"/>
                  <a:gd name="T5" fmla="*/ 0 h 313"/>
                  <a:gd name="T6" fmla="*/ 42 w 577"/>
                  <a:gd name="T7" fmla="*/ 9 h 313"/>
                  <a:gd name="T8" fmla="*/ 71 w 577"/>
                  <a:gd name="T9" fmla="*/ 27 h 313"/>
                  <a:gd name="T10" fmla="*/ 73 w 577"/>
                  <a:gd name="T11" fmla="*/ 33 h 313"/>
                  <a:gd name="T12" fmla="*/ 56 w 577"/>
                  <a:gd name="T13" fmla="*/ 39 h 313"/>
                  <a:gd name="T14" fmla="*/ 0 w 577"/>
                  <a:gd name="T15" fmla="*/ 12 h 313"/>
                  <a:gd name="T16" fmla="*/ 14 w 577"/>
                  <a:gd name="T17" fmla="*/ 7 h 3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77"/>
                  <a:gd name="T28" fmla="*/ 0 h 313"/>
                  <a:gd name="T29" fmla="*/ 577 w 577"/>
                  <a:gd name="T30" fmla="*/ 313 h 3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77" h="313">
                    <a:moveTo>
                      <a:pt x="108" y="61"/>
                    </a:moveTo>
                    <a:lnTo>
                      <a:pt x="185" y="50"/>
                    </a:lnTo>
                    <a:lnTo>
                      <a:pt x="256" y="0"/>
                    </a:lnTo>
                    <a:lnTo>
                      <a:pt x="330" y="74"/>
                    </a:lnTo>
                    <a:lnTo>
                      <a:pt x="562" y="217"/>
                    </a:lnTo>
                    <a:lnTo>
                      <a:pt x="577" y="270"/>
                    </a:lnTo>
                    <a:lnTo>
                      <a:pt x="444" y="313"/>
                    </a:lnTo>
                    <a:lnTo>
                      <a:pt x="0" y="97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C0C0C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19" name="Group 10">
              <a:extLst>
                <a:ext uri="{FF2B5EF4-FFF2-40B4-BE49-F238E27FC236}">
                  <a16:creationId xmlns:a16="http://schemas.microsoft.com/office/drawing/2014/main" id="{64209F61-E7B8-48C2-906F-7706BB6DA6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2869"/>
              <a:ext cx="690" cy="920"/>
              <a:chOff x="4776" y="2869"/>
              <a:chExt cx="690" cy="920"/>
            </a:xfrm>
          </p:grpSpPr>
          <p:grpSp>
            <p:nvGrpSpPr>
              <p:cNvPr id="8227" name="Group 11">
                <a:extLst>
                  <a:ext uri="{FF2B5EF4-FFF2-40B4-BE49-F238E27FC236}">
                    <a16:creationId xmlns:a16="http://schemas.microsoft.com/office/drawing/2014/main" id="{8DD18F75-7C90-4EB9-89F1-A250034FF9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76" y="2869"/>
                <a:ext cx="690" cy="702"/>
                <a:chOff x="4776" y="2869"/>
                <a:chExt cx="690" cy="702"/>
              </a:xfrm>
            </p:grpSpPr>
            <p:sp>
              <p:nvSpPr>
                <p:cNvPr id="8231" name="Freeform 12">
                  <a:extLst>
                    <a:ext uri="{FF2B5EF4-FFF2-40B4-BE49-F238E27FC236}">
                      <a16:creationId xmlns:a16="http://schemas.microsoft.com/office/drawing/2014/main" id="{B09544CD-D5A1-447C-BA31-54EC10FAC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6" y="2869"/>
                  <a:ext cx="690" cy="702"/>
                </a:xfrm>
                <a:custGeom>
                  <a:avLst/>
                  <a:gdLst>
                    <a:gd name="T0" fmla="*/ 33 w 1379"/>
                    <a:gd name="T1" fmla="*/ 35 h 1405"/>
                    <a:gd name="T2" fmla="*/ 37 w 1379"/>
                    <a:gd name="T3" fmla="*/ 23 h 1405"/>
                    <a:gd name="T4" fmla="*/ 40 w 1379"/>
                    <a:gd name="T5" fmla="*/ 15 h 1405"/>
                    <a:gd name="T6" fmla="*/ 41 w 1379"/>
                    <a:gd name="T7" fmla="*/ 13 h 1405"/>
                    <a:gd name="T8" fmla="*/ 42 w 1379"/>
                    <a:gd name="T9" fmla="*/ 11 h 1405"/>
                    <a:gd name="T10" fmla="*/ 43 w 1379"/>
                    <a:gd name="T11" fmla="*/ 10 h 1405"/>
                    <a:gd name="T12" fmla="*/ 45 w 1379"/>
                    <a:gd name="T13" fmla="*/ 10 h 1405"/>
                    <a:gd name="T14" fmla="*/ 67 w 1379"/>
                    <a:gd name="T15" fmla="*/ 5 h 1405"/>
                    <a:gd name="T16" fmla="*/ 90 w 1379"/>
                    <a:gd name="T17" fmla="*/ 1 h 1405"/>
                    <a:gd name="T18" fmla="*/ 111 w 1379"/>
                    <a:gd name="T19" fmla="*/ 0 h 1405"/>
                    <a:gd name="T20" fmla="*/ 123 w 1379"/>
                    <a:gd name="T21" fmla="*/ 0 h 1405"/>
                    <a:gd name="T22" fmla="*/ 148 w 1379"/>
                    <a:gd name="T23" fmla="*/ 1 h 1405"/>
                    <a:gd name="T24" fmla="*/ 166 w 1379"/>
                    <a:gd name="T25" fmla="*/ 2 h 1405"/>
                    <a:gd name="T26" fmla="*/ 169 w 1379"/>
                    <a:gd name="T27" fmla="*/ 2 h 1405"/>
                    <a:gd name="T28" fmla="*/ 171 w 1379"/>
                    <a:gd name="T29" fmla="*/ 3 h 1405"/>
                    <a:gd name="T30" fmla="*/ 172 w 1379"/>
                    <a:gd name="T31" fmla="*/ 4 h 1405"/>
                    <a:gd name="T32" fmla="*/ 173 w 1379"/>
                    <a:gd name="T33" fmla="*/ 5 h 1405"/>
                    <a:gd name="T34" fmla="*/ 173 w 1379"/>
                    <a:gd name="T35" fmla="*/ 7 h 1405"/>
                    <a:gd name="T36" fmla="*/ 172 w 1379"/>
                    <a:gd name="T37" fmla="*/ 11 h 1405"/>
                    <a:gd name="T38" fmla="*/ 168 w 1379"/>
                    <a:gd name="T39" fmla="*/ 27 h 1405"/>
                    <a:gd name="T40" fmla="*/ 166 w 1379"/>
                    <a:gd name="T41" fmla="*/ 39 h 1405"/>
                    <a:gd name="T42" fmla="*/ 160 w 1379"/>
                    <a:gd name="T43" fmla="*/ 66 h 1405"/>
                    <a:gd name="T44" fmla="*/ 156 w 1379"/>
                    <a:gd name="T45" fmla="*/ 82 h 1405"/>
                    <a:gd name="T46" fmla="*/ 146 w 1379"/>
                    <a:gd name="T47" fmla="*/ 120 h 1405"/>
                    <a:gd name="T48" fmla="*/ 136 w 1379"/>
                    <a:gd name="T49" fmla="*/ 151 h 1405"/>
                    <a:gd name="T50" fmla="*/ 134 w 1379"/>
                    <a:gd name="T51" fmla="*/ 157 h 1405"/>
                    <a:gd name="T52" fmla="*/ 133 w 1379"/>
                    <a:gd name="T53" fmla="*/ 160 h 1405"/>
                    <a:gd name="T54" fmla="*/ 132 w 1379"/>
                    <a:gd name="T55" fmla="*/ 163 h 1405"/>
                    <a:gd name="T56" fmla="*/ 131 w 1379"/>
                    <a:gd name="T57" fmla="*/ 165 h 1405"/>
                    <a:gd name="T58" fmla="*/ 129 w 1379"/>
                    <a:gd name="T59" fmla="*/ 167 h 1405"/>
                    <a:gd name="T60" fmla="*/ 127 w 1379"/>
                    <a:gd name="T61" fmla="*/ 168 h 1405"/>
                    <a:gd name="T62" fmla="*/ 124 w 1379"/>
                    <a:gd name="T63" fmla="*/ 169 h 1405"/>
                    <a:gd name="T64" fmla="*/ 118 w 1379"/>
                    <a:gd name="T65" fmla="*/ 169 h 1405"/>
                    <a:gd name="T66" fmla="*/ 109 w 1379"/>
                    <a:gd name="T67" fmla="*/ 169 h 1405"/>
                    <a:gd name="T68" fmla="*/ 100 w 1379"/>
                    <a:gd name="T69" fmla="*/ 170 h 1405"/>
                    <a:gd name="T70" fmla="*/ 89 w 1379"/>
                    <a:gd name="T71" fmla="*/ 172 h 1405"/>
                    <a:gd name="T72" fmla="*/ 78 w 1379"/>
                    <a:gd name="T73" fmla="*/ 174 h 1405"/>
                    <a:gd name="T74" fmla="*/ 70 w 1379"/>
                    <a:gd name="T75" fmla="*/ 175 h 1405"/>
                    <a:gd name="T76" fmla="*/ 61 w 1379"/>
                    <a:gd name="T77" fmla="*/ 175 h 1405"/>
                    <a:gd name="T78" fmla="*/ 59 w 1379"/>
                    <a:gd name="T79" fmla="*/ 174 h 1405"/>
                    <a:gd name="T80" fmla="*/ 6 w 1379"/>
                    <a:gd name="T81" fmla="*/ 139 h 1405"/>
                    <a:gd name="T82" fmla="*/ 3 w 1379"/>
                    <a:gd name="T83" fmla="*/ 137 h 1405"/>
                    <a:gd name="T84" fmla="*/ 1 w 1379"/>
                    <a:gd name="T85" fmla="*/ 134 h 1405"/>
                    <a:gd name="T86" fmla="*/ 0 w 1379"/>
                    <a:gd name="T87" fmla="*/ 132 h 1405"/>
                    <a:gd name="T88" fmla="*/ 0 w 1379"/>
                    <a:gd name="T89" fmla="*/ 128 h 1405"/>
                    <a:gd name="T90" fmla="*/ 1 w 1379"/>
                    <a:gd name="T91" fmla="*/ 126 h 1405"/>
                    <a:gd name="T92" fmla="*/ 16 w 1379"/>
                    <a:gd name="T93" fmla="*/ 82 h 1405"/>
                    <a:gd name="T94" fmla="*/ 26 w 1379"/>
                    <a:gd name="T95" fmla="*/ 55 h 1405"/>
                    <a:gd name="T96" fmla="*/ 33 w 1379"/>
                    <a:gd name="T97" fmla="*/ 35 h 140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379"/>
                    <a:gd name="T148" fmla="*/ 0 h 1405"/>
                    <a:gd name="T149" fmla="*/ 1379 w 1379"/>
                    <a:gd name="T150" fmla="*/ 1405 h 140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379" h="1405">
                      <a:moveTo>
                        <a:pt x="258" y="285"/>
                      </a:moveTo>
                      <a:lnTo>
                        <a:pt x="291" y="188"/>
                      </a:lnTo>
                      <a:lnTo>
                        <a:pt x="313" y="126"/>
                      </a:lnTo>
                      <a:lnTo>
                        <a:pt x="321" y="108"/>
                      </a:lnTo>
                      <a:lnTo>
                        <a:pt x="333" y="93"/>
                      </a:lnTo>
                      <a:lnTo>
                        <a:pt x="341" y="85"/>
                      </a:lnTo>
                      <a:lnTo>
                        <a:pt x="355" y="80"/>
                      </a:lnTo>
                      <a:lnTo>
                        <a:pt x="529" y="46"/>
                      </a:lnTo>
                      <a:lnTo>
                        <a:pt x="717" y="13"/>
                      </a:lnTo>
                      <a:lnTo>
                        <a:pt x="886" y="0"/>
                      </a:lnTo>
                      <a:lnTo>
                        <a:pt x="983" y="0"/>
                      </a:lnTo>
                      <a:lnTo>
                        <a:pt x="1184" y="12"/>
                      </a:lnTo>
                      <a:lnTo>
                        <a:pt x="1328" y="18"/>
                      </a:lnTo>
                      <a:lnTo>
                        <a:pt x="1350" y="20"/>
                      </a:lnTo>
                      <a:lnTo>
                        <a:pt x="1364" y="27"/>
                      </a:lnTo>
                      <a:lnTo>
                        <a:pt x="1373" y="33"/>
                      </a:lnTo>
                      <a:lnTo>
                        <a:pt x="1379" y="43"/>
                      </a:lnTo>
                      <a:lnTo>
                        <a:pt x="1379" y="56"/>
                      </a:lnTo>
                      <a:lnTo>
                        <a:pt x="1372" y="94"/>
                      </a:lnTo>
                      <a:lnTo>
                        <a:pt x="1344" y="221"/>
                      </a:lnTo>
                      <a:lnTo>
                        <a:pt x="1322" y="315"/>
                      </a:lnTo>
                      <a:lnTo>
                        <a:pt x="1276" y="528"/>
                      </a:lnTo>
                      <a:lnTo>
                        <a:pt x="1246" y="659"/>
                      </a:lnTo>
                      <a:lnTo>
                        <a:pt x="1163" y="965"/>
                      </a:lnTo>
                      <a:lnTo>
                        <a:pt x="1084" y="1211"/>
                      </a:lnTo>
                      <a:lnTo>
                        <a:pt x="1069" y="1258"/>
                      </a:lnTo>
                      <a:lnTo>
                        <a:pt x="1060" y="1284"/>
                      </a:lnTo>
                      <a:lnTo>
                        <a:pt x="1053" y="1310"/>
                      </a:lnTo>
                      <a:lnTo>
                        <a:pt x="1044" y="1325"/>
                      </a:lnTo>
                      <a:lnTo>
                        <a:pt x="1030" y="1342"/>
                      </a:lnTo>
                      <a:lnTo>
                        <a:pt x="1016" y="1348"/>
                      </a:lnTo>
                      <a:lnTo>
                        <a:pt x="990" y="1354"/>
                      </a:lnTo>
                      <a:lnTo>
                        <a:pt x="943" y="1358"/>
                      </a:lnTo>
                      <a:lnTo>
                        <a:pt x="865" y="1358"/>
                      </a:lnTo>
                      <a:lnTo>
                        <a:pt x="798" y="1366"/>
                      </a:lnTo>
                      <a:lnTo>
                        <a:pt x="711" y="1380"/>
                      </a:lnTo>
                      <a:lnTo>
                        <a:pt x="621" y="1395"/>
                      </a:lnTo>
                      <a:lnTo>
                        <a:pt x="560" y="1405"/>
                      </a:lnTo>
                      <a:lnTo>
                        <a:pt x="483" y="1405"/>
                      </a:lnTo>
                      <a:lnTo>
                        <a:pt x="468" y="1395"/>
                      </a:lnTo>
                      <a:lnTo>
                        <a:pt x="42" y="1115"/>
                      </a:lnTo>
                      <a:lnTo>
                        <a:pt x="22" y="1097"/>
                      </a:lnTo>
                      <a:lnTo>
                        <a:pt x="7" y="1078"/>
                      </a:lnTo>
                      <a:lnTo>
                        <a:pt x="0" y="1057"/>
                      </a:lnTo>
                      <a:lnTo>
                        <a:pt x="0" y="1031"/>
                      </a:lnTo>
                      <a:lnTo>
                        <a:pt x="7" y="1008"/>
                      </a:lnTo>
                      <a:lnTo>
                        <a:pt x="127" y="663"/>
                      </a:lnTo>
                      <a:lnTo>
                        <a:pt x="205" y="444"/>
                      </a:lnTo>
                      <a:lnTo>
                        <a:pt x="258" y="28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2" name="Freeform 13">
                  <a:extLst>
                    <a:ext uri="{FF2B5EF4-FFF2-40B4-BE49-F238E27FC236}">
                      <a16:creationId xmlns:a16="http://schemas.microsoft.com/office/drawing/2014/main" id="{3B1A6D81-3755-4020-B31C-2EA7934F0F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2" y="2938"/>
                  <a:ext cx="410" cy="534"/>
                </a:xfrm>
                <a:custGeom>
                  <a:avLst/>
                  <a:gdLst>
                    <a:gd name="T0" fmla="*/ 24 w 820"/>
                    <a:gd name="T1" fmla="*/ 40 h 1067"/>
                    <a:gd name="T2" fmla="*/ 31 w 820"/>
                    <a:gd name="T3" fmla="*/ 21 h 1067"/>
                    <a:gd name="T4" fmla="*/ 38 w 820"/>
                    <a:gd name="T5" fmla="*/ 4 h 1067"/>
                    <a:gd name="T6" fmla="*/ 39 w 820"/>
                    <a:gd name="T7" fmla="*/ 3 h 1067"/>
                    <a:gd name="T8" fmla="*/ 40 w 820"/>
                    <a:gd name="T9" fmla="*/ 3 h 1067"/>
                    <a:gd name="T10" fmla="*/ 42 w 820"/>
                    <a:gd name="T11" fmla="*/ 3 h 1067"/>
                    <a:gd name="T12" fmla="*/ 71 w 820"/>
                    <a:gd name="T13" fmla="*/ 1 h 1067"/>
                    <a:gd name="T14" fmla="*/ 100 w 820"/>
                    <a:gd name="T15" fmla="*/ 0 h 1067"/>
                    <a:gd name="T16" fmla="*/ 102 w 820"/>
                    <a:gd name="T17" fmla="*/ 1 h 1067"/>
                    <a:gd name="T18" fmla="*/ 102 w 820"/>
                    <a:gd name="T19" fmla="*/ 1 h 1067"/>
                    <a:gd name="T20" fmla="*/ 103 w 820"/>
                    <a:gd name="T21" fmla="*/ 3 h 1067"/>
                    <a:gd name="T22" fmla="*/ 101 w 820"/>
                    <a:gd name="T23" fmla="*/ 15 h 1067"/>
                    <a:gd name="T24" fmla="*/ 96 w 820"/>
                    <a:gd name="T25" fmla="*/ 25 h 1067"/>
                    <a:gd name="T26" fmla="*/ 89 w 820"/>
                    <a:gd name="T27" fmla="*/ 45 h 1067"/>
                    <a:gd name="T28" fmla="*/ 74 w 820"/>
                    <a:gd name="T29" fmla="*/ 78 h 1067"/>
                    <a:gd name="T30" fmla="*/ 61 w 820"/>
                    <a:gd name="T31" fmla="*/ 106 h 1067"/>
                    <a:gd name="T32" fmla="*/ 58 w 820"/>
                    <a:gd name="T33" fmla="*/ 117 h 1067"/>
                    <a:gd name="T34" fmla="*/ 56 w 820"/>
                    <a:gd name="T35" fmla="*/ 124 h 1067"/>
                    <a:gd name="T36" fmla="*/ 54 w 820"/>
                    <a:gd name="T37" fmla="*/ 128 h 1067"/>
                    <a:gd name="T38" fmla="*/ 52 w 820"/>
                    <a:gd name="T39" fmla="*/ 131 h 1067"/>
                    <a:gd name="T40" fmla="*/ 51 w 820"/>
                    <a:gd name="T41" fmla="*/ 133 h 1067"/>
                    <a:gd name="T42" fmla="*/ 50 w 820"/>
                    <a:gd name="T43" fmla="*/ 134 h 1067"/>
                    <a:gd name="T44" fmla="*/ 48 w 820"/>
                    <a:gd name="T45" fmla="*/ 134 h 1067"/>
                    <a:gd name="T46" fmla="*/ 46 w 820"/>
                    <a:gd name="T47" fmla="*/ 133 h 1067"/>
                    <a:gd name="T48" fmla="*/ 43 w 820"/>
                    <a:gd name="T49" fmla="*/ 132 h 1067"/>
                    <a:gd name="T50" fmla="*/ 40 w 820"/>
                    <a:gd name="T51" fmla="*/ 129 h 1067"/>
                    <a:gd name="T52" fmla="*/ 37 w 820"/>
                    <a:gd name="T53" fmla="*/ 127 h 1067"/>
                    <a:gd name="T54" fmla="*/ 34 w 820"/>
                    <a:gd name="T55" fmla="*/ 124 h 1067"/>
                    <a:gd name="T56" fmla="*/ 30 w 820"/>
                    <a:gd name="T57" fmla="*/ 122 h 1067"/>
                    <a:gd name="T58" fmla="*/ 2 w 820"/>
                    <a:gd name="T59" fmla="*/ 110 h 1067"/>
                    <a:gd name="T60" fmla="*/ 1 w 820"/>
                    <a:gd name="T61" fmla="*/ 109 h 1067"/>
                    <a:gd name="T62" fmla="*/ 0 w 820"/>
                    <a:gd name="T63" fmla="*/ 108 h 1067"/>
                    <a:gd name="T64" fmla="*/ 1 w 820"/>
                    <a:gd name="T65" fmla="*/ 107 h 1067"/>
                    <a:gd name="T66" fmla="*/ 1 w 820"/>
                    <a:gd name="T67" fmla="*/ 105 h 1067"/>
                    <a:gd name="T68" fmla="*/ 24 w 820"/>
                    <a:gd name="T69" fmla="*/ 40 h 106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0"/>
                    <a:gd name="T106" fmla="*/ 0 h 1067"/>
                    <a:gd name="T107" fmla="*/ 820 w 820"/>
                    <a:gd name="T108" fmla="*/ 1067 h 106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0" h="1067">
                      <a:moveTo>
                        <a:pt x="187" y="319"/>
                      </a:moveTo>
                      <a:lnTo>
                        <a:pt x="246" y="164"/>
                      </a:lnTo>
                      <a:lnTo>
                        <a:pt x="298" y="28"/>
                      </a:lnTo>
                      <a:lnTo>
                        <a:pt x="306" y="22"/>
                      </a:lnTo>
                      <a:lnTo>
                        <a:pt x="315" y="19"/>
                      </a:lnTo>
                      <a:lnTo>
                        <a:pt x="333" y="18"/>
                      </a:lnTo>
                      <a:lnTo>
                        <a:pt x="568" y="1"/>
                      </a:lnTo>
                      <a:lnTo>
                        <a:pt x="795" y="0"/>
                      </a:lnTo>
                      <a:lnTo>
                        <a:pt x="809" y="3"/>
                      </a:lnTo>
                      <a:lnTo>
                        <a:pt x="814" y="6"/>
                      </a:lnTo>
                      <a:lnTo>
                        <a:pt x="820" y="19"/>
                      </a:lnTo>
                      <a:lnTo>
                        <a:pt x="802" y="116"/>
                      </a:lnTo>
                      <a:lnTo>
                        <a:pt x="766" y="200"/>
                      </a:lnTo>
                      <a:lnTo>
                        <a:pt x="705" y="353"/>
                      </a:lnTo>
                      <a:lnTo>
                        <a:pt x="588" y="617"/>
                      </a:lnTo>
                      <a:lnTo>
                        <a:pt x="488" y="846"/>
                      </a:lnTo>
                      <a:lnTo>
                        <a:pt x="461" y="932"/>
                      </a:lnTo>
                      <a:lnTo>
                        <a:pt x="446" y="991"/>
                      </a:lnTo>
                      <a:lnTo>
                        <a:pt x="429" y="1024"/>
                      </a:lnTo>
                      <a:lnTo>
                        <a:pt x="414" y="1048"/>
                      </a:lnTo>
                      <a:lnTo>
                        <a:pt x="404" y="1059"/>
                      </a:lnTo>
                      <a:lnTo>
                        <a:pt x="395" y="1066"/>
                      </a:lnTo>
                      <a:lnTo>
                        <a:pt x="381" y="1067"/>
                      </a:lnTo>
                      <a:lnTo>
                        <a:pt x="367" y="1063"/>
                      </a:lnTo>
                      <a:lnTo>
                        <a:pt x="344" y="1050"/>
                      </a:lnTo>
                      <a:lnTo>
                        <a:pt x="319" y="1032"/>
                      </a:lnTo>
                      <a:lnTo>
                        <a:pt x="296" y="1011"/>
                      </a:lnTo>
                      <a:lnTo>
                        <a:pt x="268" y="991"/>
                      </a:lnTo>
                      <a:lnTo>
                        <a:pt x="242" y="971"/>
                      </a:lnTo>
                      <a:lnTo>
                        <a:pt x="11" y="877"/>
                      </a:lnTo>
                      <a:lnTo>
                        <a:pt x="4" y="871"/>
                      </a:lnTo>
                      <a:lnTo>
                        <a:pt x="0" y="862"/>
                      </a:lnTo>
                      <a:lnTo>
                        <a:pt x="2" y="849"/>
                      </a:lnTo>
                      <a:lnTo>
                        <a:pt x="6" y="838"/>
                      </a:lnTo>
                      <a:lnTo>
                        <a:pt x="187" y="319"/>
                      </a:lnTo>
                      <a:close/>
                    </a:path>
                  </a:pathLst>
                </a:custGeom>
                <a:solidFill>
                  <a:srgbClr val="005F5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28" name="Group 14">
                <a:extLst>
                  <a:ext uri="{FF2B5EF4-FFF2-40B4-BE49-F238E27FC236}">
                    <a16:creationId xmlns:a16="http://schemas.microsoft.com/office/drawing/2014/main" id="{F05C8270-10E3-4A07-B234-B776804661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72" y="3487"/>
                <a:ext cx="109" cy="302"/>
                <a:chOff x="5272" y="3487"/>
                <a:chExt cx="109" cy="302"/>
              </a:xfrm>
            </p:grpSpPr>
            <p:sp>
              <p:nvSpPr>
                <p:cNvPr id="8229" name="Freeform 15">
                  <a:extLst>
                    <a:ext uri="{FF2B5EF4-FFF2-40B4-BE49-F238E27FC236}">
                      <a16:creationId xmlns:a16="http://schemas.microsoft.com/office/drawing/2014/main" id="{14317F4C-8458-4A88-AF7B-AE3507AA47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1" y="3498"/>
                  <a:ext cx="100" cy="291"/>
                </a:xfrm>
                <a:custGeom>
                  <a:avLst/>
                  <a:gdLst>
                    <a:gd name="T0" fmla="*/ 0 w 201"/>
                    <a:gd name="T1" fmla="*/ 0 h 582"/>
                    <a:gd name="T2" fmla="*/ 0 w 201"/>
                    <a:gd name="T3" fmla="*/ 5 h 582"/>
                    <a:gd name="T4" fmla="*/ 2 w 201"/>
                    <a:gd name="T5" fmla="*/ 9 h 582"/>
                    <a:gd name="T6" fmla="*/ 4 w 201"/>
                    <a:gd name="T7" fmla="*/ 12 h 582"/>
                    <a:gd name="T8" fmla="*/ 7 w 201"/>
                    <a:gd name="T9" fmla="*/ 14 h 582"/>
                    <a:gd name="T10" fmla="*/ 11 w 201"/>
                    <a:gd name="T11" fmla="*/ 15 h 582"/>
                    <a:gd name="T12" fmla="*/ 14 w 201"/>
                    <a:gd name="T13" fmla="*/ 18 h 582"/>
                    <a:gd name="T14" fmla="*/ 17 w 201"/>
                    <a:gd name="T15" fmla="*/ 22 h 582"/>
                    <a:gd name="T16" fmla="*/ 20 w 201"/>
                    <a:gd name="T17" fmla="*/ 28 h 582"/>
                    <a:gd name="T18" fmla="*/ 21 w 201"/>
                    <a:gd name="T19" fmla="*/ 33 h 582"/>
                    <a:gd name="T20" fmla="*/ 20 w 201"/>
                    <a:gd name="T21" fmla="*/ 37 h 582"/>
                    <a:gd name="T22" fmla="*/ 17 w 201"/>
                    <a:gd name="T23" fmla="*/ 40 h 582"/>
                    <a:gd name="T24" fmla="*/ 15 w 201"/>
                    <a:gd name="T25" fmla="*/ 43 h 582"/>
                    <a:gd name="T26" fmla="*/ 13 w 201"/>
                    <a:gd name="T27" fmla="*/ 46 h 582"/>
                    <a:gd name="T28" fmla="*/ 12 w 201"/>
                    <a:gd name="T29" fmla="*/ 51 h 582"/>
                    <a:gd name="T30" fmla="*/ 11 w 201"/>
                    <a:gd name="T31" fmla="*/ 56 h 582"/>
                    <a:gd name="T32" fmla="*/ 12 w 201"/>
                    <a:gd name="T33" fmla="*/ 60 h 582"/>
                    <a:gd name="T34" fmla="*/ 14 w 201"/>
                    <a:gd name="T35" fmla="*/ 63 h 582"/>
                    <a:gd name="T36" fmla="*/ 18 w 201"/>
                    <a:gd name="T37" fmla="*/ 68 h 582"/>
                    <a:gd name="T38" fmla="*/ 21 w 201"/>
                    <a:gd name="T39" fmla="*/ 70 h 582"/>
                    <a:gd name="T40" fmla="*/ 25 w 201"/>
                    <a:gd name="T41" fmla="*/ 73 h 582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201"/>
                    <a:gd name="T64" fmla="*/ 0 h 582"/>
                    <a:gd name="T65" fmla="*/ 201 w 201"/>
                    <a:gd name="T66" fmla="*/ 582 h 582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201" h="582">
                      <a:moveTo>
                        <a:pt x="0" y="0"/>
                      </a:moveTo>
                      <a:lnTo>
                        <a:pt x="7" y="38"/>
                      </a:lnTo>
                      <a:lnTo>
                        <a:pt x="17" y="67"/>
                      </a:lnTo>
                      <a:lnTo>
                        <a:pt x="33" y="94"/>
                      </a:lnTo>
                      <a:lnTo>
                        <a:pt x="60" y="111"/>
                      </a:lnTo>
                      <a:lnTo>
                        <a:pt x="93" y="123"/>
                      </a:lnTo>
                      <a:lnTo>
                        <a:pt x="119" y="146"/>
                      </a:lnTo>
                      <a:lnTo>
                        <a:pt x="140" y="174"/>
                      </a:lnTo>
                      <a:lnTo>
                        <a:pt x="162" y="221"/>
                      </a:lnTo>
                      <a:lnTo>
                        <a:pt x="169" y="261"/>
                      </a:lnTo>
                      <a:lnTo>
                        <a:pt x="163" y="291"/>
                      </a:lnTo>
                      <a:lnTo>
                        <a:pt x="140" y="319"/>
                      </a:lnTo>
                      <a:lnTo>
                        <a:pt x="120" y="345"/>
                      </a:lnTo>
                      <a:lnTo>
                        <a:pt x="106" y="371"/>
                      </a:lnTo>
                      <a:lnTo>
                        <a:pt x="96" y="406"/>
                      </a:lnTo>
                      <a:lnTo>
                        <a:pt x="91" y="445"/>
                      </a:lnTo>
                      <a:lnTo>
                        <a:pt x="101" y="481"/>
                      </a:lnTo>
                      <a:lnTo>
                        <a:pt x="115" y="505"/>
                      </a:lnTo>
                      <a:lnTo>
                        <a:pt x="145" y="537"/>
                      </a:lnTo>
                      <a:lnTo>
                        <a:pt x="169" y="558"/>
                      </a:lnTo>
                      <a:lnTo>
                        <a:pt x="201" y="582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0" name="Oval 16">
                  <a:extLst>
                    <a:ext uri="{FF2B5EF4-FFF2-40B4-BE49-F238E27FC236}">
                      <a16:creationId xmlns:a16="http://schemas.microsoft.com/office/drawing/2014/main" id="{D42E3110-9662-4C5D-BF02-36A3916BCD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2" y="3487"/>
                  <a:ext cx="18" cy="18"/>
                </a:xfrm>
                <a:prstGeom prst="ellipse">
                  <a:avLst/>
                </a:prstGeom>
                <a:solidFill>
                  <a:srgbClr val="0000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</p:grpSp>
        </p:grpSp>
        <p:grpSp>
          <p:nvGrpSpPr>
            <p:cNvPr id="8220" name="Group 17">
              <a:extLst>
                <a:ext uri="{FF2B5EF4-FFF2-40B4-BE49-F238E27FC236}">
                  <a16:creationId xmlns:a16="http://schemas.microsoft.com/office/drawing/2014/main" id="{1AD53C9D-6AB3-48B2-B9A6-1F63AB1A57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8" y="2695"/>
              <a:ext cx="789" cy="1327"/>
              <a:chOff x="4038" y="2695"/>
              <a:chExt cx="789" cy="1327"/>
            </a:xfrm>
          </p:grpSpPr>
          <p:sp>
            <p:nvSpPr>
              <p:cNvPr id="8221" name="Freeform 18">
                <a:extLst>
                  <a:ext uri="{FF2B5EF4-FFF2-40B4-BE49-F238E27FC236}">
                    <a16:creationId xmlns:a16="http://schemas.microsoft.com/office/drawing/2014/main" id="{C462466B-B057-4793-9A74-D827910E7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8" y="3295"/>
                <a:ext cx="458" cy="727"/>
              </a:xfrm>
              <a:custGeom>
                <a:avLst/>
                <a:gdLst>
                  <a:gd name="T0" fmla="*/ 115 w 915"/>
                  <a:gd name="T1" fmla="*/ 85 h 1456"/>
                  <a:gd name="T2" fmla="*/ 82 w 915"/>
                  <a:gd name="T3" fmla="*/ 67 h 1456"/>
                  <a:gd name="T4" fmla="*/ 46 w 915"/>
                  <a:gd name="T5" fmla="*/ 3 h 1456"/>
                  <a:gd name="T6" fmla="*/ 45 w 915"/>
                  <a:gd name="T7" fmla="*/ 2 h 1456"/>
                  <a:gd name="T8" fmla="*/ 42 w 915"/>
                  <a:gd name="T9" fmla="*/ 1 h 1456"/>
                  <a:gd name="T10" fmla="*/ 39 w 915"/>
                  <a:gd name="T11" fmla="*/ 0 h 1456"/>
                  <a:gd name="T12" fmla="*/ 36 w 915"/>
                  <a:gd name="T13" fmla="*/ 0 h 1456"/>
                  <a:gd name="T14" fmla="*/ 32 w 915"/>
                  <a:gd name="T15" fmla="*/ 0 h 1456"/>
                  <a:gd name="T16" fmla="*/ 29 w 915"/>
                  <a:gd name="T17" fmla="*/ 1 h 1456"/>
                  <a:gd name="T18" fmla="*/ 25 w 915"/>
                  <a:gd name="T19" fmla="*/ 3 h 1456"/>
                  <a:gd name="T20" fmla="*/ 20 w 915"/>
                  <a:gd name="T21" fmla="*/ 6 h 1456"/>
                  <a:gd name="T22" fmla="*/ 16 w 915"/>
                  <a:gd name="T23" fmla="*/ 8 h 1456"/>
                  <a:gd name="T24" fmla="*/ 12 w 915"/>
                  <a:gd name="T25" fmla="*/ 11 h 1456"/>
                  <a:gd name="T26" fmla="*/ 10 w 915"/>
                  <a:gd name="T27" fmla="*/ 13 h 1456"/>
                  <a:gd name="T28" fmla="*/ 7 w 915"/>
                  <a:gd name="T29" fmla="*/ 16 h 1456"/>
                  <a:gd name="T30" fmla="*/ 4 w 915"/>
                  <a:gd name="T31" fmla="*/ 21 h 1456"/>
                  <a:gd name="T32" fmla="*/ 2 w 915"/>
                  <a:gd name="T33" fmla="*/ 24 h 1456"/>
                  <a:gd name="T34" fmla="*/ 1 w 915"/>
                  <a:gd name="T35" fmla="*/ 29 h 1456"/>
                  <a:gd name="T36" fmla="*/ 0 w 915"/>
                  <a:gd name="T37" fmla="*/ 34 h 1456"/>
                  <a:gd name="T38" fmla="*/ 0 w 915"/>
                  <a:gd name="T39" fmla="*/ 42 h 1456"/>
                  <a:gd name="T40" fmla="*/ 1 w 915"/>
                  <a:gd name="T41" fmla="*/ 51 h 1456"/>
                  <a:gd name="T42" fmla="*/ 3 w 915"/>
                  <a:gd name="T43" fmla="*/ 59 h 1456"/>
                  <a:gd name="T44" fmla="*/ 6 w 915"/>
                  <a:gd name="T45" fmla="*/ 70 h 1456"/>
                  <a:gd name="T46" fmla="*/ 9 w 915"/>
                  <a:gd name="T47" fmla="*/ 78 h 1456"/>
                  <a:gd name="T48" fmla="*/ 12 w 915"/>
                  <a:gd name="T49" fmla="*/ 84 h 1456"/>
                  <a:gd name="T50" fmla="*/ 16 w 915"/>
                  <a:gd name="T51" fmla="*/ 90 h 1456"/>
                  <a:gd name="T52" fmla="*/ 19 w 915"/>
                  <a:gd name="T53" fmla="*/ 94 h 1456"/>
                  <a:gd name="T54" fmla="*/ 22 w 915"/>
                  <a:gd name="T55" fmla="*/ 99 h 1456"/>
                  <a:gd name="T56" fmla="*/ 26 w 915"/>
                  <a:gd name="T57" fmla="*/ 104 h 1456"/>
                  <a:gd name="T58" fmla="*/ 30 w 915"/>
                  <a:gd name="T59" fmla="*/ 106 h 1456"/>
                  <a:gd name="T60" fmla="*/ 45 w 915"/>
                  <a:gd name="T61" fmla="*/ 105 h 1456"/>
                  <a:gd name="T62" fmla="*/ 56 w 915"/>
                  <a:gd name="T63" fmla="*/ 101 h 1456"/>
                  <a:gd name="T64" fmla="*/ 64 w 915"/>
                  <a:gd name="T65" fmla="*/ 103 h 1456"/>
                  <a:gd name="T66" fmla="*/ 80 w 915"/>
                  <a:gd name="T67" fmla="*/ 104 h 1456"/>
                  <a:gd name="T68" fmla="*/ 101 w 915"/>
                  <a:gd name="T69" fmla="*/ 101 h 1456"/>
                  <a:gd name="T70" fmla="*/ 104 w 915"/>
                  <a:gd name="T71" fmla="*/ 108 h 1456"/>
                  <a:gd name="T72" fmla="*/ 104 w 915"/>
                  <a:gd name="T73" fmla="*/ 156 h 1456"/>
                  <a:gd name="T74" fmla="*/ 104 w 915"/>
                  <a:gd name="T75" fmla="*/ 160 h 1456"/>
                  <a:gd name="T76" fmla="*/ 103 w 915"/>
                  <a:gd name="T77" fmla="*/ 163 h 1456"/>
                  <a:gd name="T78" fmla="*/ 102 w 915"/>
                  <a:gd name="T79" fmla="*/ 166 h 1456"/>
                  <a:gd name="T80" fmla="*/ 100 w 915"/>
                  <a:gd name="T81" fmla="*/ 168 h 1456"/>
                  <a:gd name="T82" fmla="*/ 97 w 915"/>
                  <a:gd name="T83" fmla="*/ 170 h 1456"/>
                  <a:gd name="T84" fmla="*/ 95 w 915"/>
                  <a:gd name="T85" fmla="*/ 172 h 1456"/>
                  <a:gd name="T86" fmla="*/ 93 w 915"/>
                  <a:gd name="T87" fmla="*/ 172 h 1456"/>
                  <a:gd name="T88" fmla="*/ 90 w 915"/>
                  <a:gd name="T89" fmla="*/ 173 h 1456"/>
                  <a:gd name="T90" fmla="*/ 12 w 915"/>
                  <a:gd name="T91" fmla="*/ 173 h 1456"/>
                  <a:gd name="T92" fmla="*/ 12 w 915"/>
                  <a:gd name="T93" fmla="*/ 181 h 1456"/>
                  <a:gd name="T94" fmla="*/ 92 w 915"/>
                  <a:gd name="T95" fmla="*/ 181 h 1456"/>
                  <a:gd name="T96" fmla="*/ 96 w 915"/>
                  <a:gd name="T97" fmla="*/ 181 h 1456"/>
                  <a:gd name="T98" fmla="*/ 99 w 915"/>
                  <a:gd name="T99" fmla="*/ 180 h 1456"/>
                  <a:gd name="T100" fmla="*/ 102 w 915"/>
                  <a:gd name="T101" fmla="*/ 180 h 1456"/>
                  <a:gd name="T102" fmla="*/ 104 w 915"/>
                  <a:gd name="T103" fmla="*/ 179 h 1456"/>
                  <a:gd name="T104" fmla="*/ 107 w 915"/>
                  <a:gd name="T105" fmla="*/ 177 h 1456"/>
                  <a:gd name="T106" fmla="*/ 109 w 915"/>
                  <a:gd name="T107" fmla="*/ 173 h 1456"/>
                  <a:gd name="T108" fmla="*/ 111 w 915"/>
                  <a:gd name="T109" fmla="*/ 170 h 1456"/>
                  <a:gd name="T110" fmla="*/ 113 w 915"/>
                  <a:gd name="T111" fmla="*/ 167 h 1456"/>
                  <a:gd name="T112" fmla="*/ 114 w 915"/>
                  <a:gd name="T113" fmla="*/ 163 h 1456"/>
                  <a:gd name="T114" fmla="*/ 114 w 915"/>
                  <a:gd name="T115" fmla="*/ 159 h 1456"/>
                  <a:gd name="T116" fmla="*/ 115 w 915"/>
                  <a:gd name="T117" fmla="*/ 154 h 1456"/>
                  <a:gd name="T118" fmla="*/ 115 w 915"/>
                  <a:gd name="T119" fmla="*/ 85 h 145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915"/>
                  <a:gd name="T181" fmla="*/ 0 h 1456"/>
                  <a:gd name="T182" fmla="*/ 915 w 915"/>
                  <a:gd name="T183" fmla="*/ 1456 h 145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915" h="1456">
                    <a:moveTo>
                      <a:pt x="915" y="685"/>
                    </a:moveTo>
                    <a:lnTo>
                      <a:pt x="654" y="538"/>
                    </a:lnTo>
                    <a:lnTo>
                      <a:pt x="367" y="28"/>
                    </a:lnTo>
                    <a:lnTo>
                      <a:pt x="354" y="19"/>
                    </a:lnTo>
                    <a:lnTo>
                      <a:pt x="334" y="9"/>
                    </a:lnTo>
                    <a:lnTo>
                      <a:pt x="311" y="4"/>
                    </a:lnTo>
                    <a:lnTo>
                      <a:pt x="281" y="0"/>
                    </a:lnTo>
                    <a:lnTo>
                      <a:pt x="253" y="4"/>
                    </a:lnTo>
                    <a:lnTo>
                      <a:pt x="226" y="14"/>
                    </a:lnTo>
                    <a:lnTo>
                      <a:pt x="195" y="28"/>
                    </a:lnTo>
                    <a:lnTo>
                      <a:pt x="156" y="48"/>
                    </a:lnTo>
                    <a:lnTo>
                      <a:pt x="123" y="70"/>
                    </a:lnTo>
                    <a:lnTo>
                      <a:pt x="95" y="90"/>
                    </a:lnTo>
                    <a:lnTo>
                      <a:pt x="73" y="111"/>
                    </a:lnTo>
                    <a:lnTo>
                      <a:pt x="53" y="135"/>
                    </a:lnTo>
                    <a:lnTo>
                      <a:pt x="29" y="170"/>
                    </a:lnTo>
                    <a:lnTo>
                      <a:pt x="15" y="197"/>
                    </a:lnTo>
                    <a:lnTo>
                      <a:pt x="2" y="234"/>
                    </a:lnTo>
                    <a:lnTo>
                      <a:pt x="0" y="276"/>
                    </a:lnTo>
                    <a:lnTo>
                      <a:pt x="0" y="338"/>
                    </a:lnTo>
                    <a:lnTo>
                      <a:pt x="7" y="411"/>
                    </a:lnTo>
                    <a:lnTo>
                      <a:pt x="21" y="478"/>
                    </a:lnTo>
                    <a:lnTo>
                      <a:pt x="45" y="560"/>
                    </a:lnTo>
                    <a:lnTo>
                      <a:pt x="71" y="628"/>
                    </a:lnTo>
                    <a:lnTo>
                      <a:pt x="92" y="674"/>
                    </a:lnTo>
                    <a:lnTo>
                      <a:pt x="124" y="722"/>
                    </a:lnTo>
                    <a:lnTo>
                      <a:pt x="148" y="755"/>
                    </a:lnTo>
                    <a:lnTo>
                      <a:pt x="175" y="793"/>
                    </a:lnTo>
                    <a:lnTo>
                      <a:pt x="207" y="833"/>
                    </a:lnTo>
                    <a:lnTo>
                      <a:pt x="236" y="856"/>
                    </a:lnTo>
                    <a:lnTo>
                      <a:pt x="357" y="842"/>
                    </a:lnTo>
                    <a:lnTo>
                      <a:pt x="448" y="811"/>
                    </a:lnTo>
                    <a:lnTo>
                      <a:pt x="506" y="828"/>
                    </a:lnTo>
                    <a:lnTo>
                      <a:pt x="640" y="834"/>
                    </a:lnTo>
                    <a:lnTo>
                      <a:pt x="805" y="811"/>
                    </a:lnTo>
                    <a:lnTo>
                      <a:pt x="830" y="865"/>
                    </a:lnTo>
                    <a:lnTo>
                      <a:pt x="830" y="1249"/>
                    </a:lnTo>
                    <a:lnTo>
                      <a:pt x="826" y="1284"/>
                    </a:lnTo>
                    <a:lnTo>
                      <a:pt x="819" y="1307"/>
                    </a:lnTo>
                    <a:lnTo>
                      <a:pt x="809" y="1331"/>
                    </a:lnTo>
                    <a:lnTo>
                      <a:pt x="794" y="1349"/>
                    </a:lnTo>
                    <a:lnTo>
                      <a:pt x="776" y="1366"/>
                    </a:lnTo>
                    <a:lnTo>
                      <a:pt x="756" y="1377"/>
                    </a:lnTo>
                    <a:lnTo>
                      <a:pt x="738" y="1382"/>
                    </a:lnTo>
                    <a:lnTo>
                      <a:pt x="715" y="1386"/>
                    </a:lnTo>
                    <a:lnTo>
                      <a:pt x="95" y="1385"/>
                    </a:lnTo>
                    <a:lnTo>
                      <a:pt x="95" y="1456"/>
                    </a:lnTo>
                    <a:lnTo>
                      <a:pt x="732" y="1453"/>
                    </a:lnTo>
                    <a:lnTo>
                      <a:pt x="765" y="1452"/>
                    </a:lnTo>
                    <a:lnTo>
                      <a:pt x="786" y="1448"/>
                    </a:lnTo>
                    <a:lnTo>
                      <a:pt x="811" y="1442"/>
                    </a:lnTo>
                    <a:lnTo>
                      <a:pt x="831" y="1433"/>
                    </a:lnTo>
                    <a:lnTo>
                      <a:pt x="851" y="1417"/>
                    </a:lnTo>
                    <a:lnTo>
                      <a:pt x="872" y="1390"/>
                    </a:lnTo>
                    <a:lnTo>
                      <a:pt x="886" y="1366"/>
                    </a:lnTo>
                    <a:lnTo>
                      <a:pt x="898" y="1340"/>
                    </a:lnTo>
                    <a:lnTo>
                      <a:pt x="906" y="1311"/>
                    </a:lnTo>
                    <a:lnTo>
                      <a:pt x="912" y="1278"/>
                    </a:lnTo>
                    <a:lnTo>
                      <a:pt x="915" y="1240"/>
                    </a:lnTo>
                    <a:lnTo>
                      <a:pt x="915" y="685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222" name="Group 19">
                <a:extLst>
                  <a:ext uri="{FF2B5EF4-FFF2-40B4-BE49-F238E27FC236}">
                    <a16:creationId xmlns:a16="http://schemas.microsoft.com/office/drawing/2014/main" id="{1F0A6130-9EC8-45C0-8F52-68B3D58987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0" y="2695"/>
                <a:ext cx="697" cy="1319"/>
                <a:chOff x="4130" y="2695"/>
                <a:chExt cx="697" cy="1319"/>
              </a:xfrm>
            </p:grpSpPr>
            <p:sp>
              <p:nvSpPr>
                <p:cNvPr id="8223" name="Freeform 20">
                  <a:extLst>
                    <a:ext uri="{FF2B5EF4-FFF2-40B4-BE49-F238E27FC236}">
                      <a16:creationId xmlns:a16="http://schemas.microsoft.com/office/drawing/2014/main" id="{7937B0B2-BC55-476F-BDCE-3B703A5FB1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0" y="2695"/>
                  <a:ext cx="697" cy="1319"/>
                </a:xfrm>
                <a:custGeom>
                  <a:avLst/>
                  <a:gdLst>
                    <a:gd name="T0" fmla="*/ 70 w 1393"/>
                    <a:gd name="T1" fmla="*/ 23 h 2638"/>
                    <a:gd name="T2" fmla="*/ 73 w 1393"/>
                    <a:gd name="T3" fmla="*/ 22 h 2638"/>
                    <a:gd name="T4" fmla="*/ 82 w 1393"/>
                    <a:gd name="T5" fmla="*/ 25 h 2638"/>
                    <a:gd name="T6" fmla="*/ 81 w 1393"/>
                    <a:gd name="T7" fmla="*/ 2 h 2638"/>
                    <a:gd name="T8" fmla="*/ 94 w 1393"/>
                    <a:gd name="T9" fmla="*/ 19 h 2638"/>
                    <a:gd name="T10" fmla="*/ 98 w 1393"/>
                    <a:gd name="T11" fmla="*/ 5 h 2638"/>
                    <a:gd name="T12" fmla="*/ 109 w 1393"/>
                    <a:gd name="T13" fmla="*/ 0 h 2638"/>
                    <a:gd name="T14" fmla="*/ 108 w 1393"/>
                    <a:gd name="T15" fmla="*/ 12 h 2638"/>
                    <a:gd name="T16" fmla="*/ 114 w 1393"/>
                    <a:gd name="T17" fmla="*/ 8 h 2638"/>
                    <a:gd name="T18" fmla="*/ 114 w 1393"/>
                    <a:gd name="T19" fmla="*/ 14 h 2638"/>
                    <a:gd name="T20" fmla="*/ 118 w 1393"/>
                    <a:gd name="T21" fmla="*/ 27 h 2638"/>
                    <a:gd name="T22" fmla="*/ 133 w 1393"/>
                    <a:gd name="T23" fmla="*/ 10 h 2638"/>
                    <a:gd name="T24" fmla="*/ 123 w 1393"/>
                    <a:gd name="T25" fmla="*/ 26 h 2638"/>
                    <a:gd name="T26" fmla="*/ 140 w 1393"/>
                    <a:gd name="T27" fmla="*/ 15 h 2638"/>
                    <a:gd name="T28" fmla="*/ 132 w 1393"/>
                    <a:gd name="T29" fmla="*/ 28 h 2638"/>
                    <a:gd name="T30" fmla="*/ 134 w 1393"/>
                    <a:gd name="T31" fmla="*/ 35 h 2638"/>
                    <a:gd name="T32" fmla="*/ 133 w 1393"/>
                    <a:gd name="T33" fmla="*/ 49 h 2638"/>
                    <a:gd name="T34" fmla="*/ 147 w 1393"/>
                    <a:gd name="T35" fmla="*/ 68 h 2638"/>
                    <a:gd name="T36" fmla="*/ 159 w 1393"/>
                    <a:gd name="T37" fmla="*/ 90 h 2638"/>
                    <a:gd name="T38" fmla="*/ 155 w 1393"/>
                    <a:gd name="T39" fmla="*/ 94 h 2638"/>
                    <a:gd name="T40" fmla="*/ 127 w 1393"/>
                    <a:gd name="T41" fmla="*/ 113 h 2638"/>
                    <a:gd name="T42" fmla="*/ 119 w 1393"/>
                    <a:gd name="T43" fmla="*/ 134 h 2638"/>
                    <a:gd name="T44" fmla="*/ 91 w 1393"/>
                    <a:gd name="T45" fmla="*/ 130 h 2638"/>
                    <a:gd name="T46" fmla="*/ 83 w 1393"/>
                    <a:gd name="T47" fmla="*/ 168 h 2638"/>
                    <a:gd name="T48" fmla="*/ 106 w 1393"/>
                    <a:gd name="T49" fmla="*/ 189 h 2638"/>
                    <a:gd name="T50" fmla="*/ 132 w 1393"/>
                    <a:gd name="T51" fmla="*/ 193 h 2638"/>
                    <a:gd name="T52" fmla="*/ 150 w 1393"/>
                    <a:gd name="T53" fmla="*/ 193 h 2638"/>
                    <a:gd name="T54" fmla="*/ 161 w 1393"/>
                    <a:gd name="T55" fmla="*/ 189 h 2638"/>
                    <a:gd name="T56" fmla="*/ 165 w 1393"/>
                    <a:gd name="T57" fmla="*/ 198 h 2638"/>
                    <a:gd name="T58" fmla="*/ 175 w 1393"/>
                    <a:gd name="T59" fmla="*/ 205 h 2638"/>
                    <a:gd name="T60" fmla="*/ 171 w 1393"/>
                    <a:gd name="T61" fmla="*/ 211 h 2638"/>
                    <a:gd name="T62" fmla="*/ 173 w 1393"/>
                    <a:gd name="T63" fmla="*/ 219 h 2638"/>
                    <a:gd name="T64" fmla="*/ 168 w 1393"/>
                    <a:gd name="T65" fmla="*/ 228 h 2638"/>
                    <a:gd name="T66" fmla="*/ 165 w 1393"/>
                    <a:gd name="T67" fmla="*/ 233 h 2638"/>
                    <a:gd name="T68" fmla="*/ 144 w 1393"/>
                    <a:gd name="T69" fmla="*/ 225 h 2638"/>
                    <a:gd name="T70" fmla="*/ 107 w 1393"/>
                    <a:gd name="T71" fmla="*/ 215 h 2638"/>
                    <a:gd name="T72" fmla="*/ 82 w 1393"/>
                    <a:gd name="T73" fmla="*/ 212 h 2638"/>
                    <a:gd name="T74" fmla="*/ 76 w 1393"/>
                    <a:gd name="T75" fmla="*/ 204 h 2638"/>
                    <a:gd name="T76" fmla="*/ 79 w 1393"/>
                    <a:gd name="T77" fmla="*/ 209 h 2638"/>
                    <a:gd name="T78" fmla="*/ 95 w 1393"/>
                    <a:gd name="T79" fmla="*/ 214 h 2638"/>
                    <a:gd name="T80" fmla="*/ 108 w 1393"/>
                    <a:gd name="T81" fmla="*/ 224 h 2638"/>
                    <a:gd name="T82" fmla="*/ 105 w 1393"/>
                    <a:gd name="T83" fmla="*/ 234 h 2638"/>
                    <a:gd name="T84" fmla="*/ 81 w 1393"/>
                    <a:gd name="T85" fmla="*/ 256 h 2638"/>
                    <a:gd name="T86" fmla="*/ 53 w 1393"/>
                    <a:gd name="T87" fmla="*/ 275 h 2638"/>
                    <a:gd name="T88" fmla="*/ 48 w 1393"/>
                    <a:gd name="T89" fmla="*/ 303 h 2638"/>
                    <a:gd name="T90" fmla="*/ 64 w 1393"/>
                    <a:gd name="T91" fmla="*/ 325 h 2638"/>
                    <a:gd name="T92" fmla="*/ 38 w 1393"/>
                    <a:gd name="T93" fmla="*/ 329 h 2638"/>
                    <a:gd name="T94" fmla="*/ 22 w 1393"/>
                    <a:gd name="T95" fmla="*/ 328 h 2638"/>
                    <a:gd name="T96" fmla="*/ 22 w 1393"/>
                    <a:gd name="T97" fmla="*/ 286 h 2638"/>
                    <a:gd name="T98" fmla="*/ 13 w 1393"/>
                    <a:gd name="T99" fmla="*/ 275 h 2638"/>
                    <a:gd name="T100" fmla="*/ 19 w 1393"/>
                    <a:gd name="T101" fmla="*/ 265 h 2638"/>
                    <a:gd name="T102" fmla="*/ 48 w 1393"/>
                    <a:gd name="T103" fmla="*/ 251 h 2638"/>
                    <a:gd name="T104" fmla="*/ 57 w 1393"/>
                    <a:gd name="T105" fmla="*/ 232 h 2638"/>
                    <a:gd name="T106" fmla="*/ 13 w 1393"/>
                    <a:gd name="T107" fmla="*/ 229 h 2638"/>
                    <a:gd name="T108" fmla="*/ 3 w 1393"/>
                    <a:gd name="T109" fmla="*/ 224 h 2638"/>
                    <a:gd name="T110" fmla="*/ 0 w 1393"/>
                    <a:gd name="T111" fmla="*/ 207 h 2638"/>
                    <a:gd name="T112" fmla="*/ 3 w 1393"/>
                    <a:gd name="T113" fmla="*/ 191 h 2638"/>
                    <a:gd name="T114" fmla="*/ 24 w 1393"/>
                    <a:gd name="T115" fmla="*/ 138 h 2638"/>
                    <a:gd name="T116" fmla="*/ 48 w 1393"/>
                    <a:gd name="T117" fmla="*/ 102 h 2638"/>
                    <a:gd name="T118" fmla="*/ 60 w 1393"/>
                    <a:gd name="T119" fmla="*/ 71 h 2638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1393"/>
                    <a:gd name="T181" fmla="*/ 0 h 2638"/>
                    <a:gd name="T182" fmla="*/ 1393 w 1393"/>
                    <a:gd name="T183" fmla="*/ 2638 h 2638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1393" h="2638">
                      <a:moveTo>
                        <a:pt x="477" y="565"/>
                      </a:moveTo>
                      <a:lnTo>
                        <a:pt x="513" y="445"/>
                      </a:lnTo>
                      <a:lnTo>
                        <a:pt x="545" y="304"/>
                      </a:lnTo>
                      <a:lnTo>
                        <a:pt x="560" y="182"/>
                      </a:lnTo>
                      <a:lnTo>
                        <a:pt x="529" y="113"/>
                      </a:lnTo>
                      <a:lnTo>
                        <a:pt x="497" y="80"/>
                      </a:lnTo>
                      <a:lnTo>
                        <a:pt x="545" y="118"/>
                      </a:lnTo>
                      <a:lnTo>
                        <a:pt x="582" y="178"/>
                      </a:lnTo>
                      <a:lnTo>
                        <a:pt x="553" y="42"/>
                      </a:lnTo>
                      <a:lnTo>
                        <a:pt x="578" y="107"/>
                      </a:lnTo>
                      <a:lnTo>
                        <a:pt x="632" y="191"/>
                      </a:lnTo>
                      <a:lnTo>
                        <a:pt x="656" y="201"/>
                      </a:lnTo>
                      <a:lnTo>
                        <a:pt x="639" y="128"/>
                      </a:lnTo>
                      <a:lnTo>
                        <a:pt x="652" y="137"/>
                      </a:lnTo>
                      <a:lnTo>
                        <a:pt x="658" y="76"/>
                      </a:lnTo>
                      <a:lnTo>
                        <a:pt x="641" y="11"/>
                      </a:lnTo>
                      <a:lnTo>
                        <a:pt x="724" y="183"/>
                      </a:lnTo>
                      <a:lnTo>
                        <a:pt x="731" y="155"/>
                      </a:lnTo>
                      <a:lnTo>
                        <a:pt x="742" y="175"/>
                      </a:lnTo>
                      <a:lnTo>
                        <a:pt x="746" y="149"/>
                      </a:lnTo>
                      <a:lnTo>
                        <a:pt x="728" y="106"/>
                      </a:lnTo>
                      <a:lnTo>
                        <a:pt x="732" y="23"/>
                      </a:lnTo>
                      <a:lnTo>
                        <a:pt x="761" y="183"/>
                      </a:lnTo>
                      <a:lnTo>
                        <a:pt x="777" y="38"/>
                      </a:lnTo>
                      <a:lnTo>
                        <a:pt x="777" y="151"/>
                      </a:lnTo>
                      <a:lnTo>
                        <a:pt x="792" y="179"/>
                      </a:lnTo>
                      <a:lnTo>
                        <a:pt x="816" y="52"/>
                      </a:lnTo>
                      <a:lnTo>
                        <a:pt x="869" y="0"/>
                      </a:lnTo>
                      <a:lnTo>
                        <a:pt x="834" y="52"/>
                      </a:lnTo>
                      <a:lnTo>
                        <a:pt x="812" y="153"/>
                      </a:lnTo>
                      <a:lnTo>
                        <a:pt x="820" y="170"/>
                      </a:lnTo>
                      <a:lnTo>
                        <a:pt x="857" y="99"/>
                      </a:lnTo>
                      <a:lnTo>
                        <a:pt x="831" y="160"/>
                      </a:lnTo>
                      <a:lnTo>
                        <a:pt x="831" y="187"/>
                      </a:lnTo>
                      <a:lnTo>
                        <a:pt x="910" y="38"/>
                      </a:lnTo>
                      <a:lnTo>
                        <a:pt x="911" y="64"/>
                      </a:lnTo>
                      <a:lnTo>
                        <a:pt x="876" y="149"/>
                      </a:lnTo>
                      <a:lnTo>
                        <a:pt x="876" y="201"/>
                      </a:lnTo>
                      <a:lnTo>
                        <a:pt x="888" y="209"/>
                      </a:lnTo>
                      <a:lnTo>
                        <a:pt x="906" y="114"/>
                      </a:lnTo>
                      <a:lnTo>
                        <a:pt x="941" y="50"/>
                      </a:lnTo>
                      <a:lnTo>
                        <a:pt x="911" y="122"/>
                      </a:lnTo>
                      <a:lnTo>
                        <a:pt x="919" y="220"/>
                      </a:lnTo>
                      <a:lnTo>
                        <a:pt x="938" y="214"/>
                      </a:lnTo>
                      <a:lnTo>
                        <a:pt x="975" y="86"/>
                      </a:lnTo>
                      <a:lnTo>
                        <a:pt x="948" y="224"/>
                      </a:lnTo>
                      <a:lnTo>
                        <a:pt x="1009" y="113"/>
                      </a:lnTo>
                      <a:lnTo>
                        <a:pt x="1059" y="76"/>
                      </a:lnTo>
                      <a:lnTo>
                        <a:pt x="1018" y="130"/>
                      </a:lnTo>
                      <a:lnTo>
                        <a:pt x="990" y="187"/>
                      </a:lnTo>
                      <a:lnTo>
                        <a:pt x="1037" y="168"/>
                      </a:lnTo>
                      <a:lnTo>
                        <a:pt x="979" y="210"/>
                      </a:lnTo>
                      <a:lnTo>
                        <a:pt x="968" y="254"/>
                      </a:lnTo>
                      <a:lnTo>
                        <a:pt x="988" y="262"/>
                      </a:lnTo>
                      <a:lnTo>
                        <a:pt x="1045" y="172"/>
                      </a:lnTo>
                      <a:lnTo>
                        <a:pt x="1116" y="118"/>
                      </a:lnTo>
                      <a:lnTo>
                        <a:pt x="1022" y="239"/>
                      </a:lnTo>
                      <a:lnTo>
                        <a:pt x="1068" y="201"/>
                      </a:lnTo>
                      <a:lnTo>
                        <a:pt x="1307" y="163"/>
                      </a:lnTo>
                      <a:lnTo>
                        <a:pt x="1055" y="221"/>
                      </a:lnTo>
                      <a:lnTo>
                        <a:pt x="1029" y="263"/>
                      </a:lnTo>
                      <a:lnTo>
                        <a:pt x="1055" y="256"/>
                      </a:lnTo>
                      <a:lnTo>
                        <a:pt x="1127" y="217"/>
                      </a:lnTo>
                      <a:lnTo>
                        <a:pt x="1070" y="275"/>
                      </a:lnTo>
                      <a:lnTo>
                        <a:pt x="1024" y="301"/>
                      </a:lnTo>
                      <a:lnTo>
                        <a:pt x="1024" y="336"/>
                      </a:lnTo>
                      <a:lnTo>
                        <a:pt x="1037" y="362"/>
                      </a:lnTo>
                      <a:lnTo>
                        <a:pt x="1063" y="392"/>
                      </a:lnTo>
                      <a:lnTo>
                        <a:pt x="1093" y="434"/>
                      </a:lnTo>
                      <a:lnTo>
                        <a:pt x="1120" y="469"/>
                      </a:lnTo>
                      <a:lnTo>
                        <a:pt x="1146" y="506"/>
                      </a:lnTo>
                      <a:lnTo>
                        <a:pt x="1171" y="542"/>
                      </a:lnTo>
                      <a:lnTo>
                        <a:pt x="1187" y="570"/>
                      </a:lnTo>
                      <a:lnTo>
                        <a:pt x="1215" y="618"/>
                      </a:lnTo>
                      <a:lnTo>
                        <a:pt x="1244" y="674"/>
                      </a:lnTo>
                      <a:lnTo>
                        <a:pt x="1266" y="722"/>
                      </a:lnTo>
                      <a:lnTo>
                        <a:pt x="1265" y="732"/>
                      </a:lnTo>
                      <a:lnTo>
                        <a:pt x="1260" y="744"/>
                      </a:lnTo>
                      <a:lnTo>
                        <a:pt x="1252" y="751"/>
                      </a:lnTo>
                      <a:lnTo>
                        <a:pt x="1240" y="755"/>
                      </a:lnTo>
                      <a:lnTo>
                        <a:pt x="1224" y="758"/>
                      </a:lnTo>
                      <a:lnTo>
                        <a:pt x="1051" y="743"/>
                      </a:lnTo>
                      <a:lnTo>
                        <a:pt x="1038" y="778"/>
                      </a:lnTo>
                      <a:lnTo>
                        <a:pt x="1014" y="900"/>
                      </a:lnTo>
                      <a:lnTo>
                        <a:pt x="998" y="987"/>
                      </a:lnTo>
                      <a:lnTo>
                        <a:pt x="976" y="1058"/>
                      </a:lnTo>
                      <a:lnTo>
                        <a:pt x="965" y="1064"/>
                      </a:lnTo>
                      <a:lnTo>
                        <a:pt x="949" y="1068"/>
                      </a:lnTo>
                      <a:lnTo>
                        <a:pt x="933" y="1071"/>
                      </a:lnTo>
                      <a:lnTo>
                        <a:pt x="876" y="1069"/>
                      </a:lnTo>
                      <a:lnTo>
                        <a:pt x="740" y="1013"/>
                      </a:lnTo>
                      <a:lnTo>
                        <a:pt x="727" y="1036"/>
                      </a:lnTo>
                      <a:lnTo>
                        <a:pt x="705" y="1123"/>
                      </a:lnTo>
                      <a:lnTo>
                        <a:pt x="689" y="1190"/>
                      </a:lnTo>
                      <a:lnTo>
                        <a:pt x="669" y="1280"/>
                      </a:lnTo>
                      <a:lnTo>
                        <a:pt x="663" y="1340"/>
                      </a:lnTo>
                      <a:lnTo>
                        <a:pt x="693" y="1380"/>
                      </a:lnTo>
                      <a:lnTo>
                        <a:pt x="730" y="1428"/>
                      </a:lnTo>
                      <a:lnTo>
                        <a:pt x="775" y="1493"/>
                      </a:lnTo>
                      <a:lnTo>
                        <a:pt x="844" y="1509"/>
                      </a:lnTo>
                      <a:lnTo>
                        <a:pt x="897" y="1521"/>
                      </a:lnTo>
                      <a:lnTo>
                        <a:pt x="974" y="1535"/>
                      </a:lnTo>
                      <a:lnTo>
                        <a:pt x="1017" y="1542"/>
                      </a:lnTo>
                      <a:lnTo>
                        <a:pt x="1055" y="1545"/>
                      </a:lnTo>
                      <a:lnTo>
                        <a:pt x="1085" y="1549"/>
                      </a:lnTo>
                      <a:lnTo>
                        <a:pt x="1112" y="1549"/>
                      </a:lnTo>
                      <a:lnTo>
                        <a:pt x="1146" y="1545"/>
                      </a:lnTo>
                      <a:lnTo>
                        <a:pt x="1193" y="1542"/>
                      </a:lnTo>
                      <a:lnTo>
                        <a:pt x="1247" y="1513"/>
                      </a:lnTo>
                      <a:lnTo>
                        <a:pt x="1262" y="1507"/>
                      </a:lnTo>
                      <a:lnTo>
                        <a:pt x="1276" y="1508"/>
                      </a:lnTo>
                      <a:lnTo>
                        <a:pt x="1287" y="1514"/>
                      </a:lnTo>
                      <a:lnTo>
                        <a:pt x="1301" y="1530"/>
                      </a:lnTo>
                      <a:lnTo>
                        <a:pt x="1307" y="1541"/>
                      </a:lnTo>
                      <a:lnTo>
                        <a:pt x="1310" y="1561"/>
                      </a:lnTo>
                      <a:lnTo>
                        <a:pt x="1313" y="1584"/>
                      </a:lnTo>
                      <a:lnTo>
                        <a:pt x="1329" y="1592"/>
                      </a:lnTo>
                      <a:lnTo>
                        <a:pt x="1354" y="1606"/>
                      </a:lnTo>
                      <a:lnTo>
                        <a:pt x="1371" y="1619"/>
                      </a:lnTo>
                      <a:lnTo>
                        <a:pt x="1393" y="1636"/>
                      </a:lnTo>
                      <a:lnTo>
                        <a:pt x="1390" y="1649"/>
                      </a:lnTo>
                      <a:lnTo>
                        <a:pt x="1385" y="1667"/>
                      </a:lnTo>
                      <a:lnTo>
                        <a:pt x="1375" y="1678"/>
                      </a:lnTo>
                      <a:lnTo>
                        <a:pt x="1361" y="1690"/>
                      </a:lnTo>
                      <a:lnTo>
                        <a:pt x="1368" y="1701"/>
                      </a:lnTo>
                      <a:lnTo>
                        <a:pt x="1374" y="1717"/>
                      </a:lnTo>
                      <a:lnTo>
                        <a:pt x="1380" y="1737"/>
                      </a:lnTo>
                      <a:lnTo>
                        <a:pt x="1379" y="1752"/>
                      </a:lnTo>
                      <a:lnTo>
                        <a:pt x="1374" y="1771"/>
                      </a:lnTo>
                      <a:lnTo>
                        <a:pt x="1361" y="1781"/>
                      </a:lnTo>
                      <a:lnTo>
                        <a:pt x="1333" y="1799"/>
                      </a:lnTo>
                      <a:lnTo>
                        <a:pt x="1337" y="1825"/>
                      </a:lnTo>
                      <a:lnTo>
                        <a:pt x="1337" y="1840"/>
                      </a:lnTo>
                      <a:lnTo>
                        <a:pt x="1333" y="1850"/>
                      </a:lnTo>
                      <a:lnTo>
                        <a:pt x="1327" y="1858"/>
                      </a:lnTo>
                      <a:lnTo>
                        <a:pt x="1315" y="1863"/>
                      </a:lnTo>
                      <a:lnTo>
                        <a:pt x="1304" y="1860"/>
                      </a:lnTo>
                      <a:lnTo>
                        <a:pt x="1281" y="1851"/>
                      </a:lnTo>
                      <a:lnTo>
                        <a:pt x="1221" y="1828"/>
                      </a:lnTo>
                      <a:lnTo>
                        <a:pt x="1148" y="1799"/>
                      </a:lnTo>
                      <a:lnTo>
                        <a:pt x="1045" y="1770"/>
                      </a:lnTo>
                      <a:lnTo>
                        <a:pt x="1028" y="1770"/>
                      </a:lnTo>
                      <a:lnTo>
                        <a:pt x="968" y="1755"/>
                      </a:lnTo>
                      <a:lnTo>
                        <a:pt x="850" y="1723"/>
                      </a:lnTo>
                      <a:lnTo>
                        <a:pt x="752" y="1710"/>
                      </a:lnTo>
                      <a:lnTo>
                        <a:pt x="730" y="1713"/>
                      </a:lnTo>
                      <a:lnTo>
                        <a:pt x="679" y="1717"/>
                      </a:lnTo>
                      <a:lnTo>
                        <a:pt x="653" y="1694"/>
                      </a:lnTo>
                      <a:lnTo>
                        <a:pt x="635" y="1678"/>
                      </a:lnTo>
                      <a:lnTo>
                        <a:pt x="624" y="1666"/>
                      </a:lnTo>
                      <a:lnTo>
                        <a:pt x="616" y="1649"/>
                      </a:lnTo>
                      <a:lnTo>
                        <a:pt x="605" y="1629"/>
                      </a:lnTo>
                      <a:lnTo>
                        <a:pt x="547" y="1549"/>
                      </a:lnTo>
                      <a:lnTo>
                        <a:pt x="600" y="1620"/>
                      </a:lnTo>
                      <a:lnTo>
                        <a:pt x="619" y="1648"/>
                      </a:lnTo>
                      <a:lnTo>
                        <a:pt x="627" y="1671"/>
                      </a:lnTo>
                      <a:lnTo>
                        <a:pt x="675" y="1713"/>
                      </a:lnTo>
                      <a:lnTo>
                        <a:pt x="699" y="1718"/>
                      </a:lnTo>
                      <a:lnTo>
                        <a:pt x="732" y="1711"/>
                      </a:lnTo>
                      <a:lnTo>
                        <a:pt x="755" y="1713"/>
                      </a:lnTo>
                      <a:lnTo>
                        <a:pt x="797" y="1729"/>
                      </a:lnTo>
                      <a:lnTo>
                        <a:pt x="820" y="1748"/>
                      </a:lnTo>
                      <a:lnTo>
                        <a:pt x="841" y="1766"/>
                      </a:lnTo>
                      <a:lnTo>
                        <a:pt x="863" y="1793"/>
                      </a:lnTo>
                      <a:lnTo>
                        <a:pt x="872" y="1809"/>
                      </a:lnTo>
                      <a:lnTo>
                        <a:pt x="869" y="1826"/>
                      </a:lnTo>
                      <a:lnTo>
                        <a:pt x="855" y="1849"/>
                      </a:lnTo>
                      <a:lnTo>
                        <a:pt x="838" y="1874"/>
                      </a:lnTo>
                      <a:lnTo>
                        <a:pt x="802" y="1912"/>
                      </a:lnTo>
                      <a:lnTo>
                        <a:pt x="750" y="1965"/>
                      </a:lnTo>
                      <a:lnTo>
                        <a:pt x="716" y="2003"/>
                      </a:lnTo>
                      <a:lnTo>
                        <a:pt x="643" y="2048"/>
                      </a:lnTo>
                      <a:lnTo>
                        <a:pt x="536" y="2111"/>
                      </a:lnTo>
                      <a:lnTo>
                        <a:pt x="461" y="2150"/>
                      </a:lnTo>
                      <a:lnTo>
                        <a:pt x="442" y="2172"/>
                      </a:lnTo>
                      <a:lnTo>
                        <a:pt x="421" y="2195"/>
                      </a:lnTo>
                      <a:lnTo>
                        <a:pt x="381" y="2225"/>
                      </a:lnTo>
                      <a:lnTo>
                        <a:pt x="372" y="2268"/>
                      </a:lnTo>
                      <a:lnTo>
                        <a:pt x="372" y="2350"/>
                      </a:lnTo>
                      <a:lnTo>
                        <a:pt x="380" y="2417"/>
                      </a:lnTo>
                      <a:lnTo>
                        <a:pt x="393" y="2463"/>
                      </a:lnTo>
                      <a:lnTo>
                        <a:pt x="460" y="2551"/>
                      </a:lnTo>
                      <a:lnTo>
                        <a:pt x="501" y="2589"/>
                      </a:lnTo>
                      <a:lnTo>
                        <a:pt x="505" y="2600"/>
                      </a:lnTo>
                      <a:lnTo>
                        <a:pt x="502" y="2613"/>
                      </a:lnTo>
                      <a:lnTo>
                        <a:pt x="427" y="2638"/>
                      </a:lnTo>
                      <a:lnTo>
                        <a:pt x="346" y="2628"/>
                      </a:lnTo>
                      <a:lnTo>
                        <a:pt x="302" y="2626"/>
                      </a:lnTo>
                      <a:lnTo>
                        <a:pt x="261" y="2632"/>
                      </a:lnTo>
                      <a:lnTo>
                        <a:pt x="220" y="2632"/>
                      </a:lnTo>
                      <a:lnTo>
                        <a:pt x="178" y="2624"/>
                      </a:lnTo>
                      <a:lnTo>
                        <a:pt x="173" y="2618"/>
                      </a:lnTo>
                      <a:lnTo>
                        <a:pt x="166" y="2605"/>
                      </a:lnTo>
                      <a:lnTo>
                        <a:pt x="172" y="2467"/>
                      </a:lnTo>
                      <a:lnTo>
                        <a:pt x="192" y="2327"/>
                      </a:lnTo>
                      <a:lnTo>
                        <a:pt x="175" y="2282"/>
                      </a:lnTo>
                      <a:lnTo>
                        <a:pt x="147" y="2240"/>
                      </a:lnTo>
                      <a:lnTo>
                        <a:pt x="136" y="2229"/>
                      </a:lnTo>
                      <a:lnTo>
                        <a:pt x="113" y="2207"/>
                      </a:lnTo>
                      <a:lnTo>
                        <a:pt x="98" y="2195"/>
                      </a:lnTo>
                      <a:lnTo>
                        <a:pt x="95" y="2179"/>
                      </a:lnTo>
                      <a:lnTo>
                        <a:pt x="98" y="2167"/>
                      </a:lnTo>
                      <a:lnTo>
                        <a:pt x="118" y="2141"/>
                      </a:lnTo>
                      <a:lnTo>
                        <a:pt x="147" y="2115"/>
                      </a:lnTo>
                      <a:lnTo>
                        <a:pt x="173" y="2095"/>
                      </a:lnTo>
                      <a:lnTo>
                        <a:pt x="208" y="2094"/>
                      </a:lnTo>
                      <a:lnTo>
                        <a:pt x="240" y="2097"/>
                      </a:lnTo>
                      <a:lnTo>
                        <a:pt x="379" y="2005"/>
                      </a:lnTo>
                      <a:lnTo>
                        <a:pt x="484" y="1937"/>
                      </a:lnTo>
                      <a:lnTo>
                        <a:pt x="580" y="1881"/>
                      </a:lnTo>
                      <a:lnTo>
                        <a:pt x="549" y="1886"/>
                      </a:lnTo>
                      <a:lnTo>
                        <a:pt x="456" y="1859"/>
                      </a:lnTo>
                      <a:lnTo>
                        <a:pt x="362" y="1853"/>
                      </a:lnTo>
                      <a:lnTo>
                        <a:pt x="233" y="1832"/>
                      </a:lnTo>
                      <a:lnTo>
                        <a:pt x="192" y="1840"/>
                      </a:lnTo>
                      <a:lnTo>
                        <a:pt x="97" y="1828"/>
                      </a:lnTo>
                      <a:lnTo>
                        <a:pt x="75" y="1823"/>
                      </a:lnTo>
                      <a:lnTo>
                        <a:pt x="52" y="1814"/>
                      </a:lnTo>
                      <a:lnTo>
                        <a:pt x="34" y="1803"/>
                      </a:lnTo>
                      <a:lnTo>
                        <a:pt x="23" y="1789"/>
                      </a:lnTo>
                      <a:lnTo>
                        <a:pt x="13" y="1765"/>
                      </a:lnTo>
                      <a:lnTo>
                        <a:pt x="5" y="1732"/>
                      </a:lnTo>
                      <a:lnTo>
                        <a:pt x="1" y="1701"/>
                      </a:lnTo>
                      <a:lnTo>
                        <a:pt x="0" y="1659"/>
                      </a:lnTo>
                      <a:lnTo>
                        <a:pt x="3" y="1625"/>
                      </a:lnTo>
                      <a:lnTo>
                        <a:pt x="6" y="1587"/>
                      </a:lnTo>
                      <a:lnTo>
                        <a:pt x="11" y="1554"/>
                      </a:lnTo>
                      <a:lnTo>
                        <a:pt x="22" y="1528"/>
                      </a:lnTo>
                      <a:lnTo>
                        <a:pt x="55" y="1430"/>
                      </a:lnTo>
                      <a:lnTo>
                        <a:pt x="92" y="1312"/>
                      </a:lnTo>
                      <a:lnTo>
                        <a:pt x="118" y="1233"/>
                      </a:lnTo>
                      <a:lnTo>
                        <a:pt x="187" y="1101"/>
                      </a:lnTo>
                      <a:lnTo>
                        <a:pt x="255" y="997"/>
                      </a:lnTo>
                      <a:lnTo>
                        <a:pt x="314" y="918"/>
                      </a:lnTo>
                      <a:lnTo>
                        <a:pt x="352" y="866"/>
                      </a:lnTo>
                      <a:lnTo>
                        <a:pt x="380" y="819"/>
                      </a:lnTo>
                      <a:lnTo>
                        <a:pt x="413" y="778"/>
                      </a:lnTo>
                      <a:lnTo>
                        <a:pt x="421" y="717"/>
                      </a:lnTo>
                      <a:lnTo>
                        <a:pt x="454" y="636"/>
                      </a:lnTo>
                      <a:lnTo>
                        <a:pt x="477" y="565"/>
                      </a:lnTo>
                      <a:close/>
                    </a:path>
                  </a:pathLst>
                </a:custGeom>
                <a:solidFill>
                  <a:srgbClr val="DFD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8224" name="Group 21">
                  <a:extLst>
                    <a:ext uri="{FF2B5EF4-FFF2-40B4-BE49-F238E27FC236}">
                      <a16:creationId xmlns:a16="http://schemas.microsoft.com/office/drawing/2014/main" id="{4F580A3C-A6BB-4A9E-BFD4-2EACA287D9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38" y="2857"/>
                  <a:ext cx="89" cy="120"/>
                  <a:chOff x="4538" y="2857"/>
                  <a:chExt cx="89" cy="120"/>
                </a:xfrm>
              </p:grpSpPr>
              <p:sp>
                <p:nvSpPr>
                  <p:cNvPr id="8225" name="Freeform 22">
                    <a:extLst>
                      <a:ext uri="{FF2B5EF4-FFF2-40B4-BE49-F238E27FC236}">
                        <a16:creationId xmlns:a16="http://schemas.microsoft.com/office/drawing/2014/main" id="{BD01EEDC-3C72-4EA9-9EF0-CB9C2632EB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8" y="2857"/>
                    <a:ext cx="89" cy="43"/>
                  </a:xfrm>
                  <a:custGeom>
                    <a:avLst/>
                    <a:gdLst>
                      <a:gd name="T0" fmla="*/ 0 w 178"/>
                      <a:gd name="T1" fmla="*/ 3 h 87"/>
                      <a:gd name="T2" fmla="*/ 3 w 178"/>
                      <a:gd name="T3" fmla="*/ 2 h 87"/>
                      <a:gd name="T4" fmla="*/ 6 w 178"/>
                      <a:gd name="T5" fmla="*/ 1 h 87"/>
                      <a:gd name="T6" fmla="*/ 8 w 178"/>
                      <a:gd name="T7" fmla="*/ 0 h 87"/>
                      <a:gd name="T8" fmla="*/ 10 w 178"/>
                      <a:gd name="T9" fmla="*/ 0 h 87"/>
                      <a:gd name="T10" fmla="*/ 12 w 178"/>
                      <a:gd name="T11" fmla="*/ 0 h 87"/>
                      <a:gd name="T12" fmla="*/ 13 w 178"/>
                      <a:gd name="T13" fmla="*/ 0 h 87"/>
                      <a:gd name="T14" fmla="*/ 14 w 178"/>
                      <a:gd name="T15" fmla="*/ 1 h 87"/>
                      <a:gd name="T16" fmla="*/ 15 w 178"/>
                      <a:gd name="T17" fmla="*/ 3 h 87"/>
                      <a:gd name="T18" fmla="*/ 17 w 178"/>
                      <a:gd name="T19" fmla="*/ 5 h 87"/>
                      <a:gd name="T20" fmla="*/ 18 w 178"/>
                      <a:gd name="T21" fmla="*/ 7 h 87"/>
                      <a:gd name="T22" fmla="*/ 19 w 178"/>
                      <a:gd name="T23" fmla="*/ 8 h 87"/>
                      <a:gd name="T24" fmla="*/ 20 w 178"/>
                      <a:gd name="T25" fmla="*/ 10 h 87"/>
                      <a:gd name="T26" fmla="*/ 23 w 178"/>
                      <a:gd name="T27" fmla="*/ 10 h 8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78"/>
                      <a:gd name="T43" fmla="*/ 0 h 87"/>
                      <a:gd name="T44" fmla="*/ 178 w 178"/>
                      <a:gd name="T45" fmla="*/ 87 h 87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78" h="87">
                        <a:moveTo>
                          <a:pt x="0" y="28"/>
                        </a:moveTo>
                        <a:lnTo>
                          <a:pt x="22" y="18"/>
                        </a:lnTo>
                        <a:lnTo>
                          <a:pt x="43" y="9"/>
                        </a:lnTo>
                        <a:lnTo>
                          <a:pt x="61" y="4"/>
                        </a:lnTo>
                        <a:lnTo>
                          <a:pt x="77" y="2"/>
                        </a:lnTo>
                        <a:lnTo>
                          <a:pt x="93" y="0"/>
                        </a:lnTo>
                        <a:lnTo>
                          <a:pt x="107" y="4"/>
                        </a:lnTo>
                        <a:lnTo>
                          <a:pt x="113" y="13"/>
                        </a:lnTo>
                        <a:lnTo>
                          <a:pt x="121" y="27"/>
                        </a:lnTo>
                        <a:lnTo>
                          <a:pt x="130" y="41"/>
                        </a:lnTo>
                        <a:lnTo>
                          <a:pt x="140" y="57"/>
                        </a:lnTo>
                        <a:lnTo>
                          <a:pt x="147" y="70"/>
                        </a:lnTo>
                        <a:lnTo>
                          <a:pt x="160" y="82"/>
                        </a:lnTo>
                        <a:lnTo>
                          <a:pt x="178" y="87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6" name="Freeform 23">
                    <a:extLst>
                      <a:ext uri="{FF2B5EF4-FFF2-40B4-BE49-F238E27FC236}">
                        <a16:creationId xmlns:a16="http://schemas.microsoft.com/office/drawing/2014/main" id="{7E323766-EEAE-4C10-B7A3-6243C61553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8" y="2906"/>
                    <a:ext cx="28" cy="71"/>
                  </a:xfrm>
                  <a:custGeom>
                    <a:avLst/>
                    <a:gdLst>
                      <a:gd name="T0" fmla="*/ 7 w 56"/>
                      <a:gd name="T1" fmla="*/ 0 h 141"/>
                      <a:gd name="T2" fmla="*/ 5 w 56"/>
                      <a:gd name="T3" fmla="*/ 1 h 141"/>
                      <a:gd name="T4" fmla="*/ 4 w 56"/>
                      <a:gd name="T5" fmla="*/ 3 h 141"/>
                      <a:gd name="T6" fmla="*/ 2 w 56"/>
                      <a:gd name="T7" fmla="*/ 5 h 141"/>
                      <a:gd name="T8" fmla="*/ 1 w 56"/>
                      <a:gd name="T9" fmla="*/ 7 h 141"/>
                      <a:gd name="T10" fmla="*/ 1 w 56"/>
                      <a:gd name="T11" fmla="*/ 10 h 141"/>
                      <a:gd name="T12" fmla="*/ 0 w 56"/>
                      <a:gd name="T13" fmla="*/ 12 h 141"/>
                      <a:gd name="T14" fmla="*/ 0 w 56"/>
                      <a:gd name="T15" fmla="*/ 14 h 141"/>
                      <a:gd name="T16" fmla="*/ 1 w 56"/>
                      <a:gd name="T17" fmla="*/ 17 h 141"/>
                      <a:gd name="T18" fmla="*/ 1 w 56"/>
                      <a:gd name="T19" fmla="*/ 18 h 141"/>
                      <a:gd name="T20" fmla="*/ 3 w 56"/>
                      <a:gd name="T21" fmla="*/ 17 h 141"/>
                      <a:gd name="T22" fmla="*/ 4 w 56"/>
                      <a:gd name="T23" fmla="*/ 16 h 141"/>
                      <a:gd name="T24" fmla="*/ 5 w 56"/>
                      <a:gd name="T25" fmla="*/ 14 h 141"/>
                      <a:gd name="T26" fmla="*/ 6 w 56"/>
                      <a:gd name="T27" fmla="*/ 13 h 141"/>
                      <a:gd name="T28" fmla="*/ 6 w 56"/>
                      <a:gd name="T29" fmla="*/ 11 h 141"/>
                      <a:gd name="T30" fmla="*/ 7 w 56"/>
                      <a:gd name="T31" fmla="*/ 9 h 141"/>
                      <a:gd name="T32" fmla="*/ 7 w 56"/>
                      <a:gd name="T33" fmla="*/ 6 h 141"/>
                      <a:gd name="T34" fmla="*/ 7 w 56"/>
                      <a:gd name="T35" fmla="*/ 4 h 141"/>
                      <a:gd name="T36" fmla="*/ 7 w 56"/>
                      <a:gd name="T37" fmla="*/ 2 h 141"/>
                      <a:gd name="T38" fmla="*/ 7 w 56"/>
                      <a:gd name="T39" fmla="*/ 0 h 141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56"/>
                      <a:gd name="T61" fmla="*/ 0 h 141"/>
                      <a:gd name="T62" fmla="*/ 56 w 56"/>
                      <a:gd name="T63" fmla="*/ 141 h 141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56" h="141">
                        <a:moveTo>
                          <a:pt x="50" y="0"/>
                        </a:moveTo>
                        <a:lnTo>
                          <a:pt x="39" y="8"/>
                        </a:lnTo>
                        <a:lnTo>
                          <a:pt x="27" y="22"/>
                        </a:lnTo>
                        <a:lnTo>
                          <a:pt x="16" y="38"/>
                        </a:lnTo>
                        <a:lnTo>
                          <a:pt x="8" y="56"/>
                        </a:lnTo>
                        <a:lnTo>
                          <a:pt x="3" y="74"/>
                        </a:lnTo>
                        <a:lnTo>
                          <a:pt x="0" y="93"/>
                        </a:lnTo>
                        <a:lnTo>
                          <a:pt x="0" y="111"/>
                        </a:lnTo>
                        <a:lnTo>
                          <a:pt x="4" y="131"/>
                        </a:lnTo>
                        <a:lnTo>
                          <a:pt x="8" y="141"/>
                        </a:lnTo>
                        <a:lnTo>
                          <a:pt x="18" y="132"/>
                        </a:lnTo>
                        <a:lnTo>
                          <a:pt x="26" y="122"/>
                        </a:lnTo>
                        <a:lnTo>
                          <a:pt x="35" y="109"/>
                        </a:lnTo>
                        <a:lnTo>
                          <a:pt x="41" y="98"/>
                        </a:lnTo>
                        <a:lnTo>
                          <a:pt x="47" y="83"/>
                        </a:lnTo>
                        <a:lnTo>
                          <a:pt x="51" y="68"/>
                        </a:lnTo>
                        <a:lnTo>
                          <a:pt x="55" y="47"/>
                        </a:lnTo>
                        <a:lnTo>
                          <a:pt x="56" y="32"/>
                        </a:lnTo>
                        <a:lnTo>
                          <a:pt x="54" y="14"/>
                        </a:lnTo>
                        <a:lnTo>
                          <a:pt x="50" y="0"/>
                        </a:lnTo>
                        <a:close/>
                      </a:path>
                    </a:pathLst>
                  </a:custGeom>
                  <a:solidFill>
                    <a:srgbClr val="DFD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0" name="Group 33">
            <a:extLst>
              <a:ext uri="{FF2B5EF4-FFF2-40B4-BE49-F238E27FC236}">
                <a16:creationId xmlns:a16="http://schemas.microsoft.com/office/drawing/2014/main" id="{16032CCE-FE5A-4DDB-8518-D98CA164FF5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828800"/>
            <a:ext cx="4572000" cy="2667000"/>
            <a:chOff x="1536" y="1152"/>
            <a:chExt cx="2880" cy="1680"/>
          </a:xfrm>
        </p:grpSpPr>
        <p:sp>
          <p:nvSpPr>
            <p:cNvPr id="8209" name="AutoShape 24">
              <a:extLst>
                <a:ext uri="{FF2B5EF4-FFF2-40B4-BE49-F238E27FC236}">
                  <a16:creationId xmlns:a16="http://schemas.microsoft.com/office/drawing/2014/main" id="{FEFF6FE0-BA7A-41CA-B898-C5CA8BC8A65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36" y="1152"/>
              <a:ext cx="2880" cy="1680"/>
            </a:xfrm>
            <a:prstGeom prst="cloudCallout">
              <a:avLst>
                <a:gd name="adj1" fmla="val -55870"/>
                <a:gd name="adj2" fmla="val 66306"/>
              </a:avLst>
            </a:prstGeom>
            <a:gradFill rotWithShape="0">
              <a:gsLst>
                <a:gs pos="0">
                  <a:srgbClr val="B5E2B5"/>
                </a:gs>
                <a:gs pos="100000">
                  <a:srgbClr val="CCFFCC"/>
                </a:gs>
              </a:gsLst>
              <a:lin ang="2700000" scaled="1"/>
            </a:gradFill>
            <a:ln w="25400">
              <a:solidFill>
                <a:srgbClr val="CC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Now </a:t>
              </a:r>
              <a:r>
                <a:rPr lang="en-US" altLang="zh-CN" sz="2400" b="1" i="1"/>
                <a:t>T </a:t>
              </a:r>
              <a:r>
                <a:rPr lang="en-US" altLang="zh-CN" sz="2400" b="1"/>
                <a:t>= O( </a:t>
              </a:r>
              <a:r>
                <a:rPr lang="en-US" altLang="zh-CN" sz="2400" b="1" i="1"/>
                <a:t>N</a:t>
              </a:r>
              <a:r>
                <a:rPr lang="en-US" altLang="zh-CN" sz="2400" b="1"/>
                <a:t> )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for the worst case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example I gave.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3600" b="1" i="1"/>
            </a:p>
          </p:txBody>
        </p:sp>
        <p:grpSp>
          <p:nvGrpSpPr>
            <p:cNvPr id="8210" name="Group 25">
              <a:extLst>
                <a:ext uri="{FF2B5EF4-FFF2-40B4-BE49-F238E27FC236}">
                  <a16:creationId xmlns:a16="http://schemas.microsoft.com/office/drawing/2014/main" id="{A83C11E8-9F45-45D0-9310-9ED3DF4782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2151"/>
              <a:ext cx="807" cy="537"/>
              <a:chOff x="3120" y="1728"/>
              <a:chExt cx="807" cy="537"/>
            </a:xfrm>
          </p:grpSpPr>
          <p:sp>
            <p:nvSpPr>
              <p:cNvPr id="8211" name="Oval 26">
                <a:extLst>
                  <a:ext uri="{FF2B5EF4-FFF2-40B4-BE49-F238E27FC236}">
                    <a16:creationId xmlns:a16="http://schemas.microsoft.com/office/drawing/2014/main" id="{6EA6D7A3-BA52-4B8E-BCBB-726452F6B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7" y="1728"/>
                <a:ext cx="193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1</a:t>
                </a:r>
                <a:endParaRPr lang="en-US" altLang="zh-CN" sz="2400" b="1"/>
              </a:p>
            </p:txBody>
          </p:sp>
          <p:sp>
            <p:nvSpPr>
              <p:cNvPr id="8212" name="Oval 27">
                <a:extLst>
                  <a:ext uri="{FF2B5EF4-FFF2-40B4-BE49-F238E27FC236}">
                    <a16:creationId xmlns:a16="http://schemas.microsoft.com/office/drawing/2014/main" id="{3340B3DB-772B-4C53-9AC9-CC2C37B23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035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2</a:t>
                </a:r>
                <a:endParaRPr lang="en-US" altLang="zh-CN" sz="2400" b="1"/>
              </a:p>
            </p:txBody>
          </p:sp>
          <p:sp>
            <p:nvSpPr>
              <p:cNvPr id="8213" name="Oval 28">
                <a:extLst>
                  <a:ext uri="{FF2B5EF4-FFF2-40B4-BE49-F238E27FC236}">
                    <a16:creationId xmlns:a16="http://schemas.microsoft.com/office/drawing/2014/main" id="{F1A605DD-23B8-4D44-BBE7-5721C21D1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5" y="2035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/>
                  <a:t>N</a:t>
                </a:r>
              </a:p>
            </p:txBody>
          </p:sp>
          <p:sp>
            <p:nvSpPr>
              <p:cNvPr id="8214" name="Oval 29">
                <a:extLst>
                  <a:ext uri="{FF2B5EF4-FFF2-40B4-BE49-F238E27FC236}">
                    <a16:creationId xmlns:a16="http://schemas.microsoft.com/office/drawing/2014/main" id="{ABD5FE7D-4C6F-4790-900F-324B1BA49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427" y="2073"/>
                <a:ext cx="193" cy="192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ym typeface="MT Extra" panose="05050102010205020202" pitchFamily="18" charset="2"/>
                  </a:rPr>
                  <a:t></a:t>
                </a:r>
                <a:endParaRPr lang="en-US" altLang="zh-CN" sz="2400" b="1"/>
              </a:p>
            </p:txBody>
          </p:sp>
          <p:sp>
            <p:nvSpPr>
              <p:cNvPr id="8215" name="Line 30">
                <a:extLst>
                  <a:ext uri="{FF2B5EF4-FFF2-40B4-BE49-F238E27FC236}">
                    <a16:creationId xmlns:a16="http://schemas.microsoft.com/office/drawing/2014/main" id="{D22421A0-787D-4B02-A6E4-3947AD6AC6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8" y="1900"/>
                <a:ext cx="210" cy="1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6" name="Line 31">
                <a:extLst>
                  <a:ext uri="{FF2B5EF4-FFF2-40B4-BE49-F238E27FC236}">
                    <a16:creationId xmlns:a16="http://schemas.microsoft.com/office/drawing/2014/main" id="{975D4D6E-2E83-44A6-9027-184F738325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881"/>
                <a:ext cx="174" cy="17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7" name="Line 32">
                <a:extLst>
                  <a:ext uri="{FF2B5EF4-FFF2-40B4-BE49-F238E27FC236}">
                    <a16:creationId xmlns:a16="http://schemas.microsoft.com/office/drawing/2014/main" id="{68C12957-0A22-4D3B-9504-2FCDC86171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3" y="1920"/>
                <a:ext cx="0" cy="1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4306" name="Rectangle 34">
            <a:extLst>
              <a:ext uri="{FF2B5EF4-FFF2-40B4-BE49-F238E27FC236}">
                <a16:creationId xmlns:a16="http://schemas.microsoft.com/office/drawing/2014/main" id="{C7ADA90E-22B8-46C0-87B5-EF28CC8BE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800600"/>
            <a:ext cx="1752600" cy="1600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4307" name="Text Box 35">
            <a:extLst>
              <a:ext uri="{FF2B5EF4-FFF2-40B4-BE49-F238E27FC236}">
                <a16:creationId xmlns:a16="http://schemas.microsoft.com/office/drawing/2014/main" id="{7814BF73-16F3-4FE7-A49C-BA934583A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784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【Lemma】</a:t>
            </a:r>
            <a:r>
              <a:rPr lang="en-US" altLang="zh-CN" sz="2400" b="1"/>
              <a:t>Let </a:t>
            </a:r>
            <a:r>
              <a:rPr lang="en-US" altLang="zh-CN" sz="2400" b="1" i="1"/>
              <a:t>T</a:t>
            </a:r>
            <a:r>
              <a:rPr lang="en-US" altLang="zh-CN" sz="2400" b="1"/>
              <a:t> be a tree created by </a:t>
            </a:r>
            <a:r>
              <a:rPr lang="en-US" altLang="zh-CN" sz="2000" b="1">
                <a:latin typeface="Arial" panose="020B0604020202020204" pitchFamily="34" charset="0"/>
              </a:rPr>
              <a:t>union-by-size</a:t>
            </a:r>
            <a:r>
              <a:rPr lang="en-US" altLang="zh-CN" sz="2400" b="1"/>
              <a:t> with </a:t>
            </a:r>
            <a:r>
              <a:rPr lang="en-US" altLang="zh-CN" sz="2400" b="1" i="1"/>
              <a:t>N</a:t>
            </a:r>
            <a:r>
              <a:rPr lang="en-US" altLang="zh-CN" sz="2400" b="1"/>
              <a:t> nodes, then </a:t>
            </a:r>
          </a:p>
        </p:txBody>
      </p:sp>
      <p:graphicFrame>
        <p:nvGraphicFramePr>
          <p:cNvPr id="54308" name="Object 36">
            <a:extLst>
              <a:ext uri="{FF2B5EF4-FFF2-40B4-BE49-F238E27FC236}">
                <a16:creationId xmlns:a16="http://schemas.microsoft.com/office/drawing/2014/main" id="{FE6B7722-1FB4-4873-B401-8C61FEF8FC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5613" y="2286000"/>
          <a:ext cx="33067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6" imgW="1562100" imgH="228600" progId="Equation.3">
                  <p:embed/>
                </p:oleObj>
              </mc:Choice>
              <mc:Fallback>
                <p:oleObj name="Equation" r:id="rId6" imgW="1562100" imgH="228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3" y="2286000"/>
                        <a:ext cx="330676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9" name="Text Box 37">
            <a:extLst>
              <a:ext uri="{FF2B5EF4-FFF2-40B4-BE49-F238E27FC236}">
                <a16:creationId xmlns:a16="http://schemas.microsoft.com/office/drawing/2014/main" id="{78C1CE4D-A916-4454-A56B-95C8B34F0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19400"/>
            <a:ext cx="7391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52500" indent="-9525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accent1"/>
                </a:solidFill>
              </a:rPr>
              <a:t>Proof:</a:t>
            </a:r>
            <a:r>
              <a:rPr lang="en-US" altLang="zh-CN" sz="2400" b="1"/>
              <a:t>  By induction.  (Each element can have its set name changed at most log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 </a:t>
            </a:r>
            <a:r>
              <a:rPr lang="en-US" altLang="zh-CN" sz="2400" b="1" i="1"/>
              <a:t>N</a:t>
            </a:r>
            <a:r>
              <a:rPr lang="en-US" altLang="zh-CN" sz="2400" b="1"/>
              <a:t> times.)</a:t>
            </a:r>
          </a:p>
        </p:txBody>
      </p:sp>
      <p:sp>
        <p:nvSpPr>
          <p:cNvPr id="54311" name="Text Box 39">
            <a:extLst>
              <a:ext uri="{FF2B5EF4-FFF2-40B4-BE49-F238E27FC236}">
                <a16:creationId xmlns:a16="http://schemas.microsoft.com/office/drawing/2014/main" id="{155E5E2F-51F0-48C6-BAEE-EA41586D9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0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</a:rPr>
              <a:t>Time complexity</a:t>
            </a:r>
            <a:r>
              <a:rPr lang="en-US" altLang="zh-CN" sz="2400" b="1"/>
              <a:t> of  </a:t>
            </a:r>
            <a:r>
              <a:rPr lang="en-US" altLang="zh-CN" sz="2400" b="1" i="1"/>
              <a:t>N</a:t>
            </a:r>
            <a:r>
              <a:rPr lang="en-US" altLang="zh-CN" sz="2400" b="1">
                <a:sym typeface="Symbol" panose="05050102010706020507" pitchFamily="18" charset="2"/>
              </a:rPr>
              <a:t>  Union and </a:t>
            </a:r>
            <a:r>
              <a:rPr lang="en-US" altLang="zh-CN" sz="2400" b="1" i="1">
                <a:sym typeface="Symbol" panose="05050102010706020507" pitchFamily="18" charset="2"/>
              </a:rPr>
              <a:t>M</a:t>
            </a:r>
            <a:r>
              <a:rPr lang="en-US" altLang="zh-CN" sz="2400" b="1">
                <a:sym typeface="Symbol" panose="05050102010706020507" pitchFamily="18" charset="2"/>
              </a:rPr>
              <a:t> Find operations is now O( </a:t>
            </a:r>
            <a:r>
              <a:rPr lang="en-US" altLang="zh-CN" sz="2400" b="1" i="1">
                <a:sym typeface="Symbol" panose="05050102010706020507" pitchFamily="18" charset="2"/>
              </a:rPr>
              <a:t>N</a:t>
            </a:r>
            <a:r>
              <a:rPr lang="en-US" altLang="zh-CN" sz="2400" b="1">
                <a:sym typeface="Symbol" panose="05050102010706020507" pitchFamily="18" charset="2"/>
              </a:rPr>
              <a:t> + </a:t>
            </a:r>
            <a:r>
              <a:rPr lang="en-US" altLang="zh-CN" sz="2400" b="1" i="1">
                <a:sym typeface="Symbol" panose="05050102010706020507" pitchFamily="18" charset="2"/>
              </a:rPr>
              <a:t>M</a:t>
            </a:r>
            <a:r>
              <a:rPr lang="en-US" altLang="zh-CN" sz="2400" b="1">
                <a:sym typeface="Symbol" panose="05050102010706020507" pitchFamily="18" charset="2"/>
              </a:rPr>
              <a:t> log</a:t>
            </a:r>
            <a:r>
              <a:rPr lang="en-US" altLang="zh-CN" sz="2400" b="1" baseline="-25000">
                <a:sym typeface="Symbol" panose="05050102010706020507" pitchFamily="18" charset="2"/>
              </a:rPr>
              <a:t>2</a:t>
            </a:r>
            <a:r>
              <a:rPr lang="en-US" altLang="zh-CN" sz="2400" b="1">
                <a:sym typeface="Symbol" panose="05050102010706020507" pitchFamily="18" charset="2"/>
              </a:rPr>
              <a:t> </a:t>
            </a:r>
            <a:r>
              <a:rPr lang="en-US" altLang="zh-CN" sz="2400" b="1" i="1">
                <a:sym typeface="Symbol" panose="05050102010706020507" pitchFamily="18" charset="2"/>
              </a:rPr>
              <a:t>N</a:t>
            </a:r>
            <a:r>
              <a:rPr lang="en-US" altLang="zh-CN" sz="2400" b="1">
                <a:sym typeface="Symbol" panose="05050102010706020507" pitchFamily="18" charset="2"/>
              </a:rPr>
              <a:t> ).</a:t>
            </a:r>
            <a:endParaRPr lang="en-US" altLang="zh-CN" sz="2400" b="1"/>
          </a:p>
        </p:txBody>
      </p:sp>
      <p:sp>
        <p:nvSpPr>
          <p:cNvPr id="54313" name="Text Box 41">
            <a:extLst>
              <a:ext uri="{FF2B5EF4-FFF2-40B4-BE49-F238E27FC236}">
                <a16:creationId xmlns:a16="http://schemas.microsoft.com/office/drawing/2014/main" id="{7CD2F28F-ABB2-48EC-BD87-B6833A54D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006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  Union-by-Height</a:t>
            </a:r>
            <a:endParaRPr lang="en-US" altLang="zh-CN" sz="2400" b="1">
              <a:solidFill>
                <a:schemeClr val="hlink"/>
              </a:solidFill>
            </a:endParaRPr>
          </a:p>
        </p:txBody>
      </p:sp>
      <p:sp>
        <p:nvSpPr>
          <p:cNvPr id="54314" name="Text Box 42">
            <a:extLst>
              <a:ext uri="{FF2B5EF4-FFF2-40B4-BE49-F238E27FC236}">
                <a16:creationId xmlns:a16="http://schemas.microsoft.com/office/drawing/2014/main" id="{EE21E014-74DC-4E17-BF00-8C8997D8C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8006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-- Always change the shallow tree</a:t>
            </a:r>
          </a:p>
        </p:txBody>
      </p:sp>
      <p:sp>
        <p:nvSpPr>
          <p:cNvPr id="54315" name="AutoShape 43">
            <a:extLst>
              <a:ext uri="{FF2B5EF4-FFF2-40B4-BE49-F238E27FC236}">
                <a16:creationId xmlns:a16="http://schemas.microsoft.com/office/drawing/2014/main" id="{16DCBEC1-6FF7-4438-903A-925730FFC09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2000" y="5257800"/>
            <a:ext cx="7467600" cy="8382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Please read Figure 8.13 on p.273 for detailed implementation.</a:t>
            </a:r>
          </a:p>
        </p:txBody>
      </p:sp>
      <p:sp>
        <p:nvSpPr>
          <p:cNvPr id="8208" name="Text Box 44">
            <a:extLst>
              <a:ext uri="{FF2B5EF4-FFF2-40B4-BE49-F238E27FC236}">
                <a16:creationId xmlns:a16="http://schemas.microsoft.com/office/drawing/2014/main" id="{6A3114E9-17B3-42D0-A8CE-C4ACA3D92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7/9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3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54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43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543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4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  <p:bldP spid="54275" grpId="0" autoUpdateAnimBg="0"/>
      <p:bldP spid="54276" grpId="0" autoUpdateAnimBg="0"/>
      <p:bldP spid="54277" grpId="0" autoUpdateAnimBg="0"/>
      <p:bldP spid="54306" grpId="0" animBg="1"/>
      <p:bldP spid="54307" grpId="0" autoUpdateAnimBg="0"/>
      <p:bldP spid="54309" grpId="0" autoUpdateAnimBg="0"/>
      <p:bldP spid="54311" grpId="0" autoUpdateAnimBg="0"/>
      <p:bldP spid="54313" grpId="0" autoUpdateAnimBg="0"/>
      <p:bldP spid="54314" grpId="0" autoUpdateAnimBg="0"/>
      <p:bldP spid="5431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66627D27-84BA-46BC-92B5-B051D5918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ym typeface="Webdings" panose="05030102010509060703" pitchFamily="18" charset="2"/>
              </a:rPr>
              <a:t>§5  Path Compression</a:t>
            </a:r>
            <a:endParaRPr lang="en-US" altLang="zh-CN" sz="2400" b="1"/>
          </a:p>
        </p:txBody>
      </p:sp>
      <p:sp>
        <p:nvSpPr>
          <p:cNvPr id="55302" name="AutoShape 6">
            <a:extLst>
              <a:ext uri="{FF2B5EF4-FFF2-40B4-BE49-F238E27FC236}">
                <a16:creationId xmlns:a16="http://schemas.microsoft.com/office/drawing/2014/main" id="{04F4FBD6-3C28-4D7E-A707-E1F7EF840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62000"/>
            <a:ext cx="7772400" cy="18288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82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SetType  Find ( ElementType  </a:t>
            </a: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zh-CN" sz="1800" b="1">
                <a:latin typeface="Arial" panose="020B0604020202020204" pitchFamily="34" charset="0"/>
              </a:rPr>
              <a:t>, DisjSet  S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S[ X ] &lt;= 0 )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 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else    return</a:t>
            </a:r>
            <a:r>
              <a:rPr lang="en-US" altLang="zh-CN" sz="1800" b="1">
                <a:latin typeface="Arial" panose="020B0604020202020204" pitchFamily="34" charset="0"/>
              </a:rPr>
              <a:t>  S[ X ] = Find( S[ X ], S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7AF807FF-96F5-4F3E-B7E3-BD4DCE51A11B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143000"/>
            <a:ext cx="1143000" cy="914400"/>
            <a:chOff x="2400" y="2112"/>
            <a:chExt cx="720" cy="576"/>
          </a:xfrm>
        </p:grpSpPr>
        <p:sp>
          <p:nvSpPr>
            <p:cNvPr id="9240" name="Oval 8">
              <a:extLst>
                <a:ext uri="{FF2B5EF4-FFF2-40B4-BE49-F238E27FC236}">
                  <a16:creationId xmlns:a16="http://schemas.microsoft.com/office/drawing/2014/main" id="{CB91CD2E-03F5-44E7-825D-B7010836C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12"/>
              <a:ext cx="96" cy="9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9241" name="Group 9">
              <a:extLst>
                <a:ext uri="{FF2B5EF4-FFF2-40B4-BE49-F238E27FC236}">
                  <a16:creationId xmlns:a16="http://schemas.microsoft.com/office/drawing/2014/main" id="{5D65BB55-9D35-4C6C-8855-12B7CFC13C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208"/>
              <a:ext cx="164" cy="144"/>
              <a:chOff x="2880" y="2208"/>
              <a:chExt cx="164" cy="144"/>
            </a:xfrm>
          </p:grpSpPr>
          <p:sp>
            <p:nvSpPr>
              <p:cNvPr id="9251" name="Oval 10">
                <a:extLst>
                  <a:ext uri="{FF2B5EF4-FFF2-40B4-BE49-F238E27FC236}">
                    <a16:creationId xmlns:a16="http://schemas.microsoft.com/office/drawing/2014/main" id="{841D7E6D-5902-46EE-B4BF-19EF1DCB3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256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52" name="Line 11">
                <a:extLst>
                  <a:ext uri="{FF2B5EF4-FFF2-40B4-BE49-F238E27FC236}">
                    <a16:creationId xmlns:a16="http://schemas.microsoft.com/office/drawing/2014/main" id="{3FBDDA95-C165-42B6-8296-BC8A26942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2208"/>
                <a:ext cx="68" cy="7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42" name="Group 12">
              <a:extLst>
                <a:ext uri="{FF2B5EF4-FFF2-40B4-BE49-F238E27FC236}">
                  <a16:creationId xmlns:a16="http://schemas.microsoft.com/office/drawing/2014/main" id="{3FF250B2-7F4E-4EE1-B191-C004A293AC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2352"/>
              <a:ext cx="164" cy="144"/>
              <a:chOff x="2880" y="2208"/>
              <a:chExt cx="164" cy="144"/>
            </a:xfrm>
          </p:grpSpPr>
          <p:sp>
            <p:nvSpPr>
              <p:cNvPr id="9249" name="Oval 13">
                <a:extLst>
                  <a:ext uri="{FF2B5EF4-FFF2-40B4-BE49-F238E27FC236}">
                    <a16:creationId xmlns:a16="http://schemas.microsoft.com/office/drawing/2014/main" id="{5EC85E9E-810D-444F-AF7E-137A9C17D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256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50" name="Line 14">
                <a:extLst>
                  <a:ext uri="{FF2B5EF4-FFF2-40B4-BE49-F238E27FC236}">
                    <a16:creationId xmlns:a16="http://schemas.microsoft.com/office/drawing/2014/main" id="{A87C538F-97A4-456E-AEEA-0274F574E4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2208"/>
                <a:ext cx="68" cy="7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43" name="Group 15">
              <a:extLst>
                <a:ext uri="{FF2B5EF4-FFF2-40B4-BE49-F238E27FC236}">
                  <a16:creationId xmlns:a16="http://schemas.microsoft.com/office/drawing/2014/main" id="{D4AEF5D8-98D2-4AB5-848E-A7EAF3A82E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448"/>
              <a:ext cx="164" cy="144"/>
              <a:chOff x="2880" y="2208"/>
              <a:chExt cx="164" cy="144"/>
            </a:xfrm>
          </p:grpSpPr>
          <p:sp>
            <p:nvSpPr>
              <p:cNvPr id="9247" name="Oval 16">
                <a:extLst>
                  <a:ext uri="{FF2B5EF4-FFF2-40B4-BE49-F238E27FC236}">
                    <a16:creationId xmlns:a16="http://schemas.microsoft.com/office/drawing/2014/main" id="{47F8D096-6C1D-4000-A058-373A87356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256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48" name="Line 17">
                <a:extLst>
                  <a:ext uri="{FF2B5EF4-FFF2-40B4-BE49-F238E27FC236}">
                    <a16:creationId xmlns:a16="http://schemas.microsoft.com/office/drawing/2014/main" id="{36B4E765-3BD9-4373-A81C-AA4CB34ABC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2208"/>
                <a:ext cx="68" cy="7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44" name="Group 18">
              <a:extLst>
                <a:ext uri="{FF2B5EF4-FFF2-40B4-BE49-F238E27FC236}">
                  <a16:creationId xmlns:a16="http://schemas.microsoft.com/office/drawing/2014/main" id="{DA8C6CE6-09AE-4437-AFF4-8E5AA3736F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544"/>
              <a:ext cx="164" cy="144"/>
              <a:chOff x="2880" y="2208"/>
              <a:chExt cx="164" cy="144"/>
            </a:xfrm>
          </p:grpSpPr>
          <p:sp>
            <p:nvSpPr>
              <p:cNvPr id="9245" name="Oval 19">
                <a:extLst>
                  <a:ext uri="{FF2B5EF4-FFF2-40B4-BE49-F238E27FC236}">
                    <a16:creationId xmlns:a16="http://schemas.microsoft.com/office/drawing/2014/main" id="{98A60D7B-7672-48DD-9A10-8B839F263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256"/>
                <a:ext cx="96" cy="96"/>
              </a:xfrm>
              <a:prstGeom prst="ellipse">
                <a:avLst/>
              </a:prstGeom>
              <a:solidFill>
                <a:srgbClr val="CC99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46" name="Line 20">
                <a:extLst>
                  <a:ext uri="{FF2B5EF4-FFF2-40B4-BE49-F238E27FC236}">
                    <a16:creationId xmlns:a16="http://schemas.microsoft.com/office/drawing/2014/main" id="{C73F1E2A-9CEB-4FCB-BE07-12FE84ABEF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2208"/>
                <a:ext cx="68" cy="7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5317" name="AutoShape 21">
            <a:extLst>
              <a:ext uri="{FF2B5EF4-FFF2-40B4-BE49-F238E27FC236}">
                <a16:creationId xmlns:a16="http://schemas.microsoft.com/office/drawing/2014/main" id="{B74DC898-7A96-48BF-AB2A-CBE350279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7526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hlink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22FE5183-6B0C-4392-B9D1-07D40BE41F8E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600200"/>
            <a:ext cx="869950" cy="457200"/>
            <a:chOff x="3840" y="2112"/>
            <a:chExt cx="548" cy="288"/>
          </a:xfrm>
        </p:grpSpPr>
        <p:sp>
          <p:nvSpPr>
            <p:cNvPr id="9227" name="Oval 23">
              <a:extLst>
                <a:ext uri="{FF2B5EF4-FFF2-40B4-BE49-F238E27FC236}">
                  <a16:creationId xmlns:a16="http://schemas.microsoft.com/office/drawing/2014/main" id="{385BC912-85E1-469D-93B8-E772DA767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112"/>
              <a:ext cx="96" cy="9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9228" name="Group 24">
              <a:extLst>
                <a:ext uri="{FF2B5EF4-FFF2-40B4-BE49-F238E27FC236}">
                  <a16:creationId xmlns:a16="http://schemas.microsoft.com/office/drawing/2014/main" id="{337B84A6-7B6F-4A8D-A83E-F5D2DF9A4437}"/>
                </a:ext>
              </a:extLst>
            </p:cNvPr>
            <p:cNvGrpSpPr>
              <a:grpSpLocks/>
            </p:cNvGrpSpPr>
            <p:nvPr/>
          </p:nvGrpSpPr>
          <p:grpSpPr bwMode="auto">
            <a:xfrm rot="-2700000">
              <a:off x="4082" y="2208"/>
              <a:ext cx="164" cy="144"/>
              <a:chOff x="2880" y="2208"/>
              <a:chExt cx="164" cy="144"/>
            </a:xfrm>
          </p:grpSpPr>
          <p:sp>
            <p:nvSpPr>
              <p:cNvPr id="9238" name="Oval 25">
                <a:extLst>
                  <a:ext uri="{FF2B5EF4-FFF2-40B4-BE49-F238E27FC236}">
                    <a16:creationId xmlns:a16="http://schemas.microsoft.com/office/drawing/2014/main" id="{A45D83CD-54C4-4CFF-8955-05E860172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256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39" name="Line 26">
                <a:extLst>
                  <a:ext uri="{FF2B5EF4-FFF2-40B4-BE49-F238E27FC236}">
                    <a16:creationId xmlns:a16="http://schemas.microsoft.com/office/drawing/2014/main" id="{E6B1C94C-C33C-4800-AC39-DB3D977A5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2208"/>
                <a:ext cx="68" cy="7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29" name="Group 27">
              <a:extLst>
                <a:ext uri="{FF2B5EF4-FFF2-40B4-BE49-F238E27FC236}">
                  <a16:creationId xmlns:a16="http://schemas.microsoft.com/office/drawing/2014/main" id="{DE17AB38-0012-49C1-BBDB-58B12136EB7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224" y="2208"/>
              <a:ext cx="164" cy="144"/>
              <a:chOff x="2880" y="2208"/>
              <a:chExt cx="164" cy="144"/>
            </a:xfrm>
          </p:grpSpPr>
          <p:sp>
            <p:nvSpPr>
              <p:cNvPr id="9236" name="Oval 28">
                <a:extLst>
                  <a:ext uri="{FF2B5EF4-FFF2-40B4-BE49-F238E27FC236}">
                    <a16:creationId xmlns:a16="http://schemas.microsoft.com/office/drawing/2014/main" id="{03D8335A-B830-4ACD-AFAF-6E83C7FDF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256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37" name="Line 29">
                <a:extLst>
                  <a:ext uri="{FF2B5EF4-FFF2-40B4-BE49-F238E27FC236}">
                    <a16:creationId xmlns:a16="http://schemas.microsoft.com/office/drawing/2014/main" id="{8409BFD7-4156-46AB-9993-65047E7B53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2208"/>
                <a:ext cx="68" cy="7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0" name="Group 30">
              <a:extLst>
                <a:ext uri="{FF2B5EF4-FFF2-40B4-BE49-F238E27FC236}">
                  <a16:creationId xmlns:a16="http://schemas.microsoft.com/office/drawing/2014/main" id="{A3FFC785-466A-447A-842E-3D5D8D849E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2160"/>
              <a:ext cx="164" cy="144"/>
              <a:chOff x="2880" y="2208"/>
              <a:chExt cx="164" cy="144"/>
            </a:xfrm>
          </p:grpSpPr>
          <p:sp>
            <p:nvSpPr>
              <p:cNvPr id="9234" name="Oval 31">
                <a:extLst>
                  <a:ext uri="{FF2B5EF4-FFF2-40B4-BE49-F238E27FC236}">
                    <a16:creationId xmlns:a16="http://schemas.microsoft.com/office/drawing/2014/main" id="{FAAF228D-2AF5-43F8-9BB5-0574C088F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256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35" name="Line 32">
                <a:extLst>
                  <a:ext uri="{FF2B5EF4-FFF2-40B4-BE49-F238E27FC236}">
                    <a16:creationId xmlns:a16="http://schemas.microsoft.com/office/drawing/2014/main" id="{536F49DD-A722-4E05-B3AB-A8CFC4CBD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2208"/>
                <a:ext cx="68" cy="7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1" name="Group 33">
              <a:extLst>
                <a:ext uri="{FF2B5EF4-FFF2-40B4-BE49-F238E27FC236}">
                  <a16:creationId xmlns:a16="http://schemas.microsoft.com/office/drawing/2014/main" id="{C5A2D6D8-D678-4181-BA50-83D8FADA51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256"/>
              <a:ext cx="164" cy="144"/>
              <a:chOff x="2880" y="2208"/>
              <a:chExt cx="164" cy="144"/>
            </a:xfrm>
          </p:grpSpPr>
          <p:sp>
            <p:nvSpPr>
              <p:cNvPr id="9232" name="Oval 34">
                <a:extLst>
                  <a:ext uri="{FF2B5EF4-FFF2-40B4-BE49-F238E27FC236}">
                    <a16:creationId xmlns:a16="http://schemas.microsoft.com/office/drawing/2014/main" id="{C99C0D21-4BA3-4AD5-B330-5F6E38869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256"/>
                <a:ext cx="96" cy="96"/>
              </a:xfrm>
              <a:prstGeom prst="ellipse">
                <a:avLst/>
              </a:prstGeom>
              <a:solidFill>
                <a:srgbClr val="CC99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33" name="Line 35">
                <a:extLst>
                  <a:ext uri="{FF2B5EF4-FFF2-40B4-BE49-F238E27FC236}">
                    <a16:creationId xmlns:a16="http://schemas.microsoft.com/office/drawing/2014/main" id="{A43DDE6A-6E77-4927-A3D5-8F6C4CF113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2208"/>
                <a:ext cx="68" cy="7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5332" name="AutoShape 36">
            <a:extLst>
              <a:ext uri="{FF2B5EF4-FFF2-40B4-BE49-F238E27FC236}">
                <a16:creationId xmlns:a16="http://schemas.microsoft.com/office/drawing/2014/main" id="{7242EABB-ECFE-46B8-9E50-F9B2697E1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743200"/>
            <a:ext cx="7620000" cy="33528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82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SetType  Find ( ElementType  </a:t>
            </a: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zh-CN" sz="1800" b="1">
                <a:latin typeface="Arial" panose="020B0604020202020204" pitchFamily="34" charset="0"/>
              </a:rPr>
              <a:t>, DisjSet  S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   ElementType  root,  trail,  lead;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root = X; S[ root ] &gt; 0; root = S[ root ]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;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find the root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trail = X; trail != root; trail = lead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lead = S[ trail ] 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S[ trail ] = root 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}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collapsing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  root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55333" name="AutoShape 37" descr="再生纸">
            <a:extLst>
              <a:ext uri="{FF2B5EF4-FFF2-40B4-BE49-F238E27FC236}">
                <a16:creationId xmlns:a16="http://schemas.microsoft.com/office/drawing/2014/main" id="{9A1CC477-B097-456F-9A89-BAD6A2786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419600"/>
            <a:ext cx="4343400" cy="1447800"/>
          </a:xfrm>
          <a:prstGeom prst="roundRect">
            <a:avLst>
              <a:gd name="adj" fmla="val 956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661988" indent="-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</a:rPr>
              <a:t>Note:</a:t>
            </a:r>
            <a:r>
              <a:rPr lang="en-US" altLang="zh-CN" sz="2000" b="1"/>
              <a:t> Not compatible with </a:t>
            </a:r>
            <a:r>
              <a:rPr lang="en-US" altLang="zh-CN" sz="1800" b="1">
                <a:latin typeface="Arial" panose="020B0604020202020204" pitchFamily="34" charset="0"/>
              </a:rPr>
              <a:t>union-by-height</a:t>
            </a:r>
            <a:r>
              <a:rPr lang="en-US" altLang="zh-CN" sz="2000" b="1"/>
              <a:t> since it changes the heights.  Just take “height” as an estimated </a:t>
            </a:r>
            <a:r>
              <a:rPr lang="en-US" altLang="zh-CN" sz="2000" b="1" i="1">
                <a:solidFill>
                  <a:schemeClr val="hlink"/>
                </a:solidFill>
              </a:rPr>
              <a:t>rank</a:t>
            </a:r>
            <a:r>
              <a:rPr lang="en-US" altLang="zh-CN" sz="2000" b="1"/>
              <a:t>.</a:t>
            </a:r>
          </a:p>
        </p:txBody>
      </p:sp>
      <p:sp>
        <p:nvSpPr>
          <p:cNvPr id="55334" name="AutoShape 38">
            <a:extLst>
              <a:ext uri="{FF2B5EF4-FFF2-40B4-BE49-F238E27FC236}">
                <a16:creationId xmlns:a16="http://schemas.microsoft.com/office/drawing/2014/main" id="{39613DED-0EF9-47D6-B9FC-DBE5C0015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2971800" cy="1676400"/>
          </a:xfrm>
          <a:prstGeom prst="wedgeEllipseCallout">
            <a:avLst>
              <a:gd name="adj1" fmla="val -109083"/>
              <a:gd name="adj2" fmla="val 57009"/>
            </a:avLst>
          </a:prstGeom>
          <a:gradFill rotWithShape="0">
            <a:gsLst>
              <a:gs pos="0">
                <a:srgbClr val="FFFFFF"/>
              </a:gs>
              <a:gs pos="100000">
                <a:srgbClr val="D5D5D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Slower for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a single find, but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faster for a sequence of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find operations.</a:t>
            </a:r>
          </a:p>
        </p:txBody>
      </p:sp>
      <p:sp>
        <p:nvSpPr>
          <p:cNvPr id="9226" name="Text Box 39">
            <a:extLst>
              <a:ext uri="{FF2B5EF4-FFF2-40B4-BE49-F238E27FC236}">
                <a16:creationId xmlns:a16="http://schemas.microsoft.com/office/drawing/2014/main" id="{2D83416F-DAF9-492D-A08A-7BB1FC342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8/9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553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  <p:bldP spid="55302" grpId="0" animBg="1" autoUpdateAnimBg="0"/>
      <p:bldP spid="55317" grpId="0" animBg="1"/>
      <p:bldP spid="55332" grpId="0" animBg="1" autoUpdateAnimBg="0"/>
      <p:bldP spid="55333" grpId="0" animBg="1" autoUpdateAnimBg="0"/>
      <p:bldP spid="5533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7C295518-180C-4A88-B27C-427B7073F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ym typeface="Webdings" panose="05030102010509060703" pitchFamily="18" charset="2"/>
              </a:rPr>
              <a:t>§6  Worst Case for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ym typeface="Webdings" panose="05030102010509060703" pitchFamily="18" charset="2"/>
              </a:rPr>
              <a:t>         Union-by-Rank and Path Compression</a:t>
            </a:r>
            <a:endParaRPr lang="en-US" altLang="zh-CN" sz="2400" b="1"/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2D144678-9F32-48B3-97A3-8134CDCE2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153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【Lemma (Tarjan)】</a:t>
            </a:r>
            <a:r>
              <a:rPr lang="en-US" altLang="zh-CN" sz="2000" b="1"/>
              <a:t>Let </a:t>
            </a:r>
            <a:r>
              <a:rPr lang="en-US" altLang="zh-CN" sz="2000" b="1" i="1"/>
              <a:t>T</a:t>
            </a:r>
            <a:r>
              <a:rPr lang="en-US" altLang="zh-CN" sz="2000" b="1"/>
              <a:t>( </a:t>
            </a:r>
            <a:r>
              <a:rPr lang="en-US" altLang="zh-CN" sz="2000" b="1" i="1"/>
              <a:t>M</a:t>
            </a:r>
            <a:r>
              <a:rPr lang="en-US" altLang="zh-CN" sz="2000" b="1"/>
              <a:t>, </a:t>
            </a:r>
            <a:r>
              <a:rPr lang="en-US" altLang="zh-CN" sz="2000" b="1" i="1"/>
              <a:t>N</a:t>
            </a:r>
            <a:r>
              <a:rPr lang="en-US" altLang="zh-CN" sz="2000" b="1"/>
              <a:t> ) be the maximum time required to process an intermixed sequence of </a:t>
            </a:r>
            <a:r>
              <a:rPr lang="en-US" altLang="zh-CN" sz="2000" b="1" i="1"/>
              <a:t>M </a:t>
            </a:r>
            <a:r>
              <a:rPr lang="en-US" altLang="zh-CN" sz="2000" b="1">
                <a:sym typeface="Symbol" panose="05050102010706020507" pitchFamily="18" charset="2"/>
              </a:rPr>
              <a:t></a:t>
            </a:r>
            <a:r>
              <a:rPr lang="en-US" altLang="zh-CN" sz="2000" b="1" i="1"/>
              <a:t> N</a:t>
            </a:r>
            <a:r>
              <a:rPr lang="en-US" altLang="zh-CN" sz="2000" b="1"/>
              <a:t> finds and </a:t>
            </a:r>
            <a:r>
              <a:rPr lang="en-US" altLang="zh-CN" sz="2000" b="1" i="1"/>
              <a:t>N</a:t>
            </a:r>
            <a:r>
              <a:rPr lang="en-US" altLang="zh-CN" sz="2000" b="1"/>
              <a:t> </a:t>
            </a:r>
            <a:r>
              <a:rPr lang="en-US" altLang="zh-CN" sz="2000" b="1">
                <a:sym typeface="Symbol" panose="05050102010706020507" pitchFamily="18" charset="2"/>
              </a:rPr>
              <a:t> 1 unions.  Then: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>
                <a:sym typeface="Symbol" panose="05050102010706020507" pitchFamily="18" charset="2"/>
              </a:rPr>
              <a:t>k</a:t>
            </a:r>
            <a:r>
              <a:rPr lang="en-US" altLang="zh-CN" sz="2000" b="1" baseline="-25000">
                <a:sym typeface="Symbol" panose="05050102010706020507" pitchFamily="18" charset="2"/>
              </a:rPr>
              <a:t>1</a:t>
            </a:r>
            <a:r>
              <a:rPr lang="en-US" altLang="zh-CN" sz="2000" b="1" i="1">
                <a:sym typeface="Symbol" panose="05050102010706020507" pitchFamily="18" charset="2"/>
              </a:rPr>
              <a:t>M 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 </a:t>
            </a:r>
            <a:r>
              <a:rPr lang="en-US" altLang="zh-CN" sz="2000" b="1">
                <a:solidFill>
                  <a:schemeClr val="hlink"/>
                </a:solidFill>
              </a:rPr>
              <a:t>( </a:t>
            </a:r>
            <a:r>
              <a:rPr lang="en-US" altLang="zh-CN" sz="2000" b="1" i="1">
                <a:solidFill>
                  <a:schemeClr val="hlink"/>
                </a:solidFill>
              </a:rPr>
              <a:t>M</a:t>
            </a:r>
            <a:r>
              <a:rPr lang="en-US" altLang="zh-CN" sz="2000" b="1">
                <a:solidFill>
                  <a:schemeClr val="hlink"/>
                </a:solidFill>
              </a:rPr>
              <a:t>, 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 )</a:t>
            </a:r>
            <a:r>
              <a:rPr lang="en-US" altLang="zh-CN" sz="2000" b="1"/>
              <a:t> </a:t>
            </a:r>
            <a:r>
              <a:rPr lang="en-US" altLang="zh-CN" sz="2000" b="1">
                <a:sym typeface="Symbol" panose="05050102010706020507" pitchFamily="18" charset="2"/>
              </a:rPr>
              <a:t> </a:t>
            </a:r>
            <a:r>
              <a:rPr lang="en-US" altLang="zh-CN" sz="2000" b="1" i="1"/>
              <a:t>T</a:t>
            </a:r>
            <a:r>
              <a:rPr lang="en-US" altLang="zh-CN" sz="2000" b="1"/>
              <a:t>( </a:t>
            </a:r>
            <a:r>
              <a:rPr lang="en-US" altLang="zh-CN" sz="2000" b="1" i="1"/>
              <a:t>M</a:t>
            </a:r>
            <a:r>
              <a:rPr lang="en-US" altLang="zh-CN" sz="2000" b="1"/>
              <a:t>, </a:t>
            </a:r>
            <a:r>
              <a:rPr lang="en-US" altLang="zh-CN" sz="2000" b="1" i="1"/>
              <a:t>N</a:t>
            </a:r>
            <a:r>
              <a:rPr lang="en-US" altLang="zh-CN" sz="2000" b="1"/>
              <a:t> ) </a:t>
            </a:r>
            <a:r>
              <a:rPr lang="en-US" altLang="zh-CN" sz="2000" b="1">
                <a:sym typeface="Symbol" panose="05050102010706020507" pitchFamily="18" charset="2"/>
              </a:rPr>
              <a:t> </a:t>
            </a:r>
            <a:r>
              <a:rPr lang="en-US" altLang="zh-CN" sz="2000" b="1" i="1">
                <a:sym typeface="Symbol" panose="05050102010706020507" pitchFamily="18" charset="2"/>
              </a:rPr>
              <a:t>k</a:t>
            </a:r>
            <a:r>
              <a:rPr lang="en-US" altLang="zh-CN" sz="2000" b="1" baseline="-25000">
                <a:sym typeface="Symbol" panose="05050102010706020507" pitchFamily="18" charset="2"/>
              </a:rPr>
              <a:t>2</a:t>
            </a:r>
            <a:r>
              <a:rPr lang="en-US" altLang="zh-CN" sz="2000" b="1" i="1">
                <a:sym typeface="Symbol" panose="05050102010706020507" pitchFamily="18" charset="2"/>
              </a:rPr>
              <a:t>M 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 </a:t>
            </a:r>
            <a:r>
              <a:rPr lang="en-US" altLang="zh-CN" sz="2000" b="1">
                <a:solidFill>
                  <a:schemeClr val="hlink"/>
                </a:solidFill>
              </a:rPr>
              <a:t>( </a:t>
            </a:r>
            <a:r>
              <a:rPr lang="en-US" altLang="zh-CN" sz="2000" b="1" i="1">
                <a:solidFill>
                  <a:schemeClr val="hlink"/>
                </a:solidFill>
              </a:rPr>
              <a:t>M</a:t>
            </a:r>
            <a:r>
              <a:rPr lang="en-US" altLang="zh-CN" sz="2000" b="1">
                <a:solidFill>
                  <a:schemeClr val="hlink"/>
                </a:solidFill>
              </a:rPr>
              <a:t>, 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 )</a:t>
            </a:r>
            <a:r>
              <a:rPr lang="en-US" altLang="zh-CN" sz="2000" b="1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     for some positive constants </a:t>
            </a:r>
            <a:r>
              <a:rPr lang="en-US" altLang="zh-CN" sz="2000" b="1" i="1">
                <a:sym typeface="Symbol" panose="05050102010706020507" pitchFamily="18" charset="2"/>
              </a:rPr>
              <a:t>k</a:t>
            </a:r>
            <a:r>
              <a:rPr lang="en-US" altLang="zh-CN" sz="2000" b="1" baseline="-25000">
                <a:sym typeface="Symbol" panose="05050102010706020507" pitchFamily="18" charset="2"/>
              </a:rPr>
              <a:t>1</a:t>
            </a:r>
            <a:r>
              <a:rPr lang="en-US" altLang="zh-CN" sz="2000" b="1">
                <a:sym typeface="Symbol" panose="05050102010706020507" pitchFamily="18" charset="2"/>
              </a:rPr>
              <a:t> </a:t>
            </a:r>
            <a:r>
              <a:rPr lang="en-US" altLang="zh-CN" sz="2000" b="1"/>
              <a:t>and </a:t>
            </a:r>
            <a:r>
              <a:rPr lang="en-US" altLang="zh-CN" sz="2000" b="1" i="1">
                <a:sym typeface="Symbol" panose="05050102010706020507" pitchFamily="18" charset="2"/>
              </a:rPr>
              <a:t>k</a:t>
            </a:r>
            <a:r>
              <a:rPr lang="en-US" altLang="zh-CN" sz="2000" b="1" baseline="-25000">
                <a:sym typeface="Symbol" panose="05050102010706020507" pitchFamily="18" charset="2"/>
              </a:rPr>
              <a:t>2 </a:t>
            </a:r>
            <a:r>
              <a:rPr lang="en-US" altLang="zh-CN" sz="2000" b="1">
                <a:sym typeface="Symbol" panose="05050102010706020507" pitchFamily="18" charset="2"/>
              </a:rPr>
              <a:t>.</a:t>
            </a:r>
            <a:endParaRPr lang="en-US" altLang="zh-CN" sz="2000" b="1" baseline="-25000">
              <a:sym typeface="Symbol" panose="05050102010706020507" pitchFamily="18" charset="2"/>
            </a:endParaRPr>
          </a:p>
        </p:txBody>
      </p:sp>
      <p:graphicFrame>
        <p:nvGraphicFramePr>
          <p:cNvPr id="56324" name="Object 4">
            <a:extLst>
              <a:ext uri="{FF2B5EF4-FFF2-40B4-BE49-F238E27FC236}">
                <a16:creationId xmlns:a16="http://schemas.microsoft.com/office/drawing/2014/main" id="{320DE006-0651-4DD8-8294-03C72DCE30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276600"/>
          <a:ext cx="4724400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6" imgW="3111500" imgH="889000" progId="Equation.3">
                  <p:embed/>
                </p:oleObj>
              </mc:Choice>
              <mc:Fallback>
                <p:oleObj name="Equation" r:id="rId6" imgW="31115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76600"/>
                        <a:ext cx="4724400" cy="135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>
            <a:extLst>
              <a:ext uri="{FF2B5EF4-FFF2-40B4-BE49-F238E27FC236}">
                <a16:creationId xmlns:a16="http://schemas.microsoft.com/office/drawing/2014/main" id="{A7FC3C66-4865-4020-B1C5-28532BE717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9488" y="5072063"/>
          <a:ext cx="5051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8" imgW="2921000" imgH="228600" progId="Equation.3">
                  <p:embed/>
                </p:oleObj>
              </mc:Choice>
              <mc:Fallback>
                <p:oleObj name="Equation" r:id="rId8" imgW="2921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5072063"/>
                        <a:ext cx="50514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4" name="Text Box 14">
            <a:extLst>
              <a:ext uri="{FF2B5EF4-FFF2-40B4-BE49-F238E27FC236}">
                <a16:creationId xmlns:a16="http://schemas.microsoft.com/office/drawing/2014/main" id="{B684386A-3F01-4F14-9DCE-360A56BE2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19400"/>
            <a:ext cx="495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 Ackermann’s Function and 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 </a:t>
            </a:r>
            <a:r>
              <a:rPr lang="en-US" altLang="zh-CN" sz="2000" b="1">
                <a:solidFill>
                  <a:schemeClr val="hlink"/>
                </a:solidFill>
              </a:rPr>
              <a:t>( </a:t>
            </a:r>
            <a:r>
              <a:rPr lang="en-US" altLang="zh-CN" sz="2000" b="1" i="1">
                <a:solidFill>
                  <a:schemeClr val="hlink"/>
                </a:solidFill>
              </a:rPr>
              <a:t>M</a:t>
            </a:r>
            <a:r>
              <a:rPr lang="en-US" altLang="zh-CN" sz="2000" b="1">
                <a:solidFill>
                  <a:schemeClr val="hlink"/>
                </a:solidFill>
              </a:rPr>
              <a:t>, 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 )</a:t>
            </a:r>
            <a:r>
              <a:rPr lang="en-US" altLang="zh-CN" sz="2000" b="1"/>
              <a:t> </a:t>
            </a:r>
          </a:p>
        </p:txBody>
      </p:sp>
      <p:sp>
        <p:nvSpPr>
          <p:cNvPr id="56335" name="Rectangle 15">
            <a:extLst>
              <a:ext uri="{FF2B5EF4-FFF2-40B4-BE49-F238E27FC236}">
                <a16:creationId xmlns:a16="http://schemas.microsoft.com/office/drawing/2014/main" id="{332697BA-C97F-4419-9F40-865B3EB3F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029200"/>
            <a:ext cx="2209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sym typeface="Symbol" panose="05050102010706020507" pitchFamily="18" charset="2"/>
              </a:rPr>
              <a:t> O( log</a:t>
            </a:r>
            <a:r>
              <a:rPr lang="en-US" altLang="zh-CN" sz="2000" b="1" baseline="3000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r>
              <a:rPr lang="en-US" altLang="zh-CN" sz="2000" b="1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b="1">
                <a:solidFill>
                  <a:srgbClr val="FF0000"/>
                </a:solidFill>
                <a:sym typeface="Symbol" panose="05050102010706020507" pitchFamily="18" charset="2"/>
              </a:rPr>
              <a:t> )   4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45183825-32AC-4A2F-9F56-0D3B49869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648200"/>
            <a:ext cx="5210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u="sng">
                <a:solidFill>
                  <a:schemeClr val="hlink"/>
                </a:solidFill>
              </a:rPr>
              <a:t>http://mathworld.wolfram.com/AckermannFunction.html</a:t>
            </a:r>
          </a:p>
        </p:txBody>
      </p:sp>
      <p:sp>
        <p:nvSpPr>
          <p:cNvPr id="56337" name="Rectangle 17">
            <a:extLst>
              <a:ext uri="{FF2B5EF4-FFF2-40B4-BE49-F238E27FC236}">
                <a16:creationId xmlns:a16="http://schemas.microsoft.com/office/drawing/2014/main" id="{EA3E925F-2B46-46BD-A6CE-9B47E2A45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438775"/>
            <a:ext cx="746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</a:rPr>
              <a:t>log</a:t>
            </a:r>
            <a:r>
              <a:rPr lang="en-US" altLang="zh-CN" sz="2000" b="1" baseline="30000">
                <a:solidFill>
                  <a:schemeClr val="hlink"/>
                </a:solidFill>
              </a:rPr>
              <a:t>*</a:t>
            </a:r>
            <a:r>
              <a:rPr lang="en-US" altLang="zh-CN" sz="2000" b="1">
                <a:solidFill>
                  <a:schemeClr val="hlink"/>
                </a:solidFill>
              </a:rPr>
              <a:t> 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/>
              <a:t> (inverse Ackermann function)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  = # of times the logarithm is applied to </a:t>
            </a:r>
            <a:r>
              <a:rPr lang="en-US" altLang="zh-CN" sz="2000" b="1" i="1"/>
              <a:t>N</a:t>
            </a:r>
            <a:r>
              <a:rPr lang="en-US" altLang="zh-CN" sz="2000" b="1"/>
              <a:t> until the result </a:t>
            </a:r>
            <a:r>
              <a:rPr lang="en-US" altLang="zh-CN" sz="2000" b="1">
                <a:sym typeface="Symbol" panose="05050102010706020507" pitchFamily="18" charset="2"/>
              </a:rPr>
              <a:t> 1.</a:t>
            </a:r>
          </a:p>
        </p:txBody>
      </p:sp>
      <p:graphicFrame>
        <p:nvGraphicFramePr>
          <p:cNvPr id="56341" name="Object 21">
            <a:extLst>
              <a:ext uri="{FF2B5EF4-FFF2-40B4-BE49-F238E27FC236}">
                <a16:creationId xmlns:a16="http://schemas.microsoft.com/office/drawing/2014/main" id="{CE45530D-D744-4112-A2AA-7C0DCBBE5A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3657600"/>
          <a:ext cx="16065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10" imgW="622030" imgH="190417" progId="Equation.3">
                  <p:embed/>
                </p:oleObj>
              </mc:Choice>
              <mc:Fallback>
                <p:oleObj name="Equation" r:id="rId10" imgW="622030" imgH="19041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657600"/>
                        <a:ext cx="16065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>
            <a:extLst>
              <a:ext uri="{FF2B5EF4-FFF2-40B4-BE49-F238E27FC236}">
                <a16:creationId xmlns:a16="http://schemas.microsoft.com/office/drawing/2014/main" id="{494A14AF-A1D6-4E3B-A93F-D8051A271176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3360738"/>
            <a:ext cx="1905000" cy="754062"/>
            <a:chOff x="4560" y="2117"/>
            <a:chExt cx="1200" cy="475"/>
          </a:xfrm>
        </p:grpSpPr>
        <p:sp>
          <p:nvSpPr>
            <p:cNvPr id="10254" name="Rectangle 23">
              <a:extLst>
                <a:ext uri="{FF2B5EF4-FFF2-40B4-BE49-F238E27FC236}">
                  <a16:creationId xmlns:a16="http://schemas.microsoft.com/office/drawing/2014/main" id="{0D516FFD-C6F4-48FC-87B4-354BB9C23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304"/>
              <a:ext cx="14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10255" name="Object 24">
              <a:extLst>
                <a:ext uri="{FF2B5EF4-FFF2-40B4-BE49-F238E27FC236}">
                  <a16:creationId xmlns:a16="http://schemas.microsoft.com/office/drawing/2014/main" id="{1D161F66-AC05-4041-871F-F93A513536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2117"/>
            <a:ext cx="1200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9" name="Equation" r:id="rId12" imgW="748975" imgH="266584" progId="Equation.3">
                    <p:embed/>
                  </p:oleObj>
                </mc:Choice>
                <mc:Fallback>
                  <p:oleObj name="Equation" r:id="rId12" imgW="748975" imgH="266584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117"/>
                          <a:ext cx="1200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38" name="AutoShape 18">
            <a:extLst>
              <a:ext uri="{FF2B5EF4-FFF2-40B4-BE49-F238E27FC236}">
                <a16:creationId xmlns:a16="http://schemas.microsoft.com/office/drawing/2014/main" id="{179FECE0-7482-48A9-842E-C357A51E1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438400"/>
            <a:ext cx="2743200" cy="2057400"/>
          </a:xfrm>
          <a:prstGeom prst="wedgeEllipseCallout">
            <a:avLst>
              <a:gd name="adj1" fmla="val -13426"/>
              <a:gd name="adj2" fmla="val 82486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log</a:t>
            </a:r>
            <a:r>
              <a:rPr lang="en-US" altLang="zh-CN" sz="2000" b="1" baseline="30000"/>
              <a:t>*</a:t>
            </a:r>
            <a:r>
              <a:rPr lang="en-US" altLang="zh-CN" sz="2000" b="1"/>
              <a:t> 2</a:t>
            </a:r>
            <a:r>
              <a:rPr lang="en-US" altLang="zh-CN" sz="2000" b="1" baseline="30000"/>
              <a:t>65536</a:t>
            </a:r>
            <a:r>
              <a:rPr lang="en-US" altLang="zh-CN" sz="2000" b="1"/>
              <a:t> = 5 since logloglogloglog ( 2</a:t>
            </a:r>
            <a:r>
              <a:rPr lang="en-US" altLang="zh-CN" sz="2000" b="1" baseline="30000"/>
              <a:t>65536</a:t>
            </a:r>
            <a:r>
              <a:rPr lang="en-US" altLang="zh-CN" sz="2000" b="1"/>
              <a:t> )= 1 </a:t>
            </a:r>
          </a:p>
        </p:txBody>
      </p:sp>
      <p:sp>
        <p:nvSpPr>
          <p:cNvPr id="10253" name="Text Box 25">
            <a:extLst>
              <a:ext uri="{FF2B5EF4-FFF2-40B4-BE49-F238E27FC236}">
                <a16:creationId xmlns:a16="http://schemas.microsoft.com/office/drawing/2014/main" id="{5E2051A6-4B57-475C-AE37-36D724201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9/9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  <p:bldP spid="56323" grpId="0" autoUpdateAnimBg="0"/>
      <p:bldP spid="56334" grpId="0" autoUpdateAnimBg="0"/>
      <p:bldP spid="56335" grpId="0" autoUpdateAnimBg="0"/>
      <p:bldP spid="56336" grpId="0" autoUpdateAnimBg="0"/>
      <p:bldP spid="56337" grpId="0" autoUpdateAnimBg="0"/>
      <p:bldP spid="56338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1468</Words>
  <Application>Microsoft Office PowerPoint</Application>
  <PresentationFormat>全屏显示(4:3)</PresentationFormat>
  <Paragraphs>229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Times New Roman</vt:lpstr>
      <vt:lpstr>宋体</vt:lpstr>
      <vt:lpstr>Arial</vt:lpstr>
      <vt:lpstr>等线</vt:lpstr>
      <vt:lpstr>Webdings</vt:lpstr>
      <vt:lpstr>Symbol</vt:lpstr>
      <vt:lpstr>MS Hei</vt:lpstr>
      <vt:lpstr>Wingdings</vt:lpstr>
      <vt:lpstr>MT Extra</vt:lpstr>
      <vt:lpstr>默认设计模板</vt:lpstr>
      <vt:lpstr>Microsoft Clip Gallery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图图</cp:lastModifiedBy>
  <cp:revision>218</cp:revision>
  <dcterms:created xsi:type="dcterms:W3CDTF">2000-07-24T11:13:48Z</dcterms:created>
  <dcterms:modified xsi:type="dcterms:W3CDTF">2022-11-06T12:44:57Z</dcterms:modified>
</cp:coreProperties>
</file>