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B2B732-9D3B-4511-8006-C4D9EA41B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AD5E66-EA86-4354-B138-168B29B1C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083A84-0BD7-4C4B-A41F-5C9736FD76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0A0D3-3C35-4526-A894-7E3609728D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3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E3A6D7-3317-4394-ADE4-7371808DE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74DCBC-D7F5-4DEE-AD26-BAB64BB2B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DD252B-0873-4C33-9A38-8820963A6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EA0C5-6FDE-442C-9278-C41AF2F793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8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BA37D3-57B9-4DD2-82D4-F9BB9D5B3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735D0-9932-4E97-A730-3D0DB773A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54B240-78B9-4F64-91F0-3C8710EFF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79E82-20B8-45C9-8481-C69C3DA842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0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711393-C263-4B4F-A21F-85F4CB707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D581D4-5053-4261-8ADD-EDF4EB051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0C4384-03C3-41EE-8208-8112F2E68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D5C78-6C6B-4658-A95C-2E212806C8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62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43497-216D-439B-92AB-693E5979B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C34A8A-ACE9-4E48-87B6-7D6ED014D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79904B-6D2C-4F1E-B46B-34015CEDB4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B321-EC0C-4C1C-B6A1-67E3B171D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38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F04D7-71C5-4EBF-A44D-6C9BD8E9B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2879C-5CF0-43CF-A13F-EC6A71BD6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0C605-2AB0-493D-AE0D-39E7ED1D9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ADE51-6B39-4ACF-AB87-B04A6C24AB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73E2D2-4540-4634-BACC-0DF1082D61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F34E4D-19E0-4E82-96ED-7F07BE933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DCF139-3328-4C65-AB06-88849CF1F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04576-E00E-4510-83BC-5E66EBB33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00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175F99-6714-4173-A406-B6C0C7F8E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CB8909-45BC-4AB7-B408-907DD0938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8399CD-79D5-4076-9533-12A028E7B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3F082-8A61-4EEE-8EF7-B6A46D357C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8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BAEC9C-E95D-48AA-B5D2-68D49E116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EA61FA-D85E-4E39-9058-9D4D263740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4AAF6F-D0EC-4ACE-9BFE-D78EE72A0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5CD42-3CE6-48A2-9A90-E21C8DC0A8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6B8D4-6D38-4047-8858-6467655B3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3A620-3F4C-410C-A407-BA5D771AC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99890-97D9-48AD-A53A-35A88D184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A7053-7644-4509-B246-A35F9EFB2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2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7D8AD-5E4F-42CE-B1C7-3AA752616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EAB54-93AF-4F33-84CD-E0E18300E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58A49-CEDC-4D9F-855D-7CDD5B756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24D0C-53B0-4E92-A499-25F1C63C1A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18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4CAF01-A2D6-4455-AF12-CF94F9C92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E6C730-6F09-4663-B77D-C0C621829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9C296F-B39F-4A87-8481-D5873B68E9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D5430F-B745-47B3-B95A-E6FB3CAAB8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E12D232-3294-4B0F-8970-A0AFCABA4C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2DF4E9-92DF-4E13-8BCB-4769AAB0C2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6C6C2F46-76CA-42D5-857B-49F68F84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Shellsort ---- by Donald Shell</a:t>
            </a:r>
            <a:endParaRPr lang="en-US" altLang="zh-CN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C3ED6A2-C640-4E2B-825C-9B48A809B02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153400" cy="990600"/>
            <a:chOff x="192" y="528"/>
            <a:chExt cx="5136" cy="624"/>
          </a:xfrm>
        </p:grpSpPr>
        <p:sp>
          <p:nvSpPr>
            <p:cNvPr id="2141" name="Text Box 4">
              <a:extLst>
                <a:ext uri="{FF2B5EF4-FFF2-40B4-BE49-F238E27FC236}">
                  <a16:creationId xmlns:a16="http://schemas.microsoft.com/office/drawing/2014/main" id="{C31BE013-3DC1-42E8-B109-C665C46D7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528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MS Hei" pitchFamily="49" charset="-122"/>
                </a:rPr>
                <a:t>〖</a:t>
              </a:r>
              <a:r>
                <a:rPr lang="en-US" altLang="zh-CN" b="1"/>
                <a:t>Example</a:t>
              </a:r>
              <a:r>
                <a:rPr lang="en-US" altLang="zh-CN" b="1">
                  <a:ea typeface="MS Hei" pitchFamily="49" charset="-122"/>
                </a:rPr>
                <a:t>〗Sort: </a:t>
              </a:r>
              <a:endParaRPr lang="en-US" altLang="zh-CN" b="1"/>
            </a:p>
          </p:txBody>
        </p:sp>
        <p:sp>
          <p:nvSpPr>
            <p:cNvPr id="2142" name="Text Box 5">
              <a:extLst>
                <a:ext uri="{FF2B5EF4-FFF2-40B4-BE49-F238E27FC236}">
                  <a16:creationId xmlns:a16="http://schemas.microsoft.com/office/drawing/2014/main" id="{A7834C9B-75D1-4D87-8792-8FDDAB766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43" name="Text Box 6">
              <a:extLst>
                <a:ext uri="{FF2B5EF4-FFF2-40B4-BE49-F238E27FC236}">
                  <a16:creationId xmlns:a16="http://schemas.microsoft.com/office/drawing/2014/main" id="{15BF1EAF-BA68-43C2-BC98-6FF386F1B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144" name="Text Box 7">
              <a:extLst>
                <a:ext uri="{FF2B5EF4-FFF2-40B4-BE49-F238E27FC236}">
                  <a16:creationId xmlns:a16="http://schemas.microsoft.com/office/drawing/2014/main" id="{71324EC1-8D0A-4DF2-9CC2-D0066A6F9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145" name="Text Box 8">
              <a:extLst>
                <a:ext uri="{FF2B5EF4-FFF2-40B4-BE49-F238E27FC236}">
                  <a16:creationId xmlns:a16="http://schemas.microsoft.com/office/drawing/2014/main" id="{19526DF0-6C64-45DF-A913-9DF4816D1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146" name="Text Box 9">
              <a:extLst>
                <a:ext uri="{FF2B5EF4-FFF2-40B4-BE49-F238E27FC236}">
                  <a16:creationId xmlns:a16="http://schemas.microsoft.com/office/drawing/2014/main" id="{252751CF-1520-4A2C-B3EB-083CBC3F5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147" name="Text Box 10">
              <a:extLst>
                <a:ext uri="{FF2B5EF4-FFF2-40B4-BE49-F238E27FC236}">
                  <a16:creationId xmlns:a16="http://schemas.microsoft.com/office/drawing/2014/main" id="{CBDC574C-D863-4081-A52C-D08D89D6C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148" name="Text Box 11">
              <a:extLst>
                <a:ext uri="{FF2B5EF4-FFF2-40B4-BE49-F238E27FC236}">
                  <a16:creationId xmlns:a16="http://schemas.microsoft.com/office/drawing/2014/main" id="{322C45EF-5E69-44BB-8723-0949B86D0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149" name="Text Box 12">
              <a:extLst>
                <a:ext uri="{FF2B5EF4-FFF2-40B4-BE49-F238E27FC236}">
                  <a16:creationId xmlns:a16="http://schemas.microsoft.com/office/drawing/2014/main" id="{349CBC89-E416-44CB-8B45-E982ADBC7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150" name="Text Box 13">
              <a:extLst>
                <a:ext uri="{FF2B5EF4-FFF2-40B4-BE49-F238E27FC236}">
                  <a16:creationId xmlns:a16="http://schemas.microsoft.com/office/drawing/2014/main" id="{CF3D28F7-53D0-454E-B4C7-D3818D43A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151" name="Text Box 14">
              <a:extLst>
                <a:ext uri="{FF2B5EF4-FFF2-40B4-BE49-F238E27FC236}">
                  <a16:creationId xmlns:a16="http://schemas.microsoft.com/office/drawing/2014/main" id="{C96C2CC3-C102-43D9-87AD-153D9AC8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152" name="Text Box 15">
              <a:extLst>
                <a:ext uri="{FF2B5EF4-FFF2-40B4-BE49-F238E27FC236}">
                  <a16:creationId xmlns:a16="http://schemas.microsoft.com/office/drawing/2014/main" id="{1461037A-44AB-4D62-8E1E-FCA224197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153" name="Text Box 16">
              <a:extLst>
                <a:ext uri="{FF2B5EF4-FFF2-40B4-BE49-F238E27FC236}">
                  <a16:creationId xmlns:a16="http://schemas.microsoft.com/office/drawing/2014/main" id="{FB3970CF-F62D-40D9-B39C-D78FFD8EC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154" name="Text Box 17">
              <a:extLst>
                <a:ext uri="{FF2B5EF4-FFF2-40B4-BE49-F238E27FC236}">
                  <a16:creationId xmlns:a16="http://schemas.microsoft.com/office/drawing/2014/main" id="{EAF33732-3012-4808-975D-FB9135D5F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5D7128C9-C417-42AE-BE94-A76313801B9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057400"/>
            <a:ext cx="3200400" cy="422275"/>
            <a:chOff x="1968" y="1296"/>
            <a:chExt cx="2016" cy="266"/>
          </a:xfrm>
        </p:grpSpPr>
        <p:sp>
          <p:nvSpPr>
            <p:cNvPr id="2139" name="Text Box 19">
              <a:extLst>
                <a:ext uri="{FF2B5EF4-FFF2-40B4-BE49-F238E27FC236}">
                  <a16:creationId xmlns:a16="http://schemas.microsoft.com/office/drawing/2014/main" id="{06BEF5FD-2D8B-4E45-81CE-A9789313D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140" name="Text Box 20">
              <a:extLst>
                <a:ext uri="{FF2B5EF4-FFF2-40B4-BE49-F238E27FC236}">
                  <a16:creationId xmlns:a16="http://schemas.microsoft.com/office/drawing/2014/main" id="{B3EC6E73-0AD9-4D65-B7A7-1F102EFBF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EDCDE196-4429-4935-9EB6-F2B31BC8758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057400"/>
            <a:ext cx="3200400" cy="422275"/>
            <a:chOff x="2304" y="1296"/>
            <a:chExt cx="2016" cy="266"/>
          </a:xfrm>
        </p:grpSpPr>
        <p:sp>
          <p:nvSpPr>
            <p:cNvPr id="2137" name="Text Box 22">
              <a:extLst>
                <a:ext uri="{FF2B5EF4-FFF2-40B4-BE49-F238E27FC236}">
                  <a16:creationId xmlns:a16="http://schemas.microsoft.com/office/drawing/2014/main" id="{663E6646-F888-44FD-BD9E-0EF28FC22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138" name="Text Box 23">
              <a:extLst>
                <a:ext uri="{FF2B5EF4-FFF2-40B4-BE49-F238E27FC236}">
                  <a16:creationId xmlns:a16="http://schemas.microsoft.com/office/drawing/2014/main" id="{68E69938-4070-4F37-893F-7A0E68C5A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8CD72565-ECCA-49F1-BC26-F4EC34E7497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5867400" cy="422275"/>
            <a:chOff x="960" y="1296"/>
            <a:chExt cx="3696" cy="266"/>
          </a:xfrm>
        </p:grpSpPr>
        <p:sp>
          <p:nvSpPr>
            <p:cNvPr id="2134" name="Text Box 25">
              <a:extLst>
                <a:ext uri="{FF2B5EF4-FFF2-40B4-BE49-F238E27FC236}">
                  <a16:creationId xmlns:a16="http://schemas.microsoft.com/office/drawing/2014/main" id="{88107B69-D0D2-489C-B063-59EC90252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35" name="Text Box 26">
              <a:extLst>
                <a:ext uri="{FF2B5EF4-FFF2-40B4-BE49-F238E27FC236}">
                  <a16:creationId xmlns:a16="http://schemas.microsoft.com/office/drawing/2014/main" id="{02A7161C-6670-4F2E-BC20-BE65B7491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136" name="Text Box 27">
              <a:extLst>
                <a:ext uri="{FF2B5EF4-FFF2-40B4-BE49-F238E27FC236}">
                  <a16:creationId xmlns:a16="http://schemas.microsoft.com/office/drawing/2014/main" id="{22A3955E-0E37-42BE-9D33-A66298009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BD6E770F-6809-4122-86B2-0693C3EDEA6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057400"/>
            <a:ext cx="5867400" cy="422275"/>
            <a:chOff x="1296" y="1296"/>
            <a:chExt cx="3696" cy="266"/>
          </a:xfrm>
        </p:grpSpPr>
        <p:sp>
          <p:nvSpPr>
            <p:cNvPr id="2131" name="Text Box 29">
              <a:extLst>
                <a:ext uri="{FF2B5EF4-FFF2-40B4-BE49-F238E27FC236}">
                  <a16:creationId xmlns:a16="http://schemas.microsoft.com/office/drawing/2014/main" id="{0B24CEF1-8088-4756-AAFA-62150209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132" name="Text Box 30">
              <a:extLst>
                <a:ext uri="{FF2B5EF4-FFF2-40B4-BE49-F238E27FC236}">
                  <a16:creationId xmlns:a16="http://schemas.microsoft.com/office/drawing/2014/main" id="{9AF1D12F-C139-464B-B056-5FECFE4FD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133" name="Text Box 31">
              <a:extLst>
                <a:ext uri="{FF2B5EF4-FFF2-40B4-BE49-F238E27FC236}">
                  <a16:creationId xmlns:a16="http://schemas.microsoft.com/office/drawing/2014/main" id="{9E5C7EAC-66C5-4B37-9BE7-F7551CED5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BF14879E-E5EE-4B99-8BB6-A2D63A1A550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5867400" cy="422275"/>
            <a:chOff x="1632" y="1296"/>
            <a:chExt cx="3696" cy="266"/>
          </a:xfrm>
        </p:grpSpPr>
        <p:sp>
          <p:nvSpPr>
            <p:cNvPr id="2128" name="Text Box 33">
              <a:extLst>
                <a:ext uri="{FF2B5EF4-FFF2-40B4-BE49-F238E27FC236}">
                  <a16:creationId xmlns:a16="http://schemas.microsoft.com/office/drawing/2014/main" id="{53600D96-0A79-438B-98FE-BDC940FFE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129" name="Text Box 34">
              <a:extLst>
                <a:ext uri="{FF2B5EF4-FFF2-40B4-BE49-F238E27FC236}">
                  <a16:creationId xmlns:a16="http://schemas.microsoft.com/office/drawing/2014/main" id="{E9B48767-FEC5-4941-965C-636361476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130" name="Text Box 35">
              <a:extLst>
                <a:ext uri="{FF2B5EF4-FFF2-40B4-BE49-F238E27FC236}">
                  <a16:creationId xmlns:a16="http://schemas.microsoft.com/office/drawing/2014/main" id="{BC27934D-2C76-4019-933D-8DB639685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60" name="Text Box 36">
            <a:extLst>
              <a:ext uri="{FF2B5EF4-FFF2-40B4-BE49-F238E27FC236}">
                <a16:creationId xmlns:a16="http://schemas.microsoft.com/office/drawing/2014/main" id="{9B97B277-0428-474C-BD3B-6A5F9D0BA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en-US" altLang="zh-CN" sz="2000" b="1"/>
              <a:t>-sort</a:t>
            </a:r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EE0D7C4F-1674-4D1E-961B-8FCBAC71D72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47800"/>
            <a:ext cx="5715000" cy="304800"/>
            <a:chOff x="1008" y="912"/>
            <a:chExt cx="3600" cy="192"/>
          </a:xfrm>
        </p:grpSpPr>
        <p:sp>
          <p:nvSpPr>
            <p:cNvPr id="2125" name="Rectangle 38">
              <a:extLst>
                <a:ext uri="{FF2B5EF4-FFF2-40B4-BE49-F238E27FC236}">
                  <a16:creationId xmlns:a16="http://schemas.microsoft.com/office/drawing/2014/main" id="{F848603D-033C-4092-BA5D-AF0196B5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6" name="Rectangle 39">
              <a:extLst>
                <a:ext uri="{FF2B5EF4-FFF2-40B4-BE49-F238E27FC236}">
                  <a16:creationId xmlns:a16="http://schemas.microsoft.com/office/drawing/2014/main" id="{D0BBC87C-D291-4E46-B811-78F0BA370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7" name="Rectangle 40">
              <a:extLst>
                <a:ext uri="{FF2B5EF4-FFF2-40B4-BE49-F238E27FC236}">
                  <a16:creationId xmlns:a16="http://schemas.microsoft.com/office/drawing/2014/main" id="{6544717B-7D95-4373-9F8D-16317D82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03EE0494-2EC2-447C-9F80-32D552FFC7C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47800"/>
            <a:ext cx="5715000" cy="304800"/>
            <a:chOff x="1344" y="912"/>
            <a:chExt cx="3600" cy="192"/>
          </a:xfrm>
        </p:grpSpPr>
        <p:sp>
          <p:nvSpPr>
            <p:cNvPr id="2122" name="Rectangle 42">
              <a:extLst>
                <a:ext uri="{FF2B5EF4-FFF2-40B4-BE49-F238E27FC236}">
                  <a16:creationId xmlns:a16="http://schemas.microsoft.com/office/drawing/2014/main" id="{60FA9359-8E51-4173-9F38-D6A3C852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3" name="Rectangle 43">
              <a:extLst>
                <a:ext uri="{FF2B5EF4-FFF2-40B4-BE49-F238E27FC236}">
                  <a16:creationId xmlns:a16="http://schemas.microsoft.com/office/drawing/2014/main" id="{BD63D070-3C9E-44BB-BC9D-06F8D7AE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4" name="Rectangle 44">
              <a:extLst>
                <a:ext uri="{FF2B5EF4-FFF2-40B4-BE49-F238E27FC236}">
                  <a16:creationId xmlns:a16="http://schemas.microsoft.com/office/drawing/2014/main" id="{CE4427D4-24DC-4F25-BED1-32644E47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98E24239-D702-48B3-A803-2D24CB247C5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447800"/>
            <a:ext cx="5715000" cy="304800"/>
            <a:chOff x="1680" y="912"/>
            <a:chExt cx="3600" cy="192"/>
          </a:xfrm>
        </p:grpSpPr>
        <p:sp>
          <p:nvSpPr>
            <p:cNvPr id="2119" name="Rectangle 46">
              <a:extLst>
                <a:ext uri="{FF2B5EF4-FFF2-40B4-BE49-F238E27FC236}">
                  <a16:creationId xmlns:a16="http://schemas.microsoft.com/office/drawing/2014/main" id="{4FAD29C0-9784-4277-8E7B-4D75E377B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0" name="Rectangle 47">
              <a:extLst>
                <a:ext uri="{FF2B5EF4-FFF2-40B4-BE49-F238E27FC236}">
                  <a16:creationId xmlns:a16="http://schemas.microsoft.com/office/drawing/2014/main" id="{079A263A-C222-4397-9BA3-2FBFD8C4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1" name="Rectangle 48">
              <a:extLst>
                <a:ext uri="{FF2B5EF4-FFF2-40B4-BE49-F238E27FC236}">
                  <a16:creationId xmlns:a16="http://schemas.microsoft.com/office/drawing/2014/main" id="{33BA644E-49DF-4F52-9EFD-F83E2EFD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49">
            <a:extLst>
              <a:ext uri="{FF2B5EF4-FFF2-40B4-BE49-F238E27FC236}">
                <a16:creationId xmlns:a16="http://schemas.microsoft.com/office/drawing/2014/main" id="{57D312D3-56F4-4980-A34E-F2484C70FE7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447800"/>
            <a:ext cx="3048000" cy="304800"/>
            <a:chOff x="2016" y="912"/>
            <a:chExt cx="1920" cy="192"/>
          </a:xfrm>
        </p:grpSpPr>
        <p:sp>
          <p:nvSpPr>
            <p:cNvPr id="2117" name="Rectangle 50">
              <a:extLst>
                <a:ext uri="{FF2B5EF4-FFF2-40B4-BE49-F238E27FC236}">
                  <a16:creationId xmlns:a16="http://schemas.microsoft.com/office/drawing/2014/main" id="{15B31AFA-54D9-4A88-945E-E47BA98F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8" name="Rectangle 51">
              <a:extLst>
                <a:ext uri="{FF2B5EF4-FFF2-40B4-BE49-F238E27FC236}">
                  <a16:creationId xmlns:a16="http://schemas.microsoft.com/office/drawing/2014/main" id="{E9A8E7D8-308B-40B3-8FE4-301A9965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52">
            <a:extLst>
              <a:ext uri="{FF2B5EF4-FFF2-40B4-BE49-F238E27FC236}">
                <a16:creationId xmlns:a16="http://schemas.microsoft.com/office/drawing/2014/main" id="{EB0C39CF-7A0A-435E-A590-2C0C3A42BC7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447800"/>
            <a:ext cx="3048000" cy="304800"/>
            <a:chOff x="2352" y="912"/>
            <a:chExt cx="1920" cy="192"/>
          </a:xfrm>
        </p:grpSpPr>
        <p:sp>
          <p:nvSpPr>
            <p:cNvPr id="2115" name="Rectangle 53">
              <a:extLst>
                <a:ext uri="{FF2B5EF4-FFF2-40B4-BE49-F238E27FC236}">
                  <a16:creationId xmlns:a16="http://schemas.microsoft.com/office/drawing/2014/main" id="{3422A162-5EC4-43D9-B8F2-82D083BD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6" name="Rectangle 54">
              <a:extLst>
                <a:ext uri="{FF2B5EF4-FFF2-40B4-BE49-F238E27FC236}">
                  <a16:creationId xmlns:a16="http://schemas.microsoft.com/office/drawing/2014/main" id="{6F07D61B-BFE0-452D-B63B-FF686304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7A38D170-1BFB-4BF6-A0A0-DB5735DFD11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67000"/>
            <a:ext cx="5334000" cy="422275"/>
            <a:chOff x="1632" y="1680"/>
            <a:chExt cx="3360" cy="266"/>
          </a:xfrm>
        </p:grpSpPr>
        <p:sp>
          <p:nvSpPr>
            <p:cNvPr id="2111" name="Text Box 56">
              <a:extLst>
                <a:ext uri="{FF2B5EF4-FFF2-40B4-BE49-F238E27FC236}">
                  <a16:creationId xmlns:a16="http://schemas.microsoft.com/office/drawing/2014/main" id="{28579C31-B20E-4D60-BEFA-70FC51D7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112" name="Text Box 57">
              <a:extLst>
                <a:ext uri="{FF2B5EF4-FFF2-40B4-BE49-F238E27FC236}">
                  <a16:creationId xmlns:a16="http://schemas.microsoft.com/office/drawing/2014/main" id="{D0857353-0E4D-4DB5-A0B4-3097E2CC3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113" name="Text Box 58">
              <a:extLst>
                <a:ext uri="{FF2B5EF4-FFF2-40B4-BE49-F238E27FC236}">
                  <a16:creationId xmlns:a16="http://schemas.microsoft.com/office/drawing/2014/main" id="{70CC2DAD-B888-49DE-B3E5-75C721796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114" name="Text Box 59">
              <a:extLst>
                <a:ext uri="{FF2B5EF4-FFF2-40B4-BE49-F238E27FC236}">
                  <a16:creationId xmlns:a16="http://schemas.microsoft.com/office/drawing/2014/main" id="{A935BB05-18D9-468A-A39F-AD921D146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B1323D17-85FF-4E91-B866-6A6C10363E5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667000"/>
            <a:ext cx="6934200" cy="422275"/>
            <a:chOff x="960" y="1680"/>
            <a:chExt cx="4368" cy="266"/>
          </a:xfrm>
        </p:grpSpPr>
        <p:sp>
          <p:nvSpPr>
            <p:cNvPr id="2106" name="Text Box 61">
              <a:extLst>
                <a:ext uri="{FF2B5EF4-FFF2-40B4-BE49-F238E27FC236}">
                  <a16:creationId xmlns:a16="http://schemas.microsoft.com/office/drawing/2014/main" id="{3CD58305-0909-4650-8491-4583EFB9A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107" name="Text Box 62">
              <a:extLst>
                <a:ext uri="{FF2B5EF4-FFF2-40B4-BE49-F238E27FC236}">
                  <a16:creationId xmlns:a16="http://schemas.microsoft.com/office/drawing/2014/main" id="{2AA6A22B-621E-44AB-B1CD-8629D5AB6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108" name="Text Box 63">
              <a:extLst>
                <a:ext uri="{FF2B5EF4-FFF2-40B4-BE49-F238E27FC236}">
                  <a16:creationId xmlns:a16="http://schemas.microsoft.com/office/drawing/2014/main" id="{F71F87FF-32CC-4BBE-97F6-367C77527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109" name="Text Box 64">
              <a:extLst>
                <a:ext uri="{FF2B5EF4-FFF2-40B4-BE49-F238E27FC236}">
                  <a16:creationId xmlns:a16="http://schemas.microsoft.com/office/drawing/2014/main" id="{10C23668-76F7-43AA-8FF9-14AA48CD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110" name="Text Box 65">
              <a:extLst>
                <a:ext uri="{FF2B5EF4-FFF2-40B4-BE49-F238E27FC236}">
                  <a16:creationId xmlns:a16="http://schemas.microsoft.com/office/drawing/2014/main" id="{2A012C13-550F-4226-8306-45227D229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</p:grpSp>
      <p:grpSp>
        <p:nvGrpSpPr>
          <p:cNvPr id="15" name="Group 66">
            <a:extLst>
              <a:ext uri="{FF2B5EF4-FFF2-40B4-BE49-F238E27FC236}">
                <a16:creationId xmlns:a16="http://schemas.microsoft.com/office/drawing/2014/main" id="{9027145E-3745-4176-AE38-1DAD7D59C9E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667000"/>
            <a:ext cx="5334000" cy="422275"/>
            <a:chOff x="1296" y="1680"/>
            <a:chExt cx="3360" cy="266"/>
          </a:xfrm>
        </p:grpSpPr>
        <p:sp>
          <p:nvSpPr>
            <p:cNvPr id="2102" name="Text Box 67">
              <a:extLst>
                <a:ext uri="{FF2B5EF4-FFF2-40B4-BE49-F238E27FC236}">
                  <a16:creationId xmlns:a16="http://schemas.microsoft.com/office/drawing/2014/main" id="{B2FF9E18-74DF-43FF-B27A-3938070AA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103" name="Text Box 68">
              <a:extLst>
                <a:ext uri="{FF2B5EF4-FFF2-40B4-BE49-F238E27FC236}">
                  <a16:creationId xmlns:a16="http://schemas.microsoft.com/office/drawing/2014/main" id="{352421FD-E273-4605-8213-1C5690CA8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04" name="Text Box 69">
              <a:extLst>
                <a:ext uri="{FF2B5EF4-FFF2-40B4-BE49-F238E27FC236}">
                  <a16:creationId xmlns:a16="http://schemas.microsoft.com/office/drawing/2014/main" id="{DE04CD22-4970-41BD-8F53-3DC042B23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105" name="Text Box 70">
              <a:extLst>
                <a:ext uri="{FF2B5EF4-FFF2-40B4-BE49-F238E27FC236}">
                  <a16:creationId xmlns:a16="http://schemas.microsoft.com/office/drawing/2014/main" id="{51224081-9180-4947-9235-AD01FDE6F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95" name="Text Box 71">
            <a:extLst>
              <a:ext uri="{FF2B5EF4-FFF2-40B4-BE49-F238E27FC236}">
                <a16:creationId xmlns:a16="http://schemas.microsoft.com/office/drawing/2014/main" id="{3BEC818E-F42D-47F1-B51B-4440F0B6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en-US" altLang="zh-CN" sz="2000" b="1"/>
              <a:t>-sort</a:t>
            </a:r>
          </a:p>
        </p:txBody>
      </p:sp>
      <p:grpSp>
        <p:nvGrpSpPr>
          <p:cNvPr id="16" name="Group 72">
            <a:extLst>
              <a:ext uri="{FF2B5EF4-FFF2-40B4-BE49-F238E27FC236}">
                <a16:creationId xmlns:a16="http://schemas.microsoft.com/office/drawing/2014/main" id="{C372EA2B-6346-46B8-996F-AA31BFD2093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133600"/>
            <a:ext cx="6781800" cy="304800"/>
            <a:chOff x="1008" y="1488"/>
            <a:chExt cx="4272" cy="192"/>
          </a:xfrm>
        </p:grpSpPr>
        <p:sp>
          <p:nvSpPr>
            <p:cNvPr id="2097" name="Rectangle 73">
              <a:extLst>
                <a:ext uri="{FF2B5EF4-FFF2-40B4-BE49-F238E27FC236}">
                  <a16:creationId xmlns:a16="http://schemas.microsoft.com/office/drawing/2014/main" id="{9D1CDF82-3E4A-455A-B77F-A9D320F1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8" name="Rectangle 74">
              <a:extLst>
                <a:ext uri="{FF2B5EF4-FFF2-40B4-BE49-F238E27FC236}">
                  <a16:creationId xmlns:a16="http://schemas.microsoft.com/office/drawing/2014/main" id="{A974EDC2-567C-4CA7-80CC-D437B1B80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9" name="Rectangle 75">
              <a:extLst>
                <a:ext uri="{FF2B5EF4-FFF2-40B4-BE49-F238E27FC236}">
                  <a16:creationId xmlns:a16="http://schemas.microsoft.com/office/drawing/2014/main" id="{44F01913-CE50-4997-BD7B-23AC01DC2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0" name="Rectangle 76">
              <a:extLst>
                <a:ext uri="{FF2B5EF4-FFF2-40B4-BE49-F238E27FC236}">
                  <a16:creationId xmlns:a16="http://schemas.microsoft.com/office/drawing/2014/main" id="{A1139979-17A4-4DFB-9D6E-A7160567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1" name="Rectangle 77">
              <a:extLst>
                <a:ext uri="{FF2B5EF4-FFF2-40B4-BE49-F238E27FC236}">
                  <a16:creationId xmlns:a16="http://schemas.microsoft.com/office/drawing/2014/main" id="{082C8490-E445-4578-B851-EB75D94D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" name="Group 78">
            <a:extLst>
              <a:ext uri="{FF2B5EF4-FFF2-40B4-BE49-F238E27FC236}">
                <a16:creationId xmlns:a16="http://schemas.microsoft.com/office/drawing/2014/main" id="{69D5D6F7-E10F-4886-AE83-5DC1E4087C9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5181600" cy="304800"/>
            <a:chOff x="1344" y="1488"/>
            <a:chExt cx="3264" cy="192"/>
          </a:xfrm>
        </p:grpSpPr>
        <p:sp>
          <p:nvSpPr>
            <p:cNvPr id="2093" name="Rectangle 79">
              <a:extLst>
                <a:ext uri="{FF2B5EF4-FFF2-40B4-BE49-F238E27FC236}">
                  <a16:creationId xmlns:a16="http://schemas.microsoft.com/office/drawing/2014/main" id="{25E84F27-128F-4C58-A728-94835FF1B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4" name="Rectangle 80">
              <a:extLst>
                <a:ext uri="{FF2B5EF4-FFF2-40B4-BE49-F238E27FC236}">
                  <a16:creationId xmlns:a16="http://schemas.microsoft.com/office/drawing/2014/main" id="{2FED5803-91E1-4232-B730-CD48FF9F1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5" name="Rectangle 81">
              <a:extLst>
                <a:ext uri="{FF2B5EF4-FFF2-40B4-BE49-F238E27FC236}">
                  <a16:creationId xmlns:a16="http://schemas.microsoft.com/office/drawing/2014/main" id="{703EF6A0-4134-4C45-8148-44EC3858D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6" name="Rectangle 82">
              <a:extLst>
                <a:ext uri="{FF2B5EF4-FFF2-40B4-BE49-F238E27FC236}">
                  <a16:creationId xmlns:a16="http://schemas.microsoft.com/office/drawing/2014/main" id="{A346FC62-BFBE-4D65-95EA-EA63A624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83">
            <a:extLst>
              <a:ext uri="{FF2B5EF4-FFF2-40B4-BE49-F238E27FC236}">
                <a16:creationId xmlns:a16="http://schemas.microsoft.com/office/drawing/2014/main" id="{65707482-90FA-45C4-A01D-5859352952D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33600"/>
            <a:ext cx="5181600" cy="304800"/>
            <a:chOff x="1680" y="1488"/>
            <a:chExt cx="3264" cy="192"/>
          </a:xfrm>
        </p:grpSpPr>
        <p:sp>
          <p:nvSpPr>
            <p:cNvPr id="2089" name="Rectangle 84">
              <a:extLst>
                <a:ext uri="{FF2B5EF4-FFF2-40B4-BE49-F238E27FC236}">
                  <a16:creationId xmlns:a16="http://schemas.microsoft.com/office/drawing/2014/main" id="{9B23205D-132A-474E-8C58-D31D54C68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0" name="Rectangle 85">
              <a:extLst>
                <a:ext uri="{FF2B5EF4-FFF2-40B4-BE49-F238E27FC236}">
                  <a16:creationId xmlns:a16="http://schemas.microsoft.com/office/drawing/2014/main" id="{0F7FDCBC-E40B-462E-8DA5-BC571B19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1" name="Rectangle 86">
              <a:extLst>
                <a:ext uri="{FF2B5EF4-FFF2-40B4-BE49-F238E27FC236}">
                  <a16:creationId xmlns:a16="http://schemas.microsoft.com/office/drawing/2014/main" id="{AA9E54BB-3598-4C59-ACD4-A89830C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2" name="Rectangle 87">
              <a:extLst>
                <a:ext uri="{FF2B5EF4-FFF2-40B4-BE49-F238E27FC236}">
                  <a16:creationId xmlns:a16="http://schemas.microsoft.com/office/drawing/2014/main" id="{337D5971-BABF-4373-952E-ACD20566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2312" name="Text Box 88">
            <a:extLst>
              <a:ext uri="{FF2B5EF4-FFF2-40B4-BE49-F238E27FC236}">
                <a16:creationId xmlns:a16="http://schemas.microsoft.com/office/drawing/2014/main" id="{E69FBCDB-AEA3-4C0D-9598-DC928EC3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-sort</a:t>
            </a:r>
          </a:p>
        </p:txBody>
      </p:sp>
      <p:grpSp>
        <p:nvGrpSpPr>
          <p:cNvPr id="19" name="Group 89">
            <a:extLst>
              <a:ext uri="{FF2B5EF4-FFF2-40B4-BE49-F238E27FC236}">
                <a16:creationId xmlns:a16="http://schemas.microsoft.com/office/drawing/2014/main" id="{2AF6958D-ABD6-4653-8B4D-1E6F3DD3787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6934200" cy="422275"/>
            <a:chOff x="960" y="2064"/>
            <a:chExt cx="4368" cy="266"/>
          </a:xfrm>
        </p:grpSpPr>
        <p:sp>
          <p:nvSpPr>
            <p:cNvPr id="2076" name="Text Box 90">
              <a:extLst>
                <a:ext uri="{FF2B5EF4-FFF2-40B4-BE49-F238E27FC236}">
                  <a16:creationId xmlns:a16="http://schemas.microsoft.com/office/drawing/2014/main" id="{D7D54D76-D6C7-4F42-BB08-4F304D15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077" name="Text Box 91">
              <a:extLst>
                <a:ext uri="{FF2B5EF4-FFF2-40B4-BE49-F238E27FC236}">
                  <a16:creationId xmlns:a16="http://schemas.microsoft.com/office/drawing/2014/main" id="{1E45C6E9-006E-4890-8D4D-3FCFD2446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078" name="Text Box 92">
              <a:extLst>
                <a:ext uri="{FF2B5EF4-FFF2-40B4-BE49-F238E27FC236}">
                  <a16:creationId xmlns:a16="http://schemas.microsoft.com/office/drawing/2014/main" id="{954DCF87-FCF6-4026-AF96-D188CD51C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079" name="Text Box 93">
              <a:extLst>
                <a:ext uri="{FF2B5EF4-FFF2-40B4-BE49-F238E27FC236}">
                  <a16:creationId xmlns:a16="http://schemas.microsoft.com/office/drawing/2014/main" id="{0A384446-88AB-41CB-AE3F-463C58D2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080" name="Text Box 94">
              <a:extLst>
                <a:ext uri="{FF2B5EF4-FFF2-40B4-BE49-F238E27FC236}">
                  <a16:creationId xmlns:a16="http://schemas.microsoft.com/office/drawing/2014/main" id="{B79AE8FE-E3FD-43A0-849E-9B4B6ACAF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081" name="Text Box 95">
              <a:extLst>
                <a:ext uri="{FF2B5EF4-FFF2-40B4-BE49-F238E27FC236}">
                  <a16:creationId xmlns:a16="http://schemas.microsoft.com/office/drawing/2014/main" id="{659197D1-BA32-4722-AD29-719793787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082" name="Text Box 96">
              <a:extLst>
                <a:ext uri="{FF2B5EF4-FFF2-40B4-BE49-F238E27FC236}">
                  <a16:creationId xmlns:a16="http://schemas.microsoft.com/office/drawing/2014/main" id="{36B6EE00-791A-41DE-84FC-1B3AE3AD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083" name="Text Box 97">
              <a:extLst>
                <a:ext uri="{FF2B5EF4-FFF2-40B4-BE49-F238E27FC236}">
                  <a16:creationId xmlns:a16="http://schemas.microsoft.com/office/drawing/2014/main" id="{373D112E-EFBC-4C36-8FC9-192949D7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084" name="Text Box 98">
              <a:extLst>
                <a:ext uri="{FF2B5EF4-FFF2-40B4-BE49-F238E27FC236}">
                  <a16:creationId xmlns:a16="http://schemas.microsoft.com/office/drawing/2014/main" id="{D4AC8847-9789-474C-AE48-5048AAEB3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085" name="Text Box 99">
              <a:extLst>
                <a:ext uri="{FF2B5EF4-FFF2-40B4-BE49-F238E27FC236}">
                  <a16:creationId xmlns:a16="http://schemas.microsoft.com/office/drawing/2014/main" id="{4EAEFEE5-1193-4047-85C5-D7D079F99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086" name="Text Box 100">
              <a:extLst>
                <a:ext uri="{FF2B5EF4-FFF2-40B4-BE49-F238E27FC236}">
                  <a16:creationId xmlns:a16="http://schemas.microsoft.com/office/drawing/2014/main" id="{BA676AE9-CC49-463F-937C-FD9EA8FEE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087" name="Text Box 101">
              <a:extLst>
                <a:ext uri="{FF2B5EF4-FFF2-40B4-BE49-F238E27FC236}">
                  <a16:creationId xmlns:a16="http://schemas.microsoft.com/office/drawing/2014/main" id="{0C411762-B992-4509-8D05-CE99B1F80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088" name="Text Box 102">
              <a:extLst>
                <a:ext uri="{FF2B5EF4-FFF2-40B4-BE49-F238E27FC236}">
                  <a16:creationId xmlns:a16="http://schemas.microsoft.com/office/drawing/2014/main" id="{7DF12F7A-60DA-4AB0-B99B-55A5CECA7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327" name="Text Box 103">
            <a:extLst>
              <a:ext uri="{FF2B5EF4-FFF2-40B4-BE49-F238E27FC236}">
                <a16:creationId xmlns:a16="http://schemas.microsoft.com/office/drawing/2014/main" id="{A9C492F9-65D5-4ACC-9302-6C4E5C8C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/>
              <a:t>Define an </a:t>
            </a:r>
            <a:r>
              <a:rPr lang="en-US" altLang="zh-CN" b="1" i="1">
                <a:solidFill>
                  <a:schemeClr val="hlink"/>
                </a:solidFill>
              </a:rPr>
              <a:t>increment sequence</a:t>
            </a:r>
            <a:r>
              <a:rPr lang="en-US" altLang="zh-CN" b="1"/>
              <a:t> </a:t>
            </a:r>
            <a:r>
              <a:rPr lang="en-US" altLang="zh-CN" b="1" i="1"/>
              <a:t>h</a:t>
            </a:r>
            <a:r>
              <a:rPr lang="en-US" altLang="zh-CN" b="1" baseline="-25000"/>
              <a:t>1</a:t>
            </a:r>
            <a:r>
              <a:rPr lang="en-US" altLang="zh-CN" b="1"/>
              <a:t> &lt; </a:t>
            </a:r>
            <a:r>
              <a:rPr lang="en-US" altLang="zh-CN" b="1" i="1"/>
              <a:t>h</a:t>
            </a:r>
            <a:r>
              <a:rPr lang="en-US" altLang="zh-CN" b="1" baseline="-25000"/>
              <a:t>2</a:t>
            </a:r>
            <a:r>
              <a:rPr lang="en-US" altLang="zh-CN" b="1"/>
              <a:t> &lt; … &lt; </a:t>
            </a:r>
            <a:r>
              <a:rPr lang="en-US" altLang="zh-CN" b="1" i="1"/>
              <a:t>h</a:t>
            </a:r>
            <a:r>
              <a:rPr lang="en-US" altLang="zh-CN" b="1" i="1" baseline="-25000"/>
              <a:t>t</a:t>
            </a:r>
            <a:r>
              <a:rPr lang="en-US" altLang="zh-CN" b="1"/>
              <a:t>  ( </a:t>
            </a:r>
            <a:r>
              <a:rPr lang="en-US" altLang="zh-CN" b="1" i="1"/>
              <a:t>h</a:t>
            </a:r>
            <a:r>
              <a:rPr lang="en-US" altLang="zh-CN" b="1" baseline="-25000"/>
              <a:t>1</a:t>
            </a:r>
            <a:r>
              <a:rPr lang="en-US" altLang="zh-CN" b="1"/>
              <a:t> = 1 )</a:t>
            </a:r>
          </a:p>
        </p:txBody>
      </p:sp>
      <p:sp>
        <p:nvSpPr>
          <p:cNvPr id="52328" name="Text Box 104">
            <a:extLst>
              <a:ext uri="{FF2B5EF4-FFF2-40B4-BE49-F238E27FC236}">
                <a16:creationId xmlns:a16="http://schemas.microsoft.com/office/drawing/2014/main" id="{14F3E5EC-22D2-4317-BAC9-52E12D08E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/>
              <a:t>Define an </a:t>
            </a:r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-sort</a:t>
            </a:r>
            <a:r>
              <a:rPr lang="en-US" altLang="zh-CN" b="1"/>
              <a:t> at each phase for </a:t>
            </a:r>
            <a:r>
              <a:rPr lang="en-US" altLang="zh-CN" b="1" i="1"/>
              <a:t>k</a:t>
            </a:r>
            <a:r>
              <a:rPr lang="en-US" altLang="zh-CN" b="1"/>
              <a:t> = </a:t>
            </a:r>
            <a:r>
              <a:rPr lang="en-US" altLang="zh-CN" b="1" i="1"/>
              <a:t>t</a:t>
            </a:r>
            <a:r>
              <a:rPr lang="en-US" altLang="zh-CN" b="1"/>
              <a:t>, </a:t>
            </a:r>
            <a:r>
              <a:rPr lang="en-US" altLang="zh-CN" b="1" i="1"/>
              <a:t>t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 1, …, 1</a:t>
            </a:r>
            <a:endParaRPr lang="en-US" altLang="zh-CN" b="1"/>
          </a:p>
        </p:txBody>
      </p:sp>
      <p:sp>
        <p:nvSpPr>
          <p:cNvPr id="52329" name="AutoShape 105" descr="再生纸">
            <a:extLst>
              <a:ext uri="{FF2B5EF4-FFF2-40B4-BE49-F238E27FC236}">
                <a16:creationId xmlns:a16="http://schemas.microsoft.com/office/drawing/2014/main" id="{0C147955-FD4E-45A4-A3A0-58B3B5C2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7924800" cy="838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An </a:t>
            </a:r>
            <a:r>
              <a:rPr lang="en-US" altLang="zh-CN" sz="2000" b="1" i="1"/>
              <a:t>h</a:t>
            </a:r>
            <a:r>
              <a:rPr lang="en-US" altLang="zh-CN" sz="2000" b="1" i="1" baseline="-25000"/>
              <a:t>k</a:t>
            </a:r>
            <a:r>
              <a:rPr lang="en-US" altLang="zh-CN" sz="2000" b="1"/>
              <a:t>-sorted file that is then </a:t>
            </a:r>
            <a:r>
              <a:rPr lang="en-US" altLang="zh-CN" sz="2000" b="1" i="1"/>
              <a:t>h</a:t>
            </a:r>
            <a:r>
              <a:rPr lang="en-US" altLang="zh-CN" sz="2000" b="1" i="1" baseline="-25000"/>
              <a:t>k</a:t>
            </a:r>
            <a:r>
              <a:rPr lang="en-US" altLang="zh-CN" sz="2000" b="1" baseline="-25000">
                <a:sym typeface="Symbol" pitchFamily="18" charset="2"/>
              </a:rPr>
              <a:t>1</a:t>
            </a:r>
            <a:r>
              <a:rPr lang="en-US" altLang="zh-CN" sz="2000" b="1"/>
              <a:t>-sorted </a:t>
            </a:r>
            <a:r>
              <a:rPr lang="en-US" altLang="zh-CN" sz="2000" b="1">
                <a:solidFill>
                  <a:schemeClr val="hlink"/>
                </a:solidFill>
              </a:rPr>
              <a:t>remains</a:t>
            </a:r>
            <a:r>
              <a:rPr lang="en-US" altLang="zh-CN" sz="2000" b="1"/>
              <a:t> </a:t>
            </a:r>
            <a:r>
              <a:rPr lang="en-US" altLang="zh-CN" sz="2000" b="1" i="1"/>
              <a:t>h</a:t>
            </a:r>
            <a:r>
              <a:rPr lang="en-US" altLang="zh-CN" sz="2000" b="1" i="1" baseline="-25000"/>
              <a:t>k</a:t>
            </a:r>
            <a:r>
              <a:rPr lang="en-US" altLang="zh-CN" sz="2000" b="1"/>
              <a:t>-sorted.</a:t>
            </a:r>
          </a:p>
        </p:txBody>
      </p:sp>
      <p:sp>
        <p:nvSpPr>
          <p:cNvPr id="2075" name="Text Box 106">
            <a:extLst>
              <a:ext uri="{FF2B5EF4-FFF2-40B4-BE49-F238E27FC236}">
                <a16:creationId xmlns:a16="http://schemas.microsoft.com/office/drawing/2014/main" id="{B88AAFB3-1869-4AE4-9C9F-151DA66B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60" grpId="0" autoUpdateAnimBg="0"/>
      <p:bldP spid="52295" grpId="0" autoUpdateAnimBg="0"/>
      <p:bldP spid="52312" grpId="0" autoUpdateAnimBg="0"/>
      <p:bldP spid="52327" grpId="0" autoUpdateAnimBg="0"/>
      <p:bldP spid="52328" grpId="0" autoUpdateAnimBg="0"/>
      <p:bldP spid="5232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784ABF82-9D21-463B-91DF-6129A585F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Mergesort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AEF91B4-724D-46AA-999E-B51EFC6A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3. Analysis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3FC782E-863E-4121-A62A-B463C8A7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 baseline="-25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( 1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= 1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51523C7-84AF-4B3E-8CF3-5A209242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 baseline="-25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2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 / 2</a:t>
            </a:r>
            <a:r>
              <a:rPr lang="en-US" altLang="zh-CN" sz="2000" b="1" baseline="30000"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sym typeface="Wingdings" panose="05000000000000000000" pitchFamily="2" charset="2"/>
              </a:rPr>
              <a:t>) +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D787255C-8EBE-4AE2-B250-2DAEEE99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=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 /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 baseline="30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+ </a:t>
            </a:r>
            <a:r>
              <a:rPr lang="en-US" altLang="zh-CN" sz="2000" b="1" i="1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*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7A55B580-EDFC-4C7B-BA97-71FE5AFF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=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* 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( 1</a:t>
            </a:r>
            <a:r>
              <a:rPr lang="en-US" altLang="zh-CN" sz="2000" b="1" baseline="30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+ log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*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19BDE61E-B341-493B-B47E-5E55B446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=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 +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log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01CDD216-EBC7-45BE-9C1F-AEA2CE22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2667000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Iterative version :</a:t>
            </a:r>
            <a:endParaRPr lang="en-US" altLang="zh-CN" b="1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D38F202-E792-4C68-BBA1-4A52813C73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00400"/>
            <a:ext cx="6400800" cy="428625"/>
            <a:chOff x="384" y="1920"/>
            <a:chExt cx="4032" cy="270"/>
          </a:xfrm>
        </p:grpSpPr>
        <p:sp>
          <p:nvSpPr>
            <p:cNvPr id="11306" name="Rectangle 11">
              <a:extLst>
                <a:ext uri="{FF2B5EF4-FFF2-40B4-BE49-F238E27FC236}">
                  <a16:creationId xmlns:a16="http://schemas.microsoft.com/office/drawing/2014/main" id="{6A300C91-447A-4BF2-B71D-D50F5CC1F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29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11307" name="Rectangle 12">
              <a:extLst>
                <a:ext uri="{FF2B5EF4-FFF2-40B4-BE49-F238E27FC236}">
                  <a16:creationId xmlns:a16="http://schemas.microsoft.com/office/drawing/2014/main" id="{752911AD-9F3E-4A44-873B-08AD329B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</a:p>
          </p:txBody>
        </p:sp>
        <p:sp>
          <p:nvSpPr>
            <p:cNvPr id="11308" name="Rectangle 13">
              <a:extLst>
                <a:ext uri="{FF2B5EF4-FFF2-40B4-BE49-F238E27FC236}">
                  <a16:creationId xmlns:a16="http://schemas.microsoft.com/office/drawing/2014/main" id="{53B06EF9-711C-45A2-A934-7323B50E8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</a:p>
          </p:txBody>
        </p:sp>
        <p:sp>
          <p:nvSpPr>
            <p:cNvPr id="11309" name="Rectangle 14">
              <a:extLst>
                <a:ext uri="{FF2B5EF4-FFF2-40B4-BE49-F238E27FC236}">
                  <a16:creationId xmlns:a16="http://schemas.microsoft.com/office/drawing/2014/main" id="{640B9F95-D714-431F-93ED-EA8EA7B5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</a:p>
          </p:txBody>
        </p:sp>
        <p:sp>
          <p:nvSpPr>
            <p:cNvPr id="11310" name="Rectangle 15">
              <a:extLst>
                <a:ext uri="{FF2B5EF4-FFF2-40B4-BE49-F238E27FC236}">
                  <a16:creationId xmlns:a16="http://schemas.microsoft.com/office/drawing/2014/main" id="{18089763-EDC6-472D-A586-DCBAC1DB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</a:p>
          </p:txBody>
        </p:sp>
        <p:sp>
          <p:nvSpPr>
            <p:cNvPr id="11311" name="Rectangle 16">
              <a:extLst>
                <a:ext uri="{FF2B5EF4-FFF2-40B4-BE49-F238E27FC236}">
                  <a16:creationId xmlns:a16="http://schemas.microsoft.com/office/drawing/2014/main" id="{590D5F96-E3B1-48DF-A0F1-191D67E91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…… ……</a:t>
              </a:r>
            </a:p>
          </p:txBody>
        </p:sp>
        <p:sp>
          <p:nvSpPr>
            <p:cNvPr id="11312" name="Rectangle 17">
              <a:extLst>
                <a:ext uri="{FF2B5EF4-FFF2-40B4-BE49-F238E27FC236}">
                  <a16:creationId xmlns:a16="http://schemas.microsoft.com/office/drawing/2014/main" id="{6D806391-25D4-4D7E-B786-0505F1AE3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4</a:t>
              </a:r>
              <a:endParaRPr lang="en-US" altLang="zh-CN" sz="2000" b="1"/>
            </a:p>
          </p:txBody>
        </p:sp>
        <p:sp>
          <p:nvSpPr>
            <p:cNvPr id="11313" name="Rectangle 18">
              <a:extLst>
                <a:ext uri="{FF2B5EF4-FFF2-40B4-BE49-F238E27FC236}">
                  <a16:creationId xmlns:a16="http://schemas.microsoft.com/office/drawing/2014/main" id="{97F2B7D1-0764-45E0-B85F-D6E3D7465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3</a:t>
              </a:r>
              <a:endParaRPr lang="en-US" altLang="zh-CN" sz="2000" b="1"/>
            </a:p>
          </p:txBody>
        </p:sp>
        <p:sp>
          <p:nvSpPr>
            <p:cNvPr id="11314" name="Rectangle 19">
              <a:extLst>
                <a:ext uri="{FF2B5EF4-FFF2-40B4-BE49-F238E27FC236}">
                  <a16:creationId xmlns:a16="http://schemas.microsoft.com/office/drawing/2014/main" id="{9FB5B063-F3FC-487C-B73E-3868FEF0F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2</a:t>
              </a:r>
              <a:endParaRPr lang="en-US" altLang="zh-CN" sz="2000" b="1"/>
            </a:p>
          </p:txBody>
        </p:sp>
        <p:sp>
          <p:nvSpPr>
            <p:cNvPr id="11315" name="Rectangle 20">
              <a:extLst>
                <a:ext uri="{FF2B5EF4-FFF2-40B4-BE49-F238E27FC236}">
                  <a16:creationId xmlns:a16="http://schemas.microsoft.com/office/drawing/2014/main" id="{6D90B7D2-65B9-4178-A44E-C17655E9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1</a:t>
              </a:r>
              <a:endParaRPr lang="en-US" altLang="zh-CN" sz="2000" b="1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4EBC5371-75E5-4676-B92C-731F4B44981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5867400" cy="533400"/>
            <a:chOff x="720" y="2208"/>
            <a:chExt cx="3696" cy="336"/>
          </a:xfrm>
        </p:grpSpPr>
        <p:sp>
          <p:nvSpPr>
            <p:cNvPr id="11293" name="Rectangle 22">
              <a:extLst>
                <a:ext uri="{FF2B5EF4-FFF2-40B4-BE49-F238E27FC236}">
                  <a16:creationId xmlns:a16="http://schemas.microsoft.com/office/drawing/2014/main" id="{6386F753-E26E-4031-959A-C6EA19B9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4" name="Rectangle 23">
              <a:extLst>
                <a:ext uri="{FF2B5EF4-FFF2-40B4-BE49-F238E27FC236}">
                  <a16:creationId xmlns:a16="http://schemas.microsoft.com/office/drawing/2014/main" id="{EA280645-A848-4460-9B1A-B5C273E74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5" name="Rectangle 24">
              <a:extLst>
                <a:ext uri="{FF2B5EF4-FFF2-40B4-BE49-F238E27FC236}">
                  <a16:creationId xmlns:a16="http://schemas.microsoft.com/office/drawing/2014/main" id="{9D02D66B-29E6-4499-A9B2-1B482C00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6" name="Rectangle 25">
              <a:extLst>
                <a:ext uri="{FF2B5EF4-FFF2-40B4-BE49-F238E27FC236}">
                  <a16:creationId xmlns:a16="http://schemas.microsoft.com/office/drawing/2014/main" id="{0C72728E-DA92-4DF9-824A-F69B21E4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7" name="Rectangle 26">
              <a:extLst>
                <a:ext uri="{FF2B5EF4-FFF2-40B4-BE49-F238E27FC236}">
                  <a16:creationId xmlns:a16="http://schemas.microsoft.com/office/drawing/2014/main" id="{3D6DEF13-F5E4-4756-B44F-0F0CCEAC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04"/>
              <a:ext cx="10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 ……</a:t>
              </a:r>
            </a:p>
          </p:txBody>
        </p:sp>
        <p:sp>
          <p:nvSpPr>
            <p:cNvPr id="11298" name="Line 27">
              <a:extLst>
                <a:ext uri="{FF2B5EF4-FFF2-40B4-BE49-F238E27FC236}">
                  <a16:creationId xmlns:a16="http://schemas.microsoft.com/office/drawing/2014/main" id="{A047A2D3-955F-4E2D-9981-C145FDE2B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9" name="Line 28">
              <a:extLst>
                <a:ext uri="{FF2B5EF4-FFF2-40B4-BE49-F238E27FC236}">
                  <a16:creationId xmlns:a16="http://schemas.microsoft.com/office/drawing/2014/main" id="{52A8C64E-5BEC-4790-99ED-7410A87DE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0" name="Line 29">
              <a:extLst>
                <a:ext uri="{FF2B5EF4-FFF2-40B4-BE49-F238E27FC236}">
                  <a16:creationId xmlns:a16="http://schemas.microsoft.com/office/drawing/2014/main" id="{18BD9C88-5959-40CC-9C67-3A680C853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1" name="Line 30">
              <a:extLst>
                <a:ext uri="{FF2B5EF4-FFF2-40B4-BE49-F238E27FC236}">
                  <a16:creationId xmlns:a16="http://schemas.microsoft.com/office/drawing/2014/main" id="{1280DEF6-7105-4F35-BCC6-D7E6C8B66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2" name="Line 31">
              <a:extLst>
                <a:ext uri="{FF2B5EF4-FFF2-40B4-BE49-F238E27FC236}">
                  <a16:creationId xmlns:a16="http://schemas.microsoft.com/office/drawing/2014/main" id="{E40BC24E-E5CD-4FA2-B906-CCD22A690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3" name="Line 32">
              <a:extLst>
                <a:ext uri="{FF2B5EF4-FFF2-40B4-BE49-F238E27FC236}">
                  <a16:creationId xmlns:a16="http://schemas.microsoft.com/office/drawing/2014/main" id="{34C13585-261E-493E-A076-642B12666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4" name="Line 33">
              <a:extLst>
                <a:ext uri="{FF2B5EF4-FFF2-40B4-BE49-F238E27FC236}">
                  <a16:creationId xmlns:a16="http://schemas.microsoft.com/office/drawing/2014/main" id="{FE3BBED2-ED95-4557-B4F6-F6665DB3B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5" name="Line 34">
              <a:extLst>
                <a:ext uri="{FF2B5EF4-FFF2-40B4-BE49-F238E27FC236}">
                  <a16:creationId xmlns:a16="http://schemas.microsoft.com/office/drawing/2014/main" id="{A5646C3E-993C-490F-8964-07B4D57A2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52C827FB-1B3F-4C77-B28A-95EA0E41599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867400" cy="533400"/>
            <a:chOff x="720" y="2592"/>
            <a:chExt cx="3696" cy="336"/>
          </a:xfrm>
        </p:grpSpPr>
        <p:sp>
          <p:nvSpPr>
            <p:cNvPr id="11286" name="Rectangle 36">
              <a:extLst>
                <a:ext uri="{FF2B5EF4-FFF2-40B4-BE49-F238E27FC236}">
                  <a16:creationId xmlns:a16="http://schemas.microsoft.com/office/drawing/2014/main" id="{6DF55BE1-07B8-477A-B592-9AE35E7E0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7" name="Rectangle 37">
              <a:extLst>
                <a:ext uri="{FF2B5EF4-FFF2-40B4-BE49-F238E27FC236}">
                  <a16:creationId xmlns:a16="http://schemas.microsoft.com/office/drawing/2014/main" id="{BC94407A-C85B-470B-A809-8B42871A6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8" name="Rectangle 38">
              <a:extLst>
                <a:ext uri="{FF2B5EF4-FFF2-40B4-BE49-F238E27FC236}">
                  <a16:creationId xmlns:a16="http://schemas.microsoft.com/office/drawing/2014/main" id="{95FCDDA2-AF37-4875-97DB-9E32C824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10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 ……</a:t>
              </a:r>
            </a:p>
          </p:txBody>
        </p:sp>
        <p:sp>
          <p:nvSpPr>
            <p:cNvPr id="11289" name="Line 39">
              <a:extLst>
                <a:ext uri="{FF2B5EF4-FFF2-40B4-BE49-F238E27FC236}">
                  <a16:creationId xmlns:a16="http://schemas.microsoft.com/office/drawing/2014/main" id="{8018A9F0-8813-4DB3-AC09-A894AA355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0" name="Line 40">
              <a:extLst>
                <a:ext uri="{FF2B5EF4-FFF2-40B4-BE49-F238E27FC236}">
                  <a16:creationId xmlns:a16="http://schemas.microsoft.com/office/drawing/2014/main" id="{5149816F-DC19-4B67-AA2C-AD1F87B9C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1" name="Line 41">
              <a:extLst>
                <a:ext uri="{FF2B5EF4-FFF2-40B4-BE49-F238E27FC236}">
                  <a16:creationId xmlns:a16="http://schemas.microsoft.com/office/drawing/2014/main" id="{7C8314B3-A182-4822-A079-FB7F3D672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2" name="Line 42">
              <a:extLst>
                <a:ext uri="{FF2B5EF4-FFF2-40B4-BE49-F238E27FC236}">
                  <a16:creationId xmlns:a16="http://schemas.microsoft.com/office/drawing/2014/main" id="{9D4D2B73-8C16-463B-8D1A-92F15CE50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7CDA1C17-8B3C-4925-B143-73FC9B854AF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76800"/>
            <a:ext cx="5867400" cy="1295400"/>
            <a:chOff x="720" y="3024"/>
            <a:chExt cx="3696" cy="816"/>
          </a:xfrm>
        </p:grpSpPr>
        <p:sp>
          <p:nvSpPr>
            <p:cNvPr id="11280" name="Rectangle 44">
              <a:extLst>
                <a:ext uri="{FF2B5EF4-FFF2-40B4-BE49-F238E27FC236}">
                  <a16:creationId xmlns:a16="http://schemas.microsoft.com/office/drawing/2014/main" id="{A6876C54-6145-4B91-99C8-36B08408D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24"/>
              <a:ext cx="2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 …… …… ……</a:t>
              </a:r>
            </a:p>
          </p:txBody>
        </p:sp>
        <p:sp>
          <p:nvSpPr>
            <p:cNvPr id="11281" name="Rectangle 45">
              <a:extLst>
                <a:ext uri="{FF2B5EF4-FFF2-40B4-BE49-F238E27FC236}">
                  <a16:creationId xmlns:a16="http://schemas.microsoft.com/office/drawing/2014/main" id="{8297BF34-A056-4260-9753-3AFEC1F06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2" name="Rectangle 46">
              <a:extLst>
                <a:ext uri="{FF2B5EF4-FFF2-40B4-BE49-F238E27FC236}">
                  <a16:creationId xmlns:a16="http://schemas.microsoft.com/office/drawing/2014/main" id="{905DDA5B-35D3-4ADC-9AD3-104F7548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3" name="Rectangle 47">
              <a:extLst>
                <a:ext uri="{FF2B5EF4-FFF2-40B4-BE49-F238E27FC236}">
                  <a16:creationId xmlns:a16="http://schemas.microsoft.com/office/drawing/2014/main" id="{CC233D20-D654-4E1E-8520-5F7742837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48"/>
              <a:ext cx="36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4" name="Line 48">
              <a:extLst>
                <a:ext uri="{FF2B5EF4-FFF2-40B4-BE49-F238E27FC236}">
                  <a16:creationId xmlns:a16="http://schemas.microsoft.com/office/drawing/2014/main" id="{962D2E35-27E7-4B3B-A3F7-E46FC946B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85" name="Line 49">
              <a:extLst>
                <a:ext uri="{FF2B5EF4-FFF2-40B4-BE49-F238E27FC236}">
                  <a16:creationId xmlns:a16="http://schemas.microsoft.com/office/drawing/2014/main" id="{70F0173B-65B3-425B-8A15-616ED0BDE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61490" name="AutoShape 50" descr="再生纸">
            <a:extLst>
              <a:ext uri="{FF2B5EF4-FFF2-40B4-BE49-F238E27FC236}">
                <a16:creationId xmlns:a16="http://schemas.microsoft.com/office/drawing/2014/main" id="{22464A97-ED7F-4694-BFC3-AA5667BC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"/>
            <a:ext cx="3886200" cy="2514600"/>
          </a:xfrm>
          <a:prstGeom prst="roundRect">
            <a:avLst>
              <a:gd name="adj" fmla="val 871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Mergesort requires </a:t>
            </a:r>
            <a:r>
              <a:rPr lang="en-US" altLang="zh-CN" sz="2000" b="1">
                <a:solidFill>
                  <a:schemeClr val="hlink"/>
                </a:solidFill>
              </a:rPr>
              <a:t>linear extra memory</a:t>
            </a:r>
            <a:r>
              <a:rPr lang="en-US" altLang="zh-CN" sz="2000" b="1"/>
              <a:t>, and copying an array is slow.  It is hardly ever used for internal sorting, but is quite useful for </a:t>
            </a:r>
            <a:r>
              <a:rPr lang="en-US" altLang="zh-CN" sz="2000" b="1">
                <a:solidFill>
                  <a:schemeClr val="hlink"/>
                </a:solidFill>
              </a:rPr>
              <a:t>external sorting</a:t>
            </a:r>
            <a:r>
              <a:rPr lang="en-US" altLang="zh-CN" sz="2000" b="1"/>
              <a:t>.</a:t>
            </a:r>
          </a:p>
        </p:txBody>
      </p:sp>
      <p:sp>
        <p:nvSpPr>
          <p:cNvPr id="11279" name="Text Box 52">
            <a:extLst>
              <a:ext uri="{FF2B5EF4-FFF2-40B4-BE49-F238E27FC236}">
                <a16:creationId xmlns:a16="http://schemas.microsoft.com/office/drawing/2014/main" id="{C5127C34-47D6-4E25-A877-9EF25A79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10/10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48" grpId="0" autoUpdateAnimBg="0"/>
      <p:bldP spid="61449" grpId="0" autoUpdateAnimBg="0"/>
      <p:bldP spid="614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8393EA0C-18B2-4A0C-BBC6-B9982787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Shellsort 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EBAC94C-B031-4286-A6A0-11DEA312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 Shell’s increment sequence: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F287D77-CBDC-4D68-8F85-013E111A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14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t</a:t>
            </a:r>
            <a:r>
              <a:rPr lang="en-US" altLang="zh-CN" b="1">
                <a:solidFill>
                  <a:schemeClr val="hlink"/>
                </a:solidFill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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 / 2  ,  </a:t>
            </a:r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 </a:t>
            </a:r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 baseline="-25000">
                <a:solidFill>
                  <a:schemeClr val="hlink"/>
                </a:solidFill>
              </a:rPr>
              <a:t>+1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 / 2 </a:t>
            </a:r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8616401D-5FE6-4700-A4BF-8255FFE1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924800" cy="48006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Shellsort(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j, Increment;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ElementType  Tmp;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Increment = N / 2; Increment &gt; 0; Increment /= 2 )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/*h sequence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i = Increment; i &lt; N; i++ ) {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insertion sort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Tmp = A[ i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i; j &gt;= Increment; j - = Increment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( Tmp &lt; A[ j - Increment ]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      A[ j ] = A[ j - Increment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	      break</a:t>
            </a:r>
            <a:r>
              <a:rPr lang="en-US" altLang="zh-CN" sz="1800" b="1">
                <a:latin typeface="Arial" panose="020B0604020202020204" pitchFamily="34" charset="0"/>
              </a:rPr>
              <a:t>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A[ j ] = Tmp;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end for-I and for-Increment loops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A22D8EEE-A5C7-479B-9C88-0A86A7C7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utoUpdateAnimBg="0"/>
      <p:bldP spid="5325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2AD7FFCC-C6D2-4C02-BAD8-72A801E3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Shellsort 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D60C56D-5BCA-45F9-84B8-494F837C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 Worst-Case Analysis: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064B00AA-72FC-4AB6-A5CF-956BED9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worst-case running time of Shellsort, using Shell’s increments, is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 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olidFill>
                  <a:schemeClr val="hlink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>
              <a:sym typeface="Wingdings" panose="05000000000000000000" pitchFamily="2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343ED33-10CF-4F54-91F9-9DAEE6F78B6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8153400" cy="955675"/>
            <a:chOff x="336" y="1200"/>
            <a:chExt cx="5136" cy="602"/>
          </a:xfrm>
        </p:grpSpPr>
        <p:sp>
          <p:nvSpPr>
            <p:cNvPr id="4213" name="Text Box 6">
              <a:extLst>
                <a:ext uri="{FF2B5EF4-FFF2-40B4-BE49-F238E27FC236}">
                  <a16:creationId xmlns:a16="http://schemas.microsoft.com/office/drawing/2014/main" id="{0BEF31D1-D6A2-4552-A46B-93DFC110A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0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MS Hei" pitchFamily="49" charset="-122"/>
                </a:rPr>
                <a:t>〖</a:t>
              </a:r>
              <a:r>
                <a:rPr lang="en-US" altLang="zh-CN" b="1"/>
                <a:t>Example</a:t>
              </a:r>
              <a:r>
                <a:rPr lang="en-US" altLang="zh-CN" b="1">
                  <a:ea typeface="MS Hei" pitchFamily="49" charset="-122"/>
                </a:rPr>
                <a:t>〗A bad case:</a:t>
              </a:r>
              <a:endParaRPr lang="en-US" altLang="zh-CN" b="1"/>
            </a:p>
          </p:txBody>
        </p:sp>
        <p:grpSp>
          <p:nvGrpSpPr>
            <p:cNvPr id="4214" name="Group 7">
              <a:extLst>
                <a:ext uri="{FF2B5EF4-FFF2-40B4-BE49-F238E27FC236}">
                  <a16:creationId xmlns:a16="http://schemas.microsoft.com/office/drawing/2014/main" id="{CF5C685F-704F-49E7-B593-B97D8A3A0F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536"/>
              <a:ext cx="4608" cy="266"/>
              <a:chOff x="816" y="1536"/>
              <a:chExt cx="4608" cy="266"/>
            </a:xfrm>
          </p:grpSpPr>
          <p:sp>
            <p:nvSpPr>
              <p:cNvPr id="4215" name="Text Box 8">
                <a:extLst>
                  <a:ext uri="{FF2B5EF4-FFF2-40B4-BE49-F238E27FC236}">
                    <a16:creationId xmlns:a16="http://schemas.microsoft.com/office/drawing/2014/main" id="{78A98CDA-3C76-47C6-AC0F-D581ED7B7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4216" name="Text Box 9">
                <a:extLst>
                  <a:ext uri="{FF2B5EF4-FFF2-40B4-BE49-F238E27FC236}">
                    <a16:creationId xmlns:a16="http://schemas.microsoft.com/office/drawing/2014/main" id="{6359FDB2-67C0-48A3-9A6F-682AD2FB9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9</a:t>
                </a:r>
              </a:p>
            </p:txBody>
          </p:sp>
          <p:sp>
            <p:nvSpPr>
              <p:cNvPr id="4217" name="Text Box 10">
                <a:extLst>
                  <a:ext uri="{FF2B5EF4-FFF2-40B4-BE49-F238E27FC236}">
                    <a16:creationId xmlns:a16="http://schemas.microsoft.com/office/drawing/2014/main" id="{6CE5F845-3BED-4C65-B6FF-7F9A18C33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2</a:t>
                </a:r>
              </a:p>
            </p:txBody>
          </p:sp>
          <p:sp>
            <p:nvSpPr>
              <p:cNvPr id="4218" name="Text Box 11">
                <a:extLst>
                  <a:ext uri="{FF2B5EF4-FFF2-40B4-BE49-F238E27FC236}">
                    <a16:creationId xmlns:a16="http://schemas.microsoft.com/office/drawing/2014/main" id="{841FC00A-5385-49E0-82B5-1763F7A35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10</a:t>
                </a:r>
              </a:p>
            </p:txBody>
          </p:sp>
          <p:sp>
            <p:nvSpPr>
              <p:cNvPr id="4219" name="Text Box 12">
                <a:extLst>
                  <a:ext uri="{FF2B5EF4-FFF2-40B4-BE49-F238E27FC236}">
                    <a16:creationId xmlns:a16="http://schemas.microsoft.com/office/drawing/2014/main" id="{7C0E3774-EF3E-4913-B0D8-F5CFFC3BC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3</a:t>
                </a:r>
              </a:p>
            </p:txBody>
          </p:sp>
          <p:sp>
            <p:nvSpPr>
              <p:cNvPr id="4220" name="Text Box 13">
                <a:extLst>
                  <a:ext uri="{FF2B5EF4-FFF2-40B4-BE49-F238E27FC236}">
                    <a16:creationId xmlns:a16="http://schemas.microsoft.com/office/drawing/2014/main" id="{7D67316D-65BC-43E1-9EC8-6ABCB228C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11</a:t>
                </a:r>
              </a:p>
            </p:txBody>
          </p:sp>
          <p:sp>
            <p:nvSpPr>
              <p:cNvPr id="4221" name="Text Box 14">
                <a:extLst>
                  <a:ext uri="{FF2B5EF4-FFF2-40B4-BE49-F238E27FC236}">
                    <a16:creationId xmlns:a16="http://schemas.microsoft.com/office/drawing/2014/main" id="{2D4D66F8-70F9-4136-A5D7-BE9C6BB3F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4</a:t>
                </a:r>
              </a:p>
            </p:txBody>
          </p:sp>
          <p:sp>
            <p:nvSpPr>
              <p:cNvPr id="4222" name="Text Box 15">
                <a:extLst>
                  <a:ext uri="{FF2B5EF4-FFF2-40B4-BE49-F238E27FC236}">
                    <a16:creationId xmlns:a16="http://schemas.microsoft.com/office/drawing/2014/main" id="{B0545F1F-BBE8-4B56-A853-7E7FCC465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12</a:t>
                </a:r>
              </a:p>
            </p:txBody>
          </p:sp>
          <p:sp>
            <p:nvSpPr>
              <p:cNvPr id="4223" name="Text Box 16">
                <a:extLst>
                  <a:ext uri="{FF2B5EF4-FFF2-40B4-BE49-F238E27FC236}">
                    <a16:creationId xmlns:a16="http://schemas.microsoft.com/office/drawing/2014/main" id="{33648DC7-B248-4A15-B546-431A4BAEB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5</a:t>
                </a:r>
              </a:p>
            </p:txBody>
          </p:sp>
          <p:sp>
            <p:nvSpPr>
              <p:cNvPr id="4224" name="Text Box 17">
                <a:extLst>
                  <a:ext uri="{FF2B5EF4-FFF2-40B4-BE49-F238E27FC236}">
                    <a16:creationId xmlns:a16="http://schemas.microsoft.com/office/drawing/2014/main" id="{6A879231-EFA0-4321-B378-7F5769B6E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13</a:t>
                </a:r>
              </a:p>
            </p:txBody>
          </p:sp>
          <p:sp>
            <p:nvSpPr>
              <p:cNvPr id="4225" name="Text Box 18">
                <a:extLst>
                  <a:ext uri="{FF2B5EF4-FFF2-40B4-BE49-F238E27FC236}">
                    <a16:creationId xmlns:a16="http://schemas.microsoft.com/office/drawing/2014/main" id="{DFC8EE2C-B69D-4570-8599-753AF5D6C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6</a:t>
                </a:r>
              </a:p>
            </p:txBody>
          </p:sp>
          <p:sp>
            <p:nvSpPr>
              <p:cNvPr id="4226" name="Text Box 19">
                <a:extLst>
                  <a:ext uri="{FF2B5EF4-FFF2-40B4-BE49-F238E27FC236}">
                    <a16:creationId xmlns:a16="http://schemas.microsoft.com/office/drawing/2014/main" id="{6631BDD4-B5C4-4EF2-BE77-4718CB6F7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14</a:t>
                </a:r>
              </a:p>
            </p:txBody>
          </p:sp>
          <p:sp>
            <p:nvSpPr>
              <p:cNvPr id="4227" name="Text Box 20">
                <a:extLst>
                  <a:ext uri="{FF2B5EF4-FFF2-40B4-BE49-F238E27FC236}">
                    <a16:creationId xmlns:a16="http://schemas.microsoft.com/office/drawing/2014/main" id="{14BD7118-13ED-4A53-A315-5CC627981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7</a:t>
                </a:r>
              </a:p>
            </p:txBody>
          </p:sp>
          <p:sp>
            <p:nvSpPr>
              <p:cNvPr id="4228" name="Text Box 21">
                <a:extLst>
                  <a:ext uri="{FF2B5EF4-FFF2-40B4-BE49-F238E27FC236}">
                    <a16:creationId xmlns:a16="http://schemas.microsoft.com/office/drawing/2014/main" id="{135C2ABC-90BE-4021-855E-A263DFDCF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15</a:t>
                </a:r>
              </a:p>
            </p:txBody>
          </p:sp>
          <p:sp>
            <p:nvSpPr>
              <p:cNvPr id="4229" name="Text Box 22">
                <a:extLst>
                  <a:ext uri="{FF2B5EF4-FFF2-40B4-BE49-F238E27FC236}">
                    <a16:creationId xmlns:a16="http://schemas.microsoft.com/office/drawing/2014/main" id="{02662F68-8A06-4882-AE87-35A96B024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8</a:t>
                </a:r>
              </a:p>
            </p:txBody>
          </p:sp>
          <p:sp>
            <p:nvSpPr>
              <p:cNvPr id="4230" name="Text Box 23">
                <a:extLst>
                  <a:ext uri="{FF2B5EF4-FFF2-40B4-BE49-F238E27FC236}">
                    <a16:creationId xmlns:a16="http://schemas.microsoft.com/office/drawing/2014/main" id="{18956C25-C958-4CAA-A0AE-04A60DE88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16</a:t>
                </a:r>
              </a:p>
            </p:txBody>
          </p:sp>
        </p:grp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987022F8-7141-4A3F-A175-2F0F2B296AE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7315200" cy="422275"/>
            <a:chOff x="816" y="1536"/>
            <a:chExt cx="4608" cy="266"/>
          </a:xfrm>
        </p:grpSpPr>
        <p:sp>
          <p:nvSpPr>
            <p:cNvPr id="4197" name="Text Box 25">
              <a:extLst>
                <a:ext uri="{FF2B5EF4-FFF2-40B4-BE49-F238E27FC236}">
                  <a16:creationId xmlns:a16="http://schemas.microsoft.com/office/drawing/2014/main" id="{D1D38C0B-4A03-4E1F-AB74-23F9D0E0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98" name="Text Box 26">
              <a:extLst>
                <a:ext uri="{FF2B5EF4-FFF2-40B4-BE49-F238E27FC236}">
                  <a16:creationId xmlns:a16="http://schemas.microsoft.com/office/drawing/2014/main" id="{F82F3277-3194-4650-8EA1-09FD81981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99" name="Text Box 27">
              <a:extLst>
                <a:ext uri="{FF2B5EF4-FFF2-40B4-BE49-F238E27FC236}">
                  <a16:creationId xmlns:a16="http://schemas.microsoft.com/office/drawing/2014/main" id="{17E791C0-B116-4E5C-BE85-9154E00BA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200" name="Text Box 28">
              <a:extLst>
                <a:ext uri="{FF2B5EF4-FFF2-40B4-BE49-F238E27FC236}">
                  <a16:creationId xmlns:a16="http://schemas.microsoft.com/office/drawing/2014/main" id="{081469C0-51EF-40DB-AF67-6A9CDED48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201" name="Text Box 29">
              <a:extLst>
                <a:ext uri="{FF2B5EF4-FFF2-40B4-BE49-F238E27FC236}">
                  <a16:creationId xmlns:a16="http://schemas.microsoft.com/office/drawing/2014/main" id="{195EF745-07E5-4B49-A702-5E8FD638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202" name="Text Box 30">
              <a:extLst>
                <a:ext uri="{FF2B5EF4-FFF2-40B4-BE49-F238E27FC236}">
                  <a16:creationId xmlns:a16="http://schemas.microsoft.com/office/drawing/2014/main" id="{10E35BDB-30DB-4298-A7EA-CCFAFB6D5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203" name="Text Box 31">
              <a:extLst>
                <a:ext uri="{FF2B5EF4-FFF2-40B4-BE49-F238E27FC236}">
                  <a16:creationId xmlns:a16="http://schemas.microsoft.com/office/drawing/2014/main" id="{30F49A0C-3B2A-4F7E-85B7-76DBD86B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204" name="Text Box 32">
              <a:extLst>
                <a:ext uri="{FF2B5EF4-FFF2-40B4-BE49-F238E27FC236}">
                  <a16:creationId xmlns:a16="http://schemas.microsoft.com/office/drawing/2014/main" id="{907E4FBB-F6C7-44DF-A3FB-51F26F75F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205" name="Text Box 33">
              <a:extLst>
                <a:ext uri="{FF2B5EF4-FFF2-40B4-BE49-F238E27FC236}">
                  <a16:creationId xmlns:a16="http://schemas.microsoft.com/office/drawing/2014/main" id="{70B275A8-5559-40D4-BF1D-7C235B76A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206" name="Text Box 34">
              <a:extLst>
                <a:ext uri="{FF2B5EF4-FFF2-40B4-BE49-F238E27FC236}">
                  <a16:creationId xmlns:a16="http://schemas.microsoft.com/office/drawing/2014/main" id="{3F428549-7297-4D30-B90F-CDF963CB4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207" name="Text Box 35">
              <a:extLst>
                <a:ext uri="{FF2B5EF4-FFF2-40B4-BE49-F238E27FC236}">
                  <a16:creationId xmlns:a16="http://schemas.microsoft.com/office/drawing/2014/main" id="{7BB99EE7-CE45-4426-92FF-0D960C8D3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208" name="Text Box 36">
              <a:extLst>
                <a:ext uri="{FF2B5EF4-FFF2-40B4-BE49-F238E27FC236}">
                  <a16:creationId xmlns:a16="http://schemas.microsoft.com/office/drawing/2014/main" id="{7FB7DFB0-C2B1-4E65-A322-17C109FD4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209" name="Text Box 37">
              <a:extLst>
                <a:ext uri="{FF2B5EF4-FFF2-40B4-BE49-F238E27FC236}">
                  <a16:creationId xmlns:a16="http://schemas.microsoft.com/office/drawing/2014/main" id="{BFD987CE-DCFC-461F-8235-DEC432539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210" name="Text Box 38">
              <a:extLst>
                <a:ext uri="{FF2B5EF4-FFF2-40B4-BE49-F238E27FC236}">
                  <a16:creationId xmlns:a16="http://schemas.microsoft.com/office/drawing/2014/main" id="{C4925DC2-2DF5-4D2D-BFF0-1DEECE49A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211" name="Text Box 39">
              <a:extLst>
                <a:ext uri="{FF2B5EF4-FFF2-40B4-BE49-F238E27FC236}">
                  <a16:creationId xmlns:a16="http://schemas.microsoft.com/office/drawing/2014/main" id="{437A499A-EF15-4F5B-B446-A97A27D1B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212" name="Text Box 40">
              <a:extLst>
                <a:ext uri="{FF2B5EF4-FFF2-40B4-BE49-F238E27FC236}">
                  <a16:creationId xmlns:a16="http://schemas.microsoft.com/office/drawing/2014/main" id="{7B7539B4-2C6C-4A4C-BEEF-5B18EE4BA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13" name="Text Box 41">
            <a:extLst>
              <a:ext uri="{FF2B5EF4-FFF2-40B4-BE49-F238E27FC236}">
                <a16:creationId xmlns:a16="http://schemas.microsoft.com/office/drawing/2014/main" id="{41AC1707-9B06-41E6-97CF-0B2F89D6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8</a:t>
            </a:r>
            <a:r>
              <a:rPr lang="en-US" altLang="zh-CN" sz="2000" b="1"/>
              <a:t>-sort</a:t>
            </a: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F9026AA9-4A8A-4FD4-85FC-63FB4C8CE98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7315200" cy="422275"/>
            <a:chOff x="816" y="1536"/>
            <a:chExt cx="4608" cy="266"/>
          </a:xfrm>
        </p:grpSpPr>
        <p:sp>
          <p:nvSpPr>
            <p:cNvPr id="4181" name="Text Box 43">
              <a:extLst>
                <a:ext uri="{FF2B5EF4-FFF2-40B4-BE49-F238E27FC236}">
                  <a16:creationId xmlns:a16="http://schemas.microsoft.com/office/drawing/2014/main" id="{E57982C3-1E1C-478A-AD66-AEE035CE1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82" name="Text Box 44">
              <a:extLst>
                <a:ext uri="{FF2B5EF4-FFF2-40B4-BE49-F238E27FC236}">
                  <a16:creationId xmlns:a16="http://schemas.microsoft.com/office/drawing/2014/main" id="{00F61159-01B5-4252-BB1C-328E7C22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83" name="Text Box 45">
              <a:extLst>
                <a:ext uri="{FF2B5EF4-FFF2-40B4-BE49-F238E27FC236}">
                  <a16:creationId xmlns:a16="http://schemas.microsoft.com/office/drawing/2014/main" id="{0EDCDB37-7E41-4797-B9A3-254F3169C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184" name="Text Box 46">
              <a:extLst>
                <a:ext uri="{FF2B5EF4-FFF2-40B4-BE49-F238E27FC236}">
                  <a16:creationId xmlns:a16="http://schemas.microsoft.com/office/drawing/2014/main" id="{6F8F3BEC-E9FE-441B-B73A-E80F8A27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185" name="Text Box 47">
              <a:extLst>
                <a:ext uri="{FF2B5EF4-FFF2-40B4-BE49-F238E27FC236}">
                  <a16:creationId xmlns:a16="http://schemas.microsoft.com/office/drawing/2014/main" id="{1DA25BC9-B288-4FC7-B229-4743EC337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186" name="Text Box 48">
              <a:extLst>
                <a:ext uri="{FF2B5EF4-FFF2-40B4-BE49-F238E27FC236}">
                  <a16:creationId xmlns:a16="http://schemas.microsoft.com/office/drawing/2014/main" id="{F42FFBCF-BE53-4E7B-9C89-2F8D18A9E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187" name="Text Box 49">
              <a:extLst>
                <a:ext uri="{FF2B5EF4-FFF2-40B4-BE49-F238E27FC236}">
                  <a16:creationId xmlns:a16="http://schemas.microsoft.com/office/drawing/2014/main" id="{99363324-7A0A-4327-8E18-F481A88BC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188" name="Text Box 50">
              <a:extLst>
                <a:ext uri="{FF2B5EF4-FFF2-40B4-BE49-F238E27FC236}">
                  <a16:creationId xmlns:a16="http://schemas.microsoft.com/office/drawing/2014/main" id="{5949F294-A9C4-4E0B-81C2-92AC235C6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189" name="Text Box 51">
              <a:extLst>
                <a:ext uri="{FF2B5EF4-FFF2-40B4-BE49-F238E27FC236}">
                  <a16:creationId xmlns:a16="http://schemas.microsoft.com/office/drawing/2014/main" id="{3C01096E-D7D8-4D13-86A1-BEDCF6C1C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190" name="Text Box 52">
              <a:extLst>
                <a:ext uri="{FF2B5EF4-FFF2-40B4-BE49-F238E27FC236}">
                  <a16:creationId xmlns:a16="http://schemas.microsoft.com/office/drawing/2014/main" id="{90C2A2AC-69A9-4382-8F80-4B95661B5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191" name="Text Box 53">
              <a:extLst>
                <a:ext uri="{FF2B5EF4-FFF2-40B4-BE49-F238E27FC236}">
                  <a16:creationId xmlns:a16="http://schemas.microsoft.com/office/drawing/2014/main" id="{BCF0BB98-CC7D-428B-8651-55D63DFF4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192" name="Text Box 54">
              <a:extLst>
                <a:ext uri="{FF2B5EF4-FFF2-40B4-BE49-F238E27FC236}">
                  <a16:creationId xmlns:a16="http://schemas.microsoft.com/office/drawing/2014/main" id="{2D7C4980-8594-409F-847D-6E1D0278B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193" name="Text Box 55">
              <a:extLst>
                <a:ext uri="{FF2B5EF4-FFF2-40B4-BE49-F238E27FC236}">
                  <a16:creationId xmlns:a16="http://schemas.microsoft.com/office/drawing/2014/main" id="{3EC4F106-B21C-4505-B024-E0627B7C1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194" name="Text Box 56">
              <a:extLst>
                <a:ext uri="{FF2B5EF4-FFF2-40B4-BE49-F238E27FC236}">
                  <a16:creationId xmlns:a16="http://schemas.microsoft.com/office/drawing/2014/main" id="{AC42B7C6-55BE-4B7F-846B-B489C1E68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195" name="Text Box 57">
              <a:extLst>
                <a:ext uri="{FF2B5EF4-FFF2-40B4-BE49-F238E27FC236}">
                  <a16:creationId xmlns:a16="http://schemas.microsoft.com/office/drawing/2014/main" id="{30DA31F6-A9D1-440F-9338-AD3FB0FD7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196" name="Text Box 58">
              <a:extLst>
                <a:ext uri="{FF2B5EF4-FFF2-40B4-BE49-F238E27FC236}">
                  <a16:creationId xmlns:a16="http://schemas.microsoft.com/office/drawing/2014/main" id="{CB3D9D97-E04C-4096-8D9A-060D7230A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31" name="Text Box 59">
            <a:extLst>
              <a:ext uri="{FF2B5EF4-FFF2-40B4-BE49-F238E27FC236}">
                <a16:creationId xmlns:a16="http://schemas.microsoft.com/office/drawing/2014/main" id="{78538270-C8BB-4D23-A34D-AAB414BB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4</a:t>
            </a:r>
            <a:r>
              <a:rPr lang="en-US" altLang="zh-CN" sz="2000" b="1"/>
              <a:t>-sort</a:t>
            </a:r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A122D5DD-11CB-4B45-BFE5-B3202ACB68F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7315200" cy="422275"/>
            <a:chOff x="816" y="1536"/>
            <a:chExt cx="4608" cy="266"/>
          </a:xfrm>
        </p:grpSpPr>
        <p:sp>
          <p:nvSpPr>
            <p:cNvPr id="4165" name="Text Box 61">
              <a:extLst>
                <a:ext uri="{FF2B5EF4-FFF2-40B4-BE49-F238E27FC236}">
                  <a16:creationId xmlns:a16="http://schemas.microsoft.com/office/drawing/2014/main" id="{64ABB1F9-9065-47C8-A77F-215E36ECC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66" name="Text Box 62">
              <a:extLst>
                <a:ext uri="{FF2B5EF4-FFF2-40B4-BE49-F238E27FC236}">
                  <a16:creationId xmlns:a16="http://schemas.microsoft.com/office/drawing/2014/main" id="{2C3AD4D8-6FC5-4240-A5F8-1166AE3C7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67" name="Text Box 63">
              <a:extLst>
                <a:ext uri="{FF2B5EF4-FFF2-40B4-BE49-F238E27FC236}">
                  <a16:creationId xmlns:a16="http://schemas.microsoft.com/office/drawing/2014/main" id="{5C93D67B-90D2-4279-899A-6ADD70376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168" name="Text Box 64">
              <a:extLst>
                <a:ext uri="{FF2B5EF4-FFF2-40B4-BE49-F238E27FC236}">
                  <a16:creationId xmlns:a16="http://schemas.microsoft.com/office/drawing/2014/main" id="{1FFD5DAB-AFD4-481B-811C-7F7D36B13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169" name="Text Box 65">
              <a:extLst>
                <a:ext uri="{FF2B5EF4-FFF2-40B4-BE49-F238E27FC236}">
                  <a16:creationId xmlns:a16="http://schemas.microsoft.com/office/drawing/2014/main" id="{9DC8467E-950A-4A29-BA48-598926578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170" name="Text Box 66">
              <a:extLst>
                <a:ext uri="{FF2B5EF4-FFF2-40B4-BE49-F238E27FC236}">
                  <a16:creationId xmlns:a16="http://schemas.microsoft.com/office/drawing/2014/main" id="{2B2DBB60-15A9-4CC3-A1B7-EDF538996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171" name="Text Box 67">
              <a:extLst>
                <a:ext uri="{FF2B5EF4-FFF2-40B4-BE49-F238E27FC236}">
                  <a16:creationId xmlns:a16="http://schemas.microsoft.com/office/drawing/2014/main" id="{67294271-CE41-413F-98D2-2D697AC9B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172" name="Text Box 68">
              <a:extLst>
                <a:ext uri="{FF2B5EF4-FFF2-40B4-BE49-F238E27FC236}">
                  <a16:creationId xmlns:a16="http://schemas.microsoft.com/office/drawing/2014/main" id="{C055ACD4-2FC5-4253-8734-0375CFBA5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173" name="Text Box 69">
              <a:extLst>
                <a:ext uri="{FF2B5EF4-FFF2-40B4-BE49-F238E27FC236}">
                  <a16:creationId xmlns:a16="http://schemas.microsoft.com/office/drawing/2014/main" id="{DD7D0D55-BB8A-49CA-BB03-3ACFA161F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174" name="Text Box 70">
              <a:extLst>
                <a:ext uri="{FF2B5EF4-FFF2-40B4-BE49-F238E27FC236}">
                  <a16:creationId xmlns:a16="http://schemas.microsoft.com/office/drawing/2014/main" id="{F731E7BB-3322-4B9E-BDAF-BD04258FE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175" name="Text Box 71">
              <a:extLst>
                <a:ext uri="{FF2B5EF4-FFF2-40B4-BE49-F238E27FC236}">
                  <a16:creationId xmlns:a16="http://schemas.microsoft.com/office/drawing/2014/main" id="{8C8F1240-B9B6-4CD4-A788-1581F6065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176" name="Text Box 72">
              <a:extLst>
                <a:ext uri="{FF2B5EF4-FFF2-40B4-BE49-F238E27FC236}">
                  <a16:creationId xmlns:a16="http://schemas.microsoft.com/office/drawing/2014/main" id="{16D4301E-19B4-4A5E-BAD7-9D76E4EEC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177" name="Text Box 73">
              <a:extLst>
                <a:ext uri="{FF2B5EF4-FFF2-40B4-BE49-F238E27FC236}">
                  <a16:creationId xmlns:a16="http://schemas.microsoft.com/office/drawing/2014/main" id="{985474A4-26B2-4363-9579-815CDCA2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178" name="Text Box 74">
              <a:extLst>
                <a:ext uri="{FF2B5EF4-FFF2-40B4-BE49-F238E27FC236}">
                  <a16:creationId xmlns:a16="http://schemas.microsoft.com/office/drawing/2014/main" id="{D97416FC-2D25-4773-A6C2-4A9498FC6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179" name="Text Box 75">
              <a:extLst>
                <a:ext uri="{FF2B5EF4-FFF2-40B4-BE49-F238E27FC236}">
                  <a16:creationId xmlns:a16="http://schemas.microsoft.com/office/drawing/2014/main" id="{96EA5D50-7702-4C4F-B454-AA19F1A3B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180" name="Text Box 76">
              <a:extLst>
                <a:ext uri="{FF2B5EF4-FFF2-40B4-BE49-F238E27FC236}">
                  <a16:creationId xmlns:a16="http://schemas.microsoft.com/office/drawing/2014/main" id="{53B9253F-2E1E-4588-AEAB-660A03991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49" name="Text Box 77">
            <a:extLst>
              <a:ext uri="{FF2B5EF4-FFF2-40B4-BE49-F238E27FC236}">
                <a16:creationId xmlns:a16="http://schemas.microsoft.com/office/drawing/2014/main" id="{5EA898EF-27A3-4C84-B797-8154AD7B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en-US" altLang="zh-CN" sz="2000" b="1"/>
              <a:t>-sort</a:t>
            </a:r>
          </a:p>
        </p:txBody>
      </p:sp>
      <p:grpSp>
        <p:nvGrpSpPr>
          <p:cNvPr id="7" name="Group 78">
            <a:extLst>
              <a:ext uri="{FF2B5EF4-FFF2-40B4-BE49-F238E27FC236}">
                <a16:creationId xmlns:a16="http://schemas.microsoft.com/office/drawing/2014/main" id="{F52F58FE-8545-4525-8AF1-57D23213986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7315200" cy="422275"/>
            <a:chOff x="816" y="1536"/>
            <a:chExt cx="4608" cy="266"/>
          </a:xfrm>
        </p:grpSpPr>
        <p:sp>
          <p:nvSpPr>
            <p:cNvPr id="4149" name="Text Box 79">
              <a:extLst>
                <a:ext uri="{FF2B5EF4-FFF2-40B4-BE49-F238E27FC236}">
                  <a16:creationId xmlns:a16="http://schemas.microsoft.com/office/drawing/2014/main" id="{E87DD7AF-D501-44BB-9F5B-3F3F7F0E4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50" name="Text Box 80">
              <a:extLst>
                <a:ext uri="{FF2B5EF4-FFF2-40B4-BE49-F238E27FC236}">
                  <a16:creationId xmlns:a16="http://schemas.microsoft.com/office/drawing/2014/main" id="{0F3753D6-9549-4CA7-A837-01E0E9D85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151" name="Text Box 81">
              <a:extLst>
                <a:ext uri="{FF2B5EF4-FFF2-40B4-BE49-F238E27FC236}">
                  <a16:creationId xmlns:a16="http://schemas.microsoft.com/office/drawing/2014/main" id="{85232F07-7F3D-4D30-BF72-9DCF0104F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152" name="Text Box 82">
              <a:extLst>
                <a:ext uri="{FF2B5EF4-FFF2-40B4-BE49-F238E27FC236}">
                  <a16:creationId xmlns:a16="http://schemas.microsoft.com/office/drawing/2014/main" id="{A9512F75-03AA-4C83-B78C-37EF21BF4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153" name="Text Box 83">
              <a:extLst>
                <a:ext uri="{FF2B5EF4-FFF2-40B4-BE49-F238E27FC236}">
                  <a16:creationId xmlns:a16="http://schemas.microsoft.com/office/drawing/2014/main" id="{F67CC269-5718-44BE-80FF-687B131D7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154" name="Text Box 84">
              <a:extLst>
                <a:ext uri="{FF2B5EF4-FFF2-40B4-BE49-F238E27FC236}">
                  <a16:creationId xmlns:a16="http://schemas.microsoft.com/office/drawing/2014/main" id="{DAA5C0E9-132D-4303-B509-FAC0B24D1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155" name="Text Box 85">
              <a:extLst>
                <a:ext uri="{FF2B5EF4-FFF2-40B4-BE49-F238E27FC236}">
                  <a16:creationId xmlns:a16="http://schemas.microsoft.com/office/drawing/2014/main" id="{1C1B1380-CB6A-4C41-BA23-15733BE6F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156" name="Text Box 86">
              <a:extLst>
                <a:ext uri="{FF2B5EF4-FFF2-40B4-BE49-F238E27FC236}">
                  <a16:creationId xmlns:a16="http://schemas.microsoft.com/office/drawing/2014/main" id="{C0E43CC0-C95B-4234-BCAE-72527A288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157" name="Text Box 87">
              <a:extLst>
                <a:ext uri="{FF2B5EF4-FFF2-40B4-BE49-F238E27FC236}">
                  <a16:creationId xmlns:a16="http://schemas.microsoft.com/office/drawing/2014/main" id="{DC5AC25B-1B3C-456C-8855-728F73D3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58" name="Text Box 88">
              <a:extLst>
                <a:ext uri="{FF2B5EF4-FFF2-40B4-BE49-F238E27FC236}">
                  <a16:creationId xmlns:a16="http://schemas.microsoft.com/office/drawing/2014/main" id="{DC59D5B2-CE9F-4E3C-ABC8-84BBA8CB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159" name="Text Box 89">
              <a:extLst>
                <a:ext uri="{FF2B5EF4-FFF2-40B4-BE49-F238E27FC236}">
                  <a16:creationId xmlns:a16="http://schemas.microsoft.com/office/drawing/2014/main" id="{9188DD00-887A-4C7E-B654-5488DF6AD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160" name="Text Box 90">
              <a:extLst>
                <a:ext uri="{FF2B5EF4-FFF2-40B4-BE49-F238E27FC236}">
                  <a16:creationId xmlns:a16="http://schemas.microsoft.com/office/drawing/2014/main" id="{CEFB3A09-6032-4B59-8D5D-BCF7CC32C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161" name="Text Box 91">
              <a:extLst>
                <a:ext uri="{FF2B5EF4-FFF2-40B4-BE49-F238E27FC236}">
                  <a16:creationId xmlns:a16="http://schemas.microsoft.com/office/drawing/2014/main" id="{DEB4AEE2-F959-4C51-B59C-82A092E15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162" name="Text Box 92">
              <a:extLst>
                <a:ext uri="{FF2B5EF4-FFF2-40B4-BE49-F238E27FC236}">
                  <a16:creationId xmlns:a16="http://schemas.microsoft.com/office/drawing/2014/main" id="{BB238803-2ADD-4B46-96F0-C2314873E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163" name="Text Box 93">
              <a:extLst>
                <a:ext uri="{FF2B5EF4-FFF2-40B4-BE49-F238E27FC236}">
                  <a16:creationId xmlns:a16="http://schemas.microsoft.com/office/drawing/2014/main" id="{90A5024D-0327-4FFE-B972-7B276DB2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164" name="Text Box 94">
              <a:extLst>
                <a:ext uri="{FF2B5EF4-FFF2-40B4-BE49-F238E27FC236}">
                  <a16:creationId xmlns:a16="http://schemas.microsoft.com/office/drawing/2014/main" id="{29CEB16C-D0BA-473E-8C58-DB83031D7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67" name="Text Box 95">
            <a:extLst>
              <a:ext uri="{FF2B5EF4-FFF2-40B4-BE49-F238E27FC236}">
                <a16:creationId xmlns:a16="http://schemas.microsoft.com/office/drawing/2014/main" id="{91D2EB88-0B33-4875-866A-75BBF8EA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-sort</a:t>
            </a:r>
          </a:p>
        </p:txBody>
      </p:sp>
      <p:grpSp>
        <p:nvGrpSpPr>
          <p:cNvPr id="8" name="Group 96">
            <a:extLst>
              <a:ext uri="{FF2B5EF4-FFF2-40B4-BE49-F238E27FC236}">
                <a16:creationId xmlns:a16="http://schemas.microsoft.com/office/drawing/2014/main" id="{62F946A8-883C-4AEE-83B5-D6D0A06CF9C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48200"/>
            <a:ext cx="8077200" cy="1393825"/>
            <a:chOff x="336" y="2928"/>
            <a:chExt cx="5088" cy="878"/>
          </a:xfrm>
        </p:grpSpPr>
        <p:grpSp>
          <p:nvGrpSpPr>
            <p:cNvPr id="4112" name="Group 97">
              <a:extLst>
                <a:ext uri="{FF2B5EF4-FFF2-40B4-BE49-F238E27FC236}">
                  <a16:creationId xmlns:a16="http://schemas.microsoft.com/office/drawing/2014/main" id="{C8794F7B-1776-40FF-8D63-768A2C4C4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928"/>
              <a:ext cx="878" cy="878"/>
              <a:chOff x="2298" y="869"/>
              <a:chExt cx="878" cy="878"/>
            </a:xfrm>
          </p:grpSpPr>
          <p:grpSp>
            <p:nvGrpSpPr>
              <p:cNvPr id="4114" name="Group 98">
                <a:extLst>
                  <a:ext uri="{FF2B5EF4-FFF2-40B4-BE49-F238E27FC236}">
                    <a16:creationId xmlns:a16="http://schemas.microsoft.com/office/drawing/2014/main" id="{7D40EEA2-FB02-45CB-8754-4E5401C0A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9" y="1410"/>
                <a:ext cx="417" cy="107"/>
                <a:chOff x="2529" y="1410"/>
                <a:chExt cx="417" cy="107"/>
              </a:xfrm>
            </p:grpSpPr>
            <p:sp>
              <p:nvSpPr>
                <p:cNvPr id="4147" name="Freeform 99">
                  <a:extLst>
                    <a:ext uri="{FF2B5EF4-FFF2-40B4-BE49-F238E27FC236}">
                      <a16:creationId xmlns:a16="http://schemas.microsoft.com/office/drawing/2014/main" id="{AAF9C310-912F-4458-A6CC-D0FFC1F7E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1410"/>
                  <a:ext cx="37" cy="107"/>
                </a:xfrm>
                <a:custGeom>
                  <a:avLst/>
                  <a:gdLst>
                    <a:gd name="T0" fmla="*/ 1 w 37"/>
                    <a:gd name="T1" fmla="*/ 7 h 107"/>
                    <a:gd name="T2" fmla="*/ 15 w 37"/>
                    <a:gd name="T3" fmla="*/ 1 h 107"/>
                    <a:gd name="T4" fmla="*/ 22 w 37"/>
                    <a:gd name="T5" fmla="*/ 0 h 107"/>
                    <a:gd name="T6" fmla="*/ 27 w 37"/>
                    <a:gd name="T7" fmla="*/ 0 h 107"/>
                    <a:gd name="T8" fmla="*/ 30 w 37"/>
                    <a:gd name="T9" fmla="*/ 1 h 107"/>
                    <a:gd name="T10" fmla="*/ 33 w 37"/>
                    <a:gd name="T11" fmla="*/ 3 h 107"/>
                    <a:gd name="T12" fmla="*/ 36 w 37"/>
                    <a:gd name="T13" fmla="*/ 9 h 107"/>
                    <a:gd name="T14" fmla="*/ 37 w 37"/>
                    <a:gd name="T15" fmla="*/ 15 h 107"/>
                    <a:gd name="T16" fmla="*/ 36 w 37"/>
                    <a:gd name="T17" fmla="*/ 23 h 107"/>
                    <a:gd name="T18" fmla="*/ 35 w 37"/>
                    <a:gd name="T19" fmla="*/ 29 h 107"/>
                    <a:gd name="T20" fmla="*/ 31 w 37"/>
                    <a:gd name="T21" fmla="*/ 36 h 107"/>
                    <a:gd name="T22" fmla="*/ 28 w 37"/>
                    <a:gd name="T23" fmla="*/ 41 h 107"/>
                    <a:gd name="T24" fmla="*/ 24 w 37"/>
                    <a:gd name="T25" fmla="*/ 46 h 107"/>
                    <a:gd name="T26" fmla="*/ 22 w 37"/>
                    <a:gd name="T27" fmla="*/ 53 h 107"/>
                    <a:gd name="T28" fmla="*/ 22 w 37"/>
                    <a:gd name="T29" fmla="*/ 58 h 107"/>
                    <a:gd name="T30" fmla="*/ 22 w 37"/>
                    <a:gd name="T31" fmla="*/ 68 h 107"/>
                    <a:gd name="T32" fmla="*/ 22 w 37"/>
                    <a:gd name="T33" fmla="*/ 76 h 107"/>
                    <a:gd name="T34" fmla="*/ 23 w 37"/>
                    <a:gd name="T35" fmla="*/ 83 h 107"/>
                    <a:gd name="T36" fmla="*/ 22 w 37"/>
                    <a:gd name="T37" fmla="*/ 89 h 107"/>
                    <a:gd name="T38" fmla="*/ 19 w 37"/>
                    <a:gd name="T39" fmla="*/ 96 h 107"/>
                    <a:gd name="T40" fmla="*/ 15 w 37"/>
                    <a:gd name="T41" fmla="*/ 100 h 107"/>
                    <a:gd name="T42" fmla="*/ 9 w 37"/>
                    <a:gd name="T43" fmla="*/ 104 h 107"/>
                    <a:gd name="T44" fmla="*/ 0 w 37"/>
                    <a:gd name="T45" fmla="*/ 107 h 107"/>
                    <a:gd name="T46" fmla="*/ 1 w 37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"/>
                    <a:gd name="T73" fmla="*/ 0 h 107"/>
                    <a:gd name="T74" fmla="*/ 37 w 37"/>
                    <a:gd name="T75" fmla="*/ 107 h 10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8" name="Freeform 100">
                  <a:extLst>
                    <a:ext uri="{FF2B5EF4-FFF2-40B4-BE49-F238E27FC236}">
                      <a16:creationId xmlns:a16="http://schemas.microsoft.com/office/drawing/2014/main" id="{4953ED50-E0B0-4FB3-A3B7-5C1360A96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" y="1410"/>
                  <a:ext cx="36" cy="107"/>
                </a:xfrm>
                <a:custGeom>
                  <a:avLst/>
                  <a:gdLst>
                    <a:gd name="T0" fmla="*/ 36 w 36"/>
                    <a:gd name="T1" fmla="*/ 7 h 107"/>
                    <a:gd name="T2" fmla="*/ 21 w 36"/>
                    <a:gd name="T3" fmla="*/ 1 h 107"/>
                    <a:gd name="T4" fmla="*/ 15 w 36"/>
                    <a:gd name="T5" fmla="*/ 0 h 107"/>
                    <a:gd name="T6" fmla="*/ 9 w 36"/>
                    <a:gd name="T7" fmla="*/ 0 h 107"/>
                    <a:gd name="T8" fmla="*/ 6 w 36"/>
                    <a:gd name="T9" fmla="*/ 1 h 107"/>
                    <a:gd name="T10" fmla="*/ 3 w 36"/>
                    <a:gd name="T11" fmla="*/ 3 h 107"/>
                    <a:gd name="T12" fmla="*/ 1 w 36"/>
                    <a:gd name="T13" fmla="*/ 9 h 107"/>
                    <a:gd name="T14" fmla="*/ 0 w 36"/>
                    <a:gd name="T15" fmla="*/ 15 h 107"/>
                    <a:gd name="T16" fmla="*/ 0 w 36"/>
                    <a:gd name="T17" fmla="*/ 23 h 107"/>
                    <a:gd name="T18" fmla="*/ 1 w 36"/>
                    <a:gd name="T19" fmla="*/ 29 h 107"/>
                    <a:gd name="T20" fmla="*/ 5 w 36"/>
                    <a:gd name="T21" fmla="*/ 36 h 107"/>
                    <a:gd name="T22" fmla="*/ 9 w 36"/>
                    <a:gd name="T23" fmla="*/ 41 h 107"/>
                    <a:gd name="T24" fmla="*/ 12 w 36"/>
                    <a:gd name="T25" fmla="*/ 46 h 107"/>
                    <a:gd name="T26" fmla="*/ 14 w 36"/>
                    <a:gd name="T27" fmla="*/ 53 h 107"/>
                    <a:gd name="T28" fmla="*/ 15 w 36"/>
                    <a:gd name="T29" fmla="*/ 58 h 107"/>
                    <a:gd name="T30" fmla="*/ 14 w 36"/>
                    <a:gd name="T31" fmla="*/ 68 h 107"/>
                    <a:gd name="T32" fmla="*/ 14 w 36"/>
                    <a:gd name="T33" fmla="*/ 76 h 107"/>
                    <a:gd name="T34" fmla="*/ 13 w 36"/>
                    <a:gd name="T35" fmla="*/ 83 h 107"/>
                    <a:gd name="T36" fmla="*/ 14 w 36"/>
                    <a:gd name="T37" fmla="*/ 89 h 107"/>
                    <a:gd name="T38" fmla="*/ 17 w 36"/>
                    <a:gd name="T39" fmla="*/ 96 h 107"/>
                    <a:gd name="T40" fmla="*/ 21 w 36"/>
                    <a:gd name="T41" fmla="*/ 100 h 107"/>
                    <a:gd name="T42" fmla="*/ 27 w 36"/>
                    <a:gd name="T43" fmla="*/ 104 h 107"/>
                    <a:gd name="T44" fmla="*/ 36 w 36"/>
                    <a:gd name="T45" fmla="*/ 107 h 107"/>
                    <a:gd name="T46" fmla="*/ 36 w 36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6"/>
                    <a:gd name="T73" fmla="*/ 0 h 107"/>
                    <a:gd name="T74" fmla="*/ 36 w 36"/>
                    <a:gd name="T75" fmla="*/ 107 h 10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15" name="Freeform 101">
                <a:extLst>
                  <a:ext uri="{FF2B5EF4-FFF2-40B4-BE49-F238E27FC236}">
                    <a16:creationId xmlns:a16="http://schemas.microsoft.com/office/drawing/2014/main" id="{65F9ADA5-2ED8-4D08-ABE1-0721F3861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1212"/>
                <a:ext cx="364" cy="535"/>
              </a:xfrm>
              <a:custGeom>
                <a:avLst/>
                <a:gdLst>
                  <a:gd name="T0" fmla="*/ 24 w 364"/>
                  <a:gd name="T1" fmla="*/ 109 h 535"/>
                  <a:gd name="T2" fmla="*/ 9 w 364"/>
                  <a:gd name="T3" fmla="*/ 156 h 535"/>
                  <a:gd name="T4" fmla="*/ 2 w 364"/>
                  <a:gd name="T5" fmla="*/ 217 h 535"/>
                  <a:gd name="T6" fmla="*/ 0 w 364"/>
                  <a:gd name="T7" fmla="*/ 275 h 535"/>
                  <a:gd name="T8" fmla="*/ 2 w 364"/>
                  <a:gd name="T9" fmla="*/ 340 h 535"/>
                  <a:gd name="T10" fmla="*/ 11 w 364"/>
                  <a:gd name="T11" fmla="*/ 390 h 535"/>
                  <a:gd name="T12" fmla="*/ 32 w 364"/>
                  <a:gd name="T13" fmla="*/ 435 h 535"/>
                  <a:gd name="T14" fmla="*/ 60 w 364"/>
                  <a:gd name="T15" fmla="*/ 472 h 535"/>
                  <a:gd name="T16" fmla="*/ 99 w 364"/>
                  <a:gd name="T17" fmla="*/ 506 h 535"/>
                  <a:gd name="T18" fmla="*/ 141 w 364"/>
                  <a:gd name="T19" fmla="*/ 526 h 535"/>
                  <a:gd name="T20" fmla="*/ 164 w 364"/>
                  <a:gd name="T21" fmla="*/ 534 h 535"/>
                  <a:gd name="T22" fmla="*/ 191 w 364"/>
                  <a:gd name="T23" fmla="*/ 534 h 535"/>
                  <a:gd name="T24" fmla="*/ 223 w 364"/>
                  <a:gd name="T25" fmla="*/ 527 h 535"/>
                  <a:gd name="T26" fmla="*/ 252 w 364"/>
                  <a:gd name="T27" fmla="*/ 514 h 535"/>
                  <a:gd name="T28" fmla="*/ 280 w 364"/>
                  <a:gd name="T29" fmla="*/ 494 h 535"/>
                  <a:gd name="T30" fmla="*/ 304 w 364"/>
                  <a:gd name="T31" fmla="*/ 470 h 535"/>
                  <a:gd name="T32" fmla="*/ 326 w 364"/>
                  <a:gd name="T33" fmla="*/ 443 h 535"/>
                  <a:gd name="T34" fmla="*/ 342 w 364"/>
                  <a:gd name="T35" fmla="*/ 418 h 535"/>
                  <a:gd name="T36" fmla="*/ 350 w 364"/>
                  <a:gd name="T37" fmla="*/ 398 h 535"/>
                  <a:gd name="T38" fmla="*/ 358 w 364"/>
                  <a:gd name="T39" fmla="*/ 367 h 535"/>
                  <a:gd name="T40" fmla="*/ 363 w 364"/>
                  <a:gd name="T41" fmla="*/ 327 h 535"/>
                  <a:gd name="T42" fmla="*/ 364 w 364"/>
                  <a:gd name="T43" fmla="*/ 287 h 535"/>
                  <a:gd name="T44" fmla="*/ 362 w 364"/>
                  <a:gd name="T45" fmla="*/ 238 h 535"/>
                  <a:gd name="T46" fmla="*/ 359 w 364"/>
                  <a:gd name="T47" fmla="*/ 195 h 535"/>
                  <a:gd name="T48" fmla="*/ 355 w 364"/>
                  <a:gd name="T49" fmla="*/ 159 h 535"/>
                  <a:gd name="T50" fmla="*/ 347 w 364"/>
                  <a:gd name="T51" fmla="*/ 128 h 535"/>
                  <a:gd name="T52" fmla="*/ 337 w 364"/>
                  <a:gd name="T53" fmla="*/ 105 h 535"/>
                  <a:gd name="T54" fmla="*/ 323 w 364"/>
                  <a:gd name="T55" fmla="*/ 80 h 535"/>
                  <a:gd name="T56" fmla="*/ 308 w 364"/>
                  <a:gd name="T57" fmla="*/ 61 h 535"/>
                  <a:gd name="T58" fmla="*/ 289 w 364"/>
                  <a:gd name="T59" fmla="*/ 43 h 535"/>
                  <a:gd name="T60" fmla="*/ 266 w 364"/>
                  <a:gd name="T61" fmla="*/ 27 h 535"/>
                  <a:gd name="T62" fmla="*/ 237 w 364"/>
                  <a:gd name="T63" fmla="*/ 12 h 535"/>
                  <a:gd name="T64" fmla="*/ 201 w 364"/>
                  <a:gd name="T65" fmla="*/ 3 h 535"/>
                  <a:gd name="T66" fmla="*/ 155 w 364"/>
                  <a:gd name="T67" fmla="*/ 3 h 535"/>
                  <a:gd name="T68" fmla="*/ 108 w 364"/>
                  <a:gd name="T69" fmla="*/ 20 h 535"/>
                  <a:gd name="T70" fmla="*/ 69 w 364"/>
                  <a:gd name="T71" fmla="*/ 46 h 535"/>
                  <a:gd name="T72" fmla="*/ 36 w 364"/>
                  <a:gd name="T73" fmla="*/ 86 h 53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64"/>
                  <a:gd name="T112" fmla="*/ 0 h 535"/>
                  <a:gd name="T113" fmla="*/ 364 w 364"/>
                  <a:gd name="T114" fmla="*/ 535 h 53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Freeform 102">
                <a:extLst>
                  <a:ext uri="{FF2B5EF4-FFF2-40B4-BE49-F238E27FC236}">
                    <a16:creationId xmlns:a16="http://schemas.microsoft.com/office/drawing/2014/main" id="{C7F4105E-23BD-4666-BA91-51AED38B7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6"/>
                <a:ext cx="148" cy="32"/>
              </a:xfrm>
              <a:custGeom>
                <a:avLst/>
                <a:gdLst>
                  <a:gd name="T0" fmla="*/ 0 w 148"/>
                  <a:gd name="T1" fmla="*/ 22 h 32"/>
                  <a:gd name="T2" fmla="*/ 5 w 148"/>
                  <a:gd name="T3" fmla="*/ 18 h 32"/>
                  <a:gd name="T4" fmla="*/ 12 w 148"/>
                  <a:gd name="T5" fmla="*/ 12 h 32"/>
                  <a:gd name="T6" fmla="*/ 25 w 148"/>
                  <a:gd name="T7" fmla="*/ 6 h 32"/>
                  <a:gd name="T8" fmla="*/ 40 w 148"/>
                  <a:gd name="T9" fmla="*/ 2 h 32"/>
                  <a:gd name="T10" fmla="*/ 55 w 148"/>
                  <a:gd name="T11" fmla="*/ 0 h 32"/>
                  <a:gd name="T12" fmla="*/ 68 w 148"/>
                  <a:gd name="T13" fmla="*/ 0 h 32"/>
                  <a:gd name="T14" fmla="*/ 77 w 148"/>
                  <a:gd name="T15" fmla="*/ 1 h 32"/>
                  <a:gd name="T16" fmla="*/ 84 w 148"/>
                  <a:gd name="T17" fmla="*/ 0 h 32"/>
                  <a:gd name="T18" fmla="*/ 91 w 148"/>
                  <a:gd name="T19" fmla="*/ 0 h 32"/>
                  <a:gd name="T20" fmla="*/ 100 w 148"/>
                  <a:gd name="T21" fmla="*/ 1 h 32"/>
                  <a:gd name="T22" fmla="*/ 111 w 148"/>
                  <a:gd name="T23" fmla="*/ 3 h 32"/>
                  <a:gd name="T24" fmla="*/ 121 w 148"/>
                  <a:gd name="T25" fmla="*/ 6 h 32"/>
                  <a:gd name="T26" fmla="*/ 133 w 148"/>
                  <a:gd name="T27" fmla="*/ 10 h 32"/>
                  <a:gd name="T28" fmla="*/ 139 w 148"/>
                  <a:gd name="T29" fmla="*/ 14 h 32"/>
                  <a:gd name="T30" fmla="*/ 144 w 148"/>
                  <a:gd name="T31" fmla="*/ 18 h 32"/>
                  <a:gd name="T32" fmla="*/ 148 w 148"/>
                  <a:gd name="T33" fmla="*/ 24 h 32"/>
                  <a:gd name="T34" fmla="*/ 147 w 148"/>
                  <a:gd name="T35" fmla="*/ 26 h 32"/>
                  <a:gd name="T36" fmla="*/ 133 w 148"/>
                  <a:gd name="T37" fmla="*/ 30 h 32"/>
                  <a:gd name="T38" fmla="*/ 109 w 148"/>
                  <a:gd name="T39" fmla="*/ 32 h 32"/>
                  <a:gd name="T40" fmla="*/ 86 w 148"/>
                  <a:gd name="T41" fmla="*/ 32 h 32"/>
                  <a:gd name="T42" fmla="*/ 62 w 148"/>
                  <a:gd name="T43" fmla="*/ 32 h 32"/>
                  <a:gd name="T44" fmla="*/ 30 w 148"/>
                  <a:gd name="T45" fmla="*/ 30 h 32"/>
                  <a:gd name="T46" fmla="*/ 9 w 148"/>
                  <a:gd name="T47" fmla="*/ 28 h 32"/>
                  <a:gd name="T48" fmla="*/ 3 w 148"/>
                  <a:gd name="T49" fmla="*/ 26 h 32"/>
                  <a:gd name="T50" fmla="*/ 0 w 148"/>
                  <a:gd name="T51" fmla="*/ 22 h 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32"/>
                  <a:gd name="T80" fmla="*/ 148 w 148"/>
                  <a:gd name="T81" fmla="*/ 32 h 3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7" name="Freeform 103">
                <a:extLst>
                  <a:ext uri="{FF2B5EF4-FFF2-40B4-BE49-F238E27FC236}">
                    <a16:creationId xmlns:a16="http://schemas.microsoft.com/office/drawing/2014/main" id="{4285BB89-1C3B-4DD6-A47E-C50DBAC8A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1162"/>
                <a:ext cx="421" cy="288"/>
              </a:xfrm>
              <a:custGeom>
                <a:avLst/>
                <a:gdLst>
                  <a:gd name="T0" fmla="*/ 13 w 421"/>
                  <a:gd name="T1" fmla="*/ 274 h 288"/>
                  <a:gd name="T2" fmla="*/ 11 w 421"/>
                  <a:gd name="T3" fmla="*/ 253 h 288"/>
                  <a:gd name="T4" fmla="*/ 15 w 421"/>
                  <a:gd name="T5" fmla="*/ 238 h 288"/>
                  <a:gd name="T6" fmla="*/ 12 w 421"/>
                  <a:gd name="T7" fmla="*/ 218 h 288"/>
                  <a:gd name="T8" fmla="*/ 11 w 421"/>
                  <a:gd name="T9" fmla="*/ 202 h 288"/>
                  <a:gd name="T10" fmla="*/ 10 w 421"/>
                  <a:gd name="T11" fmla="*/ 191 h 288"/>
                  <a:gd name="T12" fmla="*/ 19 w 421"/>
                  <a:gd name="T13" fmla="*/ 181 h 288"/>
                  <a:gd name="T14" fmla="*/ 12 w 421"/>
                  <a:gd name="T15" fmla="*/ 154 h 288"/>
                  <a:gd name="T16" fmla="*/ 21 w 421"/>
                  <a:gd name="T17" fmla="*/ 150 h 288"/>
                  <a:gd name="T18" fmla="*/ 32 w 421"/>
                  <a:gd name="T19" fmla="*/ 142 h 288"/>
                  <a:gd name="T20" fmla="*/ 30 w 421"/>
                  <a:gd name="T21" fmla="*/ 127 h 288"/>
                  <a:gd name="T22" fmla="*/ 39 w 421"/>
                  <a:gd name="T23" fmla="*/ 120 h 288"/>
                  <a:gd name="T24" fmla="*/ 36 w 421"/>
                  <a:gd name="T25" fmla="*/ 101 h 288"/>
                  <a:gd name="T26" fmla="*/ 38 w 421"/>
                  <a:gd name="T27" fmla="*/ 89 h 288"/>
                  <a:gd name="T28" fmla="*/ 47 w 421"/>
                  <a:gd name="T29" fmla="*/ 70 h 288"/>
                  <a:gd name="T30" fmla="*/ 52 w 421"/>
                  <a:gd name="T31" fmla="*/ 55 h 288"/>
                  <a:gd name="T32" fmla="*/ 73 w 421"/>
                  <a:gd name="T33" fmla="*/ 63 h 288"/>
                  <a:gd name="T34" fmla="*/ 80 w 421"/>
                  <a:gd name="T35" fmla="*/ 37 h 288"/>
                  <a:gd name="T36" fmla="*/ 93 w 421"/>
                  <a:gd name="T37" fmla="*/ 52 h 288"/>
                  <a:gd name="T38" fmla="*/ 111 w 421"/>
                  <a:gd name="T39" fmla="*/ 31 h 288"/>
                  <a:gd name="T40" fmla="*/ 141 w 421"/>
                  <a:gd name="T41" fmla="*/ 14 h 288"/>
                  <a:gd name="T42" fmla="*/ 195 w 421"/>
                  <a:gd name="T43" fmla="*/ 2 h 288"/>
                  <a:gd name="T44" fmla="*/ 233 w 421"/>
                  <a:gd name="T45" fmla="*/ 0 h 288"/>
                  <a:gd name="T46" fmla="*/ 245 w 421"/>
                  <a:gd name="T47" fmla="*/ 11 h 288"/>
                  <a:gd name="T48" fmla="*/ 265 w 421"/>
                  <a:gd name="T49" fmla="*/ 18 h 288"/>
                  <a:gd name="T50" fmla="*/ 297 w 421"/>
                  <a:gd name="T51" fmla="*/ 14 h 288"/>
                  <a:gd name="T52" fmla="*/ 294 w 421"/>
                  <a:gd name="T53" fmla="*/ 26 h 288"/>
                  <a:gd name="T54" fmla="*/ 323 w 421"/>
                  <a:gd name="T55" fmla="*/ 27 h 288"/>
                  <a:gd name="T56" fmla="*/ 321 w 421"/>
                  <a:gd name="T57" fmla="*/ 37 h 288"/>
                  <a:gd name="T58" fmla="*/ 338 w 421"/>
                  <a:gd name="T59" fmla="*/ 44 h 288"/>
                  <a:gd name="T60" fmla="*/ 367 w 421"/>
                  <a:gd name="T61" fmla="*/ 55 h 288"/>
                  <a:gd name="T62" fmla="*/ 366 w 421"/>
                  <a:gd name="T63" fmla="*/ 68 h 288"/>
                  <a:gd name="T64" fmla="*/ 367 w 421"/>
                  <a:gd name="T65" fmla="*/ 78 h 288"/>
                  <a:gd name="T66" fmla="*/ 395 w 421"/>
                  <a:gd name="T67" fmla="*/ 88 h 288"/>
                  <a:gd name="T68" fmla="*/ 395 w 421"/>
                  <a:gd name="T69" fmla="*/ 107 h 288"/>
                  <a:gd name="T70" fmla="*/ 404 w 421"/>
                  <a:gd name="T71" fmla="*/ 134 h 288"/>
                  <a:gd name="T72" fmla="*/ 400 w 421"/>
                  <a:gd name="T73" fmla="*/ 162 h 288"/>
                  <a:gd name="T74" fmla="*/ 400 w 421"/>
                  <a:gd name="T75" fmla="*/ 194 h 288"/>
                  <a:gd name="T76" fmla="*/ 400 w 421"/>
                  <a:gd name="T77" fmla="*/ 228 h 288"/>
                  <a:gd name="T78" fmla="*/ 381 w 421"/>
                  <a:gd name="T79" fmla="*/ 286 h 288"/>
                  <a:gd name="T80" fmla="*/ 345 w 421"/>
                  <a:gd name="T81" fmla="*/ 141 h 288"/>
                  <a:gd name="T82" fmla="*/ 277 w 421"/>
                  <a:gd name="T83" fmla="*/ 118 h 288"/>
                  <a:gd name="T84" fmla="*/ 194 w 421"/>
                  <a:gd name="T85" fmla="*/ 98 h 288"/>
                  <a:gd name="T86" fmla="*/ 111 w 421"/>
                  <a:gd name="T87" fmla="*/ 100 h 288"/>
                  <a:gd name="T88" fmla="*/ 89 w 421"/>
                  <a:gd name="T89" fmla="*/ 111 h 288"/>
                  <a:gd name="T90" fmla="*/ 67 w 421"/>
                  <a:gd name="T91" fmla="*/ 140 h 288"/>
                  <a:gd name="T92" fmla="*/ 53 w 421"/>
                  <a:gd name="T93" fmla="*/ 184 h 288"/>
                  <a:gd name="T94" fmla="*/ 36 w 421"/>
                  <a:gd name="T95" fmla="*/ 218 h 2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21"/>
                  <a:gd name="T145" fmla="*/ 0 h 288"/>
                  <a:gd name="T146" fmla="*/ 421 w 421"/>
                  <a:gd name="T147" fmla="*/ 288 h 2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18" name="Group 104">
                <a:extLst>
                  <a:ext uri="{FF2B5EF4-FFF2-40B4-BE49-F238E27FC236}">
                    <a16:creationId xmlns:a16="http://schemas.microsoft.com/office/drawing/2014/main" id="{BFF54CD4-2C35-4F18-A419-B69BF3830F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6" y="1444"/>
                <a:ext cx="177" cy="29"/>
                <a:chOff x="2646" y="1444"/>
                <a:chExt cx="177" cy="29"/>
              </a:xfrm>
            </p:grpSpPr>
            <p:grpSp>
              <p:nvGrpSpPr>
                <p:cNvPr id="4141" name="Group 105">
                  <a:extLst>
                    <a:ext uri="{FF2B5EF4-FFF2-40B4-BE49-F238E27FC236}">
                      <a16:creationId xmlns:a16="http://schemas.microsoft.com/office/drawing/2014/main" id="{875D82C7-CB12-4148-9D33-8C4EFF27D1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6" y="1444"/>
                  <a:ext cx="29" cy="29"/>
                  <a:chOff x="2646" y="1444"/>
                  <a:chExt cx="29" cy="29"/>
                </a:xfrm>
              </p:grpSpPr>
              <p:sp>
                <p:nvSpPr>
                  <p:cNvPr id="4145" name="Oval 106">
                    <a:extLst>
                      <a:ext uri="{FF2B5EF4-FFF2-40B4-BE49-F238E27FC236}">
                        <a16:creationId xmlns:a16="http://schemas.microsoft.com/office/drawing/2014/main" id="{FE3BB837-6F06-42F4-9648-1B5C6EAEC7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46" name="Oval 107">
                    <a:extLst>
                      <a:ext uri="{FF2B5EF4-FFF2-40B4-BE49-F238E27FC236}">
                        <a16:creationId xmlns:a16="http://schemas.microsoft.com/office/drawing/2014/main" id="{2747AC5A-E94E-47E1-8360-8CC4D72784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54" y="1448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142" name="Group 108">
                  <a:extLst>
                    <a:ext uri="{FF2B5EF4-FFF2-40B4-BE49-F238E27FC236}">
                      <a16:creationId xmlns:a16="http://schemas.microsoft.com/office/drawing/2014/main" id="{9592B83A-9CCE-4FEC-87EB-F300BA7CCA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4" y="1444"/>
                  <a:ext cx="29" cy="29"/>
                  <a:chOff x="2794" y="1444"/>
                  <a:chExt cx="29" cy="29"/>
                </a:xfrm>
              </p:grpSpPr>
              <p:sp>
                <p:nvSpPr>
                  <p:cNvPr id="4143" name="Oval 109">
                    <a:extLst>
                      <a:ext uri="{FF2B5EF4-FFF2-40B4-BE49-F238E27FC236}">
                        <a16:creationId xmlns:a16="http://schemas.microsoft.com/office/drawing/2014/main" id="{8E8C91EE-707F-4F83-AAC5-F7405CCF44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4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44" name="Oval 110">
                    <a:extLst>
                      <a:ext uri="{FF2B5EF4-FFF2-40B4-BE49-F238E27FC236}">
                        <a16:creationId xmlns:a16="http://schemas.microsoft.com/office/drawing/2014/main" id="{1C4BD4F7-56EB-4993-8583-FCFF5F7824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448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4119" name="Arc 111">
                <a:extLst>
                  <a:ext uri="{FF2B5EF4-FFF2-40B4-BE49-F238E27FC236}">
                    <a16:creationId xmlns:a16="http://schemas.microsoft.com/office/drawing/2014/main" id="{553E89FF-9185-4E5D-BBE2-34A40BA0D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1541"/>
                <a:ext cx="81" cy="41"/>
              </a:xfrm>
              <a:custGeom>
                <a:avLst/>
                <a:gdLst>
                  <a:gd name="T0" fmla="*/ 81 w 43200"/>
                  <a:gd name="T1" fmla="*/ 0 h 21600"/>
                  <a:gd name="T2" fmla="*/ 0 w 43200"/>
                  <a:gd name="T3" fmla="*/ 0 h 21600"/>
                  <a:gd name="T4" fmla="*/ 41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20" name="Group 112">
                <a:extLst>
                  <a:ext uri="{FF2B5EF4-FFF2-40B4-BE49-F238E27FC236}">
                    <a16:creationId xmlns:a16="http://schemas.microsoft.com/office/drawing/2014/main" id="{6D576386-20A6-42B0-BDDF-68026AB1D9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4" y="1348"/>
                <a:ext cx="255" cy="71"/>
                <a:chOff x="2614" y="1348"/>
                <a:chExt cx="255" cy="71"/>
              </a:xfrm>
            </p:grpSpPr>
            <p:sp>
              <p:nvSpPr>
                <p:cNvPr id="4139" name="Freeform 113">
                  <a:extLst>
                    <a:ext uri="{FF2B5EF4-FFF2-40B4-BE49-F238E27FC236}">
                      <a16:creationId xmlns:a16="http://schemas.microsoft.com/office/drawing/2014/main" id="{BDE5ACE6-4FA8-4E5D-81AD-A74C3199D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4" y="1348"/>
                  <a:ext cx="78" cy="66"/>
                </a:xfrm>
                <a:custGeom>
                  <a:avLst/>
                  <a:gdLst>
                    <a:gd name="T0" fmla="*/ 67 w 78"/>
                    <a:gd name="T1" fmla="*/ 5 h 66"/>
                    <a:gd name="T2" fmla="*/ 59 w 78"/>
                    <a:gd name="T3" fmla="*/ 8 h 66"/>
                    <a:gd name="T4" fmla="*/ 51 w 78"/>
                    <a:gd name="T5" fmla="*/ 12 h 66"/>
                    <a:gd name="T6" fmla="*/ 45 w 78"/>
                    <a:gd name="T7" fmla="*/ 16 h 66"/>
                    <a:gd name="T8" fmla="*/ 40 w 78"/>
                    <a:gd name="T9" fmla="*/ 20 h 66"/>
                    <a:gd name="T10" fmla="*/ 35 w 78"/>
                    <a:gd name="T11" fmla="*/ 28 h 66"/>
                    <a:gd name="T12" fmla="*/ 30 w 78"/>
                    <a:gd name="T13" fmla="*/ 37 h 66"/>
                    <a:gd name="T14" fmla="*/ 26 w 78"/>
                    <a:gd name="T15" fmla="*/ 44 h 66"/>
                    <a:gd name="T16" fmla="*/ 22 w 78"/>
                    <a:gd name="T17" fmla="*/ 49 h 66"/>
                    <a:gd name="T18" fmla="*/ 17 w 78"/>
                    <a:gd name="T19" fmla="*/ 55 h 66"/>
                    <a:gd name="T20" fmla="*/ 0 w 78"/>
                    <a:gd name="T21" fmla="*/ 66 h 66"/>
                    <a:gd name="T22" fmla="*/ 11 w 78"/>
                    <a:gd name="T23" fmla="*/ 63 h 66"/>
                    <a:gd name="T24" fmla="*/ 18 w 78"/>
                    <a:gd name="T25" fmla="*/ 61 h 66"/>
                    <a:gd name="T26" fmla="*/ 25 w 78"/>
                    <a:gd name="T27" fmla="*/ 57 h 66"/>
                    <a:gd name="T28" fmla="*/ 33 w 78"/>
                    <a:gd name="T29" fmla="*/ 50 h 66"/>
                    <a:gd name="T30" fmla="*/ 37 w 78"/>
                    <a:gd name="T31" fmla="*/ 45 h 66"/>
                    <a:gd name="T32" fmla="*/ 43 w 78"/>
                    <a:gd name="T33" fmla="*/ 37 h 66"/>
                    <a:gd name="T34" fmla="*/ 46 w 78"/>
                    <a:gd name="T35" fmla="*/ 30 h 66"/>
                    <a:gd name="T36" fmla="*/ 50 w 78"/>
                    <a:gd name="T37" fmla="*/ 24 h 66"/>
                    <a:gd name="T38" fmla="*/ 55 w 78"/>
                    <a:gd name="T39" fmla="*/ 17 h 66"/>
                    <a:gd name="T40" fmla="*/ 60 w 78"/>
                    <a:gd name="T41" fmla="*/ 14 h 66"/>
                    <a:gd name="T42" fmla="*/ 68 w 78"/>
                    <a:gd name="T43" fmla="*/ 10 h 66"/>
                    <a:gd name="T44" fmla="*/ 74 w 78"/>
                    <a:gd name="T45" fmla="*/ 7 h 66"/>
                    <a:gd name="T46" fmla="*/ 78 w 78"/>
                    <a:gd name="T47" fmla="*/ 0 h 66"/>
                    <a:gd name="T48" fmla="*/ 67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8"/>
                    <a:gd name="T76" fmla="*/ 0 h 66"/>
                    <a:gd name="T77" fmla="*/ 78 w 78"/>
                    <a:gd name="T78" fmla="*/ 66 h 6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0" name="Freeform 114">
                  <a:extLst>
                    <a:ext uri="{FF2B5EF4-FFF2-40B4-BE49-F238E27FC236}">
                      <a16:creationId xmlns:a16="http://schemas.microsoft.com/office/drawing/2014/main" id="{3C5758E5-7455-4884-A377-0163BB01E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1" y="1353"/>
                  <a:ext cx="78" cy="66"/>
                </a:xfrm>
                <a:custGeom>
                  <a:avLst/>
                  <a:gdLst>
                    <a:gd name="T0" fmla="*/ 11 w 78"/>
                    <a:gd name="T1" fmla="*/ 5 h 66"/>
                    <a:gd name="T2" fmla="*/ 20 w 78"/>
                    <a:gd name="T3" fmla="*/ 8 h 66"/>
                    <a:gd name="T4" fmla="*/ 27 w 78"/>
                    <a:gd name="T5" fmla="*/ 11 h 66"/>
                    <a:gd name="T6" fmla="*/ 33 w 78"/>
                    <a:gd name="T7" fmla="*/ 15 h 66"/>
                    <a:gd name="T8" fmla="*/ 38 w 78"/>
                    <a:gd name="T9" fmla="*/ 20 h 66"/>
                    <a:gd name="T10" fmla="*/ 43 w 78"/>
                    <a:gd name="T11" fmla="*/ 28 h 66"/>
                    <a:gd name="T12" fmla="*/ 48 w 78"/>
                    <a:gd name="T13" fmla="*/ 37 h 66"/>
                    <a:gd name="T14" fmla="*/ 52 w 78"/>
                    <a:gd name="T15" fmla="*/ 44 h 66"/>
                    <a:gd name="T16" fmla="*/ 56 w 78"/>
                    <a:gd name="T17" fmla="*/ 49 h 66"/>
                    <a:gd name="T18" fmla="*/ 61 w 78"/>
                    <a:gd name="T19" fmla="*/ 55 h 66"/>
                    <a:gd name="T20" fmla="*/ 78 w 78"/>
                    <a:gd name="T21" fmla="*/ 66 h 66"/>
                    <a:gd name="T22" fmla="*/ 67 w 78"/>
                    <a:gd name="T23" fmla="*/ 63 h 66"/>
                    <a:gd name="T24" fmla="*/ 60 w 78"/>
                    <a:gd name="T25" fmla="*/ 60 h 66"/>
                    <a:gd name="T26" fmla="*/ 53 w 78"/>
                    <a:gd name="T27" fmla="*/ 56 h 66"/>
                    <a:gd name="T28" fmla="*/ 45 w 78"/>
                    <a:gd name="T29" fmla="*/ 50 h 66"/>
                    <a:gd name="T30" fmla="*/ 41 w 78"/>
                    <a:gd name="T31" fmla="*/ 45 h 66"/>
                    <a:gd name="T32" fmla="*/ 35 w 78"/>
                    <a:gd name="T33" fmla="*/ 36 h 66"/>
                    <a:gd name="T34" fmla="*/ 32 w 78"/>
                    <a:gd name="T35" fmla="*/ 30 h 66"/>
                    <a:gd name="T36" fmla="*/ 28 w 78"/>
                    <a:gd name="T37" fmla="*/ 24 h 66"/>
                    <a:gd name="T38" fmla="*/ 23 w 78"/>
                    <a:gd name="T39" fmla="*/ 17 h 66"/>
                    <a:gd name="T40" fmla="*/ 18 w 78"/>
                    <a:gd name="T41" fmla="*/ 14 h 66"/>
                    <a:gd name="T42" fmla="*/ 10 w 78"/>
                    <a:gd name="T43" fmla="*/ 10 h 66"/>
                    <a:gd name="T44" fmla="*/ 4 w 78"/>
                    <a:gd name="T45" fmla="*/ 7 h 66"/>
                    <a:gd name="T46" fmla="*/ 0 w 78"/>
                    <a:gd name="T47" fmla="*/ 0 h 66"/>
                    <a:gd name="T48" fmla="*/ 11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8"/>
                    <a:gd name="T76" fmla="*/ 0 h 66"/>
                    <a:gd name="T77" fmla="*/ 78 w 78"/>
                    <a:gd name="T78" fmla="*/ 66 h 6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21" name="Group 115">
                <a:extLst>
                  <a:ext uri="{FF2B5EF4-FFF2-40B4-BE49-F238E27FC236}">
                    <a16:creationId xmlns:a16="http://schemas.microsoft.com/office/drawing/2014/main" id="{1F3FD5D0-35D9-4FFB-8C57-8DEE33E95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9" y="1408"/>
                <a:ext cx="371" cy="104"/>
                <a:chOff x="2559" y="1408"/>
                <a:chExt cx="371" cy="104"/>
              </a:xfrm>
            </p:grpSpPr>
            <p:grpSp>
              <p:nvGrpSpPr>
                <p:cNvPr id="4133" name="Group 116">
                  <a:extLst>
                    <a:ext uri="{FF2B5EF4-FFF2-40B4-BE49-F238E27FC236}">
                      <a16:creationId xmlns:a16="http://schemas.microsoft.com/office/drawing/2014/main" id="{BDB3133C-5012-4B73-A476-68353A371E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09" y="1408"/>
                  <a:ext cx="258" cy="104"/>
                  <a:chOff x="2609" y="1408"/>
                  <a:chExt cx="258" cy="104"/>
                </a:xfrm>
              </p:grpSpPr>
              <p:sp>
                <p:nvSpPr>
                  <p:cNvPr id="4137" name="Oval 117">
                    <a:extLst>
                      <a:ext uri="{FF2B5EF4-FFF2-40B4-BE49-F238E27FC236}">
                        <a16:creationId xmlns:a16="http://schemas.microsoft.com/office/drawing/2014/main" id="{85356CEB-DA48-47F9-91BD-9B0FB5D483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1408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38" name="Oval 118">
                    <a:extLst>
                      <a:ext uri="{FF2B5EF4-FFF2-40B4-BE49-F238E27FC236}">
                        <a16:creationId xmlns:a16="http://schemas.microsoft.com/office/drawing/2014/main" id="{FC4C7EA5-DAB1-492C-9CF8-458BF4E4D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09" y="1408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4134" name="Arc 119">
                  <a:extLst>
                    <a:ext uri="{FF2B5EF4-FFF2-40B4-BE49-F238E27FC236}">
                      <a16:creationId xmlns:a16="http://schemas.microsoft.com/office/drawing/2014/main" id="{53D025BD-4F28-436C-A1D2-078305DD2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4" y="1437"/>
                  <a:ext cx="46" cy="29"/>
                </a:xfrm>
                <a:custGeom>
                  <a:avLst/>
                  <a:gdLst>
                    <a:gd name="T0" fmla="*/ 0 w 34033"/>
                    <a:gd name="T1" fmla="*/ 14 h 21600"/>
                    <a:gd name="T2" fmla="*/ 46 w 34033"/>
                    <a:gd name="T3" fmla="*/ 9 h 21600"/>
                    <a:gd name="T4" fmla="*/ 25 w 34033"/>
                    <a:gd name="T5" fmla="*/ 29 h 21600"/>
                    <a:gd name="T6" fmla="*/ 0 60000 65536"/>
                    <a:gd name="T7" fmla="*/ 0 60000 65536"/>
                    <a:gd name="T8" fmla="*/ 0 60000 65536"/>
                    <a:gd name="T9" fmla="*/ 0 w 34033"/>
                    <a:gd name="T10" fmla="*/ 0 h 21600"/>
                    <a:gd name="T11" fmla="*/ 34033 w 3403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033" h="21600" fill="none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</a:path>
                    <a:path w="34033" h="21600" stroke="0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  <a:lnTo>
                        <a:pt x="18552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5" name="Line 120">
                  <a:extLst>
                    <a:ext uri="{FF2B5EF4-FFF2-40B4-BE49-F238E27FC236}">
                      <a16:creationId xmlns:a16="http://schemas.microsoft.com/office/drawing/2014/main" id="{A686B532-128A-4AF2-9790-AE422E25B6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9" y="1435"/>
                  <a:ext cx="59" cy="1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6" name="Line 121">
                  <a:extLst>
                    <a:ext uri="{FF2B5EF4-FFF2-40B4-BE49-F238E27FC236}">
                      <a16:creationId xmlns:a16="http://schemas.microsoft.com/office/drawing/2014/main" id="{65E15BE4-125A-485E-A211-D3C637CBB0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67" y="1419"/>
                  <a:ext cx="63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22" name="Freeform 122">
                <a:extLst>
                  <a:ext uri="{FF2B5EF4-FFF2-40B4-BE49-F238E27FC236}">
                    <a16:creationId xmlns:a16="http://schemas.microsoft.com/office/drawing/2014/main" id="{3AFECD46-9850-4A23-8617-047F3831A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674"/>
                <a:ext cx="21" cy="3"/>
              </a:xfrm>
              <a:custGeom>
                <a:avLst/>
                <a:gdLst>
                  <a:gd name="T0" fmla="*/ 0 w 21"/>
                  <a:gd name="T1" fmla="*/ 2 h 3"/>
                  <a:gd name="T2" fmla="*/ 8 w 21"/>
                  <a:gd name="T3" fmla="*/ 0 h 3"/>
                  <a:gd name="T4" fmla="*/ 15 w 21"/>
                  <a:gd name="T5" fmla="*/ 2 h 3"/>
                  <a:gd name="T6" fmla="*/ 21 w 21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3"/>
                  <a:gd name="T14" fmla="*/ 21 w 2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23" name="Group 123">
                <a:extLst>
                  <a:ext uri="{FF2B5EF4-FFF2-40B4-BE49-F238E27FC236}">
                    <a16:creationId xmlns:a16="http://schemas.microsoft.com/office/drawing/2014/main" id="{ACEA6EB3-9A9C-421B-90FF-4CF0E0C98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8" y="869"/>
                <a:ext cx="878" cy="670"/>
                <a:chOff x="2298" y="869"/>
                <a:chExt cx="878" cy="670"/>
              </a:xfrm>
            </p:grpSpPr>
            <p:sp>
              <p:nvSpPr>
                <p:cNvPr id="4124" name="Line 124">
                  <a:extLst>
                    <a:ext uri="{FF2B5EF4-FFF2-40B4-BE49-F238E27FC236}">
                      <a16:creationId xmlns:a16="http://schemas.microsoft.com/office/drawing/2014/main" id="{88891B13-F4B5-45EC-BCE8-401F6B402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98" y="1299"/>
                  <a:ext cx="95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5" name="Line 125">
                  <a:extLst>
                    <a:ext uri="{FF2B5EF4-FFF2-40B4-BE49-F238E27FC236}">
                      <a16:creationId xmlns:a16="http://schemas.microsoft.com/office/drawing/2014/main" id="{71D78D48-BF07-4CF5-B5F6-6FA6BFB5AE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87" y="1343"/>
                  <a:ext cx="89" cy="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6" name="Line 126">
                  <a:extLst>
                    <a:ext uri="{FF2B5EF4-FFF2-40B4-BE49-F238E27FC236}">
                      <a16:creationId xmlns:a16="http://schemas.microsoft.com/office/drawing/2014/main" id="{E0267E24-9641-45EE-B8A5-480F3A875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8" y="935"/>
                  <a:ext cx="51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7" name="Line 127">
                  <a:extLst>
                    <a:ext uri="{FF2B5EF4-FFF2-40B4-BE49-F238E27FC236}">
                      <a16:creationId xmlns:a16="http://schemas.microsoft.com/office/drawing/2014/main" id="{FC70B3A7-8968-4D04-B8EA-F2F7D9EA84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68" y="956"/>
                  <a:ext cx="42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8" name="Line 128">
                  <a:extLst>
                    <a:ext uri="{FF2B5EF4-FFF2-40B4-BE49-F238E27FC236}">
                      <a16:creationId xmlns:a16="http://schemas.microsoft.com/office/drawing/2014/main" id="{34B4E9CD-B7C4-43C7-823B-24375B9CB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869"/>
                  <a:ext cx="2" cy="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9" name="Line 129">
                  <a:extLst>
                    <a:ext uri="{FF2B5EF4-FFF2-40B4-BE49-F238E27FC236}">
                      <a16:creationId xmlns:a16="http://schemas.microsoft.com/office/drawing/2014/main" id="{30F3896E-DAB3-42A6-850E-8CD59A606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6" y="1118"/>
                  <a:ext cx="70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0" name="Line 130">
                  <a:extLst>
                    <a:ext uri="{FF2B5EF4-FFF2-40B4-BE49-F238E27FC236}">
                      <a16:creationId xmlns:a16="http://schemas.microsoft.com/office/drawing/2014/main" id="{E8564FFA-4AFA-4D84-9E48-47FEB9526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9" y="1140"/>
                  <a:ext cx="6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1" name="Line 131">
                  <a:extLst>
                    <a:ext uri="{FF2B5EF4-FFF2-40B4-BE49-F238E27FC236}">
                      <a16:creationId xmlns:a16="http://schemas.microsoft.com/office/drawing/2014/main" id="{AF44115B-3AA7-452E-A01E-16B5F1DAF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5" y="1519"/>
                  <a:ext cx="64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2" name="Line 132">
                  <a:extLst>
                    <a:ext uri="{FF2B5EF4-FFF2-40B4-BE49-F238E27FC236}">
                      <a16:creationId xmlns:a16="http://schemas.microsoft.com/office/drawing/2014/main" id="{F7256629-26BF-44AB-A42A-BB38EEE74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9" y="1516"/>
                  <a:ext cx="79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13" name="Text Box 133">
              <a:extLst>
                <a:ext uri="{FF2B5EF4-FFF2-40B4-BE49-F238E27FC236}">
                  <a16:creationId xmlns:a16="http://schemas.microsoft.com/office/drawing/2014/main" id="{DA3ADF77-618E-464D-9728-B25BD66D5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264"/>
              <a:ext cx="40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Pairs of increments are not necessarily relatively </a:t>
              </a:r>
              <a:r>
                <a:rPr lang="en-US" altLang="zh-CN" sz="2000" b="1">
                  <a:solidFill>
                    <a:schemeClr val="hlink"/>
                  </a:solidFill>
                </a:rPr>
                <a:t>prime</a:t>
              </a:r>
              <a:r>
                <a:rPr lang="en-US" altLang="zh-CN" sz="2000" b="1"/>
                <a:t>.  Thus the smaller increment can have little effect.</a:t>
              </a:r>
            </a:p>
          </p:txBody>
        </p:sp>
      </p:grpSp>
      <p:sp>
        <p:nvSpPr>
          <p:cNvPr id="4111" name="Text Box 134">
            <a:extLst>
              <a:ext uri="{FF2B5EF4-FFF2-40B4-BE49-F238E27FC236}">
                <a16:creationId xmlns:a16="http://schemas.microsoft.com/office/drawing/2014/main" id="{0F60A033-E58E-4366-B150-9110333C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313" grpId="0" autoUpdateAnimBg="0"/>
      <p:bldP spid="54331" grpId="0" autoUpdateAnimBg="0"/>
      <p:bldP spid="54349" grpId="0" autoUpdateAnimBg="0"/>
      <p:bldP spid="543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1792FEA-D246-44CA-9DE6-C7D6BC0E7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Shellsort 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6117353-0650-4D1F-8826-05331353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 Hibbard’s Increment Sequence: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93FDAC8E-CD9D-4FC7-B24F-04322BA5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Symbol" panose="05050102010706020507" pitchFamily="18" charset="2"/>
              </a:rPr>
              <a:t>k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1 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---- consecutive increments have no common factors.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DF36046-AD66-4EE4-9808-6BE2D489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worst-case running time of Shellsort, using 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Hibbard’s </a:t>
            </a:r>
            <a:r>
              <a:rPr lang="en-US" altLang="zh-CN" b="1">
                <a:sym typeface="Wingdings" panose="05000000000000000000" pitchFamily="2" charset="2"/>
              </a:rPr>
              <a:t>increments, is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 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olidFill>
                  <a:schemeClr val="hlink"/>
                </a:solidFill>
                <a:sym typeface="Symbol" panose="05050102010706020507" pitchFamily="18" charset="2"/>
              </a:rPr>
              <a:t>3/2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ABBE470-F994-4769-9EB7-89F3C002C1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19400"/>
            <a:ext cx="3581400" cy="747713"/>
            <a:chOff x="384" y="1584"/>
            <a:chExt cx="2256" cy="471"/>
          </a:xfrm>
        </p:grpSpPr>
        <p:pic>
          <p:nvPicPr>
            <p:cNvPr id="5131" name="Picture 7" descr="MATH">
              <a:extLst>
                <a:ext uri="{FF2B5EF4-FFF2-40B4-BE49-F238E27FC236}">
                  <a16:creationId xmlns:a16="http://schemas.microsoft.com/office/drawing/2014/main" id="{0A1F1231-6DF3-4303-92AD-AA7A4A178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84"/>
              <a:ext cx="698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" name="Text Box 8">
              <a:extLst>
                <a:ext uri="{FF2B5EF4-FFF2-40B4-BE49-F238E27FC236}">
                  <a16:creationId xmlns:a16="http://schemas.microsoft.com/office/drawing/2014/main" id="{5D537A76-061B-45F3-9C77-CF811329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Impact" panose="020B0806030902050204" pitchFamily="34" charset="0"/>
                </a:rPr>
                <a:t>Conjectures:</a:t>
              </a:r>
            </a:p>
          </p:txBody>
        </p:sp>
      </p:grpSp>
      <p:sp>
        <p:nvSpPr>
          <p:cNvPr id="55305" name="Text Box 9">
            <a:extLst>
              <a:ext uri="{FF2B5EF4-FFF2-40B4-BE49-F238E27FC236}">
                <a16:creationId xmlns:a16="http://schemas.microsoft.com/office/drawing/2014/main" id="{DB5CFF1D-8738-4FE8-9BBE-BEB7D5EB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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avg – Hibbard</a:t>
            </a:r>
            <a:r>
              <a:rPr lang="en-US" altLang="zh-CN" b="1">
                <a:sym typeface="Wingdings" panose="05000000000000000000" pitchFamily="2" charset="2"/>
              </a:rPr>
              <a:t> 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5/4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FC3537AB-06EC-4FDD-BFFC-841051A2A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</a:t>
            </a:r>
            <a:r>
              <a:rPr lang="en-US" altLang="zh-CN" b="1">
                <a:sym typeface="Wingdings" panose="05000000000000000000" pitchFamily="2" charset="2"/>
              </a:rPr>
              <a:t> Sedgewick’s best sequence is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{1, 5, 19, 41, 109, … }</a:t>
            </a:r>
            <a:r>
              <a:rPr lang="en-US" altLang="zh-CN" b="1">
                <a:sym typeface="Wingdings" panose="05000000000000000000" pitchFamily="2" charset="2"/>
              </a:rPr>
              <a:t> in which the terms are either of the form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9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4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– 9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+ 1</a:t>
            </a:r>
            <a:r>
              <a:rPr lang="en-US" altLang="zh-CN" b="1">
                <a:sym typeface="Wingdings" panose="05000000000000000000" pitchFamily="2" charset="2"/>
              </a:rPr>
              <a:t> or </a:t>
            </a:r>
          </a:p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4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– 3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+ 1</a:t>
            </a:r>
            <a:r>
              <a:rPr lang="en-US" altLang="zh-CN" b="1">
                <a:sym typeface="Wingdings" panose="05000000000000000000" pitchFamily="2" charset="2"/>
              </a:rPr>
              <a:t>. 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avg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7/6 </a:t>
            </a:r>
            <a:r>
              <a:rPr lang="en-US" altLang="zh-CN" b="1">
                <a:sym typeface="Wingdings" panose="05000000000000000000" pitchFamily="2" charset="2"/>
              </a:rPr>
              <a:t>) and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worst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4/3 </a:t>
            </a:r>
            <a:r>
              <a:rPr lang="en-US" altLang="zh-CN" b="1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55307" name="AutoShape 11" descr="再生纸">
            <a:extLst>
              <a:ext uri="{FF2B5EF4-FFF2-40B4-BE49-F238E27FC236}">
                <a16:creationId xmlns:a16="http://schemas.microsoft.com/office/drawing/2014/main" id="{7E7BF52A-D46C-45D9-AD7D-8F5A7AF8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3352800" cy="2133600"/>
          </a:xfrm>
          <a:prstGeom prst="roundRect">
            <a:avLst>
              <a:gd name="adj" fmla="val 7986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2000" b="1"/>
              <a:t>Shellsort is a very simple algorithm, yet with an extremely complex analysis.  It is good for sorting up to moderately large input (tens of thousands).</a:t>
            </a:r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9D5F858C-5ADC-4DDC-B008-AC0B02A98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01" grpId="0" autoUpdateAnimBg="0"/>
      <p:bldP spid="55305" grpId="0" autoUpdateAnimBg="0"/>
      <p:bldP spid="55306" grpId="0" autoUpdateAnimBg="0"/>
      <p:bldP spid="5530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061E2D55-EAC9-4500-AB97-A740D22F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2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Heapsort</a:t>
            </a:r>
            <a:endParaRPr lang="en-US" altLang="zh-CN" b="1"/>
          </a:p>
        </p:txBody>
      </p:sp>
      <p:sp>
        <p:nvSpPr>
          <p:cNvPr id="56323" name="AutoShape 3">
            <a:extLst>
              <a:ext uri="{FF2B5EF4-FFF2-40B4-BE49-F238E27FC236}">
                <a16:creationId xmlns:a16="http://schemas.microsoft.com/office/drawing/2014/main" id="{985081EF-1292-422B-AD0A-1583E1CF9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543800" cy="2971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Algorithm 1: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 BuildHeap( H );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b="1">
                <a:latin typeface="Arial" panose="020B0604020202020204" pitchFamily="34" charset="0"/>
              </a:rPr>
              <a:t>( i=0; i&lt;N; i++ ) 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	TmpH[ i ] = DeleteMin( H );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>
                <a:latin typeface="Arial" panose="020B0604020202020204" pitchFamily="34" charset="0"/>
              </a:rPr>
              <a:t> ( i=0; i&lt;N; i++ ) 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	H[ i ] = TmpH[ i ];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5842AAE-5DBB-466A-88E9-848C0AFC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764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O( </a:t>
            </a:r>
            <a:r>
              <a:rPr lang="en-US" altLang="zh-CN" sz="2000" b="1" i="1">
                <a:solidFill>
                  <a:srgbClr val="0099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 ) */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92305F77-1568-4C1B-828A-F4E435A5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O( log </a:t>
            </a:r>
            <a:r>
              <a:rPr lang="en-US" altLang="zh-CN" sz="2000" b="1" i="1">
                <a:solidFill>
                  <a:srgbClr val="0099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 ) */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F1908F2D-3702-46A5-B8C7-83FE7DD2B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55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O( 1 ) */</a:t>
            </a: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50FB9DC4-A650-4464-A65B-DFA984AA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2908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 log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956389D9-CC6B-4CDE-ABFA-DD5C914B3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86288"/>
            <a:ext cx="518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FF0000"/>
                </a:solidFill>
                <a:sym typeface="Wingdings" panose="05000000000000000000" pitchFamily="2" charset="2"/>
              </a:rPr>
              <a:t></a:t>
            </a:r>
            <a:r>
              <a:rPr lang="en-US" altLang="zh-CN" b="1">
                <a:sym typeface="Wingdings" panose="05000000000000000000" pitchFamily="2" charset="2"/>
              </a:rPr>
              <a:t> The space requirement is doubled.</a:t>
            </a:r>
            <a:endParaRPr lang="en-US" altLang="zh-CN" b="1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B0DABEA3-B1AE-496A-8793-FAF4C5B5E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nimBg="1" autoUpdateAnimBg="0"/>
      <p:bldP spid="56324" grpId="0" autoUpdateAnimBg="0"/>
      <p:bldP spid="56325" grpId="0" autoUpdateAnimBg="0"/>
      <p:bldP spid="56326" grpId="0" autoUpdateAnimBg="0"/>
      <p:bldP spid="56327" grpId="0" autoUpdateAnimBg="0"/>
      <p:bldP spid="563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5C85B61-2046-4E11-AB5E-CC1331F77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Heapsort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A5571BA-2F71-4A53-8AC6-C03C313FDB2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066800"/>
            <a:ext cx="1828800" cy="2133600"/>
            <a:chOff x="1632" y="1824"/>
            <a:chExt cx="1152" cy="1344"/>
          </a:xfrm>
        </p:grpSpPr>
        <p:sp>
          <p:nvSpPr>
            <p:cNvPr id="7198" name="Oval 4">
              <a:extLst>
                <a:ext uri="{FF2B5EF4-FFF2-40B4-BE49-F238E27FC236}">
                  <a16:creationId xmlns:a16="http://schemas.microsoft.com/office/drawing/2014/main" id="{832FEB80-E2CF-4630-B2CC-1AE606994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7199" name="Oval 5">
              <a:extLst>
                <a:ext uri="{FF2B5EF4-FFF2-40B4-BE49-F238E27FC236}">
                  <a16:creationId xmlns:a16="http://schemas.microsoft.com/office/drawing/2014/main" id="{83EA45A4-9F0B-46DE-8ED2-65D8FA266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</a:p>
          </p:txBody>
        </p:sp>
        <p:sp>
          <p:nvSpPr>
            <p:cNvPr id="7200" name="Line 6">
              <a:extLst>
                <a:ext uri="{FF2B5EF4-FFF2-40B4-BE49-F238E27FC236}">
                  <a16:creationId xmlns:a16="http://schemas.microsoft.com/office/drawing/2014/main" id="{5AE87A13-7078-40AF-8E4B-BE14A09C5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112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7201" name="Oval 7">
              <a:extLst>
                <a:ext uri="{FF2B5EF4-FFF2-40B4-BE49-F238E27FC236}">
                  <a16:creationId xmlns:a16="http://schemas.microsoft.com/office/drawing/2014/main" id="{80D2EEF3-D649-4210-93DD-89646AD28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35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7202" name="Line 8">
              <a:extLst>
                <a:ext uri="{FF2B5EF4-FFF2-40B4-BE49-F238E27FC236}">
                  <a16:creationId xmlns:a16="http://schemas.microsoft.com/office/drawing/2014/main" id="{BF9F9336-9118-41D3-B9C2-902B090C6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7203" name="Oval 9">
              <a:extLst>
                <a:ext uri="{FF2B5EF4-FFF2-40B4-BE49-F238E27FC236}">
                  <a16:creationId xmlns:a16="http://schemas.microsoft.com/office/drawing/2014/main" id="{C65CB5B7-F8B3-4A3F-87D2-AC1E28C7B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</a:p>
          </p:txBody>
        </p:sp>
        <p:sp>
          <p:nvSpPr>
            <p:cNvPr id="7204" name="Line 10">
              <a:extLst>
                <a:ext uri="{FF2B5EF4-FFF2-40B4-BE49-F238E27FC236}">
                  <a16:creationId xmlns:a16="http://schemas.microsoft.com/office/drawing/2014/main" id="{28BCA6EE-D450-4A7C-B324-00E49F31C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640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001EF92D-E7C5-4508-ADE4-298F71364D9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143000"/>
            <a:ext cx="2590800" cy="1981200"/>
            <a:chOff x="1392" y="1872"/>
            <a:chExt cx="1632" cy="1248"/>
          </a:xfrm>
        </p:grpSpPr>
        <p:sp>
          <p:nvSpPr>
            <p:cNvPr id="7194" name="Rectangle 12">
              <a:extLst>
                <a:ext uri="{FF2B5EF4-FFF2-40B4-BE49-F238E27FC236}">
                  <a16:creationId xmlns:a16="http://schemas.microsoft.com/office/drawing/2014/main" id="{C3AD75A8-8B24-46E1-BC3F-95C932A6F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72"/>
              <a:ext cx="5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A [0]</a:t>
              </a:r>
            </a:p>
          </p:txBody>
        </p:sp>
        <p:sp>
          <p:nvSpPr>
            <p:cNvPr id="7195" name="Rectangle 13">
              <a:extLst>
                <a:ext uri="{FF2B5EF4-FFF2-40B4-BE49-F238E27FC236}">
                  <a16:creationId xmlns:a16="http://schemas.microsoft.com/office/drawing/2014/main" id="{5A1ACD85-55D5-42FF-B661-AF6FA165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[1]</a:t>
              </a:r>
            </a:p>
          </p:txBody>
        </p:sp>
        <p:sp>
          <p:nvSpPr>
            <p:cNvPr id="7196" name="Rectangle 14">
              <a:extLst>
                <a:ext uri="{FF2B5EF4-FFF2-40B4-BE49-F238E27FC236}">
                  <a16:creationId xmlns:a16="http://schemas.microsoft.com/office/drawing/2014/main" id="{96FDE73E-949F-4296-9354-30B4DDF1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[2]</a:t>
              </a:r>
            </a:p>
          </p:txBody>
        </p:sp>
        <p:sp>
          <p:nvSpPr>
            <p:cNvPr id="7197" name="Rectangle 15">
              <a:extLst>
                <a:ext uri="{FF2B5EF4-FFF2-40B4-BE49-F238E27FC236}">
                  <a16:creationId xmlns:a16="http://schemas.microsoft.com/office/drawing/2014/main" id="{DCB0A8AE-69B6-414D-92A5-A815983D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[3]</a:t>
              </a:r>
            </a:p>
          </p:txBody>
        </p:sp>
      </p:grpSp>
      <p:sp>
        <p:nvSpPr>
          <p:cNvPr id="57360" name="Oval 16">
            <a:extLst>
              <a:ext uri="{FF2B5EF4-FFF2-40B4-BE49-F238E27FC236}">
                <a16:creationId xmlns:a16="http://schemas.microsoft.com/office/drawing/2014/main" id="{46A339A9-A582-49A8-8D67-B51B0DF6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endParaRPr lang="en-US" altLang="zh-CN" b="1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F6DB2687-14AA-488B-A541-B439E369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</a:t>
            </a:r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9F003484-DA04-452C-8E6C-4697E93E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5529029D-4EF6-44AA-96DE-85197D2B6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endParaRPr lang="en-US" altLang="zh-CN" b="1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1488D8B0-7009-4661-8F5D-DCD6F1D3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7365" name="Freeform 21">
            <a:extLst>
              <a:ext uri="{FF2B5EF4-FFF2-40B4-BE49-F238E27FC236}">
                <a16:creationId xmlns:a16="http://schemas.microsoft.com/office/drawing/2014/main" id="{264723E1-80A5-4BFF-83AE-7668CFDFAD01}"/>
              </a:ext>
            </a:extLst>
          </p:cNvPr>
          <p:cNvSpPr>
            <a:spLocks/>
          </p:cNvSpPr>
          <p:nvPr/>
        </p:nvSpPr>
        <p:spPr bwMode="auto">
          <a:xfrm>
            <a:off x="609600" y="2413000"/>
            <a:ext cx="1295400" cy="787400"/>
          </a:xfrm>
          <a:custGeom>
            <a:avLst/>
            <a:gdLst>
              <a:gd name="T0" fmla="*/ 0 w 816"/>
              <a:gd name="T1" fmla="*/ 160 h 496"/>
              <a:gd name="T2" fmla="*/ 192 w 816"/>
              <a:gd name="T3" fmla="*/ 64 h 496"/>
              <a:gd name="T4" fmla="*/ 432 w 816"/>
              <a:gd name="T5" fmla="*/ 16 h 496"/>
              <a:gd name="T6" fmla="*/ 720 w 816"/>
              <a:gd name="T7" fmla="*/ 160 h 496"/>
              <a:gd name="T8" fmla="*/ 816 w 816"/>
              <a:gd name="T9" fmla="*/ 49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496"/>
              <a:gd name="T17" fmla="*/ 816 w 816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496">
                <a:moveTo>
                  <a:pt x="0" y="160"/>
                </a:moveTo>
                <a:cubicBezTo>
                  <a:pt x="60" y="124"/>
                  <a:pt x="120" y="88"/>
                  <a:pt x="192" y="64"/>
                </a:cubicBezTo>
                <a:cubicBezTo>
                  <a:pt x="264" y="40"/>
                  <a:pt x="344" y="0"/>
                  <a:pt x="432" y="16"/>
                </a:cubicBezTo>
                <a:cubicBezTo>
                  <a:pt x="520" y="32"/>
                  <a:pt x="656" y="80"/>
                  <a:pt x="720" y="160"/>
                </a:cubicBezTo>
                <a:cubicBezTo>
                  <a:pt x="784" y="240"/>
                  <a:pt x="800" y="368"/>
                  <a:pt x="816" y="49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466A7028-0041-4439-A5CD-A5485ED9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c</a:t>
            </a:r>
            <a:endParaRPr lang="en-US" altLang="zh-CN" b="1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9484B86B-F99E-4D25-85B8-7F563848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7368" name="Oval 24">
            <a:extLst>
              <a:ext uri="{FF2B5EF4-FFF2-40B4-BE49-F238E27FC236}">
                <a16:creationId xmlns:a16="http://schemas.microsoft.com/office/drawing/2014/main" id="{C35E7A4E-FC2B-44C3-AD07-C87CD66A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c</a:t>
            </a:r>
            <a:endParaRPr lang="en-US" altLang="zh-CN" b="1"/>
          </a:p>
        </p:txBody>
      </p:sp>
      <p:sp>
        <p:nvSpPr>
          <p:cNvPr id="57369" name="Oval 25">
            <a:extLst>
              <a:ext uri="{FF2B5EF4-FFF2-40B4-BE49-F238E27FC236}">
                <a16:creationId xmlns:a16="http://schemas.microsoft.com/office/drawing/2014/main" id="{072C797A-4C96-465E-83F0-8B2A2009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</a:p>
        </p:txBody>
      </p:sp>
      <p:sp>
        <p:nvSpPr>
          <p:cNvPr id="57370" name="Freeform 26">
            <a:extLst>
              <a:ext uri="{FF2B5EF4-FFF2-40B4-BE49-F238E27FC236}">
                <a16:creationId xmlns:a16="http://schemas.microsoft.com/office/drawing/2014/main" id="{C54DA7E4-578C-4FAF-A674-3FE60B61F14F}"/>
              </a:ext>
            </a:extLst>
          </p:cNvPr>
          <p:cNvSpPr>
            <a:spLocks/>
          </p:cNvSpPr>
          <p:nvPr/>
        </p:nvSpPr>
        <p:spPr bwMode="auto">
          <a:xfrm flipH="1">
            <a:off x="1981200" y="1600200"/>
            <a:ext cx="1295400" cy="787400"/>
          </a:xfrm>
          <a:custGeom>
            <a:avLst/>
            <a:gdLst>
              <a:gd name="T0" fmla="*/ 0 w 816"/>
              <a:gd name="T1" fmla="*/ 160 h 496"/>
              <a:gd name="T2" fmla="*/ 192 w 816"/>
              <a:gd name="T3" fmla="*/ 64 h 496"/>
              <a:gd name="T4" fmla="*/ 432 w 816"/>
              <a:gd name="T5" fmla="*/ 16 h 496"/>
              <a:gd name="T6" fmla="*/ 720 w 816"/>
              <a:gd name="T7" fmla="*/ 160 h 496"/>
              <a:gd name="T8" fmla="*/ 816 w 816"/>
              <a:gd name="T9" fmla="*/ 49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496"/>
              <a:gd name="T17" fmla="*/ 816 w 816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496">
                <a:moveTo>
                  <a:pt x="0" y="160"/>
                </a:moveTo>
                <a:cubicBezTo>
                  <a:pt x="60" y="124"/>
                  <a:pt x="120" y="88"/>
                  <a:pt x="192" y="64"/>
                </a:cubicBezTo>
                <a:cubicBezTo>
                  <a:pt x="264" y="40"/>
                  <a:pt x="344" y="0"/>
                  <a:pt x="432" y="16"/>
                </a:cubicBezTo>
                <a:cubicBezTo>
                  <a:pt x="520" y="32"/>
                  <a:pt x="656" y="80"/>
                  <a:pt x="720" y="160"/>
                </a:cubicBezTo>
                <a:cubicBezTo>
                  <a:pt x="784" y="240"/>
                  <a:pt x="800" y="368"/>
                  <a:pt x="816" y="49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71" name="Oval 27">
            <a:extLst>
              <a:ext uri="{FF2B5EF4-FFF2-40B4-BE49-F238E27FC236}">
                <a16:creationId xmlns:a16="http://schemas.microsoft.com/office/drawing/2014/main" id="{F46D292E-1FE8-464A-8C35-9E2C2810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</a:p>
        </p:txBody>
      </p:sp>
      <p:sp>
        <p:nvSpPr>
          <p:cNvPr id="57372" name="Oval 28">
            <a:extLst>
              <a:ext uri="{FF2B5EF4-FFF2-40B4-BE49-F238E27FC236}">
                <a16:creationId xmlns:a16="http://schemas.microsoft.com/office/drawing/2014/main" id="{B32CC8E1-9747-49E1-8B46-2C69A0D2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en-US" altLang="zh-CN" b="1"/>
          </a:p>
        </p:txBody>
      </p:sp>
      <p:sp>
        <p:nvSpPr>
          <p:cNvPr id="57373" name="Oval 29">
            <a:extLst>
              <a:ext uri="{FF2B5EF4-FFF2-40B4-BE49-F238E27FC236}">
                <a16:creationId xmlns:a16="http://schemas.microsoft.com/office/drawing/2014/main" id="{54BFDE6C-4567-49F3-BAD6-E956A9A3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en-US" altLang="zh-CN" b="1"/>
          </a:p>
        </p:txBody>
      </p:sp>
      <p:sp>
        <p:nvSpPr>
          <p:cNvPr id="57374" name="Oval 30">
            <a:extLst>
              <a:ext uri="{FF2B5EF4-FFF2-40B4-BE49-F238E27FC236}">
                <a16:creationId xmlns:a16="http://schemas.microsoft.com/office/drawing/2014/main" id="{67F07F57-2D03-4533-8461-7D83E3A2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en-US" altLang="zh-CN" b="1"/>
          </a:p>
        </p:txBody>
      </p:sp>
      <p:sp>
        <p:nvSpPr>
          <p:cNvPr id="57375" name="Rectangle 31">
            <a:extLst>
              <a:ext uri="{FF2B5EF4-FFF2-40B4-BE49-F238E27FC236}">
                <a16:creationId xmlns:a16="http://schemas.microsoft.com/office/drawing/2014/main" id="{C64794ED-CFBA-4934-BD83-352A3469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Algorithm 2:</a:t>
            </a:r>
          </a:p>
        </p:txBody>
      </p:sp>
      <p:sp>
        <p:nvSpPr>
          <p:cNvPr id="57376" name="AutoShape 32">
            <a:extLst>
              <a:ext uri="{FF2B5EF4-FFF2-40B4-BE49-F238E27FC236}">
                <a16:creationId xmlns:a16="http://schemas.microsoft.com/office/drawing/2014/main" id="{5DA454B9-0E95-4E4C-B66E-8309CA33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7200"/>
            <a:ext cx="5105400" cy="2971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Heapsort(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i;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 = N / 2; i &gt;= 0; i - -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BuildHeap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PercDown( A, i, N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 = N - 1; i &gt; 0; i - -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Swap( &amp;A[ 0 ], &amp;A[ i ]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DeleteMax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PercDown( A, 0, i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7377" name="AutoShape 33">
            <a:extLst>
              <a:ext uri="{FF2B5EF4-FFF2-40B4-BE49-F238E27FC236}">
                <a16:creationId xmlns:a16="http://schemas.microsoft.com/office/drawing/2014/main" id="{DE6C954B-6824-4655-8EC4-E77F66EB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4800600" cy="1295400"/>
          </a:xfrm>
          <a:prstGeom prst="wedgeEllipseCallout">
            <a:avLst>
              <a:gd name="adj1" fmla="val -59093"/>
              <a:gd name="adj2" fmla="val -17328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Heapsort data start from position 0.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7B834C63-3884-4B5C-87AA-68A7FD4F0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average number of comparisons used to heapsort a random permutation of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distinct items is </a:t>
            </a:r>
          </a:p>
          <a:p>
            <a:pPr eaLnBrk="1" hangingPunct="1"/>
            <a:r>
              <a:rPr lang="en-US" altLang="zh-CN" b="1">
                <a:sym typeface="Wingdings" panose="05000000000000000000" pitchFamily="2" charset="2"/>
              </a:rPr>
              <a:t>   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log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O(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log log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57379" name="AutoShape 35" descr="再生纸">
            <a:extLst>
              <a:ext uri="{FF2B5EF4-FFF2-40B4-BE49-F238E27FC236}">
                <a16:creationId xmlns:a16="http://schemas.microsoft.com/office/drawing/2014/main" id="{9537006E-C2B7-4C05-B8EE-81486D06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7848600" cy="1219200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Although Heapsort gives the </a:t>
            </a:r>
            <a:r>
              <a:rPr lang="en-US" altLang="zh-CN" sz="2000" b="1">
                <a:solidFill>
                  <a:schemeClr val="hlink"/>
                </a:solidFill>
              </a:rPr>
              <a:t>best average time</a:t>
            </a:r>
            <a:r>
              <a:rPr lang="en-US" altLang="zh-CN" sz="2000" b="1"/>
              <a:t>, in practice it is slower than a version of Shellsort that uses Sedgewick’s increment sequence.</a:t>
            </a:r>
          </a:p>
        </p:txBody>
      </p:sp>
      <p:sp>
        <p:nvSpPr>
          <p:cNvPr id="7193" name="Text Box 36">
            <a:extLst>
              <a:ext uri="{FF2B5EF4-FFF2-40B4-BE49-F238E27FC236}">
                <a16:creationId xmlns:a16="http://schemas.microsoft.com/office/drawing/2014/main" id="{510DC19C-B03C-46EF-A8FA-F71564B7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 animBg="1" autoUpdateAnimBg="0"/>
      <p:bldP spid="57361" grpId="0" animBg="1" autoUpdateAnimBg="0"/>
      <p:bldP spid="57362" grpId="0" animBg="1" autoUpdateAnimBg="0"/>
      <p:bldP spid="57363" grpId="0" animBg="1" autoUpdateAnimBg="0"/>
      <p:bldP spid="57364" grpId="0" animBg="1" autoUpdateAnimBg="0"/>
      <p:bldP spid="57365" grpId="0" animBg="1"/>
      <p:bldP spid="57366" grpId="0" animBg="1" autoUpdateAnimBg="0"/>
      <p:bldP spid="57367" grpId="0" animBg="1" autoUpdateAnimBg="0"/>
      <p:bldP spid="57368" grpId="0" animBg="1" autoUpdateAnimBg="0"/>
      <p:bldP spid="57369" grpId="0" animBg="1" autoUpdateAnimBg="0"/>
      <p:bldP spid="57370" grpId="0" animBg="1"/>
      <p:bldP spid="57371" grpId="0" animBg="1" autoUpdateAnimBg="0"/>
      <p:bldP spid="57372" grpId="0" animBg="1" autoUpdateAnimBg="0"/>
      <p:bldP spid="57373" grpId="0" animBg="1" autoUpdateAnimBg="0"/>
      <p:bldP spid="57374" grpId="0" animBg="1" autoUpdateAnimBg="0"/>
      <p:bldP spid="57375" grpId="0" autoUpdateAnimBg="0"/>
      <p:bldP spid="57376" grpId="0" animBg="1" autoUpdateAnimBg="0"/>
      <p:bldP spid="57377" grpId="0" animBg="1" autoUpdateAnimBg="0"/>
      <p:bldP spid="57378" grpId="0" autoUpdateAnimBg="0"/>
      <p:bldP spid="5737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F665958A-E8D2-4D4E-B1CE-338418F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2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§6  Mergesort</a:t>
            </a:r>
            <a:endParaRPr lang="en-US" altLang="zh-CN" b="1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A655202-8E36-40E9-BFA1-A9A2B78F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1. Merge two sorted lists</a:t>
            </a:r>
            <a:endParaRPr lang="en-US" altLang="zh-CN" b="1">
              <a:ea typeface="MS Hei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EA3C53A-B220-44B7-BCB2-EFB4BCC9F1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86000"/>
            <a:ext cx="1828800" cy="381000"/>
            <a:chOff x="1056" y="1344"/>
            <a:chExt cx="1152" cy="240"/>
          </a:xfrm>
        </p:grpSpPr>
        <p:sp>
          <p:nvSpPr>
            <p:cNvPr id="8227" name="Rectangle 5">
              <a:extLst>
                <a:ext uri="{FF2B5EF4-FFF2-40B4-BE49-F238E27FC236}">
                  <a16:creationId xmlns:a16="http://schemas.microsoft.com/office/drawing/2014/main" id="{5CF273E8-C9AF-47DC-AECF-817395F59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28" name="Rectangle 6">
              <a:extLst>
                <a:ext uri="{FF2B5EF4-FFF2-40B4-BE49-F238E27FC236}">
                  <a16:creationId xmlns:a16="http://schemas.microsoft.com/office/drawing/2014/main" id="{56912E97-5DC6-4BBF-955B-E6DE74BDE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8229" name="Rectangle 7">
              <a:extLst>
                <a:ext uri="{FF2B5EF4-FFF2-40B4-BE49-F238E27FC236}">
                  <a16:creationId xmlns:a16="http://schemas.microsoft.com/office/drawing/2014/main" id="{FBB442C9-9726-4B8E-89B6-5244D1109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8230" name="Rectangle 8">
              <a:extLst>
                <a:ext uri="{FF2B5EF4-FFF2-40B4-BE49-F238E27FC236}">
                  <a16:creationId xmlns:a16="http://schemas.microsoft.com/office/drawing/2014/main" id="{F447BFEF-F2BC-4377-86A2-9F6AC0A8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26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D845C67-92E6-426B-B730-23F63BBE64E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1828800" cy="381000"/>
            <a:chOff x="2928" y="1344"/>
            <a:chExt cx="1152" cy="240"/>
          </a:xfrm>
        </p:grpSpPr>
        <p:sp>
          <p:nvSpPr>
            <p:cNvPr id="8223" name="Rectangle 10">
              <a:extLst>
                <a:ext uri="{FF2B5EF4-FFF2-40B4-BE49-F238E27FC236}">
                  <a16:creationId xmlns:a16="http://schemas.microsoft.com/office/drawing/2014/main" id="{57FD148A-8E92-4DD4-964A-63262371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8224" name="Rectangle 11">
              <a:extLst>
                <a:ext uri="{FF2B5EF4-FFF2-40B4-BE49-F238E27FC236}">
                  <a16:creationId xmlns:a16="http://schemas.microsoft.com/office/drawing/2014/main" id="{474FC227-01A3-4C28-9578-B291157CF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15</a:t>
              </a:r>
            </a:p>
          </p:txBody>
        </p:sp>
        <p:sp>
          <p:nvSpPr>
            <p:cNvPr id="8225" name="Rectangle 12">
              <a:extLst>
                <a:ext uri="{FF2B5EF4-FFF2-40B4-BE49-F238E27FC236}">
                  <a16:creationId xmlns:a16="http://schemas.microsoft.com/office/drawing/2014/main" id="{9BC84404-27D6-42F4-B5C8-5356EDA7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27</a:t>
              </a:r>
            </a:p>
          </p:txBody>
        </p:sp>
        <p:sp>
          <p:nvSpPr>
            <p:cNvPr id="8226" name="Rectangle 13">
              <a:extLst>
                <a:ext uri="{FF2B5EF4-FFF2-40B4-BE49-F238E27FC236}">
                  <a16:creationId xmlns:a16="http://schemas.microsoft.com/office/drawing/2014/main" id="{44F26CEC-7059-4D09-ACAA-A6207EB1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38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59F71922-0A3D-46A5-8706-63314712FD5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76600"/>
            <a:ext cx="3657600" cy="381000"/>
            <a:chOff x="1440" y="1968"/>
            <a:chExt cx="2304" cy="240"/>
          </a:xfrm>
        </p:grpSpPr>
        <p:sp>
          <p:nvSpPr>
            <p:cNvPr id="8215" name="Rectangle 15">
              <a:extLst>
                <a:ext uri="{FF2B5EF4-FFF2-40B4-BE49-F238E27FC236}">
                  <a16:creationId xmlns:a16="http://schemas.microsoft.com/office/drawing/2014/main" id="{BA753920-4CDD-4062-871D-8F623992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6" name="Rectangle 16">
              <a:extLst>
                <a:ext uri="{FF2B5EF4-FFF2-40B4-BE49-F238E27FC236}">
                  <a16:creationId xmlns:a16="http://schemas.microsoft.com/office/drawing/2014/main" id="{7BC845C9-ECEC-45EA-82FF-7240E88D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7" name="Rectangle 17">
              <a:extLst>
                <a:ext uri="{FF2B5EF4-FFF2-40B4-BE49-F238E27FC236}">
                  <a16:creationId xmlns:a16="http://schemas.microsoft.com/office/drawing/2014/main" id="{329161A3-325D-4949-AC5A-8588E4C7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8" name="Rectangle 18">
              <a:extLst>
                <a:ext uri="{FF2B5EF4-FFF2-40B4-BE49-F238E27FC236}">
                  <a16:creationId xmlns:a16="http://schemas.microsoft.com/office/drawing/2014/main" id="{68BF9570-1AC1-492A-BF3E-73A34EF5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9" name="Rectangle 19">
              <a:extLst>
                <a:ext uri="{FF2B5EF4-FFF2-40B4-BE49-F238E27FC236}">
                  <a16:creationId xmlns:a16="http://schemas.microsoft.com/office/drawing/2014/main" id="{84A027D1-9949-4D30-B729-A4786AAE2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20" name="Rectangle 20">
              <a:extLst>
                <a:ext uri="{FF2B5EF4-FFF2-40B4-BE49-F238E27FC236}">
                  <a16:creationId xmlns:a16="http://schemas.microsoft.com/office/drawing/2014/main" id="{C26C7843-F775-4D6A-93CA-53C112D1D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21" name="Rectangle 21">
              <a:extLst>
                <a:ext uri="{FF2B5EF4-FFF2-40B4-BE49-F238E27FC236}">
                  <a16:creationId xmlns:a16="http://schemas.microsoft.com/office/drawing/2014/main" id="{5A6887C9-1D1D-4D20-82F6-E3292C36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22" name="Rectangle 22">
              <a:extLst>
                <a:ext uri="{FF2B5EF4-FFF2-40B4-BE49-F238E27FC236}">
                  <a16:creationId xmlns:a16="http://schemas.microsoft.com/office/drawing/2014/main" id="{916D41DE-B3E1-4784-8B9A-7DFBEA64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</p:grpSp>
      <p:sp>
        <p:nvSpPr>
          <p:cNvPr id="58391" name="Rectangle 23">
            <a:extLst>
              <a:ext uri="{FF2B5EF4-FFF2-40B4-BE49-F238E27FC236}">
                <a16:creationId xmlns:a16="http://schemas.microsoft.com/office/drawing/2014/main" id="{080137C9-6259-4803-A5A3-DA4CF016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392" name="Rectangle 24">
            <a:extLst>
              <a:ext uri="{FF2B5EF4-FFF2-40B4-BE49-F238E27FC236}">
                <a16:creationId xmlns:a16="http://schemas.microsoft.com/office/drawing/2014/main" id="{65095157-21B7-481B-A280-E4AB5A58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58393" name="AutoShape 25">
            <a:extLst>
              <a:ext uri="{FF2B5EF4-FFF2-40B4-BE49-F238E27FC236}">
                <a16:creationId xmlns:a16="http://schemas.microsoft.com/office/drawing/2014/main" id="{7311E383-810B-43EA-A8D9-D0204556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FF0000"/>
                </a:solidFill>
              </a:rPr>
              <a:t>Aptr</a:t>
            </a:r>
          </a:p>
        </p:txBody>
      </p:sp>
      <p:sp>
        <p:nvSpPr>
          <p:cNvPr id="58394" name="AutoShape 26">
            <a:extLst>
              <a:ext uri="{FF2B5EF4-FFF2-40B4-BE49-F238E27FC236}">
                <a16:creationId xmlns:a16="http://schemas.microsoft.com/office/drawing/2014/main" id="{F2565163-3A1E-4D2D-B067-C50B2E9E2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00200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9900"/>
                </a:solidFill>
              </a:rPr>
              <a:t>Bptr</a:t>
            </a:r>
          </a:p>
        </p:txBody>
      </p:sp>
      <p:sp>
        <p:nvSpPr>
          <p:cNvPr id="58395" name="AutoShape 27">
            <a:extLst>
              <a:ext uri="{FF2B5EF4-FFF2-40B4-BE49-F238E27FC236}">
                <a16:creationId xmlns:a16="http://schemas.microsoft.com/office/drawing/2014/main" id="{29D41988-6CAC-4139-AC96-3DF1CE2E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8396" name="Rectangle 28">
            <a:extLst>
              <a:ext uri="{FF2B5EF4-FFF2-40B4-BE49-F238E27FC236}">
                <a16:creationId xmlns:a16="http://schemas.microsoft.com/office/drawing/2014/main" id="{0D86775D-8D00-41F4-90A5-4A889398E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24000"/>
            <a:ext cx="838200" cy="72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97" name="AutoShape 29">
            <a:extLst>
              <a:ext uri="{FF2B5EF4-FFF2-40B4-BE49-F238E27FC236}">
                <a16:creationId xmlns:a16="http://schemas.microsoft.com/office/drawing/2014/main" id="{894C50BF-385C-4A39-BB05-E966058F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685800" cy="381000"/>
          </a:xfrm>
          <a:prstGeom prst="wedgeRectCallout">
            <a:avLst>
              <a:gd name="adj1" fmla="val 2778"/>
              <a:gd name="adj2" fmla="val 123333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FF0000"/>
                </a:solidFill>
              </a:rPr>
              <a:t>Aptr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A6843446-2846-4F7F-BD88-EC0D1236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690938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99" name="AutoShape 31">
            <a:extLst>
              <a:ext uri="{FF2B5EF4-FFF2-40B4-BE49-F238E27FC236}">
                <a16:creationId xmlns:a16="http://schemas.microsoft.com/office/drawing/2014/main" id="{FE45CF84-AA2B-48F6-8216-A2243DC4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38600"/>
            <a:ext cx="685800" cy="381000"/>
          </a:xfrm>
          <a:prstGeom prst="wedgeRectCallout">
            <a:avLst>
              <a:gd name="adj1" fmla="val -18750"/>
              <a:gd name="adj2" fmla="val -14208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8400" name="Rectangle 32">
            <a:extLst>
              <a:ext uri="{FF2B5EF4-FFF2-40B4-BE49-F238E27FC236}">
                <a16:creationId xmlns:a16="http://schemas.microsoft.com/office/drawing/2014/main" id="{33DB1045-EEC7-4271-9EC6-CDB76FCC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140970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01" name="AutoShape 33">
            <a:extLst>
              <a:ext uri="{FF2B5EF4-FFF2-40B4-BE49-F238E27FC236}">
                <a16:creationId xmlns:a16="http://schemas.microsoft.com/office/drawing/2014/main" id="{E204402B-8473-4528-8C9D-B9272880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00200"/>
            <a:ext cx="685800" cy="381000"/>
          </a:xfrm>
          <a:prstGeom prst="wedgeRectCallout">
            <a:avLst>
              <a:gd name="adj1" fmla="val -6944"/>
              <a:gd name="adj2" fmla="val 129583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9900"/>
                </a:solidFill>
              </a:rPr>
              <a:t>Bptr</a:t>
            </a:r>
          </a:p>
        </p:txBody>
      </p:sp>
      <p:sp>
        <p:nvSpPr>
          <p:cNvPr id="58402" name="Rectangle 34">
            <a:extLst>
              <a:ext uri="{FF2B5EF4-FFF2-40B4-BE49-F238E27FC236}">
                <a16:creationId xmlns:a16="http://schemas.microsoft.com/office/drawing/2014/main" id="{F7334E97-063C-4757-9648-F920C093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690938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03" name="AutoShape 35">
            <a:extLst>
              <a:ext uri="{FF2B5EF4-FFF2-40B4-BE49-F238E27FC236}">
                <a16:creationId xmlns:a16="http://schemas.microsoft.com/office/drawing/2014/main" id="{B69851C1-F7F3-4D98-B457-F2F095DB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8404" name="Rectangle 36">
            <a:extLst>
              <a:ext uri="{FF2B5EF4-FFF2-40B4-BE49-F238E27FC236}">
                <a16:creationId xmlns:a16="http://schemas.microsoft.com/office/drawing/2014/main" id="{9628A723-C6C7-4386-9D44-8A99C4DB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       </a:t>
            </a:r>
            <a:r>
              <a:rPr lang="en-US" altLang="zh-CN" b="1" baseline="30000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) where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is the total number of elements.</a:t>
            </a:r>
          </a:p>
        </p:txBody>
      </p: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4B74F2F1-70E5-4D6B-A479-148C9FF2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8214" name="Text Box 38">
            <a:extLst>
              <a:ext uri="{FF2B5EF4-FFF2-40B4-BE49-F238E27FC236}">
                <a16:creationId xmlns:a16="http://schemas.microsoft.com/office/drawing/2014/main" id="{D95A1CDF-1B1A-4967-B052-9106FDE8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91" grpId="0" animBg="1" autoUpdateAnimBg="0"/>
      <p:bldP spid="58392" grpId="0" animBg="1" autoUpdateAnimBg="0"/>
      <p:bldP spid="58393" grpId="0" animBg="1" autoUpdateAnimBg="0"/>
      <p:bldP spid="58394" grpId="0" animBg="1" autoUpdateAnimBg="0"/>
      <p:bldP spid="58395" grpId="0" animBg="1" autoUpdateAnimBg="0"/>
      <p:bldP spid="58396" grpId="0" animBg="1"/>
      <p:bldP spid="58397" grpId="0" animBg="1" autoUpdateAnimBg="0"/>
      <p:bldP spid="58398" grpId="0" animBg="1"/>
      <p:bldP spid="58399" grpId="0" animBg="1" autoUpdateAnimBg="0"/>
      <p:bldP spid="58400" grpId="0" animBg="1"/>
      <p:bldP spid="58401" grpId="0" animBg="1" autoUpdateAnimBg="0"/>
      <p:bldP spid="58402" grpId="0" animBg="1"/>
      <p:bldP spid="58403" grpId="0" animBg="1" autoUpdateAnimBg="0"/>
      <p:bldP spid="58404" grpId="0" autoUpdateAnimBg="0"/>
      <p:bldP spid="584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4805BDD-421D-407E-B9D6-6F98B7A4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Mergesort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41FBEE-6D12-4C43-9AEC-A1A56639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2. Mergesort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9396" name="AutoShape 4">
            <a:extLst>
              <a:ext uri="{FF2B5EF4-FFF2-40B4-BE49-F238E27FC236}">
                <a16:creationId xmlns:a16="http://schemas.microsoft.com/office/drawing/2014/main" id="{6FF800A7-E28D-4A00-ACAC-7BFC723A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620000" cy="5867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MSort( ElementType A[ ], ElementType TmpArray[ ],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Left,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Right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Center;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Left &lt; Right ) {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if there are elements to be sorted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Center = ( Left + Right ) / 2;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MSort( A, TmpArray, Left, Center ); 	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T( N / 2 )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MSort( A, TmpArray, Center + 1, Right ); 	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T( N / 2 )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Merge( A, TmpArray, Left, Center + 1, Right );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O( N )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Mergesort(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ElementType  *TmpArray;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need O(N) extra space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TmpArray =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malloc</a:t>
            </a:r>
            <a:r>
              <a:rPr lang="en-US" altLang="zh-CN" sz="1800" b="1">
                <a:latin typeface="Arial" panose="020B0604020202020204" pitchFamily="34" charset="0"/>
              </a:rPr>
              <a:t>( N *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ElementType )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TmpArray != NULL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MSort( A, TmpArray, 0, N - 1 );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1800" b="1">
                <a:latin typeface="Arial" panose="020B0604020202020204" pitchFamily="34" charset="0"/>
              </a:rPr>
              <a:t>( TmpArray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 FatalError( "No space for tmp array!!!"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F1EC277D-2EC2-42FC-8B75-BEA78F6DA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5867400" cy="2133600"/>
          </a:xfrm>
          <a:prstGeom prst="wedgeEllipseCallout">
            <a:avLst>
              <a:gd name="adj1" fmla="val -20481"/>
              <a:gd name="adj2" fmla="val -7901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If a </a:t>
            </a:r>
            <a:r>
              <a:rPr lang="en-US" altLang="zh-CN" sz="2000" b="1">
                <a:latin typeface="Arial" panose="020B0604020202020204" pitchFamily="34" charset="0"/>
              </a:rPr>
              <a:t>TmpArray</a:t>
            </a:r>
            <a:r>
              <a:rPr lang="en-US" altLang="zh-CN" b="1"/>
              <a:t> is declared locally for each call of </a:t>
            </a:r>
            <a:r>
              <a:rPr lang="en-US" altLang="zh-CN" sz="2000" b="1">
                <a:latin typeface="Arial" panose="020B0604020202020204" pitchFamily="34" charset="0"/>
              </a:rPr>
              <a:t>Merge</a:t>
            </a:r>
            <a:r>
              <a:rPr lang="en-US" altLang="zh-CN" b="1"/>
              <a:t>, then </a:t>
            </a:r>
            <a:r>
              <a:rPr lang="en-US" altLang="zh-CN" b="1" i="1"/>
              <a:t>S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/>
              <a:t>) = O(                  )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CD12BE99-11F8-4F33-A12E-95535949E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 log 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DEAF6D3C-6C45-431B-ABD5-90C5CD477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 autoUpdateAnimBg="0"/>
      <p:bldP spid="59397" grpId="0" animBg="1" autoUpdateAnimBg="0"/>
      <p:bldP spid="593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82F7BF29-2870-4BCB-A071-7EE4DC3BB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Mergesort </a:t>
            </a:r>
          </a:p>
        </p:txBody>
      </p:sp>
      <p:sp>
        <p:nvSpPr>
          <p:cNvPr id="60419" name="AutoShape 3">
            <a:extLst>
              <a:ext uri="{FF2B5EF4-FFF2-40B4-BE49-F238E27FC236}">
                <a16:creationId xmlns:a16="http://schemas.microsoft.com/office/drawing/2014/main" id="{9E0409AC-1BE5-4844-B896-4B7D8376B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"/>
            <a:ext cx="7620000" cy="5867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Lpos = start of left half, Rpos = start of right half */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Merge( ElementType A[ ], ElementType TmpArray[ ],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Lpos,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Rpos,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RightEnd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LeftEnd, NumElements, TmpPos;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LeftEnd = Rpos - 1;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TmpPos = Lpos;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NumElements = RightEnd - Lpos + 1;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Lpos &lt;= LeftEnd &amp;&amp; Rpos &lt;= RightEnd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main loop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A[ Lpos ] &lt;= A[ Rpos ]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TmpArray[ TmpPos++ ] = A[ Lpos++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TmpArray[ TmpPos++ ] = A[ Rpos++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Lpos &lt;= LeftEnd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Copy rest of first half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TmpArray[ TmpPos++ ] = A[ Lpos++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Rpos &lt;= RightEnd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Copy rest of second half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TmpArray[ TmpPos++ ] = A[ Rpos++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NumElements; i++, RightEnd - -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Copy TmpArray back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A[ RightEnd ] = TmpArray[ RightEnd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70D3D5D-8413-4194-9A80-C755FC57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970</Words>
  <Application>Microsoft Office PowerPoint</Application>
  <PresentationFormat>全屏显示(4:3)</PresentationFormat>
  <Paragraphs>325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Times New Roman</vt:lpstr>
      <vt:lpstr>宋体</vt:lpstr>
      <vt:lpstr>Arial</vt:lpstr>
      <vt:lpstr>Calibri</vt:lpstr>
      <vt:lpstr>Webdings</vt:lpstr>
      <vt:lpstr>MS Hei</vt:lpstr>
      <vt:lpstr>Wingdings</vt:lpstr>
      <vt:lpstr>Symbol</vt:lpstr>
      <vt:lpstr>Impact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138</cp:revision>
  <dcterms:created xsi:type="dcterms:W3CDTF">2000-07-24T11:13:48Z</dcterms:created>
  <dcterms:modified xsi:type="dcterms:W3CDTF">2022-12-15T13:28:42Z</dcterms:modified>
</cp:coreProperties>
</file>