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00FF"/>
    <a:srgbClr val="0066CC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A148C4-1A69-44C2-84AE-DE59C1EA5E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1F1BF1-6DCE-4364-B6BF-28ACEEBAD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D78F35-9FF0-4305-92D7-2732A3A78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73034E-5E58-4EF1-9215-0BEB95CDCD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65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B35611-23D1-431D-88C8-4C65F0059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81179B-34B7-46E4-8820-0AC6965DFF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B4B3D2-3485-4070-BC17-D085E25F8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03892-7AA3-4E51-A3FE-950E7252C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44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F13BD1-A052-416B-83E0-5D49F95C9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7FD21D-8FA7-473B-9087-434BC3132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0238F7-8DA0-4B25-B55D-F6681203D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E140D0-F700-452F-8E16-79E714034B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3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283D65-72E9-423C-9A0D-8847ACFD2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BF30F-9E40-4D46-9023-6844ADCF1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4BA0E8-EAD1-4370-A287-89F701FC94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35006-F323-4D02-AC4C-C6D20436A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71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25E30B-04E1-41F5-A057-C5D5BD41B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58C59C-229B-4A88-9868-7DBECDC6EF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5E391C-4051-422F-A67B-804631C63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9B90A-9ECC-4834-A194-083B366706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3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4EC82-2C9F-4866-87BC-0FB75A2E25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53FA9-81D5-41CC-A790-D6E05EC67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2D93E-6A35-4B77-B8EB-BDF614087C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1C303-4381-472E-B548-18552AC1D7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91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F6FD56-B932-4DBC-8D9D-269D8C109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EA1D1D-1D5F-4A16-AA43-FB163742E4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1654946-9D3E-4404-A39F-C9A6B1E8B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41138-C27A-4AD7-9DE3-10F611E037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91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CDA438-E5EE-4B99-8714-175B398B2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F3BEA3-03E3-4384-B3BA-ADEA0B14E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A2AD30-ED00-42E0-8521-9F47E32B3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7553E-C409-468A-A02F-1C5645B81B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72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C158205-6762-481D-974E-3867044F17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F716B3-65AD-4DD0-8565-1AE1495019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5E1531-ABB3-4B90-A4F8-71977A444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8C03E-FEDA-4F7E-8A22-4204E6BC29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4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C2476-604D-4CA7-B3AA-FB80C002BA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A13FC-9588-4012-8BBD-B80B415D8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B44AC-2074-4184-9716-55446BE6C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D4CAC-1FF2-4A83-9C92-963E569282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43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5634C-688C-4328-9C5A-CBBFD6457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3C150-9F50-413D-967D-86CEFAF27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699DA-B924-4249-9671-829F1EA95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7EEA4-5433-489F-AAD9-31954BC2D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35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10625D-6C5A-450C-ABE3-AE07FD486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2EC50D-FAD3-41D1-9104-F92D77C8B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0FEA7D-D0B2-44C1-AA51-264C8C888C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513CFB-A2C5-4114-98D9-3E86F4CE08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97DC3A0-F68C-48F8-A7FF-A21195E357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90BDB1B-A439-441B-8C65-89612D42F2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zjuhw.rqnoj.c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weiss@fiu.edu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pintia.cn/" TargetMode="Externa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8D8A671-84C6-4B45-805D-6580CE6796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05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数据结构基础</a:t>
            </a:r>
            <a:b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Fundamentals of Data Structures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0643C82-1FCF-4D35-9E77-1258374675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2362200"/>
            <a:ext cx="6400800" cy="2286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楷体_GB2312" pitchFamily="49" charset="-122"/>
              </a:rPr>
              <a:t>主讲教师： 朱建科</a:t>
            </a:r>
          </a:p>
          <a:p>
            <a:pPr eaLnBrk="1" hangingPunct="1"/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Instructor:  ZHU Jianke</a:t>
            </a:r>
          </a:p>
          <a:p>
            <a:pPr eaLnBrk="1" hangingPunct="1"/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E-mail:  </a:t>
            </a:r>
            <a:r>
              <a:rPr lang="en-US" altLang="zh-CN" sz="2000" b="1" u="sng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jkzhu@zju.edu.cn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98E4052F-0E86-4C77-93B3-4BA61FF5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51363"/>
            <a:ext cx="7315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Courseware  and homework sets can be downloaded from  </a:t>
            </a:r>
            <a:r>
              <a:rPr lang="en-US" altLang="zh-CN" sz="2400" b="1" u="sng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https://pintia.cn/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0F367-20E6-4A62-B29D-B7C1F793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4900" b="1" dirty="0">
                <a:solidFill>
                  <a:schemeClr val="tx1"/>
                </a:solidFill>
              </a:rPr>
              <a:t>Process </a:t>
            </a:r>
            <a:endParaRPr lang="zh-CN" altLang="en-US" sz="4900" dirty="0">
              <a:solidFill>
                <a:schemeClr val="tx1"/>
              </a:solidFill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D2D1615A-78A2-4E80-8218-7D98E6BCE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15263" cy="4114800"/>
          </a:xfrm>
        </p:spPr>
        <p:txBody>
          <a:bodyPr/>
          <a:lstStyle/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Submit initial version for peer review (1 week)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Participate in peer review (2 days)</a:t>
            </a:r>
            <a:endParaRPr lang="zh-CN" altLang="en-US" b="1"/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Revise paper and submit to TA (2 days)</a:t>
            </a:r>
            <a:endParaRPr lang="zh-CN" altLang="en-US" b="1">
              <a:hlinkClick r:id="rId2"/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Receive final grading from TA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2">
            <a:extLst>
              <a:ext uri="{FF2B5EF4-FFF2-40B4-BE49-F238E27FC236}">
                <a16:creationId xmlns:a16="http://schemas.microsoft.com/office/drawing/2014/main" id="{B7F128C8-5959-4F24-85B7-0FC33B53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7847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诚信守则</a:t>
            </a:r>
            <a:endParaRPr kumimoji="0" lang="en-US" altLang="zh-CN" sz="36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kumimoji="0" lang="en-US" altLang="zh-CN" sz="3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Code of Academic Honesty</a:t>
            </a:r>
            <a:r>
              <a:rPr kumimoji="0" lang="zh-CN" altLang="en-US" sz="3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12291" name="矩形 3">
            <a:extLst>
              <a:ext uri="{FF2B5EF4-FFF2-40B4-BE49-F238E27FC236}">
                <a16:creationId xmlns:a16="http://schemas.microsoft.com/office/drawing/2014/main" id="{7EBAF986-E93F-4B81-9CFB-988D7BC1A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20938"/>
            <a:ext cx="6911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One must get a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full mark </a:t>
            </a: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be eligible to take the final exam.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33333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 long as there is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one</a:t>
            </a: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action of academic dishonesty in this semester, one will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not</a:t>
            </a: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be eligible to take the final exam and one’s course score will be zero.</a:t>
            </a: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FD51FC49-CF2D-4CDE-84FD-F0DCB453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61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  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教材</a:t>
            </a:r>
            <a:r>
              <a:rPr lang="zh-CN" altLang="en-US" sz="2800" b="1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(Text Book)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0713244D-3DAD-4D69-BB8F-1040939D528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057400"/>
            <a:ext cx="1752600" cy="2438400"/>
            <a:chOff x="4080" y="384"/>
            <a:chExt cx="1104" cy="1536"/>
          </a:xfrm>
        </p:grpSpPr>
        <p:sp>
          <p:nvSpPr>
            <p:cNvPr id="3079" name="AutoShape 8" descr="深色木质">
              <a:extLst>
                <a:ext uri="{FF2B5EF4-FFF2-40B4-BE49-F238E27FC236}">
                  <a16:creationId xmlns:a16="http://schemas.microsoft.com/office/drawing/2014/main" id="{55260B08-719A-4551-8E6E-41ED6F7FE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84"/>
              <a:ext cx="1104" cy="1536"/>
            </a:xfrm>
            <a:prstGeom prst="bevel">
              <a:avLst>
                <a:gd name="adj" fmla="val 41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pic>
          <p:nvPicPr>
            <p:cNvPr id="3080" name="Picture 5" descr="Weiss">
              <a:extLst>
                <a:ext uri="{FF2B5EF4-FFF2-40B4-BE49-F238E27FC236}">
                  <a16:creationId xmlns:a16="http://schemas.microsoft.com/office/drawing/2014/main" id="{5481D960-D9C9-4FBC-9227-C88D4E121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432"/>
              <a:ext cx="1004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DDDDB12-0CDD-4C1B-A4BE-798D4A96D14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788988"/>
            <a:ext cx="5791200" cy="5303837"/>
            <a:chOff x="576" y="720"/>
            <a:chExt cx="3648" cy="3341"/>
          </a:xfrm>
        </p:grpSpPr>
        <p:sp>
          <p:nvSpPr>
            <p:cNvPr id="3077" name="Rectangle 7">
              <a:extLst>
                <a:ext uri="{FF2B5EF4-FFF2-40B4-BE49-F238E27FC236}">
                  <a16:creationId xmlns:a16="http://schemas.microsoft.com/office/drawing/2014/main" id="{1FCB72C5-9564-4A7A-8D0B-8584BB600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68"/>
              <a:ext cx="3648" cy="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Data Structures and 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Algorithm Analysis in C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(2</a:t>
              </a:r>
              <a:r>
                <a:rPr lang="en-US" altLang="zh-CN" sz="2000" b="1" baseline="30000">
                  <a:ea typeface="楷体_GB2312" pitchFamily="49" charset="-122"/>
                  <a:sym typeface="Symbol" panose="05050102010706020507" pitchFamily="18" charset="2"/>
                </a:rPr>
                <a:t>nd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 Edition) </a:t>
              </a:r>
              <a:endParaRPr lang="en-US" altLang="zh-CN" sz="20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ea typeface="楷体_GB2312" pitchFamily="49" charset="-122"/>
                  <a:sym typeface="Symbol" panose="05050102010706020507" pitchFamily="18" charset="2"/>
                </a:rPr>
                <a:t>Mark Allen Weiss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陈  越   改编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Email: 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  <a:hlinkClick r:id="rId6"/>
                </a:rPr>
                <a:t>weiss@fiu.edu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  </a:t>
              </a:r>
            </a:p>
          </p:txBody>
        </p:sp>
        <p:pic>
          <p:nvPicPr>
            <p:cNvPr id="3078" name="Picture 11" descr="book">
              <a:extLst>
                <a:ext uri="{FF2B5EF4-FFF2-40B4-BE49-F238E27FC236}">
                  <a16:creationId xmlns:a16="http://schemas.microsoft.com/office/drawing/2014/main" id="{5439347E-2756-4BE7-81EF-CBC3A7C56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720"/>
              <a:ext cx="993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36ACD339-A072-4E5B-BA89-A83B19B8A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5175"/>
            <a:ext cx="82296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0400" indent="-660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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参考书目</a:t>
            </a:r>
            <a:r>
              <a:rPr lang="zh-CN" altLang="en-US" sz="28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(Reference)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   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数据结构（第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版） 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陈越、何钦铭、徐镜春、魏宝刚、杨枨 编著</a:t>
            </a:r>
            <a:r>
              <a:rPr lang="zh-CN" altLang="en-US" sz="1800" b="1">
                <a:ea typeface="楷体_GB2312" pitchFamily="49" charset="-122"/>
                <a:sym typeface="Wingdings" panose="05000000000000000000" pitchFamily="2" charset="2"/>
              </a:rPr>
              <a:t>    高等教育出版社</a:t>
            </a:r>
            <a:endParaRPr lang="en-US" altLang="zh-CN" sz="1800" b="1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   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数据结构学习与实验指导 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陈越、何钦铭、徐镜春、魏宝刚、杨枨 编著  高等教育出版社</a:t>
            </a:r>
            <a:endParaRPr lang="en-US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   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数据结构与算法分析（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C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语言版） 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魏宝刚、陈越、王申康 编著    浙江大学出版社</a:t>
            </a:r>
            <a:endParaRPr lang="zh-CN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Data  Structures,  Algorithms,  and Applications  in  C++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        </a:t>
            </a:r>
            <a:r>
              <a:rPr lang="zh-CN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数据结构算法与应用——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C++</a:t>
            </a:r>
            <a:r>
              <a:rPr lang="zh-CN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语言描述 （英文版）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zh-CN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         </a:t>
            </a:r>
            <a:r>
              <a:rPr lang="en-US" altLang="zh-CN" sz="2000" b="1" i="1">
                <a:ea typeface="楷体_GB2312" pitchFamily="49" charset="-122"/>
                <a:sym typeface="Wingdings" panose="05000000000000000000" pitchFamily="2" charset="2"/>
              </a:rPr>
              <a:t>Sartaj Sahni      </a:t>
            </a:r>
            <a:r>
              <a:rPr lang="en-US" altLang="zh-CN" sz="2000" b="1">
                <a:ea typeface="楷体_GB2312" pitchFamily="49" charset="-122"/>
                <a:sym typeface="Wingdings" panose="05000000000000000000" pitchFamily="2" charset="2"/>
              </a:rPr>
              <a:t>McGraw-Hill  &amp;  </a:t>
            </a:r>
            <a:r>
              <a:rPr lang="zh-CN" altLang="zh-CN" sz="2000" b="1">
                <a:ea typeface="楷体_GB2312" pitchFamily="49" charset="-122"/>
                <a:sym typeface="Wingdings" panose="05000000000000000000" pitchFamily="2" charset="2"/>
              </a:rPr>
              <a:t>机械工业出版社</a:t>
            </a:r>
            <a:endParaRPr lang="zh-CN" altLang="en-US" sz="2000" b="1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      数据结构课程设计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ym typeface="Wingdings" panose="05000000000000000000" pitchFamily="2" charset="2"/>
              </a:rPr>
              <a:t>            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何钦铭、冯雁、陈越 著    浙江大学出版社</a:t>
            </a:r>
            <a:endParaRPr lang="en-US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      中国大学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MOOC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：数据结构</a:t>
            </a:r>
            <a:r>
              <a:rPr lang="zh-CN" altLang="en-US" sz="1800" b="1">
                <a:ea typeface="楷体_GB2312" pitchFamily="49" charset="-122"/>
                <a:sym typeface="Wingdings" panose="05000000000000000000" pitchFamily="2" charset="2"/>
              </a:rPr>
              <a:t>（陈越、何钦铭）</a:t>
            </a:r>
            <a:endParaRPr lang="en-US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3F983493-41DF-4D6E-BCF8-FED04EA1E6C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339138" cy="5272088"/>
            <a:chOff x="192" y="432"/>
            <a:chExt cx="5253" cy="3321"/>
          </a:xfrm>
        </p:grpSpPr>
        <p:sp>
          <p:nvSpPr>
            <p:cNvPr id="5123" name="Text Box 2">
              <a:extLst>
                <a:ext uri="{FF2B5EF4-FFF2-40B4-BE49-F238E27FC236}">
                  <a16:creationId xmlns:a16="http://schemas.microsoft.com/office/drawing/2014/main" id="{EE69133B-8AF9-465E-8309-516AEED05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80"/>
              <a:ext cx="5232" cy="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ea typeface="楷体_GB2312" pitchFamily="49" charset="-122"/>
                  <a:sym typeface="Webdings" panose="05030102010509060703" pitchFamily="18" charset="2"/>
                </a:rPr>
                <a:t>             </a:t>
              </a:r>
              <a:r>
                <a:rPr lang="zh-CN" altLang="en-US" b="1">
                  <a:ea typeface="楷体_GB2312" pitchFamily="49" charset="-122"/>
                  <a:sym typeface="Webdings" panose="05030102010509060703" pitchFamily="18" charset="2"/>
                </a:rPr>
                <a:t>课程评分方法 </a:t>
              </a:r>
              <a:r>
                <a:rPr lang="en-US" altLang="zh-CN" sz="2800" b="1">
                  <a:ea typeface="楷体_GB2312" pitchFamily="49" charset="-122"/>
                  <a:sym typeface="Webdings" panose="05030102010509060703" pitchFamily="18" charset="2"/>
                </a:rPr>
                <a:t>(Grading Policies)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800" b="1">
                <a:ea typeface="楷体_GB2312" pitchFamily="49" charset="-122"/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ebdings" panose="05030102010509060703" pitchFamily="18" charset="2"/>
                </a:rPr>
                <a:t>  </a:t>
              </a: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 Lecture Grade (75) = Homework Exercises (10)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                                               + Quizzes (10)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                                               + Mid-Term Exam (15</a:t>
              </a:r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  <a:sym typeface="Wingdings" panose="05000000000000000000" pitchFamily="2" charset="2"/>
                </a:rPr>
                <a:t>*</a:t>
              </a: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                                               + Final Exam (40</a:t>
              </a:r>
              <a:r>
                <a:rPr lang="en-US" altLang="zh-CN" sz="2400" b="1">
                  <a:solidFill>
                    <a:srgbClr val="FF0000"/>
                  </a:solidFill>
                  <a:sym typeface="Wingdings" panose="05000000000000000000" pitchFamily="2" charset="2"/>
                </a:rPr>
                <a:t>*</a:t>
              </a: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800" b="1">
                <a:ea typeface="楷体_GB2312" pitchFamily="49" charset="-122"/>
                <a:sym typeface="Wingdings" panose="05000000000000000000" pitchFamily="2" charset="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   Laboratory Grade (25/30</a:t>
              </a:r>
              <a:r>
                <a:rPr lang="en-US" altLang="zh-CN" sz="2800" b="1">
                  <a:solidFill>
                    <a:srgbClr val="FF0000"/>
                  </a:solidFill>
                  <a:sym typeface="Wingdings" panose="05000000000000000000" pitchFamily="2" charset="2"/>
                </a:rPr>
                <a:t>*</a:t>
              </a: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) = </a:t>
              </a:r>
            </a:p>
          </p:txBody>
        </p:sp>
        <p:graphicFrame>
          <p:nvGraphicFramePr>
            <p:cNvPr id="5124" name="Object 3">
              <a:extLst>
                <a:ext uri="{FF2B5EF4-FFF2-40B4-BE49-F238E27FC236}">
                  <a16:creationId xmlns:a16="http://schemas.microsoft.com/office/drawing/2014/main" id="{985ECE2B-958D-4E4F-9B94-1EBFFD8A7A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0" y="3246"/>
            <a:ext cx="1935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3" imgW="2005729" imgH="495085" progId="Equation.3">
                    <p:embed/>
                  </p:oleObj>
                </mc:Choice>
                <mc:Fallback>
                  <p:oleObj name="Equation" r:id="rId3" imgW="2005729" imgH="49508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3246"/>
                          <a:ext cx="1935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6">
              <a:extLst>
                <a:ext uri="{FF2B5EF4-FFF2-40B4-BE49-F238E27FC236}">
                  <a16:creationId xmlns:a16="http://schemas.microsoft.com/office/drawing/2014/main" id="{0818F7F7-A380-447D-AA20-E72A1E7A51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432"/>
            <a:ext cx="459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剪辑" r:id="rId5" imgW="2522538" imgH="3603625" progId="MS_ClipArt_Gallery.2">
                    <p:embed/>
                  </p:oleObj>
                </mc:Choice>
                <mc:Fallback>
                  <p:oleObj name="剪辑" r:id="rId5" imgW="2522538" imgH="3603625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432"/>
                          <a:ext cx="459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D:\Desktop\捕获.JPG">
            <a:extLst>
              <a:ext uri="{FF2B5EF4-FFF2-40B4-BE49-F238E27FC236}">
                <a16:creationId xmlns:a16="http://schemas.microsoft.com/office/drawing/2014/main" id="{3E6F229E-1E01-4FB4-AD07-0F7E0F2B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6125"/>
            <a:ext cx="9144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7" name="Object 2">
            <a:extLst>
              <a:ext uri="{FF2B5EF4-FFF2-40B4-BE49-F238E27FC236}">
                <a16:creationId xmlns:a16="http://schemas.microsoft.com/office/drawing/2014/main" id="{6A7FF161-FCA5-4BC1-818D-B6AED7333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49275"/>
          <a:ext cx="11953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剪辑" r:id="rId4" imgW="1803197" imgH="1026871" progId="MS_ClipArt_Gallery.2">
                  <p:embed/>
                </p:oleObj>
              </mc:Choice>
              <mc:Fallback>
                <p:oleObj name="剪辑" r:id="rId4" imgW="1803197" imgH="1026871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11953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>
            <a:extLst>
              <a:ext uri="{FF2B5EF4-FFF2-40B4-BE49-F238E27FC236}">
                <a16:creationId xmlns:a16="http://schemas.microsoft.com/office/drawing/2014/main" id="{76E03D16-D38A-4203-8C26-F07777DA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701675"/>
            <a:ext cx="5891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ea typeface="楷体_GB2312" pitchFamily="49" charset="-122"/>
              </a:rPr>
              <a:t>作业 </a:t>
            </a:r>
            <a:r>
              <a:rPr lang="en-US" altLang="zh-CN" sz="2800" b="1">
                <a:ea typeface="楷体_GB2312" pitchFamily="49" charset="-122"/>
              </a:rPr>
              <a:t>(Homework Assignments)</a:t>
            </a:r>
            <a:endParaRPr lang="en-US" altLang="zh-CN" b="1">
              <a:ea typeface="楷体_GB2312" pitchFamily="49" charset="-122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3E5026CE-5DEC-48D9-8DF0-2ECAB370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6413"/>
            <a:ext cx="72390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Char char="!"/>
            </a:pPr>
            <a:r>
              <a:rPr lang="en-US" altLang="zh-CN" sz="2400" b="1">
                <a:sym typeface="Wingdings" panose="05000000000000000000" pitchFamily="2" charset="2"/>
              </a:rPr>
              <a:t>Register and login at </a:t>
            </a:r>
            <a:r>
              <a:rPr lang="en-US" altLang="zh-CN" sz="2400" b="1">
                <a:sym typeface="Wingdings" panose="05000000000000000000" pitchFamily="2" charset="2"/>
                <a:hlinkClick r:id="rId6"/>
              </a:rPr>
              <a:t>https://pintia.cn/</a:t>
            </a:r>
            <a:endParaRPr lang="en-US" altLang="zh-CN" sz="2400" b="1">
              <a:sym typeface="Wingdings" panose="05000000000000000000" pitchFamily="2" charset="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Char char="!"/>
            </a:pPr>
            <a:r>
              <a:rPr lang="en-US" altLang="zh-CN" sz="2400" b="1">
                <a:sym typeface="Wingdings" panose="05000000000000000000" pitchFamily="2" charset="2"/>
              </a:rPr>
              <a:t>Bind your student ID with bind key</a:t>
            </a:r>
            <a:endParaRPr lang="en-US" altLang="zh-CN" sz="2400" b="1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2059" name="Picture 11" descr="D:\Desktop\捕获.JPG">
            <a:extLst>
              <a:ext uri="{FF2B5EF4-FFF2-40B4-BE49-F238E27FC236}">
                <a16:creationId xmlns:a16="http://schemas.microsoft.com/office/drawing/2014/main" id="{738356A1-F2C4-443C-A808-FA41FD51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3429000"/>
            <a:ext cx="1085850" cy="1647825"/>
          </a:xfrm>
          <a:prstGeom prst="rect">
            <a:avLst/>
          </a:prstGeom>
          <a:noFill/>
          <a:ln w="952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EC2E094-B54A-4BE3-8B55-7457963AAA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9563" y="4286250"/>
            <a:ext cx="785812" cy="1588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12" descr="D:\Desktop\捕获.JPG">
            <a:extLst>
              <a:ext uri="{FF2B5EF4-FFF2-40B4-BE49-F238E27FC236}">
                <a16:creationId xmlns:a16="http://schemas.microsoft.com/office/drawing/2014/main" id="{7B332FE5-2E8B-4A64-9293-363E73FDC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1813"/>
            <a:ext cx="771366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Rectangle 13">
            <a:extLst>
              <a:ext uri="{FF2B5EF4-FFF2-40B4-BE49-F238E27FC236}">
                <a16:creationId xmlns:a16="http://schemas.microsoft.com/office/drawing/2014/main" id="{A072D0A6-2AF7-490D-9CAD-11321A253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143500"/>
            <a:ext cx="1928812" cy="523875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422283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206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F120CDE-E62B-428C-AA04-77462425DFB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838200"/>
            <a:ext cx="6248400" cy="3311525"/>
            <a:chOff x="147" y="528"/>
            <a:chExt cx="5568" cy="2086"/>
          </a:xfrm>
        </p:grpSpPr>
        <p:graphicFrame>
          <p:nvGraphicFramePr>
            <p:cNvPr id="7171" name="Object 3">
              <a:extLst>
                <a:ext uri="{FF2B5EF4-FFF2-40B4-BE49-F238E27FC236}">
                  <a16:creationId xmlns:a16="http://schemas.microsoft.com/office/drawing/2014/main" id="{A3D1B344-6822-45D9-9ED7-2ED062A054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" y="528"/>
            <a:ext cx="919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剪辑" r:id="rId4" imgW="1803197" imgH="1026871" progId="MS_ClipArt_Gallery.2">
                    <p:embed/>
                  </p:oleObj>
                </mc:Choice>
                <mc:Fallback>
                  <p:oleObj name="剪辑" r:id="rId4" imgW="1803197" imgH="1026871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" y="528"/>
                          <a:ext cx="919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" name="Text Box 4">
              <a:extLst>
                <a:ext uri="{FF2B5EF4-FFF2-40B4-BE49-F238E27FC236}">
                  <a16:creationId xmlns:a16="http://schemas.microsoft.com/office/drawing/2014/main" id="{75FD04CC-C5AD-4D47-8CF4-0FE1A1882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" y="624"/>
              <a:ext cx="45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ea typeface="楷体_GB2312" pitchFamily="49" charset="-122"/>
                </a:rPr>
                <a:t>测验 </a:t>
              </a:r>
              <a:r>
                <a:rPr lang="en-US" altLang="zh-CN" sz="2800" b="1">
                  <a:ea typeface="楷体_GB2312" pitchFamily="49" charset="-122"/>
                </a:rPr>
                <a:t>(</a:t>
              </a:r>
              <a:r>
                <a:rPr lang="en-US" altLang="zh-CN" sz="2400" b="1">
                  <a:sym typeface="Wingdings" panose="05000000000000000000" pitchFamily="2" charset="2"/>
                </a:rPr>
                <a:t>Quizzes</a:t>
              </a:r>
              <a:r>
                <a:rPr lang="en-US" altLang="zh-CN" sz="2800" b="1">
                  <a:ea typeface="楷体_GB2312" pitchFamily="49" charset="-122"/>
                </a:rPr>
                <a:t>)</a:t>
              </a:r>
            </a:p>
          </p:txBody>
        </p:sp>
        <p:sp>
          <p:nvSpPr>
            <p:cNvPr id="7173" name="Text Box 5">
              <a:extLst>
                <a:ext uri="{FF2B5EF4-FFF2-40B4-BE49-F238E27FC236}">
                  <a16:creationId xmlns:a16="http://schemas.microsoft.com/office/drawing/2014/main" id="{E8E874DA-5B85-4F96-810C-D5A43E396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" y="1344"/>
              <a:ext cx="5568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  Random Quizzes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  10 minutes  and 10 points each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  Problems will be chosen from HW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3171619C-EFB9-4026-816D-296007882F2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88963"/>
            <a:ext cx="7772400" cy="3617912"/>
            <a:chOff x="384" y="192"/>
            <a:chExt cx="4896" cy="2279"/>
          </a:xfrm>
        </p:grpSpPr>
        <p:graphicFrame>
          <p:nvGraphicFramePr>
            <p:cNvPr id="8196" name="Object 2">
              <a:extLst>
                <a:ext uri="{FF2B5EF4-FFF2-40B4-BE49-F238E27FC236}">
                  <a16:creationId xmlns:a16="http://schemas.microsoft.com/office/drawing/2014/main" id="{604937D5-B49F-4E7D-874C-4F37786B5C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92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剪辑" r:id="rId5" imgW="4179206" imgH="3215507" progId="MS_ClipArt_Gallery.2">
                    <p:embed/>
                  </p:oleObj>
                </mc:Choice>
                <mc:Fallback>
                  <p:oleObj name="剪辑" r:id="rId5" imgW="4179206" imgH="3215507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2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7" name="Text Box 3">
              <a:extLst>
                <a:ext uri="{FF2B5EF4-FFF2-40B4-BE49-F238E27FC236}">
                  <a16:creationId xmlns:a16="http://schemas.microsoft.com/office/drawing/2014/main" id="{13BC985E-2E31-458E-9E7E-AD5C98460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84"/>
              <a:ext cx="40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ea typeface="楷体_GB2312" pitchFamily="49" charset="-122"/>
                </a:rPr>
                <a:t>实验 </a:t>
              </a:r>
              <a:r>
                <a:rPr lang="en-US" altLang="zh-CN" sz="2800" b="1">
                  <a:ea typeface="楷体_GB2312" pitchFamily="49" charset="-122"/>
                </a:rPr>
                <a:t>(Laboratory Projects)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4102" name="Text Box 4">
              <a:extLst>
                <a:ext uri="{FF2B5EF4-FFF2-40B4-BE49-F238E27FC236}">
                  <a16:creationId xmlns:a16="http://schemas.microsoft.com/office/drawing/2014/main" id="{DD240C9B-805E-411D-B7F3-CB39D8B8C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01"/>
              <a:ext cx="4800" cy="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88938" indent="-388938" eaLnBrk="1" hangingPunct="1">
                <a:spcBef>
                  <a:spcPct val="50000"/>
                </a:spcBef>
                <a:buFont typeface="Webdings" pitchFamily="18" charset="2"/>
                <a:buChar char="Í"/>
                <a:defRPr/>
              </a:pPr>
              <a:r>
                <a:rPr lang="en-US" altLang="zh-CN" b="1" dirty="0">
                  <a:ea typeface="楷体_GB2312" pitchFamily="49" charset="-122"/>
                  <a:sym typeface="Webdings" pitchFamily="18" charset="2"/>
                </a:rPr>
                <a:t>Done </a:t>
              </a:r>
              <a:r>
                <a:rPr lang="en-US" altLang="zh-CN" b="1" i="1" dirty="0">
                  <a:solidFill>
                    <a:srgbClr val="FF0000"/>
                  </a:solidFill>
                  <a:ea typeface="楷体_GB2312" pitchFamily="49" charset="-122"/>
                  <a:sym typeface="Webdings" pitchFamily="18" charset="2"/>
                </a:rPr>
                <a:t>independently</a:t>
              </a:r>
            </a:p>
            <a:p>
              <a:pPr marL="388938" indent="-388938" eaLnBrk="1" hangingPunct="1">
                <a:spcBef>
                  <a:spcPct val="50000"/>
                </a:spcBef>
                <a:buFont typeface="Webdings" pitchFamily="18" charset="2"/>
                <a:buChar char="Í"/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Take </a:t>
              </a:r>
              <a:r>
                <a:rPr lang="en-US" altLang="zh-CN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Programming Ability Test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 in the 1</a:t>
              </a:r>
              <a:r>
                <a:rPr lang="en-US" altLang="zh-CN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st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 week</a:t>
              </a:r>
            </a:p>
            <a:p>
              <a:pPr marL="388938" indent="-388938" eaLnBrk="1" hangingPunct="1">
                <a:spcBef>
                  <a:spcPct val="50000"/>
                </a:spcBef>
                <a:buFont typeface="Webdings" pitchFamily="18" charset="2"/>
                <a:buChar char="Í"/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Top 30% may choose to take (or not to take) the </a:t>
              </a:r>
              <a:r>
                <a:rPr lang="en-US" altLang="zh-CN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Hard mode 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(hence the full mark is 30)</a:t>
              </a:r>
              <a:endPara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sym typeface="Webdings" pitchFamily="18" charset="2"/>
              </a:endParaRPr>
            </a:p>
            <a:p>
              <a:pPr marL="388938" indent="-388938" eaLnBrk="1" hangingPunct="1">
                <a:spcBef>
                  <a:spcPct val="50000"/>
                </a:spcBef>
                <a:buFont typeface="Webdings" pitchFamily="18" charset="2"/>
                <a:buChar char="Í"/>
                <a:defRPr/>
              </a:pPr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sym typeface="Webdings" pitchFamily="18" charset="2"/>
              </a:endParaRPr>
            </a:p>
          </p:txBody>
        </p:sp>
      </p:grpSp>
      <p:sp>
        <p:nvSpPr>
          <p:cNvPr id="6155" name="Text Box 11">
            <a:extLst>
              <a:ext uri="{FF2B5EF4-FFF2-40B4-BE49-F238E27FC236}">
                <a16:creationId xmlns:a16="http://schemas.microsoft.com/office/drawing/2014/main" id="{B0B12B84-5F18-48AC-8C4C-9DC633AF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857625"/>
            <a:ext cx="70104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519488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19488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194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>
                <a:solidFill>
                  <a:schemeClr val="hlink"/>
                </a:solidFill>
                <a:ea typeface="楷体_GB2312" pitchFamily="49" charset="-122"/>
                <a:sym typeface="Wingdings" panose="05000000000000000000" pitchFamily="2" charset="2"/>
              </a:rPr>
              <a:t></a:t>
            </a: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助教（</a:t>
            </a:r>
            <a:r>
              <a:rPr lang="en-US" altLang="zh-CN" sz="2800" b="1">
                <a:ea typeface="楷体_GB2312" pitchFamily="49" charset="-122"/>
              </a:rPr>
              <a:t>Teaching Assistant</a:t>
            </a:r>
            <a:r>
              <a:rPr lang="zh-CN" altLang="en-US" sz="2800" b="1">
                <a:ea typeface="楷体_GB2312" pitchFamily="49" charset="-122"/>
              </a:rPr>
              <a:t>）</a:t>
            </a:r>
            <a:endParaRPr lang="zh-CN" altLang="en-US" sz="2800" b="1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  <a:sym typeface="Wingdings" panose="05000000000000000000" pitchFamily="2" charset="2"/>
              </a:rPr>
              <a:t>      朱彦瑾（ </a:t>
            </a: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yanjinzhu@zju.edu.cn </a:t>
            </a:r>
            <a:r>
              <a:rPr lang="zh-CN" altLang="en-US" sz="2800" b="1"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en-US" altLang="zh-CN" sz="2800" b="1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  <a:sym typeface="Wingdings" panose="05000000000000000000" pitchFamily="2" charset="2"/>
              </a:rPr>
              <a:t>      干淇钧（ </a:t>
            </a: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12221197@zju.edu.cn </a:t>
            </a:r>
            <a:r>
              <a:rPr lang="zh-CN" altLang="en-US" sz="2800" b="1"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en-US" altLang="zh-CN" sz="2800" b="1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  <a:sym typeface="Wingdings" panose="05000000000000000000" pitchFamily="2" charset="2"/>
              </a:rPr>
              <a:t>      刘邵凡（ </a:t>
            </a: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12151011@zju.edu.cn </a:t>
            </a:r>
            <a:r>
              <a:rPr lang="zh-CN" altLang="en-US" sz="2800" b="1">
                <a:ea typeface="楷体_GB2312" pitchFamily="49" charset="-122"/>
                <a:sym typeface="Wingdings" panose="05000000000000000000" pitchFamily="2" charset="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9A45B8B4-B90A-4DBB-9DC5-F3006D56B6C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1000"/>
            <a:ext cx="7772400" cy="1539875"/>
            <a:chOff x="480" y="240"/>
            <a:chExt cx="4896" cy="970"/>
          </a:xfrm>
        </p:grpSpPr>
        <p:graphicFrame>
          <p:nvGraphicFramePr>
            <p:cNvPr id="9221" name="Object 3">
              <a:extLst>
                <a:ext uri="{FF2B5EF4-FFF2-40B4-BE49-F238E27FC236}">
                  <a16:creationId xmlns:a16="http://schemas.microsoft.com/office/drawing/2014/main" id="{C012ED69-F440-4DC0-BFBF-EAD4D516B8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剪辑" r:id="rId3" imgW="4179206" imgH="3215507" progId="MS_ClipArt_Gallery.2">
                    <p:embed/>
                  </p:oleObj>
                </mc:Choice>
                <mc:Fallback>
                  <p:oleObj name="剪辑" r:id="rId3" imgW="4179206" imgH="3215507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4">
              <a:extLst>
                <a:ext uri="{FF2B5EF4-FFF2-40B4-BE49-F238E27FC236}">
                  <a16:creationId xmlns:a16="http://schemas.microsoft.com/office/drawing/2014/main" id="{159CAC08-0004-40FC-975D-202C19564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432"/>
              <a:ext cx="40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ea typeface="楷体_GB2312" pitchFamily="49" charset="-122"/>
                </a:rPr>
                <a:t>实验 </a:t>
              </a:r>
              <a:r>
                <a:rPr lang="en-US" altLang="zh-CN" sz="2800" b="1">
                  <a:ea typeface="楷体_GB2312" pitchFamily="49" charset="-122"/>
                </a:rPr>
                <a:t>(Laboratory Projects)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9223" name="Text Box 5">
              <a:extLst>
                <a:ext uri="{FF2B5EF4-FFF2-40B4-BE49-F238E27FC236}">
                  <a16:creationId xmlns:a16="http://schemas.microsoft.com/office/drawing/2014/main" id="{25ACF652-8BB9-43DB-A7BA-1E4FC3ED1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845"/>
              <a:ext cx="25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8938" indent="-388938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chemeClr val="hlink"/>
                  </a:solidFill>
                  <a:ea typeface="楷体_GB2312" pitchFamily="49" charset="-122"/>
                  <a:sym typeface="Webdings" panose="05030102010509060703" pitchFamily="18" charset="2"/>
                </a:rPr>
                <a:t>Peer Review</a:t>
              </a:r>
            </a:p>
          </p:txBody>
        </p:sp>
      </p:grpSp>
      <p:pic>
        <p:nvPicPr>
          <p:cNvPr id="9219" name="Picture 8" descr="b83a0136457964449738281b9d5ada48">
            <a:extLst>
              <a:ext uri="{FF2B5EF4-FFF2-40B4-BE49-F238E27FC236}">
                <a16:creationId xmlns:a16="http://schemas.microsoft.com/office/drawing/2014/main" id="{B22724D2-0BDB-4D1A-A037-34514800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620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DBB104A-9BDF-45BA-AB53-1B8903B4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143250"/>
            <a:ext cx="6500813" cy="1871663"/>
          </a:xfrm>
          <a:prstGeom prst="rect">
            <a:avLst/>
          </a:prstGeom>
          <a:solidFill>
            <a:schemeClr val="bg1">
              <a:alpha val="8784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Grade = G</a:t>
            </a:r>
            <a:r>
              <a:rPr lang="en-US" altLang="zh-CN" b="1" baseline="-25000"/>
              <a:t>TA </a:t>
            </a:r>
            <a:r>
              <a:rPr lang="en-US" altLang="zh-CN" b="1">
                <a:sym typeface="Symbol" panose="05050102010706020507" pitchFamily="18" charset="2"/>
              </a:rPr>
              <a:t> 50% + G</a:t>
            </a:r>
            <a:r>
              <a:rPr lang="en-US" altLang="zh-CN" b="1" baseline="-25000">
                <a:sym typeface="Symbol" panose="05050102010706020507" pitchFamily="18" charset="2"/>
              </a:rPr>
              <a:t>PR</a:t>
            </a:r>
            <a:r>
              <a:rPr lang="en-US" altLang="zh-CN" b="1">
                <a:sym typeface="Symbol" panose="05050102010706020507" pitchFamily="18" charset="2"/>
              </a:rPr>
              <a:t> 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C3370-D109-4414-BE5F-6790F21A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Peer review is for the </a:t>
            </a:r>
            <a:r>
              <a:rPr lang="en-US" altLang="zh-CN" b="1" i="1" kern="1200" dirty="0">
                <a:solidFill>
                  <a:schemeClr val="hlink"/>
                </a:solidFill>
                <a:ea typeface="楷体_GB2312" pitchFamily="49" charset="-122"/>
                <a:cs typeface="+mn-cs"/>
                <a:sym typeface="Webdings" pitchFamily="18" charset="2"/>
              </a:rPr>
              <a:t>reviewer</a:t>
            </a:r>
            <a:endParaRPr lang="zh-CN" altLang="en-US" b="1" i="1" kern="1200" dirty="0">
              <a:solidFill>
                <a:schemeClr val="hlink"/>
              </a:solidFill>
              <a:ea typeface="楷体_GB2312" pitchFamily="49" charset="-122"/>
              <a:cs typeface="+mn-cs"/>
              <a:sym typeface="Webdings" pitchFamily="18" charset="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B49FD-9337-4797-8A21-4C564CF3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/>
              <a:t>Editing someone else’s work is one of the best ways to learn how to edit your own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600" dirty="0"/>
              <a:t>It’s much easier to see what’s working and what isn’t in someone else’s paper than in your own.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/>
              <a:t>Writing is revision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600" dirty="0"/>
              <a:t>The more you practice reading and critiquing someone else’s work, the stronger your editing skills will be when it’s time to apply them to your own work.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/>
              <a:t>Any skill level works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600" dirty="0"/>
              <a:t>You can learn a great deal about the fundamentals of good writing from carefully reading and reviewing poor writing, figuring out why it’s not succeeding and what it needs to succeed.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591</Words>
  <Application>Microsoft Office PowerPoint</Application>
  <PresentationFormat>全屏显示(4:3)</PresentationFormat>
  <Paragraphs>70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Times New Roman</vt:lpstr>
      <vt:lpstr>宋体</vt:lpstr>
      <vt:lpstr>Arial</vt:lpstr>
      <vt:lpstr>等线</vt:lpstr>
      <vt:lpstr>楷体_GB2312</vt:lpstr>
      <vt:lpstr>Wingdings</vt:lpstr>
      <vt:lpstr>Symbol</vt:lpstr>
      <vt:lpstr>Webdings</vt:lpstr>
      <vt:lpstr>微软雅黑</vt:lpstr>
      <vt:lpstr>默认设计模板</vt:lpstr>
      <vt:lpstr>Microsoft Equation 3.0</vt:lpstr>
      <vt:lpstr>Microsoft Clip Gallery</vt:lpstr>
      <vt:lpstr>数据结构基础 Fundamentals of Data Structures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Peer review is for the reviewer</vt:lpstr>
      <vt:lpstr>  Process 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Data Structures and Algorithms</dc:title>
  <dc:creator>图图</dc:creator>
  <cp:lastModifiedBy>图图</cp:lastModifiedBy>
  <cp:revision>120</cp:revision>
  <dcterms:created xsi:type="dcterms:W3CDTF">2000-07-24T07:33:21Z</dcterms:created>
  <dcterms:modified xsi:type="dcterms:W3CDTF">2022-10-23T10:34:05Z</dcterms:modified>
</cp:coreProperties>
</file>