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06" r:id="rId3"/>
    <p:sldId id="307" r:id="rId4"/>
    <p:sldId id="308" r:id="rId5"/>
    <p:sldId id="309" r:id="rId6"/>
    <p:sldId id="310" r:id="rId7"/>
    <p:sldId id="311" r:id="rId8"/>
    <p:sldId id="305" r:id="rId9"/>
    <p:sldId id="299" r:id="rId10"/>
    <p:sldId id="300" r:id="rId11"/>
    <p:sldId id="301" r:id="rId12"/>
    <p:sldId id="302" r:id="rId13"/>
    <p:sldId id="303" r:id="rId14"/>
    <p:sldId id="304" r:id="rId15"/>
    <p:sldId id="293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99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324D8C-B561-4A79-BBF3-648883752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C6A46B-3241-47B9-A453-24E484EF4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2EC443-9554-4DA5-A60E-CEC0519D7B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68851-837F-4C4F-97DB-8E91CBB869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35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5498E7-8429-46D2-9C85-8CEEE419C4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E97FC9-59ED-40EE-A4E2-39F409F8B2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A85E1B-4920-4BDF-952F-AE218D656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9386C-CAC1-43A9-A0AA-7825645BC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6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84E8CE-47D7-4C76-907C-A60ED0D44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55DC35-BA10-42A5-BE61-C79EE2455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D0BD2C-E1AC-4150-8E28-58306BF6EC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80C5B-1A44-45FE-99E1-6AA515F27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3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F8628E-6B97-4767-BBA4-E294A40BAC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4493D7-5CE6-41DB-8D52-04BEDFFA7D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9C37F-4639-41E2-BB10-493E74CDE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E8D8-EC17-4124-8663-E952A1740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68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0AABCD-AB6B-4EE1-AD12-601E8C06A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90FCF-A504-4B66-B392-58B5C418A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FC4A5D-92D2-49E2-AAA2-BC1D90A78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453FE-5FC9-43F8-A769-C1D63095FB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47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4FCC3-8A61-47D5-9F7F-C149E35D1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605A1-7139-46B4-A500-A8641B0F5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95EAA-0C11-4741-B99F-3B4FDB1E7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60BC2-61E3-429C-B704-E683D91108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94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C3149B-D442-4A7B-BEB4-CA5AFA358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DB3FAF-6A4A-436C-AFBB-E5186F75A2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443A2E-97C3-4CB0-813E-D47F4F1DD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7F240-2457-49AE-BA86-269B303915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3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4D4219-013E-4362-8DED-9FDA08147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D83BA9-F5A3-4A58-A09E-AD2FDAAA5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F1A5E3-FC38-4EE3-8116-702D051B9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A0C08-CB14-416A-A450-77FD63EA6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31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7B37D6-44C3-43E6-BA8C-16ECF3F51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C6BB353-E485-4376-A55B-F6D04E2044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FD736B-DCA2-49E5-81F4-BE042EE2C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2146D-2A19-422B-A0F3-5E8F93CC95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36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09324-25F6-45DF-9D80-550FCF47F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46CC6-942A-4B14-B0B6-2833B1DA63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FDDE8-A98C-4F1A-ABB4-69AA71C5F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08AF6-6866-4042-AAD7-491BCA1892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00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BD6EE-ED7A-4B78-8199-443868C3A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A0D08-5005-4DFC-A942-3082916E1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F623A-D5CA-4031-86E8-C787D39B6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C929-AAF5-4F1C-9B22-CC7A89CF4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14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115A5A-57A4-4798-A53C-7C2EB1EDA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BC630F-F389-4564-BD36-CB9DEB550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5112BC-4052-4BCC-8C11-DEBFD59EEF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A59C64A-DEAF-4762-A917-57C7D7D3AD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C3A4CE-9FCF-4DE5-BC98-7E81002D67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919221-0607-4A50-A86A-2EF5F6CFF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8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9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4" name="Text Box 208">
            <a:extLst>
              <a:ext uri="{FF2B5EF4-FFF2-40B4-BE49-F238E27FC236}">
                <a16:creationId xmlns:a16="http://schemas.microsoft.com/office/drawing/2014/main" id="{416F9896-6C51-4E29-8E48-9EC873B6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§7  Quicksort</a:t>
            </a:r>
            <a:endParaRPr lang="en-US" altLang="zh-CN" sz="2400" b="1"/>
          </a:p>
        </p:txBody>
      </p:sp>
      <p:sp>
        <p:nvSpPr>
          <p:cNvPr id="45265" name="Rectangle 209">
            <a:extLst>
              <a:ext uri="{FF2B5EF4-FFF2-40B4-BE49-F238E27FC236}">
                <a16:creationId xmlns:a16="http://schemas.microsoft.com/office/drawing/2014/main" id="{DEAE3D97-6E56-467B-B175-A34307FF5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8438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-- the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fastest</a:t>
            </a:r>
            <a:r>
              <a:rPr lang="en-US" altLang="zh-CN" sz="2000" b="1">
                <a:sym typeface="Wingdings" panose="05000000000000000000" pitchFamily="2" charset="2"/>
              </a:rPr>
              <a:t> known sorting algorithm in practice</a:t>
            </a:r>
          </a:p>
        </p:txBody>
      </p:sp>
      <p:sp>
        <p:nvSpPr>
          <p:cNvPr id="45266" name="Rectangle 210">
            <a:extLst>
              <a:ext uri="{FF2B5EF4-FFF2-40B4-BE49-F238E27FC236}">
                <a16:creationId xmlns:a16="http://schemas.microsoft.com/office/drawing/2014/main" id="{8B404354-97A9-4751-A6DE-546EB850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1. The Algorithm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45267" name="AutoShape 211">
            <a:extLst>
              <a:ext uri="{FF2B5EF4-FFF2-40B4-BE49-F238E27FC236}">
                <a16:creationId xmlns:a16="http://schemas.microsoft.com/office/drawing/2014/main" id="{1D2C3265-10C0-43E1-9DAF-BA1F3479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772400" cy="2819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1800" b="1">
                <a:latin typeface="Arial" panose="020B0604020202020204" pitchFamily="34" charset="0"/>
              </a:rPr>
              <a:t>Quicksort ( ElementType A[ ],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int </a:t>
            </a:r>
            <a:r>
              <a:rPr lang="en-US" altLang="zh-CN" sz="1800" b="1">
                <a:latin typeface="Arial" panose="020B0604020202020204" pitchFamily="34" charset="0"/>
              </a:rPr>
              <a:t>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N &lt; 2 )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pivot = pick any element in A[ 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Partition S = { A[ ] \ pivot } into two disjoint sets: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A1={ a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S | a  pivot } and A2={ </a:t>
            </a:r>
            <a:r>
              <a:rPr lang="en-US" altLang="zh-CN" sz="1800" b="1">
                <a:latin typeface="Arial" panose="020B0604020202020204" pitchFamily="34" charset="0"/>
              </a:rPr>
              <a:t>a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S | a  pivot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     A = Quicksort ( A1, N1)  { pivot }  Quicksort ( A2, N2);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5268" name="Oval 212">
            <a:extLst>
              <a:ext uri="{FF2B5EF4-FFF2-40B4-BE49-F238E27FC236}">
                <a16:creationId xmlns:a16="http://schemas.microsoft.com/office/drawing/2014/main" id="{06B43D4F-73C3-4DEB-8248-4CDE7D39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38600"/>
            <a:ext cx="2133600" cy="1905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13   81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92     43      65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31   57   26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75     0</a:t>
            </a:r>
          </a:p>
        </p:txBody>
      </p:sp>
      <p:sp>
        <p:nvSpPr>
          <p:cNvPr id="45269" name="Oval 213">
            <a:extLst>
              <a:ext uri="{FF2B5EF4-FFF2-40B4-BE49-F238E27FC236}">
                <a16:creationId xmlns:a16="http://schemas.microsoft.com/office/drawing/2014/main" id="{BB907B66-26EA-47D8-BB6E-022467FF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24400"/>
            <a:ext cx="304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45270" name="AutoShape 214">
            <a:extLst>
              <a:ext uri="{FF2B5EF4-FFF2-40B4-BE49-F238E27FC236}">
                <a16:creationId xmlns:a16="http://schemas.microsoft.com/office/drawing/2014/main" id="{E15554DD-7996-4577-ACE4-F3B8A87D7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6096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5">
            <a:extLst>
              <a:ext uri="{FF2B5EF4-FFF2-40B4-BE49-F238E27FC236}">
                <a16:creationId xmlns:a16="http://schemas.microsoft.com/office/drawing/2014/main" id="{ABB53E51-5685-4E7F-931C-65A6E19FCEB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962400"/>
            <a:ext cx="2971800" cy="914400"/>
            <a:chOff x="2352" y="2832"/>
            <a:chExt cx="1872" cy="576"/>
          </a:xfrm>
        </p:grpSpPr>
        <p:sp>
          <p:nvSpPr>
            <p:cNvPr id="2071" name="Oval 216">
              <a:extLst>
                <a:ext uri="{FF2B5EF4-FFF2-40B4-BE49-F238E27FC236}">
                  <a16:creationId xmlns:a16="http://schemas.microsoft.com/office/drawing/2014/main" id="{E59AD26B-3681-49DA-9007-D67930ABE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816" cy="5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13  43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31  57  26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2072" name="Oval 217">
              <a:extLst>
                <a:ext uri="{FF2B5EF4-FFF2-40B4-BE49-F238E27FC236}">
                  <a16:creationId xmlns:a16="http://schemas.microsoft.com/office/drawing/2014/main" id="{287C9BF0-9E71-49B7-A773-D20E3962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65</a:t>
              </a:r>
            </a:p>
          </p:txBody>
        </p:sp>
        <p:sp>
          <p:nvSpPr>
            <p:cNvPr id="2073" name="Oval 218">
              <a:extLst>
                <a:ext uri="{FF2B5EF4-FFF2-40B4-BE49-F238E27FC236}">
                  <a16:creationId xmlns:a16="http://schemas.microsoft.com/office/drawing/2014/main" id="{5A35D279-09CF-4A1A-A59F-4D5AD628A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720" cy="5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81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92  75</a:t>
              </a:r>
            </a:p>
          </p:txBody>
        </p:sp>
      </p:grpSp>
      <p:grpSp>
        <p:nvGrpSpPr>
          <p:cNvPr id="3" name="Group 219">
            <a:extLst>
              <a:ext uri="{FF2B5EF4-FFF2-40B4-BE49-F238E27FC236}">
                <a16:creationId xmlns:a16="http://schemas.microsoft.com/office/drawing/2014/main" id="{CA2AE3DF-F0DF-47CE-A702-1752B7BF8BA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029200"/>
            <a:ext cx="4038600" cy="533400"/>
            <a:chOff x="2304" y="3600"/>
            <a:chExt cx="2544" cy="336"/>
          </a:xfrm>
        </p:grpSpPr>
        <p:sp>
          <p:nvSpPr>
            <p:cNvPr id="2068" name="Oval 220">
              <a:extLst>
                <a:ext uri="{FF2B5EF4-FFF2-40B4-BE49-F238E27FC236}">
                  <a16:creationId xmlns:a16="http://schemas.microsoft.com/office/drawing/2014/main" id="{E846181E-22F8-43EE-A39B-89733D2E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129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0 13 26 31 43 57</a:t>
              </a:r>
            </a:p>
          </p:txBody>
        </p:sp>
        <p:sp>
          <p:nvSpPr>
            <p:cNvPr id="2069" name="Oval 221">
              <a:extLst>
                <a:ext uri="{FF2B5EF4-FFF2-40B4-BE49-F238E27FC236}">
                  <a16:creationId xmlns:a16="http://schemas.microsoft.com/office/drawing/2014/main" id="{2AE26B93-7D10-4517-BDAD-3F994C4E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65</a:t>
              </a:r>
            </a:p>
          </p:txBody>
        </p:sp>
        <p:sp>
          <p:nvSpPr>
            <p:cNvPr id="2070" name="Oval 222">
              <a:extLst>
                <a:ext uri="{FF2B5EF4-FFF2-40B4-BE49-F238E27FC236}">
                  <a16:creationId xmlns:a16="http://schemas.microsoft.com/office/drawing/2014/main" id="{ABEC1E34-880E-46AF-9CDD-A12A94396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00"/>
              <a:ext cx="86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75  81 92</a:t>
              </a:r>
            </a:p>
          </p:txBody>
        </p:sp>
      </p:grpSp>
      <p:sp>
        <p:nvSpPr>
          <p:cNvPr id="45279" name="AutoShape 223">
            <a:extLst>
              <a:ext uri="{FF2B5EF4-FFF2-40B4-BE49-F238E27FC236}">
                <a16:creationId xmlns:a16="http://schemas.microsoft.com/office/drawing/2014/main" id="{51623A7E-21B2-4121-9604-2279E4A6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6096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80" name="Oval 224">
            <a:extLst>
              <a:ext uri="{FF2B5EF4-FFF2-40B4-BE49-F238E27FC236}">
                <a16:creationId xmlns:a16="http://schemas.microsoft.com/office/drawing/2014/main" id="{11A1A358-AA39-45FE-AE10-EF1DC3E9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91200"/>
            <a:ext cx="42672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0 13 26 31 43 57 65 75  81 92</a:t>
            </a:r>
          </a:p>
        </p:txBody>
      </p:sp>
      <p:sp>
        <p:nvSpPr>
          <p:cNvPr id="45281" name="AutoShape 225">
            <a:extLst>
              <a:ext uri="{FF2B5EF4-FFF2-40B4-BE49-F238E27FC236}">
                <a16:creationId xmlns:a16="http://schemas.microsoft.com/office/drawing/2014/main" id="{F36945F0-4C6E-440A-AFF9-369A6D6E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867400"/>
            <a:ext cx="6096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82" name="Text Box 226">
            <a:extLst>
              <a:ext uri="{FF2B5EF4-FFF2-40B4-BE49-F238E27FC236}">
                <a16:creationId xmlns:a16="http://schemas.microsoft.com/office/drawing/2014/main" id="{41214D52-EAA6-48C7-8924-5B87CB94F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5283" name="Text Box 227">
            <a:extLst>
              <a:ext uri="{FF2B5EF4-FFF2-40B4-BE49-F238E27FC236}">
                <a16:creationId xmlns:a16="http://schemas.microsoft.com/office/drawing/2014/main" id="{A0E588A3-11B5-41E7-BDA5-CA22D66C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93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5284" name="Text Box 228">
            <a:extLst>
              <a:ext uri="{FF2B5EF4-FFF2-40B4-BE49-F238E27FC236}">
                <a16:creationId xmlns:a16="http://schemas.microsoft.com/office/drawing/2014/main" id="{738A56DE-1B9C-4847-92FF-130CDA1A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89325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The best case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                   )</a:t>
            </a:r>
          </a:p>
        </p:txBody>
      </p:sp>
      <p:sp>
        <p:nvSpPr>
          <p:cNvPr id="45285" name="Text Box 229">
            <a:extLst>
              <a:ext uri="{FF2B5EF4-FFF2-40B4-BE49-F238E27FC236}">
                <a16:creationId xmlns:a16="http://schemas.microsoft.com/office/drawing/2014/main" id="{F1FC539F-CB70-41A1-A0C9-FC45F8EC4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4893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olidFill>
                  <a:schemeClr val="hlink"/>
                </a:solidFill>
              </a:rPr>
              <a:t>N  </a:t>
            </a:r>
            <a:r>
              <a:rPr lang="en-US" altLang="zh-CN" sz="2000" b="1">
                <a:solidFill>
                  <a:schemeClr val="hlink"/>
                </a:solidFill>
              </a:rPr>
              <a:t>log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45286" name="AutoShape 230">
            <a:extLst>
              <a:ext uri="{FF2B5EF4-FFF2-40B4-BE49-F238E27FC236}">
                <a16:creationId xmlns:a16="http://schemas.microsoft.com/office/drawing/2014/main" id="{6D74400E-7E08-4BF2-873E-258B4521B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91000"/>
            <a:ext cx="4572000" cy="1828800"/>
          </a:xfrm>
          <a:prstGeom prst="wedgeEllipseCallout">
            <a:avLst>
              <a:gd name="adj1" fmla="val -24722"/>
              <a:gd name="adj2" fmla="val -11189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The pivot is placed at the right place </a:t>
            </a:r>
            <a:r>
              <a:rPr lang="en-US" altLang="zh-CN" sz="2400" b="1">
                <a:solidFill>
                  <a:schemeClr val="hlink"/>
                </a:solidFill>
              </a:rPr>
              <a:t>once and for all</a:t>
            </a:r>
            <a:r>
              <a:rPr lang="en-US" altLang="zh-CN" sz="2400" b="1"/>
              <a:t>.</a:t>
            </a:r>
          </a:p>
        </p:txBody>
      </p:sp>
      <p:sp>
        <p:nvSpPr>
          <p:cNvPr id="2067" name="Text Box 231">
            <a:extLst>
              <a:ext uri="{FF2B5EF4-FFF2-40B4-BE49-F238E27FC236}">
                <a16:creationId xmlns:a16="http://schemas.microsoft.com/office/drawing/2014/main" id="{1E5C0E2F-8D1A-4FFB-BBC9-50C7E8C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" grpId="0" autoUpdateAnimBg="0"/>
      <p:bldP spid="45265" grpId="0" autoUpdateAnimBg="0"/>
      <p:bldP spid="45266" grpId="0" autoUpdateAnimBg="0"/>
      <p:bldP spid="45267" grpId="0" animBg="1" autoUpdateAnimBg="0"/>
      <p:bldP spid="45268" grpId="0" animBg="1" autoUpdateAnimBg="0"/>
      <p:bldP spid="45269" grpId="0" animBg="1" autoUpdateAnimBg="0"/>
      <p:bldP spid="45280" grpId="0" animBg="1" autoUpdateAnimBg="0"/>
      <p:bldP spid="45282" grpId="0" autoUpdateAnimBg="0"/>
      <p:bldP spid="45283" grpId="0" autoUpdateAnimBg="0"/>
      <p:bldP spid="45284" grpId="0" autoUpdateAnimBg="0"/>
      <p:bldP spid="45285" grpId="0" autoUpdateAnimBg="0"/>
      <p:bldP spid="4528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E9499C07-861E-480B-845C-60A3887FE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66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§10  Bucket Sort and Radix Sort</a:t>
            </a:r>
            <a:endParaRPr lang="en-US" altLang="zh-CN" sz="2400" b="1"/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96DB4AE4-3E93-4116-8205-5A790877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2708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/>
              <a:t>Bucket Sort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66546871-C6B1-40D2-9ACB-EECBA581C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60488"/>
            <a:ext cx="7391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 </a:t>
            </a:r>
            <a:r>
              <a:rPr lang="en-US" altLang="zh-CN" sz="2000" b="1">
                <a:ea typeface="MS Hei" pitchFamily="49" charset="-122"/>
              </a:rPr>
              <a:t>Suppose that we have 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ea typeface="MS Hei" pitchFamily="49" charset="-122"/>
              </a:rPr>
              <a:t> students, each has a grade record in the range 0 to 100 (thus there are 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M</a:t>
            </a:r>
            <a:r>
              <a:rPr lang="en-US" altLang="zh-CN" sz="2000" b="1" i="1">
                <a:ea typeface="MS Hei" pitchFamily="49" charset="-122"/>
              </a:rPr>
              <a:t> </a:t>
            </a:r>
            <a:r>
              <a:rPr lang="en-US" altLang="zh-CN" sz="2000" b="1">
                <a:ea typeface="MS Hei" pitchFamily="49" charset="-122"/>
              </a:rPr>
              <a:t>= 101 possible distinct grades).  How to sort them according to their grades in </a:t>
            </a:r>
            <a:r>
              <a:rPr lang="en-US" altLang="zh-CN" sz="2000" b="1">
                <a:solidFill>
                  <a:srgbClr val="FF6600"/>
                </a:solidFill>
                <a:ea typeface="MS Hei" pitchFamily="49" charset="-122"/>
              </a:rPr>
              <a:t>linear</a:t>
            </a:r>
            <a:r>
              <a:rPr lang="en-US" altLang="zh-CN" sz="2000" b="1">
                <a:ea typeface="MS Hei" pitchFamily="49" charset="-122"/>
              </a:rPr>
              <a:t> time?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032F0F8-C8DC-4CBB-86D5-CD323CD1093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960688"/>
            <a:ext cx="3429000" cy="836612"/>
            <a:chOff x="480" y="2016"/>
            <a:chExt cx="2160" cy="527"/>
          </a:xfrm>
        </p:grpSpPr>
        <p:sp>
          <p:nvSpPr>
            <p:cNvPr id="11283" name="Text Box 6">
              <a:extLst>
                <a:ext uri="{FF2B5EF4-FFF2-40B4-BE49-F238E27FC236}">
                  <a16:creationId xmlns:a16="http://schemas.microsoft.com/office/drawing/2014/main" id="{B988A21C-CE04-4DE6-B6E0-11C96B7D7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11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count</a:t>
              </a:r>
            </a:p>
          </p:txBody>
        </p:sp>
        <p:sp>
          <p:nvSpPr>
            <p:cNvPr id="11284" name="Rectangle 7">
              <a:extLst>
                <a:ext uri="{FF2B5EF4-FFF2-40B4-BE49-F238E27FC236}">
                  <a16:creationId xmlns:a16="http://schemas.microsoft.com/office/drawing/2014/main" id="{686DAD32-AD3B-46DB-BD86-530E1643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11285" name="Rectangle 8">
              <a:extLst>
                <a:ext uri="{FF2B5EF4-FFF2-40B4-BE49-F238E27FC236}">
                  <a16:creationId xmlns:a16="http://schemas.microsoft.com/office/drawing/2014/main" id="{6625DA5C-CCEF-4F5C-9706-00ED89B84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11286" name="Rectangle 9">
              <a:extLst>
                <a:ext uri="{FF2B5EF4-FFF2-40B4-BE49-F238E27FC236}">
                  <a16:creationId xmlns:a16="http://schemas.microsoft.com/office/drawing/2014/main" id="{B971D7FD-54CA-4B85-8FBA-0EDF24F8C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100</a:t>
              </a:r>
            </a:p>
          </p:txBody>
        </p:sp>
        <p:sp>
          <p:nvSpPr>
            <p:cNvPr id="11287" name="Rectangle 10">
              <a:extLst>
                <a:ext uri="{FF2B5EF4-FFF2-40B4-BE49-F238E27FC236}">
                  <a16:creationId xmlns:a16="http://schemas.microsoft.com/office/drawing/2014/main" id="{FB449D68-19AE-4491-BC26-A3091282E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16"/>
              <a:ext cx="96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8" name="Rectangle 11">
              <a:extLst>
                <a:ext uri="{FF2B5EF4-FFF2-40B4-BE49-F238E27FC236}">
                  <a16:creationId xmlns:a16="http://schemas.microsoft.com/office/drawing/2014/main" id="{CA7CAAE4-0467-4656-B785-E24CBF549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89" name="Line 12">
              <a:extLst>
                <a:ext uri="{FF2B5EF4-FFF2-40B4-BE49-F238E27FC236}">
                  <a16:creationId xmlns:a16="http://schemas.microsoft.com/office/drawing/2014/main" id="{C070A160-0A3F-4644-8D9E-48557273A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Oval 13">
              <a:extLst>
                <a:ext uri="{FF2B5EF4-FFF2-40B4-BE49-F238E27FC236}">
                  <a16:creationId xmlns:a16="http://schemas.microsoft.com/office/drawing/2014/main" id="{170DC72C-9AB6-4734-A34C-2721BB60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48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1" name="Rectangle 14">
              <a:extLst>
                <a:ext uri="{FF2B5EF4-FFF2-40B4-BE49-F238E27FC236}">
                  <a16:creationId xmlns:a16="http://schemas.microsoft.com/office/drawing/2014/main" id="{BFCB9055-DCCA-4046-9C0A-4E98B544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92" name="Line 15">
              <a:extLst>
                <a:ext uri="{FF2B5EF4-FFF2-40B4-BE49-F238E27FC236}">
                  <a16:creationId xmlns:a16="http://schemas.microsoft.com/office/drawing/2014/main" id="{A65E373B-EE55-4B9A-B19A-1C32901BF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Oval 16">
              <a:extLst>
                <a:ext uri="{FF2B5EF4-FFF2-40B4-BE49-F238E27FC236}">
                  <a16:creationId xmlns:a16="http://schemas.microsoft.com/office/drawing/2014/main" id="{CDF6C3C5-E987-450F-AAF7-07BA86632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48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4" name="Rectangle 17">
              <a:extLst>
                <a:ext uri="{FF2B5EF4-FFF2-40B4-BE49-F238E27FC236}">
                  <a16:creationId xmlns:a16="http://schemas.microsoft.com/office/drawing/2014/main" id="{E1962C8F-1A98-4975-A27C-B04EF41E5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95" name="Line 18">
              <a:extLst>
                <a:ext uri="{FF2B5EF4-FFF2-40B4-BE49-F238E27FC236}">
                  <a16:creationId xmlns:a16="http://schemas.microsoft.com/office/drawing/2014/main" id="{A72B7227-E6CC-4A49-A683-B9CC3677B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Oval 19">
              <a:extLst>
                <a:ext uri="{FF2B5EF4-FFF2-40B4-BE49-F238E27FC236}">
                  <a16:creationId xmlns:a16="http://schemas.microsoft.com/office/drawing/2014/main" id="{67CA50EA-D826-4444-A308-39DB60E0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7" name="Rectangle 20">
              <a:extLst>
                <a:ext uri="{FF2B5EF4-FFF2-40B4-BE49-F238E27FC236}">
                  <a16:creationId xmlns:a16="http://schemas.microsoft.com/office/drawing/2014/main" id="{E7058FA5-40DA-47E7-8266-574D245F4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96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5422582E-55EB-4CA3-8379-976354DAC16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60688"/>
            <a:ext cx="381000" cy="685800"/>
            <a:chOff x="1824" y="2016"/>
            <a:chExt cx="240" cy="432"/>
          </a:xfrm>
        </p:grpSpPr>
        <p:sp>
          <p:nvSpPr>
            <p:cNvPr id="11280" name="Rectangle 22">
              <a:extLst>
                <a:ext uri="{FF2B5EF4-FFF2-40B4-BE49-F238E27FC236}">
                  <a16:creationId xmlns:a16="http://schemas.microsoft.com/office/drawing/2014/main" id="{0B4E478C-9B09-487E-9577-040484552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88</a:t>
              </a:r>
            </a:p>
          </p:txBody>
        </p:sp>
        <p:sp>
          <p:nvSpPr>
            <p:cNvPr id="11281" name="Rectangle 23">
              <a:extLst>
                <a:ext uri="{FF2B5EF4-FFF2-40B4-BE49-F238E27FC236}">
                  <a16:creationId xmlns:a16="http://schemas.microsoft.com/office/drawing/2014/main" id="{57D3039C-7D97-4F5C-B10A-00888EE1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82" name="Line 24">
              <a:extLst>
                <a:ext uri="{FF2B5EF4-FFF2-40B4-BE49-F238E27FC236}">
                  <a16:creationId xmlns:a16="http://schemas.microsoft.com/office/drawing/2014/main" id="{27DBD850-9E99-4CA3-83CE-B05EF8E9D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E81A9F98-7791-477F-B5DD-357CCE23EC7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46488"/>
            <a:ext cx="381000" cy="609600"/>
            <a:chOff x="1824" y="2880"/>
            <a:chExt cx="240" cy="384"/>
          </a:xfrm>
        </p:grpSpPr>
        <p:sp>
          <p:nvSpPr>
            <p:cNvPr id="11277" name="Rectangle 26">
              <a:extLst>
                <a:ext uri="{FF2B5EF4-FFF2-40B4-BE49-F238E27FC236}">
                  <a16:creationId xmlns:a16="http://schemas.microsoft.com/office/drawing/2014/main" id="{9FB1A47F-0127-458F-A41D-C9A10A57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240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78" name="Line 27">
              <a:extLst>
                <a:ext uri="{FF2B5EF4-FFF2-40B4-BE49-F238E27FC236}">
                  <a16:creationId xmlns:a16="http://schemas.microsoft.com/office/drawing/2014/main" id="{8C9B35B4-C832-40C8-AE5F-681FF2351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Oval 28">
              <a:extLst>
                <a:ext uri="{FF2B5EF4-FFF2-40B4-BE49-F238E27FC236}">
                  <a16:creationId xmlns:a16="http://schemas.microsoft.com/office/drawing/2014/main" id="{297990AA-3185-4700-9777-92D792BEF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4541" name="AutoShape 29">
            <a:extLst>
              <a:ext uri="{FF2B5EF4-FFF2-40B4-BE49-F238E27FC236}">
                <a16:creationId xmlns:a16="http://schemas.microsoft.com/office/drawing/2014/main" id="{AC442548-D251-4A9C-B527-83F195099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08288"/>
            <a:ext cx="4191000" cy="3200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Algorithm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initialize count[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(read in a student’s record)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insert to list count[stdnt.grade];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(i=0; i&lt;M;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(count[i])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    output list count[i];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4542" name="Text Box 30">
            <a:extLst>
              <a:ext uri="{FF2B5EF4-FFF2-40B4-BE49-F238E27FC236}">
                <a16:creationId xmlns:a16="http://schemas.microsoft.com/office/drawing/2014/main" id="{A8DC8804-8916-4A1C-AB13-94CE1795D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75288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, </a:t>
            </a:r>
            <a:r>
              <a:rPr lang="en-US" altLang="zh-CN" sz="2000" b="1" i="1"/>
              <a:t>M</a:t>
            </a:r>
            <a:r>
              <a:rPr lang="en-US" altLang="zh-CN" sz="2000" b="1"/>
              <a:t>) = O( </a:t>
            </a:r>
            <a:r>
              <a:rPr lang="en-US" altLang="zh-CN" sz="2000" b="1" i="1"/>
              <a:t>M</a:t>
            </a:r>
            <a:r>
              <a:rPr lang="en-US" altLang="zh-CN" sz="2000" b="1"/>
              <a:t>+</a:t>
            </a:r>
            <a:r>
              <a:rPr lang="en-US" altLang="zh-CN" sz="2000" b="1" i="1"/>
              <a:t>N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graphicFrame>
        <p:nvGraphicFramePr>
          <p:cNvPr id="64543" name="Object 31">
            <a:extLst>
              <a:ext uri="{FF2B5EF4-FFF2-40B4-BE49-F238E27FC236}">
                <a16:creationId xmlns:a16="http://schemas.microsoft.com/office/drawing/2014/main" id="{6A09A42B-7751-4F75-8728-A3015C5C9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89488"/>
          <a:ext cx="14478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剪辑" r:id="rId4" imgW="2287954" imgH="2063262" progId="MS_ClipArt_Gallery.2">
                  <p:embed/>
                </p:oleObj>
              </mc:Choice>
              <mc:Fallback>
                <p:oleObj name="剪辑" r:id="rId4" imgW="2287954" imgH="2063262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89488"/>
                        <a:ext cx="144780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4" name="AutoShape 32">
            <a:extLst>
              <a:ext uri="{FF2B5EF4-FFF2-40B4-BE49-F238E27FC236}">
                <a16:creationId xmlns:a16="http://schemas.microsoft.com/office/drawing/2014/main" id="{00770619-6319-4BF4-A1C2-A09AF041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32288"/>
            <a:ext cx="1828800" cy="1219200"/>
          </a:xfrm>
          <a:prstGeom prst="cloudCallout">
            <a:avLst>
              <a:gd name="adj1" fmla="val -81250"/>
              <a:gd name="adj2" fmla="val 30861"/>
            </a:avLst>
          </a:prstGeom>
          <a:gradFill rotWithShape="0">
            <a:gsLst>
              <a:gs pos="0">
                <a:srgbClr val="ADD8AD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What if </a:t>
            </a:r>
            <a:r>
              <a:rPr lang="en-US" altLang="zh-CN" sz="2000" b="1" i="1"/>
              <a:t>M</a:t>
            </a:r>
            <a:r>
              <a:rPr lang="en-US" altLang="zh-CN" sz="2000" b="1"/>
              <a:t> &gt;&gt; </a:t>
            </a:r>
            <a:r>
              <a:rPr lang="en-US" altLang="zh-CN" sz="2000" b="1" i="1"/>
              <a:t>N </a:t>
            </a:r>
            <a:r>
              <a:rPr lang="en-US" altLang="zh-CN" sz="2000" b="1"/>
              <a:t>?</a:t>
            </a:r>
          </a:p>
        </p:txBody>
      </p:sp>
      <p:sp>
        <p:nvSpPr>
          <p:cNvPr id="11276" name="Text Box 33">
            <a:extLst>
              <a:ext uri="{FF2B5EF4-FFF2-40B4-BE49-F238E27FC236}">
                <a16:creationId xmlns:a16="http://schemas.microsoft.com/office/drawing/2014/main" id="{DFB53E49-CBF9-4D2F-A9B1-7E737361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10/14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utoUpdateAnimBg="0"/>
      <p:bldP spid="64516" grpId="0" autoUpdateAnimBg="0"/>
      <p:bldP spid="64541" grpId="0" animBg="1" autoUpdateAnimBg="0"/>
      <p:bldP spid="64542" grpId="0" autoUpdateAnimBg="0"/>
      <p:bldP spid="6454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569A7B5-18D8-49FC-974E-2C5C27565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125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 </a:t>
            </a:r>
            <a:r>
              <a:rPr lang="en-US" altLang="zh-CN" sz="2000" b="1">
                <a:ea typeface="MS Hei" pitchFamily="49" charset="-122"/>
              </a:rPr>
              <a:t>Given 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ea typeface="MS Hei" pitchFamily="49" charset="-122"/>
              </a:rPr>
              <a:t> = 10 integers in the range 0 to 999 ( 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M</a:t>
            </a:r>
            <a:r>
              <a:rPr lang="en-US" altLang="zh-CN" sz="2000" b="1" i="1">
                <a:ea typeface="MS Hei" pitchFamily="49" charset="-122"/>
              </a:rPr>
              <a:t> </a:t>
            </a:r>
            <a:r>
              <a:rPr lang="en-US" altLang="zh-CN" sz="2000" b="1">
                <a:ea typeface="MS Hei" pitchFamily="49" charset="-122"/>
              </a:rPr>
              <a:t>= 1000 ) Is it possible to sort them in </a:t>
            </a:r>
            <a:r>
              <a:rPr lang="en-US" altLang="zh-CN" sz="2000" b="1">
                <a:solidFill>
                  <a:srgbClr val="FF6600"/>
                </a:solidFill>
                <a:ea typeface="MS Hei" pitchFamily="49" charset="-122"/>
              </a:rPr>
              <a:t>linear</a:t>
            </a:r>
            <a:r>
              <a:rPr lang="en-US" altLang="zh-CN" sz="2000" b="1">
                <a:ea typeface="MS Hei" pitchFamily="49" charset="-122"/>
              </a:rPr>
              <a:t> time?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9F3ABD75-EE98-4712-8876-2CD30355A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33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/>
              <a:t>Radix Sort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BBC0BD32-6790-4713-9DA0-F68B16B5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0525"/>
            <a:ext cx="541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Input:</a:t>
            </a:r>
            <a:r>
              <a:rPr lang="en-US" altLang="zh-CN" sz="2000" b="1"/>
              <a:t>  64, 8, 216, 512, 27, 729, 0, 1, 343, 125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D3BE81-4660-4E04-909A-8001BD733AF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74925"/>
            <a:ext cx="6248400" cy="366713"/>
            <a:chOff x="576" y="1440"/>
            <a:chExt cx="3936" cy="231"/>
          </a:xfrm>
        </p:grpSpPr>
        <p:sp>
          <p:nvSpPr>
            <p:cNvPr id="12356" name="Rectangle 6">
              <a:extLst>
                <a:ext uri="{FF2B5EF4-FFF2-40B4-BE49-F238E27FC236}">
                  <a16:creationId xmlns:a16="http://schemas.microsoft.com/office/drawing/2014/main" id="{0A6C953C-4645-498E-9605-555F011FE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2357" name="Text Box 7">
              <a:extLst>
                <a:ext uri="{FF2B5EF4-FFF2-40B4-BE49-F238E27FC236}">
                  <a16:creationId xmlns:a16="http://schemas.microsoft.com/office/drawing/2014/main" id="{637895EE-8ADA-43EE-9583-510B89E21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4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Bucket</a:t>
              </a:r>
            </a:p>
          </p:txBody>
        </p:sp>
        <p:sp>
          <p:nvSpPr>
            <p:cNvPr id="12358" name="Rectangle 8">
              <a:extLst>
                <a:ext uri="{FF2B5EF4-FFF2-40B4-BE49-F238E27FC236}">
                  <a16:creationId xmlns:a16="http://schemas.microsoft.com/office/drawing/2014/main" id="{E1509208-35C3-44D6-83DA-D9D58207F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2359" name="Rectangle 9">
              <a:extLst>
                <a:ext uri="{FF2B5EF4-FFF2-40B4-BE49-F238E27FC236}">
                  <a16:creationId xmlns:a16="http://schemas.microsoft.com/office/drawing/2014/main" id="{EEACFE5F-1311-4061-901E-657C1663E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12360" name="Rectangle 10">
              <a:extLst>
                <a:ext uri="{FF2B5EF4-FFF2-40B4-BE49-F238E27FC236}">
                  <a16:creationId xmlns:a16="http://schemas.microsoft.com/office/drawing/2014/main" id="{36F74250-70E4-40DA-84B9-5C582E976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12361" name="Rectangle 11">
              <a:extLst>
                <a:ext uri="{FF2B5EF4-FFF2-40B4-BE49-F238E27FC236}">
                  <a16:creationId xmlns:a16="http://schemas.microsoft.com/office/drawing/2014/main" id="{5C951088-A193-43A8-9B41-7CA28E55E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4</a:t>
              </a:r>
            </a:p>
          </p:txBody>
        </p:sp>
        <p:sp>
          <p:nvSpPr>
            <p:cNvPr id="12362" name="Rectangle 12">
              <a:extLst>
                <a:ext uri="{FF2B5EF4-FFF2-40B4-BE49-F238E27FC236}">
                  <a16:creationId xmlns:a16="http://schemas.microsoft.com/office/drawing/2014/main" id="{19D7167C-8FBD-4251-A9C0-DBC33F65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5</a:t>
              </a:r>
            </a:p>
          </p:txBody>
        </p:sp>
        <p:sp>
          <p:nvSpPr>
            <p:cNvPr id="12363" name="Rectangle 13">
              <a:extLst>
                <a:ext uri="{FF2B5EF4-FFF2-40B4-BE49-F238E27FC236}">
                  <a16:creationId xmlns:a16="http://schemas.microsoft.com/office/drawing/2014/main" id="{38C72DA2-AFD5-4946-8158-2F668FED8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6</a:t>
              </a:r>
            </a:p>
          </p:txBody>
        </p:sp>
        <p:sp>
          <p:nvSpPr>
            <p:cNvPr id="12364" name="Rectangle 14">
              <a:extLst>
                <a:ext uri="{FF2B5EF4-FFF2-40B4-BE49-F238E27FC236}">
                  <a16:creationId xmlns:a16="http://schemas.microsoft.com/office/drawing/2014/main" id="{80749C6E-E0BA-4D6C-8F78-297FD8BA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7</a:t>
              </a:r>
            </a:p>
          </p:txBody>
        </p:sp>
        <p:sp>
          <p:nvSpPr>
            <p:cNvPr id="12365" name="Rectangle 15">
              <a:extLst>
                <a:ext uri="{FF2B5EF4-FFF2-40B4-BE49-F238E27FC236}">
                  <a16:creationId xmlns:a16="http://schemas.microsoft.com/office/drawing/2014/main" id="{E90A707A-6088-44A5-8106-B427649D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8</a:t>
              </a:r>
            </a:p>
          </p:txBody>
        </p:sp>
        <p:sp>
          <p:nvSpPr>
            <p:cNvPr id="12366" name="Rectangle 16">
              <a:extLst>
                <a:ext uri="{FF2B5EF4-FFF2-40B4-BE49-F238E27FC236}">
                  <a16:creationId xmlns:a16="http://schemas.microsoft.com/office/drawing/2014/main" id="{16C7F297-8493-4FFB-9F66-D92450C4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9</a:t>
              </a:r>
            </a:p>
          </p:txBody>
        </p:sp>
      </p:grpSp>
      <p:sp>
        <p:nvSpPr>
          <p:cNvPr id="65553" name="Text Box 17">
            <a:extLst>
              <a:ext uri="{FF2B5EF4-FFF2-40B4-BE49-F238E27FC236}">
                <a16:creationId xmlns:a16="http://schemas.microsoft.com/office/drawing/2014/main" id="{117F5704-CA8D-40CF-A8EE-3B677C920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41525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Sort according to the </a:t>
            </a:r>
            <a:r>
              <a:rPr lang="en-US" altLang="zh-CN" sz="2000" b="1">
                <a:solidFill>
                  <a:srgbClr val="FF6600"/>
                </a:solidFill>
              </a:rPr>
              <a:t>L</a:t>
            </a:r>
            <a:r>
              <a:rPr lang="en-US" altLang="zh-CN" sz="2000" b="1"/>
              <a:t>east </a:t>
            </a:r>
            <a:r>
              <a:rPr lang="en-US" altLang="zh-CN" sz="2000" b="1">
                <a:solidFill>
                  <a:srgbClr val="FF6600"/>
                </a:solidFill>
              </a:rPr>
              <a:t>S</a:t>
            </a:r>
            <a:r>
              <a:rPr lang="en-US" altLang="zh-CN" sz="2000" b="1"/>
              <a:t>ignificant </a:t>
            </a:r>
            <a:r>
              <a:rPr lang="en-US" altLang="zh-CN" sz="2000" b="1">
                <a:solidFill>
                  <a:srgbClr val="FF6600"/>
                </a:solidFill>
              </a:rPr>
              <a:t>D</a:t>
            </a:r>
            <a:r>
              <a:rPr lang="en-US" altLang="zh-CN" sz="2000" b="1"/>
              <a:t>igit first.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55A5D433-8CFB-48E0-BA0D-F38DE88D815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955925"/>
            <a:ext cx="6172200" cy="366713"/>
            <a:chOff x="624" y="1872"/>
            <a:chExt cx="3888" cy="231"/>
          </a:xfrm>
        </p:grpSpPr>
        <p:sp>
          <p:nvSpPr>
            <p:cNvPr id="12345" name="Rectangle 19">
              <a:extLst>
                <a:ext uri="{FF2B5EF4-FFF2-40B4-BE49-F238E27FC236}">
                  <a16:creationId xmlns:a16="http://schemas.microsoft.com/office/drawing/2014/main" id="{666528AD-AFCB-431E-8A14-348BCBC9C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12346" name="Rectangle 20">
              <a:extLst>
                <a:ext uri="{FF2B5EF4-FFF2-40B4-BE49-F238E27FC236}">
                  <a16:creationId xmlns:a16="http://schemas.microsoft.com/office/drawing/2014/main" id="{D246B41B-9326-4C11-A422-AECD99E83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7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Pass 1</a:t>
              </a:r>
            </a:p>
          </p:txBody>
        </p:sp>
        <p:sp>
          <p:nvSpPr>
            <p:cNvPr id="12347" name="Rectangle 21">
              <a:extLst>
                <a:ext uri="{FF2B5EF4-FFF2-40B4-BE49-F238E27FC236}">
                  <a16:creationId xmlns:a16="http://schemas.microsoft.com/office/drawing/2014/main" id="{0CF76496-9F6E-4EA3-A255-46F9D79A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12348" name="Rectangle 22">
              <a:extLst>
                <a:ext uri="{FF2B5EF4-FFF2-40B4-BE49-F238E27FC236}">
                  <a16:creationId xmlns:a16="http://schemas.microsoft.com/office/drawing/2014/main" id="{545027E8-EC20-4D6B-A9CD-55B34109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51</a:t>
              </a:r>
              <a:r>
                <a:rPr lang="en-US" altLang="zh-CN" sz="18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12349" name="Rectangle 23">
              <a:extLst>
                <a:ext uri="{FF2B5EF4-FFF2-40B4-BE49-F238E27FC236}">
                  <a16:creationId xmlns:a16="http://schemas.microsoft.com/office/drawing/2014/main" id="{C25295F1-9D9F-45B8-8DB0-B01C20A18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34</a:t>
              </a:r>
              <a:r>
                <a:rPr lang="en-US" altLang="zh-CN" sz="1800" b="1">
                  <a:solidFill>
                    <a:srgbClr val="FF6600"/>
                  </a:solidFill>
                </a:rPr>
                <a:t>3</a:t>
              </a:r>
            </a:p>
          </p:txBody>
        </p:sp>
        <p:sp>
          <p:nvSpPr>
            <p:cNvPr id="12350" name="Rectangle 24">
              <a:extLst>
                <a:ext uri="{FF2B5EF4-FFF2-40B4-BE49-F238E27FC236}">
                  <a16:creationId xmlns:a16="http://schemas.microsoft.com/office/drawing/2014/main" id="{6FAD39BC-AC56-4BF3-9F29-20CCE49E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6</a:t>
              </a:r>
              <a:r>
                <a:rPr lang="en-US" altLang="zh-CN" sz="1800" b="1">
                  <a:solidFill>
                    <a:srgbClr val="FF6600"/>
                  </a:solidFill>
                </a:rPr>
                <a:t>4</a:t>
              </a:r>
            </a:p>
          </p:txBody>
        </p:sp>
        <p:sp>
          <p:nvSpPr>
            <p:cNvPr id="12351" name="Rectangle 25">
              <a:extLst>
                <a:ext uri="{FF2B5EF4-FFF2-40B4-BE49-F238E27FC236}">
                  <a16:creationId xmlns:a16="http://schemas.microsoft.com/office/drawing/2014/main" id="{91CCDEEE-052E-4F07-80CE-59488BE2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12</a:t>
              </a:r>
              <a:r>
                <a:rPr lang="en-US" altLang="zh-CN" sz="1800" b="1">
                  <a:solidFill>
                    <a:srgbClr val="FF6600"/>
                  </a:solidFill>
                </a:rPr>
                <a:t>5</a:t>
              </a:r>
            </a:p>
          </p:txBody>
        </p:sp>
        <p:sp>
          <p:nvSpPr>
            <p:cNvPr id="12352" name="Rectangle 26">
              <a:extLst>
                <a:ext uri="{FF2B5EF4-FFF2-40B4-BE49-F238E27FC236}">
                  <a16:creationId xmlns:a16="http://schemas.microsoft.com/office/drawing/2014/main" id="{06BF44DD-E4CF-4358-9FE3-2935069FF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21</a:t>
              </a:r>
              <a:r>
                <a:rPr lang="en-US" altLang="zh-CN" sz="1800" b="1">
                  <a:solidFill>
                    <a:srgbClr val="FF6600"/>
                  </a:solidFill>
                </a:rPr>
                <a:t>6</a:t>
              </a:r>
            </a:p>
          </p:txBody>
        </p:sp>
        <p:sp>
          <p:nvSpPr>
            <p:cNvPr id="12353" name="Rectangle 27">
              <a:extLst>
                <a:ext uri="{FF2B5EF4-FFF2-40B4-BE49-F238E27FC236}">
                  <a16:creationId xmlns:a16="http://schemas.microsoft.com/office/drawing/2014/main" id="{C960B293-890D-41F4-A53B-1970B548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2</a:t>
              </a:r>
              <a:r>
                <a:rPr lang="en-US" altLang="zh-CN" sz="1800" b="1">
                  <a:solidFill>
                    <a:srgbClr val="FF6600"/>
                  </a:solidFill>
                </a:rPr>
                <a:t>7</a:t>
              </a:r>
            </a:p>
          </p:txBody>
        </p:sp>
        <p:sp>
          <p:nvSpPr>
            <p:cNvPr id="12354" name="Rectangle 28">
              <a:extLst>
                <a:ext uri="{FF2B5EF4-FFF2-40B4-BE49-F238E27FC236}">
                  <a16:creationId xmlns:a16="http://schemas.microsoft.com/office/drawing/2014/main" id="{AC075BD3-BC3A-4279-B8BE-352573CC8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6600"/>
                  </a:solidFill>
                </a:rPr>
                <a:t>8</a:t>
              </a:r>
            </a:p>
          </p:txBody>
        </p:sp>
        <p:sp>
          <p:nvSpPr>
            <p:cNvPr id="12355" name="Rectangle 29">
              <a:extLst>
                <a:ext uri="{FF2B5EF4-FFF2-40B4-BE49-F238E27FC236}">
                  <a16:creationId xmlns:a16="http://schemas.microsoft.com/office/drawing/2014/main" id="{227F292A-72F7-4DA0-8520-58DAEE4CA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72</a:t>
              </a:r>
              <a:r>
                <a:rPr lang="en-US" altLang="zh-CN" sz="1800" b="1">
                  <a:solidFill>
                    <a:srgbClr val="FF6600"/>
                  </a:solidFill>
                </a:rPr>
                <a:t>9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4B023282-910C-4711-8931-81356B9A713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36925"/>
            <a:ext cx="6172200" cy="914400"/>
            <a:chOff x="624" y="2064"/>
            <a:chExt cx="3888" cy="576"/>
          </a:xfrm>
        </p:grpSpPr>
        <p:sp>
          <p:nvSpPr>
            <p:cNvPr id="12334" name="Rectangle 31">
              <a:extLst>
                <a:ext uri="{FF2B5EF4-FFF2-40B4-BE49-F238E27FC236}">
                  <a16:creationId xmlns:a16="http://schemas.microsoft.com/office/drawing/2014/main" id="{F50A9D0E-A1E5-4313-A547-63D4E6F85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08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Pass 2</a:t>
              </a:r>
            </a:p>
          </p:txBody>
        </p:sp>
        <p:sp>
          <p:nvSpPr>
            <p:cNvPr id="12335" name="Rectangle 32">
              <a:extLst>
                <a:ext uri="{FF2B5EF4-FFF2-40B4-BE49-F238E27FC236}">
                  <a16:creationId xmlns:a16="http://schemas.microsoft.com/office/drawing/2014/main" id="{3B100A3E-F72C-4E1E-A1C8-14F5F2E0D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6" name="Rectangle 33">
              <a:extLst>
                <a:ext uri="{FF2B5EF4-FFF2-40B4-BE49-F238E27FC236}">
                  <a16:creationId xmlns:a16="http://schemas.microsoft.com/office/drawing/2014/main" id="{B97F2DD6-AB1E-486D-ABB4-74A187EF1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7" name="Rectangle 34">
              <a:extLst>
                <a:ext uri="{FF2B5EF4-FFF2-40B4-BE49-F238E27FC236}">
                  <a16:creationId xmlns:a16="http://schemas.microsoft.com/office/drawing/2014/main" id="{931AC4A4-F8E9-41FD-A1C7-57B523308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8" name="Rectangle 35">
              <a:extLst>
                <a:ext uri="{FF2B5EF4-FFF2-40B4-BE49-F238E27FC236}">
                  <a16:creationId xmlns:a16="http://schemas.microsoft.com/office/drawing/2014/main" id="{B06C58C1-1A26-4BE9-A470-3FEDB838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9" name="Rectangle 36">
              <a:extLst>
                <a:ext uri="{FF2B5EF4-FFF2-40B4-BE49-F238E27FC236}">
                  <a16:creationId xmlns:a16="http://schemas.microsoft.com/office/drawing/2014/main" id="{55378CE0-6D49-47DB-BC70-F6B2DEC1D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0" name="Rectangle 37">
              <a:extLst>
                <a:ext uri="{FF2B5EF4-FFF2-40B4-BE49-F238E27FC236}">
                  <a16:creationId xmlns:a16="http://schemas.microsoft.com/office/drawing/2014/main" id="{AD19BCB2-3EE0-4A0D-B493-63676E82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1" name="Rectangle 38">
              <a:extLst>
                <a:ext uri="{FF2B5EF4-FFF2-40B4-BE49-F238E27FC236}">
                  <a16:creationId xmlns:a16="http://schemas.microsoft.com/office/drawing/2014/main" id="{273ED05D-0F2C-4F4D-8F57-85A3BCAAD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2" name="Rectangle 39">
              <a:extLst>
                <a:ext uri="{FF2B5EF4-FFF2-40B4-BE49-F238E27FC236}">
                  <a16:creationId xmlns:a16="http://schemas.microsoft.com/office/drawing/2014/main" id="{3435AAF1-CA84-4601-876A-4436792E9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3" name="Rectangle 40">
              <a:extLst>
                <a:ext uri="{FF2B5EF4-FFF2-40B4-BE49-F238E27FC236}">
                  <a16:creationId xmlns:a16="http://schemas.microsoft.com/office/drawing/2014/main" id="{C627FBEB-1036-49CC-9C8D-9C2AADC4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4" name="Rectangle 41">
              <a:extLst>
                <a:ext uri="{FF2B5EF4-FFF2-40B4-BE49-F238E27FC236}">
                  <a16:creationId xmlns:a16="http://schemas.microsoft.com/office/drawing/2014/main" id="{95E1BCEF-4C51-4959-B38D-89A651394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</p:grpSp>
      <p:sp>
        <p:nvSpPr>
          <p:cNvPr id="65578" name="Rectangle 42">
            <a:extLst>
              <a:ext uri="{FF2B5EF4-FFF2-40B4-BE49-F238E27FC236}">
                <a16:creationId xmlns:a16="http://schemas.microsoft.com/office/drawing/2014/main" id="{C4CDC387-E11D-42C1-986E-9B6A27680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79" name="Rectangle 43">
            <a:extLst>
              <a:ext uri="{FF2B5EF4-FFF2-40B4-BE49-F238E27FC236}">
                <a16:creationId xmlns:a16="http://schemas.microsoft.com/office/drawing/2014/main" id="{ADE2A4E1-66AB-47D2-B0C2-615D9CFE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417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0" name="Rectangle 44">
            <a:extLst>
              <a:ext uri="{FF2B5EF4-FFF2-40B4-BE49-F238E27FC236}">
                <a16:creationId xmlns:a16="http://schemas.microsoft.com/office/drawing/2014/main" id="{F4FDEABB-D186-4BB4-A502-6A86705D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5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r>
              <a:rPr lang="en-US" altLang="zh-CN" sz="1800" b="1"/>
              <a:t>2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1" name="Rectangle 45">
            <a:extLst>
              <a:ext uri="{FF2B5EF4-FFF2-40B4-BE49-F238E27FC236}">
                <a16:creationId xmlns:a16="http://schemas.microsoft.com/office/drawing/2014/main" id="{A618FE83-1764-42D9-9AF1-F802BF77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3</a:t>
            </a:r>
            <a:r>
              <a:rPr lang="en-US" altLang="zh-CN" sz="1800" b="1">
                <a:solidFill>
                  <a:schemeClr val="accent1"/>
                </a:solidFill>
              </a:rPr>
              <a:t>4</a:t>
            </a:r>
            <a:r>
              <a:rPr lang="en-US" altLang="zh-CN" sz="1800" b="1"/>
              <a:t>3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2" name="Rectangle 46">
            <a:extLst>
              <a:ext uri="{FF2B5EF4-FFF2-40B4-BE49-F238E27FC236}">
                <a16:creationId xmlns:a16="http://schemas.microsoft.com/office/drawing/2014/main" id="{3D5FD7B7-40FB-4292-A5C7-113D8D45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6</a:t>
            </a:r>
            <a:r>
              <a:rPr lang="en-US" altLang="zh-CN" sz="1800" b="1"/>
              <a:t>4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3" name="Rectangle 47">
            <a:extLst>
              <a:ext uri="{FF2B5EF4-FFF2-40B4-BE49-F238E27FC236}">
                <a16:creationId xmlns:a16="http://schemas.microsoft.com/office/drawing/2014/main" id="{89DC2C11-E6BA-496C-9A9A-4266C04C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5</a:t>
            </a:r>
          </a:p>
        </p:txBody>
      </p:sp>
      <p:sp>
        <p:nvSpPr>
          <p:cNvPr id="65584" name="Rectangle 48">
            <a:extLst>
              <a:ext uri="{FF2B5EF4-FFF2-40B4-BE49-F238E27FC236}">
                <a16:creationId xmlns:a16="http://schemas.microsoft.com/office/drawing/2014/main" id="{EB449C0C-EEEE-4196-993D-9E3BC785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417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2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r>
              <a:rPr lang="en-US" altLang="zh-CN" sz="1800" b="1"/>
              <a:t>6</a:t>
            </a:r>
          </a:p>
        </p:txBody>
      </p:sp>
      <p:sp>
        <p:nvSpPr>
          <p:cNvPr id="65585" name="Rectangle 49">
            <a:extLst>
              <a:ext uri="{FF2B5EF4-FFF2-40B4-BE49-F238E27FC236}">
                <a16:creationId xmlns:a16="http://schemas.microsoft.com/office/drawing/2014/main" id="{4D7DBF23-5993-4F8E-8C95-763A44E7C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417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7</a:t>
            </a:r>
          </a:p>
        </p:txBody>
      </p:sp>
      <p:sp>
        <p:nvSpPr>
          <p:cNvPr id="65586" name="Rectangle 50">
            <a:extLst>
              <a:ext uri="{FF2B5EF4-FFF2-40B4-BE49-F238E27FC236}">
                <a16:creationId xmlns:a16="http://schemas.microsoft.com/office/drawing/2014/main" id="{562503AA-104D-4FD9-A5DE-1EF2928B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46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8</a:t>
            </a:r>
          </a:p>
        </p:txBody>
      </p:sp>
      <p:sp>
        <p:nvSpPr>
          <p:cNvPr id="65587" name="Rectangle 51">
            <a:extLst>
              <a:ext uri="{FF2B5EF4-FFF2-40B4-BE49-F238E27FC236}">
                <a16:creationId xmlns:a16="http://schemas.microsoft.com/office/drawing/2014/main" id="{A3B003DE-BDA6-4831-B245-3C447236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46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7</a:t>
            </a: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9</a:t>
            </a:r>
          </a:p>
        </p:txBody>
      </p:sp>
      <p:grpSp>
        <p:nvGrpSpPr>
          <p:cNvPr id="5" name="Group 52">
            <a:extLst>
              <a:ext uri="{FF2B5EF4-FFF2-40B4-BE49-F238E27FC236}">
                <a16:creationId xmlns:a16="http://schemas.microsoft.com/office/drawing/2014/main" id="{2F423027-4966-4179-8938-CB3F1A41BB0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327525"/>
            <a:ext cx="6172200" cy="1524000"/>
            <a:chOff x="624" y="2640"/>
            <a:chExt cx="3888" cy="960"/>
          </a:xfrm>
        </p:grpSpPr>
        <p:sp>
          <p:nvSpPr>
            <p:cNvPr id="12323" name="Rectangle 53">
              <a:extLst>
                <a:ext uri="{FF2B5EF4-FFF2-40B4-BE49-F238E27FC236}">
                  <a16:creationId xmlns:a16="http://schemas.microsoft.com/office/drawing/2014/main" id="{C24F994A-AF85-4A87-9CF6-FCFD7AD2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4" name="Rectangle 54">
              <a:extLst>
                <a:ext uri="{FF2B5EF4-FFF2-40B4-BE49-F238E27FC236}">
                  <a16:creationId xmlns:a16="http://schemas.microsoft.com/office/drawing/2014/main" id="{CC5E7A22-7616-4FB5-A436-0DF98B87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76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Pass 3</a:t>
              </a:r>
            </a:p>
          </p:txBody>
        </p:sp>
        <p:sp>
          <p:nvSpPr>
            <p:cNvPr id="12325" name="Rectangle 55">
              <a:extLst>
                <a:ext uri="{FF2B5EF4-FFF2-40B4-BE49-F238E27FC236}">
                  <a16:creationId xmlns:a16="http://schemas.microsoft.com/office/drawing/2014/main" id="{B05AD8D4-C993-4F14-8CFA-6252BA88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6" name="Rectangle 56">
              <a:extLst>
                <a:ext uri="{FF2B5EF4-FFF2-40B4-BE49-F238E27FC236}">
                  <a16:creationId xmlns:a16="http://schemas.microsoft.com/office/drawing/2014/main" id="{594A37F9-5796-4E30-ABED-D1F7735CB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7" name="Rectangle 57">
              <a:extLst>
                <a:ext uri="{FF2B5EF4-FFF2-40B4-BE49-F238E27FC236}">
                  <a16:creationId xmlns:a16="http://schemas.microsoft.com/office/drawing/2014/main" id="{B17D2921-7C7E-4E4B-A3F6-0740A9DF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8" name="Rectangle 58">
              <a:extLst>
                <a:ext uri="{FF2B5EF4-FFF2-40B4-BE49-F238E27FC236}">
                  <a16:creationId xmlns:a16="http://schemas.microsoft.com/office/drawing/2014/main" id="{7732DB07-02E6-4BC3-8F4D-6FC3B48C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9" name="Rectangle 59">
              <a:extLst>
                <a:ext uri="{FF2B5EF4-FFF2-40B4-BE49-F238E27FC236}">
                  <a16:creationId xmlns:a16="http://schemas.microsoft.com/office/drawing/2014/main" id="{A6841A70-9324-40ED-988C-8F6D6B537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0" name="Rectangle 60">
              <a:extLst>
                <a:ext uri="{FF2B5EF4-FFF2-40B4-BE49-F238E27FC236}">
                  <a16:creationId xmlns:a16="http://schemas.microsoft.com/office/drawing/2014/main" id="{17432DB9-F696-41F8-9991-199A1FA56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1" name="Rectangle 61">
              <a:extLst>
                <a:ext uri="{FF2B5EF4-FFF2-40B4-BE49-F238E27FC236}">
                  <a16:creationId xmlns:a16="http://schemas.microsoft.com/office/drawing/2014/main" id="{A7E276DE-B4AB-484A-A496-8E0BF47F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2" name="Rectangle 62">
              <a:extLst>
                <a:ext uri="{FF2B5EF4-FFF2-40B4-BE49-F238E27FC236}">
                  <a16:creationId xmlns:a16="http://schemas.microsoft.com/office/drawing/2014/main" id="{C1D8B08F-8965-4947-96CD-83BB50E6E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3" name="Rectangle 63">
              <a:extLst>
                <a:ext uri="{FF2B5EF4-FFF2-40B4-BE49-F238E27FC236}">
                  <a16:creationId xmlns:a16="http://schemas.microsoft.com/office/drawing/2014/main" id="{3886F07D-7E5A-41A8-91C6-1D10798C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</p:grpSp>
      <p:sp>
        <p:nvSpPr>
          <p:cNvPr id="65600" name="Rectangle 64">
            <a:extLst>
              <a:ext uri="{FF2B5EF4-FFF2-40B4-BE49-F238E27FC236}">
                <a16:creationId xmlns:a16="http://schemas.microsoft.com/office/drawing/2014/main" id="{075F1B13-049B-4AC2-9F3C-7ED391FC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1" name="Rectangle 65">
            <a:extLst>
              <a:ext uri="{FF2B5EF4-FFF2-40B4-BE49-F238E27FC236}">
                <a16:creationId xmlns:a16="http://schemas.microsoft.com/office/drawing/2014/main" id="{2CEC0426-5D30-46C1-91AC-3D813FAF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323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2" name="Rectangle 66">
            <a:extLst>
              <a:ext uri="{FF2B5EF4-FFF2-40B4-BE49-F238E27FC236}">
                <a16:creationId xmlns:a16="http://schemas.microsoft.com/office/drawing/2014/main" id="{2802E533-082D-43B1-93AE-FC5700E5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371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8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3" name="Rectangle 67">
            <a:extLst>
              <a:ext uri="{FF2B5EF4-FFF2-40B4-BE49-F238E27FC236}">
                <a16:creationId xmlns:a16="http://schemas.microsoft.com/office/drawing/2014/main" id="{D1153B46-F907-41B8-A865-32AC4BE1A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5</a:t>
            </a:r>
            <a:r>
              <a:rPr lang="en-US" altLang="zh-CN" sz="1800" b="1"/>
              <a:t>12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4" name="Rectangle 68">
            <a:extLst>
              <a:ext uri="{FF2B5EF4-FFF2-40B4-BE49-F238E27FC236}">
                <a16:creationId xmlns:a16="http://schemas.microsoft.com/office/drawing/2014/main" id="{BB477F2D-7900-44BA-A6BE-5E51AFE2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2</a:t>
            </a:r>
            <a:r>
              <a:rPr lang="en-US" altLang="zh-CN" sz="1800" b="1"/>
              <a:t>16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5" name="Rectangle 69">
            <a:extLst>
              <a:ext uri="{FF2B5EF4-FFF2-40B4-BE49-F238E27FC236}">
                <a16:creationId xmlns:a16="http://schemas.microsoft.com/office/drawing/2014/main" id="{1A275D1E-73B2-4145-8351-CAD67BC8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1</a:t>
            </a:r>
            <a:r>
              <a:rPr lang="en-US" altLang="zh-CN" sz="1800" b="1"/>
              <a:t>25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6" name="Rectangle 70">
            <a:extLst>
              <a:ext uri="{FF2B5EF4-FFF2-40B4-BE49-F238E27FC236}">
                <a16:creationId xmlns:a16="http://schemas.microsoft.com/office/drawing/2014/main" id="{C3A7FD54-508F-460C-9505-D8EDFF87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41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27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7" name="Rectangle 71">
            <a:extLst>
              <a:ext uri="{FF2B5EF4-FFF2-40B4-BE49-F238E27FC236}">
                <a16:creationId xmlns:a16="http://schemas.microsoft.com/office/drawing/2014/main" id="{0289BB0C-5948-4A87-9F06-B6536FF7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7</a:t>
            </a:r>
            <a:r>
              <a:rPr lang="en-US" altLang="zh-CN" sz="1800" b="1"/>
              <a:t>29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8" name="Rectangle 72">
            <a:extLst>
              <a:ext uri="{FF2B5EF4-FFF2-40B4-BE49-F238E27FC236}">
                <a16:creationId xmlns:a16="http://schemas.microsoft.com/office/drawing/2014/main" id="{327668AB-9A37-46CC-B67E-F77430CD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3</a:t>
            </a:r>
            <a:r>
              <a:rPr lang="en-US" altLang="zh-CN" sz="1800" b="1"/>
              <a:t>43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9" name="Rectangle 73">
            <a:extLst>
              <a:ext uri="{FF2B5EF4-FFF2-40B4-BE49-F238E27FC236}">
                <a16:creationId xmlns:a16="http://schemas.microsoft.com/office/drawing/2014/main" id="{0470859E-13B6-4984-99E2-E309C688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467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64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10" name="Text Box 74">
            <a:extLst>
              <a:ext uri="{FF2B5EF4-FFF2-40B4-BE49-F238E27FC236}">
                <a16:creationId xmlns:a16="http://schemas.microsoft.com/office/drawing/2014/main" id="{60BA55AF-01D5-4009-AEBB-0E74D0CCB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03925"/>
            <a:ext cx="541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Output:</a:t>
            </a:r>
            <a:r>
              <a:rPr lang="en-US" altLang="zh-CN" sz="2000" b="1"/>
              <a:t>  0, 1, 8, 27, 64, 125, 216, 343, 512, 729</a:t>
            </a:r>
          </a:p>
        </p:txBody>
      </p:sp>
      <p:sp>
        <p:nvSpPr>
          <p:cNvPr id="65611" name="AutoShape 75" descr="再生纸">
            <a:extLst>
              <a:ext uri="{FF2B5EF4-FFF2-40B4-BE49-F238E27FC236}">
                <a16:creationId xmlns:a16="http://schemas.microsoft.com/office/drawing/2014/main" id="{2C42DEF4-19E1-426F-8D6A-1449086D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651125"/>
            <a:ext cx="1905000" cy="3048000"/>
          </a:xfrm>
          <a:prstGeom prst="roundRect">
            <a:avLst>
              <a:gd name="adj" fmla="val 952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/>
              <a:t>T</a:t>
            </a:r>
            <a:r>
              <a:rPr lang="en-US" altLang="zh-CN" sz="1800" b="1"/>
              <a:t>=O(</a:t>
            </a:r>
            <a:r>
              <a:rPr lang="en-US" altLang="zh-CN" sz="1800" b="1" i="1"/>
              <a:t>P</a:t>
            </a:r>
            <a:r>
              <a:rPr lang="en-US" altLang="zh-CN" sz="1800" b="1"/>
              <a:t>(</a:t>
            </a:r>
            <a:r>
              <a:rPr lang="en-US" altLang="zh-CN" sz="1800" b="1" i="1"/>
              <a:t>N</a:t>
            </a:r>
            <a:r>
              <a:rPr lang="en-US" altLang="zh-CN" sz="1800" b="1"/>
              <a:t>+</a:t>
            </a:r>
            <a:r>
              <a:rPr lang="en-US" altLang="zh-CN" sz="1800" b="1" i="1"/>
              <a:t>B</a:t>
            </a:r>
            <a:r>
              <a:rPr lang="en-US" altLang="zh-CN" sz="1800" b="1"/>
              <a:t>)) where </a:t>
            </a:r>
            <a:r>
              <a:rPr lang="en-US" altLang="zh-CN" sz="1800" b="1" i="1"/>
              <a:t>P</a:t>
            </a:r>
            <a:r>
              <a:rPr lang="en-US" altLang="zh-CN" sz="1800" b="1"/>
              <a:t> is the number of passes, </a:t>
            </a:r>
            <a:r>
              <a:rPr lang="en-US" altLang="zh-CN" sz="1800" b="1" i="1"/>
              <a:t>N</a:t>
            </a:r>
            <a:r>
              <a:rPr lang="en-US" altLang="zh-CN" sz="1800" b="1"/>
              <a:t> is the number of elements to sort, and </a:t>
            </a:r>
            <a:r>
              <a:rPr lang="en-US" altLang="zh-CN" sz="1800" b="1" i="1"/>
              <a:t>B</a:t>
            </a:r>
            <a:r>
              <a:rPr lang="en-US" altLang="zh-CN" sz="1800" b="1"/>
              <a:t> is the number of buckets.</a:t>
            </a:r>
            <a:endParaRPr lang="en-US" altLang="zh-CN" sz="1800" b="1" i="1"/>
          </a:p>
        </p:txBody>
      </p:sp>
      <p:sp>
        <p:nvSpPr>
          <p:cNvPr id="65612" name="Oval 76">
            <a:extLst>
              <a:ext uri="{FF2B5EF4-FFF2-40B4-BE49-F238E27FC236}">
                <a16:creationId xmlns:a16="http://schemas.microsoft.com/office/drawing/2014/main" id="{0B16355F-151A-41FB-9016-2D52B36B9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822325"/>
            <a:ext cx="3276600" cy="12954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B3E0B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What if we sort according to the </a:t>
            </a:r>
            <a:r>
              <a:rPr lang="en-US" altLang="zh-CN" sz="1800" b="1">
                <a:solidFill>
                  <a:srgbClr val="FF6600"/>
                </a:solidFill>
              </a:rPr>
              <a:t>M</a:t>
            </a:r>
            <a:r>
              <a:rPr lang="en-US" altLang="zh-CN" sz="1800" b="1"/>
              <a:t>ost </a:t>
            </a:r>
            <a:r>
              <a:rPr lang="en-US" altLang="zh-CN" sz="1800" b="1">
                <a:solidFill>
                  <a:srgbClr val="FF6600"/>
                </a:solidFill>
              </a:rPr>
              <a:t>S</a:t>
            </a:r>
            <a:r>
              <a:rPr lang="en-US" altLang="zh-CN" sz="1800" b="1"/>
              <a:t>ignificant </a:t>
            </a:r>
            <a:r>
              <a:rPr lang="en-US" altLang="zh-CN" sz="1800" b="1">
                <a:solidFill>
                  <a:srgbClr val="FF6600"/>
                </a:solidFill>
              </a:rPr>
              <a:t>D</a:t>
            </a:r>
            <a:r>
              <a:rPr lang="en-US" altLang="zh-CN" sz="1800" b="1"/>
              <a:t>igit first?</a:t>
            </a:r>
          </a:p>
        </p:txBody>
      </p:sp>
      <p:sp>
        <p:nvSpPr>
          <p:cNvPr id="12321" name="Text Box 77">
            <a:extLst>
              <a:ext uri="{FF2B5EF4-FFF2-40B4-BE49-F238E27FC236}">
                <a16:creationId xmlns:a16="http://schemas.microsoft.com/office/drawing/2014/main" id="{11CCC79B-B700-43D5-BB52-40C2350A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0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§10  Bucket Sort and Radix Sort</a:t>
            </a:r>
          </a:p>
        </p:txBody>
      </p:sp>
      <p:sp>
        <p:nvSpPr>
          <p:cNvPr id="12322" name="Text Box 78">
            <a:extLst>
              <a:ext uri="{FF2B5EF4-FFF2-40B4-BE49-F238E27FC236}">
                <a16:creationId xmlns:a16="http://schemas.microsoft.com/office/drawing/2014/main" id="{D12865BE-CA2D-4464-9A8C-13471A0B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6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540" grpId="0" autoUpdateAnimBg="0"/>
      <p:bldP spid="65553" grpId="0" autoUpdateAnimBg="0"/>
      <p:bldP spid="65578" grpId="0" animBg="1" autoUpdateAnimBg="0"/>
      <p:bldP spid="65579" grpId="0" animBg="1" autoUpdateAnimBg="0"/>
      <p:bldP spid="65580" grpId="0" animBg="1" autoUpdateAnimBg="0"/>
      <p:bldP spid="65581" grpId="0" animBg="1" autoUpdateAnimBg="0"/>
      <p:bldP spid="65582" grpId="0" animBg="1" autoUpdateAnimBg="0"/>
      <p:bldP spid="65583" grpId="0" animBg="1" autoUpdateAnimBg="0"/>
      <p:bldP spid="65584" grpId="0" animBg="1" autoUpdateAnimBg="0"/>
      <p:bldP spid="65585" grpId="0" animBg="1" autoUpdateAnimBg="0"/>
      <p:bldP spid="65586" grpId="0" animBg="1" autoUpdateAnimBg="0"/>
      <p:bldP spid="65587" grpId="0" animBg="1" autoUpdateAnimBg="0"/>
      <p:bldP spid="65600" grpId="0" animBg="1" autoUpdateAnimBg="0"/>
      <p:bldP spid="65601" grpId="0" animBg="1" autoUpdateAnimBg="0"/>
      <p:bldP spid="65602" grpId="0" animBg="1" autoUpdateAnimBg="0"/>
      <p:bldP spid="65603" grpId="0" animBg="1" autoUpdateAnimBg="0"/>
      <p:bldP spid="65604" grpId="0" animBg="1" autoUpdateAnimBg="0"/>
      <p:bldP spid="65605" grpId="0" animBg="1" autoUpdateAnimBg="0"/>
      <p:bldP spid="65606" grpId="0" animBg="1" autoUpdateAnimBg="0"/>
      <p:bldP spid="65607" grpId="0" animBg="1" autoUpdateAnimBg="0"/>
      <p:bldP spid="65608" grpId="0" animBg="1" autoUpdateAnimBg="0"/>
      <p:bldP spid="65609" grpId="0" animBg="1" autoUpdateAnimBg="0"/>
      <p:bldP spid="65610" grpId="0" autoUpdateAnimBg="0"/>
      <p:bldP spid="65611" grpId="0" animBg="1" autoUpdateAnimBg="0"/>
      <p:bldP spid="656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3F8D1EF7-8F31-45B3-AF07-973961FD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400" b="1" i="1">
                <a:solidFill>
                  <a:schemeClr val="hlink"/>
                </a:solidFill>
              </a:rPr>
              <a:t>K</a:t>
            </a:r>
            <a:r>
              <a:rPr lang="en-US" altLang="zh-CN" sz="2400" b="1" i="1" baseline="-25000">
                <a:solidFill>
                  <a:schemeClr val="hlink"/>
                </a:solidFill>
              </a:rPr>
              <a:t>i </a:t>
            </a:r>
            <a:r>
              <a:rPr lang="en-US" altLang="zh-CN" sz="2400" b="1" i="1" baseline="30000">
                <a:solidFill>
                  <a:schemeClr val="hlink"/>
                </a:solidFill>
              </a:rPr>
              <a:t>j</a:t>
            </a:r>
            <a:r>
              <a:rPr lang="en-US" altLang="zh-CN" sz="2400" b="1"/>
              <a:t> ::= the </a:t>
            </a:r>
            <a:r>
              <a:rPr lang="en-US" altLang="zh-CN" sz="2400" b="1" i="1"/>
              <a:t>j</a:t>
            </a:r>
            <a:r>
              <a:rPr lang="en-US" altLang="zh-CN" sz="2400" b="1"/>
              <a:t>-th key of record </a:t>
            </a:r>
            <a:r>
              <a:rPr lang="en-US" altLang="zh-CN" sz="2400" b="1" i="1"/>
              <a:t>R</a:t>
            </a:r>
            <a:r>
              <a:rPr lang="en-US" altLang="zh-CN" sz="2400" b="1" i="1" baseline="-25000"/>
              <a:t>i</a:t>
            </a:r>
            <a:endParaRPr lang="en-US" altLang="zh-CN" sz="2400" b="1" i="1"/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DAB77960-7403-4898-84D9-5ABF6BA55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400" b="1" i="1">
                <a:solidFill>
                  <a:schemeClr val="hlink"/>
                </a:solidFill>
              </a:rPr>
              <a:t>K</a:t>
            </a:r>
            <a:r>
              <a:rPr lang="en-US" altLang="zh-CN" sz="2400" b="1" i="1" baseline="-25000">
                <a:solidFill>
                  <a:schemeClr val="hlink"/>
                </a:solidFill>
              </a:rPr>
              <a:t>i </a:t>
            </a:r>
            <a:r>
              <a:rPr lang="en-US" altLang="zh-CN" sz="2400" b="1" baseline="30000">
                <a:solidFill>
                  <a:schemeClr val="hlink"/>
                </a:solidFill>
              </a:rPr>
              <a:t>0</a:t>
            </a:r>
            <a:r>
              <a:rPr lang="en-US" altLang="zh-CN" sz="2400" b="1"/>
              <a:t> ::= the </a:t>
            </a:r>
            <a:r>
              <a:rPr lang="en-US" altLang="zh-CN" sz="2400" b="1">
                <a:solidFill>
                  <a:schemeClr val="hlink"/>
                </a:solidFill>
              </a:rPr>
              <a:t>most</a:t>
            </a:r>
            <a:r>
              <a:rPr lang="en-US" altLang="zh-CN" sz="2400" b="1"/>
              <a:t> significant key of record </a:t>
            </a:r>
            <a:r>
              <a:rPr lang="en-US" altLang="zh-CN" sz="2400" b="1" i="1"/>
              <a:t>R</a:t>
            </a:r>
            <a:r>
              <a:rPr lang="en-US" altLang="zh-CN" sz="2400" b="1" i="1" baseline="-25000"/>
              <a:t>i</a:t>
            </a:r>
            <a:endParaRPr lang="en-US" altLang="zh-CN" sz="2400" b="1" i="1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560AFBEF-767E-49F5-B7C7-B5EF3C2E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Suppose that the</a:t>
            </a:r>
            <a:r>
              <a:rPr lang="en-US" altLang="zh-CN" sz="2400" b="1"/>
              <a:t> record </a:t>
            </a:r>
            <a:r>
              <a:rPr lang="en-US" altLang="zh-CN" sz="2400" b="1" i="1"/>
              <a:t>R</a:t>
            </a:r>
            <a:r>
              <a:rPr lang="en-US" altLang="zh-CN" sz="2400" b="1" i="1" baseline="-25000"/>
              <a:t>i </a:t>
            </a:r>
            <a:r>
              <a:rPr lang="en-US" altLang="zh-CN" sz="2400" b="1"/>
              <a:t> has </a:t>
            </a:r>
            <a:r>
              <a:rPr lang="en-US" altLang="zh-CN" sz="2400" b="1" i="1"/>
              <a:t>r </a:t>
            </a:r>
            <a:r>
              <a:rPr lang="en-US" altLang="zh-CN" sz="2400" b="1"/>
              <a:t> keys.</a:t>
            </a:r>
            <a:endParaRPr lang="en-US" altLang="zh-CN" sz="2400" b="1" i="1"/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5857AC68-FE43-4AC2-8433-85552517F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400" b="1" i="1">
                <a:solidFill>
                  <a:schemeClr val="hlink"/>
                </a:solidFill>
              </a:rPr>
              <a:t>K</a:t>
            </a:r>
            <a:r>
              <a:rPr lang="en-US" altLang="zh-CN" sz="2400" b="1" i="1" baseline="-25000">
                <a:solidFill>
                  <a:schemeClr val="hlink"/>
                </a:solidFill>
              </a:rPr>
              <a:t>i </a:t>
            </a:r>
            <a:r>
              <a:rPr lang="en-US" altLang="zh-CN" sz="2400" b="1" i="1" baseline="30000">
                <a:solidFill>
                  <a:schemeClr val="hlink"/>
                </a:solidFill>
              </a:rPr>
              <a:t>r</a:t>
            </a:r>
            <a:r>
              <a:rPr lang="en-US" altLang="zh-CN" sz="2400" b="1" baseline="30000">
                <a:solidFill>
                  <a:schemeClr val="hlink"/>
                </a:solidFill>
                <a:sym typeface="Symbol" panose="05050102010706020507" pitchFamily="18" charset="2"/>
              </a:rPr>
              <a:t>1</a:t>
            </a:r>
            <a:r>
              <a:rPr lang="en-US" altLang="zh-CN" sz="2400" b="1"/>
              <a:t> ::= the </a:t>
            </a:r>
            <a:r>
              <a:rPr lang="en-US" altLang="zh-CN" sz="2400" b="1">
                <a:solidFill>
                  <a:schemeClr val="hlink"/>
                </a:solidFill>
              </a:rPr>
              <a:t>least</a:t>
            </a:r>
            <a:r>
              <a:rPr lang="en-US" altLang="zh-CN" sz="2400" b="1"/>
              <a:t> significant key of record </a:t>
            </a:r>
            <a:r>
              <a:rPr lang="en-US" altLang="zh-CN" sz="2400" b="1" i="1"/>
              <a:t>R</a:t>
            </a:r>
            <a:r>
              <a:rPr lang="en-US" altLang="zh-CN" sz="2400" b="1" i="1" baseline="-25000"/>
              <a:t>i</a:t>
            </a:r>
            <a:endParaRPr lang="en-US" altLang="zh-CN" sz="2400" b="1" i="1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1F6AC79-7F42-42D0-B72A-91F0825B838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0"/>
            <a:ext cx="8153400" cy="2117725"/>
            <a:chOff x="288" y="1728"/>
            <a:chExt cx="5136" cy="1334"/>
          </a:xfrm>
        </p:grpSpPr>
        <p:sp>
          <p:nvSpPr>
            <p:cNvPr id="13331" name="Text Box 7">
              <a:extLst>
                <a:ext uri="{FF2B5EF4-FFF2-40B4-BE49-F238E27FC236}">
                  <a16:creationId xmlns:a16="http://schemas.microsoft.com/office/drawing/2014/main" id="{B21C7752-310F-4823-9384-0D8191D71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28"/>
              <a:ext cx="51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</a:t>
              </a:r>
              <a:r>
                <a:rPr lang="en-US" altLang="zh-CN" sz="2400" b="1"/>
                <a:t>A list of records </a:t>
              </a:r>
              <a:r>
                <a:rPr lang="en-US" altLang="zh-CN" sz="2400" b="1" i="1"/>
                <a:t>R</a:t>
              </a:r>
              <a:r>
                <a:rPr lang="en-US" altLang="zh-CN" sz="2400" b="1" baseline="-25000"/>
                <a:t>0</a:t>
              </a:r>
              <a:r>
                <a:rPr lang="en-US" altLang="zh-CN" sz="2400" b="1"/>
                <a:t>, ..., </a:t>
              </a:r>
              <a:r>
                <a:rPr lang="en-US" altLang="zh-CN" sz="2400" b="1" i="1"/>
                <a:t>R</a:t>
              </a:r>
              <a:r>
                <a:rPr lang="en-US" altLang="zh-CN" sz="2400" b="1" i="1" baseline="-25000"/>
                <a:t>n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1</a:t>
              </a:r>
              <a:r>
                <a:rPr lang="en-US" altLang="zh-CN" sz="2400" b="1"/>
                <a:t> is </a:t>
              </a:r>
              <a:r>
                <a:rPr lang="en-US" altLang="zh-CN" sz="2400" b="1">
                  <a:solidFill>
                    <a:schemeClr val="hlink"/>
                  </a:solidFill>
                </a:rPr>
                <a:t>lexically sorted</a:t>
              </a:r>
              <a:r>
                <a:rPr lang="en-US" altLang="zh-CN" sz="2400" b="1"/>
                <a:t>  with respect to the keys </a:t>
              </a:r>
              <a:r>
                <a:rPr lang="en-US" altLang="zh-CN" sz="2400" b="1" i="1"/>
                <a:t>K </a:t>
              </a:r>
              <a:r>
                <a:rPr lang="en-US" altLang="zh-CN" sz="2400" b="1" baseline="30000"/>
                <a:t>0</a:t>
              </a:r>
              <a:r>
                <a:rPr lang="en-US" altLang="zh-CN" sz="2400" b="1"/>
                <a:t>, </a:t>
              </a:r>
              <a:r>
                <a:rPr lang="en-US" altLang="zh-CN" sz="2400" b="1" i="1"/>
                <a:t>K </a:t>
              </a:r>
              <a:r>
                <a:rPr lang="en-US" altLang="zh-CN" sz="2400" b="1" baseline="30000"/>
                <a:t>1</a:t>
              </a:r>
              <a:r>
                <a:rPr lang="en-US" altLang="zh-CN" sz="2400" b="1"/>
                <a:t>, ..., </a:t>
              </a:r>
              <a:r>
                <a:rPr lang="en-US" altLang="zh-CN" sz="2400" b="1" i="1"/>
                <a:t>K </a:t>
              </a:r>
              <a:r>
                <a:rPr lang="en-US" altLang="zh-CN" sz="2400" b="1" i="1" baseline="30000"/>
                <a:t>r</a:t>
              </a:r>
              <a:r>
                <a:rPr lang="en-US" altLang="zh-CN" sz="2400" b="1" baseline="30000">
                  <a:sym typeface="Symbol" panose="05050102010706020507" pitchFamily="18" charset="2"/>
                </a:rPr>
                <a:t>1 </a:t>
              </a:r>
              <a:r>
                <a:rPr lang="en-US" altLang="zh-CN" sz="2400" b="1"/>
                <a:t> iff</a:t>
              </a:r>
            </a:p>
          </p:txBody>
        </p:sp>
        <p:graphicFrame>
          <p:nvGraphicFramePr>
            <p:cNvPr id="13332" name="Object 8">
              <a:extLst>
                <a:ext uri="{FF2B5EF4-FFF2-40B4-BE49-F238E27FC236}">
                  <a16:creationId xmlns:a16="http://schemas.microsoft.com/office/drawing/2014/main" id="{54FAE789-600A-4E2B-B084-E4D71C48E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256"/>
            <a:ext cx="427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name="公式" r:id="rId5" imgW="3416300" imgH="241300" progId="Equation.3">
                    <p:embed/>
                  </p:oleObj>
                </mc:Choice>
                <mc:Fallback>
                  <p:oleObj name="公式" r:id="rId5" imgW="34163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256"/>
                          <a:ext cx="427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Text Box 9">
              <a:extLst>
                <a:ext uri="{FF2B5EF4-FFF2-40B4-BE49-F238E27FC236}">
                  <a16:creationId xmlns:a16="http://schemas.microsoft.com/office/drawing/2014/main" id="{5DD2BCF1-0B9B-4F8C-9D9F-9A22B03F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44"/>
              <a:ext cx="51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 indent="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That is, 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 </a:t>
              </a:r>
              <a:r>
                <a:rPr lang="en-US" altLang="zh-CN" sz="2400" b="1" baseline="30000"/>
                <a:t>0</a:t>
              </a:r>
              <a:r>
                <a:rPr lang="en-US" altLang="zh-CN" sz="2400" b="1"/>
                <a:t> =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</a:t>
              </a:r>
              <a:r>
                <a:rPr lang="en-US" altLang="zh-CN" sz="2400" b="1" baseline="-25000"/>
                <a:t>+1</a:t>
              </a:r>
              <a:r>
                <a:rPr lang="en-US" altLang="zh-CN" sz="2400" b="1" i="1" baseline="-25000"/>
                <a:t> </a:t>
              </a:r>
              <a:r>
                <a:rPr lang="en-US" altLang="zh-CN" sz="2400" b="1" baseline="30000"/>
                <a:t>0</a:t>
              </a:r>
              <a:r>
                <a:rPr lang="en-US" altLang="zh-CN" sz="2400" b="1"/>
                <a:t>,  ... , 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 </a:t>
              </a:r>
              <a:r>
                <a:rPr lang="en-US" altLang="zh-CN" sz="2400" b="1" i="1" baseline="30000"/>
                <a:t>l</a:t>
              </a:r>
              <a:r>
                <a:rPr lang="en-US" altLang="zh-CN" sz="2400" b="1"/>
                <a:t> =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</a:t>
              </a:r>
              <a:r>
                <a:rPr lang="en-US" altLang="zh-CN" sz="2400" b="1" baseline="-25000"/>
                <a:t>+1</a:t>
              </a:r>
              <a:r>
                <a:rPr lang="en-US" altLang="zh-CN" sz="2400" b="1" i="1" baseline="-25000"/>
                <a:t> </a:t>
              </a:r>
              <a:r>
                <a:rPr lang="en-US" altLang="zh-CN" sz="2400" b="1" i="1" baseline="30000"/>
                <a:t>l</a:t>
              </a:r>
              <a:r>
                <a:rPr lang="en-US" altLang="zh-CN" sz="2400" b="1"/>
                <a:t>, 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 </a:t>
              </a:r>
              <a:r>
                <a:rPr lang="en-US" altLang="zh-CN" sz="2400" b="1" i="1" baseline="30000"/>
                <a:t>l</a:t>
              </a:r>
              <a:r>
                <a:rPr lang="en-US" altLang="zh-CN" sz="2400" b="1" baseline="30000"/>
                <a:t>+1</a:t>
              </a:r>
              <a:r>
                <a:rPr lang="en-US" altLang="zh-CN" sz="2400" b="1"/>
                <a:t> &lt;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</a:t>
              </a:r>
              <a:r>
                <a:rPr lang="en-US" altLang="zh-CN" sz="2400" b="1" baseline="-25000"/>
                <a:t>+1</a:t>
              </a:r>
              <a:r>
                <a:rPr lang="en-US" altLang="zh-CN" sz="2400" b="1" i="1" baseline="-25000"/>
                <a:t> </a:t>
              </a:r>
              <a:r>
                <a:rPr lang="en-US" altLang="zh-CN" sz="2400" b="1" i="1" baseline="30000"/>
                <a:t>l</a:t>
              </a:r>
              <a:r>
                <a:rPr lang="en-US" altLang="zh-CN" sz="2400" b="1" baseline="30000"/>
                <a:t>+1   </a:t>
              </a:r>
              <a:r>
                <a:rPr lang="en-US" altLang="zh-CN" sz="2400" b="1"/>
                <a:t>for some  </a:t>
              </a:r>
              <a:r>
                <a:rPr lang="en-US" altLang="zh-CN" sz="2400" b="1" i="1"/>
                <a:t>l</a:t>
              </a:r>
              <a:r>
                <a:rPr lang="en-US" altLang="zh-CN" sz="2400" b="1"/>
                <a:t> &lt; </a:t>
              </a:r>
              <a:r>
                <a:rPr lang="en-US" altLang="zh-CN" sz="2400" b="1" i="1"/>
                <a:t>r</a:t>
              </a:r>
              <a:r>
                <a:rPr lang="en-US" altLang="zh-CN" sz="2400" b="1"/>
                <a:t> </a:t>
              </a:r>
              <a:r>
                <a:rPr lang="en-US" altLang="zh-CN" sz="2400" b="1">
                  <a:sym typeface="Symbol" panose="05050102010706020507" pitchFamily="18" charset="2"/>
                </a:rPr>
                <a:t> 1.</a:t>
              </a:r>
              <a:endParaRPr lang="en-US" altLang="zh-CN" sz="2400" b="1" i="1" baseline="30000"/>
            </a:p>
          </p:txBody>
        </p:sp>
      </p:grpSp>
      <p:sp>
        <p:nvSpPr>
          <p:cNvPr id="66570" name="Text Box 10">
            <a:extLst>
              <a:ext uri="{FF2B5EF4-FFF2-40B4-BE49-F238E27FC236}">
                <a16:creationId xmlns:a16="http://schemas.microsoft.com/office/drawing/2014/main" id="{985F48F0-143A-4435-9065-EF6847C2C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A deck of cards sorted on 2 keys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D60EDCA4-FA23-4C34-927B-41E36E5758C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800600"/>
            <a:ext cx="5334000" cy="457200"/>
            <a:chOff x="336" y="3312"/>
            <a:chExt cx="3360" cy="288"/>
          </a:xfrm>
        </p:grpSpPr>
        <p:sp>
          <p:nvSpPr>
            <p:cNvPr id="13329" name="Rectangle 12">
              <a:extLst>
                <a:ext uri="{FF2B5EF4-FFF2-40B4-BE49-F238E27FC236}">
                  <a16:creationId xmlns:a16="http://schemas.microsoft.com/office/drawing/2014/main" id="{B55EAACB-4A93-4062-9E65-E39CA726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K </a:t>
              </a:r>
              <a:r>
                <a:rPr lang="en-US" altLang="zh-CN" sz="2000" b="1" baseline="30000"/>
                <a:t>0 </a:t>
              </a:r>
              <a:r>
                <a:rPr lang="en-US" altLang="zh-CN" sz="2000" b="1"/>
                <a:t>[Suit]</a:t>
              </a:r>
              <a:endParaRPr lang="en-US" altLang="zh-CN" sz="2400" b="1" i="1"/>
            </a:p>
          </p:txBody>
        </p:sp>
        <p:sp>
          <p:nvSpPr>
            <p:cNvPr id="13330" name="Rectangle 13">
              <a:extLst>
                <a:ext uri="{FF2B5EF4-FFF2-40B4-BE49-F238E27FC236}">
                  <a16:creationId xmlns:a16="http://schemas.microsoft.com/office/drawing/2014/main" id="{0CC712DD-65DD-4DEC-8D75-E03E88D51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12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  &lt;  </a:t>
              </a:r>
              <a:r>
                <a:rPr lang="en-US" altLang="zh-CN" sz="2400" b="1">
                  <a:solidFill>
                    <a:srgbClr val="FF0000"/>
                  </a:solidFill>
                  <a:sym typeface="Symbol" panose="05050102010706020507" pitchFamily="18" charset="2"/>
                </a:rPr>
                <a:t>  </a:t>
              </a:r>
              <a:r>
                <a:rPr lang="en-US" altLang="zh-CN" sz="2400" b="1">
                  <a:sym typeface="Symbol" panose="05050102010706020507" pitchFamily="18" charset="2"/>
                </a:rPr>
                <a:t>&lt;  </a:t>
              </a:r>
              <a:r>
                <a:rPr lang="en-US" altLang="zh-CN" sz="2400" b="1">
                  <a:solidFill>
                    <a:srgbClr val="FF0000"/>
                  </a:solidFill>
                  <a:sym typeface="Symbol" panose="05050102010706020507" pitchFamily="18" charset="2"/>
                </a:rPr>
                <a:t>  </a:t>
              </a:r>
              <a:r>
                <a:rPr lang="en-US" altLang="zh-CN" sz="2400" b="1">
                  <a:sym typeface="Symbol" panose="05050102010706020507" pitchFamily="18" charset="2"/>
                </a:rPr>
                <a:t>&lt;    </a:t>
              </a:r>
              <a:endParaRPr lang="en-US" altLang="zh-CN" sz="2400" b="1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0CBDAAEC-A3EA-4369-9903-94E58EA625A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81600"/>
            <a:ext cx="7772400" cy="457200"/>
            <a:chOff x="336" y="3552"/>
            <a:chExt cx="4896" cy="288"/>
          </a:xfrm>
        </p:grpSpPr>
        <p:sp>
          <p:nvSpPr>
            <p:cNvPr id="13327" name="Rectangle 15">
              <a:extLst>
                <a:ext uri="{FF2B5EF4-FFF2-40B4-BE49-F238E27FC236}">
                  <a16:creationId xmlns:a16="http://schemas.microsoft.com/office/drawing/2014/main" id="{69CE1D9E-D943-458E-AAFD-6DA5F290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5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K </a:t>
              </a:r>
              <a:r>
                <a:rPr lang="en-US" altLang="zh-CN" sz="2000" b="1" baseline="30000"/>
                <a:t>1 </a:t>
              </a:r>
              <a:r>
                <a:rPr lang="en-US" altLang="zh-CN" sz="2000" b="1"/>
                <a:t>[Face value]</a:t>
              </a:r>
              <a:endParaRPr lang="en-US" altLang="zh-CN" sz="2400" b="1" i="1"/>
            </a:p>
          </p:txBody>
        </p:sp>
        <p:sp>
          <p:nvSpPr>
            <p:cNvPr id="13328" name="Rectangle 16">
              <a:extLst>
                <a:ext uri="{FF2B5EF4-FFF2-40B4-BE49-F238E27FC236}">
                  <a16:creationId xmlns:a16="http://schemas.microsoft.com/office/drawing/2014/main" id="{7DA2D362-DE11-446F-A68A-C6036D92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52"/>
              <a:ext cx="3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2 &lt; 3 &lt; 4 &lt; 5 &lt; 6 &lt; 7 &lt; 8 &lt; 9 &lt; 10 &lt; J &lt; Q &lt; K &lt; A</a:t>
              </a:r>
              <a:endParaRPr lang="en-US" altLang="zh-CN" sz="2000" b="1"/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D9B4CE61-A091-4507-AB7D-65B8F743AB9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562600"/>
            <a:ext cx="7772400" cy="457200"/>
            <a:chOff x="336" y="3552"/>
            <a:chExt cx="4896" cy="288"/>
          </a:xfrm>
        </p:grpSpPr>
        <p:sp>
          <p:nvSpPr>
            <p:cNvPr id="13325" name="Rectangle 18">
              <a:extLst>
                <a:ext uri="{FF2B5EF4-FFF2-40B4-BE49-F238E27FC236}">
                  <a16:creationId xmlns:a16="http://schemas.microsoft.com/office/drawing/2014/main" id="{9E7D6781-7BE2-4969-BF6A-8F2EC19B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5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Sorting result :</a:t>
              </a:r>
              <a:endParaRPr lang="en-US" altLang="zh-CN" sz="2400" b="1"/>
            </a:p>
          </p:txBody>
        </p:sp>
        <p:sp>
          <p:nvSpPr>
            <p:cNvPr id="13326" name="Rectangle 19">
              <a:extLst>
                <a:ext uri="{FF2B5EF4-FFF2-40B4-BE49-F238E27FC236}">
                  <a16:creationId xmlns:a16="http://schemas.microsoft.com/office/drawing/2014/main" id="{26B7E5EE-EDBB-4F30-87C5-EC5B7D776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52"/>
              <a:ext cx="3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2   ...   A  </a:t>
              </a:r>
              <a:r>
                <a: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rPr>
                <a:t>2  ...  A  2  ...  A  </a:t>
              </a:r>
              <a:r>
                <a:rPr lang="en-US" altLang="zh-CN" sz="2000" b="1">
                  <a:sym typeface="Symbol" panose="05050102010706020507" pitchFamily="18" charset="2"/>
                </a:rPr>
                <a:t>2   ...  A  </a:t>
              </a:r>
            </a:p>
          </p:txBody>
        </p:sp>
      </p:grpSp>
      <p:sp>
        <p:nvSpPr>
          <p:cNvPr id="13323" name="Text Box 20">
            <a:extLst>
              <a:ext uri="{FF2B5EF4-FFF2-40B4-BE49-F238E27FC236}">
                <a16:creationId xmlns:a16="http://schemas.microsoft.com/office/drawing/2014/main" id="{84CDAC00-DCBE-46CD-B1F6-6B6A779F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0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§10  Bucket Sort and Radix Sort</a:t>
            </a:r>
          </a:p>
        </p:txBody>
      </p:sp>
      <p:sp>
        <p:nvSpPr>
          <p:cNvPr id="13324" name="Text Box 21">
            <a:extLst>
              <a:ext uri="{FF2B5EF4-FFF2-40B4-BE49-F238E27FC236}">
                <a16:creationId xmlns:a16="http://schemas.microsoft.com/office/drawing/2014/main" id="{552274A4-E87E-4DCB-A5ED-E98FD2FCD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autoUpdateAnimBg="0"/>
      <p:bldP spid="66564" grpId="0" autoUpdateAnimBg="0"/>
      <p:bldP spid="66565" grpId="0" autoUpdateAnimBg="0"/>
      <p:bldP spid="665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7BF5EF20-8D78-487E-9F84-E9F4C832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/>
              <a:t> MSD ( </a:t>
            </a:r>
            <a:r>
              <a:rPr lang="en-US" altLang="zh-CN" sz="2400" b="1">
                <a:solidFill>
                  <a:schemeClr val="hlink"/>
                </a:solidFill>
              </a:rPr>
              <a:t>M</a:t>
            </a:r>
            <a:r>
              <a:rPr lang="en-US" altLang="zh-CN" sz="2400" b="1"/>
              <a:t>ost </a:t>
            </a:r>
            <a:r>
              <a:rPr lang="en-US" altLang="zh-CN" sz="2400" b="1">
                <a:solidFill>
                  <a:schemeClr val="hlink"/>
                </a:solidFill>
              </a:rPr>
              <a:t>S</a:t>
            </a:r>
            <a:r>
              <a:rPr lang="en-US" altLang="zh-CN" sz="2400" b="1"/>
              <a:t>ignificant </a:t>
            </a:r>
            <a:r>
              <a:rPr lang="en-US" altLang="zh-CN" sz="2400" b="1">
                <a:solidFill>
                  <a:schemeClr val="hlink"/>
                </a:solidFill>
              </a:rPr>
              <a:t>D</a:t>
            </a:r>
            <a:r>
              <a:rPr lang="en-US" altLang="zh-CN" sz="2400" b="1"/>
              <a:t>igit ) Sort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0D37F66E-11F5-4AC6-BC45-FC5583C5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6613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  Sort on </a:t>
            </a:r>
            <a:r>
              <a:rPr lang="en-US" altLang="zh-CN" sz="2400" b="1" i="1">
                <a:sym typeface="Wingdings" panose="05000000000000000000" pitchFamily="2" charset="2"/>
              </a:rPr>
              <a:t>K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 baseline="30000">
                <a:sym typeface="Wingdings" panose="05000000000000000000" pitchFamily="2" charset="2"/>
              </a:rPr>
              <a:t>0</a:t>
            </a:r>
            <a:r>
              <a:rPr lang="en-US" altLang="zh-CN" sz="2400" b="1">
                <a:sym typeface="Wingdings" panose="05000000000000000000" pitchFamily="2" charset="2"/>
              </a:rPr>
              <a:t>:  for example, create 4 buckets for the suits</a:t>
            </a:r>
            <a:endParaRPr lang="en-US" altLang="zh-CN" sz="2400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AF612C7-AF82-4128-9AF0-36D1159492D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7800"/>
            <a:ext cx="1677988" cy="2209800"/>
            <a:chOff x="1104" y="1248"/>
            <a:chExt cx="1057" cy="1392"/>
          </a:xfrm>
        </p:grpSpPr>
        <p:sp>
          <p:nvSpPr>
            <p:cNvPr id="14379" name="Rectangle 6">
              <a:extLst>
                <a:ext uri="{FF2B5EF4-FFF2-40B4-BE49-F238E27FC236}">
                  <a16:creationId xmlns:a16="http://schemas.microsoft.com/office/drawing/2014/main" id="{05D6CE37-13DB-4E23-BE27-437C315D4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80" name="Rectangle 7">
              <a:extLst>
                <a:ext uri="{FF2B5EF4-FFF2-40B4-BE49-F238E27FC236}">
                  <a16:creationId xmlns:a16="http://schemas.microsoft.com/office/drawing/2014/main" id="{F304FD65-CBCA-481A-AE25-922BC501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92"/>
              <a:ext cx="720" cy="1056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lIns="0" tIns="46800" rIns="0" bIns="46800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81" name="Rectangle 8">
              <a:extLst>
                <a:ext uri="{FF2B5EF4-FFF2-40B4-BE49-F238E27FC236}">
                  <a16:creationId xmlns:a16="http://schemas.microsoft.com/office/drawing/2014/main" id="{ACBDF255-00FE-4769-9E2A-2723AADEB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4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82" name="Rectangle 9">
              <a:extLst>
                <a:ext uri="{FF2B5EF4-FFF2-40B4-BE49-F238E27FC236}">
                  <a16:creationId xmlns:a16="http://schemas.microsoft.com/office/drawing/2014/main" id="{150BDEBE-7EC6-41DC-8A05-EF325E29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8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83" name="Rectangle 10">
              <a:extLst>
                <a:ext uri="{FF2B5EF4-FFF2-40B4-BE49-F238E27FC236}">
                  <a16:creationId xmlns:a16="http://schemas.microsoft.com/office/drawing/2014/main" id="{91E8CCB0-6DF2-472A-8BAA-020581D9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3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4384" name="Group 11">
              <a:extLst>
                <a:ext uri="{FF2B5EF4-FFF2-40B4-BE49-F238E27FC236}">
                  <a16:creationId xmlns:a16="http://schemas.microsoft.com/office/drawing/2014/main" id="{26270FF5-7DEB-4592-886F-91CCAB724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9" y="1584"/>
              <a:ext cx="722" cy="1056"/>
              <a:chOff x="1439" y="1584"/>
              <a:chExt cx="722" cy="1056"/>
            </a:xfrm>
          </p:grpSpPr>
          <p:sp>
            <p:nvSpPr>
              <p:cNvPr id="14385" name="Rectangle 12">
                <a:extLst>
                  <a:ext uri="{FF2B5EF4-FFF2-40B4-BE49-F238E27FC236}">
                    <a16:creationId xmlns:a16="http://schemas.microsoft.com/office/drawing/2014/main" id="{A25F7431-F204-4532-A7BD-96C02654F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84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386" name="Rectangle 13">
                <a:extLst>
                  <a:ext uri="{FF2B5EF4-FFF2-40B4-BE49-F238E27FC236}">
                    <a16:creationId xmlns:a16="http://schemas.microsoft.com/office/drawing/2014/main" id="{D784D553-97D0-4057-865C-DF6DECFFA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" y="1654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3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4387" name="Rectangle 14">
                <a:extLst>
                  <a:ext uri="{FF2B5EF4-FFF2-40B4-BE49-F238E27FC236}">
                    <a16:creationId xmlns:a16="http://schemas.microsoft.com/office/drawing/2014/main" id="{BA9FC5A2-42DB-4822-925E-1B2B6815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20" y="2304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3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4388" name="Rectangle 15">
                <a:extLst>
                  <a:ext uri="{FF2B5EF4-FFF2-40B4-BE49-F238E27FC236}">
                    <a16:creationId xmlns:a16="http://schemas.microsoft.com/office/drawing/2014/main" id="{165E4CCB-C449-48D7-B7AA-DF795E83D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680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  <a:endParaRPr lang="en-US" altLang="zh-CN" sz="2800" b="1">
                  <a:sym typeface="Symbol" panose="05050102010706020507" pitchFamily="18" charset="2"/>
                </a:endParaRPr>
              </a:p>
            </p:txBody>
          </p:sp>
          <p:sp>
            <p:nvSpPr>
              <p:cNvPr id="14389" name="Rectangle 16">
                <a:extLst>
                  <a:ext uri="{FF2B5EF4-FFF2-40B4-BE49-F238E27FC236}">
                    <a16:creationId xmlns:a16="http://schemas.microsoft.com/office/drawing/2014/main" id="{E2813DC2-9539-4909-97B9-2D60ACA38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632" y="2160"/>
                <a:ext cx="3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  <a:endParaRPr lang="en-US" altLang="zh-CN" sz="2400" b="1">
                  <a:sym typeface="Symbol" panose="05050102010706020507" pitchFamily="18" charset="2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400" b="1"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EE1E907A-D216-4117-B601-53102E08024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447800"/>
            <a:ext cx="1677988" cy="2209800"/>
            <a:chOff x="1680" y="960"/>
            <a:chExt cx="1057" cy="1392"/>
          </a:xfrm>
        </p:grpSpPr>
        <p:sp>
          <p:nvSpPr>
            <p:cNvPr id="14370" name="Rectangle 18">
              <a:extLst>
                <a:ext uri="{FF2B5EF4-FFF2-40B4-BE49-F238E27FC236}">
                  <a16:creationId xmlns:a16="http://schemas.microsoft.com/office/drawing/2014/main" id="{CD1BA055-0375-476A-A1C6-6824365A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1" name="Rectangle 19">
              <a:extLst>
                <a:ext uri="{FF2B5EF4-FFF2-40B4-BE49-F238E27FC236}">
                  <a16:creationId xmlns:a16="http://schemas.microsoft.com/office/drawing/2014/main" id="{4656E044-5D61-42CA-9096-E832D901E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720" cy="1056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lIns="0" tIns="46800" rIns="0" bIns="46800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2" name="Rectangle 20">
              <a:extLst>
                <a:ext uri="{FF2B5EF4-FFF2-40B4-BE49-F238E27FC236}">
                  <a16:creationId xmlns:a16="http://schemas.microsoft.com/office/drawing/2014/main" id="{86259522-AA4F-4CDD-BB70-E88BBBA7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15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3" name="Rectangle 21">
              <a:extLst>
                <a:ext uri="{FF2B5EF4-FFF2-40B4-BE49-F238E27FC236}">
                  <a16:creationId xmlns:a16="http://schemas.microsoft.com/office/drawing/2014/main" id="{D7AEC717-F3F8-4BAB-B9C9-F17D0A6E2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0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4" name="Rectangle 22">
              <a:extLst>
                <a:ext uri="{FF2B5EF4-FFF2-40B4-BE49-F238E27FC236}">
                  <a16:creationId xmlns:a16="http://schemas.microsoft.com/office/drawing/2014/main" id="{AB4136CA-CBC2-4194-A8DC-D688B5896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5" name="Rectangle 23">
              <a:extLst>
                <a:ext uri="{FF2B5EF4-FFF2-40B4-BE49-F238E27FC236}">
                  <a16:creationId xmlns:a16="http://schemas.microsoft.com/office/drawing/2014/main" id="{0C61EBBC-54B0-4524-9147-FD2D7B31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9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6" name="Rectangle 24">
              <a:extLst>
                <a:ext uri="{FF2B5EF4-FFF2-40B4-BE49-F238E27FC236}">
                  <a16:creationId xmlns:a16="http://schemas.microsoft.com/office/drawing/2014/main" id="{EADF5552-41C4-4B11-A4E7-64FFD29C8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136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5</a:t>
              </a:r>
              <a:endParaRPr lang="en-US" altLang="zh-CN" sz="1800" b="1"/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</a:t>
              </a:r>
              <a:endParaRPr lang="en-US" altLang="zh-CN" sz="2400" b="1"/>
            </a:p>
          </p:txBody>
        </p:sp>
        <p:sp>
          <p:nvSpPr>
            <p:cNvPr id="14377" name="Rectangle 25">
              <a:extLst>
                <a:ext uri="{FF2B5EF4-FFF2-40B4-BE49-F238E27FC236}">
                  <a16:creationId xmlns:a16="http://schemas.microsoft.com/office/drawing/2014/main" id="{FDB07EE1-B055-4543-A235-34E8EB0F91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96" y="201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5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</a:t>
              </a:r>
            </a:p>
          </p:txBody>
        </p:sp>
        <p:sp>
          <p:nvSpPr>
            <p:cNvPr id="14378" name="Rectangle 26">
              <a:extLst>
                <a:ext uri="{FF2B5EF4-FFF2-40B4-BE49-F238E27FC236}">
                  <a16:creationId xmlns:a16="http://schemas.microsoft.com/office/drawing/2014/main" id="{345FEF7D-08EB-4C9D-B5C3-85060DB1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392"/>
              <a:ext cx="38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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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</a:t>
              </a:r>
              <a:endParaRPr lang="en-US" altLang="zh-CN" sz="2800" b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600AB453-A89D-48C1-837F-1A63BACA4BFD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447800"/>
            <a:ext cx="1677988" cy="2209800"/>
            <a:chOff x="3888" y="960"/>
            <a:chExt cx="1057" cy="1392"/>
          </a:xfrm>
        </p:grpSpPr>
        <p:sp>
          <p:nvSpPr>
            <p:cNvPr id="14361" name="Rectangle 28">
              <a:extLst>
                <a:ext uri="{FF2B5EF4-FFF2-40B4-BE49-F238E27FC236}">
                  <a16:creationId xmlns:a16="http://schemas.microsoft.com/office/drawing/2014/main" id="{266CBA0B-C221-4306-BDA4-82DDDA572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96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2" name="Rectangle 29">
              <a:extLst>
                <a:ext uri="{FF2B5EF4-FFF2-40B4-BE49-F238E27FC236}">
                  <a16:creationId xmlns:a16="http://schemas.microsoft.com/office/drawing/2014/main" id="{F8660C85-BC4A-4711-A6FE-CD4E1928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104"/>
              <a:ext cx="720" cy="1056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lIns="0" tIns="46800" rIns="0" bIns="46800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3" name="Rectangle 30">
              <a:extLst>
                <a:ext uri="{FF2B5EF4-FFF2-40B4-BE49-F238E27FC236}">
                  <a16:creationId xmlns:a16="http://schemas.microsoft.com/office/drawing/2014/main" id="{ECC5B09E-78D9-45DE-8BB2-A58EA031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4" name="Rectangle 31">
              <a:extLst>
                <a:ext uri="{FF2B5EF4-FFF2-40B4-BE49-F238E27FC236}">
                  <a16:creationId xmlns:a16="http://schemas.microsoft.com/office/drawing/2014/main" id="{5FC7F0C3-7734-40CC-8142-EE24BF7D2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0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5" name="Rectangle 32">
              <a:extLst>
                <a:ext uri="{FF2B5EF4-FFF2-40B4-BE49-F238E27FC236}">
                  <a16:creationId xmlns:a16="http://schemas.microsoft.com/office/drawing/2014/main" id="{0926AA30-DA3F-4A0C-BBED-045136616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6" name="Rectangle 33">
              <a:extLst>
                <a:ext uri="{FF2B5EF4-FFF2-40B4-BE49-F238E27FC236}">
                  <a16:creationId xmlns:a16="http://schemas.microsoft.com/office/drawing/2014/main" id="{43D88767-AC68-4B02-82ED-E70784532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29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7" name="Rectangle 34">
              <a:extLst>
                <a:ext uri="{FF2B5EF4-FFF2-40B4-BE49-F238E27FC236}">
                  <a16:creationId xmlns:a16="http://schemas.microsoft.com/office/drawing/2014/main" id="{9466B64E-EF79-4932-B751-7919B99C2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36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</a:t>
              </a:r>
              <a:endParaRPr lang="en-US" altLang="zh-CN" sz="2400" b="1"/>
            </a:p>
          </p:txBody>
        </p:sp>
        <p:sp>
          <p:nvSpPr>
            <p:cNvPr id="14368" name="Rectangle 35">
              <a:extLst>
                <a:ext uri="{FF2B5EF4-FFF2-40B4-BE49-F238E27FC236}">
                  <a16:creationId xmlns:a16="http://schemas.microsoft.com/office/drawing/2014/main" id="{D8EA0CA4-683A-47D4-A916-D6DADA8214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04" y="201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</a:t>
              </a:r>
              <a:endParaRPr lang="en-US" altLang="zh-CN" sz="2400" b="1"/>
            </a:p>
          </p:txBody>
        </p:sp>
        <p:sp>
          <p:nvSpPr>
            <p:cNvPr id="14369" name="Rectangle 36">
              <a:extLst>
                <a:ext uri="{FF2B5EF4-FFF2-40B4-BE49-F238E27FC236}">
                  <a16:creationId xmlns:a16="http://schemas.microsoft.com/office/drawing/2014/main" id="{B8B50410-65F6-4085-B095-D4EA37C4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488"/>
              <a:ext cx="38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 b="1">
                  <a:sym typeface="Symbol" panose="05050102010706020507" pitchFamily="18" charset="2"/>
                </a:rPr>
                <a:t></a:t>
              </a:r>
            </a:p>
          </p:txBody>
        </p:sp>
      </p:grpSp>
      <p:grpSp>
        <p:nvGrpSpPr>
          <p:cNvPr id="6" name="Group 37">
            <a:extLst>
              <a:ext uri="{FF2B5EF4-FFF2-40B4-BE49-F238E27FC236}">
                <a16:creationId xmlns:a16="http://schemas.microsoft.com/office/drawing/2014/main" id="{C8509C66-ADB6-46E2-AD85-FEA63FB2005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447800"/>
            <a:ext cx="1677988" cy="2209800"/>
            <a:chOff x="2784" y="960"/>
            <a:chExt cx="1057" cy="1392"/>
          </a:xfrm>
        </p:grpSpPr>
        <p:sp>
          <p:nvSpPr>
            <p:cNvPr id="14351" name="Rectangle 38">
              <a:extLst>
                <a:ext uri="{FF2B5EF4-FFF2-40B4-BE49-F238E27FC236}">
                  <a16:creationId xmlns:a16="http://schemas.microsoft.com/office/drawing/2014/main" id="{624FAA39-D418-45FE-B570-F9F94E8D9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6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2" name="Rectangle 39">
              <a:extLst>
                <a:ext uri="{FF2B5EF4-FFF2-40B4-BE49-F238E27FC236}">
                  <a16:creationId xmlns:a16="http://schemas.microsoft.com/office/drawing/2014/main" id="{C62B51BA-88A3-4AD9-AE7E-F963B1905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04"/>
              <a:ext cx="720" cy="1056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lIns="0" tIns="46800" rIns="0" bIns="46800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3" name="Rectangle 40">
              <a:extLst>
                <a:ext uri="{FF2B5EF4-FFF2-40B4-BE49-F238E27FC236}">
                  <a16:creationId xmlns:a16="http://schemas.microsoft.com/office/drawing/2014/main" id="{07834B20-4BC7-4DAA-BF1C-24BD5E09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5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4" name="Rectangle 41">
              <a:extLst>
                <a:ext uri="{FF2B5EF4-FFF2-40B4-BE49-F238E27FC236}">
                  <a16:creationId xmlns:a16="http://schemas.microsoft.com/office/drawing/2014/main" id="{3AF58521-8223-4483-B880-B15B45770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20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5" name="Rectangle 42">
              <a:extLst>
                <a:ext uri="{FF2B5EF4-FFF2-40B4-BE49-F238E27FC236}">
                  <a16:creationId xmlns:a16="http://schemas.microsoft.com/office/drawing/2014/main" id="{F7B21B82-6557-498D-8DD3-6CFF016A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6" name="Rectangle 43">
              <a:extLst>
                <a:ext uri="{FF2B5EF4-FFF2-40B4-BE49-F238E27FC236}">
                  <a16:creationId xmlns:a16="http://schemas.microsoft.com/office/drawing/2014/main" id="{F71CA77E-3748-4399-8015-15A303DBC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9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7" name="Rectangle 44">
              <a:extLst>
                <a:ext uri="{FF2B5EF4-FFF2-40B4-BE49-F238E27FC236}">
                  <a16:creationId xmlns:a16="http://schemas.microsoft.com/office/drawing/2014/main" id="{345EF93C-19CE-4DA0-A9FC-4C6ED181F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36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4</a:t>
              </a:r>
              <a:endParaRPr lang="en-US" altLang="zh-CN" sz="1800" b="1"/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</a:t>
              </a:r>
              <a:endParaRPr lang="en-US" altLang="zh-CN" sz="2400" b="1"/>
            </a:p>
          </p:txBody>
        </p:sp>
        <p:sp>
          <p:nvSpPr>
            <p:cNvPr id="14358" name="Rectangle 45">
              <a:extLst>
                <a:ext uri="{FF2B5EF4-FFF2-40B4-BE49-F238E27FC236}">
                  <a16:creationId xmlns:a16="http://schemas.microsoft.com/office/drawing/2014/main" id="{99C6AD6B-EBE1-4FC5-876D-A9AAD48EAA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00" y="201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4</a:t>
              </a:r>
              <a:endParaRPr lang="en-US" altLang="zh-CN" sz="1800" b="1"/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</a:t>
              </a:r>
              <a:endParaRPr lang="en-US" altLang="zh-CN" sz="2400" b="1"/>
            </a:p>
          </p:txBody>
        </p:sp>
        <p:sp>
          <p:nvSpPr>
            <p:cNvPr id="14359" name="Rectangle 46">
              <a:extLst>
                <a:ext uri="{FF2B5EF4-FFF2-40B4-BE49-F238E27FC236}">
                  <a16:creationId xmlns:a16="http://schemas.microsoft.com/office/drawing/2014/main" id="{DDF84F23-7371-45D9-81F8-67576A3DF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441"/>
              <a:ext cx="3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</a:t>
              </a:r>
              <a:endParaRPr lang="en-US" altLang="zh-CN" sz="2800" b="1">
                <a:sym typeface="Symbol" panose="05050102010706020507" pitchFamily="18" charset="2"/>
              </a:endParaRPr>
            </a:p>
          </p:txBody>
        </p:sp>
        <p:sp>
          <p:nvSpPr>
            <p:cNvPr id="14360" name="Rectangle 47">
              <a:extLst>
                <a:ext uri="{FF2B5EF4-FFF2-40B4-BE49-F238E27FC236}">
                  <a16:creationId xmlns:a16="http://schemas.microsoft.com/office/drawing/2014/main" id="{03F7B48F-8CA5-4690-88AC-A5F0B32872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87" y="1865"/>
              <a:ext cx="3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</a:t>
              </a:r>
              <a:endParaRPr lang="en-US" altLang="zh-CN" sz="2800" b="1">
                <a:sym typeface="Symbol" panose="05050102010706020507" pitchFamily="18" charset="2"/>
              </a:endParaRPr>
            </a:p>
          </p:txBody>
        </p:sp>
      </p:grpSp>
      <p:sp>
        <p:nvSpPr>
          <p:cNvPr id="67632" name="Text Box 48">
            <a:extLst>
              <a:ext uri="{FF2B5EF4-FFF2-40B4-BE49-F238E27FC236}">
                <a16:creationId xmlns:a16="http://schemas.microsoft.com/office/drawing/2014/main" id="{F790DB8C-AA8F-42FA-B596-E1FEFAFB6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  Sort each bucket independently (using any sorting technique)</a:t>
            </a:r>
          </a:p>
        </p:txBody>
      </p:sp>
      <p:sp>
        <p:nvSpPr>
          <p:cNvPr id="67633" name="Rectangle 49">
            <a:extLst>
              <a:ext uri="{FF2B5EF4-FFF2-40B4-BE49-F238E27FC236}">
                <a16:creationId xmlns:a16="http://schemas.microsoft.com/office/drawing/2014/main" id="{924058DF-BE48-46DA-AB03-B3AE7C2E0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b="1">
                <a:sym typeface="Symbol" panose="05050102010706020507" pitchFamily="18" charset="2"/>
              </a:rPr>
              <a:t></a:t>
            </a:r>
            <a:endParaRPr lang="en-US" altLang="zh-CN" sz="6000" b="1"/>
          </a:p>
        </p:txBody>
      </p:sp>
      <p:sp>
        <p:nvSpPr>
          <p:cNvPr id="67634" name="Rectangle 50">
            <a:extLst>
              <a:ext uri="{FF2B5EF4-FFF2-40B4-BE49-F238E27FC236}">
                <a16:creationId xmlns:a16="http://schemas.microsoft.com/office/drawing/2014/main" id="{696CBF07-1DFC-46C6-ABC6-2D31E29C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b="1">
                <a:solidFill>
                  <a:srgbClr val="FF0000"/>
                </a:solidFill>
                <a:sym typeface="Symbol" panose="05050102010706020507" pitchFamily="18" charset="2"/>
              </a:rPr>
              <a:t></a:t>
            </a:r>
            <a:endParaRPr lang="en-US" altLang="zh-CN" sz="6000" b="1"/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D1809CDB-D194-4932-B6B0-335D23D97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b="1">
                <a:solidFill>
                  <a:srgbClr val="FF0000"/>
                </a:solidFill>
                <a:sym typeface="Symbol" panose="05050102010706020507" pitchFamily="18" charset="2"/>
              </a:rPr>
              <a:t></a:t>
            </a:r>
            <a:endParaRPr lang="en-US" altLang="zh-CN" sz="6000" b="1"/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B3BC13A5-5CBA-487C-BB5C-F7494D4C1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b="1">
                <a:sym typeface="Symbol" panose="05050102010706020507" pitchFamily="18" charset="2"/>
              </a:rPr>
              <a:t></a:t>
            </a:r>
            <a:endParaRPr lang="en-US" altLang="zh-CN" sz="6000" b="1"/>
          </a:p>
        </p:txBody>
      </p:sp>
      <p:sp>
        <p:nvSpPr>
          <p:cNvPr id="14349" name="Text Box 53">
            <a:extLst>
              <a:ext uri="{FF2B5EF4-FFF2-40B4-BE49-F238E27FC236}">
                <a16:creationId xmlns:a16="http://schemas.microsoft.com/office/drawing/2014/main" id="{6ED5D026-125C-4D86-AA62-F2B2AC3FA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0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§10  Bucket Sort and Radix Sort</a:t>
            </a:r>
          </a:p>
        </p:txBody>
      </p:sp>
      <p:sp>
        <p:nvSpPr>
          <p:cNvPr id="14350" name="Text Box 54">
            <a:extLst>
              <a:ext uri="{FF2B5EF4-FFF2-40B4-BE49-F238E27FC236}">
                <a16:creationId xmlns:a16="http://schemas.microsoft.com/office/drawing/2014/main" id="{F3A2B2BC-97BB-4AFA-ADF1-21CF8C80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632" grpId="0" autoUpdateAnimBg="0"/>
      <p:bldP spid="67633" grpId="0" animBg="1" autoUpdateAnimBg="0"/>
      <p:bldP spid="67634" grpId="0" animBg="1" autoUpdateAnimBg="0"/>
      <p:bldP spid="67635" grpId="0" animBg="1" autoUpdateAnimBg="0"/>
      <p:bldP spid="6763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B4CD34D-5682-43B3-B918-C8411BCE6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0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§10  Bucket Sort and Radix Sort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16A01C23-9803-4D36-8574-25869604B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/>
              <a:t>  LSD ( </a:t>
            </a:r>
            <a:r>
              <a:rPr lang="en-US" altLang="zh-CN" sz="2400" b="1">
                <a:solidFill>
                  <a:schemeClr val="hlink"/>
                </a:solidFill>
              </a:rPr>
              <a:t>L</a:t>
            </a:r>
            <a:r>
              <a:rPr lang="en-US" altLang="zh-CN" sz="2400" b="1"/>
              <a:t>east </a:t>
            </a:r>
            <a:r>
              <a:rPr lang="en-US" altLang="zh-CN" sz="2400" b="1">
                <a:solidFill>
                  <a:schemeClr val="hlink"/>
                </a:solidFill>
              </a:rPr>
              <a:t>S</a:t>
            </a:r>
            <a:r>
              <a:rPr lang="en-US" altLang="zh-CN" sz="2400" b="1"/>
              <a:t>ignificant </a:t>
            </a:r>
            <a:r>
              <a:rPr lang="en-US" altLang="zh-CN" sz="2400" b="1">
                <a:solidFill>
                  <a:schemeClr val="hlink"/>
                </a:solidFill>
              </a:rPr>
              <a:t>D</a:t>
            </a:r>
            <a:r>
              <a:rPr lang="en-US" altLang="zh-CN" sz="2400" b="1"/>
              <a:t>igit ) Sort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ECECC3D9-C2B0-49C1-B72C-67EBB811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0413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  Sort on </a:t>
            </a:r>
            <a:r>
              <a:rPr lang="en-US" altLang="zh-CN" sz="2400" b="1" i="1">
                <a:sym typeface="Wingdings" panose="05000000000000000000" pitchFamily="2" charset="2"/>
              </a:rPr>
              <a:t>K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 baseline="30000">
                <a:sym typeface="Wingdings" panose="05000000000000000000" pitchFamily="2" charset="2"/>
              </a:rPr>
              <a:t>1</a:t>
            </a:r>
            <a:r>
              <a:rPr lang="en-US" altLang="zh-CN" sz="2400" b="1">
                <a:sym typeface="Wingdings" panose="05000000000000000000" pitchFamily="2" charset="2"/>
              </a:rPr>
              <a:t>:  for example, create 13 buckets for the face values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95CCDEA-12A5-4724-BE16-7B7FC108CC9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7851775" cy="1905000"/>
            <a:chOff x="480" y="864"/>
            <a:chExt cx="4946" cy="1200"/>
          </a:xfrm>
        </p:grpSpPr>
        <p:grpSp>
          <p:nvGrpSpPr>
            <p:cNvPr id="15400" name="Group 7">
              <a:extLst>
                <a:ext uri="{FF2B5EF4-FFF2-40B4-BE49-F238E27FC236}">
                  <a16:creationId xmlns:a16="http://schemas.microsoft.com/office/drawing/2014/main" id="{0C892B82-926B-4B1C-B492-CF3A0483D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864"/>
              <a:ext cx="866" cy="1200"/>
              <a:chOff x="480" y="864"/>
              <a:chExt cx="866" cy="1200"/>
            </a:xfrm>
          </p:grpSpPr>
          <p:sp>
            <p:nvSpPr>
              <p:cNvPr id="15440" name="Rectangle 8">
                <a:extLst>
                  <a:ext uri="{FF2B5EF4-FFF2-40B4-BE49-F238E27FC236}">
                    <a16:creationId xmlns:a16="http://schemas.microsoft.com/office/drawing/2014/main" id="{1075B378-FF7B-4B9B-979A-AADC9F125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864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41" name="Rectangle 9">
                <a:extLst>
                  <a:ext uri="{FF2B5EF4-FFF2-40B4-BE49-F238E27FC236}">
                    <a16:creationId xmlns:a16="http://schemas.microsoft.com/office/drawing/2014/main" id="{FDCE2585-E48F-40F9-8D0C-30B754711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42" name="Rectangle 10">
                <a:extLst>
                  <a:ext uri="{FF2B5EF4-FFF2-40B4-BE49-F238E27FC236}">
                    <a16:creationId xmlns:a16="http://schemas.microsoft.com/office/drawing/2014/main" id="{1644E753-B72C-4136-AFCE-7796F74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43" name="Rectangle 11">
                <a:extLst>
                  <a:ext uri="{FF2B5EF4-FFF2-40B4-BE49-F238E27FC236}">
                    <a16:creationId xmlns:a16="http://schemas.microsoft.com/office/drawing/2014/main" id="{CF72C671-0DF9-4DD8-8145-5389FB24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44" name="Rectangle 12">
                <a:extLst>
                  <a:ext uri="{FF2B5EF4-FFF2-40B4-BE49-F238E27FC236}">
                    <a16:creationId xmlns:a16="http://schemas.microsoft.com/office/drawing/2014/main" id="{3BCF6A7C-5314-40FE-9C2F-A92A677A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078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2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5445" name="Rectangle 13">
                <a:extLst>
                  <a:ext uri="{FF2B5EF4-FFF2-40B4-BE49-F238E27FC236}">
                    <a16:creationId xmlns:a16="http://schemas.microsoft.com/office/drawing/2014/main" id="{9B2E0BF3-7553-4822-B7F4-6C5515655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5" y="1728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2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5446" name="Rectangle 14">
                <a:extLst>
                  <a:ext uri="{FF2B5EF4-FFF2-40B4-BE49-F238E27FC236}">
                    <a16:creationId xmlns:a16="http://schemas.microsoft.com/office/drawing/2014/main" id="{74FD0A34-A89F-472F-9BA7-2F1A3CA61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" y="1104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 b="1">
                  <a:sym typeface="Symbol" panose="05050102010706020507" pitchFamily="18" charset="2"/>
                </a:endParaRPr>
              </a:p>
            </p:txBody>
          </p:sp>
          <p:sp>
            <p:nvSpPr>
              <p:cNvPr id="15447" name="Rectangle 15">
                <a:extLst>
                  <a:ext uri="{FF2B5EF4-FFF2-40B4-BE49-F238E27FC236}">
                    <a16:creationId xmlns:a16="http://schemas.microsoft.com/office/drawing/2014/main" id="{96FB1B56-FDF0-4CE7-B857-C8109910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817" y="1584"/>
                <a:ext cx="3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  <a:endParaRPr lang="en-US" altLang="zh-CN" sz="2400" b="1">
                  <a:sym typeface="Symbol" panose="05050102010706020507" pitchFamily="18" charset="2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400" b="1"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401" name="Group 16">
              <a:extLst>
                <a:ext uri="{FF2B5EF4-FFF2-40B4-BE49-F238E27FC236}">
                  <a16:creationId xmlns:a16="http://schemas.microsoft.com/office/drawing/2014/main" id="{D0AC112B-33F7-433B-89E4-9D52AB3FA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864"/>
              <a:ext cx="866" cy="1200"/>
              <a:chOff x="1536" y="912"/>
              <a:chExt cx="866" cy="1200"/>
            </a:xfrm>
          </p:grpSpPr>
          <p:sp>
            <p:nvSpPr>
              <p:cNvPr id="15431" name="Rectangle 17">
                <a:extLst>
                  <a:ext uri="{FF2B5EF4-FFF2-40B4-BE49-F238E27FC236}">
                    <a16:creationId xmlns:a16="http://schemas.microsoft.com/office/drawing/2014/main" id="{99D62993-687A-4EB1-9865-7A2CBE7B6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32" name="Rectangle 18">
                <a:extLst>
                  <a:ext uri="{FF2B5EF4-FFF2-40B4-BE49-F238E27FC236}">
                    <a16:creationId xmlns:a16="http://schemas.microsoft.com/office/drawing/2014/main" id="{4DAA60F4-63AD-44D6-88F6-C40C86DF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33" name="Rectangle 19">
                <a:extLst>
                  <a:ext uri="{FF2B5EF4-FFF2-40B4-BE49-F238E27FC236}">
                    <a16:creationId xmlns:a16="http://schemas.microsoft.com/office/drawing/2014/main" id="{005AA394-9375-46B8-AF12-DA72D1504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434" name="Group 20">
                <a:extLst>
                  <a:ext uri="{FF2B5EF4-FFF2-40B4-BE49-F238E27FC236}">
                    <a16:creationId xmlns:a16="http://schemas.microsoft.com/office/drawing/2014/main" id="{634CA5FF-8D4E-4518-8654-EEAED8A08B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056"/>
                <a:ext cx="722" cy="1056"/>
                <a:chOff x="1439" y="1584"/>
                <a:chExt cx="722" cy="1056"/>
              </a:xfrm>
            </p:grpSpPr>
            <p:sp>
              <p:nvSpPr>
                <p:cNvPr id="15435" name="Rectangle 21">
                  <a:extLst>
                    <a:ext uri="{FF2B5EF4-FFF2-40B4-BE49-F238E27FC236}">
                      <a16:creationId xmlns:a16="http://schemas.microsoft.com/office/drawing/2014/main" id="{9B195172-5E37-43EE-BACA-B2525723E4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84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436" name="Rectangle 22">
                  <a:extLst>
                    <a:ext uri="{FF2B5EF4-FFF2-40B4-BE49-F238E27FC236}">
                      <a16:creationId xmlns:a16="http://schemas.microsoft.com/office/drawing/2014/main" id="{E53D76CC-8F68-416A-BC17-F8044AF92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9" y="1654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/>
                </a:p>
              </p:txBody>
            </p:sp>
            <p:sp>
              <p:nvSpPr>
                <p:cNvPr id="15437" name="Rectangle 23">
                  <a:extLst>
                    <a:ext uri="{FF2B5EF4-FFF2-40B4-BE49-F238E27FC236}">
                      <a16:creationId xmlns:a16="http://schemas.microsoft.com/office/drawing/2014/main" id="{5052D63B-6AF8-46A8-A546-B5674ED38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920" y="2304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/>
                </a:p>
              </p:txBody>
            </p:sp>
            <p:sp>
              <p:nvSpPr>
                <p:cNvPr id="15438" name="Rectangle 24">
                  <a:extLst>
                    <a:ext uri="{FF2B5EF4-FFF2-40B4-BE49-F238E27FC236}">
                      <a16:creationId xmlns:a16="http://schemas.microsoft.com/office/drawing/2014/main" id="{D1F5CCA6-0E5B-4FF2-A30E-B532D36C1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680"/>
                  <a:ext cx="38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  <a:endParaRPr lang="en-US" altLang="zh-CN" sz="28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5439" name="Rectangle 25">
                  <a:extLst>
                    <a:ext uri="{FF2B5EF4-FFF2-40B4-BE49-F238E27FC236}">
                      <a16:creationId xmlns:a16="http://schemas.microsoft.com/office/drawing/2014/main" id="{6BFE45A2-F7D5-43F5-9FC1-3982E25FA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632" y="2160"/>
                  <a:ext cx="360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>
                    <a:sym typeface="Symbol" panose="05050102010706020507" pitchFamily="18" charset="2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15402" name="Group 26">
              <a:extLst>
                <a:ext uri="{FF2B5EF4-FFF2-40B4-BE49-F238E27FC236}">
                  <a16:creationId xmlns:a16="http://schemas.microsoft.com/office/drawing/2014/main" id="{9EB7BD61-700B-4DEB-A097-3F2D4AEC1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864"/>
              <a:ext cx="866" cy="1200"/>
              <a:chOff x="2448" y="912"/>
              <a:chExt cx="866" cy="1200"/>
            </a:xfrm>
          </p:grpSpPr>
          <p:sp>
            <p:nvSpPr>
              <p:cNvPr id="15422" name="Rectangle 27">
                <a:extLst>
                  <a:ext uri="{FF2B5EF4-FFF2-40B4-BE49-F238E27FC236}">
                    <a16:creationId xmlns:a16="http://schemas.microsoft.com/office/drawing/2014/main" id="{8CFB051C-F795-4F87-825C-95DF3062C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23" name="Rectangle 28">
                <a:extLst>
                  <a:ext uri="{FF2B5EF4-FFF2-40B4-BE49-F238E27FC236}">
                    <a16:creationId xmlns:a16="http://schemas.microsoft.com/office/drawing/2014/main" id="{5FA91773-4DF6-487E-B092-52863FDA1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24" name="Rectangle 29">
                <a:extLst>
                  <a:ext uri="{FF2B5EF4-FFF2-40B4-BE49-F238E27FC236}">
                    <a16:creationId xmlns:a16="http://schemas.microsoft.com/office/drawing/2014/main" id="{1A6FB389-B9C1-43C7-8A1F-21BB57AF8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425" name="Group 30">
                <a:extLst>
                  <a:ext uri="{FF2B5EF4-FFF2-40B4-BE49-F238E27FC236}">
                    <a16:creationId xmlns:a16="http://schemas.microsoft.com/office/drawing/2014/main" id="{A57A68FA-3DFA-49B8-B6BF-8FA823D0F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056"/>
                <a:ext cx="722" cy="1056"/>
                <a:chOff x="3551" y="1200"/>
                <a:chExt cx="722" cy="1056"/>
              </a:xfrm>
            </p:grpSpPr>
            <p:sp>
              <p:nvSpPr>
                <p:cNvPr id="15426" name="Rectangle 31">
                  <a:extLst>
                    <a:ext uri="{FF2B5EF4-FFF2-40B4-BE49-F238E27FC236}">
                      <a16:creationId xmlns:a16="http://schemas.microsoft.com/office/drawing/2014/main" id="{B43B1D18-6ECF-48A7-9F40-EE1756085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427" name="Rectangle 32">
                  <a:extLst>
                    <a:ext uri="{FF2B5EF4-FFF2-40B4-BE49-F238E27FC236}">
                      <a16:creationId xmlns:a16="http://schemas.microsoft.com/office/drawing/2014/main" id="{26F982A1-3D66-4CA7-8BDE-0448B28C0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1" y="1270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4</a:t>
                  </a:r>
                  <a:endParaRPr lang="en-US" altLang="zh-CN" sz="1800" b="1"/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</a:t>
                  </a:r>
                  <a:endParaRPr lang="en-US" altLang="zh-CN" sz="2400" b="1"/>
                </a:p>
              </p:txBody>
            </p:sp>
            <p:sp>
              <p:nvSpPr>
                <p:cNvPr id="15428" name="Rectangle 33">
                  <a:extLst>
                    <a:ext uri="{FF2B5EF4-FFF2-40B4-BE49-F238E27FC236}">
                      <a16:creationId xmlns:a16="http://schemas.microsoft.com/office/drawing/2014/main" id="{23DC37B3-11D8-47EF-9936-F715110222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032" y="1920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4</a:t>
                  </a:r>
                  <a:endParaRPr lang="en-US" altLang="zh-CN" sz="1800" b="1"/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</a:t>
                  </a:r>
                  <a:endParaRPr lang="en-US" altLang="zh-CN" sz="2400" b="1"/>
                </a:p>
              </p:txBody>
            </p:sp>
            <p:sp>
              <p:nvSpPr>
                <p:cNvPr id="15429" name="Rectangle 34">
                  <a:extLst>
                    <a:ext uri="{FF2B5EF4-FFF2-40B4-BE49-F238E27FC236}">
                      <a16:creationId xmlns:a16="http://schemas.microsoft.com/office/drawing/2014/main" id="{3AE6D481-F64C-4023-86CC-7A98C519C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" y="1345"/>
                  <a:ext cx="384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</a:t>
                  </a:r>
                  <a:endParaRPr lang="en-US" altLang="zh-CN" sz="28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5430" name="Rectangle 35">
                  <a:extLst>
                    <a:ext uri="{FF2B5EF4-FFF2-40B4-BE49-F238E27FC236}">
                      <a16:creationId xmlns:a16="http://schemas.microsoft.com/office/drawing/2014/main" id="{63E9C3C6-8C8E-45CC-B031-B8A1DE606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719" y="1769"/>
                  <a:ext cx="384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</a:t>
                  </a:r>
                  <a:endParaRPr lang="en-US" altLang="zh-CN" sz="2800" b="1"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15403" name="Group 36">
              <a:extLst>
                <a:ext uri="{FF2B5EF4-FFF2-40B4-BE49-F238E27FC236}">
                  <a16:creationId xmlns:a16="http://schemas.microsoft.com/office/drawing/2014/main" id="{07E4AD57-B909-4B26-B1A1-3696456931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864"/>
              <a:ext cx="866" cy="1200"/>
              <a:chOff x="3360" y="960"/>
              <a:chExt cx="866" cy="1200"/>
            </a:xfrm>
          </p:grpSpPr>
          <p:sp>
            <p:nvSpPr>
              <p:cNvPr id="15414" name="Rectangle 37">
                <a:extLst>
                  <a:ext uri="{FF2B5EF4-FFF2-40B4-BE49-F238E27FC236}">
                    <a16:creationId xmlns:a16="http://schemas.microsoft.com/office/drawing/2014/main" id="{0788EC71-686C-4CA5-9CE6-2A60655F7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15" name="Rectangle 38">
                <a:extLst>
                  <a:ext uri="{FF2B5EF4-FFF2-40B4-BE49-F238E27FC236}">
                    <a16:creationId xmlns:a16="http://schemas.microsoft.com/office/drawing/2014/main" id="{7BB5282D-3141-47EA-8EE1-0A6390D13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16" name="Rectangle 39">
                <a:extLst>
                  <a:ext uri="{FF2B5EF4-FFF2-40B4-BE49-F238E27FC236}">
                    <a16:creationId xmlns:a16="http://schemas.microsoft.com/office/drawing/2014/main" id="{34F2643A-2888-4032-B222-952D5AC4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417" name="Group 40">
                <a:extLst>
                  <a:ext uri="{FF2B5EF4-FFF2-40B4-BE49-F238E27FC236}">
                    <a16:creationId xmlns:a16="http://schemas.microsoft.com/office/drawing/2014/main" id="{B0548A3F-7E7C-4FC8-AC43-7F689FD914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104"/>
                <a:ext cx="722" cy="1056"/>
                <a:chOff x="4463" y="1488"/>
                <a:chExt cx="722" cy="1056"/>
              </a:xfrm>
            </p:grpSpPr>
            <p:sp>
              <p:nvSpPr>
                <p:cNvPr id="15418" name="Rectangle 41">
                  <a:extLst>
                    <a:ext uri="{FF2B5EF4-FFF2-40B4-BE49-F238E27FC236}">
                      <a16:creationId xmlns:a16="http://schemas.microsoft.com/office/drawing/2014/main" id="{49156D42-7D9A-4846-8AB9-C5A9D976A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1488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419" name="Rectangle 42">
                  <a:extLst>
                    <a:ext uri="{FF2B5EF4-FFF2-40B4-BE49-F238E27FC236}">
                      <a16:creationId xmlns:a16="http://schemas.microsoft.com/office/drawing/2014/main" id="{EF3585AC-78EC-480C-AA08-C4062DD90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3" y="1558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5</a:t>
                  </a:r>
                  <a:endParaRPr lang="en-US" altLang="zh-CN" sz="1800" b="1"/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</a:t>
                  </a:r>
                  <a:endParaRPr lang="en-US" altLang="zh-CN" sz="2400" b="1"/>
                </a:p>
              </p:txBody>
            </p:sp>
            <p:sp>
              <p:nvSpPr>
                <p:cNvPr id="15420" name="Rectangle 43">
                  <a:extLst>
                    <a:ext uri="{FF2B5EF4-FFF2-40B4-BE49-F238E27FC236}">
                      <a16:creationId xmlns:a16="http://schemas.microsoft.com/office/drawing/2014/main" id="{CDAD2A8A-ACA1-42FC-986F-64F4439F1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944" y="2208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5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</a:t>
                  </a:r>
                </a:p>
              </p:txBody>
            </p:sp>
            <p:sp>
              <p:nvSpPr>
                <p:cNvPr id="15421" name="Rectangle 44">
                  <a:extLst>
                    <a:ext uri="{FF2B5EF4-FFF2-40B4-BE49-F238E27FC236}">
                      <a16:creationId xmlns:a16="http://schemas.microsoft.com/office/drawing/2014/main" id="{3217F607-A3D6-428D-B876-DD1A2D1E3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1584"/>
                  <a:ext cx="384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</a:t>
                  </a:r>
                </a:p>
                <a:p>
                  <a:pPr algn="ctr" eaLnBrk="1" hangingPunct="1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</a:t>
                  </a:r>
                </a:p>
                <a:p>
                  <a:pPr algn="ctr" eaLnBrk="1" hangingPunct="1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</a:t>
                  </a:r>
                  <a:endParaRPr lang="en-US" altLang="zh-CN" sz="2800" b="1">
                    <a:solidFill>
                      <a:srgbClr val="FF0000"/>
                    </a:solidFill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15404" name="Group 45">
              <a:extLst>
                <a:ext uri="{FF2B5EF4-FFF2-40B4-BE49-F238E27FC236}">
                  <a16:creationId xmlns:a16="http://schemas.microsoft.com/office/drawing/2014/main" id="{D61E2E07-E31C-418E-BFF4-F70A7982EB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864"/>
              <a:ext cx="866" cy="1200"/>
              <a:chOff x="4560" y="912"/>
              <a:chExt cx="866" cy="1200"/>
            </a:xfrm>
          </p:grpSpPr>
          <p:sp>
            <p:nvSpPr>
              <p:cNvPr id="15406" name="Rectangle 46">
                <a:extLst>
                  <a:ext uri="{FF2B5EF4-FFF2-40B4-BE49-F238E27FC236}">
                    <a16:creationId xmlns:a16="http://schemas.microsoft.com/office/drawing/2014/main" id="{32F1E863-B96A-4E11-8540-715246580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07" name="Rectangle 47">
                <a:extLst>
                  <a:ext uri="{FF2B5EF4-FFF2-40B4-BE49-F238E27FC236}">
                    <a16:creationId xmlns:a16="http://schemas.microsoft.com/office/drawing/2014/main" id="{F6D4402B-4621-4F10-88F1-5BEB1497E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08" name="Rectangle 48">
                <a:extLst>
                  <a:ext uri="{FF2B5EF4-FFF2-40B4-BE49-F238E27FC236}">
                    <a16:creationId xmlns:a16="http://schemas.microsoft.com/office/drawing/2014/main" id="{7420E868-DA9D-456F-932F-3AB15C416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409" name="Group 49">
                <a:extLst>
                  <a:ext uri="{FF2B5EF4-FFF2-40B4-BE49-F238E27FC236}">
                    <a16:creationId xmlns:a16="http://schemas.microsoft.com/office/drawing/2014/main" id="{A948FE99-CA7D-45E8-8870-2E9FDE83C7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722" cy="1056"/>
                <a:chOff x="4751" y="2496"/>
                <a:chExt cx="722" cy="1056"/>
              </a:xfrm>
            </p:grpSpPr>
            <p:sp>
              <p:nvSpPr>
                <p:cNvPr id="15410" name="Rectangle 50">
                  <a:extLst>
                    <a:ext uri="{FF2B5EF4-FFF2-40B4-BE49-F238E27FC236}">
                      <a16:creationId xmlns:a16="http://schemas.microsoft.com/office/drawing/2014/main" id="{BE2B3380-7183-4F07-A95D-D2FF5DD6C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496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411" name="Rectangle 51">
                  <a:extLst>
                    <a:ext uri="{FF2B5EF4-FFF2-40B4-BE49-F238E27FC236}">
                      <a16:creationId xmlns:a16="http://schemas.microsoft.com/office/drawing/2014/main" id="{6B8ECCEC-60C5-4EB4-A3BF-50D8E9A060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1" y="2566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A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</a:t>
                  </a:r>
                  <a:endParaRPr lang="en-US" altLang="zh-CN" sz="2400" b="1"/>
                </a:p>
              </p:txBody>
            </p:sp>
            <p:sp>
              <p:nvSpPr>
                <p:cNvPr id="15412" name="Rectangle 52">
                  <a:extLst>
                    <a:ext uri="{FF2B5EF4-FFF2-40B4-BE49-F238E27FC236}">
                      <a16:creationId xmlns:a16="http://schemas.microsoft.com/office/drawing/2014/main" id="{ACB58A89-A16B-4719-9A04-A0977A3FE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5232" y="3216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A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</a:t>
                  </a:r>
                  <a:endParaRPr lang="en-US" altLang="zh-CN" sz="2400" b="1"/>
                </a:p>
              </p:txBody>
            </p:sp>
            <p:sp>
              <p:nvSpPr>
                <p:cNvPr id="15413" name="Rectangle 53">
                  <a:extLst>
                    <a:ext uri="{FF2B5EF4-FFF2-40B4-BE49-F238E27FC236}">
                      <a16:creationId xmlns:a16="http://schemas.microsoft.com/office/drawing/2014/main" id="{35600C45-A8E3-49CC-940F-60CBE42639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688"/>
                  <a:ext cx="38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6000" b="1">
                      <a:sym typeface="Symbol" panose="05050102010706020507" pitchFamily="18" charset="2"/>
                    </a:rPr>
                    <a:t></a:t>
                  </a:r>
                </a:p>
              </p:txBody>
            </p:sp>
          </p:grpSp>
        </p:grpSp>
        <p:sp>
          <p:nvSpPr>
            <p:cNvPr id="15405" name="Rectangle 54">
              <a:extLst>
                <a:ext uri="{FF2B5EF4-FFF2-40B4-BE49-F238E27FC236}">
                  <a16:creationId xmlns:a16="http://schemas.microsoft.com/office/drawing/2014/main" id="{A83D8FAD-6AB4-402C-9C06-51A9B6417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04"/>
              <a:ext cx="38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 b="1"/>
                <a:t>...</a:t>
              </a:r>
              <a:endParaRPr lang="en-US" altLang="zh-CN" sz="7200" b="1"/>
            </a:p>
          </p:txBody>
        </p:sp>
      </p:grpSp>
      <p:sp>
        <p:nvSpPr>
          <p:cNvPr id="68663" name="Text Box 55">
            <a:extLst>
              <a:ext uri="{FF2B5EF4-FFF2-40B4-BE49-F238E27FC236}">
                <a16:creationId xmlns:a16="http://schemas.microsoft.com/office/drawing/2014/main" id="{B9E88D3C-035B-452F-B634-09C44148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  Reform them into a single pile</a:t>
            </a:r>
            <a:endParaRPr lang="en-US" altLang="zh-CN" sz="2400" b="1"/>
          </a:p>
        </p:txBody>
      </p:sp>
      <p:grpSp>
        <p:nvGrpSpPr>
          <p:cNvPr id="12" name="Group 56">
            <a:extLst>
              <a:ext uri="{FF2B5EF4-FFF2-40B4-BE49-F238E27FC236}">
                <a16:creationId xmlns:a16="http://schemas.microsoft.com/office/drawing/2014/main" id="{305A7F10-BF9A-4940-A6ED-03FC6B156EF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657600"/>
            <a:ext cx="2898775" cy="2819400"/>
            <a:chOff x="3120" y="2304"/>
            <a:chExt cx="1826" cy="1776"/>
          </a:xfrm>
        </p:grpSpPr>
        <p:grpSp>
          <p:nvGrpSpPr>
            <p:cNvPr id="15371" name="Group 57">
              <a:extLst>
                <a:ext uri="{FF2B5EF4-FFF2-40B4-BE49-F238E27FC236}">
                  <a16:creationId xmlns:a16="http://schemas.microsoft.com/office/drawing/2014/main" id="{8A6698E8-F125-4E27-86C2-02E115E3E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304"/>
              <a:ext cx="866" cy="1200"/>
              <a:chOff x="4560" y="912"/>
              <a:chExt cx="866" cy="1200"/>
            </a:xfrm>
          </p:grpSpPr>
          <p:sp>
            <p:nvSpPr>
              <p:cNvPr id="15392" name="Rectangle 58">
                <a:extLst>
                  <a:ext uri="{FF2B5EF4-FFF2-40B4-BE49-F238E27FC236}">
                    <a16:creationId xmlns:a16="http://schemas.microsoft.com/office/drawing/2014/main" id="{DF0F4477-A8A2-4376-BF2B-4B3B7A2D7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93" name="Rectangle 59">
                <a:extLst>
                  <a:ext uri="{FF2B5EF4-FFF2-40B4-BE49-F238E27FC236}">
                    <a16:creationId xmlns:a16="http://schemas.microsoft.com/office/drawing/2014/main" id="{CD3CFB6B-D749-494D-B5DB-F021F8C73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94" name="Rectangle 60">
                <a:extLst>
                  <a:ext uri="{FF2B5EF4-FFF2-40B4-BE49-F238E27FC236}">
                    <a16:creationId xmlns:a16="http://schemas.microsoft.com/office/drawing/2014/main" id="{36425DBE-9B36-46D9-86E4-2F3434FA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395" name="Group 61">
                <a:extLst>
                  <a:ext uri="{FF2B5EF4-FFF2-40B4-BE49-F238E27FC236}">
                    <a16:creationId xmlns:a16="http://schemas.microsoft.com/office/drawing/2014/main" id="{A27CA663-875A-404F-AB35-2714CE6EEF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722" cy="1056"/>
                <a:chOff x="4751" y="2496"/>
                <a:chExt cx="722" cy="1056"/>
              </a:xfrm>
            </p:grpSpPr>
            <p:sp>
              <p:nvSpPr>
                <p:cNvPr id="15396" name="Rectangle 62">
                  <a:extLst>
                    <a:ext uri="{FF2B5EF4-FFF2-40B4-BE49-F238E27FC236}">
                      <a16:creationId xmlns:a16="http://schemas.microsoft.com/office/drawing/2014/main" id="{7D7CEC0B-FEA1-4CC6-91A8-6E44CD3AE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496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97" name="Rectangle 63">
                  <a:extLst>
                    <a:ext uri="{FF2B5EF4-FFF2-40B4-BE49-F238E27FC236}">
                      <a16:creationId xmlns:a16="http://schemas.microsoft.com/office/drawing/2014/main" id="{064B7D5F-AF03-4A72-B41B-C6FEF4E8A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1" y="2566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A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</a:t>
                  </a:r>
                  <a:endParaRPr lang="en-US" altLang="zh-CN" sz="2400" b="1"/>
                </a:p>
              </p:txBody>
            </p:sp>
            <p:sp>
              <p:nvSpPr>
                <p:cNvPr id="15398" name="Rectangle 64">
                  <a:extLst>
                    <a:ext uri="{FF2B5EF4-FFF2-40B4-BE49-F238E27FC236}">
                      <a16:creationId xmlns:a16="http://schemas.microsoft.com/office/drawing/2014/main" id="{F2953FE3-F6B5-4087-8FEE-3034E7F78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5232" y="3216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A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</a:t>
                  </a:r>
                  <a:endParaRPr lang="en-US" altLang="zh-CN" sz="2400" b="1"/>
                </a:p>
              </p:txBody>
            </p:sp>
            <p:sp>
              <p:nvSpPr>
                <p:cNvPr id="15399" name="Rectangle 65">
                  <a:extLst>
                    <a:ext uri="{FF2B5EF4-FFF2-40B4-BE49-F238E27FC236}">
                      <a16:creationId xmlns:a16="http://schemas.microsoft.com/office/drawing/2014/main" id="{135F5348-8BEA-4AEC-9705-74B2EBF7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688"/>
                  <a:ext cx="38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6000" b="1">
                      <a:sym typeface="Symbol" panose="05050102010706020507" pitchFamily="18" charset="2"/>
                    </a:rPr>
                    <a:t></a:t>
                  </a:r>
                </a:p>
              </p:txBody>
            </p:sp>
          </p:grpSp>
        </p:grpSp>
        <p:sp>
          <p:nvSpPr>
            <p:cNvPr id="15372" name="AutoShape 66">
              <a:extLst>
                <a:ext uri="{FF2B5EF4-FFF2-40B4-BE49-F238E27FC236}">
                  <a16:creationId xmlns:a16="http://schemas.microsoft.com/office/drawing/2014/main" id="{745E4F9D-2CA4-4927-9FCF-C35CD9977D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56" y="2496"/>
              <a:ext cx="864" cy="1200"/>
            </a:xfrm>
            <a:prstGeom prst="cube">
              <a:avLst>
                <a:gd name="adj" fmla="val 1752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5373" name="Group 67">
              <a:extLst>
                <a:ext uri="{FF2B5EF4-FFF2-40B4-BE49-F238E27FC236}">
                  <a16:creationId xmlns:a16="http://schemas.microsoft.com/office/drawing/2014/main" id="{0C83ECFD-D2F2-40E1-8A18-1477EBA4B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88"/>
              <a:ext cx="866" cy="1200"/>
              <a:chOff x="1536" y="912"/>
              <a:chExt cx="866" cy="1200"/>
            </a:xfrm>
          </p:grpSpPr>
          <p:sp>
            <p:nvSpPr>
              <p:cNvPr id="15383" name="Rectangle 68">
                <a:extLst>
                  <a:ext uri="{FF2B5EF4-FFF2-40B4-BE49-F238E27FC236}">
                    <a16:creationId xmlns:a16="http://schemas.microsoft.com/office/drawing/2014/main" id="{265072E4-7D5E-475B-B771-F84143EC2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84" name="Rectangle 69">
                <a:extLst>
                  <a:ext uri="{FF2B5EF4-FFF2-40B4-BE49-F238E27FC236}">
                    <a16:creationId xmlns:a16="http://schemas.microsoft.com/office/drawing/2014/main" id="{39E6FE9A-4EF4-40D5-89ED-0A12F65D0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85" name="Rectangle 70">
                <a:extLst>
                  <a:ext uri="{FF2B5EF4-FFF2-40B4-BE49-F238E27FC236}">
                    <a16:creationId xmlns:a16="http://schemas.microsoft.com/office/drawing/2014/main" id="{2207CB30-DC76-4C9F-99D4-32F2701EF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386" name="Group 71">
                <a:extLst>
                  <a:ext uri="{FF2B5EF4-FFF2-40B4-BE49-F238E27FC236}">
                    <a16:creationId xmlns:a16="http://schemas.microsoft.com/office/drawing/2014/main" id="{2A13DF11-3A78-4745-9C7D-202286F3E0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056"/>
                <a:ext cx="722" cy="1056"/>
                <a:chOff x="1439" y="1584"/>
                <a:chExt cx="722" cy="1056"/>
              </a:xfrm>
            </p:grpSpPr>
            <p:sp>
              <p:nvSpPr>
                <p:cNvPr id="15387" name="Rectangle 72">
                  <a:extLst>
                    <a:ext uri="{FF2B5EF4-FFF2-40B4-BE49-F238E27FC236}">
                      <a16:creationId xmlns:a16="http://schemas.microsoft.com/office/drawing/2014/main" id="{F882DE17-FDF5-4404-9BA3-32B9B88EC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84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88" name="Rectangle 73">
                  <a:extLst>
                    <a:ext uri="{FF2B5EF4-FFF2-40B4-BE49-F238E27FC236}">
                      <a16:creationId xmlns:a16="http://schemas.microsoft.com/office/drawing/2014/main" id="{3D769196-3B9F-43C6-B774-42058662F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9" y="1654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/>
                </a:p>
              </p:txBody>
            </p:sp>
            <p:sp>
              <p:nvSpPr>
                <p:cNvPr id="15389" name="Rectangle 74">
                  <a:extLst>
                    <a:ext uri="{FF2B5EF4-FFF2-40B4-BE49-F238E27FC236}">
                      <a16:creationId xmlns:a16="http://schemas.microsoft.com/office/drawing/2014/main" id="{5AE582F6-4089-4862-A269-39CD82275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920" y="2304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/>
                </a:p>
              </p:txBody>
            </p:sp>
            <p:sp>
              <p:nvSpPr>
                <p:cNvPr id="15390" name="Rectangle 75">
                  <a:extLst>
                    <a:ext uri="{FF2B5EF4-FFF2-40B4-BE49-F238E27FC236}">
                      <a16:creationId xmlns:a16="http://schemas.microsoft.com/office/drawing/2014/main" id="{881906FB-9200-4D13-AA90-E609932F7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680"/>
                  <a:ext cx="38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  <a:endParaRPr lang="en-US" altLang="zh-CN" sz="28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5391" name="Rectangle 76">
                  <a:extLst>
                    <a:ext uri="{FF2B5EF4-FFF2-40B4-BE49-F238E27FC236}">
                      <a16:creationId xmlns:a16="http://schemas.microsoft.com/office/drawing/2014/main" id="{62B496EB-99F1-4B2D-BE63-73C440247E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632" y="2160"/>
                  <a:ext cx="360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>
                    <a:sym typeface="Symbol" panose="05050102010706020507" pitchFamily="18" charset="2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15374" name="Group 77">
              <a:extLst>
                <a:ext uri="{FF2B5EF4-FFF2-40B4-BE49-F238E27FC236}">
                  <a16:creationId xmlns:a16="http://schemas.microsoft.com/office/drawing/2014/main" id="{B1634483-99F3-4FEA-ADC0-531E064E0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880"/>
              <a:ext cx="866" cy="1200"/>
              <a:chOff x="480" y="864"/>
              <a:chExt cx="866" cy="1200"/>
            </a:xfrm>
          </p:grpSpPr>
          <p:sp>
            <p:nvSpPr>
              <p:cNvPr id="15375" name="Rectangle 78">
                <a:extLst>
                  <a:ext uri="{FF2B5EF4-FFF2-40B4-BE49-F238E27FC236}">
                    <a16:creationId xmlns:a16="http://schemas.microsoft.com/office/drawing/2014/main" id="{C6176C96-AE18-4988-B9B7-E8F5FDAEF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864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76" name="Rectangle 79">
                <a:extLst>
                  <a:ext uri="{FF2B5EF4-FFF2-40B4-BE49-F238E27FC236}">
                    <a16:creationId xmlns:a16="http://schemas.microsoft.com/office/drawing/2014/main" id="{EF35DB52-1F4A-4732-9831-9D38E1CBE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77" name="Rectangle 80">
                <a:extLst>
                  <a:ext uri="{FF2B5EF4-FFF2-40B4-BE49-F238E27FC236}">
                    <a16:creationId xmlns:a16="http://schemas.microsoft.com/office/drawing/2014/main" id="{26575208-BA82-4605-9626-8AA12A510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78" name="Rectangle 81">
                <a:extLst>
                  <a:ext uri="{FF2B5EF4-FFF2-40B4-BE49-F238E27FC236}">
                    <a16:creationId xmlns:a16="http://schemas.microsoft.com/office/drawing/2014/main" id="{9DD2AF55-5700-40F4-80E5-26E0FDF3D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79" name="Rectangle 82">
                <a:extLst>
                  <a:ext uri="{FF2B5EF4-FFF2-40B4-BE49-F238E27FC236}">
                    <a16:creationId xmlns:a16="http://schemas.microsoft.com/office/drawing/2014/main" id="{B71847D3-68F1-46B5-A4B4-96A069B4D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078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2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5380" name="Rectangle 83">
                <a:extLst>
                  <a:ext uri="{FF2B5EF4-FFF2-40B4-BE49-F238E27FC236}">
                    <a16:creationId xmlns:a16="http://schemas.microsoft.com/office/drawing/2014/main" id="{53C20CB3-2296-4CA7-9917-040CC0782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5" y="1728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2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5381" name="Rectangle 84">
                <a:extLst>
                  <a:ext uri="{FF2B5EF4-FFF2-40B4-BE49-F238E27FC236}">
                    <a16:creationId xmlns:a16="http://schemas.microsoft.com/office/drawing/2014/main" id="{93A6664D-F658-4885-B5AF-6DC73A8AF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" y="1104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 b="1">
                  <a:sym typeface="Symbol" panose="05050102010706020507" pitchFamily="18" charset="2"/>
                </a:endParaRPr>
              </a:p>
            </p:txBody>
          </p:sp>
          <p:sp>
            <p:nvSpPr>
              <p:cNvPr id="15382" name="Rectangle 85">
                <a:extLst>
                  <a:ext uri="{FF2B5EF4-FFF2-40B4-BE49-F238E27FC236}">
                    <a16:creationId xmlns:a16="http://schemas.microsoft.com/office/drawing/2014/main" id="{B38A47C8-6F00-494A-8BBD-3EBF3963A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817" y="1584"/>
                <a:ext cx="3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  <a:endParaRPr lang="en-US" altLang="zh-CN" sz="2400" b="1">
                  <a:sym typeface="Symbol" panose="05050102010706020507" pitchFamily="18" charset="2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400" b="1"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68694" name="Text Box 86">
            <a:extLst>
              <a:ext uri="{FF2B5EF4-FFF2-40B4-BE49-F238E27FC236}">
                <a16:creationId xmlns:a16="http://schemas.microsoft.com/office/drawing/2014/main" id="{858537A6-2D5D-43B6-99CE-605861350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  Create 4 buckets and resort</a:t>
            </a:r>
          </a:p>
        </p:txBody>
      </p:sp>
      <p:sp>
        <p:nvSpPr>
          <p:cNvPr id="68695" name="Oval 87">
            <a:extLst>
              <a:ext uri="{FF2B5EF4-FFF2-40B4-BE49-F238E27FC236}">
                <a16:creationId xmlns:a16="http://schemas.microsoft.com/office/drawing/2014/main" id="{3576C209-94F7-447B-B0ED-A69CB9FD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53000"/>
            <a:ext cx="5181600" cy="13716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Question:</a:t>
            </a:r>
            <a:r>
              <a:rPr lang="en-US" altLang="zh-CN" sz="2400" b="1"/>
              <a:t>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Is LSD always faster than MSD?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800" b="1"/>
          </a:p>
        </p:txBody>
      </p:sp>
      <p:sp>
        <p:nvSpPr>
          <p:cNvPr id="15370" name="Text Box 89">
            <a:extLst>
              <a:ext uri="{FF2B5EF4-FFF2-40B4-BE49-F238E27FC236}">
                <a16:creationId xmlns:a16="http://schemas.microsoft.com/office/drawing/2014/main" id="{C2BC7AF3-A979-4D72-8B74-E698AF170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8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3" grpId="0" autoUpdateAnimBg="0"/>
      <p:bldP spid="68663" grpId="0" autoUpdateAnimBg="0"/>
      <p:bldP spid="68694" grpId="0" autoUpdateAnimBg="0"/>
      <p:bldP spid="6869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3CAA33-A99B-4ED7-AECB-98A893BA221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14438"/>
            <a:ext cx="4343400" cy="1817687"/>
            <a:chOff x="480" y="3120"/>
            <a:chExt cx="2736" cy="1145"/>
          </a:xfrm>
        </p:grpSpPr>
        <p:graphicFrame>
          <p:nvGraphicFramePr>
            <p:cNvPr id="16389" name="Object 2">
              <a:extLst>
                <a:ext uri="{FF2B5EF4-FFF2-40B4-BE49-F238E27FC236}">
                  <a16:creationId xmlns:a16="http://schemas.microsoft.com/office/drawing/2014/main" id="{DA8D690E-8FC1-47AE-BF87-355D99D975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120"/>
            <a:ext cx="672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剪辑" r:id="rId3" imgW="2286948" imgH="1501461" progId="MS_ClipArt_Gallery.2">
                    <p:embed/>
                  </p:oleObj>
                </mc:Choice>
                <mc:Fallback>
                  <p:oleObj name="剪辑" r:id="rId3" imgW="2286948" imgH="1501461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20"/>
                          <a:ext cx="672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4">
              <a:extLst>
                <a:ext uri="{FF2B5EF4-FFF2-40B4-BE49-F238E27FC236}">
                  <a16:creationId xmlns:a16="http://schemas.microsoft.com/office/drawing/2014/main" id="{C5B3FB0F-5760-4094-9CCB-35A2FFD62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68"/>
              <a:ext cx="2064" cy="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Impact" panose="020B0806030902050204" pitchFamily="34" charset="0"/>
                </a:rPr>
                <a:t>Bonus Problem 2 </a:t>
              </a:r>
              <a:endParaRPr lang="en-US" altLang="zh-CN" sz="2400" b="1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 </a:t>
              </a:r>
              <a:r>
                <a:rPr lang="en-US" altLang="zh-CN" sz="2000" b="1">
                  <a:latin typeface="Georgia" panose="02040502050405020303" pitchFamily="18" charset="0"/>
                  <a:cs typeface="Times New Roman" panose="02020603050405020304" pitchFamily="18" charset="0"/>
                </a:rPr>
                <a:t>Stack of Hats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Georgia" panose="02040502050405020303" pitchFamily="18" charset="0"/>
                </a:rPr>
                <a:t>(2 points)</a:t>
              </a:r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E942856C-16DB-41B7-8A85-48A2D1AB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11488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Due:  Tuesday, January 4th, 2022 at 10:00pm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2E29757B-2E42-43AA-A9FE-CE9A07BA5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36963"/>
            <a:ext cx="7705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The problem can be found and submitted at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</a:t>
            </a:r>
            <a:r>
              <a:rPr lang="en-US" altLang="zh-CN" sz="2400" b="1" u="sng">
                <a:solidFill>
                  <a:schemeClr val="hlink"/>
                </a:solidFill>
              </a:rPr>
              <a:t>https://pintia.cn/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utoUpdateAnimBg="0"/>
      <p:bldP spid="870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0C4EA819-F813-4469-9AFA-E550D0D46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3609969-ED61-493A-B950-69693DDC6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2. Picking the Pivot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761F0B96-80E2-4147-BFE1-FC19F4F7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A Wrong Way: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47CE6285-A639-4ED7-A411-B0B2B016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1020763"/>
            <a:ext cx="191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Pivot = A[ 0 ]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1A9F7CAE-D9DA-48CB-BB21-E557D34DF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5416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The worst case: 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5086EF2E-21CD-4361-8F02-D9F8E0A58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554163"/>
            <a:ext cx="51816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 ] is </a:t>
            </a:r>
            <a:r>
              <a:rPr lang="en-US" altLang="zh-CN" sz="2400" b="1">
                <a:solidFill>
                  <a:srgbClr val="FF0000"/>
                </a:solidFill>
              </a:rPr>
              <a:t>presorted</a:t>
            </a:r>
            <a:r>
              <a:rPr lang="en-US" altLang="zh-CN" sz="2400" b="1"/>
              <a:t> – quicksort will take O( </a:t>
            </a:r>
            <a:r>
              <a:rPr lang="en-US" altLang="zh-CN" sz="2400" b="1" i="1"/>
              <a:t>N</a:t>
            </a:r>
            <a:r>
              <a:rPr lang="en-US" altLang="zh-CN" sz="2400" b="1" baseline="30000"/>
              <a:t>2</a:t>
            </a:r>
            <a:r>
              <a:rPr lang="en-US" altLang="zh-CN" sz="2400" b="1"/>
              <a:t> ) time to do </a:t>
            </a:r>
            <a:r>
              <a:rPr lang="en-US" altLang="zh-CN" sz="2400" b="1">
                <a:solidFill>
                  <a:srgbClr val="FF0000"/>
                </a:solidFill>
              </a:rPr>
              <a:t>nothing</a:t>
            </a:r>
            <a:r>
              <a:rPr lang="en-US" altLang="zh-CN" sz="2400" b="1"/>
              <a:t>  </a:t>
            </a:r>
            <a:r>
              <a:rPr lang="en-US" altLang="zh-CN" sz="2800" b="1">
                <a:sym typeface="Wingdings" panose="05000000000000000000" pitchFamily="2" charset="2"/>
              </a:rPr>
              <a:t></a:t>
            </a:r>
            <a:endParaRPr lang="en-US" altLang="zh-CN" sz="2800" b="1"/>
          </a:p>
        </p:txBody>
      </p:sp>
      <p:sp>
        <p:nvSpPr>
          <p:cNvPr id="70664" name="Rectangle 8">
            <a:extLst>
              <a:ext uri="{FF2B5EF4-FFF2-40B4-BE49-F238E27FC236}">
                <a16:creationId xmlns:a16="http://schemas.microsoft.com/office/drawing/2014/main" id="{2522866B-BF66-4F1A-B0E7-E009FD0B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A Safe Maneuver: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C2F7D441-5A03-44AF-AF0C-F167B3F3C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Pivot = random select from A[ ]</a:t>
            </a:r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2D3DE169-7722-47BE-B61A-3F91A7A2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00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</a:t>
            </a:r>
            <a:r>
              <a:rPr lang="en-US" altLang="zh-CN" sz="2400" b="1"/>
              <a:t>  random number generation is </a:t>
            </a:r>
            <a:r>
              <a:rPr lang="en-US" altLang="zh-CN" sz="2400" b="1">
                <a:solidFill>
                  <a:srgbClr val="FF0000"/>
                </a:solidFill>
              </a:rPr>
              <a:t>expensive</a:t>
            </a:r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AE6369F2-E14F-4E8C-92DC-79F08094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86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Median-of-Three Partitioning: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BC28BCAD-B0D3-4F21-B5F8-9DFB0F30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Pivot = median ( left, center, right )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DF020A2B-8A45-4A84-9422-CD28E038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Eliminates the bad case for sorted input and actually reduces the running time by about 5%.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A6A5CC6F-0606-4AAD-B283-D35C83AE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  <p:bldP spid="70661" grpId="0" autoUpdateAnimBg="0"/>
      <p:bldP spid="70662" grpId="0" autoUpdateAnimBg="0"/>
      <p:bldP spid="70663" grpId="0" autoUpdateAnimBg="0"/>
      <p:bldP spid="70664" grpId="0" autoUpdateAnimBg="0"/>
      <p:bldP spid="70665" grpId="0" autoUpdateAnimBg="0"/>
      <p:bldP spid="70666" grpId="0" autoUpdateAnimBg="0"/>
      <p:bldP spid="70667" grpId="0" autoUpdateAnimBg="0"/>
      <p:bldP spid="70668" grpId="0" autoUpdateAnimBg="0"/>
      <p:bldP spid="7066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37651A8F-3CB9-43FA-B3A5-C427F006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7CB8547-DDC5-4F4A-819C-D7493DAE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3.  Partitioning Strategy</a:t>
            </a:r>
            <a:endParaRPr lang="en-US" altLang="zh-CN" sz="2400" b="1">
              <a:ea typeface="MS Hei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113CA91-B95C-438F-9881-9F80A78AB32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371600"/>
            <a:ext cx="6858000" cy="457200"/>
            <a:chOff x="576" y="864"/>
            <a:chExt cx="4320" cy="288"/>
          </a:xfrm>
        </p:grpSpPr>
        <p:sp>
          <p:nvSpPr>
            <p:cNvPr id="4195" name="Rectangle 5">
              <a:extLst>
                <a:ext uri="{FF2B5EF4-FFF2-40B4-BE49-F238E27FC236}">
                  <a16:creationId xmlns:a16="http://schemas.microsoft.com/office/drawing/2014/main" id="{39369BAA-55EA-4F2B-87C8-ECF3768E5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8</a:t>
              </a:r>
            </a:p>
          </p:txBody>
        </p:sp>
        <p:sp>
          <p:nvSpPr>
            <p:cNvPr id="4196" name="Rectangle 6">
              <a:extLst>
                <a:ext uri="{FF2B5EF4-FFF2-40B4-BE49-F238E27FC236}">
                  <a16:creationId xmlns:a16="http://schemas.microsoft.com/office/drawing/2014/main" id="{FD99FAC0-CDD0-41F1-B422-4A133FFE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197" name="Rectangle 7">
              <a:extLst>
                <a:ext uri="{FF2B5EF4-FFF2-40B4-BE49-F238E27FC236}">
                  <a16:creationId xmlns:a16="http://schemas.microsoft.com/office/drawing/2014/main" id="{12B1D4A5-4EAC-4BB0-9704-DDA00695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4</a:t>
              </a:r>
            </a:p>
          </p:txBody>
        </p:sp>
        <p:sp>
          <p:nvSpPr>
            <p:cNvPr id="4198" name="Rectangle 8">
              <a:extLst>
                <a:ext uri="{FF2B5EF4-FFF2-40B4-BE49-F238E27FC236}">
                  <a16:creationId xmlns:a16="http://schemas.microsoft.com/office/drawing/2014/main" id="{D9B0E1BA-11A8-498B-990D-8606DA0C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9</a:t>
              </a:r>
            </a:p>
          </p:txBody>
        </p:sp>
        <p:sp>
          <p:nvSpPr>
            <p:cNvPr id="4199" name="Rectangle 9">
              <a:extLst>
                <a:ext uri="{FF2B5EF4-FFF2-40B4-BE49-F238E27FC236}">
                  <a16:creationId xmlns:a16="http://schemas.microsoft.com/office/drawing/2014/main" id="{A72953C2-9AF7-4B88-AFF1-8A203878B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4200" name="Rectangle 10">
              <a:extLst>
                <a:ext uri="{FF2B5EF4-FFF2-40B4-BE49-F238E27FC236}">
                  <a16:creationId xmlns:a16="http://schemas.microsoft.com/office/drawing/2014/main" id="{B6D2DF2A-C408-4269-9676-1644E31F7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4201" name="Rectangle 11">
              <a:extLst>
                <a:ext uri="{FF2B5EF4-FFF2-40B4-BE49-F238E27FC236}">
                  <a16:creationId xmlns:a16="http://schemas.microsoft.com/office/drawing/2014/main" id="{33CE106B-976B-4F86-A1BE-626AF8BD3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5</a:t>
              </a:r>
            </a:p>
          </p:txBody>
        </p:sp>
        <p:sp>
          <p:nvSpPr>
            <p:cNvPr id="4202" name="Rectangle 12">
              <a:extLst>
                <a:ext uri="{FF2B5EF4-FFF2-40B4-BE49-F238E27FC236}">
                  <a16:creationId xmlns:a16="http://schemas.microsoft.com/office/drawing/2014/main" id="{FAE11B5B-D4E9-4CCF-B6BE-29B17914F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4203" name="Rectangle 13">
              <a:extLst>
                <a:ext uri="{FF2B5EF4-FFF2-40B4-BE49-F238E27FC236}">
                  <a16:creationId xmlns:a16="http://schemas.microsoft.com/office/drawing/2014/main" id="{CE1445EF-1231-4CE3-85C8-2B4DEE5E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7</a:t>
              </a:r>
            </a:p>
          </p:txBody>
        </p:sp>
        <p:sp>
          <p:nvSpPr>
            <p:cNvPr id="4204" name="Rectangle 14">
              <a:extLst>
                <a:ext uri="{FF2B5EF4-FFF2-40B4-BE49-F238E27FC236}">
                  <a16:creationId xmlns:a16="http://schemas.microsoft.com/office/drawing/2014/main" id="{9CC8E75E-51D3-4FA3-A26E-5C93B993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615B29E6-6043-4065-99D3-CB3A791318A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371600"/>
            <a:ext cx="2743200" cy="457200"/>
            <a:chOff x="1920" y="3360"/>
            <a:chExt cx="1728" cy="288"/>
          </a:xfrm>
        </p:grpSpPr>
        <p:sp>
          <p:nvSpPr>
            <p:cNvPr id="4193" name="Rectangle 16">
              <a:extLst>
                <a:ext uri="{FF2B5EF4-FFF2-40B4-BE49-F238E27FC236}">
                  <a16:creationId xmlns:a16="http://schemas.microsoft.com/office/drawing/2014/main" id="{FCD7BBD4-7DE9-4515-A004-1D9B645DB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4194" name="Rectangle 17">
              <a:extLst>
                <a:ext uri="{FF2B5EF4-FFF2-40B4-BE49-F238E27FC236}">
                  <a16:creationId xmlns:a16="http://schemas.microsoft.com/office/drawing/2014/main" id="{AC835F00-AF1D-4F97-BB78-61ECA68E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9</a:t>
              </a:r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423A2AD4-F0B6-4495-97F7-C46FB85A98A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371600"/>
            <a:ext cx="5486400" cy="457200"/>
            <a:chOff x="624" y="3312"/>
            <a:chExt cx="3456" cy="288"/>
          </a:xfrm>
        </p:grpSpPr>
        <p:sp>
          <p:nvSpPr>
            <p:cNvPr id="4191" name="Rectangle 19">
              <a:extLst>
                <a:ext uri="{FF2B5EF4-FFF2-40B4-BE49-F238E27FC236}">
                  <a16:creationId xmlns:a16="http://schemas.microsoft.com/office/drawing/2014/main" id="{CE2AEFBA-3279-4260-9C52-4B3ACF5A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192" name="Rectangle 20">
              <a:extLst>
                <a:ext uri="{FF2B5EF4-FFF2-40B4-BE49-F238E27FC236}">
                  <a16:creationId xmlns:a16="http://schemas.microsoft.com/office/drawing/2014/main" id="{D6F57C5A-1ADD-4EA2-B00C-69B5846A5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8</a:t>
              </a: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826F4C80-A1B3-4A62-80F9-31F4F823DD9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371600"/>
            <a:ext cx="2743200" cy="457200"/>
            <a:chOff x="3216" y="3360"/>
            <a:chExt cx="1728" cy="288"/>
          </a:xfrm>
        </p:grpSpPr>
        <p:sp>
          <p:nvSpPr>
            <p:cNvPr id="4189" name="Rectangle 22">
              <a:extLst>
                <a:ext uri="{FF2B5EF4-FFF2-40B4-BE49-F238E27FC236}">
                  <a16:creationId xmlns:a16="http://schemas.microsoft.com/office/drawing/2014/main" id="{5A08D892-505F-4C69-8A7D-D24B681B9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190" name="Rectangle 23">
              <a:extLst>
                <a:ext uri="{FF2B5EF4-FFF2-40B4-BE49-F238E27FC236}">
                  <a16:creationId xmlns:a16="http://schemas.microsoft.com/office/drawing/2014/main" id="{5D8B79AB-F999-4844-BDFF-7327E06D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9</a:t>
              </a:r>
            </a:p>
          </p:txBody>
        </p:sp>
      </p:grpSp>
      <p:sp>
        <p:nvSpPr>
          <p:cNvPr id="71704" name="AutoShape 24">
            <a:extLst>
              <a:ext uri="{FF2B5EF4-FFF2-40B4-BE49-F238E27FC236}">
                <a16:creationId xmlns:a16="http://schemas.microsoft.com/office/drawing/2014/main" id="{AF25BA49-5A7A-4D6E-996D-FD07BD20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381000" cy="381000"/>
          </a:xfrm>
          <a:prstGeom prst="wedgeRectCallout">
            <a:avLst>
              <a:gd name="adj1" fmla="val 2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05" name="AutoShape 25">
            <a:extLst>
              <a:ext uri="{FF2B5EF4-FFF2-40B4-BE49-F238E27FC236}">
                <a16:creationId xmlns:a16="http://schemas.microsoft.com/office/drawing/2014/main" id="{7C680792-3EBE-4013-BEA3-90971F10A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wedgeRectCallout">
            <a:avLst>
              <a:gd name="adj1" fmla="val -12917"/>
              <a:gd name="adj2" fmla="val -154583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C9466966-546F-4FEF-BF48-4FB267841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D09142A0-50F8-4C8E-8944-02C141862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&gt;</a:t>
            </a:r>
          </a:p>
        </p:txBody>
      </p:sp>
      <p:sp>
        <p:nvSpPr>
          <p:cNvPr id="71708" name="AutoShape 28">
            <a:extLst>
              <a:ext uri="{FF2B5EF4-FFF2-40B4-BE49-F238E27FC236}">
                <a16:creationId xmlns:a16="http://schemas.microsoft.com/office/drawing/2014/main" id="{7E5B6493-FB0B-4E62-9EEA-1C7EA0E4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381000" cy="381000"/>
          </a:xfrm>
          <a:prstGeom prst="wedgeRectCallout">
            <a:avLst>
              <a:gd name="adj1" fmla="val 1667"/>
              <a:gd name="adj2" fmla="val -152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09" name="Rectangle 29">
            <a:extLst>
              <a:ext uri="{FF2B5EF4-FFF2-40B4-BE49-F238E27FC236}">
                <a16:creationId xmlns:a16="http://schemas.microsoft.com/office/drawing/2014/main" id="{44350439-ED4B-4535-97C0-C9C26A30B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0DDF27ED-473A-4AD6-A42A-404DEB30A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11" name="AutoShape 31">
            <a:extLst>
              <a:ext uri="{FF2B5EF4-FFF2-40B4-BE49-F238E27FC236}">
                <a16:creationId xmlns:a16="http://schemas.microsoft.com/office/drawing/2014/main" id="{B264400D-6B73-4182-8455-A9F201E9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3962400" cy="228600"/>
          </a:xfrm>
          <a:prstGeom prst="leftRightArrow">
            <a:avLst>
              <a:gd name="adj1" fmla="val 38889"/>
              <a:gd name="adj2" fmla="val 16667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2" name="Text Box 32">
            <a:extLst>
              <a:ext uri="{FF2B5EF4-FFF2-40B4-BE49-F238E27FC236}">
                <a16:creationId xmlns:a16="http://schemas.microsoft.com/office/drawing/2014/main" id="{1FDAE3CA-A947-4E19-AEF3-8FF6F26D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</a:t>
            </a:r>
          </a:p>
        </p:txBody>
      </p:sp>
      <p:sp>
        <p:nvSpPr>
          <p:cNvPr id="71713" name="Rectangle 33">
            <a:extLst>
              <a:ext uri="{FF2B5EF4-FFF2-40B4-BE49-F238E27FC236}">
                <a16:creationId xmlns:a16="http://schemas.microsoft.com/office/drawing/2014/main" id="{DAD7D1E5-AE47-4759-BE1B-3E45DBE4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4" name="AutoShape 34">
            <a:extLst>
              <a:ext uri="{FF2B5EF4-FFF2-40B4-BE49-F238E27FC236}">
                <a16:creationId xmlns:a16="http://schemas.microsoft.com/office/drawing/2014/main" id="{DFE9CBC9-F7D0-4BB5-B577-AEA23BF7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0"/>
            <a:ext cx="381000" cy="381000"/>
          </a:xfrm>
          <a:prstGeom prst="wedgeRectCallout">
            <a:avLst>
              <a:gd name="adj1" fmla="val -9167"/>
              <a:gd name="adj2" fmla="val -15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5" name="AutoShape 35">
            <a:extLst>
              <a:ext uri="{FF2B5EF4-FFF2-40B4-BE49-F238E27FC236}">
                <a16:creationId xmlns:a16="http://schemas.microsoft.com/office/drawing/2014/main" id="{3AB04DEE-E0EE-4188-961D-A1F29234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0"/>
            <a:ext cx="381000" cy="381000"/>
          </a:xfrm>
          <a:prstGeom prst="wedgeRectCallout">
            <a:avLst>
              <a:gd name="adj1" fmla="val -25000"/>
              <a:gd name="adj2" fmla="val -14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6" name="Rectangle 36">
            <a:extLst>
              <a:ext uri="{FF2B5EF4-FFF2-40B4-BE49-F238E27FC236}">
                <a16:creationId xmlns:a16="http://schemas.microsoft.com/office/drawing/2014/main" id="{7AB864F8-221F-49BC-8ABC-416C3BC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7" name="Text Box 37">
            <a:extLst>
              <a:ext uri="{FF2B5EF4-FFF2-40B4-BE49-F238E27FC236}">
                <a16:creationId xmlns:a16="http://schemas.microsoft.com/office/drawing/2014/main" id="{8584DD66-D579-4CEA-95E7-A0642526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</a:t>
            </a:r>
          </a:p>
        </p:txBody>
      </p:sp>
      <p:sp>
        <p:nvSpPr>
          <p:cNvPr id="71718" name="AutoShape 38">
            <a:extLst>
              <a:ext uri="{FF2B5EF4-FFF2-40B4-BE49-F238E27FC236}">
                <a16:creationId xmlns:a16="http://schemas.microsoft.com/office/drawing/2014/main" id="{CE305055-0A5F-40A3-A046-C91FF021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381000" cy="381000"/>
          </a:xfrm>
          <a:prstGeom prst="wedgeRectCallout">
            <a:avLst>
              <a:gd name="adj1" fmla="val -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9" name="Rectangle 39">
            <a:extLst>
              <a:ext uri="{FF2B5EF4-FFF2-40B4-BE49-F238E27FC236}">
                <a16:creationId xmlns:a16="http://schemas.microsoft.com/office/drawing/2014/main" id="{3007249A-1C46-4019-961E-B04FC68A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904571B1-6AE6-48F3-997D-84165E80C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21" name="AutoShape 41">
            <a:extLst>
              <a:ext uri="{FF2B5EF4-FFF2-40B4-BE49-F238E27FC236}">
                <a16:creationId xmlns:a16="http://schemas.microsoft.com/office/drawing/2014/main" id="{738D2214-777C-4E29-88AD-F1100FD4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86000"/>
            <a:ext cx="381000" cy="381000"/>
          </a:xfrm>
          <a:prstGeom prst="wedgeRectCallout">
            <a:avLst>
              <a:gd name="adj1" fmla="val -20833"/>
              <a:gd name="adj2" fmla="val -147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22" name="Rectangle 42">
            <a:extLst>
              <a:ext uri="{FF2B5EF4-FFF2-40B4-BE49-F238E27FC236}">
                <a16:creationId xmlns:a16="http://schemas.microsoft.com/office/drawing/2014/main" id="{C2BA32EE-DD9E-449C-885A-36342077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E550420D-8FE9-494D-BD8B-874A7B959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24" name="AutoShape 44">
            <a:extLst>
              <a:ext uri="{FF2B5EF4-FFF2-40B4-BE49-F238E27FC236}">
                <a16:creationId xmlns:a16="http://schemas.microsoft.com/office/drawing/2014/main" id="{BA4974BB-65D8-49DC-B0FC-0D28CBAF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1447800" cy="304800"/>
          </a:xfrm>
          <a:prstGeom prst="leftRightArrow">
            <a:avLst>
              <a:gd name="adj1" fmla="val 20833"/>
              <a:gd name="adj2" fmla="val 9792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25" name="AutoShape 45">
            <a:extLst>
              <a:ext uri="{FF2B5EF4-FFF2-40B4-BE49-F238E27FC236}">
                <a16:creationId xmlns:a16="http://schemas.microsoft.com/office/drawing/2014/main" id="{087012F5-189F-4806-A8AF-5B62FB47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0"/>
            <a:ext cx="381000" cy="381000"/>
          </a:xfrm>
          <a:prstGeom prst="wedgeRectCallout">
            <a:avLst>
              <a:gd name="adj1" fmla="val -2917"/>
              <a:gd name="adj2" fmla="val -16083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26" name="Rectangle 46">
            <a:extLst>
              <a:ext uri="{FF2B5EF4-FFF2-40B4-BE49-F238E27FC236}">
                <a16:creationId xmlns:a16="http://schemas.microsoft.com/office/drawing/2014/main" id="{AEB84FB8-B0E5-47F0-A213-637EBC3C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27" name="Text Box 47">
            <a:extLst>
              <a:ext uri="{FF2B5EF4-FFF2-40B4-BE49-F238E27FC236}">
                <a16:creationId xmlns:a16="http://schemas.microsoft.com/office/drawing/2014/main" id="{73CB0109-5901-4239-8CA2-77BF60F87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</a:t>
            </a:r>
          </a:p>
        </p:txBody>
      </p:sp>
      <p:sp>
        <p:nvSpPr>
          <p:cNvPr id="71728" name="AutoShape 48">
            <a:extLst>
              <a:ext uri="{FF2B5EF4-FFF2-40B4-BE49-F238E27FC236}">
                <a16:creationId xmlns:a16="http://schemas.microsoft.com/office/drawing/2014/main" id="{9FB9BD40-DAA4-49C3-ACA9-DF289F32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381000" cy="381000"/>
          </a:xfrm>
          <a:prstGeom prst="wedgeRectCallout">
            <a:avLst>
              <a:gd name="adj1" fmla="val -7500"/>
              <a:gd name="adj2" fmla="val -159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29" name="Rectangle 49">
            <a:extLst>
              <a:ext uri="{FF2B5EF4-FFF2-40B4-BE49-F238E27FC236}">
                <a16:creationId xmlns:a16="http://schemas.microsoft.com/office/drawing/2014/main" id="{DC113D7B-C661-4ABA-88F8-579F01B83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30" name="Text Box 50">
            <a:extLst>
              <a:ext uri="{FF2B5EF4-FFF2-40B4-BE49-F238E27FC236}">
                <a16:creationId xmlns:a16="http://schemas.microsoft.com/office/drawing/2014/main" id="{0DF95CD1-BBCC-4DC1-BB04-5D3FA128B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</a:t>
            </a:r>
          </a:p>
        </p:txBody>
      </p:sp>
      <p:sp>
        <p:nvSpPr>
          <p:cNvPr id="71731" name="Rectangle 51">
            <a:extLst>
              <a:ext uri="{FF2B5EF4-FFF2-40B4-BE49-F238E27FC236}">
                <a16:creationId xmlns:a16="http://schemas.microsoft.com/office/drawing/2014/main" id="{94A2B5B5-6DF8-462F-9A97-3A1313D9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32" name="Rectangle 52">
            <a:extLst>
              <a:ext uri="{FF2B5EF4-FFF2-40B4-BE49-F238E27FC236}">
                <a16:creationId xmlns:a16="http://schemas.microsoft.com/office/drawing/2014/main" id="{76A53B54-80D0-4106-B35F-0C239BEE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33" name="Text Box 53">
            <a:extLst>
              <a:ext uri="{FF2B5EF4-FFF2-40B4-BE49-F238E27FC236}">
                <a16:creationId xmlns:a16="http://schemas.microsoft.com/office/drawing/2014/main" id="{31ABCF62-2F0C-4A43-A7E5-B45C91EAF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858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34" name="AutoShape 54">
            <a:extLst>
              <a:ext uri="{FF2B5EF4-FFF2-40B4-BE49-F238E27FC236}">
                <a16:creationId xmlns:a16="http://schemas.microsoft.com/office/drawing/2014/main" id="{448CD775-5C7E-4BAF-96A2-7A5F478B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381000" cy="381000"/>
          </a:xfrm>
          <a:prstGeom prst="wedgeRectCallout">
            <a:avLst>
              <a:gd name="adj1" fmla="val 0"/>
              <a:gd name="adj2" fmla="val -15666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35" name="AutoShape 55">
            <a:extLst>
              <a:ext uri="{FF2B5EF4-FFF2-40B4-BE49-F238E27FC236}">
                <a16:creationId xmlns:a16="http://schemas.microsoft.com/office/drawing/2014/main" id="{407B7F4D-AF51-439A-955F-F60C6A98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381000" cy="381000"/>
          </a:xfrm>
          <a:prstGeom prst="wedgeRectCallout">
            <a:avLst>
              <a:gd name="adj1" fmla="val -167500"/>
              <a:gd name="adj2" fmla="val -16125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36" name="Text Box 56">
            <a:extLst>
              <a:ext uri="{FF2B5EF4-FFF2-40B4-BE49-F238E27FC236}">
                <a16:creationId xmlns:a16="http://schemas.microsoft.com/office/drawing/2014/main" id="{E61411A3-E40D-466A-BB82-B57A8C87B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858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37" name="Freeform 57">
            <a:extLst>
              <a:ext uri="{FF2B5EF4-FFF2-40B4-BE49-F238E27FC236}">
                <a16:creationId xmlns:a16="http://schemas.microsoft.com/office/drawing/2014/main" id="{F2E286BF-584F-49AC-A7A3-274CC894BED3}"/>
              </a:ext>
            </a:extLst>
          </p:cNvPr>
          <p:cNvSpPr>
            <a:spLocks/>
          </p:cNvSpPr>
          <p:nvPr/>
        </p:nvSpPr>
        <p:spPr bwMode="auto">
          <a:xfrm>
            <a:off x="5410200" y="1828800"/>
            <a:ext cx="2057400" cy="342900"/>
          </a:xfrm>
          <a:custGeom>
            <a:avLst/>
            <a:gdLst>
              <a:gd name="T0" fmla="*/ 0 w 1296"/>
              <a:gd name="T1" fmla="*/ 0 h 216"/>
              <a:gd name="T2" fmla="*/ 2147483646 w 1296"/>
              <a:gd name="T3" fmla="*/ 2147483646 h 216"/>
              <a:gd name="T4" fmla="*/ 2147483646 w 1296"/>
              <a:gd name="T5" fmla="*/ 2147483646 h 216"/>
              <a:gd name="T6" fmla="*/ 2147483646 w 12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216"/>
              <a:gd name="T14" fmla="*/ 1296 w 12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216">
                <a:moveTo>
                  <a:pt x="0" y="0"/>
                </a:moveTo>
                <a:cubicBezTo>
                  <a:pt x="96" y="56"/>
                  <a:pt x="192" y="112"/>
                  <a:pt x="336" y="144"/>
                </a:cubicBezTo>
                <a:cubicBezTo>
                  <a:pt x="480" y="176"/>
                  <a:pt x="704" y="216"/>
                  <a:pt x="864" y="192"/>
                </a:cubicBezTo>
                <a:cubicBezTo>
                  <a:pt x="1024" y="168"/>
                  <a:pt x="1160" y="84"/>
                  <a:pt x="1296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8">
            <a:extLst>
              <a:ext uri="{FF2B5EF4-FFF2-40B4-BE49-F238E27FC236}">
                <a16:creationId xmlns:a16="http://schemas.microsoft.com/office/drawing/2014/main" id="{D51D9D35-56B8-4005-843C-DE723207E1C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572000"/>
            <a:ext cx="1981200" cy="1833563"/>
            <a:chOff x="1680" y="2373"/>
            <a:chExt cx="2038" cy="1758"/>
          </a:xfrm>
        </p:grpSpPr>
        <p:grpSp>
          <p:nvGrpSpPr>
            <p:cNvPr id="4148" name="Group 59">
              <a:extLst>
                <a:ext uri="{FF2B5EF4-FFF2-40B4-BE49-F238E27FC236}">
                  <a16:creationId xmlns:a16="http://schemas.microsoft.com/office/drawing/2014/main" id="{5F940767-4B90-4111-8762-9F1BD9FF3B2D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4184" name="Group 60">
                <a:extLst>
                  <a:ext uri="{FF2B5EF4-FFF2-40B4-BE49-F238E27FC236}">
                    <a16:creationId xmlns:a16="http://schemas.microsoft.com/office/drawing/2014/main" id="{432D292C-A3CC-498E-8BBE-3CE76CDE55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4187" name="Freeform 61">
                  <a:extLst>
                    <a:ext uri="{FF2B5EF4-FFF2-40B4-BE49-F238E27FC236}">
                      <a16:creationId xmlns:a16="http://schemas.microsoft.com/office/drawing/2014/main" id="{9341C7E9-1092-46C0-824E-9B3B427D59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5 w 571"/>
                    <a:gd name="T1" fmla="*/ 4 h 510"/>
                    <a:gd name="T2" fmla="*/ 3 w 571"/>
                    <a:gd name="T3" fmla="*/ 9 h 510"/>
                    <a:gd name="T4" fmla="*/ 2 w 571"/>
                    <a:gd name="T5" fmla="*/ 10 h 510"/>
                    <a:gd name="T6" fmla="*/ 1 w 571"/>
                    <a:gd name="T7" fmla="*/ 12 h 510"/>
                    <a:gd name="T8" fmla="*/ 1 w 571"/>
                    <a:gd name="T9" fmla="*/ 15 h 510"/>
                    <a:gd name="T10" fmla="*/ 1 w 571"/>
                    <a:gd name="T11" fmla="*/ 17 h 510"/>
                    <a:gd name="T12" fmla="*/ 1 w 571"/>
                    <a:gd name="T13" fmla="*/ 19 h 510"/>
                    <a:gd name="T14" fmla="*/ 2 w 571"/>
                    <a:gd name="T15" fmla="*/ 22 h 510"/>
                    <a:gd name="T16" fmla="*/ 4 w 571"/>
                    <a:gd name="T17" fmla="*/ 23 h 510"/>
                    <a:gd name="T18" fmla="*/ 2 w 571"/>
                    <a:gd name="T19" fmla="*/ 22 h 510"/>
                    <a:gd name="T20" fmla="*/ 1 w 571"/>
                    <a:gd name="T21" fmla="*/ 22 h 510"/>
                    <a:gd name="T22" fmla="*/ 0 w 571"/>
                    <a:gd name="T23" fmla="*/ 22 h 510"/>
                    <a:gd name="T24" fmla="*/ 0 w 571"/>
                    <a:gd name="T25" fmla="*/ 23 h 510"/>
                    <a:gd name="T26" fmla="*/ 0 w 571"/>
                    <a:gd name="T27" fmla="*/ 24 h 510"/>
                    <a:gd name="T28" fmla="*/ 0 w 571"/>
                    <a:gd name="T29" fmla="*/ 25 h 510"/>
                    <a:gd name="T30" fmla="*/ 0 w 571"/>
                    <a:gd name="T31" fmla="*/ 26 h 510"/>
                    <a:gd name="T32" fmla="*/ 3 w 571"/>
                    <a:gd name="T33" fmla="*/ 28 h 510"/>
                    <a:gd name="T34" fmla="*/ 8 w 571"/>
                    <a:gd name="T35" fmla="*/ 29 h 510"/>
                    <a:gd name="T36" fmla="*/ 9 w 571"/>
                    <a:gd name="T37" fmla="*/ 30 h 510"/>
                    <a:gd name="T38" fmla="*/ 11 w 571"/>
                    <a:gd name="T39" fmla="*/ 30 h 510"/>
                    <a:gd name="T40" fmla="*/ 13 w 571"/>
                    <a:gd name="T41" fmla="*/ 30 h 510"/>
                    <a:gd name="T42" fmla="*/ 15 w 571"/>
                    <a:gd name="T43" fmla="*/ 31 h 510"/>
                    <a:gd name="T44" fmla="*/ 17 w 571"/>
                    <a:gd name="T45" fmla="*/ 32 h 510"/>
                    <a:gd name="T46" fmla="*/ 22 w 571"/>
                    <a:gd name="T47" fmla="*/ 33 h 510"/>
                    <a:gd name="T48" fmla="*/ 28 w 571"/>
                    <a:gd name="T49" fmla="*/ 31 h 510"/>
                    <a:gd name="T50" fmla="*/ 32 w 571"/>
                    <a:gd name="T51" fmla="*/ 31 h 510"/>
                    <a:gd name="T52" fmla="*/ 33 w 571"/>
                    <a:gd name="T53" fmla="*/ 31 h 510"/>
                    <a:gd name="T54" fmla="*/ 34 w 571"/>
                    <a:gd name="T55" fmla="*/ 30 h 510"/>
                    <a:gd name="T56" fmla="*/ 35 w 571"/>
                    <a:gd name="T57" fmla="*/ 29 h 510"/>
                    <a:gd name="T58" fmla="*/ 35 w 571"/>
                    <a:gd name="T59" fmla="*/ 23 h 510"/>
                    <a:gd name="T60" fmla="*/ 35 w 571"/>
                    <a:gd name="T61" fmla="*/ 19 h 510"/>
                    <a:gd name="T62" fmla="*/ 35 w 571"/>
                    <a:gd name="T63" fmla="*/ 17 h 510"/>
                    <a:gd name="T64" fmla="*/ 35 w 571"/>
                    <a:gd name="T65" fmla="*/ 15 h 510"/>
                    <a:gd name="T66" fmla="*/ 34 w 571"/>
                    <a:gd name="T67" fmla="*/ 14 h 510"/>
                    <a:gd name="T68" fmla="*/ 34 w 571"/>
                    <a:gd name="T69" fmla="*/ 12 h 510"/>
                    <a:gd name="T70" fmla="*/ 32 w 571"/>
                    <a:gd name="T71" fmla="*/ 7 h 510"/>
                    <a:gd name="T72" fmla="*/ 30 w 571"/>
                    <a:gd name="T73" fmla="*/ 0 h 510"/>
                    <a:gd name="T74" fmla="*/ 5 w 571"/>
                    <a:gd name="T75" fmla="*/ 4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8" name="Arc 62">
                  <a:extLst>
                    <a:ext uri="{FF2B5EF4-FFF2-40B4-BE49-F238E27FC236}">
                      <a16:creationId xmlns:a16="http://schemas.microsoft.com/office/drawing/2014/main" id="{3F3FB96A-7F56-4370-81F2-065828F23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85" name="Rectangle 63">
                <a:extLst>
                  <a:ext uri="{FF2B5EF4-FFF2-40B4-BE49-F238E27FC236}">
                    <a16:creationId xmlns:a16="http://schemas.microsoft.com/office/drawing/2014/main" id="{E6A6EA4F-E7A3-4CA2-9F05-5BEEF3654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186" name="Freeform 64">
                <a:extLst>
                  <a:ext uri="{FF2B5EF4-FFF2-40B4-BE49-F238E27FC236}">
                    <a16:creationId xmlns:a16="http://schemas.microsoft.com/office/drawing/2014/main" id="{AF429497-3B5F-415A-8BA4-15524C4A7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 w 566"/>
                  <a:gd name="T1" fmla="*/ 31 h 1408"/>
                  <a:gd name="T2" fmla="*/ 1 w 566"/>
                  <a:gd name="T3" fmla="*/ 57 h 1408"/>
                  <a:gd name="T4" fmla="*/ 0 w 566"/>
                  <a:gd name="T5" fmla="*/ 88 h 1408"/>
                  <a:gd name="T6" fmla="*/ 34 w 566"/>
                  <a:gd name="T7" fmla="*/ 88 h 1408"/>
                  <a:gd name="T8" fmla="*/ 35 w 566"/>
                  <a:gd name="T9" fmla="*/ 55 h 1408"/>
                  <a:gd name="T10" fmla="*/ 35 w 566"/>
                  <a:gd name="T11" fmla="*/ 38 h 1408"/>
                  <a:gd name="T12" fmla="*/ 36 w 566"/>
                  <a:gd name="T13" fmla="*/ 20 h 1408"/>
                  <a:gd name="T14" fmla="*/ 35 w 566"/>
                  <a:gd name="T15" fmla="*/ 16 h 1408"/>
                  <a:gd name="T16" fmla="*/ 35 w 566"/>
                  <a:gd name="T17" fmla="*/ 13 h 1408"/>
                  <a:gd name="T18" fmla="*/ 35 w 566"/>
                  <a:gd name="T19" fmla="*/ 10 h 1408"/>
                  <a:gd name="T20" fmla="*/ 34 w 566"/>
                  <a:gd name="T21" fmla="*/ 8 h 1408"/>
                  <a:gd name="T22" fmla="*/ 33 w 566"/>
                  <a:gd name="T23" fmla="*/ 6 h 1408"/>
                  <a:gd name="T24" fmla="*/ 31 w 566"/>
                  <a:gd name="T25" fmla="*/ 4 h 1408"/>
                  <a:gd name="T26" fmla="*/ 29 w 566"/>
                  <a:gd name="T27" fmla="*/ 3 h 1408"/>
                  <a:gd name="T28" fmla="*/ 27 w 566"/>
                  <a:gd name="T29" fmla="*/ 2 h 1408"/>
                  <a:gd name="T30" fmla="*/ 24 w 566"/>
                  <a:gd name="T31" fmla="*/ 1 h 1408"/>
                  <a:gd name="T32" fmla="*/ 21 w 566"/>
                  <a:gd name="T33" fmla="*/ 1 h 1408"/>
                  <a:gd name="T34" fmla="*/ 19 w 566"/>
                  <a:gd name="T35" fmla="*/ 0 h 1408"/>
                  <a:gd name="T36" fmla="*/ 16 w 566"/>
                  <a:gd name="T37" fmla="*/ 1 h 1408"/>
                  <a:gd name="T38" fmla="*/ 13 w 566"/>
                  <a:gd name="T39" fmla="*/ 2 h 1408"/>
                  <a:gd name="T40" fmla="*/ 11 w 566"/>
                  <a:gd name="T41" fmla="*/ 3 h 1408"/>
                  <a:gd name="T42" fmla="*/ 9 w 566"/>
                  <a:gd name="T43" fmla="*/ 5 h 1408"/>
                  <a:gd name="T44" fmla="*/ 7 w 566"/>
                  <a:gd name="T45" fmla="*/ 6 h 1408"/>
                  <a:gd name="T46" fmla="*/ 6 w 566"/>
                  <a:gd name="T47" fmla="*/ 9 h 1408"/>
                  <a:gd name="T48" fmla="*/ 5 w 566"/>
                  <a:gd name="T49" fmla="*/ 12 h 1408"/>
                  <a:gd name="T50" fmla="*/ 3 w 566"/>
                  <a:gd name="T51" fmla="*/ 17 h 1408"/>
                  <a:gd name="T52" fmla="*/ 2 w 566"/>
                  <a:gd name="T53" fmla="*/ 3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49" name="Group 65">
              <a:extLst>
                <a:ext uri="{FF2B5EF4-FFF2-40B4-BE49-F238E27FC236}">
                  <a16:creationId xmlns:a16="http://schemas.microsoft.com/office/drawing/2014/main" id="{EAC3F22F-7646-4BBF-B50A-92737BCA204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4182" name="Freeform 66">
                <a:extLst>
                  <a:ext uri="{FF2B5EF4-FFF2-40B4-BE49-F238E27FC236}">
                    <a16:creationId xmlns:a16="http://schemas.microsoft.com/office/drawing/2014/main" id="{87088507-8907-4536-91AC-DFEDA5FD4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3 h 229"/>
                  <a:gd name="T2" fmla="*/ 0 w 913"/>
                  <a:gd name="T3" fmla="*/ 12 h 229"/>
                  <a:gd name="T4" fmla="*/ 15 w 913"/>
                  <a:gd name="T5" fmla="*/ 12 h 229"/>
                  <a:gd name="T6" fmla="*/ 15 w 913"/>
                  <a:gd name="T7" fmla="*/ 10 h 229"/>
                  <a:gd name="T8" fmla="*/ 18 w 913"/>
                  <a:gd name="T9" fmla="*/ 12 h 229"/>
                  <a:gd name="T10" fmla="*/ 24 w 913"/>
                  <a:gd name="T11" fmla="*/ 13 h 229"/>
                  <a:gd name="T12" fmla="*/ 31 w 913"/>
                  <a:gd name="T13" fmla="*/ 14 h 229"/>
                  <a:gd name="T14" fmla="*/ 37 w 913"/>
                  <a:gd name="T15" fmla="*/ 15 h 229"/>
                  <a:gd name="T16" fmla="*/ 42 w 913"/>
                  <a:gd name="T17" fmla="*/ 14 h 229"/>
                  <a:gd name="T18" fmla="*/ 51 w 913"/>
                  <a:gd name="T19" fmla="*/ 14 h 229"/>
                  <a:gd name="T20" fmla="*/ 53 w 913"/>
                  <a:gd name="T21" fmla="*/ 13 h 229"/>
                  <a:gd name="T22" fmla="*/ 57 w 913"/>
                  <a:gd name="T23" fmla="*/ 13 h 229"/>
                  <a:gd name="T24" fmla="*/ 57 w 913"/>
                  <a:gd name="T25" fmla="*/ 10 h 229"/>
                  <a:gd name="T26" fmla="*/ 56 w 913"/>
                  <a:gd name="T27" fmla="*/ 9 h 229"/>
                  <a:gd name="T28" fmla="*/ 55 w 913"/>
                  <a:gd name="T29" fmla="*/ 8 h 229"/>
                  <a:gd name="T30" fmla="*/ 54 w 913"/>
                  <a:gd name="T31" fmla="*/ 7 h 229"/>
                  <a:gd name="T32" fmla="*/ 52 w 913"/>
                  <a:gd name="T33" fmla="*/ 6 h 229"/>
                  <a:gd name="T34" fmla="*/ 50 w 913"/>
                  <a:gd name="T35" fmla="*/ 5 h 229"/>
                  <a:gd name="T36" fmla="*/ 47 w 913"/>
                  <a:gd name="T37" fmla="*/ 4 h 229"/>
                  <a:gd name="T38" fmla="*/ 44 w 913"/>
                  <a:gd name="T39" fmla="*/ 3 h 229"/>
                  <a:gd name="T40" fmla="*/ 40 w 913"/>
                  <a:gd name="T41" fmla="*/ 2 h 229"/>
                  <a:gd name="T42" fmla="*/ 29 w 913"/>
                  <a:gd name="T43" fmla="*/ 0 h 229"/>
                  <a:gd name="T44" fmla="*/ 0 w 913"/>
                  <a:gd name="T45" fmla="*/ 3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3" name="Freeform 67">
                <a:extLst>
                  <a:ext uri="{FF2B5EF4-FFF2-40B4-BE49-F238E27FC236}">
                    <a16:creationId xmlns:a16="http://schemas.microsoft.com/office/drawing/2014/main" id="{476961E5-0D7D-4B05-95FE-AF52513E0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3 h 222"/>
                  <a:gd name="T2" fmla="*/ 0 w 913"/>
                  <a:gd name="T3" fmla="*/ 12 h 222"/>
                  <a:gd name="T4" fmla="*/ 15 w 913"/>
                  <a:gd name="T5" fmla="*/ 12 h 222"/>
                  <a:gd name="T6" fmla="*/ 15 w 913"/>
                  <a:gd name="T7" fmla="*/ 10 h 222"/>
                  <a:gd name="T8" fmla="*/ 18 w 913"/>
                  <a:gd name="T9" fmla="*/ 12 h 222"/>
                  <a:gd name="T10" fmla="*/ 25 w 913"/>
                  <a:gd name="T11" fmla="*/ 13 h 222"/>
                  <a:gd name="T12" fmla="*/ 33 w 913"/>
                  <a:gd name="T13" fmla="*/ 14 h 222"/>
                  <a:gd name="T14" fmla="*/ 42 w 913"/>
                  <a:gd name="T15" fmla="*/ 14 h 222"/>
                  <a:gd name="T16" fmla="*/ 50 w 913"/>
                  <a:gd name="T17" fmla="*/ 14 h 222"/>
                  <a:gd name="T18" fmla="*/ 54 w 913"/>
                  <a:gd name="T19" fmla="*/ 13 h 222"/>
                  <a:gd name="T20" fmla="*/ 57 w 913"/>
                  <a:gd name="T21" fmla="*/ 13 h 222"/>
                  <a:gd name="T22" fmla="*/ 57 w 913"/>
                  <a:gd name="T23" fmla="*/ 10 h 222"/>
                  <a:gd name="T24" fmla="*/ 56 w 913"/>
                  <a:gd name="T25" fmla="*/ 9 h 222"/>
                  <a:gd name="T26" fmla="*/ 55 w 913"/>
                  <a:gd name="T27" fmla="*/ 8 h 222"/>
                  <a:gd name="T28" fmla="*/ 54 w 913"/>
                  <a:gd name="T29" fmla="*/ 7 h 222"/>
                  <a:gd name="T30" fmla="*/ 52 w 913"/>
                  <a:gd name="T31" fmla="*/ 6 h 222"/>
                  <a:gd name="T32" fmla="*/ 50 w 913"/>
                  <a:gd name="T33" fmla="*/ 5 h 222"/>
                  <a:gd name="T34" fmla="*/ 47 w 913"/>
                  <a:gd name="T35" fmla="*/ 4 h 222"/>
                  <a:gd name="T36" fmla="*/ 44 w 913"/>
                  <a:gd name="T37" fmla="*/ 3 h 222"/>
                  <a:gd name="T38" fmla="*/ 40 w 913"/>
                  <a:gd name="T39" fmla="*/ 2 h 222"/>
                  <a:gd name="T40" fmla="*/ 29 w 913"/>
                  <a:gd name="T41" fmla="*/ 0 h 222"/>
                  <a:gd name="T42" fmla="*/ 0 w 913"/>
                  <a:gd name="T43" fmla="*/ 3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50" name="Freeform 68">
              <a:extLst>
                <a:ext uri="{FF2B5EF4-FFF2-40B4-BE49-F238E27FC236}">
                  <a16:creationId xmlns:a16="http://schemas.microsoft.com/office/drawing/2014/main" id="{38E77113-B1CB-4A17-AD40-890E572F22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17 w 852"/>
                <a:gd name="T1" fmla="*/ 0 h 1411"/>
                <a:gd name="T2" fmla="*/ 24 w 852"/>
                <a:gd name="T3" fmla="*/ 14 h 1411"/>
                <a:gd name="T4" fmla="*/ 24 w 852"/>
                <a:gd name="T5" fmla="*/ 16 h 1411"/>
                <a:gd name="T6" fmla="*/ 24 w 852"/>
                <a:gd name="T7" fmla="*/ 17 h 1411"/>
                <a:gd name="T8" fmla="*/ 25 w 852"/>
                <a:gd name="T9" fmla="*/ 19 h 1411"/>
                <a:gd name="T10" fmla="*/ 24 w 852"/>
                <a:gd name="T11" fmla="*/ 21 h 1411"/>
                <a:gd name="T12" fmla="*/ 22 w 852"/>
                <a:gd name="T13" fmla="*/ 27 h 1411"/>
                <a:gd name="T14" fmla="*/ 21 w 852"/>
                <a:gd name="T15" fmla="*/ 28 h 1411"/>
                <a:gd name="T16" fmla="*/ 21 w 852"/>
                <a:gd name="T17" fmla="*/ 30 h 1411"/>
                <a:gd name="T18" fmla="*/ 22 w 852"/>
                <a:gd name="T19" fmla="*/ 31 h 1411"/>
                <a:gd name="T20" fmla="*/ 22 w 852"/>
                <a:gd name="T21" fmla="*/ 32 h 1411"/>
                <a:gd name="T22" fmla="*/ 21 w 852"/>
                <a:gd name="T23" fmla="*/ 33 h 1411"/>
                <a:gd name="T24" fmla="*/ 20 w 852"/>
                <a:gd name="T25" fmla="*/ 34 h 1411"/>
                <a:gd name="T26" fmla="*/ 21 w 852"/>
                <a:gd name="T27" fmla="*/ 35 h 1411"/>
                <a:gd name="T28" fmla="*/ 22 w 852"/>
                <a:gd name="T29" fmla="*/ 37 h 1411"/>
                <a:gd name="T30" fmla="*/ 5 w 852"/>
                <a:gd name="T31" fmla="*/ 37 h 1411"/>
                <a:gd name="T32" fmla="*/ 4 w 852"/>
                <a:gd name="T33" fmla="*/ 33 h 1411"/>
                <a:gd name="T34" fmla="*/ 5 w 852"/>
                <a:gd name="T35" fmla="*/ 29 h 1411"/>
                <a:gd name="T36" fmla="*/ 6 w 852"/>
                <a:gd name="T37" fmla="*/ 26 h 1411"/>
                <a:gd name="T38" fmla="*/ 7 w 852"/>
                <a:gd name="T39" fmla="*/ 25 h 1411"/>
                <a:gd name="T40" fmla="*/ 11 w 852"/>
                <a:gd name="T41" fmla="*/ 19 h 1411"/>
                <a:gd name="T42" fmla="*/ 10 w 852"/>
                <a:gd name="T43" fmla="*/ 17 h 1411"/>
                <a:gd name="T44" fmla="*/ 0 w 852"/>
                <a:gd name="T45" fmla="*/ 0 h 1411"/>
                <a:gd name="T46" fmla="*/ 17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69">
              <a:extLst>
                <a:ext uri="{FF2B5EF4-FFF2-40B4-BE49-F238E27FC236}">
                  <a16:creationId xmlns:a16="http://schemas.microsoft.com/office/drawing/2014/main" id="{C279E769-D343-46AE-8A43-31B531C6CC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2 h 1565"/>
                <a:gd name="T2" fmla="*/ 2 w 982"/>
                <a:gd name="T3" fmla="*/ 8 h 1565"/>
                <a:gd name="T4" fmla="*/ 3 w 982"/>
                <a:gd name="T5" fmla="*/ 10 h 1565"/>
                <a:gd name="T6" fmla="*/ 4 w 982"/>
                <a:gd name="T7" fmla="*/ 12 h 1565"/>
                <a:gd name="T8" fmla="*/ 4 w 982"/>
                <a:gd name="T9" fmla="*/ 13 h 1565"/>
                <a:gd name="T10" fmla="*/ 5 w 982"/>
                <a:gd name="T11" fmla="*/ 14 h 1565"/>
                <a:gd name="T12" fmla="*/ 6 w 982"/>
                <a:gd name="T13" fmla="*/ 16 h 1565"/>
                <a:gd name="T14" fmla="*/ 7 w 982"/>
                <a:gd name="T15" fmla="*/ 16 h 1565"/>
                <a:gd name="T16" fmla="*/ 9 w 982"/>
                <a:gd name="T17" fmla="*/ 18 h 1565"/>
                <a:gd name="T18" fmla="*/ 10 w 982"/>
                <a:gd name="T19" fmla="*/ 20 h 1565"/>
                <a:gd name="T20" fmla="*/ 12 w 982"/>
                <a:gd name="T21" fmla="*/ 20 h 1565"/>
                <a:gd name="T22" fmla="*/ 10 w 982"/>
                <a:gd name="T23" fmla="*/ 21 h 1565"/>
                <a:gd name="T24" fmla="*/ 11 w 982"/>
                <a:gd name="T25" fmla="*/ 23 h 1565"/>
                <a:gd name="T26" fmla="*/ 9 w 982"/>
                <a:gd name="T27" fmla="*/ 27 h 1565"/>
                <a:gd name="T28" fmla="*/ 7 w 982"/>
                <a:gd name="T29" fmla="*/ 28 h 1565"/>
                <a:gd name="T30" fmla="*/ 6 w 982"/>
                <a:gd name="T31" fmla="*/ 29 h 1565"/>
                <a:gd name="T32" fmla="*/ 5 w 982"/>
                <a:gd name="T33" fmla="*/ 30 h 1565"/>
                <a:gd name="T34" fmla="*/ 5 w 982"/>
                <a:gd name="T35" fmla="*/ 31 h 1565"/>
                <a:gd name="T36" fmla="*/ 4 w 982"/>
                <a:gd name="T37" fmla="*/ 31 h 1565"/>
                <a:gd name="T38" fmla="*/ 4 w 982"/>
                <a:gd name="T39" fmla="*/ 32 h 1565"/>
                <a:gd name="T40" fmla="*/ 3 w 982"/>
                <a:gd name="T41" fmla="*/ 33 h 1565"/>
                <a:gd name="T42" fmla="*/ 3 w 982"/>
                <a:gd name="T43" fmla="*/ 35 h 1565"/>
                <a:gd name="T44" fmla="*/ 3 w 982"/>
                <a:gd name="T45" fmla="*/ 36 h 1565"/>
                <a:gd name="T46" fmla="*/ 3 w 982"/>
                <a:gd name="T47" fmla="*/ 38 h 1565"/>
                <a:gd name="T48" fmla="*/ 3 w 982"/>
                <a:gd name="T49" fmla="*/ 41 h 1565"/>
                <a:gd name="T50" fmla="*/ 22 w 982"/>
                <a:gd name="T51" fmla="*/ 40 h 1565"/>
                <a:gd name="T52" fmla="*/ 21 w 982"/>
                <a:gd name="T53" fmla="*/ 39 h 1565"/>
                <a:gd name="T54" fmla="*/ 21 w 982"/>
                <a:gd name="T55" fmla="*/ 38 h 1565"/>
                <a:gd name="T56" fmla="*/ 21 w 982"/>
                <a:gd name="T57" fmla="*/ 38 h 1565"/>
                <a:gd name="T58" fmla="*/ 21 w 982"/>
                <a:gd name="T59" fmla="*/ 35 h 1565"/>
                <a:gd name="T60" fmla="*/ 19 w 982"/>
                <a:gd name="T61" fmla="*/ 35 h 1565"/>
                <a:gd name="T62" fmla="*/ 21 w 982"/>
                <a:gd name="T63" fmla="*/ 33 h 1565"/>
                <a:gd name="T64" fmla="*/ 28 w 982"/>
                <a:gd name="T65" fmla="*/ 25 h 1565"/>
                <a:gd name="T66" fmla="*/ 28 w 982"/>
                <a:gd name="T67" fmla="*/ 25 h 1565"/>
                <a:gd name="T68" fmla="*/ 29 w 982"/>
                <a:gd name="T69" fmla="*/ 23 h 1565"/>
                <a:gd name="T70" fmla="*/ 29 w 982"/>
                <a:gd name="T71" fmla="*/ 23 h 1565"/>
                <a:gd name="T72" fmla="*/ 29 w 982"/>
                <a:gd name="T73" fmla="*/ 21 h 1565"/>
                <a:gd name="T74" fmla="*/ 29 w 982"/>
                <a:gd name="T75" fmla="*/ 20 h 1565"/>
                <a:gd name="T76" fmla="*/ 28 w 982"/>
                <a:gd name="T77" fmla="*/ 20 h 1565"/>
                <a:gd name="T78" fmla="*/ 28 w 982"/>
                <a:gd name="T79" fmla="*/ 18 h 1565"/>
                <a:gd name="T80" fmla="*/ 24 w 982"/>
                <a:gd name="T81" fmla="*/ 12 h 1565"/>
                <a:gd name="T82" fmla="*/ 19 w 982"/>
                <a:gd name="T83" fmla="*/ 0 h 1565"/>
                <a:gd name="T84" fmla="*/ 0 w 982"/>
                <a:gd name="T85" fmla="*/ 2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70">
              <a:extLst>
                <a:ext uri="{FF2B5EF4-FFF2-40B4-BE49-F238E27FC236}">
                  <a16:creationId xmlns:a16="http://schemas.microsoft.com/office/drawing/2014/main" id="{46F0D39C-0A0C-4FB7-8BB5-E231E329BF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7 w 357"/>
                <a:gd name="T1" fmla="*/ 2 h 1222"/>
                <a:gd name="T2" fmla="*/ 8 w 357"/>
                <a:gd name="T3" fmla="*/ 3 h 1222"/>
                <a:gd name="T4" fmla="*/ 9 w 357"/>
                <a:gd name="T5" fmla="*/ 4 h 1222"/>
                <a:gd name="T6" fmla="*/ 9 w 357"/>
                <a:gd name="T7" fmla="*/ 5 h 1222"/>
                <a:gd name="T8" fmla="*/ 9 w 357"/>
                <a:gd name="T9" fmla="*/ 6 h 1222"/>
                <a:gd name="T10" fmla="*/ 10 w 357"/>
                <a:gd name="T11" fmla="*/ 8 h 1222"/>
                <a:gd name="T12" fmla="*/ 10 w 357"/>
                <a:gd name="T13" fmla="*/ 9 h 1222"/>
                <a:gd name="T14" fmla="*/ 10 w 357"/>
                <a:gd name="T15" fmla="*/ 10 h 1222"/>
                <a:gd name="T16" fmla="*/ 10 w 357"/>
                <a:gd name="T17" fmla="*/ 13 h 1222"/>
                <a:gd name="T18" fmla="*/ 10 w 357"/>
                <a:gd name="T19" fmla="*/ 14 h 1222"/>
                <a:gd name="T20" fmla="*/ 9 w 357"/>
                <a:gd name="T21" fmla="*/ 17 h 1222"/>
                <a:gd name="T22" fmla="*/ 9 w 357"/>
                <a:gd name="T23" fmla="*/ 18 h 1222"/>
                <a:gd name="T24" fmla="*/ 9 w 357"/>
                <a:gd name="T25" fmla="*/ 20 h 1222"/>
                <a:gd name="T26" fmla="*/ 8 w 357"/>
                <a:gd name="T27" fmla="*/ 21 h 1222"/>
                <a:gd name="T28" fmla="*/ 8 w 357"/>
                <a:gd name="T29" fmla="*/ 23 h 1222"/>
                <a:gd name="T30" fmla="*/ 7 w 357"/>
                <a:gd name="T31" fmla="*/ 24 h 1222"/>
                <a:gd name="T32" fmla="*/ 7 w 357"/>
                <a:gd name="T33" fmla="*/ 25 h 1222"/>
                <a:gd name="T34" fmla="*/ 6 w 357"/>
                <a:gd name="T35" fmla="*/ 26 h 1222"/>
                <a:gd name="T36" fmla="*/ 5 w 357"/>
                <a:gd name="T37" fmla="*/ 27 h 1222"/>
                <a:gd name="T38" fmla="*/ 5 w 357"/>
                <a:gd name="T39" fmla="*/ 28 h 1222"/>
                <a:gd name="T40" fmla="*/ 4 w 357"/>
                <a:gd name="T41" fmla="*/ 29 h 1222"/>
                <a:gd name="T42" fmla="*/ 3 w 357"/>
                <a:gd name="T43" fmla="*/ 30 h 1222"/>
                <a:gd name="T44" fmla="*/ 2 w 357"/>
                <a:gd name="T45" fmla="*/ 31 h 1222"/>
                <a:gd name="T46" fmla="*/ 0 w 357"/>
                <a:gd name="T47" fmla="*/ 32 h 1222"/>
                <a:gd name="T48" fmla="*/ 0 w 357"/>
                <a:gd name="T49" fmla="*/ 0 h 1222"/>
                <a:gd name="T50" fmla="*/ 6 w 357"/>
                <a:gd name="T51" fmla="*/ 0 h 1222"/>
                <a:gd name="T52" fmla="*/ 7 w 357"/>
                <a:gd name="T53" fmla="*/ 2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53" name="Group 71">
              <a:extLst>
                <a:ext uri="{FF2B5EF4-FFF2-40B4-BE49-F238E27FC236}">
                  <a16:creationId xmlns:a16="http://schemas.microsoft.com/office/drawing/2014/main" id="{08E1C852-E370-42B3-AC60-36804F18A95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4180" name="Freeform 72">
                <a:extLst>
                  <a:ext uri="{FF2B5EF4-FFF2-40B4-BE49-F238E27FC236}">
                    <a16:creationId xmlns:a16="http://schemas.microsoft.com/office/drawing/2014/main" id="{80EED44B-610E-45D0-BDFF-B05E88D74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2 w 163"/>
                  <a:gd name="T3" fmla="*/ 2 h 1188"/>
                  <a:gd name="T4" fmla="*/ 4 w 163"/>
                  <a:gd name="T5" fmla="*/ 4 h 1188"/>
                  <a:gd name="T6" fmla="*/ 5 w 163"/>
                  <a:gd name="T7" fmla="*/ 6 h 1188"/>
                  <a:gd name="T8" fmla="*/ 5 w 163"/>
                  <a:gd name="T9" fmla="*/ 7 h 1188"/>
                  <a:gd name="T10" fmla="*/ 6 w 163"/>
                  <a:gd name="T11" fmla="*/ 9 h 1188"/>
                  <a:gd name="T12" fmla="*/ 7 w 163"/>
                  <a:gd name="T13" fmla="*/ 11 h 1188"/>
                  <a:gd name="T14" fmla="*/ 8 w 163"/>
                  <a:gd name="T15" fmla="*/ 14 h 1188"/>
                  <a:gd name="T16" fmla="*/ 9 w 163"/>
                  <a:gd name="T17" fmla="*/ 17 h 1188"/>
                  <a:gd name="T18" fmla="*/ 9 w 163"/>
                  <a:gd name="T19" fmla="*/ 20 h 1188"/>
                  <a:gd name="T20" fmla="*/ 10 w 163"/>
                  <a:gd name="T21" fmla="*/ 24 h 1188"/>
                  <a:gd name="T22" fmla="*/ 10 w 163"/>
                  <a:gd name="T23" fmla="*/ 28 h 1188"/>
                  <a:gd name="T24" fmla="*/ 9 w 163"/>
                  <a:gd name="T25" fmla="*/ 34 h 1188"/>
                  <a:gd name="T26" fmla="*/ 8 w 163"/>
                  <a:gd name="T27" fmla="*/ 40 h 1188"/>
                  <a:gd name="T28" fmla="*/ 5 w 163"/>
                  <a:gd name="T29" fmla="*/ 67 h 1188"/>
                  <a:gd name="T30" fmla="*/ 2 w 163"/>
                  <a:gd name="T31" fmla="*/ 75 h 1188"/>
                  <a:gd name="T32" fmla="*/ 0 w 163"/>
                  <a:gd name="T33" fmla="*/ 64 h 1188"/>
                  <a:gd name="T34" fmla="*/ 2 w 163"/>
                  <a:gd name="T35" fmla="*/ 54 h 1188"/>
                  <a:gd name="T36" fmla="*/ 3 w 163"/>
                  <a:gd name="T37" fmla="*/ 46 h 1188"/>
                  <a:gd name="T38" fmla="*/ 3 w 163"/>
                  <a:gd name="T39" fmla="*/ 41 h 1188"/>
                  <a:gd name="T40" fmla="*/ 4 w 163"/>
                  <a:gd name="T41" fmla="*/ 35 h 1188"/>
                  <a:gd name="T42" fmla="*/ 4 w 163"/>
                  <a:gd name="T43" fmla="*/ 29 h 1188"/>
                  <a:gd name="T44" fmla="*/ 4 w 163"/>
                  <a:gd name="T45" fmla="*/ 26 h 1188"/>
                  <a:gd name="T46" fmla="*/ 4 w 163"/>
                  <a:gd name="T47" fmla="*/ 23 h 1188"/>
                  <a:gd name="T48" fmla="*/ 4 w 163"/>
                  <a:gd name="T49" fmla="*/ 20 h 1188"/>
                  <a:gd name="T50" fmla="*/ 3 w 163"/>
                  <a:gd name="T51" fmla="*/ 14 h 1188"/>
                  <a:gd name="T52" fmla="*/ 3 w 163"/>
                  <a:gd name="T53" fmla="*/ 12 h 1188"/>
                  <a:gd name="T54" fmla="*/ 2 w 163"/>
                  <a:gd name="T55" fmla="*/ 9 h 1188"/>
                  <a:gd name="T56" fmla="*/ 2 w 163"/>
                  <a:gd name="T57" fmla="*/ 7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1" name="Arc 73">
                <a:extLst>
                  <a:ext uri="{FF2B5EF4-FFF2-40B4-BE49-F238E27FC236}">
                    <a16:creationId xmlns:a16="http://schemas.microsoft.com/office/drawing/2014/main" id="{82F1FFAA-F191-44BE-B3B2-6D65A8910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54" name="Freeform 74">
              <a:extLst>
                <a:ext uri="{FF2B5EF4-FFF2-40B4-BE49-F238E27FC236}">
                  <a16:creationId xmlns:a16="http://schemas.microsoft.com/office/drawing/2014/main" id="{BBF21AB6-B59A-443D-9A4A-60032E42D8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38 w 1684"/>
                <a:gd name="T1" fmla="*/ 0 h 1839"/>
                <a:gd name="T2" fmla="*/ 35 w 1684"/>
                <a:gd name="T3" fmla="*/ 0 h 1839"/>
                <a:gd name="T4" fmla="*/ 33 w 1684"/>
                <a:gd name="T5" fmla="*/ 1 h 1839"/>
                <a:gd name="T6" fmla="*/ 31 w 1684"/>
                <a:gd name="T7" fmla="*/ 2 h 1839"/>
                <a:gd name="T8" fmla="*/ 28 w 1684"/>
                <a:gd name="T9" fmla="*/ 5 h 1839"/>
                <a:gd name="T10" fmla="*/ 20 w 1684"/>
                <a:gd name="T11" fmla="*/ 13 h 1839"/>
                <a:gd name="T12" fmla="*/ 13 w 1684"/>
                <a:gd name="T13" fmla="*/ 19 h 1839"/>
                <a:gd name="T14" fmla="*/ 4 w 1684"/>
                <a:gd name="T15" fmla="*/ 25 h 1839"/>
                <a:gd name="T16" fmla="*/ 0 w 1684"/>
                <a:gd name="T17" fmla="*/ 30 h 1839"/>
                <a:gd name="T18" fmla="*/ 0 w 1684"/>
                <a:gd name="T19" fmla="*/ 35 h 1839"/>
                <a:gd name="T20" fmla="*/ 1 w 1684"/>
                <a:gd name="T21" fmla="*/ 38 h 1839"/>
                <a:gd name="T22" fmla="*/ 2 w 1684"/>
                <a:gd name="T23" fmla="*/ 41 h 1839"/>
                <a:gd name="T24" fmla="*/ 4 w 1684"/>
                <a:gd name="T25" fmla="*/ 43 h 1839"/>
                <a:gd name="T26" fmla="*/ 7 w 1684"/>
                <a:gd name="T27" fmla="*/ 45 h 1839"/>
                <a:gd name="T28" fmla="*/ 10 w 1684"/>
                <a:gd name="T29" fmla="*/ 47 h 1839"/>
                <a:gd name="T30" fmla="*/ 14 w 1684"/>
                <a:gd name="T31" fmla="*/ 48 h 1839"/>
                <a:gd name="T32" fmla="*/ 19 w 1684"/>
                <a:gd name="T33" fmla="*/ 48 h 1839"/>
                <a:gd name="T34" fmla="*/ 23 w 1684"/>
                <a:gd name="T35" fmla="*/ 48 h 1839"/>
                <a:gd name="T36" fmla="*/ 26 w 1684"/>
                <a:gd name="T37" fmla="*/ 47 h 1839"/>
                <a:gd name="T38" fmla="*/ 33 w 1684"/>
                <a:gd name="T39" fmla="*/ 45 h 1839"/>
                <a:gd name="T40" fmla="*/ 41 w 1684"/>
                <a:gd name="T41" fmla="*/ 40 h 1839"/>
                <a:gd name="T42" fmla="*/ 44 w 1684"/>
                <a:gd name="T43" fmla="*/ 37 h 1839"/>
                <a:gd name="T44" fmla="*/ 47 w 1684"/>
                <a:gd name="T45" fmla="*/ 33 h 1839"/>
                <a:gd name="T46" fmla="*/ 48 w 1684"/>
                <a:gd name="T47" fmla="*/ 30 h 1839"/>
                <a:gd name="T48" fmla="*/ 49 w 1684"/>
                <a:gd name="T49" fmla="*/ 26 h 1839"/>
                <a:gd name="T50" fmla="*/ 49 w 1684"/>
                <a:gd name="T51" fmla="*/ 23 h 1839"/>
                <a:gd name="T52" fmla="*/ 48 w 1684"/>
                <a:gd name="T53" fmla="*/ 19 h 1839"/>
                <a:gd name="T54" fmla="*/ 48 w 1684"/>
                <a:gd name="T55" fmla="*/ 15 h 1839"/>
                <a:gd name="T56" fmla="*/ 47 w 1684"/>
                <a:gd name="T57" fmla="*/ 12 h 1839"/>
                <a:gd name="T58" fmla="*/ 47 w 1684"/>
                <a:gd name="T59" fmla="*/ 10 h 1839"/>
                <a:gd name="T60" fmla="*/ 45 w 1684"/>
                <a:gd name="T61" fmla="*/ 8 h 1839"/>
                <a:gd name="T62" fmla="*/ 44 w 1684"/>
                <a:gd name="T63" fmla="*/ 6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75">
              <a:extLst>
                <a:ext uri="{FF2B5EF4-FFF2-40B4-BE49-F238E27FC236}">
                  <a16:creationId xmlns:a16="http://schemas.microsoft.com/office/drawing/2014/main" id="{7F5E255A-300C-43AE-B95A-953BD4B255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2 w 360"/>
                <a:gd name="T3" fmla="*/ 5 h 1515"/>
                <a:gd name="T4" fmla="*/ 3 w 360"/>
                <a:gd name="T5" fmla="*/ 8 h 1515"/>
                <a:gd name="T6" fmla="*/ 4 w 360"/>
                <a:gd name="T7" fmla="*/ 11 h 1515"/>
                <a:gd name="T8" fmla="*/ 7 w 360"/>
                <a:gd name="T9" fmla="*/ 11 h 1515"/>
                <a:gd name="T10" fmla="*/ 5 w 360"/>
                <a:gd name="T11" fmla="*/ 15 h 1515"/>
                <a:gd name="T12" fmla="*/ 6 w 360"/>
                <a:gd name="T13" fmla="*/ 16 h 1515"/>
                <a:gd name="T14" fmla="*/ 7 w 360"/>
                <a:gd name="T15" fmla="*/ 16 h 1515"/>
                <a:gd name="T16" fmla="*/ 7 w 360"/>
                <a:gd name="T17" fmla="*/ 18 h 1515"/>
                <a:gd name="T18" fmla="*/ 8 w 360"/>
                <a:gd name="T19" fmla="*/ 21 h 1515"/>
                <a:gd name="T20" fmla="*/ 8 w 360"/>
                <a:gd name="T21" fmla="*/ 24 h 1515"/>
                <a:gd name="T22" fmla="*/ 8 w 360"/>
                <a:gd name="T23" fmla="*/ 25 h 1515"/>
                <a:gd name="T24" fmla="*/ 8 w 360"/>
                <a:gd name="T25" fmla="*/ 27 h 1515"/>
                <a:gd name="T26" fmla="*/ 8 w 360"/>
                <a:gd name="T27" fmla="*/ 28 h 1515"/>
                <a:gd name="T28" fmla="*/ 7 w 360"/>
                <a:gd name="T29" fmla="*/ 30 h 1515"/>
                <a:gd name="T30" fmla="*/ 7 w 360"/>
                <a:gd name="T31" fmla="*/ 31 h 1515"/>
                <a:gd name="T32" fmla="*/ 7 w 360"/>
                <a:gd name="T33" fmla="*/ 33 h 1515"/>
                <a:gd name="T34" fmla="*/ 7 w 360"/>
                <a:gd name="T35" fmla="*/ 34 h 1515"/>
                <a:gd name="T36" fmla="*/ 6 w 360"/>
                <a:gd name="T37" fmla="*/ 35 h 1515"/>
                <a:gd name="T38" fmla="*/ 6 w 360"/>
                <a:gd name="T39" fmla="*/ 35 h 1515"/>
                <a:gd name="T40" fmla="*/ 5 w 360"/>
                <a:gd name="T41" fmla="*/ 37 h 1515"/>
                <a:gd name="T42" fmla="*/ 5 w 360"/>
                <a:gd name="T43" fmla="*/ 37 h 1515"/>
                <a:gd name="T44" fmla="*/ 4 w 360"/>
                <a:gd name="T45" fmla="*/ 38 h 1515"/>
                <a:gd name="T46" fmla="*/ 3 w 360"/>
                <a:gd name="T47" fmla="*/ 39 h 1515"/>
                <a:gd name="T48" fmla="*/ 4 w 360"/>
                <a:gd name="T49" fmla="*/ 39 h 1515"/>
                <a:gd name="T50" fmla="*/ 5 w 360"/>
                <a:gd name="T51" fmla="*/ 37 h 1515"/>
                <a:gd name="T52" fmla="*/ 6 w 360"/>
                <a:gd name="T53" fmla="*/ 37 h 1515"/>
                <a:gd name="T54" fmla="*/ 7 w 360"/>
                <a:gd name="T55" fmla="*/ 35 h 1515"/>
                <a:gd name="T56" fmla="*/ 7 w 360"/>
                <a:gd name="T57" fmla="*/ 35 h 1515"/>
                <a:gd name="T58" fmla="*/ 8 w 360"/>
                <a:gd name="T59" fmla="*/ 33 h 1515"/>
                <a:gd name="T60" fmla="*/ 9 w 360"/>
                <a:gd name="T61" fmla="*/ 32 h 1515"/>
                <a:gd name="T62" fmla="*/ 9 w 360"/>
                <a:gd name="T63" fmla="*/ 31 h 1515"/>
                <a:gd name="T64" fmla="*/ 9 w 360"/>
                <a:gd name="T65" fmla="*/ 30 h 1515"/>
                <a:gd name="T66" fmla="*/ 10 w 360"/>
                <a:gd name="T67" fmla="*/ 28 h 1515"/>
                <a:gd name="T68" fmla="*/ 10 w 360"/>
                <a:gd name="T69" fmla="*/ 27 h 1515"/>
                <a:gd name="T70" fmla="*/ 10 w 360"/>
                <a:gd name="T71" fmla="*/ 25 h 1515"/>
                <a:gd name="T72" fmla="*/ 10 w 360"/>
                <a:gd name="T73" fmla="*/ 22 h 1515"/>
                <a:gd name="T74" fmla="*/ 10 w 360"/>
                <a:gd name="T75" fmla="*/ 21 h 1515"/>
                <a:gd name="T76" fmla="*/ 10 w 360"/>
                <a:gd name="T77" fmla="*/ 19 h 1515"/>
                <a:gd name="T78" fmla="*/ 10 w 360"/>
                <a:gd name="T79" fmla="*/ 17 h 1515"/>
                <a:gd name="T80" fmla="*/ 10 w 360"/>
                <a:gd name="T81" fmla="*/ 16 h 1515"/>
                <a:gd name="T82" fmla="*/ 9 w 360"/>
                <a:gd name="T83" fmla="*/ 14 h 1515"/>
                <a:gd name="T84" fmla="*/ 9 w 360"/>
                <a:gd name="T85" fmla="*/ 13 h 1515"/>
                <a:gd name="T86" fmla="*/ 9 w 360"/>
                <a:gd name="T87" fmla="*/ 12 h 1515"/>
                <a:gd name="T88" fmla="*/ 9 w 360"/>
                <a:gd name="T89" fmla="*/ 11 h 1515"/>
                <a:gd name="T90" fmla="*/ 8 w 360"/>
                <a:gd name="T91" fmla="*/ 10 h 1515"/>
                <a:gd name="T92" fmla="*/ 8 w 360"/>
                <a:gd name="T93" fmla="*/ 9 h 1515"/>
                <a:gd name="T94" fmla="*/ 7 w 360"/>
                <a:gd name="T95" fmla="*/ 8 h 1515"/>
                <a:gd name="T96" fmla="*/ 5 w 360"/>
                <a:gd name="T97" fmla="*/ 6 h 1515"/>
                <a:gd name="T98" fmla="*/ 4 w 360"/>
                <a:gd name="T99" fmla="*/ 5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56" name="Group 76">
              <a:extLst>
                <a:ext uri="{FF2B5EF4-FFF2-40B4-BE49-F238E27FC236}">
                  <a16:creationId xmlns:a16="http://schemas.microsoft.com/office/drawing/2014/main" id="{F0C4F94F-2A6A-4458-BE06-88542194368A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4165" name="Group 77">
                <a:extLst>
                  <a:ext uri="{FF2B5EF4-FFF2-40B4-BE49-F238E27FC236}">
                    <a16:creationId xmlns:a16="http://schemas.microsoft.com/office/drawing/2014/main" id="{C2DD3B01-1DAB-4745-9497-6DC652A8C0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4175" name="Group 78">
                  <a:extLst>
                    <a:ext uri="{FF2B5EF4-FFF2-40B4-BE49-F238E27FC236}">
                      <a16:creationId xmlns:a16="http://schemas.microsoft.com/office/drawing/2014/main" id="{575FF603-775A-4CE1-9E81-5979D29FF7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4177" name="Freeform 79">
                    <a:extLst>
                      <a:ext uri="{FF2B5EF4-FFF2-40B4-BE49-F238E27FC236}">
                        <a16:creationId xmlns:a16="http://schemas.microsoft.com/office/drawing/2014/main" id="{61E3F7B3-64D7-4A44-A1B2-A57DF943BD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43 w 1032"/>
                      <a:gd name="T1" fmla="*/ 2 h 1488"/>
                      <a:gd name="T2" fmla="*/ 36 w 1032"/>
                      <a:gd name="T3" fmla="*/ 1 h 1488"/>
                      <a:gd name="T4" fmla="*/ 27 w 1032"/>
                      <a:gd name="T5" fmla="*/ 0 h 1488"/>
                      <a:gd name="T6" fmla="*/ 18 w 1032"/>
                      <a:gd name="T7" fmla="*/ 2 h 1488"/>
                      <a:gd name="T8" fmla="*/ 8 w 1032"/>
                      <a:gd name="T9" fmla="*/ 6 h 1488"/>
                      <a:gd name="T10" fmla="*/ 6 w 1032"/>
                      <a:gd name="T11" fmla="*/ 10 h 1488"/>
                      <a:gd name="T12" fmla="*/ 7 w 1032"/>
                      <a:gd name="T13" fmla="*/ 14 h 1488"/>
                      <a:gd name="T14" fmla="*/ 5 w 1032"/>
                      <a:gd name="T15" fmla="*/ 18 h 1488"/>
                      <a:gd name="T16" fmla="*/ 4 w 1032"/>
                      <a:gd name="T17" fmla="*/ 24 h 1488"/>
                      <a:gd name="T18" fmla="*/ 2 w 1032"/>
                      <a:gd name="T19" fmla="*/ 27 h 1488"/>
                      <a:gd name="T20" fmla="*/ 3 w 1032"/>
                      <a:gd name="T21" fmla="*/ 29 h 1488"/>
                      <a:gd name="T22" fmla="*/ 5 w 1032"/>
                      <a:gd name="T23" fmla="*/ 32 h 1488"/>
                      <a:gd name="T24" fmla="*/ 2 w 1032"/>
                      <a:gd name="T25" fmla="*/ 35 h 1488"/>
                      <a:gd name="T26" fmla="*/ 1 w 1032"/>
                      <a:gd name="T27" fmla="*/ 38 h 1488"/>
                      <a:gd name="T28" fmla="*/ 1 w 1032"/>
                      <a:gd name="T29" fmla="*/ 41 h 1488"/>
                      <a:gd name="T30" fmla="*/ 3 w 1032"/>
                      <a:gd name="T31" fmla="*/ 44 h 1488"/>
                      <a:gd name="T32" fmla="*/ 6 w 1032"/>
                      <a:gd name="T33" fmla="*/ 47 h 1488"/>
                      <a:gd name="T34" fmla="*/ 8 w 1032"/>
                      <a:gd name="T35" fmla="*/ 49 h 1488"/>
                      <a:gd name="T36" fmla="*/ 13 w 1032"/>
                      <a:gd name="T37" fmla="*/ 55 h 1488"/>
                      <a:gd name="T38" fmla="*/ 13 w 1032"/>
                      <a:gd name="T39" fmla="*/ 62 h 1488"/>
                      <a:gd name="T40" fmla="*/ 8 w 1032"/>
                      <a:gd name="T41" fmla="*/ 72 h 1488"/>
                      <a:gd name="T42" fmla="*/ 33 w 1032"/>
                      <a:gd name="T43" fmla="*/ 86 h 1488"/>
                      <a:gd name="T44" fmla="*/ 38 w 1032"/>
                      <a:gd name="T45" fmla="*/ 81 h 1488"/>
                      <a:gd name="T46" fmla="*/ 45 w 1032"/>
                      <a:gd name="T47" fmla="*/ 79 h 1488"/>
                      <a:gd name="T48" fmla="*/ 51 w 1032"/>
                      <a:gd name="T49" fmla="*/ 76 h 1488"/>
                      <a:gd name="T50" fmla="*/ 54 w 1032"/>
                      <a:gd name="T51" fmla="*/ 72 h 1488"/>
                      <a:gd name="T52" fmla="*/ 56 w 1032"/>
                      <a:gd name="T53" fmla="*/ 67 h 1488"/>
                      <a:gd name="T54" fmla="*/ 57 w 1032"/>
                      <a:gd name="T55" fmla="*/ 62 h 1488"/>
                      <a:gd name="T56" fmla="*/ 57 w 1032"/>
                      <a:gd name="T57" fmla="*/ 53 h 1488"/>
                      <a:gd name="T58" fmla="*/ 60 w 1032"/>
                      <a:gd name="T59" fmla="*/ 53 h 1488"/>
                      <a:gd name="T60" fmla="*/ 63 w 1032"/>
                      <a:gd name="T61" fmla="*/ 51 h 1488"/>
                      <a:gd name="T62" fmla="*/ 65 w 1032"/>
                      <a:gd name="T63" fmla="*/ 48 h 1488"/>
                      <a:gd name="T64" fmla="*/ 65 w 1032"/>
                      <a:gd name="T65" fmla="*/ 44 h 1488"/>
                      <a:gd name="T66" fmla="*/ 63 w 1032"/>
                      <a:gd name="T67" fmla="*/ 40 h 1488"/>
                      <a:gd name="T68" fmla="*/ 58 w 1032"/>
                      <a:gd name="T69" fmla="*/ 33 h 1488"/>
                      <a:gd name="T70" fmla="*/ 58 w 1032"/>
                      <a:gd name="T71" fmla="*/ 28 h 1488"/>
                      <a:gd name="T72" fmla="*/ 57 w 1032"/>
                      <a:gd name="T73" fmla="*/ 18 h 1488"/>
                      <a:gd name="T74" fmla="*/ 54 w 1032"/>
                      <a:gd name="T75" fmla="*/ 11 h 1488"/>
                      <a:gd name="T76" fmla="*/ 51 w 1032"/>
                      <a:gd name="T77" fmla="*/ 7 h 1488"/>
                      <a:gd name="T78" fmla="*/ 47 w 1032"/>
                      <a:gd name="T79" fmla="*/ 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8" name="Freeform 80">
                    <a:extLst>
                      <a:ext uri="{FF2B5EF4-FFF2-40B4-BE49-F238E27FC236}">
                        <a16:creationId xmlns:a16="http://schemas.microsoft.com/office/drawing/2014/main" id="{466DB790-8E7A-41A2-84BB-3FABFA2491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0 w 162"/>
                      <a:gd name="T1" fmla="*/ 1 h 28"/>
                      <a:gd name="T2" fmla="*/ 7 w 162"/>
                      <a:gd name="T3" fmla="*/ 0 h 28"/>
                      <a:gd name="T4" fmla="*/ 4 w 162"/>
                      <a:gd name="T5" fmla="*/ 0 h 28"/>
                      <a:gd name="T6" fmla="*/ 2 w 162"/>
                      <a:gd name="T7" fmla="*/ 1 h 28"/>
                      <a:gd name="T8" fmla="*/ 0 w 162"/>
                      <a:gd name="T9" fmla="*/ 2 h 28"/>
                      <a:gd name="T10" fmla="*/ 0 w 162"/>
                      <a:gd name="T11" fmla="*/ 2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9" name="Arc 81">
                    <a:extLst>
                      <a:ext uri="{FF2B5EF4-FFF2-40B4-BE49-F238E27FC236}">
                        <a16:creationId xmlns:a16="http://schemas.microsoft.com/office/drawing/2014/main" id="{FBB9EFAE-F4A6-459F-8FB6-34F7B04915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76" name="Freeform 82">
                  <a:extLst>
                    <a:ext uri="{FF2B5EF4-FFF2-40B4-BE49-F238E27FC236}">
                      <a16:creationId xmlns:a16="http://schemas.microsoft.com/office/drawing/2014/main" id="{F14F08BD-06EE-44AA-A679-4FB3DD701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42 w 775"/>
                    <a:gd name="T1" fmla="*/ 2 h 646"/>
                    <a:gd name="T2" fmla="*/ 35 w 775"/>
                    <a:gd name="T3" fmla="*/ 1 h 646"/>
                    <a:gd name="T4" fmla="*/ 26 w 775"/>
                    <a:gd name="T5" fmla="*/ 0 h 646"/>
                    <a:gd name="T6" fmla="*/ 17 w 775"/>
                    <a:gd name="T7" fmla="*/ 2 h 646"/>
                    <a:gd name="T8" fmla="*/ 7 w 775"/>
                    <a:gd name="T9" fmla="*/ 6 h 646"/>
                    <a:gd name="T10" fmla="*/ 5 w 775"/>
                    <a:gd name="T11" fmla="*/ 10 h 646"/>
                    <a:gd name="T12" fmla="*/ 6 w 775"/>
                    <a:gd name="T13" fmla="*/ 14 h 646"/>
                    <a:gd name="T14" fmla="*/ 4 w 775"/>
                    <a:gd name="T15" fmla="*/ 18 h 646"/>
                    <a:gd name="T16" fmla="*/ 3 w 775"/>
                    <a:gd name="T17" fmla="*/ 24 h 646"/>
                    <a:gd name="T18" fmla="*/ 1 w 775"/>
                    <a:gd name="T19" fmla="*/ 27 h 646"/>
                    <a:gd name="T20" fmla="*/ 3 w 775"/>
                    <a:gd name="T21" fmla="*/ 29 h 646"/>
                    <a:gd name="T22" fmla="*/ 6 w 775"/>
                    <a:gd name="T23" fmla="*/ 31 h 646"/>
                    <a:gd name="T24" fmla="*/ 10 w 775"/>
                    <a:gd name="T25" fmla="*/ 32 h 646"/>
                    <a:gd name="T26" fmla="*/ 12 w 775"/>
                    <a:gd name="T27" fmla="*/ 34 h 646"/>
                    <a:gd name="T28" fmla="*/ 13 w 775"/>
                    <a:gd name="T29" fmla="*/ 37 h 646"/>
                    <a:gd name="T30" fmla="*/ 15 w 775"/>
                    <a:gd name="T31" fmla="*/ 39 h 646"/>
                    <a:gd name="T32" fmla="*/ 16 w 775"/>
                    <a:gd name="T33" fmla="*/ 38 h 646"/>
                    <a:gd name="T34" fmla="*/ 18 w 775"/>
                    <a:gd name="T35" fmla="*/ 35 h 646"/>
                    <a:gd name="T36" fmla="*/ 21 w 775"/>
                    <a:gd name="T37" fmla="*/ 30 h 646"/>
                    <a:gd name="T38" fmla="*/ 23 w 775"/>
                    <a:gd name="T39" fmla="*/ 27 h 646"/>
                    <a:gd name="T40" fmla="*/ 26 w 775"/>
                    <a:gd name="T41" fmla="*/ 26 h 646"/>
                    <a:gd name="T42" fmla="*/ 28 w 775"/>
                    <a:gd name="T43" fmla="*/ 23 h 646"/>
                    <a:gd name="T44" fmla="*/ 28 w 775"/>
                    <a:gd name="T45" fmla="*/ 19 h 646"/>
                    <a:gd name="T46" fmla="*/ 26 w 775"/>
                    <a:gd name="T47" fmla="*/ 16 h 646"/>
                    <a:gd name="T48" fmla="*/ 25 w 775"/>
                    <a:gd name="T49" fmla="*/ 14 h 646"/>
                    <a:gd name="T50" fmla="*/ 25 w 775"/>
                    <a:gd name="T51" fmla="*/ 11 h 646"/>
                    <a:gd name="T52" fmla="*/ 27 w 775"/>
                    <a:gd name="T53" fmla="*/ 9 h 646"/>
                    <a:gd name="T54" fmla="*/ 30 w 775"/>
                    <a:gd name="T55" fmla="*/ 7 h 646"/>
                    <a:gd name="T56" fmla="*/ 30 w 775"/>
                    <a:gd name="T57" fmla="*/ 7 h 646"/>
                    <a:gd name="T58" fmla="*/ 31 w 775"/>
                    <a:gd name="T59" fmla="*/ 5 h 646"/>
                    <a:gd name="T60" fmla="*/ 34 w 775"/>
                    <a:gd name="T61" fmla="*/ 5 h 646"/>
                    <a:gd name="T62" fmla="*/ 37 w 775"/>
                    <a:gd name="T63" fmla="*/ 5 h 646"/>
                    <a:gd name="T64" fmla="*/ 40 w 775"/>
                    <a:gd name="T65" fmla="*/ 4 h 646"/>
                    <a:gd name="T66" fmla="*/ 44 w 775"/>
                    <a:gd name="T67" fmla="*/ 4 h 646"/>
                    <a:gd name="T68" fmla="*/ 46 w 775"/>
                    <a:gd name="T69" fmla="*/ 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66" name="Freeform 83">
                <a:extLst>
                  <a:ext uri="{FF2B5EF4-FFF2-40B4-BE49-F238E27FC236}">
                    <a16:creationId xmlns:a16="http://schemas.microsoft.com/office/drawing/2014/main" id="{30B78653-4998-4BFB-905C-C158CA9801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10 w 438"/>
                  <a:gd name="T3" fmla="*/ 8 h 491"/>
                  <a:gd name="T4" fmla="*/ 12 w 438"/>
                  <a:gd name="T5" fmla="*/ 13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" name="Freeform 84">
                <a:extLst>
                  <a:ext uri="{FF2B5EF4-FFF2-40B4-BE49-F238E27FC236}">
                    <a16:creationId xmlns:a16="http://schemas.microsoft.com/office/drawing/2014/main" id="{25439CB0-20A1-4CEE-AAEC-7EB4247DA5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11 w 363"/>
                  <a:gd name="T3" fmla="*/ 8 h 495"/>
                  <a:gd name="T4" fmla="*/ 8 w 363"/>
                  <a:gd name="T5" fmla="*/ 13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68" name="Group 85">
                <a:extLst>
                  <a:ext uri="{FF2B5EF4-FFF2-40B4-BE49-F238E27FC236}">
                    <a16:creationId xmlns:a16="http://schemas.microsoft.com/office/drawing/2014/main" id="{482E2FC7-9917-432B-A391-6E8325994C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4169" name="Freeform 86">
                  <a:extLst>
                    <a:ext uri="{FF2B5EF4-FFF2-40B4-BE49-F238E27FC236}">
                      <a16:creationId xmlns:a16="http://schemas.microsoft.com/office/drawing/2014/main" id="{B2F0F6F1-3734-4A1A-8F6B-D69E25D2E7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2 w 187"/>
                    <a:gd name="T1" fmla="*/ 2 h 24"/>
                    <a:gd name="T2" fmla="*/ 11 w 187"/>
                    <a:gd name="T3" fmla="*/ 1 h 24"/>
                    <a:gd name="T4" fmla="*/ 9 w 187"/>
                    <a:gd name="T5" fmla="*/ 1 h 24"/>
                    <a:gd name="T6" fmla="*/ 6 w 187"/>
                    <a:gd name="T7" fmla="*/ 0 h 24"/>
                    <a:gd name="T8" fmla="*/ 3 w 187"/>
                    <a:gd name="T9" fmla="*/ 0 h 24"/>
                    <a:gd name="T10" fmla="*/ 0 w 187"/>
                    <a:gd name="T11" fmla="*/ 1 h 24"/>
                    <a:gd name="T12" fmla="*/ 7 w 187"/>
                    <a:gd name="T13" fmla="*/ 1 h 24"/>
                    <a:gd name="T14" fmla="*/ 12 w 187"/>
                    <a:gd name="T15" fmla="*/ 2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70" name="Oval 87">
                  <a:extLst>
                    <a:ext uri="{FF2B5EF4-FFF2-40B4-BE49-F238E27FC236}">
                      <a16:creationId xmlns:a16="http://schemas.microsoft.com/office/drawing/2014/main" id="{0302B16A-0F00-4DF0-8FA0-8D389D5C0C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171" name="Line 88">
                  <a:extLst>
                    <a:ext uri="{FF2B5EF4-FFF2-40B4-BE49-F238E27FC236}">
                      <a16:creationId xmlns:a16="http://schemas.microsoft.com/office/drawing/2014/main" id="{42BA36BE-F5AF-40A2-AA1A-9D32F0636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172" name="Group 89">
                  <a:extLst>
                    <a:ext uri="{FF2B5EF4-FFF2-40B4-BE49-F238E27FC236}">
                      <a16:creationId xmlns:a16="http://schemas.microsoft.com/office/drawing/2014/main" id="{B6093849-088C-4FD2-B769-2FDD73F02F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4173" name="Oval 90">
                    <a:extLst>
                      <a:ext uri="{FF2B5EF4-FFF2-40B4-BE49-F238E27FC236}">
                        <a16:creationId xmlns:a16="http://schemas.microsoft.com/office/drawing/2014/main" id="{F3715E53-9001-41E8-AF02-6F5A887E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4174" name="Oval 91">
                    <a:extLst>
                      <a:ext uri="{FF2B5EF4-FFF2-40B4-BE49-F238E27FC236}">
                        <a16:creationId xmlns:a16="http://schemas.microsoft.com/office/drawing/2014/main" id="{20926CD9-48F2-437D-ABC3-4024C14251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4157" name="Group 92">
              <a:extLst>
                <a:ext uri="{FF2B5EF4-FFF2-40B4-BE49-F238E27FC236}">
                  <a16:creationId xmlns:a16="http://schemas.microsoft.com/office/drawing/2014/main" id="{5D8B93B1-2CA5-4D6F-9B9C-B5A1AF497B54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4159" name="Group 93">
                <a:extLst>
                  <a:ext uri="{FF2B5EF4-FFF2-40B4-BE49-F238E27FC236}">
                    <a16:creationId xmlns:a16="http://schemas.microsoft.com/office/drawing/2014/main" id="{3DE06D69-9420-404B-92A0-65C0C7E501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4163" name="Freeform 94">
                  <a:extLst>
                    <a:ext uri="{FF2B5EF4-FFF2-40B4-BE49-F238E27FC236}">
                      <a16:creationId xmlns:a16="http://schemas.microsoft.com/office/drawing/2014/main" id="{65377C1E-B75D-49C2-B973-B57E721D0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5 w 571"/>
                    <a:gd name="T1" fmla="*/ 5 h 510"/>
                    <a:gd name="T2" fmla="*/ 3 w 571"/>
                    <a:gd name="T3" fmla="*/ 9 h 510"/>
                    <a:gd name="T4" fmla="*/ 2 w 571"/>
                    <a:gd name="T5" fmla="*/ 10 h 510"/>
                    <a:gd name="T6" fmla="*/ 1 w 571"/>
                    <a:gd name="T7" fmla="*/ 12 h 510"/>
                    <a:gd name="T8" fmla="*/ 1 w 571"/>
                    <a:gd name="T9" fmla="*/ 15 h 510"/>
                    <a:gd name="T10" fmla="*/ 1 w 571"/>
                    <a:gd name="T11" fmla="*/ 17 h 510"/>
                    <a:gd name="T12" fmla="*/ 1 w 571"/>
                    <a:gd name="T13" fmla="*/ 19 h 510"/>
                    <a:gd name="T14" fmla="*/ 2 w 571"/>
                    <a:gd name="T15" fmla="*/ 22 h 510"/>
                    <a:gd name="T16" fmla="*/ 4 w 571"/>
                    <a:gd name="T17" fmla="*/ 23 h 510"/>
                    <a:gd name="T18" fmla="*/ 2 w 571"/>
                    <a:gd name="T19" fmla="*/ 22 h 510"/>
                    <a:gd name="T20" fmla="*/ 1 w 571"/>
                    <a:gd name="T21" fmla="*/ 22 h 510"/>
                    <a:gd name="T22" fmla="*/ 0 w 571"/>
                    <a:gd name="T23" fmla="*/ 22 h 510"/>
                    <a:gd name="T24" fmla="*/ 0 w 571"/>
                    <a:gd name="T25" fmla="*/ 23 h 510"/>
                    <a:gd name="T26" fmla="*/ 0 w 571"/>
                    <a:gd name="T27" fmla="*/ 24 h 510"/>
                    <a:gd name="T28" fmla="*/ 0 w 571"/>
                    <a:gd name="T29" fmla="*/ 25 h 510"/>
                    <a:gd name="T30" fmla="*/ 1 w 571"/>
                    <a:gd name="T31" fmla="*/ 26 h 510"/>
                    <a:gd name="T32" fmla="*/ 3 w 571"/>
                    <a:gd name="T33" fmla="*/ 28 h 510"/>
                    <a:gd name="T34" fmla="*/ 8 w 571"/>
                    <a:gd name="T35" fmla="*/ 29 h 510"/>
                    <a:gd name="T36" fmla="*/ 9 w 571"/>
                    <a:gd name="T37" fmla="*/ 30 h 510"/>
                    <a:gd name="T38" fmla="*/ 11 w 571"/>
                    <a:gd name="T39" fmla="*/ 30 h 510"/>
                    <a:gd name="T40" fmla="*/ 13 w 571"/>
                    <a:gd name="T41" fmla="*/ 30 h 510"/>
                    <a:gd name="T42" fmla="*/ 15 w 571"/>
                    <a:gd name="T43" fmla="*/ 31 h 510"/>
                    <a:gd name="T44" fmla="*/ 17 w 571"/>
                    <a:gd name="T45" fmla="*/ 32 h 510"/>
                    <a:gd name="T46" fmla="*/ 23 w 571"/>
                    <a:gd name="T47" fmla="*/ 32 h 510"/>
                    <a:gd name="T48" fmla="*/ 29 w 571"/>
                    <a:gd name="T49" fmla="*/ 31 h 510"/>
                    <a:gd name="T50" fmla="*/ 32 w 571"/>
                    <a:gd name="T51" fmla="*/ 31 h 510"/>
                    <a:gd name="T52" fmla="*/ 33 w 571"/>
                    <a:gd name="T53" fmla="*/ 31 h 510"/>
                    <a:gd name="T54" fmla="*/ 34 w 571"/>
                    <a:gd name="T55" fmla="*/ 30 h 510"/>
                    <a:gd name="T56" fmla="*/ 35 w 571"/>
                    <a:gd name="T57" fmla="*/ 28 h 510"/>
                    <a:gd name="T58" fmla="*/ 35 w 571"/>
                    <a:gd name="T59" fmla="*/ 23 h 510"/>
                    <a:gd name="T60" fmla="*/ 35 w 571"/>
                    <a:gd name="T61" fmla="*/ 19 h 510"/>
                    <a:gd name="T62" fmla="*/ 35 w 571"/>
                    <a:gd name="T63" fmla="*/ 17 h 510"/>
                    <a:gd name="T64" fmla="*/ 35 w 571"/>
                    <a:gd name="T65" fmla="*/ 15 h 510"/>
                    <a:gd name="T66" fmla="*/ 34 w 571"/>
                    <a:gd name="T67" fmla="*/ 14 h 510"/>
                    <a:gd name="T68" fmla="*/ 34 w 571"/>
                    <a:gd name="T69" fmla="*/ 13 h 510"/>
                    <a:gd name="T70" fmla="*/ 32 w 571"/>
                    <a:gd name="T71" fmla="*/ 7 h 510"/>
                    <a:gd name="T72" fmla="*/ 30 w 571"/>
                    <a:gd name="T73" fmla="*/ 0 h 510"/>
                    <a:gd name="T74" fmla="*/ 5 w 571"/>
                    <a:gd name="T75" fmla="*/ 5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4" name="Arc 95">
                  <a:extLst>
                    <a:ext uri="{FF2B5EF4-FFF2-40B4-BE49-F238E27FC236}">
                      <a16:creationId xmlns:a16="http://schemas.microsoft.com/office/drawing/2014/main" id="{9F26DC13-B116-4D0C-9E2C-F555A7BB64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60" name="Group 96">
                <a:extLst>
                  <a:ext uri="{FF2B5EF4-FFF2-40B4-BE49-F238E27FC236}">
                    <a16:creationId xmlns:a16="http://schemas.microsoft.com/office/drawing/2014/main" id="{B886C5AA-CC21-4B9B-9ECE-1450762CCF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4161" name="Rectangle 97">
                  <a:extLst>
                    <a:ext uri="{FF2B5EF4-FFF2-40B4-BE49-F238E27FC236}">
                      <a16:creationId xmlns:a16="http://schemas.microsoft.com/office/drawing/2014/main" id="{E06BD6A2-F861-443B-95E2-2DC00E97D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162" name="Freeform 98">
                  <a:extLst>
                    <a:ext uri="{FF2B5EF4-FFF2-40B4-BE49-F238E27FC236}">
                      <a16:creationId xmlns:a16="http://schemas.microsoft.com/office/drawing/2014/main" id="{EDDA4213-92A3-49FE-AD62-E0F2D716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 w 566"/>
                    <a:gd name="T1" fmla="*/ 30 h 1459"/>
                    <a:gd name="T2" fmla="*/ 1 w 566"/>
                    <a:gd name="T3" fmla="*/ 56 h 1459"/>
                    <a:gd name="T4" fmla="*/ 0 w 566"/>
                    <a:gd name="T5" fmla="*/ 90 h 1459"/>
                    <a:gd name="T6" fmla="*/ 34 w 566"/>
                    <a:gd name="T7" fmla="*/ 91 h 1459"/>
                    <a:gd name="T8" fmla="*/ 35 w 566"/>
                    <a:gd name="T9" fmla="*/ 54 h 1459"/>
                    <a:gd name="T10" fmla="*/ 35 w 566"/>
                    <a:gd name="T11" fmla="*/ 37 h 1459"/>
                    <a:gd name="T12" fmla="*/ 36 w 566"/>
                    <a:gd name="T13" fmla="*/ 19 h 1459"/>
                    <a:gd name="T14" fmla="*/ 36 w 566"/>
                    <a:gd name="T15" fmla="*/ 15 h 1459"/>
                    <a:gd name="T16" fmla="*/ 35 w 566"/>
                    <a:gd name="T17" fmla="*/ 12 h 1459"/>
                    <a:gd name="T18" fmla="*/ 35 w 566"/>
                    <a:gd name="T19" fmla="*/ 9 h 1459"/>
                    <a:gd name="T20" fmla="*/ 34 w 566"/>
                    <a:gd name="T21" fmla="*/ 7 h 1459"/>
                    <a:gd name="T22" fmla="*/ 33 w 566"/>
                    <a:gd name="T23" fmla="*/ 5 h 1459"/>
                    <a:gd name="T24" fmla="*/ 31 w 566"/>
                    <a:gd name="T25" fmla="*/ 4 h 1459"/>
                    <a:gd name="T26" fmla="*/ 30 w 566"/>
                    <a:gd name="T27" fmla="*/ 2 h 1459"/>
                    <a:gd name="T28" fmla="*/ 27 w 566"/>
                    <a:gd name="T29" fmla="*/ 1 h 1459"/>
                    <a:gd name="T30" fmla="*/ 24 w 566"/>
                    <a:gd name="T31" fmla="*/ 0 h 1459"/>
                    <a:gd name="T32" fmla="*/ 21 w 566"/>
                    <a:gd name="T33" fmla="*/ 0 h 1459"/>
                    <a:gd name="T34" fmla="*/ 19 w 566"/>
                    <a:gd name="T35" fmla="*/ 0 h 1459"/>
                    <a:gd name="T36" fmla="*/ 16 w 566"/>
                    <a:gd name="T37" fmla="*/ 0 h 1459"/>
                    <a:gd name="T38" fmla="*/ 13 w 566"/>
                    <a:gd name="T39" fmla="*/ 1 h 1459"/>
                    <a:gd name="T40" fmla="*/ 11 w 566"/>
                    <a:gd name="T41" fmla="*/ 2 h 1459"/>
                    <a:gd name="T42" fmla="*/ 9 w 566"/>
                    <a:gd name="T43" fmla="*/ 4 h 1459"/>
                    <a:gd name="T44" fmla="*/ 7 w 566"/>
                    <a:gd name="T45" fmla="*/ 6 h 1459"/>
                    <a:gd name="T46" fmla="*/ 6 w 566"/>
                    <a:gd name="T47" fmla="*/ 8 h 1459"/>
                    <a:gd name="T48" fmla="*/ 5 w 566"/>
                    <a:gd name="T49" fmla="*/ 11 h 1459"/>
                    <a:gd name="T50" fmla="*/ 3 w 566"/>
                    <a:gd name="T51" fmla="*/ 16 h 1459"/>
                    <a:gd name="T52" fmla="*/ 2 w 566"/>
                    <a:gd name="T53" fmla="*/ 30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4158" name="Object 99">
              <a:extLst>
                <a:ext uri="{FF2B5EF4-FFF2-40B4-BE49-F238E27FC236}">
                  <a16:creationId xmlns:a16="http://schemas.microsoft.com/office/drawing/2014/main" id="{70AA2CA5-ED9A-4D15-A1C0-3710CD5A2E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" name="剪辑" r:id="rId4" imgW="2287009" imgH="2155804" progId="MS_ClipArt_Gallery.2">
                    <p:embed/>
                  </p:oleObj>
                </mc:Choice>
                <mc:Fallback>
                  <p:oleObj name="剪辑" r:id="rId4" imgW="2287009" imgH="2155804" progId="MS_ClipArt_Gallery.2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80" name="AutoShape 100">
            <a:extLst>
              <a:ext uri="{FF2B5EF4-FFF2-40B4-BE49-F238E27FC236}">
                <a16:creationId xmlns:a16="http://schemas.microsoft.com/office/drawing/2014/main" id="{E57CD204-1AF8-4D46-99E2-61E99067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5257800" cy="1600200"/>
          </a:xfrm>
          <a:prstGeom prst="cloudCallout">
            <a:avLst>
              <a:gd name="adj1" fmla="val 64856"/>
              <a:gd name="adj2" fmla="val 68056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Not too difficult if we carefully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implement it…</a:t>
            </a:r>
          </a:p>
        </p:txBody>
      </p:sp>
      <p:sp>
        <p:nvSpPr>
          <p:cNvPr id="71781" name="AutoShape 101">
            <a:extLst>
              <a:ext uri="{FF2B5EF4-FFF2-40B4-BE49-F238E27FC236}">
                <a16:creationId xmlns:a16="http://schemas.microsoft.com/office/drawing/2014/main" id="{B961DBCA-F7C6-4EE1-9C70-0178F1EC7F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05000" y="2895600"/>
            <a:ext cx="4191000" cy="1828800"/>
          </a:xfrm>
          <a:prstGeom prst="cloudCallout">
            <a:avLst>
              <a:gd name="adj1" fmla="val -63069"/>
              <a:gd name="adj2" fmla="val 77079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What if there is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key == pivot?</a:t>
            </a:r>
          </a:p>
        </p:txBody>
      </p:sp>
      <p:sp>
        <p:nvSpPr>
          <p:cNvPr id="71782" name="AutoShape 102">
            <a:extLst>
              <a:ext uri="{FF2B5EF4-FFF2-40B4-BE49-F238E27FC236}">
                <a16:creationId xmlns:a16="http://schemas.microsoft.com/office/drawing/2014/main" id="{BE5451BD-19BB-4523-82FA-97B46F09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4800600" cy="1371600"/>
          </a:xfrm>
          <a:prstGeom prst="cloudCallout">
            <a:avLst>
              <a:gd name="adj1" fmla="val 75296"/>
              <a:gd name="adj2" fmla="val 81597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How about stop </a:t>
            </a:r>
            <a:r>
              <a:rPr lang="en-US" altLang="zh-CN" sz="2000" b="1" i="1"/>
              <a:t>i</a:t>
            </a:r>
            <a:r>
              <a:rPr lang="en-US" altLang="zh-CN" sz="2000" b="1"/>
              <a:t> and </a:t>
            </a:r>
            <a:r>
              <a:rPr lang="en-US" altLang="zh-CN" sz="2000" b="1" i="1"/>
              <a:t>j</a:t>
            </a:r>
            <a:r>
              <a:rPr lang="en-US" altLang="zh-CN" sz="2000" b="1"/>
              <a:t> both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and then swap?</a:t>
            </a:r>
          </a:p>
        </p:txBody>
      </p:sp>
      <p:sp>
        <p:nvSpPr>
          <p:cNvPr id="71783" name="AutoShape 103">
            <a:extLst>
              <a:ext uri="{FF2B5EF4-FFF2-40B4-BE49-F238E27FC236}">
                <a16:creationId xmlns:a16="http://schemas.microsoft.com/office/drawing/2014/main" id="{793A4BC5-5515-4E5B-94D9-65B550C9353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400" y="2819400"/>
            <a:ext cx="4191000" cy="1828800"/>
          </a:xfrm>
          <a:prstGeom prst="cloudCallout">
            <a:avLst>
              <a:gd name="adj1" fmla="val -79019"/>
              <a:gd name="adj2" fmla="val 83593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What will happen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the sequence: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1, 1, 1, …, 1 ?</a:t>
            </a:r>
          </a:p>
        </p:txBody>
      </p:sp>
      <p:sp>
        <p:nvSpPr>
          <p:cNvPr id="71784" name="AutoShape 104">
            <a:extLst>
              <a:ext uri="{FF2B5EF4-FFF2-40B4-BE49-F238E27FC236}">
                <a16:creationId xmlns:a16="http://schemas.microsoft.com/office/drawing/2014/main" id="{B9055CFC-4814-4DCE-A988-B0BAA1BE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6172200" cy="2286000"/>
          </a:xfrm>
          <a:prstGeom prst="cloudCallout">
            <a:avLst>
              <a:gd name="adj1" fmla="val 60907"/>
              <a:gd name="adj2" fmla="val 33056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tIns="82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Uh-oh, there will be many dummy swaps…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But hey!  At least the sequence will be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partitioned into two </a:t>
            </a:r>
            <a:r>
              <a:rPr lang="en-US" altLang="zh-CN" sz="2000" b="1">
                <a:solidFill>
                  <a:schemeClr val="hlink"/>
                </a:solidFill>
              </a:rPr>
              <a:t>equal-sized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subsequences.</a:t>
            </a:r>
          </a:p>
        </p:txBody>
      </p:sp>
      <p:sp>
        <p:nvSpPr>
          <p:cNvPr id="71785" name="AutoShape 105">
            <a:extLst>
              <a:ext uri="{FF2B5EF4-FFF2-40B4-BE49-F238E27FC236}">
                <a16:creationId xmlns:a16="http://schemas.microsoft.com/office/drawing/2014/main" id="{5C3CA070-3EE3-4A50-8C53-5E607B5E858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6800" y="2895600"/>
            <a:ext cx="5029200" cy="1828800"/>
          </a:xfrm>
          <a:prstGeom prst="cloudCallout">
            <a:avLst>
              <a:gd name="adj1" fmla="val -62343"/>
              <a:gd name="adj2" fmla="val 80727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Good point!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How about the other option –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that neither </a:t>
            </a:r>
            <a:r>
              <a:rPr lang="en-US" altLang="zh-CN" sz="2000" b="1" i="1"/>
              <a:t>i</a:t>
            </a:r>
            <a:r>
              <a:rPr lang="en-US" altLang="zh-CN" sz="2000" b="1"/>
              <a:t> nor </a:t>
            </a:r>
            <a:r>
              <a:rPr lang="en-US" altLang="zh-CN" sz="2000" b="1" i="1"/>
              <a:t>j</a:t>
            </a:r>
            <a:r>
              <a:rPr lang="en-US" altLang="zh-CN" sz="2000" b="1"/>
              <a:t> stops?</a:t>
            </a:r>
          </a:p>
        </p:txBody>
      </p:sp>
      <p:sp>
        <p:nvSpPr>
          <p:cNvPr id="71786" name="AutoShape 106">
            <a:extLst>
              <a:ext uri="{FF2B5EF4-FFF2-40B4-BE49-F238E27FC236}">
                <a16:creationId xmlns:a16="http://schemas.microsoft.com/office/drawing/2014/main" id="{86F0B4FF-FB55-478C-B7DF-A2DB8711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6172200" cy="1295400"/>
          </a:xfrm>
          <a:prstGeom prst="cloudCallout">
            <a:avLst>
              <a:gd name="adj1" fmla="val 60778"/>
              <a:gd name="adj2" fmla="val 95954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tIns="82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No swap… but then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…</a:t>
            </a:r>
          </a:p>
        </p:txBody>
      </p:sp>
      <p:sp>
        <p:nvSpPr>
          <p:cNvPr id="71787" name="AutoShape 107">
            <a:extLst>
              <a:ext uri="{FF2B5EF4-FFF2-40B4-BE49-F238E27FC236}">
                <a16:creationId xmlns:a16="http://schemas.microsoft.com/office/drawing/2014/main" id="{8729AF36-DC22-49FF-9D81-D8E14435103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600" y="2819400"/>
            <a:ext cx="5029200" cy="1981200"/>
          </a:xfrm>
          <a:prstGeom prst="cloudCallout">
            <a:avLst>
              <a:gd name="adj1" fmla="val -63167"/>
              <a:gd name="adj2" fmla="val 71870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Then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So we’d better stop both </a:t>
            </a:r>
            <a:r>
              <a:rPr lang="en-US" altLang="zh-CN" sz="2000" b="1" i="1"/>
              <a:t>i </a:t>
            </a:r>
            <a:r>
              <a:rPr lang="en-US" altLang="zh-CN" sz="2000" b="1"/>
              <a:t> and </a:t>
            </a:r>
            <a:r>
              <a:rPr lang="en-US" altLang="zh-CN" sz="2000" b="1" i="1"/>
              <a:t>j</a:t>
            </a:r>
            <a:endParaRPr lang="en-US" altLang="zh-CN" sz="20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and take some extra swaps.</a:t>
            </a:r>
            <a:endParaRPr lang="en-US" altLang="zh-CN" sz="2000" b="1" i="1"/>
          </a:p>
        </p:txBody>
      </p:sp>
      <p:sp>
        <p:nvSpPr>
          <p:cNvPr id="4147" name="Text Box 108">
            <a:extLst>
              <a:ext uri="{FF2B5EF4-FFF2-40B4-BE49-F238E27FC236}">
                <a16:creationId xmlns:a16="http://schemas.microsoft.com/office/drawing/2014/main" id="{D7CE5921-CECB-468C-8A61-7ACDF64C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4" dur="5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9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4" dur="5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9" dur="500"/>
                                        <p:tgtEl>
                                          <p:spTgt spid="71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4" dur="500"/>
                                        <p:tgtEl>
                                          <p:spTgt spid="71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9" dur="500"/>
                                        <p:tgtEl>
                                          <p:spTgt spid="71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4" dur="500"/>
                                        <p:tgtEl>
                                          <p:spTgt spid="71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9" dur="500"/>
                                        <p:tgtEl>
                                          <p:spTgt spid="71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704" grpId="0" animBg="1" autoUpdateAnimBg="0"/>
      <p:bldP spid="71705" grpId="0" animBg="1" autoUpdateAnimBg="0"/>
      <p:bldP spid="71706" grpId="0" autoUpdateAnimBg="0"/>
      <p:bldP spid="71707" grpId="0" autoUpdateAnimBg="0"/>
      <p:bldP spid="71708" grpId="0" animBg="1" autoUpdateAnimBg="0"/>
      <p:bldP spid="71709" grpId="0" animBg="1"/>
      <p:bldP spid="71710" grpId="0" autoUpdateAnimBg="0"/>
      <p:bldP spid="71711" grpId="0" animBg="1"/>
      <p:bldP spid="71712" grpId="0" autoUpdateAnimBg="0"/>
      <p:bldP spid="71713" grpId="0" animBg="1"/>
      <p:bldP spid="71714" grpId="0" animBg="1" autoUpdateAnimBg="0"/>
      <p:bldP spid="71715" grpId="0" animBg="1" autoUpdateAnimBg="0"/>
      <p:bldP spid="71716" grpId="0" animBg="1"/>
      <p:bldP spid="71717" grpId="0" autoUpdateAnimBg="0"/>
      <p:bldP spid="71718" grpId="0" animBg="1" autoUpdateAnimBg="0"/>
      <p:bldP spid="71719" grpId="0" animBg="1"/>
      <p:bldP spid="71720" grpId="0" autoUpdateAnimBg="0"/>
      <p:bldP spid="71721" grpId="0" animBg="1" autoUpdateAnimBg="0"/>
      <p:bldP spid="71722" grpId="0" animBg="1"/>
      <p:bldP spid="71723" grpId="0" autoUpdateAnimBg="0"/>
      <p:bldP spid="71724" grpId="0" animBg="1"/>
      <p:bldP spid="71725" grpId="0" animBg="1" autoUpdateAnimBg="0"/>
      <p:bldP spid="71726" grpId="0" animBg="1"/>
      <p:bldP spid="71727" grpId="0" autoUpdateAnimBg="0"/>
      <p:bldP spid="71728" grpId="0" animBg="1" autoUpdateAnimBg="0"/>
      <p:bldP spid="71729" grpId="0" animBg="1"/>
      <p:bldP spid="71730" grpId="0" autoUpdateAnimBg="0"/>
      <p:bldP spid="71731" grpId="0" animBg="1"/>
      <p:bldP spid="71732" grpId="0" animBg="1"/>
      <p:bldP spid="71733" grpId="0" autoUpdateAnimBg="0"/>
      <p:bldP spid="71734" grpId="0" animBg="1" autoUpdateAnimBg="0"/>
      <p:bldP spid="71735" grpId="0" animBg="1" autoUpdateAnimBg="0"/>
      <p:bldP spid="71736" grpId="0" autoUpdateAnimBg="0"/>
      <p:bldP spid="71780" grpId="0" animBg="1" autoUpdateAnimBg="0"/>
      <p:bldP spid="71781" grpId="0" animBg="1" autoUpdateAnimBg="0"/>
      <p:bldP spid="71782" grpId="0" animBg="1" autoUpdateAnimBg="0"/>
      <p:bldP spid="71783" grpId="0" animBg="1" autoUpdateAnimBg="0"/>
      <p:bldP spid="71784" grpId="0" animBg="1" autoUpdateAnimBg="0"/>
      <p:bldP spid="71785" grpId="0" animBg="1" autoUpdateAnimBg="0"/>
      <p:bldP spid="71786" grpId="0" animBg="1" autoUpdateAnimBg="0"/>
      <p:bldP spid="7178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724E8D4-CA68-4EA7-BA1D-8916F880B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22989E4-1A55-4BB5-9F6F-2E2FEB63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4.  Small Arrays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4F8D11DF-BEBD-4A2D-BEFE-0830A37B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6675" indent="-13366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Problem:</a:t>
            </a:r>
            <a:r>
              <a:rPr lang="en-US" altLang="zh-CN" sz="2400" b="1"/>
              <a:t> Quicksort is slower than insertion sort for small </a:t>
            </a:r>
            <a:r>
              <a:rPr lang="en-US" altLang="zh-CN" sz="2400" b="1" i="1"/>
              <a:t>N</a:t>
            </a:r>
            <a:r>
              <a:rPr lang="en-US" altLang="zh-CN" sz="2400" b="1"/>
              <a:t> ( </a:t>
            </a:r>
            <a:r>
              <a:rPr lang="en-US" altLang="zh-CN" sz="2400" b="1">
                <a:sym typeface="Symbol" panose="05050102010706020507" pitchFamily="18" charset="2"/>
              </a:rPr>
              <a:t> 20 </a:t>
            </a:r>
            <a:r>
              <a:rPr lang="en-US" altLang="zh-CN" sz="2400" b="1"/>
              <a:t>).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DD4EA88B-7DD9-4AE8-BCEA-399CA096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3013" indent="-12430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Solution:</a:t>
            </a:r>
            <a:r>
              <a:rPr lang="en-US" altLang="zh-CN" sz="2400" b="1"/>
              <a:t> Cutoff when </a:t>
            </a:r>
            <a:r>
              <a:rPr lang="en-US" altLang="zh-CN" sz="2400" b="1" i="1"/>
              <a:t>N</a:t>
            </a:r>
            <a:r>
              <a:rPr lang="en-US" altLang="zh-CN" sz="2400" b="1"/>
              <a:t> gets small ( </a:t>
            </a:r>
            <a:r>
              <a:rPr lang="en-US" altLang="zh-CN" sz="2400" b="1">
                <a:sym typeface="Symbol" panose="05050102010706020507" pitchFamily="18" charset="2"/>
              </a:rPr>
              <a:t>e.g.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= 10 </a:t>
            </a:r>
            <a:r>
              <a:rPr lang="en-US" altLang="zh-CN" sz="2400" b="1"/>
              <a:t>) and use other efficient algorithms (such as insertion sort).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97A16CB3-6C27-4227-9FB9-C381BB4B1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71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5.  Implementation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00FB689D-585B-45A9-99F1-FAD3D9CE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7543800" cy="2590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2000" b="1">
                <a:latin typeface="Arial" panose="020B0604020202020204" pitchFamily="34" charset="0"/>
              </a:rPr>
              <a:t>  Quicksort( ElementType A[ ],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Qsort( A, 0, N - 1 );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	/* A: 	the array 	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	/* 0: 	Left index 	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	/* N – 1: Right index	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E81DB0D-9154-4FBA-BC82-C0CF4F32B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  <p:bldP spid="72709" grpId="0" autoUpdateAnimBg="0"/>
      <p:bldP spid="72710" grpId="0" autoUpdateAnimBg="0"/>
      <p:bldP spid="7271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2594ABF-3AF6-45D7-BD34-0834EAD2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3731" name="AutoShape 3">
            <a:extLst>
              <a:ext uri="{FF2B5EF4-FFF2-40B4-BE49-F238E27FC236}">
                <a16:creationId xmlns:a16="http://schemas.microsoft.com/office/drawing/2014/main" id="{BA024793-65CB-48DE-BD3C-C3294738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"/>
            <a:ext cx="7772400" cy="5638800"/>
          </a:xfrm>
          <a:prstGeom prst="foldedCorner">
            <a:avLst>
              <a:gd name="adj" fmla="val 890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Return median of Left, Center, and Right */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Order these and hide the pivot */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ElementType Median3( ElementType A[ ],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Left,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Right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 Center = ( Left + Right ) / 2;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Left ] &gt; A[ Center ]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Swap( &amp;A[ Left ], &amp;A[ Center ]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Left ] &gt; A[ Right ]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Swap( &amp;A[ Left ], &amp;A[ Right ]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Center ] &gt; A[ Right ]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Swap( &amp;A[ Center ], &amp;A[ Right ]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Invariant: A[ Left ] &lt;= A[ Center ] &lt;= A[ Right ] */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Swap( &amp;A[ Center ], &amp;A[ Right - 1 ] );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Hide pivot */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only need to sort A[ Left + 1 ] … A[ Right – 2 ]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A[ Right - 1 ];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Return pivot */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8C84CF87-914E-49CF-A0CA-CF0FBFDA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5/14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DF01C044-CCA8-4E4D-9C41-72239D2B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4755" name="AutoShape 3">
            <a:extLst>
              <a:ext uri="{FF2B5EF4-FFF2-40B4-BE49-F238E27FC236}">
                <a16:creationId xmlns:a16="http://schemas.microsoft.com/office/drawing/2014/main" id="{E982C8C3-513F-4150-B820-6C09D3DC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5791200"/>
          </a:xfrm>
          <a:prstGeom prst="foldedCorner">
            <a:avLst>
              <a:gd name="adj" fmla="val 890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 Qsort( ElementType A[ ],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Left,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Right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i,  j;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ElementType  Pivot;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Left + Cutoff &lt;= Right ) {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if the sequence is not too short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Pivot = Median3( A, Left, Right );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select pivot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i = Left;     j = Right – 1;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why not set Left+1 and Right-2?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; ; 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while</a:t>
            </a:r>
            <a:r>
              <a:rPr lang="en-US" altLang="zh-CN" sz="1800" b="1">
                <a:latin typeface="Arial" panose="020B0604020202020204" pitchFamily="34" charset="0"/>
              </a:rPr>
              <a:t> ( A[ + +i ] &lt; Pivot ) {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scan from left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A[ – –j ] &gt; Pivot ) {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scan from right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i &lt; j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Swap( &amp;A[ i ], &amp;A[ j ] );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adjust partition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    break</a:t>
            </a:r>
            <a:r>
              <a:rPr lang="en-US" altLang="zh-CN" sz="1800" b="1">
                <a:latin typeface="Arial" panose="020B0604020202020204" pitchFamily="34" charset="0"/>
              </a:rPr>
              <a:t>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partition done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Swap( &amp;A[ i ], &amp;A[ Right - 1 ]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restore pivot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Qsort( A, Left, i - 1 );   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recursively sort left part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Qsort( A, i + 1, Right );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recursively sort right part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 if - the sequence is long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do an insertion sort on the short subarray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InsertionSort( A + Left, Right - Left + 1 );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B383BF3E-1BAF-4896-83C8-77CF6283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05000"/>
            <a:ext cx="39624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E6B8031A-C8C6-4066-A64C-C1394F91F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6/14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0CD29CE-FF39-44F1-963D-E380B452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B9FAEBF-0933-43FD-B269-320B8EADD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6.  Analysis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182B0A8D-EE3C-4D4C-8BDB-68E75683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i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+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– i –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1 ) +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c N</a:t>
            </a:r>
            <a:endParaRPr lang="en-US" altLang="zh-CN" sz="2400" b="1">
              <a:ea typeface="MS Hei" pitchFamily="49" charset="-122"/>
              <a:sym typeface="Wingdings" panose="05000000000000000000" pitchFamily="2" charset="2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EEC77004-9597-4AC3-9AEB-8EE8B129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The Worst Case: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E85AD065-F2A6-473E-865F-F2F803C9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78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–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1 ) +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c N</a:t>
            </a:r>
            <a:endParaRPr lang="en-US" altLang="zh-CN" sz="2400" b="1">
              <a:ea typeface="MS Hei" pitchFamily="49" charset="-122"/>
              <a:sym typeface="Wingdings" panose="05000000000000000000" pitchFamily="2" charset="2"/>
            </a:endParaRPr>
          </a:p>
        </p:txBody>
      </p:sp>
      <p:sp>
        <p:nvSpPr>
          <p:cNvPr id="75783" name="AutoShape 7">
            <a:extLst>
              <a:ext uri="{FF2B5EF4-FFF2-40B4-BE49-F238E27FC236}">
                <a16:creationId xmlns:a16="http://schemas.microsoft.com/office/drawing/2014/main" id="{E0FB76E1-A722-4A2D-8D98-BC254F38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600200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02D43E3B-282D-486B-8F09-E948905B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O(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400" b="1" baseline="30000">
                <a:ea typeface="MS Hei" pitchFamily="49" charset="-122"/>
                <a:sym typeface="Wingdings" panose="05000000000000000000" pitchFamily="2" charset="2"/>
              </a:rPr>
              <a:t>2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C8782A22-AD23-4D24-87EA-7340B82F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The Best Case:  </a:t>
            </a:r>
            <a:r>
              <a:rPr lang="en-US" altLang="zh-CN" sz="2400" b="1"/>
              <a:t>[ ... ... ]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  </a:t>
            </a:r>
            <a:r>
              <a:rPr lang="en-US" altLang="zh-CN" sz="2400" b="1"/>
              <a:t>[ ... ... ] </a:t>
            </a: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71610DF4-D49A-4064-B648-2F29419E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2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/ 2 ) +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c N</a:t>
            </a:r>
            <a:endParaRPr lang="en-US" altLang="zh-CN" sz="2400" b="1">
              <a:ea typeface="MS Hei" pitchFamily="49" charset="-122"/>
              <a:sym typeface="Wingdings" panose="05000000000000000000" pitchFamily="2" charset="2"/>
            </a:endParaRPr>
          </a:p>
        </p:txBody>
      </p:sp>
      <p:sp>
        <p:nvSpPr>
          <p:cNvPr id="75787" name="AutoShape 11">
            <a:extLst>
              <a:ext uri="{FF2B5EF4-FFF2-40B4-BE49-F238E27FC236}">
                <a16:creationId xmlns:a16="http://schemas.microsoft.com/office/drawing/2014/main" id="{91DB81EB-19A2-460E-A6A0-F4C09DDAD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0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4F9E3658-C664-4354-A422-53D3436BF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O(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log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75789" name="Rectangle 13">
            <a:extLst>
              <a:ext uri="{FF2B5EF4-FFF2-40B4-BE49-F238E27FC236}">
                <a16:creationId xmlns:a16="http://schemas.microsoft.com/office/drawing/2014/main" id="{02E06ECC-5612-4963-A833-6250B746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The Average Case:</a:t>
            </a:r>
            <a:endParaRPr lang="en-US" altLang="zh-CN" sz="2400" b="1">
              <a:ea typeface="MS Hei" pitchFamily="49" charset="-122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1892A127-BBD2-4E89-865B-F9C20568B80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338513"/>
            <a:ext cx="6705600" cy="793750"/>
            <a:chOff x="624" y="2640"/>
            <a:chExt cx="4224" cy="500"/>
          </a:xfrm>
        </p:grpSpPr>
        <p:sp>
          <p:nvSpPr>
            <p:cNvPr id="8213" name="Rectangle 15">
              <a:extLst>
                <a:ext uri="{FF2B5EF4-FFF2-40B4-BE49-F238E27FC236}">
                  <a16:creationId xmlns:a16="http://schemas.microsoft.com/office/drawing/2014/main" id="{0B0EEA68-8120-4BB1-9C51-0B5CEDD0F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ea typeface="MS Hei" pitchFamily="49" charset="-122"/>
                  <a:sym typeface="Wingdings" panose="05000000000000000000" pitchFamily="2" charset="2"/>
                </a:rPr>
                <a:t>Assume the average value of </a:t>
              </a:r>
              <a:r>
                <a:rPr lang="en-US" altLang="zh-CN" sz="2000" b="1" i="1">
                  <a:ea typeface="MS Hei" pitchFamily="49" charset="-122"/>
                  <a:sym typeface="Wingdings" panose="05000000000000000000" pitchFamily="2" charset="2"/>
                </a:rPr>
                <a:t>T</a:t>
              </a:r>
              <a:r>
                <a:rPr lang="en-US" altLang="zh-CN" sz="2000" b="1">
                  <a:ea typeface="MS Hei" pitchFamily="49" charset="-122"/>
                  <a:sym typeface="Wingdings" panose="05000000000000000000" pitchFamily="2" charset="2"/>
                </a:rPr>
                <a:t>( </a:t>
              </a:r>
              <a:r>
                <a:rPr lang="en-US" altLang="zh-CN" sz="2000" b="1" i="1">
                  <a:ea typeface="MS Hei" pitchFamily="49" charset="-122"/>
                  <a:sym typeface="Wingdings" panose="05000000000000000000" pitchFamily="2" charset="2"/>
                </a:rPr>
                <a:t>i </a:t>
              </a:r>
              <a:r>
                <a:rPr lang="en-US" altLang="zh-CN" sz="2000" b="1">
                  <a:ea typeface="MS Hei" pitchFamily="49" charset="-122"/>
                  <a:sym typeface="Wingdings" panose="05000000000000000000" pitchFamily="2" charset="2"/>
                </a:rPr>
                <a:t>) for any </a:t>
              </a:r>
              <a:r>
                <a:rPr lang="en-US" altLang="zh-CN" sz="2000" b="1" i="1">
                  <a:ea typeface="MS Hei" pitchFamily="49" charset="-122"/>
                  <a:sym typeface="Wingdings" panose="05000000000000000000" pitchFamily="2" charset="2"/>
                </a:rPr>
                <a:t>i </a:t>
              </a:r>
              <a:r>
                <a:rPr lang="en-US" altLang="zh-CN" sz="2000" b="1">
                  <a:ea typeface="MS Hei" pitchFamily="49" charset="-122"/>
                  <a:sym typeface="Wingdings" panose="05000000000000000000" pitchFamily="2" charset="2"/>
                </a:rPr>
                <a:t> is</a:t>
              </a:r>
              <a:endParaRPr lang="en-US" altLang="zh-CN" sz="2000" b="1">
                <a:ea typeface="MS Hei" pitchFamily="49" charset="-122"/>
              </a:endParaRPr>
            </a:p>
          </p:txBody>
        </p:sp>
        <p:graphicFrame>
          <p:nvGraphicFramePr>
            <p:cNvPr id="8214" name="Object 16">
              <a:extLst>
                <a:ext uri="{FF2B5EF4-FFF2-40B4-BE49-F238E27FC236}">
                  <a16:creationId xmlns:a16="http://schemas.microsoft.com/office/drawing/2014/main" id="{B6A6CCA6-A161-466C-A80E-52D0FFDE8E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640"/>
            <a:ext cx="96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Equation" r:id="rId4" imgW="927100" imgH="482600" progId="Equation.3">
                    <p:embed/>
                  </p:oleObj>
                </mc:Choice>
                <mc:Fallback>
                  <p:oleObj name="Equation" r:id="rId4" imgW="927100" imgH="482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40"/>
                          <a:ext cx="960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93" name="Object 17">
            <a:extLst>
              <a:ext uri="{FF2B5EF4-FFF2-40B4-BE49-F238E27FC236}">
                <a16:creationId xmlns:a16="http://schemas.microsoft.com/office/drawing/2014/main" id="{043B9953-42E6-4C45-84CC-2DC0638B8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3429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6" imgW="1765300" imgH="482600" progId="Equation.3">
                  <p:embed/>
                </p:oleObj>
              </mc:Choice>
              <mc:Fallback>
                <p:oleObj name="Equation" r:id="rId6" imgW="17653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429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4" name="AutoShape 18">
            <a:extLst>
              <a:ext uri="{FF2B5EF4-FFF2-40B4-BE49-F238E27FC236}">
                <a16:creationId xmlns:a16="http://schemas.microsoft.com/office/drawing/2014/main" id="{96572847-89A9-4446-B99E-674581DEE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795" name="Rectangle 19">
            <a:extLst>
              <a:ext uri="{FF2B5EF4-FFF2-40B4-BE49-F238E27FC236}">
                <a16:creationId xmlns:a16="http://schemas.microsoft.com/office/drawing/2014/main" id="{31B4BF23-87D7-4F92-92D8-3C42AC04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O(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log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5CF6A547-1937-4411-9757-3931A36FF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〖Example〗Given a list of </a:t>
            </a:r>
            <a:r>
              <a:rPr lang="en-US" altLang="zh-CN" sz="2400" b="1" i="1">
                <a:ea typeface="MS Hei" pitchFamily="49" charset="-122"/>
              </a:rPr>
              <a:t>N</a:t>
            </a:r>
            <a:r>
              <a:rPr lang="en-US" altLang="zh-CN" sz="2400" b="1">
                <a:ea typeface="MS Hei" pitchFamily="49" charset="-122"/>
              </a:rPr>
              <a:t> elements and an integer </a:t>
            </a:r>
            <a:r>
              <a:rPr lang="en-US" altLang="zh-CN" sz="2400" b="1" i="1">
                <a:ea typeface="MS Hei" pitchFamily="49" charset="-122"/>
              </a:rPr>
              <a:t>k</a:t>
            </a:r>
            <a:r>
              <a:rPr lang="en-US" altLang="zh-CN" sz="2400" b="1">
                <a:ea typeface="MS Hei" pitchFamily="49" charset="-122"/>
              </a:rPr>
              <a:t>.  Find the </a:t>
            </a:r>
            <a:r>
              <a:rPr lang="en-US" altLang="zh-CN" sz="2400" b="1" i="1">
                <a:ea typeface="MS Hei" pitchFamily="49" charset="-122"/>
              </a:rPr>
              <a:t>k</a:t>
            </a:r>
            <a:r>
              <a:rPr lang="en-US" altLang="zh-CN" sz="2400" b="1">
                <a:ea typeface="MS Hei" pitchFamily="49" charset="-122"/>
              </a:rPr>
              <a:t>th largest element.</a:t>
            </a:r>
          </a:p>
        </p:txBody>
      </p:sp>
      <p:sp>
        <p:nvSpPr>
          <p:cNvPr id="75798" name="AutoShape 22">
            <a:extLst>
              <a:ext uri="{FF2B5EF4-FFF2-40B4-BE49-F238E27FC236}">
                <a16:creationId xmlns:a16="http://schemas.microsoft.com/office/drawing/2014/main" id="{70CD353B-AC7B-4E62-A302-6AC18872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4343400" cy="1828800"/>
          </a:xfrm>
          <a:prstGeom prst="wedgeEllipseCallout">
            <a:avLst>
              <a:gd name="adj1" fmla="val -57787"/>
              <a:gd name="adj2" fmla="val 12100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Read Figure 6.16 on p.214 for the </a:t>
            </a:r>
            <a:r>
              <a:rPr lang="en-US" altLang="zh-CN" sz="2000" b="1">
                <a:solidFill>
                  <a:srgbClr val="FF0000"/>
                </a:solidFill>
              </a:rPr>
              <a:t>5</a:t>
            </a:r>
            <a:r>
              <a:rPr lang="en-US" altLang="zh-CN" sz="2000" b="1" baseline="30000">
                <a:solidFill>
                  <a:srgbClr val="FF0000"/>
                </a:solidFill>
              </a:rPr>
              <a:t>th</a:t>
            </a:r>
            <a:r>
              <a:rPr lang="en-US" altLang="zh-CN" sz="2000" b="1"/>
              <a:t> algorithm on solving this problem.</a:t>
            </a:r>
          </a:p>
        </p:txBody>
      </p:sp>
      <p:sp>
        <p:nvSpPr>
          <p:cNvPr id="8212" name="Text Box 23">
            <a:extLst>
              <a:ext uri="{FF2B5EF4-FFF2-40B4-BE49-F238E27FC236}">
                <a16:creationId xmlns:a16="http://schemas.microsoft.com/office/drawing/2014/main" id="{C93C75A6-7D4C-479D-89B0-6E62D0A26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7/14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utoUpdateAnimBg="0"/>
      <p:bldP spid="75781" grpId="0" autoUpdateAnimBg="0"/>
      <p:bldP spid="75782" grpId="0" autoUpdateAnimBg="0"/>
      <p:bldP spid="75783" grpId="0" animBg="1"/>
      <p:bldP spid="75784" grpId="0" autoUpdateAnimBg="0"/>
      <p:bldP spid="75785" grpId="0" autoUpdateAnimBg="0"/>
      <p:bldP spid="75786" grpId="0" autoUpdateAnimBg="0"/>
      <p:bldP spid="75787" grpId="0" animBg="1"/>
      <p:bldP spid="75788" grpId="0" autoUpdateAnimBg="0"/>
      <p:bldP spid="75789" grpId="0" autoUpdateAnimBg="0"/>
      <p:bldP spid="75794" grpId="0" animBg="1"/>
      <p:bldP spid="75795" grpId="0" autoUpdateAnimBg="0"/>
      <p:bldP spid="75797" grpId="0" autoUpdateAnimBg="0"/>
      <p:bldP spid="7579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0C6323F0-29B6-4A72-8D76-0AFCAFC5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2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§8  Sorting Large Structures</a:t>
            </a:r>
            <a:endParaRPr lang="en-US" altLang="zh-CN" sz="2400" b="1"/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7A999252-A935-4A1E-9993-D29972771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3013" indent="-12430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Problem:</a:t>
            </a:r>
            <a:r>
              <a:rPr lang="en-US" altLang="zh-CN" sz="2000" b="1"/>
              <a:t> Swapping large structures can be very much expensive.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BC0533A6-7477-419C-B1FD-C2D2BB698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4575" indent="-10445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Solution:</a:t>
            </a:r>
            <a:r>
              <a:rPr lang="en-US" altLang="zh-CN" sz="2000" b="1"/>
              <a:t> Add a pointer field to the structure and swap pointers instead – </a:t>
            </a:r>
            <a:r>
              <a:rPr lang="en-US" altLang="zh-CN" sz="2000" b="1">
                <a:solidFill>
                  <a:schemeClr val="hlink"/>
                </a:solidFill>
              </a:rPr>
              <a:t>indirect sorting</a:t>
            </a:r>
            <a:r>
              <a:rPr lang="en-US" altLang="zh-CN" sz="2000" b="1"/>
              <a:t>.  Physically rearrange the structures at last if it is really necessary.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1D3904F-A8AA-4A72-84D9-EC932D45609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3476625" cy="1096963"/>
            <a:chOff x="1920" y="240"/>
            <a:chExt cx="2190" cy="691"/>
          </a:xfrm>
        </p:grpSpPr>
        <p:sp>
          <p:nvSpPr>
            <p:cNvPr id="9288" name="Rectangle 6">
              <a:extLst>
                <a:ext uri="{FF2B5EF4-FFF2-40B4-BE49-F238E27FC236}">
                  <a16:creationId xmlns:a16="http://schemas.microsoft.com/office/drawing/2014/main" id="{A12AF9DB-2116-419A-AD58-0E81C513C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0"/>
              <a:ext cx="461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list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9289" name="Rectangle 7">
              <a:extLst>
                <a:ext uri="{FF2B5EF4-FFF2-40B4-BE49-F238E27FC236}">
                  <a16:creationId xmlns:a16="http://schemas.microsoft.com/office/drawing/2014/main" id="{9A7692A8-7214-4E32-BBC0-5CF786492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470"/>
              <a:ext cx="461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key</a:t>
              </a:r>
              <a:endParaRPr lang="en-US" altLang="zh-CN" sz="2000" b="1"/>
            </a:p>
          </p:txBody>
        </p:sp>
        <p:sp>
          <p:nvSpPr>
            <p:cNvPr id="9290" name="Rectangle 8">
              <a:extLst>
                <a:ext uri="{FF2B5EF4-FFF2-40B4-BE49-F238E27FC236}">
                  <a16:creationId xmlns:a16="http://schemas.microsoft.com/office/drawing/2014/main" id="{FC16D672-029B-45E2-8C9F-6B3C7790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701"/>
              <a:ext cx="461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</a:rPr>
                <a:t>table</a:t>
              </a:r>
              <a:endParaRPr lang="en-US" altLang="zh-CN" sz="2000" b="1"/>
            </a:p>
          </p:txBody>
        </p:sp>
        <p:sp>
          <p:nvSpPr>
            <p:cNvPr id="9291" name="Rectangle 9">
              <a:extLst>
                <a:ext uri="{FF2B5EF4-FFF2-40B4-BE49-F238E27FC236}">
                  <a16:creationId xmlns:a16="http://schemas.microsoft.com/office/drawing/2014/main" id="{7709AFFE-91CA-4A54-A8CF-A007D061E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[0]</a:t>
              </a:r>
            </a:p>
          </p:txBody>
        </p:sp>
        <p:sp>
          <p:nvSpPr>
            <p:cNvPr id="9292" name="Rectangle 10">
              <a:extLst>
                <a:ext uri="{FF2B5EF4-FFF2-40B4-BE49-F238E27FC236}">
                  <a16:creationId xmlns:a16="http://schemas.microsoft.com/office/drawing/2014/main" id="{E90F7DD3-57B3-46CB-9F8C-C8E394451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293" name="Rectangle 11">
              <a:extLst>
                <a:ext uri="{FF2B5EF4-FFF2-40B4-BE49-F238E27FC236}">
                  <a16:creationId xmlns:a16="http://schemas.microsoft.com/office/drawing/2014/main" id="{8F25CB1E-B286-405D-A90C-497FC812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0</a:t>
              </a:r>
              <a:endParaRPr lang="en-US" altLang="zh-CN" sz="2400" b="1"/>
            </a:p>
          </p:txBody>
        </p:sp>
        <p:sp>
          <p:nvSpPr>
            <p:cNvPr id="9294" name="Rectangle 12">
              <a:extLst>
                <a:ext uri="{FF2B5EF4-FFF2-40B4-BE49-F238E27FC236}">
                  <a16:creationId xmlns:a16="http://schemas.microsoft.com/office/drawing/2014/main" id="{6126B0C0-88BB-42AB-BE0C-39DF4FAB7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[1]</a:t>
              </a:r>
            </a:p>
          </p:txBody>
        </p:sp>
        <p:sp>
          <p:nvSpPr>
            <p:cNvPr id="9295" name="Rectangle 13">
              <a:extLst>
                <a:ext uri="{FF2B5EF4-FFF2-40B4-BE49-F238E27FC236}">
                  <a16:creationId xmlns:a16="http://schemas.microsoft.com/office/drawing/2014/main" id="{5231CB0E-B4F8-48AC-82D9-D88F2A13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b</a:t>
              </a:r>
              <a:endParaRPr lang="en-US" altLang="zh-CN" sz="1800" b="1"/>
            </a:p>
          </p:txBody>
        </p:sp>
        <p:sp>
          <p:nvSpPr>
            <p:cNvPr id="9296" name="Rectangle 14">
              <a:extLst>
                <a:ext uri="{FF2B5EF4-FFF2-40B4-BE49-F238E27FC236}">
                  <a16:creationId xmlns:a16="http://schemas.microsoft.com/office/drawing/2014/main" id="{16DF7902-413F-4241-811B-0E00E12E0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1</a:t>
              </a:r>
              <a:endParaRPr lang="en-US" altLang="zh-CN" sz="2400" b="1"/>
            </a:p>
          </p:txBody>
        </p:sp>
        <p:sp>
          <p:nvSpPr>
            <p:cNvPr id="9297" name="Rectangle 15">
              <a:extLst>
                <a:ext uri="{FF2B5EF4-FFF2-40B4-BE49-F238E27FC236}">
                  <a16:creationId xmlns:a16="http://schemas.microsoft.com/office/drawing/2014/main" id="{E2DBFCAD-69EE-4C0E-B3DC-7BEB751B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40"/>
              <a:ext cx="289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[2]</a:t>
              </a:r>
            </a:p>
          </p:txBody>
        </p:sp>
        <p:sp>
          <p:nvSpPr>
            <p:cNvPr id="9298" name="Rectangle 16">
              <a:extLst>
                <a:ext uri="{FF2B5EF4-FFF2-40B4-BE49-F238E27FC236}">
                  <a16:creationId xmlns:a16="http://schemas.microsoft.com/office/drawing/2014/main" id="{15B58DA8-F421-4F3F-AD57-FF78C645F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470"/>
              <a:ext cx="289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f</a:t>
              </a:r>
              <a:endParaRPr lang="en-US" altLang="zh-CN" sz="1800" b="1"/>
            </a:p>
          </p:txBody>
        </p:sp>
        <p:sp>
          <p:nvSpPr>
            <p:cNvPr id="9299" name="Rectangle 17">
              <a:extLst>
                <a:ext uri="{FF2B5EF4-FFF2-40B4-BE49-F238E27FC236}">
                  <a16:creationId xmlns:a16="http://schemas.microsoft.com/office/drawing/2014/main" id="{0681A0B9-AFA0-448D-A4EA-722F692FD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701"/>
              <a:ext cx="289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2</a:t>
              </a:r>
              <a:endParaRPr lang="en-US" altLang="zh-CN" sz="2400" b="1"/>
            </a:p>
          </p:txBody>
        </p:sp>
        <p:sp>
          <p:nvSpPr>
            <p:cNvPr id="9300" name="Rectangle 18">
              <a:extLst>
                <a:ext uri="{FF2B5EF4-FFF2-40B4-BE49-F238E27FC236}">
                  <a16:creationId xmlns:a16="http://schemas.microsoft.com/office/drawing/2014/main" id="{2381424F-B935-46A3-9C4E-1B2909E1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[3]</a:t>
              </a:r>
            </a:p>
          </p:txBody>
        </p:sp>
        <p:sp>
          <p:nvSpPr>
            <p:cNvPr id="9301" name="Rectangle 19">
              <a:extLst>
                <a:ext uri="{FF2B5EF4-FFF2-40B4-BE49-F238E27FC236}">
                  <a16:creationId xmlns:a16="http://schemas.microsoft.com/office/drawing/2014/main" id="{110A46FC-8853-49CE-BE79-292AC2B8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c</a:t>
              </a:r>
              <a:endParaRPr lang="en-US" altLang="zh-CN" sz="1800" b="1"/>
            </a:p>
          </p:txBody>
        </p:sp>
        <p:sp>
          <p:nvSpPr>
            <p:cNvPr id="9302" name="Rectangle 20">
              <a:extLst>
                <a:ext uri="{FF2B5EF4-FFF2-40B4-BE49-F238E27FC236}">
                  <a16:creationId xmlns:a16="http://schemas.microsoft.com/office/drawing/2014/main" id="{3768D766-A78F-4079-81BB-A1A5898E6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3</a:t>
              </a:r>
              <a:endParaRPr lang="en-US" altLang="zh-CN" sz="1800" b="1"/>
            </a:p>
          </p:txBody>
        </p:sp>
        <p:sp>
          <p:nvSpPr>
            <p:cNvPr id="9303" name="Rectangle 21">
              <a:extLst>
                <a:ext uri="{FF2B5EF4-FFF2-40B4-BE49-F238E27FC236}">
                  <a16:creationId xmlns:a16="http://schemas.microsoft.com/office/drawing/2014/main" id="{9B4168CB-E4C7-40F0-BE1B-42B3E056A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[4]</a:t>
              </a:r>
            </a:p>
          </p:txBody>
        </p:sp>
        <p:sp>
          <p:nvSpPr>
            <p:cNvPr id="9304" name="Rectangle 22">
              <a:extLst>
                <a:ext uri="{FF2B5EF4-FFF2-40B4-BE49-F238E27FC236}">
                  <a16:creationId xmlns:a16="http://schemas.microsoft.com/office/drawing/2014/main" id="{4E95DC8C-5AE3-4384-831D-08CAFFD5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9305" name="Rectangle 23">
              <a:extLst>
                <a:ext uri="{FF2B5EF4-FFF2-40B4-BE49-F238E27FC236}">
                  <a16:creationId xmlns:a16="http://schemas.microsoft.com/office/drawing/2014/main" id="{16A821DD-3C4A-4D59-9ED6-EC66273BD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4</a:t>
              </a:r>
              <a:endParaRPr lang="en-US" altLang="zh-CN" sz="1800" b="1"/>
            </a:p>
          </p:txBody>
        </p:sp>
        <p:sp>
          <p:nvSpPr>
            <p:cNvPr id="9306" name="Rectangle 24">
              <a:extLst>
                <a:ext uri="{FF2B5EF4-FFF2-40B4-BE49-F238E27FC236}">
                  <a16:creationId xmlns:a16="http://schemas.microsoft.com/office/drawing/2014/main" id="{DA907C11-8F2F-40C3-B410-0F8AD14EE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[5]</a:t>
              </a:r>
            </a:p>
          </p:txBody>
        </p:sp>
        <p:sp>
          <p:nvSpPr>
            <p:cNvPr id="9307" name="Rectangle 25">
              <a:extLst>
                <a:ext uri="{FF2B5EF4-FFF2-40B4-BE49-F238E27FC236}">
                  <a16:creationId xmlns:a16="http://schemas.microsoft.com/office/drawing/2014/main" id="{F94F7928-9BA7-412D-AF3D-3DFF4F8C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9308" name="Rectangle 26">
              <a:extLst>
                <a:ext uri="{FF2B5EF4-FFF2-40B4-BE49-F238E27FC236}">
                  <a16:creationId xmlns:a16="http://schemas.microsoft.com/office/drawing/2014/main" id="{DB45D17D-4993-46FD-804A-1EC60669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5</a:t>
              </a:r>
              <a:endParaRPr lang="en-US" altLang="zh-CN" sz="2400" b="1"/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8E9AA7BC-DA26-4D68-9FB3-65853D3FE42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711450"/>
            <a:ext cx="3476625" cy="365125"/>
            <a:chOff x="2016" y="797"/>
            <a:chExt cx="2190" cy="230"/>
          </a:xfrm>
        </p:grpSpPr>
        <p:sp>
          <p:nvSpPr>
            <p:cNvPr id="9281" name="Rectangle 28">
              <a:extLst>
                <a:ext uri="{FF2B5EF4-FFF2-40B4-BE49-F238E27FC236}">
                  <a16:creationId xmlns:a16="http://schemas.microsoft.com/office/drawing/2014/main" id="{DA44855F-1BA1-409F-BF34-898C78A5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97"/>
              <a:ext cx="461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table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9282" name="Rectangle 29">
              <a:extLst>
                <a:ext uri="{FF2B5EF4-FFF2-40B4-BE49-F238E27FC236}">
                  <a16:creationId xmlns:a16="http://schemas.microsoft.com/office/drawing/2014/main" id="{96DBC7F1-DFD6-4959-9CEC-A734CB944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4</a:t>
              </a:r>
              <a:endParaRPr lang="en-US" altLang="zh-CN" sz="2400" b="1"/>
            </a:p>
          </p:txBody>
        </p:sp>
        <p:sp>
          <p:nvSpPr>
            <p:cNvPr id="9283" name="Rectangle 30">
              <a:extLst>
                <a:ext uri="{FF2B5EF4-FFF2-40B4-BE49-F238E27FC236}">
                  <a16:creationId xmlns:a16="http://schemas.microsoft.com/office/drawing/2014/main" id="{C9F2D5AF-5BD6-458F-8092-0D270C97A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1</a:t>
              </a:r>
              <a:endParaRPr lang="en-US" altLang="zh-CN" sz="2400" b="1"/>
            </a:p>
          </p:txBody>
        </p:sp>
        <p:sp>
          <p:nvSpPr>
            <p:cNvPr id="9284" name="Rectangle 31">
              <a:extLst>
                <a:ext uri="{FF2B5EF4-FFF2-40B4-BE49-F238E27FC236}">
                  <a16:creationId xmlns:a16="http://schemas.microsoft.com/office/drawing/2014/main" id="{53BC5018-5B1E-4A94-AEAD-7A4F36A0F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797"/>
              <a:ext cx="289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3</a:t>
              </a:r>
              <a:endParaRPr lang="en-US" altLang="zh-CN" sz="2400" b="1"/>
            </a:p>
          </p:txBody>
        </p:sp>
        <p:sp>
          <p:nvSpPr>
            <p:cNvPr id="9285" name="Rectangle 32">
              <a:extLst>
                <a:ext uri="{FF2B5EF4-FFF2-40B4-BE49-F238E27FC236}">
                  <a16:creationId xmlns:a16="http://schemas.microsoft.com/office/drawing/2014/main" id="{849A6C34-0309-4DF1-B688-32F1AD9E9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0</a:t>
              </a:r>
              <a:endParaRPr lang="en-US" altLang="zh-CN" sz="1800" b="1"/>
            </a:p>
          </p:txBody>
        </p:sp>
        <p:sp>
          <p:nvSpPr>
            <p:cNvPr id="9286" name="Rectangle 33">
              <a:extLst>
                <a:ext uri="{FF2B5EF4-FFF2-40B4-BE49-F238E27FC236}">
                  <a16:creationId xmlns:a16="http://schemas.microsoft.com/office/drawing/2014/main" id="{D7E6F1EA-1DBC-40A7-B4D8-A45A171C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5</a:t>
              </a:r>
              <a:endParaRPr lang="en-US" altLang="zh-CN" sz="1800" b="1"/>
            </a:p>
          </p:txBody>
        </p:sp>
        <p:sp>
          <p:nvSpPr>
            <p:cNvPr id="9287" name="Rectangle 34">
              <a:extLst>
                <a:ext uri="{FF2B5EF4-FFF2-40B4-BE49-F238E27FC236}">
                  <a16:creationId xmlns:a16="http://schemas.microsoft.com/office/drawing/2014/main" id="{BA22A952-2907-4AA7-B7A4-BDE3E762B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2</a:t>
              </a:r>
              <a:endParaRPr lang="en-US" altLang="zh-CN" sz="2400" b="1"/>
            </a:p>
          </p:txBody>
        </p:sp>
      </p:grpSp>
      <p:sp>
        <p:nvSpPr>
          <p:cNvPr id="69667" name="Text Box 35">
            <a:extLst>
              <a:ext uri="{FF2B5EF4-FFF2-40B4-BE49-F238E27FC236}">
                <a16:creationId xmlns:a16="http://schemas.microsoft.com/office/drawing/2014/main" id="{5876CD2F-1019-428A-B9EB-C85E7A83A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The sorted list is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list [ table[0] ], list [ table[1] ], ……, list [ table[n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1] ]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69668" name="Text Box 36">
            <a:extLst>
              <a:ext uri="{FF2B5EF4-FFF2-40B4-BE49-F238E27FC236}">
                <a16:creationId xmlns:a16="http://schemas.microsoft.com/office/drawing/2014/main" id="{5190EE1D-3E4A-47B7-BBE6-CE019A739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Note:</a:t>
            </a:r>
            <a:r>
              <a:rPr lang="en-US" altLang="zh-CN" sz="2000" b="1"/>
              <a:t>  Every permutation is made up of disjoint cycles.</a:t>
            </a:r>
          </a:p>
        </p:txBody>
      </p:sp>
      <p:sp>
        <p:nvSpPr>
          <p:cNvPr id="69669" name="Oval 37">
            <a:extLst>
              <a:ext uri="{FF2B5EF4-FFF2-40B4-BE49-F238E27FC236}">
                <a16:creationId xmlns:a16="http://schemas.microsoft.com/office/drawing/2014/main" id="{44739F23-A076-4088-B659-E7E3450D3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0" name="Oval 38">
            <a:extLst>
              <a:ext uri="{FF2B5EF4-FFF2-40B4-BE49-F238E27FC236}">
                <a16:creationId xmlns:a16="http://schemas.microsoft.com/office/drawing/2014/main" id="{3DB1E3F6-5D90-4385-A481-98A7774F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1" name="Oval 39">
            <a:extLst>
              <a:ext uri="{FF2B5EF4-FFF2-40B4-BE49-F238E27FC236}">
                <a16:creationId xmlns:a16="http://schemas.microsoft.com/office/drawing/2014/main" id="{9C3DD6DF-CBE1-44E2-BF18-35829B8DA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2" name="Oval 40">
            <a:extLst>
              <a:ext uri="{FF2B5EF4-FFF2-40B4-BE49-F238E27FC236}">
                <a16:creationId xmlns:a16="http://schemas.microsoft.com/office/drawing/2014/main" id="{1CB7D28D-5B00-4F5D-A0E5-EB765F764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3" name="Oval 41">
            <a:extLst>
              <a:ext uri="{FF2B5EF4-FFF2-40B4-BE49-F238E27FC236}">
                <a16:creationId xmlns:a16="http://schemas.microsoft.com/office/drawing/2014/main" id="{BE5ACBC3-0FA4-4DC5-A3F0-BC7C1549B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4" name="Oval 42">
            <a:extLst>
              <a:ext uri="{FF2B5EF4-FFF2-40B4-BE49-F238E27FC236}">
                <a16:creationId xmlns:a16="http://schemas.microsoft.com/office/drawing/2014/main" id="{4E421926-9A05-40E8-85B4-DFF340E73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381000" cy="304800"/>
          </a:xfrm>
          <a:prstGeom prst="ellipse">
            <a:avLst/>
          </a:prstGeom>
          <a:solidFill>
            <a:srgbClr val="CC99FF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5" name="Oval 43">
            <a:extLst>
              <a:ext uri="{FF2B5EF4-FFF2-40B4-BE49-F238E27FC236}">
                <a16:creationId xmlns:a16="http://schemas.microsoft.com/office/drawing/2014/main" id="{6A5D26E8-75F6-48B7-AC30-D894F6ED5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ellipse">
            <a:avLst/>
          </a:prstGeom>
          <a:solidFill>
            <a:srgbClr val="CC99FF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6467FFB2-08A0-4F4A-B720-8513FAF1C859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4130675"/>
            <a:ext cx="3476625" cy="1096963"/>
            <a:chOff x="1920" y="240"/>
            <a:chExt cx="2190" cy="691"/>
          </a:xfrm>
        </p:grpSpPr>
        <p:sp>
          <p:nvSpPr>
            <p:cNvPr id="9260" name="Rectangle 45">
              <a:extLst>
                <a:ext uri="{FF2B5EF4-FFF2-40B4-BE49-F238E27FC236}">
                  <a16:creationId xmlns:a16="http://schemas.microsoft.com/office/drawing/2014/main" id="{83C9743D-50A1-411C-90DA-5D66FA0A6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0"/>
              <a:ext cx="461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list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9261" name="Rectangle 46">
              <a:extLst>
                <a:ext uri="{FF2B5EF4-FFF2-40B4-BE49-F238E27FC236}">
                  <a16:creationId xmlns:a16="http://schemas.microsoft.com/office/drawing/2014/main" id="{545602F5-4F31-48B9-9433-763FD9F5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470"/>
              <a:ext cx="461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key</a:t>
              </a:r>
              <a:endParaRPr lang="en-US" altLang="zh-CN" sz="2000" b="1"/>
            </a:p>
          </p:txBody>
        </p:sp>
        <p:sp>
          <p:nvSpPr>
            <p:cNvPr id="9262" name="Rectangle 47">
              <a:extLst>
                <a:ext uri="{FF2B5EF4-FFF2-40B4-BE49-F238E27FC236}">
                  <a16:creationId xmlns:a16="http://schemas.microsoft.com/office/drawing/2014/main" id="{B1D2D21D-80AE-4732-BC1E-2366D5E4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701"/>
              <a:ext cx="461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table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9263" name="Rectangle 48">
              <a:extLst>
                <a:ext uri="{FF2B5EF4-FFF2-40B4-BE49-F238E27FC236}">
                  <a16:creationId xmlns:a16="http://schemas.microsoft.com/office/drawing/2014/main" id="{135852D3-6957-45CF-B1D8-99F0DE3C2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[0]</a:t>
              </a:r>
            </a:p>
          </p:txBody>
        </p:sp>
        <p:sp>
          <p:nvSpPr>
            <p:cNvPr id="9264" name="Rectangle 49">
              <a:extLst>
                <a:ext uri="{FF2B5EF4-FFF2-40B4-BE49-F238E27FC236}">
                  <a16:creationId xmlns:a16="http://schemas.microsoft.com/office/drawing/2014/main" id="{3F0701E2-B623-448B-8765-DCB2FFC74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265" name="Rectangle 50">
              <a:extLst>
                <a:ext uri="{FF2B5EF4-FFF2-40B4-BE49-F238E27FC236}">
                  <a16:creationId xmlns:a16="http://schemas.microsoft.com/office/drawing/2014/main" id="{9EE737D0-5CC4-4299-8C9B-217C65C37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4</a:t>
              </a:r>
              <a:endParaRPr lang="en-US" altLang="zh-CN" sz="2400" b="1"/>
            </a:p>
          </p:txBody>
        </p:sp>
        <p:sp>
          <p:nvSpPr>
            <p:cNvPr id="9266" name="Rectangle 51">
              <a:extLst>
                <a:ext uri="{FF2B5EF4-FFF2-40B4-BE49-F238E27FC236}">
                  <a16:creationId xmlns:a16="http://schemas.microsoft.com/office/drawing/2014/main" id="{28FB19C2-C932-4815-A104-AF85965B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[1]</a:t>
              </a:r>
            </a:p>
          </p:txBody>
        </p:sp>
        <p:sp>
          <p:nvSpPr>
            <p:cNvPr id="9267" name="Rectangle 52">
              <a:extLst>
                <a:ext uri="{FF2B5EF4-FFF2-40B4-BE49-F238E27FC236}">
                  <a16:creationId xmlns:a16="http://schemas.microsoft.com/office/drawing/2014/main" id="{0B3C4715-122F-45CD-98E2-953248C30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b</a:t>
              </a:r>
              <a:endParaRPr lang="en-US" altLang="zh-CN" sz="1800" b="1"/>
            </a:p>
          </p:txBody>
        </p:sp>
        <p:sp>
          <p:nvSpPr>
            <p:cNvPr id="9268" name="Rectangle 53">
              <a:extLst>
                <a:ext uri="{FF2B5EF4-FFF2-40B4-BE49-F238E27FC236}">
                  <a16:creationId xmlns:a16="http://schemas.microsoft.com/office/drawing/2014/main" id="{EF3442C2-7C60-44D8-ABF0-0A42EECE4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1</a:t>
              </a:r>
              <a:endParaRPr lang="en-US" altLang="zh-CN" sz="2400" b="1"/>
            </a:p>
          </p:txBody>
        </p:sp>
        <p:sp>
          <p:nvSpPr>
            <p:cNvPr id="9269" name="Rectangle 54">
              <a:extLst>
                <a:ext uri="{FF2B5EF4-FFF2-40B4-BE49-F238E27FC236}">
                  <a16:creationId xmlns:a16="http://schemas.microsoft.com/office/drawing/2014/main" id="{A64DDA22-A152-4BFB-A13D-1A24FC926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40"/>
              <a:ext cx="289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[2]</a:t>
              </a:r>
            </a:p>
          </p:txBody>
        </p:sp>
        <p:sp>
          <p:nvSpPr>
            <p:cNvPr id="9270" name="Rectangle 55">
              <a:extLst>
                <a:ext uri="{FF2B5EF4-FFF2-40B4-BE49-F238E27FC236}">
                  <a16:creationId xmlns:a16="http://schemas.microsoft.com/office/drawing/2014/main" id="{5366CB4F-A253-40F0-96B1-FC9A4170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470"/>
              <a:ext cx="289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f</a:t>
              </a:r>
              <a:endParaRPr lang="en-US" altLang="zh-CN" sz="1800" b="1"/>
            </a:p>
          </p:txBody>
        </p:sp>
        <p:sp>
          <p:nvSpPr>
            <p:cNvPr id="9271" name="Rectangle 56">
              <a:extLst>
                <a:ext uri="{FF2B5EF4-FFF2-40B4-BE49-F238E27FC236}">
                  <a16:creationId xmlns:a16="http://schemas.microsoft.com/office/drawing/2014/main" id="{A6977321-D7C6-428A-BD39-93F56906C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701"/>
              <a:ext cx="289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3</a:t>
              </a:r>
              <a:endParaRPr lang="en-US" altLang="zh-CN" sz="2400" b="1"/>
            </a:p>
          </p:txBody>
        </p:sp>
        <p:sp>
          <p:nvSpPr>
            <p:cNvPr id="9272" name="Rectangle 57">
              <a:extLst>
                <a:ext uri="{FF2B5EF4-FFF2-40B4-BE49-F238E27FC236}">
                  <a16:creationId xmlns:a16="http://schemas.microsoft.com/office/drawing/2014/main" id="{595A4A7A-D118-4DEE-A62A-64F5F28DD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[3]</a:t>
              </a:r>
            </a:p>
          </p:txBody>
        </p:sp>
        <p:sp>
          <p:nvSpPr>
            <p:cNvPr id="9273" name="Rectangle 58">
              <a:extLst>
                <a:ext uri="{FF2B5EF4-FFF2-40B4-BE49-F238E27FC236}">
                  <a16:creationId xmlns:a16="http://schemas.microsoft.com/office/drawing/2014/main" id="{677D27B1-5624-4F71-9AA1-D060088F9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c</a:t>
              </a:r>
              <a:endParaRPr lang="en-US" altLang="zh-CN" sz="1800" b="1"/>
            </a:p>
          </p:txBody>
        </p:sp>
        <p:sp>
          <p:nvSpPr>
            <p:cNvPr id="9274" name="Rectangle 59">
              <a:extLst>
                <a:ext uri="{FF2B5EF4-FFF2-40B4-BE49-F238E27FC236}">
                  <a16:creationId xmlns:a16="http://schemas.microsoft.com/office/drawing/2014/main" id="{37EDC165-F40E-4BDD-ABD0-CF3CD307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0</a:t>
              </a:r>
              <a:endParaRPr lang="en-US" altLang="zh-CN" sz="1800" b="1"/>
            </a:p>
          </p:txBody>
        </p:sp>
        <p:sp>
          <p:nvSpPr>
            <p:cNvPr id="9275" name="Rectangle 60">
              <a:extLst>
                <a:ext uri="{FF2B5EF4-FFF2-40B4-BE49-F238E27FC236}">
                  <a16:creationId xmlns:a16="http://schemas.microsoft.com/office/drawing/2014/main" id="{C69779E2-13F7-4FE3-A952-F3A6F12F8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[4]</a:t>
              </a:r>
            </a:p>
          </p:txBody>
        </p:sp>
        <p:sp>
          <p:nvSpPr>
            <p:cNvPr id="9276" name="Rectangle 61">
              <a:extLst>
                <a:ext uri="{FF2B5EF4-FFF2-40B4-BE49-F238E27FC236}">
                  <a16:creationId xmlns:a16="http://schemas.microsoft.com/office/drawing/2014/main" id="{56EFA7B7-0071-4821-B7AF-28510A7B0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9277" name="Rectangle 62">
              <a:extLst>
                <a:ext uri="{FF2B5EF4-FFF2-40B4-BE49-F238E27FC236}">
                  <a16:creationId xmlns:a16="http://schemas.microsoft.com/office/drawing/2014/main" id="{BED44CC6-1AA1-47C7-9CEC-4C794DF2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5</a:t>
              </a:r>
              <a:endParaRPr lang="en-US" altLang="zh-CN" sz="1800" b="1"/>
            </a:p>
          </p:txBody>
        </p:sp>
        <p:sp>
          <p:nvSpPr>
            <p:cNvPr id="9278" name="Rectangle 63">
              <a:extLst>
                <a:ext uri="{FF2B5EF4-FFF2-40B4-BE49-F238E27FC236}">
                  <a16:creationId xmlns:a16="http://schemas.microsoft.com/office/drawing/2014/main" id="{7990CAC5-D668-43F8-BE59-A590EEFDE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[5]</a:t>
              </a:r>
            </a:p>
          </p:txBody>
        </p:sp>
        <p:sp>
          <p:nvSpPr>
            <p:cNvPr id="9279" name="Rectangle 64">
              <a:extLst>
                <a:ext uri="{FF2B5EF4-FFF2-40B4-BE49-F238E27FC236}">
                  <a16:creationId xmlns:a16="http://schemas.microsoft.com/office/drawing/2014/main" id="{F8648A52-C1C0-40F9-A95E-ADDFD8E6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9280" name="Rectangle 65">
              <a:extLst>
                <a:ext uri="{FF2B5EF4-FFF2-40B4-BE49-F238E27FC236}">
                  <a16:creationId xmlns:a16="http://schemas.microsoft.com/office/drawing/2014/main" id="{C9A04931-4859-40F9-AD90-44955C91B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2</a:t>
              </a:r>
              <a:endParaRPr lang="en-US" altLang="zh-CN" sz="2400" b="1"/>
            </a:p>
          </p:txBody>
        </p:sp>
      </p:grpSp>
      <p:sp>
        <p:nvSpPr>
          <p:cNvPr id="69698" name="Text Box 66">
            <a:extLst>
              <a:ext uri="{FF2B5EF4-FFF2-40B4-BE49-F238E27FC236}">
                <a16:creationId xmlns:a16="http://schemas.microsoft.com/office/drawing/2014/main" id="{708CE4AF-C1B7-4FCE-BC1B-3CF292573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41306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temp = d</a:t>
            </a:r>
          </a:p>
        </p:txBody>
      </p:sp>
      <p:sp>
        <p:nvSpPr>
          <p:cNvPr id="69699" name="Text Box 67">
            <a:extLst>
              <a:ext uri="{FF2B5EF4-FFF2-40B4-BE49-F238E27FC236}">
                <a16:creationId xmlns:a16="http://schemas.microsoft.com/office/drawing/2014/main" id="{86B71359-8D7C-4072-863B-17DD680DB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44354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current = 0</a:t>
            </a:r>
          </a:p>
        </p:txBody>
      </p:sp>
      <p:sp>
        <p:nvSpPr>
          <p:cNvPr id="69700" name="Text Box 68">
            <a:extLst>
              <a:ext uri="{FF2B5EF4-FFF2-40B4-BE49-F238E27FC236}">
                <a16:creationId xmlns:a16="http://schemas.microsoft.com/office/drawing/2014/main" id="{A6228E33-1035-4088-85E0-A606DCD0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4740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next = 4</a:t>
            </a:r>
          </a:p>
        </p:txBody>
      </p:sp>
      <p:sp>
        <p:nvSpPr>
          <p:cNvPr id="69701" name="Rectangle 69">
            <a:extLst>
              <a:ext uri="{FF2B5EF4-FFF2-40B4-BE49-F238E27FC236}">
                <a16:creationId xmlns:a16="http://schemas.microsoft.com/office/drawing/2014/main" id="{4CD34A98-B13E-4EE4-9B46-39C7634B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a</a:t>
            </a:r>
            <a:endParaRPr lang="en-US" altLang="zh-CN" sz="2400" b="1"/>
          </a:p>
        </p:txBody>
      </p:sp>
      <p:sp>
        <p:nvSpPr>
          <p:cNvPr id="69702" name="Rectangle 70">
            <a:extLst>
              <a:ext uri="{FF2B5EF4-FFF2-40B4-BE49-F238E27FC236}">
                <a16:creationId xmlns:a16="http://schemas.microsoft.com/office/drawing/2014/main" id="{573DFDAB-5EDF-46E5-8542-926956B9E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0</a:t>
            </a:r>
            <a:endParaRPr lang="en-US" altLang="zh-CN" sz="2400" b="1"/>
          </a:p>
        </p:txBody>
      </p:sp>
      <p:sp>
        <p:nvSpPr>
          <p:cNvPr id="69703" name="Text Box 71">
            <a:extLst>
              <a:ext uri="{FF2B5EF4-FFF2-40B4-BE49-F238E27FC236}">
                <a16:creationId xmlns:a16="http://schemas.microsoft.com/office/drawing/2014/main" id="{FFD00E54-F1FD-4F5F-9AE2-8177F35A6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4435475"/>
            <a:ext cx="2286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4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04" name="Text Box 72">
            <a:extLst>
              <a:ext uri="{FF2B5EF4-FFF2-40B4-BE49-F238E27FC236}">
                <a16:creationId xmlns:a16="http://schemas.microsoft.com/office/drawing/2014/main" id="{D063651E-BA16-4A93-8E36-1D182F748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47402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05" name="Rectangle 73">
            <a:extLst>
              <a:ext uri="{FF2B5EF4-FFF2-40B4-BE49-F238E27FC236}">
                <a16:creationId xmlns:a16="http://schemas.microsoft.com/office/drawing/2014/main" id="{B2FCAE7D-BCFC-4807-B636-6A9AC70A6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e</a:t>
            </a:r>
            <a:endParaRPr lang="en-US" altLang="zh-CN" sz="2400" b="1"/>
          </a:p>
        </p:txBody>
      </p:sp>
      <p:sp>
        <p:nvSpPr>
          <p:cNvPr id="69706" name="Rectangle 74">
            <a:extLst>
              <a:ext uri="{FF2B5EF4-FFF2-40B4-BE49-F238E27FC236}">
                <a16:creationId xmlns:a16="http://schemas.microsoft.com/office/drawing/2014/main" id="{DCC50990-3BB0-4AE3-9BA5-6BFAD438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4</a:t>
            </a:r>
            <a:endParaRPr lang="en-US" altLang="zh-CN" sz="2400" b="1"/>
          </a:p>
        </p:txBody>
      </p:sp>
      <p:sp>
        <p:nvSpPr>
          <p:cNvPr id="69707" name="Text Box 75">
            <a:extLst>
              <a:ext uri="{FF2B5EF4-FFF2-40B4-BE49-F238E27FC236}">
                <a16:creationId xmlns:a16="http://schemas.microsoft.com/office/drawing/2014/main" id="{D336F05A-FF6C-4A26-847F-B7D8FDC9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44354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08" name="Text Box 76">
            <a:extLst>
              <a:ext uri="{FF2B5EF4-FFF2-40B4-BE49-F238E27FC236}">
                <a16:creationId xmlns:a16="http://schemas.microsoft.com/office/drawing/2014/main" id="{F264ECC5-EFAB-4EC8-A03E-DAA287BD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47402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09" name="Rectangle 77">
            <a:extLst>
              <a:ext uri="{FF2B5EF4-FFF2-40B4-BE49-F238E27FC236}">
                <a16:creationId xmlns:a16="http://schemas.microsoft.com/office/drawing/2014/main" id="{BC6F6F17-4BC0-4A76-99CF-AF0BF81D6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f</a:t>
            </a:r>
            <a:endParaRPr lang="en-US" altLang="zh-CN" sz="2400" b="1"/>
          </a:p>
        </p:txBody>
      </p:sp>
      <p:sp>
        <p:nvSpPr>
          <p:cNvPr id="69710" name="Rectangle 78">
            <a:extLst>
              <a:ext uri="{FF2B5EF4-FFF2-40B4-BE49-F238E27FC236}">
                <a16:creationId xmlns:a16="http://schemas.microsoft.com/office/drawing/2014/main" id="{079A4165-5950-494B-A0D4-428B3896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5</a:t>
            </a:r>
            <a:endParaRPr lang="en-US" altLang="zh-CN" sz="2400" b="1"/>
          </a:p>
        </p:txBody>
      </p:sp>
      <p:sp>
        <p:nvSpPr>
          <p:cNvPr id="69711" name="Text Box 79">
            <a:extLst>
              <a:ext uri="{FF2B5EF4-FFF2-40B4-BE49-F238E27FC236}">
                <a16:creationId xmlns:a16="http://schemas.microsoft.com/office/drawing/2014/main" id="{A74D90F3-D5AF-49AB-9DB4-F3462B487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44354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12" name="Text Box 80">
            <a:extLst>
              <a:ext uri="{FF2B5EF4-FFF2-40B4-BE49-F238E27FC236}">
                <a16:creationId xmlns:a16="http://schemas.microsoft.com/office/drawing/2014/main" id="{B80CFD21-9D88-46B9-AC86-1E47F3BA7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47402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13" name="Rectangle 81">
            <a:extLst>
              <a:ext uri="{FF2B5EF4-FFF2-40B4-BE49-F238E27FC236}">
                <a16:creationId xmlns:a16="http://schemas.microsoft.com/office/drawing/2014/main" id="{2B14EB79-21CC-4318-A725-4C52A5BA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c</a:t>
            </a:r>
            <a:endParaRPr lang="en-US" altLang="zh-CN" sz="2400" b="1"/>
          </a:p>
        </p:txBody>
      </p:sp>
      <p:sp>
        <p:nvSpPr>
          <p:cNvPr id="69714" name="Rectangle 82">
            <a:extLst>
              <a:ext uri="{FF2B5EF4-FFF2-40B4-BE49-F238E27FC236}">
                <a16:creationId xmlns:a16="http://schemas.microsoft.com/office/drawing/2014/main" id="{5CE63E17-3433-4332-8714-BBD37B42E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2</a:t>
            </a:r>
            <a:endParaRPr lang="en-US" altLang="zh-CN" sz="2400" b="1"/>
          </a:p>
        </p:txBody>
      </p:sp>
      <p:sp>
        <p:nvSpPr>
          <p:cNvPr id="69715" name="Text Box 83">
            <a:extLst>
              <a:ext uri="{FF2B5EF4-FFF2-40B4-BE49-F238E27FC236}">
                <a16:creationId xmlns:a16="http://schemas.microsoft.com/office/drawing/2014/main" id="{C9712B68-FE6C-4005-B46A-E0F3831B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44354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16" name="Oval 84">
            <a:extLst>
              <a:ext uri="{FF2B5EF4-FFF2-40B4-BE49-F238E27FC236}">
                <a16:creationId xmlns:a16="http://schemas.microsoft.com/office/drawing/2014/main" id="{33495088-367C-43E9-8F44-E690DB0B7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892675"/>
            <a:ext cx="381000" cy="304800"/>
          </a:xfrm>
          <a:prstGeom prst="ellipse">
            <a:avLst/>
          </a:prstGeom>
          <a:solidFill>
            <a:srgbClr val="CC99FF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717" name="Rectangle 85">
            <a:extLst>
              <a:ext uri="{FF2B5EF4-FFF2-40B4-BE49-F238E27FC236}">
                <a16:creationId xmlns:a16="http://schemas.microsoft.com/office/drawing/2014/main" id="{12B6D86D-7BB1-445C-A419-AA61F5C9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d</a:t>
            </a:r>
            <a:endParaRPr lang="en-US" altLang="zh-CN" sz="2400" b="1"/>
          </a:p>
        </p:txBody>
      </p:sp>
      <p:sp>
        <p:nvSpPr>
          <p:cNvPr id="69718" name="Rectangle 86">
            <a:extLst>
              <a:ext uri="{FF2B5EF4-FFF2-40B4-BE49-F238E27FC236}">
                <a16:creationId xmlns:a16="http://schemas.microsoft.com/office/drawing/2014/main" id="{9310B570-ABE3-44AB-8432-253606F4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3</a:t>
            </a:r>
            <a:endParaRPr lang="en-US" altLang="zh-CN" sz="2400" b="1"/>
          </a:p>
        </p:txBody>
      </p:sp>
      <p:sp>
        <p:nvSpPr>
          <p:cNvPr id="69719" name="Text Box 87">
            <a:extLst>
              <a:ext uri="{FF2B5EF4-FFF2-40B4-BE49-F238E27FC236}">
                <a16:creationId xmlns:a16="http://schemas.microsoft.com/office/drawing/2014/main" id="{FA7AD19B-BFF8-4B99-8CF2-DF58707EE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In the worst case there are       ?        cycles and requires       ?       record moves.</a:t>
            </a:r>
          </a:p>
        </p:txBody>
      </p:sp>
      <p:sp>
        <p:nvSpPr>
          <p:cNvPr id="69720" name="Text Box 88">
            <a:extLst>
              <a:ext uri="{FF2B5EF4-FFF2-40B4-BE49-F238E27FC236}">
                <a16:creationId xmlns:a16="http://schemas.microsoft.com/office/drawing/2014/main" id="{3954E1A9-C5BC-4F1D-BB16-40628814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34000"/>
            <a:ext cx="9906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 </a:t>
            </a:r>
            <a:r>
              <a:rPr lang="en-US" altLang="zh-CN" sz="2000" b="1" i="1">
                <a:sym typeface="Symbol" panose="05050102010706020507" pitchFamily="18" charset="2"/>
              </a:rPr>
              <a:t>N</a:t>
            </a:r>
            <a:r>
              <a:rPr lang="en-US" altLang="zh-CN" sz="2000" b="1">
                <a:sym typeface="Symbol" panose="05050102010706020507" pitchFamily="18" charset="2"/>
              </a:rPr>
              <a:t> / 2</a:t>
            </a:r>
            <a:endParaRPr lang="en-US" altLang="zh-CN" sz="2000" b="1"/>
          </a:p>
        </p:txBody>
      </p:sp>
      <p:sp>
        <p:nvSpPr>
          <p:cNvPr id="69721" name="Text Box 89">
            <a:extLst>
              <a:ext uri="{FF2B5EF4-FFF2-40B4-BE49-F238E27FC236}">
                <a16:creationId xmlns:a16="http://schemas.microsoft.com/office/drawing/2014/main" id="{393281B7-59CA-4626-B9BC-233A24C9A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334000"/>
            <a:ext cx="12192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 3</a:t>
            </a:r>
            <a:r>
              <a:rPr lang="en-US" altLang="zh-CN" sz="2000" b="1" i="1">
                <a:sym typeface="Symbol" panose="05050102010706020507" pitchFamily="18" charset="2"/>
              </a:rPr>
              <a:t>N</a:t>
            </a:r>
            <a:r>
              <a:rPr lang="en-US" altLang="zh-CN" sz="2000" b="1">
                <a:sym typeface="Symbol" panose="05050102010706020507" pitchFamily="18" charset="2"/>
              </a:rPr>
              <a:t> / 2</a:t>
            </a:r>
            <a:endParaRPr lang="en-US" altLang="zh-CN" sz="2000" b="1"/>
          </a:p>
        </p:txBody>
      </p:sp>
      <p:sp>
        <p:nvSpPr>
          <p:cNvPr id="69722" name="Text Box 90">
            <a:extLst>
              <a:ext uri="{FF2B5EF4-FFF2-40B4-BE49-F238E27FC236}">
                <a16:creationId xmlns:a16="http://schemas.microsoft.com/office/drawing/2014/main" id="{11838C60-354A-4356-828A-F00D7A937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19800"/>
            <a:ext cx="541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</a:t>
            </a:r>
            <a:r>
              <a:rPr lang="en-US" altLang="zh-CN" sz="2000" b="1" i="1"/>
              <a:t>m N </a:t>
            </a:r>
            <a:r>
              <a:rPr lang="en-US" altLang="zh-CN" sz="2000" b="1"/>
              <a:t>) where </a:t>
            </a:r>
            <a:r>
              <a:rPr lang="en-US" altLang="zh-CN" sz="2000" b="1" i="1"/>
              <a:t>m</a:t>
            </a:r>
            <a:r>
              <a:rPr lang="en-US" altLang="zh-CN" sz="2000" b="1"/>
              <a:t> is the size of a structure.</a:t>
            </a:r>
            <a:endParaRPr lang="en-US" altLang="zh-CN" sz="2000" b="1" i="1"/>
          </a:p>
        </p:txBody>
      </p:sp>
      <p:sp>
        <p:nvSpPr>
          <p:cNvPr id="69723" name="Text Box 91">
            <a:extLst>
              <a:ext uri="{FF2B5EF4-FFF2-40B4-BE49-F238E27FC236}">
                <a16:creationId xmlns:a16="http://schemas.microsoft.com/office/drawing/2014/main" id="{F11230DF-BCAE-4020-AFFF-DA546035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</a:t>
            </a:r>
            <a:r>
              <a:rPr lang="en-US" altLang="zh-CN" sz="2400" b="1">
                <a:solidFill>
                  <a:schemeClr val="hlink"/>
                </a:solidFill>
                <a:ea typeface="MS Hei" pitchFamily="49" charset="-122"/>
              </a:rPr>
              <a:t>Table Sort</a:t>
            </a:r>
          </a:p>
        </p:txBody>
      </p:sp>
      <p:sp>
        <p:nvSpPr>
          <p:cNvPr id="9259" name="Text Box 92">
            <a:extLst>
              <a:ext uri="{FF2B5EF4-FFF2-40B4-BE49-F238E27FC236}">
                <a16:creationId xmlns:a16="http://schemas.microsoft.com/office/drawing/2014/main" id="{3545C9FC-15D7-4FA7-824D-F5931D614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8/14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9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9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9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9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9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9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69636" grpId="0" autoUpdateAnimBg="0"/>
      <p:bldP spid="69667" grpId="0" autoUpdateAnimBg="0"/>
      <p:bldP spid="69668" grpId="0" autoUpdateAnimBg="0"/>
      <p:bldP spid="69669" grpId="0" animBg="1"/>
      <p:bldP spid="69670" grpId="0" animBg="1"/>
      <p:bldP spid="69671" grpId="0" animBg="1"/>
      <p:bldP spid="69672" grpId="0" animBg="1"/>
      <p:bldP spid="69673" grpId="0" animBg="1"/>
      <p:bldP spid="69674" grpId="0" animBg="1"/>
      <p:bldP spid="69675" grpId="0" animBg="1"/>
      <p:bldP spid="69698" grpId="0" autoUpdateAnimBg="0"/>
      <p:bldP spid="69699" grpId="0" autoUpdateAnimBg="0"/>
      <p:bldP spid="69700" grpId="0" autoUpdateAnimBg="0"/>
      <p:bldP spid="69701" grpId="0" animBg="1" autoUpdateAnimBg="0"/>
      <p:bldP spid="69702" grpId="0" animBg="1" autoUpdateAnimBg="0"/>
      <p:bldP spid="69703" grpId="0" animBg="1" autoUpdateAnimBg="0"/>
      <p:bldP spid="69704" grpId="0" animBg="1" autoUpdateAnimBg="0"/>
      <p:bldP spid="69705" grpId="0" animBg="1" autoUpdateAnimBg="0"/>
      <p:bldP spid="69706" grpId="0" animBg="1" autoUpdateAnimBg="0"/>
      <p:bldP spid="69707" grpId="0" animBg="1" autoUpdateAnimBg="0"/>
      <p:bldP spid="69708" grpId="0" animBg="1" autoUpdateAnimBg="0"/>
      <p:bldP spid="69709" grpId="0" animBg="1" autoUpdateAnimBg="0"/>
      <p:bldP spid="69710" grpId="0" animBg="1" autoUpdateAnimBg="0"/>
      <p:bldP spid="69711" grpId="0" animBg="1" autoUpdateAnimBg="0"/>
      <p:bldP spid="69712" grpId="0" animBg="1" autoUpdateAnimBg="0"/>
      <p:bldP spid="69713" grpId="0" animBg="1" autoUpdateAnimBg="0"/>
      <p:bldP spid="69714" grpId="0" animBg="1" autoUpdateAnimBg="0"/>
      <p:bldP spid="69715" grpId="0" animBg="1" autoUpdateAnimBg="0"/>
      <p:bldP spid="69716" grpId="0" animBg="1"/>
      <p:bldP spid="69717" grpId="0" animBg="1" autoUpdateAnimBg="0"/>
      <p:bldP spid="69718" grpId="0" animBg="1" autoUpdateAnimBg="0"/>
      <p:bldP spid="69719" grpId="0" autoUpdateAnimBg="0"/>
      <p:bldP spid="69720" grpId="0" animBg="1" autoUpdateAnimBg="0"/>
      <p:bldP spid="69721" grpId="0" animBg="1" autoUpdateAnimBg="0"/>
      <p:bldP spid="69722" grpId="0" autoUpdateAnimBg="0"/>
      <p:bldP spid="697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A2410D3B-BC1B-41AE-8E54-1BED9A74F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§9  A General Lower Bound for Sorting</a:t>
            </a:r>
            <a:endParaRPr lang="en-US" altLang="zh-CN" sz="2400" b="1"/>
          </a:p>
        </p:txBody>
      </p:sp>
      <p:sp>
        <p:nvSpPr>
          <p:cNvPr id="63529" name="Text Box 41">
            <a:extLst>
              <a:ext uri="{FF2B5EF4-FFF2-40B4-BE49-F238E27FC236}">
                <a16:creationId xmlns:a16="http://schemas.microsoft.com/office/drawing/2014/main" id="{1AECA748-EAEB-457B-95B4-190E54F8E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【Theorem】</a:t>
            </a:r>
            <a:r>
              <a:rPr lang="en-US" altLang="zh-CN" sz="2400" b="1"/>
              <a:t>Any algorithm that </a:t>
            </a:r>
            <a:r>
              <a:rPr lang="en-US" altLang="zh-CN" sz="2400" b="1">
                <a:solidFill>
                  <a:schemeClr val="hlink"/>
                </a:solidFill>
              </a:rPr>
              <a:t>sorts by comparisons only</a:t>
            </a:r>
            <a:r>
              <a:rPr lang="en-US" altLang="zh-CN" sz="2400" b="1"/>
              <a:t> must have a worst case computing time of </a:t>
            </a:r>
            <a:r>
              <a:rPr lang="en-US" altLang="zh-CN" sz="2400" b="1">
                <a:sym typeface="Symbol" panose="05050102010706020507" pitchFamily="18" charset="2"/>
              </a:rPr>
              <a:t>(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log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).</a:t>
            </a:r>
            <a:endParaRPr lang="en-US" altLang="zh-CN" sz="2400" b="1"/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F12E70A1-C622-49B4-A94A-EC05E1BE4B4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71600"/>
            <a:ext cx="5622925" cy="3886200"/>
            <a:chOff x="144" y="1104"/>
            <a:chExt cx="3542" cy="2448"/>
          </a:xfrm>
        </p:grpSpPr>
        <p:sp>
          <p:nvSpPr>
            <p:cNvPr id="10253" name="Text Box 43">
              <a:extLst>
                <a:ext uri="{FF2B5EF4-FFF2-40B4-BE49-F238E27FC236}">
                  <a16:creationId xmlns:a16="http://schemas.microsoft.com/office/drawing/2014/main" id="{17D163FC-FAB4-4C48-8D3E-E47333C37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1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</a:rPr>
                <a:t>Proof:</a:t>
              </a:r>
            </a:p>
          </p:txBody>
        </p:sp>
        <p:grpSp>
          <p:nvGrpSpPr>
            <p:cNvPr id="10254" name="Group 44">
              <a:extLst>
                <a:ext uri="{FF2B5EF4-FFF2-40B4-BE49-F238E27FC236}">
                  <a16:creationId xmlns:a16="http://schemas.microsoft.com/office/drawing/2014/main" id="{3DD3285D-05D4-4C36-8632-20C5C6EE8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152"/>
              <a:ext cx="3542" cy="2016"/>
              <a:chOff x="864" y="1536"/>
              <a:chExt cx="3542" cy="2016"/>
            </a:xfrm>
          </p:grpSpPr>
          <p:sp>
            <p:nvSpPr>
              <p:cNvPr id="10256" name="Oval 45">
                <a:extLst>
                  <a:ext uri="{FF2B5EF4-FFF2-40B4-BE49-F238E27FC236}">
                    <a16:creationId xmlns:a16="http://schemas.microsoft.com/office/drawing/2014/main" id="{B630E0E3-4F8C-4693-BB8A-DF5D7AD69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614" cy="33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K</a:t>
                </a:r>
                <a:r>
                  <a:rPr lang="en-US" altLang="zh-CN" sz="2000" b="1" baseline="-25000"/>
                  <a:t>0</a:t>
                </a:r>
                <a:r>
                  <a:rPr lang="en-US" altLang="zh-CN" sz="2000" b="1"/>
                  <a:t> </a:t>
                </a:r>
                <a:r>
                  <a:rPr lang="en-US" altLang="zh-CN" sz="2000" b="1">
                    <a:sym typeface="Symbol" panose="05050102010706020507" pitchFamily="18" charset="2"/>
                  </a:rPr>
                  <a:t> K</a:t>
                </a:r>
                <a:r>
                  <a:rPr lang="en-US" altLang="zh-CN" sz="2000" b="1" baseline="-25000">
                    <a:sym typeface="Symbol" panose="05050102010706020507" pitchFamily="18" charset="2"/>
                  </a:rPr>
                  <a:t>1</a:t>
                </a:r>
                <a:endParaRPr lang="en-US" altLang="zh-CN" sz="2000" b="1"/>
              </a:p>
            </p:txBody>
          </p:sp>
          <p:grpSp>
            <p:nvGrpSpPr>
              <p:cNvPr id="10257" name="Group 46">
                <a:extLst>
                  <a:ext uri="{FF2B5EF4-FFF2-40B4-BE49-F238E27FC236}">
                    <a16:creationId xmlns:a16="http://schemas.microsoft.com/office/drawing/2014/main" id="{6C0DA235-AAF1-47D6-B7A2-B95D55487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968"/>
                <a:ext cx="1862" cy="1584"/>
                <a:chOff x="864" y="1968"/>
                <a:chExt cx="1862" cy="1584"/>
              </a:xfrm>
            </p:grpSpPr>
            <p:sp>
              <p:nvSpPr>
                <p:cNvPr id="10276" name="Oval 47">
                  <a:extLst>
                    <a:ext uri="{FF2B5EF4-FFF2-40B4-BE49-F238E27FC236}">
                      <a16:creationId xmlns:a16="http://schemas.microsoft.com/office/drawing/2014/main" id="{DD54BAAD-6BE0-4EBA-A3E1-1D53C7EB5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968"/>
                  <a:ext cx="614" cy="33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K</a:t>
                  </a:r>
                  <a:r>
                    <a:rPr lang="en-US" altLang="zh-CN" sz="2000" b="1" baseline="-25000"/>
                    <a:t>1</a:t>
                  </a:r>
                  <a:r>
                    <a:rPr lang="en-US" altLang="zh-CN" sz="2000" b="1"/>
                    <a:t> </a:t>
                  </a:r>
                  <a:r>
                    <a:rPr lang="en-US" altLang="zh-CN" sz="2000" b="1">
                      <a:sym typeface="Symbol" panose="05050102010706020507" pitchFamily="18" charset="2"/>
                    </a:rPr>
                    <a:t> K</a:t>
                  </a:r>
                  <a:r>
                    <a:rPr lang="en-US" altLang="zh-CN" sz="2000" b="1" baseline="-25000">
                      <a:sym typeface="Symbol" panose="05050102010706020507" pitchFamily="18" charset="2"/>
                    </a:rPr>
                    <a:t>2</a:t>
                  </a:r>
                  <a:endParaRPr lang="en-US" altLang="zh-CN" sz="2000" b="1"/>
                </a:p>
              </p:txBody>
            </p:sp>
            <p:sp>
              <p:nvSpPr>
                <p:cNvPr id="10277" name="Oval 48">
                  <a:extLst>
                    <a:ext uri="{FF2B5EF4-FFF2-40B4-BE49-F238E27FC236}">
                      <a16:creationId xmlns:a16="http://schemas.microsoft.com/office/drawing/2014/main" id="{F6683B7A-9BA5-4E9D-8CE5-ED108DA73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614" cy="33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K</a:t>
                  </a:r>
                  <a:r>
                    <a:rPr lang="en-US" altLang="zh-CN" sz="2000" b="1" baseline="-25000"/>
                    <a:t>0</a:t>
                  </a:r>
                  <a:r>
                    <a:rPr lang="en-US" altLang="zh-CN" sz="2000" b="1"/>
                    <a:t> </a:t>
                  </a:r>
                  <a:r>
                    <a:rPr lang="en-US" altLang="zh-CN" sz="2000" b="1">
                      <a:sym typeface="Symbol" panose="05050102010706020507" pitchFamily="18" charset="2"/>
                    </a:rPr>
                    <a:t> K</a:t>
                  </a:r>
                  <a:r>
                    <a:rPr lang="en-US" altLang="zh-CN" sz="2000" b="1" baseline="-25000">
                      <a:sym typeface="Symbol" panose="05050102010706020507" pitchFamily="18" charset="2"/>
                    </a:rPr>
                    <a:t>2</a:t>
                  </a:r>
                  <a:endParaRPr lang="en-US" altLang="zh-CN" sz="2000" b="1"/>
                </a:p>
              </p:txBody>
            </p:sp>
            <p:sp>
              <p:nvSpPr>
                <p:cNvPr id="10278" name="Oval 49">
                  <a:extLst>
                    <a:ext uri="{FF2B5EF4-FFF2-40B4-BE49-F238E27FC236}">
                      <a16:creationId xmlns:a16="http://schemas.microsoft.com/office/drawing/2014/main" id="{C8999758-A97D-4E92-AC50-E471CF0F9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544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[0,1,2]</a:t>
                  </a:r>
                  <a:endParaRPr lang="en-US" altLang="zh-CN" sz="2000" b="1"/>
                </a:p>
              </p:txBody>
            </p:sp>
            <p:sp>
              <p:nvSpPr>
                <p:cNvPr id="10279" name="Oval 50">
                  <a:extLst>
                    <a:ext uri="{FF2B5EF4-FFF2-40B4-BE49-F238E27FC236}">
                      <a16:creationId xmlns:a16="http://schemas.microsoft.com/office/drawing/2014/main" id="{F5F5B6C4-A215-49BD-8F2F-FF1AB5B7BE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168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[0,2,1]</a:t>
                  </a:r>
                  <a:endParaRPr lang="en-US" altLang="zh-CN" sz="2000" b="1"/>
                </a:p>
              </p:txBody>
            </p:sp>
            <p:sp>
              <p:nvSpPr>
                <p:cNvPr id="10280" name="Oval 51">
                  <a:extLst>
                    <a:ext uri="{FF2B5EF4-FFF2-40B4-BE49-F238E27FC236}">
                      <a16:creationId xmlns:a16="http://schemas.microsoft.com/office/drawing/2014/main" id="{6A47D583-68FA-4A00-BEB5-045B14E1F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3168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[2,0,1]</a:t>
                  </a:r>
                  <a:endParaRPr lang="en-US" altLang="zh-CN" sz="2000" b="1"/>
                </a:p>
              </p:txBody>
            </p:sp>
            <p:sp>
              <p:nvSpPr>
                <p:cNvPr id="10281" name="Line 52">
                  <a:extLst>
                    <a:ext uri="{FF2B5EF4-FFF2-40B4-BE49-F238E27FC236}">
                      <a16:creationId xmlns:a16="http://schemas.microsoft.com/office/drawing/2014/main" id="{50232510-95B2-433F-A515-CFD4BE209D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82" name="Rectangle 53">
                  <a:extLst>
                    <a:ext uri="{FF2B5EF4-FFF2-40B4-BE49-F238E27FC236}">
                      <a16:creationId xmlns:a16="http://schemas.microsoft.com/office/drawing/2014/main" id="{AA4C5BE4-7B7D-43C1-BF58-02A8DCD63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88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T</a:t>
                  </a:r>
                </a:p>
              </p:txBody>
            </p:sp>
            <p:sp>
              <p:nvSpPr>
                <p:cNvPr id="10283" name="Line 54">
                  <a:extLst>
                    <a:ext uri="{FF2B5EF4-FFF2-40B4-BE49-F238E27FC236}">
                      <a16:creationId xmlns:a16="http://schemas.microsoft.com/office/drawing/2014/main" id="{C5383FC1-CE3A-4DC1-B2B2-16FDA84143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288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84" name="Rectangle 55">
                  <a:extLst>
                    <a:ext uri="{FF2B5EF4-FFF2-40B4-BE49-F238E27FC236}">
                      <a16:creationId xmlns:a16="http://schemas.microsoft.com/office/drawing/2014/main" id="{62A79121-81CC-4D77-9ED4-BF43C4EC65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F</a:t>
                  </a:r>
                </a:p>
              </p:txBody>
            </p:sp>
            <p:sp>
              <p:nvSpPr>
                <p:cNvPr id="10285" name="Line 56">
                  <a:extLst>
                    <a:ext uri="{FF2B5EF4-FFF2-40B4-BE49-F238E27FC236}">
                      <a16:creationId xmlns:a16="http://schemas.microsoft.com/office/drawing/2014/main" id="{6994C0F4-7C02-44CF-9EDC-420576FA6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2256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Rectangle 57">
                  <a:extLst>
                    <a:ext uri="{FF2B5EF4-FFF2-40B4-BE49-F238E27FC236}">
                      <a16:creationId xmlns:a16="http://schemas.microsoft.com/office/drawing/2014/main" id="{DC70AF69-F7E3-4009-A0BE-32B62F924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30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T</a:t>
                  </a:r>
                </a:p>
              </p:txBody>
            </p:sp>
            <p:sp>
              <p:nvSpPr>
                <p:cNvPr id="10287" name="Line 58">
                  <a:extLst>
                    <a:ext uri="{FF2B5EF4-FFF2-40B4-BE49-F238E27FC236}">
                      <a16:creationId xmlns:a16="http://schemas.microsoft.com/office/drawing/2014/main" id="{8354DFB1-7A46-4EBE-B1A3-BD0E312FD2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256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88" name="Rectangle 59">
                  <a:extLst>
                    <a:ext uri="{FF2B5EF4-FFF2-40B4-BE49-F238E27FC236}">
                      <a16:creationId xmlns:a16="http://schemas.microsoft.com/office/drawing/2014/main" id="{83C63EE4-720B-4B8D-9715-DFDD1E16D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30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F</a:t>
                  </a:r>
                </a:p>
              </p:txBody>
            </p:sp>
          </p:grpSp>
          <p:grpSp>
            <p:nvGrpSpPr>
              <p:cNvPr id="10258" name="Group 60">
                <a:extLst>
                  <a:ext uri="{FF2B5EF4-FFF2-40B4-BE49-F238E27FC236}">
                    <a16:creationId xmlns:a16="http://schemas.microsoft.com/office/drawing/2014/main" id="{0D5814A5-AB49-49AD-ACF4-698CFB9539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1968"/>
                <a:ext cx="1862" cy="1584"/>
                <a:chOff x="864" y="1968"/>
                <a:chExt cx="1862" cy="1584"/>
              </a:xfrm>
            </p:grpSpPr>
            <p:sp>
              <p:nvSpPr>
                <p:cNvPr id="10263" name="Oval 61">
                  <a:extLst>
                    <a:ext uri="{FF2B5EF4-FFF2-40B4-BE49-F238E27FC236}">
                      <a16:creationId xmlns:a16="http://schemas.microsoft.com/office/drawing/2014/main" id="{DE3DB8E1-6E53-457A-AA6C-970FE8E35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968"/>
                  <a:ext cx="614" cy="33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K</a:t>
                  </a:r>
                  <a:r>
                    <a:rPr lang="en-US" altLang="zh-CN" sz="2000" b="1" baseline="-25000"/>
                    <a:t>0</a:t>
                  </a:r>
                  <a:r>
                    <a:rPr lang="en-US" altLang="zh-CN" sz="2000" b="1"/>
                    <a:t> </a:t>
                  </a:r>
                  <a:r>
                    <a:rPr lang="en-US" altLang="zh-CN" sz="2000" b="1">
                      <a:sym typeface="Symbol" panose="05050102010706020507" pitchFamily="18" charset="2"/>
                    </a:rPr>
                    <a:t> K</a:t>
                  </a:r>
                  <a:r>
                    <a:rPr lang="en-US" altLang="zh-CN" sz="2000" b="1" baseline="-25000">
                      <a:sym typeface="Symbol" panose="05050102010706020507" pitchFamily="18" charset="2"/>
                    </a:rPr>
                    <a:t>2</a:t>
                  </a:r>
                  <a:endParaRPr lang="en-US" altLang="zh-CN" sz="2000" b="1"/>
                </a:p>
              </p:txBody>
            </p:sp>
            <p:sp>
              <p:nvSpPr>
                <p:cNvPr id="10264" name="Oval 62">
                  <a:extLst>
                    <a:ext uri="{FF2B5EF4-FFF2-40B4-BE49-F238E27FC236}">
                      <a16:creationId xmlns:a16="http://schemas.microsoft.com/office/drawing/2014/main" id="{039FEEA5-A04F-4D1A-9E83-B656306CB3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614" cy="33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K</a:t>
                  </a:r>
                  <a:r>
                    <a:rPr lang="en-US" altLang="zh-CN" sz="2000" b="1" baseline="-25000"/>
                    <a:t>1</a:t>
                  </a:r>
                  <a:r>
                    <a:rPr lang="en-US" altLang="zh-CN" sz="2000" b="1"/>
                    <a:t> </a:t>
                  </a:r>
                  <a:r>
                    <a:rPr lang="en-US" altLang="zh-CN" sz="2000" b="1">
                      <a:sym typeface="Symbol" panose="05050102010706020507" pitchFamily="18" charset="2"/>
                    </a:rPr>
                    <a:t> K</a:t>
                  </a:r>
                  <a:r>
                    <a:rPr lang="en-US" altLang="zh-CN" sz="2000" b="1" baseline="-25000">
                      <a:sym typeface="Symbol" panose="05050102010706020507" pitchFamily="18" charset="2"/>
                    </a:rPr>
                    <a:t>2</a:t>
                  </a:r>
                  <a:endParaRPr lang="en-US" altLang="zh-CN" sz="2000" b="1"/>
                </a:p>
              </p:txBody>
            </p:sp>
            <p:sp>
              <p:nvSpPr>
                <p:cNvPr id="10265" name="Oval 63">
                  <a:extLst>
                    <a:ext uri="{FF2B5EF4-FFF2-40B4-BE49-F238E27FC236}">
                      <a16:creationId xmlns:a16="http://schemas.microsoft.com/office/drawing/2014/main" id="{0A0B970D-FBEB-4FE5-8E22-3B1BF0CA2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544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[1,0,2]</a:t>
                  </a:r>
                  <a:endParaRPr lang="en-US" altLang="zh-CN" sz="2000" b="1"/>
                </a:p>
              </p:txBody>
            </p:sp>
            <p:sp>
              <p:nvSpPr>
                <p:cNvPr id="10266" name="Oval 64">
                  <a:extLst>
                    <a:ext uri="{FF2B5EF4-FFF2-40B4-BE49-F238E27FC236}">
                      <a16:creationId xmlns:a16="http://schemas.microsoft.com/office/drawing/2014/main" id="{E481C8E1-02D4-4B3D-A29D-A2E246C39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168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[1,2,0]</a:t>
                  </a:r>
                  <a:endParaRPr lang="en-US" altLang="zh-CN" sz="2000" b="1"/>
                </a:p>
              </p:txBody>
            </p:sp>
            <p:sp>
              <p:nvSpPr>
                <p:cNvPr id="10267" name="Oval 65">
                  <a:extLst>
                    <a:ext uri="{FF2B5EF4-FFF2-40B4-BE49-F238E27FC236}">
                      <a16:creationId xmlns:a16="http://schemas.microsoft.com/office/drawing/2014/main" id="{0112DC80-84BF-42A1-8ABB-2C1EF1C35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3168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[2,1,0]</a:t>
                  </a:r>
                  <a:endParaRPr lang="en-US" altLang="zh-CN" sz="2000" b="1"/>
                </a:p>
              </p:txBody>
            </p:sp>
            <p:sp>
              <p:nvSpPr>
                <p:cNvPr id="10268" name="Line 66">
                  <a:extLst>
                    <a:ext uri="{FF2B5EF4-FFF2-40B4-BE49-F238E27FC236}">
                      <a16:creationId xmlns:a16="http://schemas.microsoft.com/office/drawing/2014/main" id="{4063FA79-E5E8-4105-9509-76C968143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69" name="Rectangle 67">
                  <a:extLst>
                    <a:ext uri="{FF2B5EF4-FFF2-40B4-BE49-F238E27FC236}">
                      <a16:creationId xmlns:a16="http://schemas.microsoft.com/office/drawing/2014/main" id="{9D34E2CE-8458-44FC-A7E9-1FE2D3DBC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88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T</a:t>
                  </a:r>
                </a:p>
              </p:txBody>
            </p:sp>
            <p:sp>
              <p:nvSpPr>
                <p:cNvPr id="10270" name="Line 68">
                  <a:extLst>
                    <a:ext uri="{FF2B5EF4-FFF2-40B4-BE49-F238E27FC236}">
                      <a16:creationId xmlns:a16="http://schemas.microsoft.com/office/drawing/2014/main" id="{F9E87D5C-FD2D-47BD-A783-26F82F37FF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288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71" name="Rectangle 69">
                  <a:extLst>
                    <a:ext uri="{FF2B5EF4-FFF2-40B4-BE49-F238E27FC236}">
                      <a16:creationId xmlns:a16="http://schemas.microsoft.com/office/drawing/2014/main" id="{84E9ECB3-C483-4D56-B084-E3FA87099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F</a:t>
                  </a:r>
                </a:p>
              </p:txBody>
            </p:sp>
            <p:sp>
              <p:nvSpPr>
                <p:cNvPr id="10272" name="Line 70">
                  <a:extLst>
                    <a:ext uri="{FF2B5EF4-FFF2-40B4-BE49-F238E27FC236}">
                      <a16:creationId xmlns:a16="http://schemas.microsoft.com/office/drawing/2014/main" id="{DF5D245D-C9FD-45AA-A5D3-000EC86AC8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2256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73" name="Rectangle 71">
                  <a:extLst>
                    <a:ext uri="{FF2B5EF4-FFF2-40B4-BE49-F238E27FC236}">
                      <a16:creationId xmlns:a16="http://schemas.microsoft.com/office/drawing/2014/main" id="{27BE2415-BC91-4C15-96E5-CB3CC3720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30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T</a:t>
                  </a:r>
                </a:p>
              </p:txBody>
            </p:sp>
            <p:sp>
              <p:nvSpPr>
                <p:cNvPr id="10274" name="Line 72">
                  <a:extLst>
                    <a:ext uri="{FF2B5EF4-FFF2-40B4-BE49-F238E27FC236}">
                      <a16:creationId xmlns:a16="http://schemas.microsoft.com/office/drawing/2014/main" id="{F2B6EE6B-8248-4810-AB49-D75FEE763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256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75" name="Rectangle 73">
                  <a:extLst>
                    <a:ext uri="{FF2B5EF4-FFF2-40B4-BE49-F238E27FC236}">
                      <a16:creationId xmlns:a16="http://schemas.microsoft.com/office/drawing/2014/main" id="{5D237DF7-237D-46C4-B28A-D831FCA9C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30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F</a:t>
                  </a:r>
                </a:p>
              </p:txBody>
            </p:sp>
          </p:grpSp>
          <p:sp>
            <p:nvSpPr>
              <p:cNvPr id="10259" name="Line 74">
                <a:extLst>
                  <a:ext uri="{FF2B5EF4-FFF2-40B4-BE49-F238E27FC236}">
                    <a16:creationId xmlns:a16="http://schemas.microsoft.com/office/drawing/2014/main" id="{3C804891-85FA-4845-B32B-C228E5255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1776"/>
                <a:ext cx="384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60" name="Rectangle 75">
                <a:extLst>
                  <a:ext uri="{FF2B5EF4-FFF2-40B4-BE49-F238E27FC236}">
                    <a16:creationId xmlns:a16="http://schemas.microsoft.com/office/drawing/2014/main" id="{49A2B15F-1BCA-43C9-BFE8-A570AE01A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T</a:t>
                </a:r>
              </a:p>
            </p:txBody>
          </p:sp>
          <p:sp>
            <p:nvSpPr>
              <p:cNvPr id="10261" name="Line 76">
                <a:extLst>
                  <a:ext uri="{FF2B5EF4-FFF2-40B4-BE49-F238E27FC236}">
                    <a16:creationId xmlns:a16="http://schemas.microsoft.com/office/drawing/2014/main" id="{1F1C74B3-E134-4845-812F-B005FBC02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77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62" name="Rectangle 77">
                <a:extLst>
                  <a:ext uri="{FF2B5EF4-FFF2-40B4-BE49-F238E27FC236}">
                    <a16:creationId xmlns:a16="http://schemas.microsoft.com/office/drawing/2014/main" id="{07A06EC4-CC73-4F2E-85E4-D1DB013D7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F</a:t>
                </a:r>
              </a:p>
            </p:txBody>
          </p:sp>
        </p:grpSp>
        <p:sp>
          <p:nvSpPr>
            <p:cNvPr id="10255" name="Rectangle 78">
              <a:extLst>
                <a:ext uri="{FF2B5EF4-FFF2-40B4-BE49-F238E27FC236}">
                  <a16:creationId xmlns:a16="http://schemas.microsoft.com/office/drawing/2014/main" id="{1A12801E-6696-4B39-9F0E-22489B35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216"/>
              <a:ext cx="34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Decision tree for insertion sort on R</a:t>
              </a:r>
              <a:r>
                <a:rPr lang="en-US" altLang="zh-CN" sz="2000" b="1" baseline="-25000">
                  <a:solidFill>
                    <a:schemeClr val="hlink"/>
                  </a:solidFill>
                </a:rPr>
                <a:t>0</a:t>
              </a:r>
              <a:r>
                <a:rPr lang="en-US" altLang="zh-CN" sz="2000" b="1">
                  <a:solidFill>
                    <a:schemeClr val="hlink"/>
                  </a:solidFill>
                </a:rPr>
                <a:t>, R</a:t>
              </a:r>
              <a:r>
                <a:rPr lang="en-US" altLang="zh-CN" sz="2000" b="1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 b="1">
                  <a:solidFill>
                    <a:schemeClr val="hlink"/>
                  </a:solidFill>
                </a:rPr>
                <a:t>, and R</a:t>
              </a:r>
              <a:r>
                <a:rPr lang="en-US" altLang="zh-CN" sz="2000" b="1" baseline="-25000">
                  <a:solidFill>
                    <a:schemeClr val="hlink"/>
                  </a:solidFill>
                </a:rPr>
                <a:t>2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</p:grpSp>
      <p:sp>
        <p:nvSpPr>
          <p:cNvPr id="63567" name="Text Box 79">
            <a:extLst>
              <a:ext uri="{FF2B5EF4-FFF2-40B4-BE49-F238E27FC236}">
                <a16:creationId xmlns:a16="http://schemas.microsoft.com/office/drawing/2014/main" id="{33310D43-F651-4A04-8663-4043B234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371600"/>
            <a:ext cx="3886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When sorting </a:t>
            </a:r>
            <a:r>
              <a:rPr lang="en-US" altLang="zh-CN" sz="2400" b="1" i="1"/>
              <a:t>N</a:t>
            </a:r>
            <a:r>
              <a:rPr lang="en-US" altLang="zh-CN" sz="2000" b="1">
                <a:latin typeface="Arial" panose="020B0604020202020204" pitchFamily="34" charset="0"/>
              </a:rPr>
              <a:t> distinct elements, there are </a:t>
            </a:r>
            <a:r>
              <a:rPr lang="en-US" altLang="zh-CN" sz="2400" b="1" i="1">
                <a:solidFill>
                  <a:schemeClr val="hlink"/>
                </a:solidFill>
              </a:rPr>
              <a:t>N</a:t>
            </a:r>
            <a:r>
              <a:rPr lang="en-US" altLang="zh-CN" sz="2400" b="1">
                <a:solidFill>
                  <a:schemeClr val="hlink"/>
                </a:solidFill>
              </a:rPr>
              <a:t>!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 different possible results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3568" name="Text Box 80">
            <a:extLst>
              <a:ext uri="{FF2B5EF4-FFF2-40B4-BE49-F238E27FC236}">
                <a16:creationId xmlns:a16="http://schemas.microsoft.com/office/drawing/2014/main" id="{C7FA1ED5-DA39-4903-BEA7-E9E6291E6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438400"/>
            <a:ext cx="350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Thus any decision tree must have at least </a:t>
            </a:r>
            <a:r>
              <a:rPr lang="en-US" altLang="zh-CN" sz="2400" b="1" i="1">
                <a:solidFill>
                  <a:schemeClr val="hlink"/>
                </a:solidFill>
              </a:rPr>
              <a:t>N</a:t>
            </a:r>
            <a:r>
              <a:rPr lang="en-US" altLang="zh-CN" sz="2400" b="1">
                <a:solidFill>
                  <a:schemeClr val="hlink"/>
                </a:solidFill>
              </a:rPr>
              <a:t>!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leaves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3569" name="Text Box 81">
            <a:extLst>
              <a:ext uri="{FF2B5EF4-FFF2-40B4-BE49-F238E27FC236}">
                <a16:creationId xmlns:a16="http://schemas.microsoft.com/office/drawing/2014/main" id="{7C8A3A26-80FE-435D-847D-0F0A4C13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200400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If the height of the tree is</a:t>
            </a:r>
            <a:r>
              <a:rPr lang="en-US" altLang="zh-CN" sz="2400" b="1"/>
              <a:t> </a:t>
            </a:r>
            <a:r>
              <a:rPr lang="en-US" altLang="zh-CN" sz="2400" b="1" i="1"/>
              <a:t>k</a:t>
            </a:r>
            <a:r>
              <a:rPr lang="en-US" altLang="zh-CN" sz="2000" b="1">
                <a:latin typeface="Arial" panose="020B0604020202020204" pitchFamily="34" charset="0"/>
              </a:rPr>
              <a:t>, then</a:t>
            </a:r>
            <a:r>
              <a:rPr lang="en-US" altLang="zh-CN" sz="2400" b="1"/>
              <a:t> </a:t>
            </a:r>
            <a:r>
              <a:rPr lang="en-US" altLang="zh-CN" sz="2400" b="1" i="1">
                <a:solidFill>
                  <a:schemeClr val="hlink"/>
                </a:solidFill>
              </a:rPr>
              <a:t>N</a:t>
            </a:r>
            <a:r>
              <a:rPr lang="en-US" altLang="zh-CN" sz="2400" b="1">
                <a:solidFill>
                  <a:schemeClr val="hlink"/>
                </a:solidFill>
              </a:rPr>
              <a:t>!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 2</a:t>
            </a:r>
            <a:r>
              <a:rPr lang="en-US" altLang="zh-CN" sz="2400" b="1" i="1" baseline="30000">
                <a:solidFill>
                  <a:schemeClr val="hlink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baseline="30000">
                <a:solidFill>
                  <a:schemeClr val="hlink"/>
                </a:solidFill>
                <a:sym typeface="Symbol" panose="05050102010706020507" pitchFamily="18" charset="2"/>
              </a:rPr>
              <a:t>1</a:t>
            </a:r>
            <a:r>
              <a:rPr lang="en-US" altLang="zh-CN" sz="2400" b="1" baseline="30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(# of leaves in a complete binary tree)</a:t>
            </a:r>
          </a:p>
        </p:txBody>
      </p:sp>
      <p:sp>
        <p:nvSpPr>
          <p:cNvPr id="63570" name="Text Box 82">
            <a:extLst>
              <a:ext uri="{FF2B5EF4-FFF2-40B4-BE49-F238E27FC236}">
                <a16:creationId xmlns:a16="http://schemas.microsoft.com/office/drawing/2014/main" id="{4AC9F039-FD4C-4F33-AC69-4765A02F0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  </a:t>
            </a:r>
            <a:r>
              <a:rPr lang="en-US" altLang="zh-CN" sz="2400" b="1" i="1"/>
              <a:t> </a:t>
            </a:r>
            <a:r>
              <a:rPr lang="en-US" altLang="zh-CN" sz="2400" b="1" i="1">
                <a:solidFill>
                  <a:schemeClr val="hlink"/>
                </a:solidFill>
              </a:rPr>
              <a:t>k</a:t>
            </a:r>
            <a:r>
              <a:rPr lang="en-US" altLang="zh-CN" sz="2400" b="1">
                <a:solidFill>
                  <a:schemeClr val="hlink"/>
                </a:solidFill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 log(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!) + 1</a:t>
            </a:r>
            <a:endParaRPr lang="en-US" altLang="zh-CN" sz="2400" b="1" i="1"/>
          </a:p>
        </p:txBody>
      </p:sp>
      <p:sp>
        <p:nvSpPr>
          <p:cNvPr id="63571" name="Text Box 83">
            <a:extLst>
              <a:ext uri="{FF2B5EF4-FFF2-40B4-BE49-F238E27FC236}">
                <a16:creationId xmlns:a16="http://schemas.microsoft.com/office/drawing/2014/main" id="{4757C273-CEFC-4B3D-8802-8E136E24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816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Since</a:t>
            </a:r>
            <a:r>
              <a:rPr lang="en-US" altLang="zh-CN" sz="2400" b="1"/>
              <a:t>  </a:t>
            </a:r>
            <a:r>
              <a:rPr lang="en-US" altLang="zh-CN" sz="2400" b="1" i="1"/>
              <a:t>N</a:t>
            </a:r>
            <a:r>
              <a:rPr lang="en-US" altLang="zh-CN" sz="2400" b="1"/>
              <a:t>! </a:t>
            </a:r>
            <a:r>
              <a:rPr lang="en-US" altLang="zh-CN" sz="2400" b="1">
                <a:sym typeface="Symbol" panose="05050102010706020507" pitchFamily="18" charset="2"/>
              </a:rPr>
              <a:t> (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/2)</a:t>
            </a:r>
            <a:r>
              <a:rPr lang="en-US" altLang="zh-CN" sz="2400" b="1" i="1" baseline="30000">
                <a:sym typeface="Symbol" panose="05050102010706020507" pitchFamily="18" charset="2"/>
              </a:rPr>
              <a:t>N</a:t>
            </a:r>
            <a:r>
              <a:rPr lang="en-US" altLang="zh-CN" sz="2400" b="1" baseline="30000">
                <a:sym typeface="Symbol" panose="05050102010706020507" pitchFamily="18" charset="2"/>
              </a:rPr>
              <a:t>/2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CN" sz="2400" b="1">
                <a:sym typeface="Symbol" panose="05050102010706020507" pitchFamily="18" charset="2"/>
              </a:rPr>
              <a:t> 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!  (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/2)log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/2) =  (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)</a:t>
            </a:r>
            <a:endParaRPr lang="en-US" altLang="zh-CN" sz="2400" b="1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63572" name="Text Box 84">
            <a:extLst>
              <a:ext uri="{FF2B5EF4-FFF2-40B4-BE49-F238E27FC236}">
                <a16:creationId xmlns:a16="http://schemas.microsoft.com/office/drawing/2014/main" id="{6EC2CDAC-2B7E-47E1-9F8F-9B9B2FDC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Therefore  </a:t>
            </a:r>
            <a:r>
              <a:rPr lang="en-US" altLang="zh-CN" sz="2400" b="1" i="1"/>
              <a:t>T</a:t>
            </a:r>
            <a:r>
              <a:rPr lang="en-US" altLang="zh-CN" sz="2400" b="1"/>
              <a:t>(</a:t>
            </a:r>
            <a:r>
              <a:rPr lang="en-US" altLang="zh-CN" sz="2400" b="1" i="1"/>
              <a:t>N</a:t>
            </a:r>
            <a:r>
              <a:rPr lang="en-US" altLang="zh-CN" sz="2400" b="1"/>
              <a:t>) = </a:t>
            </a:r>
            <a:r>
              <a:rPr lang="en-US" altLang="zh-CN" sz="2400" b="1" i="1"/>
              <a:t>k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 </a:t>
            </a:r>
            <a:r>
              <a:rPr lang="en-US" altLang="zh-CN" sz="2400" b="1" i="1">
                <a:sym typeface="Symbol" panose="05050102010706020507" pitchFamily="18" charset="2"/>
              </a:rPr>
              <a:t>c </a:t>
            </a:r>
            <a:r>
              <a:rPr lang="en-US" altLang="zh-CN" sz="2400" b="1">
                <a:sym typeface="Symbol" panose="05050102010706020507" pitchFamily="18" charset="2"/>
              </a:rPr>
              <a:t>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63573" name="Rectangle 85">
            <a:extLst>
              <a:ext uri="{FF2B5EF4-FFF2-40B4-BE49-F238E27FC236}">
                <a16:creationId xmlns:a16="http://schemas.microsoft.com/office/drawing/2014/main" id="{C94453C7-A9A0-4AA4-8EB7-79E9FA1B2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867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52" name="Text Box 87">
            <a:extLst>
              <a:ext uri="{FF2B5EF4-FFF2-40B4-BE49-F238E27FC236}">
                <a16:creationId xmlns:a16="http://schemas.microsoft.com/office/drawing/2014/main" id="{75758328-C402-4511-81F8-A604B0078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9/14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529" grpId="0" autoUpdateAnimBg="0"/>
      <p:bldP spid="63567" grpId="0" autoUpdateAnimBg="0"/>
      <p:bldP spid="63568" grpId="0" autoUpdateAnimBg="0"/>
      <p:bldP spid="63569" grpId="0" autoUpdateAnimBg="0"/>
      <p:bldP spid="63570" grpId="0" autoUpdateAnimBg="0"/>
      <p:bldP spid="63571" grpId="0" autoUpdateAnimBg="0"/>
      <p:bldP spid="63572" grpId="0" autoUpdateAnimBg="0"/>
      <p:bldP spid="6357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2073</Words>
  <Application>Microsoft Office PowerPoint</Application>
  <PresentationFormat>全屏显示(4:3)</PresentationFormat>
  <Paragraphs>481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Times New Roman</vt:lpstr>
      <vt:lpstr>宋体</vt:lpstr>
      <vt:lpstr>Arial</vt:lpstr>
      <vt:lpstr>等线</vt:lpstr>
      <vt:lpstr>Webdings</vt:lpstr>
      <vt:lpstr>Wingdings</vt:lpstr>
      <vt:lpstr>MS Hei</vt:lpstr>
      <vt:lpstr>Symbol</vt:lpstr>
      <vt:lpstr>Impact</vt:lpstr>
      <vt:lpstr>Georgia</vt:lpstr>
      <vt:lpstr>默认设计模板</vt:lpstr>
      <vt:lpstr>Microsoft Clip Gallery</vt:lpstr>
      <vt:lpstr>Microsoft 公式 3.0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231</cp:revision>
  <dcterms:created xsi:type="dcterms:W3CDTF">2000-07-24T11:13:48Z</dcterms:created>
  <dcterms:modified xsi:type="dcterms:W3CDTF">2022-12-18T11:40:25Z</dcterms:modified>
</cp:coreProperties>
</file>