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FF9933"/>
    <a:srgbClr val="009900"/>
    <a:srgbClr val="FFFFFF"/>
    <a:srgbClr val="CC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77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F936611-5B0F-4251-86E9-D0EC380E55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66D130-6AA0-4737-A8D0-F2475675C3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EAA3AC8-4FB4-44A5-B4C3-9C19F2E038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03626C-15C9-45FE-B72D-E69B30F5CB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977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4AC7F0A-69F9-415C-9B80-729C80F33A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C5E6BE-4908-48DE-A743-F95416774C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44F7BC2-F223-4892-B183-3724109114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C389E3-9C68-4BB4-9F3F-A0662A85BF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422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A4FCCDD-F529-4B5D-BDC5-E8741EA1E5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7C0CEA4-B85F-4699-9133-B60A464983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897EA4-E7B9-4C8A-8231-9F01464308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99D530-4BD4-4BC2-A5F8-744CE420CC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116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58DE04E-110D-432A-9A97-5FF410F955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8BD0FF6-92D5-4D62-A8DB-863D4F54A6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8F989D-E67A-4764-AE0B-EE939AAE55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429933-0B65-4369-B256-C797C5F74C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2968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0A2A6A-430C-4753-8027-6130143DA8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061394E-3FD4-45E0-8960-8643BA8371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C5708B-A246-4BDF-B871-1F571EF5D8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19A44C-8C29-419A-BBE7-D1AF238116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7554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16B627B-DC11-42D5-BEC1-53305BF554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EEFCC8-B6F7-4DB2-AD27-4B80282433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BF84CB-E206-4452-8D8B-84BA4CAD7D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A6768-5568-4C2F-9392-FBD3E25615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9248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943D28-2B99-4729-81F1-E74D1672BF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3A9990-E674-4398-A6DA-7116C2BD0C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E3E26-5B62-480B-B637-AAECB85BF3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A02AE5-1482-4F2A-ABCF-D0D67D446C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6295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B4D202D-833A-4266-8E92-469611E3D2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32B521B-BD76-46A2-B105-2965729012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E714418-186E-4CC2-8124-483EFBA743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B09909-D3F2-48BB-B62E-C150EBB0B2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3616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4C5339E-F067-4537-BF6E-5DBF673FB6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6B6DA7B-71DA-4FCD-989C-90CE3050B3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72EDFF4-8B93-416C-8B99-75DE850E7C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7C302D-216D-431C-A475-A4B9360B63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1537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8BD43A2-FE80-40AB-ACF7-2207BF6CDF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2272E65-15B7-43A4-8D31-4CD9F89A35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9D77079-FA69-4309-B3F3-70BC752404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7A998D-B143-4241-AEA3-7E02FF288B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48068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33F4A9-1F41-4B9A-97CE-B093FAF14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11951B-2B79-442D-B07B-4AB6882487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0E096C-31F2-4D76-9E25-F2D5DB04D1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B4B5DA-CFBD-42C0-8689-5E05DCAA66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867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F0509B-4FB8-4472-84F8-D495BD3129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EAE32E-5A02-4BE6-8BE8-06F59532D4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3FBBA75-A945-45F2-B18D-09E78FE3EB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43C9C7-831D-476B-A5A5-2C6B7754F5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1289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3E289A-67B8-4C5A-99B9-5CDCE66C9A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531F3D-3CBE-429C-9E5E-51166BB5E4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667C1A-5895-4BDD-9315-910E7039E3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BE4512-B7F3-48B9-B3F0-0D613D44FA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0318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871DC8D-8623-4DE1-B583-77C1E6D0C3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44536B5-0F1D-462F-A26E-596E15DD2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92C952-45B7-46CE-8DC2-BC2C78DE1C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D7CF27-AAD2-411B-AF69-46AEDD2759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30861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8E3E14-9799-4C38-90D8-FF91580F71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AB0E60-D129-4156-A291-5B935BF839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A5DA809-5B5C-4DB0-9ECA-26FF33A05E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7416E3-12C8-4719-95F3-747AE2A2C0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471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F943E0-99CE-471B-A20F-E31A655E18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2E38FA-5A42-4A65-A315-8022F917D9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9C015E-9AAD-4DC1-A2B5-54BCE12F6E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8A5EF1-9C91-4131-BB0C-3E5D67D843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108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8B9032-E73E-4BDA-A81C-143BA8BFB8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C4CF77-055C-4F33-A120-C7D34B2CBA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1F383F-AD19-44AA-946E-E4349610ED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FEAE4C-4F69-4F8A-ABDD-0F6A452D8F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5571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58885CD-95B5-41D4-9CC3-B281469650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CED58A0-FC97-47D4-BE3D-996B64D5FD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9D0EF82-DF79-4015-B63D-E5A9CDEA03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21FB5D-DFEE-4462-B144-B5770AD1A8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413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A97EFA2-6B40-4ECB-A0AD-9A8714EFEB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3C83B3C-0BCF-4C63-9253-57540F14CA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3D34257-BDE4-4C06-B983-E1CD5CA605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80D7F9-D160-44B8-A0B1-60011F8D77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096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2C44A0B-06C5-4249-A1A0-68AA8D784B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E64D0DD-3C5B-47BB-80C7-96547B188C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E8E40E3-7B96-447F-887E-1C7D6B5CCC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91763E-EDA8-4325-ABB9-3B85206D30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417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6F9F09-B757-46B3-B8DB-2FB4DD3E99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30AF92-0531-4021-8B06-F0ED36A29B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D07CD3-31D9-48E1-A4E0-19B80ED2B4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AC00F-6C96-4A92-A84B-CB9258C047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41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3441DF-EA4A-46C2-BC4B-2BB5443B1C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5D52AA-77B4-4902-87D5-5632905DCE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8A061E-E9FF-43F8-B87B-64D7D488E3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319A7F-78BA-4E4C-AF0D-F76ACD954A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237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23F0F2C-1FFC-4F26-8BAC-09371CC19A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B87EE02-F2FB-433B-AAB5-2C3DE4DCA5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3D7DB07-87A9-4D82-90B3-6383ADDC481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B0B1AA6-1CF4-4D4A-BA88-B44DCC6C343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06ACEA0-3C51-4AF2-A33D-C36630BB38B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DC7AE493-2E4A-4BE4-AD53-FEA65F09CBB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D6A40F5-F649-4494-B428-176980FF47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081E948E-F0D7-4843-8E3D-F197D1CAA6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84C6F06-598D-4CA4-9818-E3D54F1BCA0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D6CE40A-0E73-4BD0-9EDB-320B7F09A9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C26AA57-3CB5-4F3A-B4AC-6B26498F686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FF94EF67-04E5-47A3-9AE6-FC90FA311A7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jpe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3" Type="http://schemas.openxmlformats.org/officeDocument/2006/relationships/audio" Target="../media/audio1.wav"/><Relationship Id="rId7" Type="http://schemas.openxmlformats.org/officeDocument/2006/relationships/audio" Target="../media/audio6.wav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audio" Target="../media/audio3.wav"/><Relationship Id="rId11" Type="http://schemas.openxmlformats.org/officeDocument/2006/relationships/image" Target="../media/image7.wmf"/><Relationship Id="rId5" Type="http://schemas.openxmlformats.org/officeDocument/2006/relationships/audio" Target="../media/audio5.wav"/><Relationship Id="rId10" Type="http://schemas.openxmlformats.org/officeDocument/2006/relationships/oleObject" Target="../embeddings/oleObject4.bin"/><Relationship Id="rId4" Type="http://schemas.openxmlformats.org/officeDocument/2006/relationships/audio" Target="../media/audio4.wav"/><Relationship Id="rId9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3.wav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>
            <a:extLst>
              <a:ext uri="{FF2B5EF4-FFF2-40B4-BE49-F238E27FC236}">
                <a16:creationId xmlns:a16="http://schemas.microsoft.com/office/drawing/2014/main" id="{9AC4FDC0-DBAE-49D9-AF5C-3121A0027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"/>
            <a:ext cx="556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ym typeface="Webdings" panose="05030102010509060703" pitchFamily="18" charset="2"/>
              </a:rPr>
              <a:t>§3  Shortest Path Algorithms</a:t>
            </a:r>
            <a:endParaRPr lang="en-US" altLang="zh-CN" sz="2400" b="1"/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7AF7E289-0ECC-48F4-B2F4-3B241F2E6988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609600"/>
            <a:ext cx="8001000" cy="1712913"/>
            <a:chOff x="336" y="528"/>
            <a:chExt cx="5040" cy="1079"/>
          </a:xfrm>
        </p:grpSpPr>
        <p:sp>
          <p:nvSpPr>
            <p:cNvPr id="3156" name="Text Box 4">
              <a:extLst>
                <a:ext uri="{FF2B5EF4-FFF2-40B4-BE49-F238E27FC236}">
                  <a16:creationId xmlns:a16="http://schemas.microsoft.com/office/drawing/2014/main" id="{0BA60038-1CB2-425E-8B28-6491A37F9A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528"/>
              <a:ext cx="5040" cy="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563563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Given a digraph G = ( V, E ), and a cost function </a:t>
              </a:r>
              <a:r>
                <a:rPr lang="en-US" altLang="zh-CN" sz="2400" b="1" i="1"/>
                <a:t>c</a:t>
              </a:r>
              <a:r>
                <a:rPr lang="en-US" altLang="zh-CN" sz="2400" b="1"/>
                <a:t>( </a:t>
              </a:r>
              <a:r>
                <a:rPr lang="en-US" altLang="zh-CN" sz="2400" b="1" i="1"/>
                <a:t>e</a:t>
              </a:r>
              <a:r>
                <a:rPr lang="en-US" altLang="zh-CN" sz="2400" b="1"/>
                <a:t> ) for </a:t>
              </a:r>
              <a:r>
                <a:rPr lang="en-US" altLang="zh-CN" sz="2400" b="1" i="1"/>
                <a:t>e</a:t>
              </a:r>
              <a:r>
                <a:rPr lang="en-US" altLang="zh-CN" sz="2400" b="1"/>
                <a:t> </a:t>
              </a:r>
              <a:r>
                <a:rPr lang="en-US" altLang="zh-CN" sz="2400" b="1">
                  <a:sym typeface="Symbol" panose="05050102010706020507" pitchFamily="18" charset="2"/>
                </a:rPr>
                <a:t> E( G ).   The </a:t>
              </a:r>
              <a:r>
                <a:rPr lang="en-US" altLang="zh-CN" sz="2400" b="1">
                  <a:solidFill>
                    <a:schemeClr val="hlink"/>
                  </a:solidFill>
                  <a:sym typeface="Symbol" panose="05050102010706020507" pitchFamily="18" charset="2"/>
                </a:rPr>
                <a:t>length</a:t>
              </a:r>
              <a:r>
                <a:rPr lang="en-US" altLang="zh-CN" sz="2400" b="1">
                  <a:sym typeface="Symbol" panose="05050102010706020507" pitchFamily="18" charset="2"/>
                </a:rPr>
                <a:t> of a path </a:t>
              </a:r>
              <a:r>
                <a:rPr lang="en-US" altLang="zh-CN" sz="2400" b="1" i="1">
                  <a:sym typeface="Symbol" panose="05050102010706020507" pitchFamily="18" charset="2"/>
                </a:rPr>
                <a:t>P</a:t>
              </a:r>
              <a:r>
                <a:rPr lang="en-US" altLang="zh-CN" sz="2400" b="1">
                  <a:sym typeface="Symbol" panose="05050102010706020507" pitchFamily="18" charset="2"/>
                </a:rPr>
                <a:t> from </a:t>
              </a:r>
              <a:r>
                <a:rPr lang="en-US" altLang="zh-CN" sz="2400" b="1">
                  <a:solidFill>
                    <a:srgbClr val="FF0000"/>
                  </a:solidFill>
                  <a:sym typeface="Symbol" panose="05050102010706020507" pitchFamily="18" charset="2"/>
                </a:rPr>
                <a:t>source</a:t>
              </a:r>
              <a:r>
                <a:rPr lang="en-US" altLang="zh-CN" sz="2400" b="1">
                  <a:sym typeface="Symbol" panose="05050102010706020507" pitchFamily="18" charset="2"/>
                </a:rPr>
                <a:t> to </a:t>
              </a:r>
              <a:r>
                <a:rPr lang="en-US" altLang="zh-CN" sz="2400" b="1">
                  <a:solidFill>
                    <a:schemeClr val="accent1"/>
                  </a:solidFill>
                  <a:sym typeface="Symbol" panose="05050102010706020507" pitchFamily="18" charset="2"/>
                </a:rPr>
                <a:t>destination</a:t>
              </a:r>
              <a:r>
                <a:rPr lang="en-US" altLang="zh-CN" sz="2400" b="1">
                  <a:sym typeface="Symbol" panose="05050102010706020507" pitchFamily="18" charset="2"/>
                </a:rPr>
                <a:t> is                  (also called </a:t>
              </a:r>
              <a:r>
                <a:rPr lang="en-US" altLang="zh-CN" sz="2400" b="1">
                  <a:solidFill>
                    <a:schemeClr val="hlink"/>
                  </a:solidFill>
                  <a:sym typeface="Symbol" panose="05050102010706020507" pitchFamily="18" charset="2"/>
                </a:rPr>
                <a:t>weighted path length</a:t>
              </a:r>
              <a:r>
                <a:rPr lang="en-US" altLang="zh-CN" sz="2400" b="1">
                  <a:sym typeface="Symbol" panose="05050102010706020507" pitchFamily="18" charset="2"/>
                </a:rPr>
                <a:t>).</a:t>
              </a:r>
              <a:endParaRPr lang="en-US" altLang="zh-CN" sz="2400" b="1"/>
            </a:p>
          </p:txBody>
        </p:sp>
        <p:graphicFrame>
          <p:nvGraphicFramePr>
            <p:cNvPr id="3157" name="Object 5">
              <a:extLst>
                <a:ext uri="{FF2B5EF4-FFF2-40B4-BE49-F238E27FC236}">
                  <a16:creationId xmlns:a16="http://schemas.microsoft.com/office/drawing/2014/main" id="{129FAF7B-59E5-4B95-85FD-8E66DC2B5B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1104"/>
            <a:ext cx="764" cy="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" name="Equation" r:id="rId4" imgW="558800" imgH="368300" progId="Equation.3">
                    <p:embed/>
                  </p:oleObj>
                </mc:Choice>
                <mc:Fallback>
                  <p:oleObj name="Equation" r:id="rId4" imgW="558800" imgH="3683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104"/>
                          <a:ext cx="764" cy="5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9638" name="Text Box 6">
            <a:extLst>
              <a:ext uri="{FF2B5EF4-FFF2-40B4-BE49-F238E27FC236}">
                <a16:creationId xmlns:a16="http://schemas.microsoft.com/office/drawing/2014/main" id="{8C929D4E-FDA2-4CA5-B1CD-8A1BEDC45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86000"/>
            <a:ext cx="594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1.  Single-Source Shortest-Path Problem</a:t>
            </a:r>
          </a:p>
        </p:txBody>
      </p:sp>
      <p:sp>
        <p:nvSpPr>
          <p:cNvPr id="69640" name="Text Box 8">
            <a:extLst>
              <a:ext uri="{FF2B5EF4-FFF2-40B4-BE49-F238E27FC236}">
                <a16:creationId xmlns:a16="http://schemas.microsoft.com/office/drawing/2014/main" id="{485375FD-B1AE-4A07-9AFB-24EC3E39C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819400"/>
            <a:ext cx="7467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Given as input a weighted graph, </a:t>
            </a:r>
            <a:r>
              <a:rPr lang="en-US" altLang="zh-CN" sz="2400" b="1">
                <a:solidFill>
                  <a:schemeClr val="hlink"/>
                </a:solidFill>
              </a:rPr>
              <a:t>G</a:t>
            </a:r>
            <a:r>
              <a:rPr lang="en-US" altLang="zh-CN" sz="2400" b="1"/>
              <a:t> = ( V, E ), and a distinguished vertex, </a:t>
            </a:r>
            <a:r>
              <a:rPr lang="en-US" altLang="zh-CN" sz="2400" b="1" i="1">
                <a:solidFill>
                  <a:schemeClr val="hlink"/>
                </a:solidFill>
              </a:rPr>
              <a:t>s</a:t>
            </a:r>
            <a:r>
              <a:rPr lang="en-US" altLang="zh-CN" sz="2400" b="1"/>
              <a:t>, find the shortest weighted path from </a:t>
            </a:r>
            <a:r>
              <a:rPr lang="en-US" altLang="zh-CN" sz="2400" b="1" i="1">
                <a:solidFill>
                  <a:schemeClr val="hlink"/>
                </a:solidFill>
              </a:rPr>
              <a:t>s</a:t>
            </a:r>
            <a:r>
              <a:rPr lang="en-US" altLang="zh-CN" sz="2400" b="1"/>
              <a:t> to every other vertex in </a:t>
            </a:r>
            <a:r>
              <a:rPr lang="en-US" altLang="zh-CN" sz="2400" b="1">
                <a:solidFill>
                  <a:schemeClr val="hlink"/>
                </a:solidFill>
              </a:rPr>
              <a:t>G</a:t>
            </a:r>
            <a:r>
              <a:rPr lang="en-US" altLang="zh-CN" sz="2400" b="1"/>
              <a:t>.</a:t>
            </a:r>
          </a:p>
        </p:txBody>
      </p:sp>
      <p:grpSp>
        <p:nvGrpSpPr>
          <p:cNvPr id="3" name="Group 42">
            <a:extLst>
              <a:ext uri="{FF2B5EF4-FFF2-40B4-BE49-F238E27FC236}">
                <a16:creationId xmlns:a16="http://schemas.microsoft.com/office/drawing/2014/main" id="{5D146131-A859-4ADD-B214-EC873EBE81A2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083050"/>
            <a:ext cx="2306638" cy="1773238"/>
            <a:chOff x="480" y="2716"/>
            <a:chExt cx="1453" cy="1117"/>
          </a:xfrm>
        </p:grpSpPr>
        <p:sp>
          <p:nvSpPr>
            <p:cNvPr id="3125" name="Oval 10">
              <a:extLst>
                <a:ext uri="{FF2B5EF4-FFF2-40B4-BE49-F238E27FC236}">
                  <a16:creationId xmlns:a16="http://schemas.microsoft.com/office/drawing/2014/main" id="{2EC1CD0A-745E-4DC2-81B0-C2D15DD3F41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63" y="2784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1</a:t>
              </a:r>
              <a:endParaRPr lang="en-US" altLang="zh-CN" sz="1800" b="1"/>
            </a:p>
          </p:txBody>
        </p:sp>
        <p:sp>
          <p:nvSpPr>
            <p:cNvPr id="3126" name="Oval 11">
              <a:extLst>
                <a:ext uri="{FF2B5EF4-FFF2-40B4-BE49-F238E27FC236}">
                  <a16:creationId xmlns:a16="http://schemas.microsoft.com/office/drawing/2014/main" id="{7254A69E-5404-44F0-9B37-C20A268D10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68" y="2784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2</a:t>
              </a:r>
              <a:endParaRPr lang="en-US" altLang="zh-CN" sz="1800" b="1"/>
            </a:p>
          </p:txBody>
        </p:sp>
        <p:sp>
          <p:nvSpPr>
            <p:cNvPr id="3127" name="Line 12">
              <a:extLst>
                <a:ext uri="{FF2B5EF4-FFF2-40B4-BE49-F238E27FC236}">
                  <a16:creationId xmlns:a16="http://schemas.microsoft.com/office/drawing/2014/main" id="{B8C70522-44DF-4066-8F9E-9EB07A5E293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005" y="2905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8" name="Oval 13">
              <a:extLst>
                <a:ext uri="{FF2B5EF4-FFF2-40B4-BE49-F238E27FC236}">
                  <a16:creationId xmlns:a16="http://schemas.microsoft.com/office/drawing/2014/main" id="{2A5045E5-939B-49F5-A701-611DEA773AA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03" y="3591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6</a:t>
              </a:r>
              <a:endParaRPr lang="en-US" altLang="zh-CN" sz="1800" b="1"/>
            </a:p>
          </p:txBody>
        </p:sp>
        <p:sp>
          <p:nvSpPr>
            <p:cNvPr id="3129" name="Oval 14">
              <a:extLst>
                <a:ext uri="{FF2B5EF4-FFF2-40B4-BE49-F238E27FC236}">
                  <a16:creationId xmlns:a16="http://schemas.microsoft.com/office/drawing/2014/main" id="{175E2C02-28E1-46FE-B1B4-B1DE158A07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08" y="3591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7</a:t>
              </a:r>
              <a:endParaRPr lang="en-US" altLang="zh-CN" sz="1800" b="1"/>
            </a:p>
          </p:txBody>
        </p:sp>
        <p:sp>
          <p:nvSpPr>
            <p:cNvPr id="3130" name="Line 15">
              <a:extLst>
                <a:ext uri="{FF2B5EF4-FFF2-40B4-BE49-F238E27FC236}">
                  <a16:creationId xmlns:a16="http://schemas.microsoft.com/office/drawing/2014/main" id="{F40B83F2-DAB3-4042-B402-29DB0699145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045" y="3712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1" name="Oval 16">
              <a:extLst>
                <a:ext uri="{FF2B5EF4-FFF2-40B4-BE49-F238E27FC236}">
                  <a16:creationId xmlns:a16="http://schemas.microsoft.com/office/drawing/2014/main" id="{2ACC823F-DC28-4CBA-84C1-23113D4E5FB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0" y="3187"/>
              <a:ext cx="242" cy="24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3</a:t>
              </a:r>
              <a:endParaRPr lang="en-US" altLang="zh-CN" sz="1800" b="1"/>
            </a:p>
          </p:txBody>
        </p:sp>
        <p:sp>
          <p:nvSpPr>
            <p:cNvPr id="3132" name="Oval 17">
              <a:extLst>
                <a:ext uri="{FF2B5EF4-FFF2-40B4-BE49-F238E27FC236}">
                  <a16:creationId xmlns:a16="http://schemas.microsoft.com/office/drawing/2014/main" id="{D46D2357-9457-4848-AB47-7569E1EC72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5" y="3187"/>
              <a:ext cx="243" cy="24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4</a:t>
              </a:r>
              <a:endParaRPr lang="en-US" altLang="zh-CN" sz="1800" b="1"/>
            </a:p>
          </p:txBody>
        </p:sp>
        <p:sp>
          <p:nvSpPr>
            <p:cNvPr id="3133" name="Line 18">
              <a:extLst>
                <a:ext uri="{FF2B5EF4-FFF2-40B4-BE49-F238E27FC236}">
                  <a16:creationId xmlns:a16="http://schemas.microsoft.com/office/drawing/2014/main" id="{F5B73C43-A73E-47A6-83C5-B72E259F71E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" y="3309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4" name="Oval 19">
              <a:extLst>
                <a:ext uri="{FF2B5EF4-FFF2-40B4-BE49-F238E27FC236}">
                  <a16:creationId xmlns:a16="http://schemas.microsoft.com/office/drawing/2014/main" id="{44EA8D45-5DB7-4C97-AB3C-4F85C08B33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91" y="3187"/>
              <a:ext cx="242" cy="24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5</a:t>
              </a:r>
              <a:endParaRPr lang="en-US" altLang="zh-CN" sz="1800" b="1"/>
            </a:p>
          </p:txBody>
        </p:sp>
        <p:sp>
          <p:nvSpPr>
            <p:cNvPr id="3135" name="Line 20">
              <a:extLst>
                <a:ext uri="{FF2B5EF4-FFF2-40B4-BE49-F238E27FC236}">
                  <a16:creationId xmlns:a16="http://schemas.microsoft.com/office/drawing/2014/main" id="{B8EA41D2-8944-40B2-9FF3-8F7509587FC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28" y="3309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6" name="Line 21">
              <a:extLst>
                <a:ext uri="{FF2B5EF4-FFF2-40B4-BE49-F238E27FC236}">
                  <a16:creationId xmlns:a16="http://schemas.microsoft.com/office/drawing/2014/main" id="{247D1E51-7F02-4862-A1B4-C0ED2A29E9F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601" y="2986"/>
              <a:ext cx="202" cy="2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7" name="Line 22">
              <a:extLst>
                <a:ext uri="{FF2B5EF4-FFF2-40B4-BE49-F238E27FC236}">
                  <a16:creationId xmlns:a16="http://schemas.microsoft.com/office/drawing/2014/main" id="{CBD98B40-7099-4869-BE35-0A71602AEB7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529" y="3389"/>
              <a:ext cx="202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8" name="Line 23">
              <a:extLst>
                <a:ext uri="{FF2B5EF4-FFF2-40B4-BE49-F238E27FC236}">
                  <a16:creationId xmlns:a16="http://schemas.microsoft.com/office/drawing/2014/main" id="{86480590-2086-428D-B7FA-28C43A8194F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964" y="2986"/>
              <a:ext cx="202" cy="2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9" name="Line 24">
              <a:extLst>
                <a:ext uri="{FF2B5EF4-FFF2-40B4-BE49-F238E27FC236}">
                  <a16:creationId xmlns:a16="http://schemas.microsoft.com/office/drawing/2014/main" id="{7A160FF2-AB64-46AF-A46C-50C2EC566F5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10" y="2986"/>
              <a:ext cx="202" cy="2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0" name="Line 25">
              <a:extLst>
                <a:ext uri="{FF2B5EF4-FFF2-40B4-BE49-F238E27FC236}">
                  <a16:creationId xmlns:a16="http://schemas.microsoft.com/office/drawing/2014/main" id="{9F6FE8D9-5E82-4B99-AF06-56BD556287D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82" y="3389"/>
              <a:ext cx="202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1" name="Line 26">
              <a:extLst>
                <a:ext uri="{FF2B5EF4-FFF2-40B4-BE49-F238E27FC236}">
                  <a16:creationId xmlns:a16="http://schemas.microsoft.com/office/drawing/2014/main" id="{EF476108-70A6-4B3A-BE66-CC1D8A89EEA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87" y="3389"/>
              <a:ext cx="202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2" name="Line 27">
              <a:extLst>
                <a:ext uri="{FF2B5EF4-FFF2-40B4-BE49-F238E27FC236}">
                  <a16:creationId xmlns:a16="http://schemas.microsoft.com/office/drawing/2014/main" id="{FD4070D6-616A-451A-8C72-4B11E56CF10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207" y="2986"/>
              <a:ext cx="201" cy="2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3" name="Line 28">
              <a:extLst>
                <a:ext uri="{FF2B5EF4-FFF2-40B4-BE49-F238E27FC236}">
                  <a16:creationId xmlns:a16="http://schemas.microsoft.com/office/drawing/2014/main" id="{1C362219-BD55-4BBC-B0AE-4B9F7B69E26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924" y="3389"/>
              <a:ext cx="202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4" name="Text Box 29">
              <a:extLst>
                <a:ext uri="{FF2B5EF4-FFF2-40B4-BE49-F238E27FC236}">
                  <a16:creationId xmlns:a16="http://schemas.microsoft.com/office/drawing/2014/main" id="{9D6F0569-9C75-4470-BBF7-1A77C54E5A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716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2</a:t>
              </a:r>
            </a:p>
          </p:txBody>
        </p:sp>
        <p:sp>
          <p:nvSpPr>
            <p:cNvPr id="3145" name="Text Box 30">
              <a:extLst>
                <a:ext uri="{FF2B5EF4-FFF2-40B4-BE49-F238E27FC236}">
                  <a16:creationId xmlns:a16="http://schemas.microsoft.com/office/drawing/2014/main" id="{8A9594A1-56C8-4AF0-90BA-EC4220CAD6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928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4</a:t>
              </a:r>
            </a:p>
          </p:txBody>
        </p:sp>
        <p:sp>
          <p:nvSpPr>
            <p:cNvPr id="3146" name="Text Box 31">
              <a:extLst>
                <a:ext uri="{FF2B5EF4-FFF2-40B4-BE49-F238E27FC236}">
                  <a16:creationId xmlns:a16="http://schemas.microsoft.com/office/drawing/2014/main" id="{7437C375-45CA-4A7B-AF99-9E9E5221A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120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2</a:t>
              </a:r>
            </a:p>
          </p:txBody>
        </p:sp>
        <p:sp>
          <p:nvSpPr>
            <p:cNvPr id="3147" name="Text Box 32">
              <a:extLst>
                <a:ext uri="{FF2B5EF4-FFF2-40B4-BE49-F238E27FC236}">
                  <a16:creationId xmlns:a16="http://schemas.microsoft.com/office/drawing/2014/main" id="{3F54CCC6-43D5-4766-9270-219DD2158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928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1</a:t>
              </a:r>
            </a:p>
          </p:txBody>
        </p:sp>
        <p:sp>
          <p:nvSpPr>
            <p:cNvPr id="3148" name="Text Box 33">
              <a:extLst>
                <a:ext uri="{FF2B5EF4-FFF2-40B4-BE49-F238E27FC236}">
                  <a16:creationId xmlns:a16="http://schemas.microsoft.com/office/drawing/2014/main" id="{F584BF29-96FA-4E6C-BA5F-6298B88E6E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928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3</a:t>
              </a:r>
            </a:p>
          </p:txBody>
        </p:sp>
        <p:sp>
          <p:nvSpPr>
            <p:cNvPr id="3149" name="Text Box 34">
              <a:extLst>
                <a:ext uri="{FF2B5EF4-FFF2-40B4-BE49-F238E27FC236}">
                  <a16:creationId xmlns:a16="http://schemas.microsoft.com/office/drawing/2014/main" id="{947700F2-5757-45FE-9276-97A2CBC283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928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10</a:t>
              </a:r>
            </a:p>
          </p:txBody>
        </p:sp>
        <p:sp>
          <p:nvSpPr>
            <p:cNvPr id="3150" name="Text Box 35">
              <a:extLst>
                <a:ext uri="{FF2B5EF4-FFF2-40B4-BE49-F238E27FC236}">
                  <a16:creationId xmlns:a16="http://schemas.microsoft.com/office/drawing/2014/main" id="{25491D7A-1A1C-40A5-A79E-49DE73CB0E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120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2</a:t>
              </a:r>
            </a:p>
          </p:txBody>
        </p:sp>
        <p:sp>
          <p:nvSpPr>
            <p:cNvPr id="3151" name="Text Box 36">
              <a:extLst>
                <a:ext uri="{FF2B5EF4-FFF2-40B4-BE49-F238E27FC236}">
                  <a16:creationId xmlns:a16="http://schemas.microsoft.com/office/drawing/2014/main" id="{73280A9C-17D3-47C8-BF8E-E21E18E62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408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5</a:t>
              </a:r>
            </a:p>
          </p:txBody>
        </p:sp>
        <p:sp>
          <p:nvSpPr>
            <p:cNvPr id="3152" name="Text Box 37">
              <a:extLst>
                <a:ext uri="{FF2B5EF4-FFF2-40B4-BE49-F238E27FC236}">
                  <a16:creationId xmlns:a16="http://schemas.microsoft.com/office/drawing/2014/main" id="{2184FB94-27C1-49EB-B963-EC283797F6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312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8</a:t>
              </a:r>
            </a:p>
          </p:txBody>
        </p:sp>
        <p:sp>
          <p:nvSpPr>
            <p:cNvPr id="3153" name="Text Box 38">
              <a:extLst>
                <a:ext uri="{FF2B5EF4-FFF2-40B4-BE49-F238E27FC236}">
                  <a16:creationId xmlns:a16="http://schemas.microsoft.com/office/drawing/2014/main" id="{D54E1C2C-1B50-451A-A0C0-1D2240B6E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3340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4</a:t>
              </a:r>
            </a:p>
          </p:txBody>
        </p:sp>
        <p:sp>
          <p:nvSpPr>
            <p:cNvPr id="3154" name="Text Box 39">
              <a:extLst>
                <a:ext uri="{FF2B5EF4-FFF2-40B4-BE49-F238E27FC236}">
                  <a16:creationId xmlns:a16="http://schemas.microsoft.com/office/drawing/2014/main" id="{ECFBDF9D-4990-4E4C-84BB-3ACC8A605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388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6</a:t>
              </a:r>
            </a:p>
          </p:txBody>
        </p:sp>
        <p:sp>
          <p:nvSpPr>
            <p:cNvPr id="3155" name="Text Box 40">
              <a:extLst>
                <a:ext uri="{FF2B5EF4-FFF2-40B4-BE49-F238E27FC236}">
                  <a16:creationId xmlns:a16="http://schemas.microsoft.com/office/drawing/2014/main" id="{5670A640-57C8-484A-BFC7-EE841FF6FC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532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1</a:t>
              </a:r>
            </a:p>
          </p:txBody>
        </p:sp>
      </p:grpSp>
      <p:sp>
        <p:nvSpPr>
          <p:cNvPr id="69675" name="Oval 43">
            <a:extLst>
              <a:ext uri="{FF2B5EF4-FFF2-40B4-BE49-F238E27FC236}">
                <a16:creationId xmlns:a16="http://schemas.microsoft.com/office/drawing/2014/main" id="{B3E00CA5-E600-40C4-8429-E179E035B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191000"/>
            <a:ext cx="381000" cy="3810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9676" name="Oval 44">
            <a:extLst>
              <a:ext uri="{FF2B5EF4-FFF2-40B4-BE49-F238E27FC236}">
                <a16:creationId xmlns:a16="http://schemas.microsoft.com/office/drawing/2014/main" id="{8C85A575-39B7-48C5-AAA9-43087F0C4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486400"/>
            <a:ext cx="381000" cy="381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4" name="Group 48">
            <a:extLst>
              <a:ext uri="{FF2B5EF4-FFF2-40B4-BE49-F238E27FC236}">
                <a16:creationId xmlns:a16="http://schemas.microsoft.com/office/drawing/2014/main" id="{02813B11-1F62-4354-B8C4-4606E5E294D3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4572000"/>
            <a:ext cx="838200" cy="1143000"/>
            <a:chOff x="960" y="3024"/>
            <a:chExt cx="528" cy="720"/>
          </a:xfrm>
        </p:grpSpPr>
        <p:sp>
          <p:nvSpPr>
            <p:cNvPr id="3122" name="Line 45">
              <a:extLst>
                <a:ext uri="{FF2B5EF4-FFF2-40B4-BE49-F238E27FC236}">
                  <a16:creationId xmlns:a16="http://schemas.microsoft.com/office/drawing/2014/main" id="{1BF220C4-7FB4-48EC-9FEA-B4F5732401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3744"/>
              <a:ext cx="336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" name="Line 46">
              <a:extLst>
                <a:ext uri="{FF2B5EF4-FFF2-40B4-BE49-F238E27FC236}">
                  <a16:creationId xmlns:a16="http://schemas.microsoft.com/office/drawing/2014/main" id="{2F633B87-2350-4552-AA71-D61BE9345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408"/>
              <a:ext cx="192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4" name="Line 47">
              <a:extLst>
                <a:ext uri="{FF2B5EF4-FFF2-40B4-BE49-F238E27FC236}">
                  <a16:creationId xmlns:a16="http://schemas.microsoft.com/office/drawing/2014/main" id="{96B6BDDA-7D40-4ADD-B68F-473C24D781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024"/>
              <a:ext cx="192" cy="14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81">
            <a:extLst>
              <a:ext uri="{FF2B5EF4-FFF2-40B4-BE49-F238E27FC236}">
                <a16:creationId xmlns:a16="http://schemas.microsoft.com/office/drawing/2014/main" id="{8D4B33F2-4C5C-4528-89D1-43B56EB3317B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4114800"/>
            <a:ext cx="2438400" cy="1773238"/>
            <a:chOff x="2208" y="2640"/>
            <a:chExt cx="1536" cy="1117"/>
          </a:xfrm>
        </p:grpSpPr>
        <p:sp>
          <p:nvSpPr>
            <p:cNvPr id="3091" name="Oval 50">
              <a:extLst>
                <a:ext uri="{FF2B5EF4-FFF2-40B4-BE49-F238E27FC236}">
                  <a16:creationId xmlns:a16="http://schemas.microsoft.com/office/drawing/2014/main" id="{CC65B4F6-7348-4D1F-B484-FAF58E96B8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91" y="2708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1</a:t>
              </a:r>
              <a:endParaRPr lang="en-US" altLang="zh-CN" sz="1800" b="1"/>
            </a:p>
          </p:txBody>
        </p:sp>
        <p:sp>
          <p:nvSpPr>
            <p:cNvPr id="3092" name="Oval 51">
              <a:extLst>
                <a:ext uri="{FF2B5EF4-FFF2-40B4-BE49-F238E27FC236}">
                  <a16:creationId xmlns:a16="http://schemas.microsoft.com/office/drawing/2014/main" id="{BF283B1E-CF7E-4668-B4E6-2E766F11722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96" y="2708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2</a:t>
              </a:r>
              <a:endParaRPr lang="en-US" altLang="zh-CN" sz="1800" b="1"/>
            </a:p>
          </p:txBody>
        </p:sp>
        <p:sp>
          <p:nvSpPr>
            <p:cNvPr id="3093" name="Line 52">
              <a:extLst>
                <a:ext uri="{FF2B5EF4-FFF2-40B4-BE49-F238E27FC236}">
                  <a16:creationId xmlns:a16="http://schemas.microsoft.com/office/drawing/2014/main" id="{85752A3A-2385-4EDF-9AAF-5882D216A94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733" y="2829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Oval 53">
              <a:extLst>
                <a:ext uri="{FF2B5EF4-FFF2-40B4-BE49-F238E27FC236}">
                  <a16:creationId xmlns:a16="http://schemas.microsoft.com/office/drawing/2014/main" id="{22E51EFF-1B99-4AE5-9A41-21C64F0645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31" y="3515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6</a:t>
              </a:r>
              <a:endParaRPr lang="en-US" altLang="zh-CN" sz="1800" b="1"/>
            </a:p>
          </p:txBody>
        </p:sp>
        <p:sp>
          <p:nvSpPr>
            <p:cNvPr id="3095" name="Oval 54">
              <a:extLst>
                <a:ext uri="{FF2B5EF4-FFF2-40B4-BE49-F238E27FC236}">
                  <a16:creationId xmlns:a16="http://schemas.microsoft.com/office/drawing/2014/main" id="{F2BA66AF-8F22-4AB7-BF66-C233992CA1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36" y="3515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7</a:t>
              </a:r>
              <a:endParaRPr lang="en-US" altLang="zh-CN" sz="1800" b="1"/>
            </a:p>
          </p:txBody>
        </p:sp>
        <p:sp>
          <p:nvSpPr>
            <p:cNvPr id="3096" name="Line 55">
              <a:extLst>
                <a:ext uri="{FF2B5EF4-FFF2-40B4-BE49-F238E27FC236}">
                  <a16:creationId xmlns:a16="http://schemas.microsoft.com/office/drawing/2014/main" id="{BFE2D932-1FB0-44F4-A8A0-1AA489E26CD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773" y="3636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Oval 56">
              <a:extLst>
                <a:ext uri="{FF2B5EF4-FFF2-40B4-BE49-F238E27FC236}">
                  <a16:creationId xmlns:a16="http://schemas.microsoft.com/office/drawing/2014/main" id="{D10EABCD-9F47-4687-85E7-9164A73CCC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08" y="3111"/>
              <a:ext cx="242" cy="24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3</a:t>
              </a:r>
              <a:endParaRPr lang="en-US" altLang="zh-CN" sz="1800" b="1"/>
            </a:p>
          </p:txBody>
        </p:sp>
        <p:sp>
          <p:nvSpPr>
            <p:cNvPr id="3098" name="Oval 57">
              <a:extLst>
                <a:ext uri="{FF2B5EF4-FFF2-40B4-BE49-F238E27FC236}">
                  <a16:creationId xmlns:a16="http://schemas.microsoft.com/office/drawing/2014/main" id="{89710C27-F454-4EB4-B433-A151356BEFC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3" y="3111"/>
              <a:ext cx="243" cy="24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4</a:t>
              </a:r>
              <a:endParaRPr lang="en-US" altLang="zh-CN" sz="1800" b="1"/>
            </a:p>
          </p:txBody>
        </p:sp>
        <p:sp>
          <p:nvSpPr>
            <p:cNvPr id="3099" name="Line 58">
              <a:extLst>
                <a:ext uri="{FF2B5EF4-FFF2-40B4-BE49-F238E27FC236}">
                  <a16:creationId xmlns:a16="http://schemas.microsoft.com/office/drawing/2014/main" id="{B9D6D430-61E2-4C8E-9CA2-0E242077541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50" y="3233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" name="Oval 59">
              <a:extLst>
                <a:ext uri="{FF2B5EF4-FFF2-40B4-BE49-F238E27FC236}">
                  <a16:creationId xmlns:a16="http://schemas.microsoft.com/office/drawing/2014/main" id="{5F421F2E-2C70-4E52-B6D8-DEA3B758BA1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19" y="3111"/>
              <a:ext cx="242" cy="24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5</a:t>
              </a:r>
              <a:endParaRPr lang="en-US" altLang="zh-CN" sz="1800" b="1"/>
            </a:p>
          </p:txBody>
        </p:sp>
        <p:sp>
          <p:nvSpPr>
            <p:cNvPr id="3101" name="Line 60">
              <a:extLst>
                <a:ext uri="{FF2B5EF4-FFF2-40B4-BE49-F238E27FC236}">
                  <a16:creationId xmlns:a16="http://schemas.microsoft.com/office/drawing/2014/main" id="{FE961555-28FF-4F64-8ECF-901B3FBF4EB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56" y="3233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" name="Line 61">
              <a:extLst>
                <a:ext uri="{FF2B5EF4-FFF2-40B4-BE49-F238E27FC236}">
                  <a16:creationId xmlns:a16="http://schemas.microsoft.com/office/drawing/2014/main" id="{59DD2204-FB92-41E4-BAAB-D0FC6EDF13A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329" y="2910"/>
              <a:ext cx="202" cy="2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Line 62">
              <a:extLst>
                <a:ext uri="{FF2B5EF4-FFF2-40B4-BE49-F238E27FC236}">
                  <a16:creationId xmlns:a16="http://schemas.microsoft.com/office/drawing/2014/main" id="{475B6F78-5DF1-416A-BC88-48A1A29084B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257" y="3313"/>
              <a:ext cx="202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Line 63">
              <a:extLst>
                <a:ext uri="{FF2B5EF4-FFF2-40B4-BE49-F238E27FC236}">
                  <a16:creationId xmlns:a16="http://schemas.microsoft.com/office/drawing/2014/main" id="{01DC5E2C-AC95-410D-B680-E8A584B71BE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92" y="2910"/>
              <a:ext cx="202" cy="2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5" name="Line 64">
              <a:extLst>
                <a:ext uri="{FF2B5EF4-FFF2-40B4-BE49-F238E27FC236}">
                  <a16:creationId xmlns:a16="http://schemas.microsoft.com/office/drawing/2014/main" id="{7D438FCA-49F0-4C2F-AB1D-F9D17F30C98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38" y="2910"/>
              <a:ext cx="202" cy="2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6" name="Line 65">
              <a:extLst>
                <a:ext uri="{FF2B5EF4-FFF2-40B4-BE49-F238E27FC236}">
                  <a16:creationId xmlns:a16="http://schemas.microsoft.com/office/drawing/2014/main" id="{481683B9-4EB4-48A7-ACAC-8DC4ED460B8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10" y="3313"/>
              <a:ext cx="202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Line 66">
              <a:extLst>
                <a:ext uri="{FF2B5EF4-FFF2-40B4-BE49-F238E27FC236}">
                  <a16:creationId xmlns:a16="http://schemas.microsoft.com/office/drawing/2014/main" id="{4C18B16E-022F-43C8-ABFD-640D4794978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15" y="3313"/>
              <a:ext cx="202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8" name="Line 67">
              <a:extLst>
                <a:ext uri="{FF2B5EF4-FFF2-40B4-BE49-F238E27FC236}">
                  <a16:creationId xmlns:a16="http://schemas.microsoft.com/office/drawing/2014/main" id="{85D57ABC-87B6-4C09-A8E2-92664BD3A80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935" y="2910"/>
              <a:ext cx="201" cy="2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9" name="Line 68">
              <a:extLst>
                <a:ext uri="{FF2B5EF4-FFF2-40B4-BE49-F238E27FC236}">
                  <a16:creationId xmlns:a16="http://schemas.microsoft.com/office/drawing/2014/main" id="{5D84580A-07D4-4A0C-AD57-C51C04B153F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652" y="3313"/>
              <a:ext cx="202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0" name="Text Box 69">
              <a:extLst>
                <a:ext uri="{FF2B5EF4-FFF2-40B4-BE49-F238E27FC236}">
                  <a16:creationId xmlns:a16="http://schemas.microsoft.com/office/drawing/2014/main" id="{9AC33BB0-9EB9-4254-BDC9-50B0102A21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640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2</a:t>
              </a:r>
            </a:p>
          </p:txBody>
        </p:sp>
        <p:sp>
          <p:nvSpPr>
            <p:cNvPr id="3111" name="Text Box 70">
              <a:extLst>
                <a:ext uri="{FF2B5EF4-FFF2-40B4-BE49-F238E27FC236}">
                  <a16:creationId xmlns:a16="http://schemas.microsoft.com/office/drawing/2014/main" id="{12E4559D-A48D-4248-87A8-7C20554FA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852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4</a:t>
              </a:r>
            </a:p>
          </p:txBody>
        </p:sp>
        <p:sp>
          <p:nvSpPr>
            <p:cNvPr id="3112" name="Text Box 71">
              <a:extLst>
                <a:ext uri="{FF2B5EF4-FFF2-40B4-BE49-F238E27FC236}">
                  <a16:creationId xmlns:a16="http://schemas.microsoft.com/office/drawing/2014/main" id="{46987089-B605-4026-9682-D23282EFA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3044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2</a:t>
              </a:r>
            </a:p>
          </p:txBody>
        </p:sp>
        <p:sp>
          <p:nvSpPr>
            <p:cNvPr id="3113" name="Text Box 72">
              <a:extLst>
                <a:ext uri="{FF2B5EF4-FFF2-40B4-BE49-F238E27FC236}">
                  <a16:creationId xmlns:a16="http://schemas.microsoft.com/office/drawing/2014/main" id="{E700896F-7F66-4CAE-A15F-2DF652BC2B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852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1</a:t>
              </a:r>
            </a:p>
          </p:txBody>
        </p:sp>
        <p:sp>
          <p:nvSpPr>
            <p:cNvPr id="3114" name="Text Box 73">
              <a:extLst>
                <a:ext uri="{FF2B5EF4-FFF2-40B4-BE49-F238E27FC236}">
                  <a16:creationId xmlns:a16="http://schemas.microsoft.com/office/drawing/2014/main" id="{3D30C397-5FEF-46F0-9062-E777E5B3C4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976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3</a:t>
              </a:r>
            </a:p>
          </p:txBody>
        </p:sp>
        <p:sp>
          <p:nvSpPr>
            <p:cNvPr id="3115" name="Text Box 74">
              <a:extLst>
                <a:ext uri="{FF2B5EF4-FFF2-40B4-BE49-F238E27FC236}">
                  <a16:creationId xmlns:a16="http://schemas.microsoft.com/office/drawing/2014/main" id="{25D0B75F-433B-4A60-817E-CDBC3EA2D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852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>
                  <a:solidFill>
                    <a:srgbClr val="FF0000"/>
                  </a:solidFill>
                </a:rPr>
                <a:t>–10</a:t>
              </a:r>
            </a:p>
          </p:txBody>
        </p:sp>
        <p:sp>
          <p:nvSpPr>
            <p:cNvPr id="3116" name="Text Box 75">
              <a:extLst>
                <a:ext uri="{FF2B5EF4-FFF2-40B4-BE49-F238E27FC236}">
                  <a16:creationId xmlns:a16="http://schemas.microsoft.com/office/drawing/2014/main" id="{A4309E8C-F8F0-49FF-9B5C-A54D71979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3044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2</a:t>
              </a:r>
            </a:p>
          </p:txBody>
        </p:sp>
        <p:sp>
          <p:nvSpPr>
            <p:cNvPr id="3117" name="Text Box 76">
              <a:extLst>
                <a:ext uri="{FF2B5EF4-FFF2-40B4-BE49-F238E27FC236}">
                  <a16:creationId xmlns:a16="http://schemas.microsoft.com/office/drawing/2014/main" id="{280ECD42-811D-438F-879E-3CC915476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332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5</a:t>
              </a:r>
            </a:p>
          </p:txBody>
        </p:sp>
        <p:sp>
          <p:nvSpPr>
            <p:cNvPr id="3118" name="Text Box 77">
              <a:extLst>
                <a:ext uri="{FF2B5EF4-FFF2-40B4-BE49-F238E27FC236}">
                  <a16:creationId xmlns:a16="http://schemas.microsoft.com/office/drawing/2014/main" id="{FFB4B16F-7FA1-42C8-A54E-54B818C71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3236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8</a:t>
              </a:r>
            </a:p>
          </p:txBody>
        </p:sp>
        <p:sp>
          <p:nvSpPr>
            <p:cNvPr id="3119" name="Text Box 78">
              <a:extLst>
                <a:ext uri="{FF2B5EF4-FFF2-40B4-BE49-F238E27FC236}">
                  <a16:creationId xmlns:a16="http://schemas.microsoft.com/office/drawing/2014/main" id="{E5033F18-69A3-4E87-A865-8893A16D0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3264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4</a:t>
              </a:r>
            </a:p>
          </p:txBody>
        </p:sp>
        <p:sp>
          <p:nvSpPr>
            <p:cNvPr id="3120" name="Text Box 79">
              <a:extLst>
                <a:ext uri="{FF2B5EF4-FFF2-40B4-BE49-F238E27FC236}">
                  <a16:creationId xmlns:a16="http://schemas.microsoft.com/office/drawing/2014/main" id="{4490DDFD-6837-4379-AFB7-228BECE351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312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6</a:t>
              </a:r>
            </a:p>
          </p:txBody>
        </p:sp>
        <p:sp>
          <p:nvSpPr>
            <p:cNvPr id="3121" name="Text Box 80">
              <a:extLst>
                <a:ext uri="{FF2B5EF4-FFF2-40B4-BE49-F238E27FC236}">
                  <a16:creationId xmlns:a16="http://schemas.microsoft.com/office/drawing/2014/main" id="{E95A8C5C-980D-4DB3-B16D-C3DD0BC42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456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1</a:t>
              </a:r>
            </a:p>
          </p:txBody>
        </p:sp>
      </p:grpSp>
      <p:sp>
        <p:nvSpPr>
          <p:cNvPr id="69714" name="Oval 82">
            <a:extLst>
              <a:ext uri="{FF2B5EF4-FFF2-40B4-BE49-F238E27FC236}">
                <a16:creationId xmlns:a16="http://schemas.microsoft.com/office/drawing/2014/main" id="{4901CAF8-F776-4019-BD6D-D65E949E6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4938" y="4876800"/>
            <a:ext cx="381000" cy="3810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9715" name="Oval 83">
            <a:extLst>
              <a:ext uri="{FF2B5EF4-FFF2-40B4-BE49-F238E27FC236}">
                <a16:creationId xmlns:a16="http://schemas.microsoft.com/office/drawing/2014/main" id="{5A158197-A05C-4F24-ABD7-7D053F1B3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876800"/>
            <a:ext cx="381000" cy="381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9716" name="Line 84">
            <a:extLst>
              <a:ext uri="{FF2B5EF4-FFF2-40B4-BE49-F238E27FC236}">
                <a16:creationId xmlns:a16="http://schemas.microsoft.com/office/drawing/2014/main" id="{EF1F0978-AA4D-4293-BECB-5B0800F7EA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5029200"/>
            <a:ext cx="5334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717" name="Line 85">
            <a:extLst>
              <a:ext uri="{FF2B5EF4-FFF2-40B4-BE49-F238E27FC236}">
                <a16:creationId xmlns:a16="http://schemas.microsoft.com/office/drawing/2014/main" id="{9032BCF3-0995-43DC-A9C8-3F7899FA22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572000"/>
            <a:ext cx="381000" cy="304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718" name="Line 86">
            <a:extLst>
              <a:ext uri="{FF2B5EF4-FFF2-40B4-BE49-F238E27FC236}">
                <a16:creationId xmlns:a16="http://schemas.microsoft.com/office/drawing/2014/main" id="{556512B9-CE46-4FD7-B190-41D850F2EE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495800"/>
            <a:ext cx="304800" cy="381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719" name="AutoShape 87">
            <a:extLst>
              <a:ext uri="{FF2B5EF4-FFF2-40B4-BE49-F238E27FC236}">
                <a16:creationId xmlns:a16="http://schemas.microsoft.com/office/drawing/2014/main" id="{82D8DC25-6A80-4665-AFC1-64BC3617F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657600"/>
            <a:ext cx="2514600" cy="914400"/>
          </a:xfrm>
          <a:prstGeom prst="wedgeEllipseCallout">
            <a:avLst>
              <a:gd name="adj1" fmla="val -61111"/>
              <a:gd name="adj2" fmla="val 55556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1">
                <a:solidFill>
                  <a:schemeClr val="hlink"/>
                </a:solidFill>
              </a:rPr>
              <a:t>Negative-cost cycle</a:t>
            </a:r>
          </a:p>
        </p:txBody>
      </p:sp>
      <p:sp>
        <p:nvSpPr>
          <p:cNvPr id="69720" name="AutoShape 88" descr="再生纸">
            <a:extLst>
              <a:ext uri="{FF2B5EF4-FFF2-40B4-BE49-F238E27FC236}">
                <a16:creationId xmlns:a16="http://schemas.microsoft.com/office/drawing/2014/main" id="{B472FAED-F222-4246-B1EB-8463AD9FE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038600"/>
            <a:ext cx="2514600" cy="1981200"/>
          </a:xfrm>
          <a:prstGeom prst="roundRect">
            <a:avLst>
              <a:gd name="adj" fmla="val 10903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</a:rPr>
              <a:t>Note: </a:t>
            </a:r>
            <a:r>
              <a:rPr lang="en-US" altLang="zh-CN" sz="2000" b="1"/>
              <a:t>If there is no negative-cost cycle, the shortest path </a:t>
            </a:r>
            <a:r>
              <a:rPr lang="en-US" altLang="zh-CN" sz="2000" b="1">
                <a:solidFill>
                  <a:schemeClr val="hlink"/>
                </a:solidFill>
              </a:rPr>
              <a:t>from </a:t>
            </a:r>
            <a:r>
              <a:rPr lang="en-US" altLang="zh-CN" sz="2000" b="1" i="1">
                <a:solidFill>
                  <a:schemeClr val="hlink"/>
                </a:solidFill>
              </a:rPr>
              <a:t>s</a:t>
            </a:r>
            <a:r>
              <a:rPr lang="en-US" altLang="zh-CN" sz="2000" b="1">
                <a:solidFill>
                  <a:schemeClr val="hlink"/>
                </a:solidFill>
              </a:rPr>
              <a:t> to </a:t>
            </a:r>
            <a:r>
              <a:rPr lang="en-US" altLang="zh-CN" sz="2000" b="1" i="1">
                <a:solidFill>
                  <a:schemeClr val="hlink"/>
                </a:solidFill>
              </a:rPr>
              <a:t>s</a:t>
            </a:r>
            <a:r>
              <a:rPr lang="en-US" altLang="zh-CN" sz="2000" b="1"/>
              <a:t> is defined to be </a:t>
            </a:r>
            <a:r>
              <a:rPr lang="en-US" altLang="zh-CN" sz="2000" b="1">
                <a:solidFill>
                  <a:schemeClr val="hlink"/>
                </a:solidFill>
              </a:rPr>
              <a:t>zero</a:t>
            </a:r>
            <a:r>
              <a:rPr lang="en-US" altLang="zh-CN" sz="2000" b="1"/>
              <a:t>.</a:t>
            </a:r>
            <a:endParaRPr lang="en-US" altLang="zh-CN" sz="2000"/>
          </a:p>
        </p:txBody>
      </p:sp>
      <p:sp>
        <p:nvSpPr>
          <p:cNvPr id="3090" name="Text Box 89">
            <a:extLst>
              <a:ext uri="{FF2B5EF4-FFF2-40B4-BE49-F238E27FC236}">
                <a16:creationId xmlns:a16="http://schemas.microsoft.com/office/drawing/2014/main" id="{70CAD482-873E-4C53-A168-BC9DA68BE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1/11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9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9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9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9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9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9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6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9" dur="500"/>
                                        <p:tgtEl>
                                          <p:spTgt spid="697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6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autoUpdateAnimBg="0"/>
      <p:bldP spid="69638" grpId="0" autoUpdateAnimBg="0"/>
      <p:bldP spid="69640" grpId="0" autoUpdateAnimBg="0"/>
      <p:bldP spid="69675" grpId="0" animBg="1"/>
      <p:bldP spid="69676" grpId="0" animBg="1"/>
      <p:bldP spid="69714" grpId="0" animBg="1"/>
      <p:bldP spid="69715" grpId="0" animBg="1"/>
      <p:bldP spid="69719" grpId="0" animBg="1" autoUpdateAnimBg="0"/>
      <p:bldP spid="69720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A25DF622-6480-43DB-9D7F-4FE831A04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0"/>
            <a:ext cx="327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§3  Shortest Path Algorithms</a:t>
            </a:r>
          </a:p>
        </p:txBody>
      </p:sp>
      <p:sp>
        <p:nvSpPr>
          <p:cNvPr id="88067" name="Text Box 3">
            <a:extLst>
              <a:ext uri="{FF2B5EF4-FFF2-40B4-BE49-F238E27FC236}">
                <a16:creationId xmlns:a16="http://schemas.microsoft.com/office/drawing/2014/main" id="{4F88DC82-5552-485E-ACAD-1BDB72D6E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MS Hei" pitchFamily="49" charset="-122"/>
              </a:rPr>
              <a:t>〖</a:t>
            </a:r>
            <a:r>
              <a:rPr lang="en-US" altLang="zh-CN" sz="2400" b="1"/>
              <a:t>Example</a:t>
            </a:r>
            <a:r>
              <a:rPr lang="en-US" altLang="zh-CN" sz="2400" b="1">
                <a:ea typeface="MS Hei" pitchFamily="49" charset="-122"/>
              </a:rPr>
              <a:t>〗</a:t>
            </a:r>
            <a:r>
              <a:rPr lang="en-US" altLang="zh-CN" sz="2400" b="1"/>
              <a:t>  AOE network of a hypothetical project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4C83AFB3-46FD-4CAD-AEF8-05F1269A9157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762000"/>
            <a:ext cx="8458200" cy="2838450"/>
            <a:chOff x="240" y="672"/>
            <a:chExt cx="5328" cy="1788"/>
          </a:xfrm>
        </p:grpSpPr>
        <p:grpSp>
          <p:nvGrpSpPr>
            <p:cNvPr id="12344" name="Group 5">
              <a:extLst>
                <a:ext uri="{FF2B5EF4-FFF2-40B4-BE49-F238E27FC236}">
                  <a16:creationId xmlns:a16="http://schemas.microsoft.com/office/drawing/2014/main" id="{E30C1FE6-868A-4CF7-8FA0-2BCFE7444E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864"/>
              <a:ext cx="492" cy="492"/>
              <a:chOff x="672" y="864"/>
              <a:chExt cx="492" cy="492"/>
            </a:xfrm>
          </p:grpSpPr>
          <p:grpSp>
            <p:nvGrpSpPr>
              <p:cNvPr id="12406" name="Group 6">
                <a:extLst>
                  <a:ext uri="{FF2B5EF4-FFF2-40B4-BE49-F238E27FC236}">
                    <a16:creationId xmlns:a16="http://schemas.microsoft.com/office/drawing/2014/main" id="{1FA941D8-0F8E-4567-867C-54BC5A254D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864"/>
                <a:ext cx="492" cy="492"/>
                <a:chOff x="4003" y="3226"/>
                <a:chExt cx="614" cy="615"/>
              </a:xfrm>
            </p:grpSpPr>
            <p:sp>
              <p:nvSpPr>
                <p:cNvPr id="12408" name="Oval 7">
                  <a:extLst>
                    <a:ext uri="{FF2B5EF4-FFF2-40B4-BE49-F238E27FC236}">
                      <a16:creationId xmlns:a16="http://schemas.microsoft.com/office/drawing/2014/main" id="{47EA0216-A4DB-414D-980D-B07615676A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3" y="3226"/>
                  <a:ext cx="614" cy="61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rIns="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2409" name="Line 8">
                  <a:extLst>
                    <a:ext uri="{FF2B5EF4-FFF2-40B4-BE49-F238E27FC236}">
                      <a16:creationId xmlns:a16="http://schemas.microsoft.com/office/drawing/2014/main" id="{88A24120-C102-4069-AE42-185664C0F3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10" y="3226"/>
                  <a:ext cx="0" cy="6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r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12410" name="Line 9">
                  <a:extLst>
                    <a:ext uri="{FF2B5EF4-FFF2-40B4-BE49-F238E27FC236}">
                      <a16:creationId xmlns:a16="http://schemas.microsoft.com/office/drawing/2014/main" id="{9BD7D05D-4CCE-404F-9010-D3E73F4349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10" y="3533"/>
                  <a:ext cx="30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rIns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407" name="Rectangle 10">
                <a:extLst>
                  <a:ext uri="{FF2B5EF4-FFF2-40B4-BE49-F238E27FC236}">
                    <a16:creationId xmlns:a16="http://schemas.microsoft.com/office/drawing/2014/main" id="{69DD9372-0535-445A-B0C4-DE6F5AD87F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960"/>
                <a:ext cx="24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/>
                  <a:t>0</a:t>
                </a:r>
              </a:p>
            </p:txBody>
          </p:sp>
        </p:grpSp>
        <p:grpSp>
          <p:nvGrpSpPr>
            <p:cNvPr id="12345" name="Group 11">
              <a:extLst>
                <a:ext uri="{FF2B5EF4-FFF2-40B4-BE49-F238E27FC236}">
                  <a16:creationId xmlns:a16="http://schemas.microsoft.com/office/drawing/2014/main" id="{5F6048D8-CE1A-46C9-84D4-4EA55B5F7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672"/>
              <a:ext cx="492" cy="492"/>
              <a:chOff x="672" y="864"/>
              <a:chExt cx="492" cy="492"/>
            </a:xfrm>
          </p:grpSpPr>
          <p:grpSp>
            <p:nvGrpSpPr>
              <p:cNvPr id="12401" name="Group 12">
                <a:extLst>
                  <a:ext uri="{FF2B5EF4-FFF2-40B4-BE49-F238E27FC236}">
                    <a16:creationId xmlns:a16="http://schemas.microsoft.com/office/drawing/2014/main" id="{A72D137D-B69E-4411-851E-9AEEF1375D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864"/>
                <a:ext cx="492" cy="492"/>
                <a:chOff x="4003" y="3226"/>
                <a:chExt cx="614" cy="615"/>
              </a:xfrm>
            </p:grpSpPr>
            <p:sp>
              <p:nvSpPr>
                <p:cNvPr id="12403" name="Oval 13">
                  <a:extLst>
                    <a:ext uri="{FF2B5EF4-FFF2-40B4-BE49-F238E27FC236}">
                      <a16:creationId xmlns:a16="http://schemas.microsoft.com/office/drawing/2014/main" id="{105CDD98-3E67-4AC9-BD89-00D3E8545B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3" y="3226"/>
                  <a:ext cx="614" cy="61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rIns="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2404" name="Line 14">
                  <a:extLst>
                    <a:ext uri="{FF2B5EF4-FFF2-40B4-BE49-F238E27FC236}">
                      <a16:creationId xmlns:a16="http://schemas.microsoft.com/office/drawing/2014/main" id="{59F26668-1BB8-4E9B-ABA3-9E1B26D74A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10" y="3226"/>
                  <a:ext cx="0" cy="6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r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12405" name="Line 15">
                  <a:extLst>
                    <a:ext uri="{FF2B5EF4-FFF2-40B4-BE49-F238E27FC236}">
                      <a16:creationId xmlns:a16="http://schemas.microsoft.com/office/drawing/2014/main" id="{391FCA10-5238-41B1-BCEE-6EF447DD7E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10" y="3533"/>
                  <a:ext cx="30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rIns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402" name="Rectangle 16">
                <a:extLst>
                  <a:ext uri="{FF2B5EF4-FFF2-40B4-BE49-F238E27FC236}">
                    <a16:creationId xmlns:a16="http://schemas.microsoft.com/office/drawing/2014/main" id="{757E7291-D646-48A8-91A4-E36CADB8C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960"/>
                <a:ext cx="24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/>
                  <a:t>1</a:t>
                </a:r>
              </a:p>
            </p:txBody>
          </p:sp>
        </p:grpSp>
        <p:grpSp>
          <p:nvGrpSpPr>
            <p:cNvPr id="12346" name="Group 17">
              <a:extLst>
                <a:ext uri="{FF2B5EF4-FFF2-40B4-BE49-F238E27FC236}">
                  <a16:creationId xmlns:a16="http://schemas.microsoft.com/office/drawing/2014/main" id="{207BFE42-44AD-48C7-86C1-FAF3FC4BAD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1344"/>
              <a:ext cx="492" cy="492"/>
              <a:chOff x="672" y="864"/>
              <a:chExt cx="492" cy="492"/>
            </a:xfrm>
          </p:grpSpPr>
          <p:grpSp>
            <p:nvGrpSpPr>
              <p:cNvPr id="12396" name="Group 18">
                <a:extLst>
                  <a:ext uri="{FF2B5EF4-FFF2-40B4-BE49-F238E27FC236}">
                    <a16:creationId xmlns:a16="http://schemas.microsoft.com/office/drawing/2014/main" id="{C78A665E-F0BE-42FE-A8D3-ED7CB7AB68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864"/>
                <a:ext cx="492" cy="492"/>
                <a:chOff x="4003" y="3226"/>
                <a:chExt cx="614" cy="615"/>
              </a:xfrm>
            </p:grpSpPr>
            <p:sp>
              <p:nvSpPr>
                <p:cNvPr id="12398" name="Oval 19">
                  <a:extLst>
                    <a:ext uri="{FF2B5EF4-FFF2-40B4-BE49-F238E27FC236}">
                      <a16:creationId xmlns:a16="http://schemas.microsoft.com/office/drawing/2014/main" id="{90738968-293A-4FFF-B7FF-8F58951C9C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3" y="3226"/>
                  <a:ext cx="614" cy="61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rIns="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2399" name="Line 20">
                  <a:extLst>
                    <a:ext uri="{FF2B5EF4-FFF2-40B4-BE49-F238E27FC236}">
                      <a16:creationId xmlns:a16="http://schemas.microsoft.com/office/drawing/2014/main" id="{B931E09E-11C1-4FFB-9919-5878E90693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10" y="3226"/>
                  <a:ext cx="0" cy="6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r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12400" name="Line 21">
                  <a:extLst>
                    <a:ext uri="{FF2B5EF4-FFF2-40B4-BE49-F238E27FC236}">
                      <a16:creationId xmlns:a16="http://schemas.microsoft.com/office/drawing/2014/main" id="{D38FF542-EE5E-40D9-8E0E-3E86C0D633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10" y="3533"/>
                  <a:ext cx="30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rIns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397" name="Rectangle 22">
                <a:extLst>
                  <a:ext uri="{FF2B5EF4-FFF2-40B4-BE49-F238E27FC236}">
                    <a16:creationId xmlns:a16="http://schemas.microsoft.com/office/drawing/2014/main" id="{AB76595A-79C4-4857-A93A-18F86EA084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960"/>
                <a:ext cx="24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/>
                  <a:t>2</a:t>
                </a:r>
              </a:p>
            </p:txBody>
          </p:sp>
        </p:grpSp>
        <p:grpSp>
          <p:nvGrpSpPr>
            <p:cNvPr id="12347" name="Group 23">
              <a:extLst>
                <a:ext uri="{FF2B5EF4-FFF2-40B4-BE49-F238E27FC236}">
                  <a16:creationId xmlns:a16="http://schemas.microsoft.com/office/drawing/2014/main" id="{6A51EDD5-5F97-4C07-B32B-8B2CE7297D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1920"/>
              <a:ext cx="492" cy="492"/>
              <a:chOff x="672" y="864"/>
              <a:chExt cx="492" cy="492"/>
            </a:xfrm>
          </p:grpSpPr>
          <p:grpSp>
            <p:nvGrpSpPr>
              <p:cNvPr id="12391" name="Group 24">
                <a:extLst>
                  <a:ext uri="{FF2B5EF4-FFF2-40B4-BE49-F238E27FC236}">
                    <a16:creationId xmlns:a16="http://schemas.microsoft.com/office/drawing/2014/main" id="{899F7A5B-4317-4C0E-98D7-B76E6FF539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864"/>
                <a:ext cx="492" cy="492"/>
                <a:chOff x="4003" y="3226"/>
                <a:chExt cx="614" cy="615"/>
              </a:xfrm>
            </p:grpSpPr>
            <p:sp>
              <p:nvSpPr>
                <p:cNvPr id="12393" name="Oval 25">
                  <a:extLst>
                    <a:ext uri="{FF2B5EF4-FFF2-40B4-BE49-F238E27FC236}">
                      <a16:creationId xmlns:a16="http://schemas.microsoft.com/office/drawing/2014/main" id="{C0DE8BE9-813B-4B0E-A778-3A60E31D6B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3" y="3226"/>
                  <a:ext cx="614" cy="61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rIns="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2394" name="Line 26">
                  <a:extLst>
                    <a:ext uri="{FF2B5EF4-FFF2-40B4-BE49-F238E27FC236}">
                      <a16:creationId xmlns:a16="http://schemas.microsoft.com/office/drawing/2014/main" id="{6C7EA294-5F05-42FB-865F-B75267D73C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10" y="3226"/>
                  <a:ext cx="0" cy="6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r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12395" name="Line 27">
                  <a:extLst>
                    <a:ext uri="{FF2B5EF4-FFF2-40B4-BE49-F238E27FC236}">
                      <a16:creationId xmlns:a16="http://schemas.microsoft.com/office/drawing/2014/main" id="{49B4F175-6118-4118-8CBB-5C8065B04F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10" y="3533"/>
                  <a:ext cx="30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rIns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392" name="Rectangle 28">
                <a:extLst>
                  <a:ext uri="{FF2B5EF4-FFF2-40B4-BE49-F238E27FC236}">
                    <a16:creationId xmlns:a16="http://schemas.microsoft.com/office/drawing/2014/main" id="{21B4DC5D-F468-4576-B8C4-53965670E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960"/>
                <a:ext cx="24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/>
                  <a:t>3</a:t>
                </a:r>
              </a:p>
            </p:txBody>
          </p:sp>
        </p:grpSp>
        <p:grpSp>
          <p:nvGrpSpPr>
            <p:cNvPr id="12348" name="Group 29">
              <a:extLst>
                <a:ext uri="{FF2B5EF4-FFF2-40B4-BE49-F238E27FC236}">
                  <a16:creationId xmlns:a16="http://schemas.microsoft.com/office/drawing/2014/main" id="{13BD3082-DCF2-4614-B4AF-A18AF6FE6D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1008"/>
              <a:ext cx="492" cy="492"/>
              <a:chOff x="672" y="864"/>
              <a:chExt cx="492" cy="492"/>
            </a:xfrm>
          </p:grpSpPr>
          <p:grpSp>
            <p:nvGrpSpPr>
              <p:cNvPr id="12386" name="Group 30">
                <a:extLst>
                  <a:ext uri="{FF2B5EF4-FFF2-40B4-BE49-F238E27FC236}">
                    <a16:creationId xmlns:a16="http://schemas.microsoft.com/office/drawing/2014/main" id="{36CCF5E7-9946-4B1D-972F-D0196EA021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864"/>
                <a:ext cx="492" cy="492"/>
                <a:chOff x="4003" y="3226"/>
                <a:chExt cx="614" cy="615"/>
              </a:xfrm>
            </p:grpSpPr>
            <p:sp>
              <p:nvSpPr>
                <p:cNvPr id="12388" name="Oval 31">
                  <a:extLst>
                    <a:ext uri="{FF2B5EF4-FFF2-40B4-BE49-F238E27FC236}">
                      <a16:creationId xmlns:a16="http://schemas.microsoft.com/office/drawing/2014/main" id="{318FD0A2-D712-4410-AC8D-77DDBE098D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3" y="3226"/>
                  <a:ext cx="614" cy="61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rIns="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2389" name="Line 32">
                  <a:extLst>
                    <a:ext uri="{FF2B5EF4-FFF2-40B4-BE49-F238E27FC236}">
                      <a16:creationId xmlns:a16="http://schemas.microsoft.com/office/drawing/2014/main" id="{9D903D28-2839-485C-B572-3CAC781E4A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10" y="3226"/>
                  <a:ext cx="0" cy="6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r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12390" name="Line 33">
                  <a:extLst>
                    <a:ext uri="{FF2B5EF4-FFF2-40B4-BE49-F238E27FC236}">
                      <a16:creationId xmlns:a16="http://schemas.microsoft.com/office/drawing/2014/main" id="{032D2010-5BE9-478E-A443-804A77EDE9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10" y="3533"/>
                  <a:ext cx="30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rIns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387" name="Rectangle 34">
                <a:extLst>
                  <a:ext uri="{FF2B5EF4-FFF2-40B4-BE49-F238E27FC236}">
                    <a16:creationId xmlns:a16="http://schemas.microsoft.com/office/drawing/2014/main" id="{8C261C9F-AF02-4D9E-8F4A-5EE39DF2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960"/>
                <a:ext cx="24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/>
                  <a:t>4</a:t>
                </a:r>
              </a:p>
            </p:txBody>
          </p:sp>
        </p:grpSp>
        <p:grpSp>
          <p:nvGrpSpPr>
            <p:cNvPr id="12349" name="Group 35">
              <a:extLst>
                <a:ext uri="{FF2B5EF4-FFF2-40B4-BE49-F238E27FC236}">
                  <a16:creationId xmlns:a16="http://schemas.microsoft.com/office/drawing/2014/main" id="{F8F7ED5F-D8B5-4124-8CDB-134048C256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1968"/>
              <a:ext cx="492" cy="492"/>
              <a:chOff x="672" y="864"/>
              <a:chExt cx="492" cy="492"/>
            </a:xfrm>
          </p:grpSpPr>
          <p:grpSp>
            <p:nvGrpSpPr>
              <p:cNvPr id="12381" name="Group 36">
                <a:extLst>
                  <a:ext uri="{FF2B5EF4-FFF2-40B4-BE49-F238E27FC236}">
                    <a16:creationId xmlns:a16="http://schemas.microsoft.com/office/drawing/2014/main" id="{23420728-1A4F-4DA5-9DFF-CA01EBDBAC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864"/>
                <a:ext cx="492" cy="492"/>
                <a:chOff x="4003" y="3226"/>
                <a:chExt cx="614" cy="615"/>
              </a:xfrm>
            </p:grpSpPr>
            <p:sp>
              <p:nvSpPr>
                <p:cNvPr id="12383" name="Oval 37">
                  <a:extLst>
                    <a:ext uri="{FF2B5EF4-FFF2-40B4-BE49-F238E27FC236}">
                      <a16:creationId xmlns:a16="http://schemas.microsoft.com/office/drawing/2014/main" id="{B69C3DA6-2810-4D28-8A3C-256E00129E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3" y="3226"/>
                  <a:ext cx="614" cy="61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rIns="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2384" name="Line 38">
                  <a:extLst>
                    <a:ext uri="{FF2B5EF4-FFF2-40B4-BE49-F238E27FC236}">
                      <a16:creationId xmlns:a16="http://schemas.microsoft.com/office/drawing/2014/main" id="{DF930AE0-D633-4C94-ABDB-C5705DAD54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10" y="3226"/>
                  <a:ext cx="0" cy="6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r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12385" name="Line 39">
                  <a:extLst>
                    <a:ext uri="{FF2B5EF4-FFF2-40B4-BE49-F238E27FC236}">
                      <a16:creationId xmlns:a16="http://schemas.microsoft.com/office/drawing/2014/main" id="{46BBCA7D-4472-45BD-8AFE-7C21C8DC4C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10" y="3533"/>
                  <a:ext cx="30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rIns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382" name="Rectangle 40">
                <a:extLst>
                  <a:ext uri="{FF2B5EF4-FFF2-40B4-BE49-F238E27FC236}">
                    <a16:creationId xmlns:a16="http://schemas.microsoft.com/office/drawing/2014/main" id="{E332EE7F-9537-497C-B373-6AB49A12F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960"/>
                <a:ext cx="24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/>
                  <a:t>5</a:t>
                </a:r>
              </a:p>
            </p:txBody>
          </p:sp>
        </p:grpSp>
        <p:grpSp>
          <p:nvGrpSpPr>
            <p:cNvPr id="12350" name="Group 41">
              <a:extLst>
                <a:ext uri="{FF2B5EF4-FFF2-40B4-BE49-F238E27FC236}">
                  <a16:creationId xmlns:a16="http://schemas.microsoft.com/office/drawing/2014/main" id="{C19202D1-80EF-40A3-8CD3-1DF27BB7C1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672"/>
              <a:ext cx="492" cy="492"/>
              <a:chOff x="672" y="864"/>
              <a:chExt cx="492" cy="492"/>
            </a:xfrm>
          </p:grpSpPr>
          <p:grpSp>
            <p:nvGrpSpPr>
              <p:cNvPr id="12376" name="Group 42">
                <a:extLst>
                  <a:ext uri="{FF2B5EF4-FFF2-40B4-BE49-F238E27FC236}">
                    <a16:creationId xmlns:a16="http://schemas.microsoft.com/office/drawing/2014/main" id="{A97E998F-D71B-4E26-944A-6E23B020BF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864"/>
                <a:ext cx="492" cy="492"/>
                <a:chOff x="4003" y="3226"/>
                <a:chExt cx="614" cy="615"/>
              </a:xfrm>
            </p:grpSpPr>
            <p:sp>
              <p:nvSpPr>
                <p:cNvPr id="12378" name="Oval 43">
                  <a:extLst>
                    <a:ext uri="{FF2B5EF4-FFF2-40B4-BE49-F238E27FC236}">
                      <a16:creationId xmlns:a16="http://schemas.microsoft.com/office/drawing/2014/main" id="{35790F4A-14DD-430C-AEDE-A4ED69363F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3" y="3226"/>
                  <a:ext cx="614" cy="61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rIns="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2379" name="Line 44">
                  <a:extLst>
                    <a:ext uri="{FF2B5EF4-FFF2-40B4-BE49-F238E27FC236}">
                      <a16:creationId xmlns:a16="http://schemas.microsoft.com/office/drawing/2014/main" id="{A2226D25-E199-4B4E-BBF9-4C8C645BB0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10" y="3226"/>
                  <a:ext cx="0" cy="6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r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12380" name="Line 45">
                  <a:extLst>
                    <a:ext uri="{FF2B5EF4-FFF2-40B4-BE49-F238E27FC236}">
                      <a16:creationId xmlns:a16="http://schemas.microsoft.com/office/drawing/2014/main" id="{CFF6C9CA-9171-4E5F-9D14-8BFAFBB46E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10" y="3533"/>
                  <a:ext cx="30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rIns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377" name="Rectangle 46">
                <a:extLst>
                  <a:ext uri="{FF2B5EF4-FFF2-40B4-BE49-F238E27FC236}">
                    <a16:creationId xmlns:a16="http://schemas.microsoft.com/office/drawing/2014/main" id="{69FBF14C-F563-404C-8D81-9E26A8026E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960"/>
                <a:ext cx="24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/>
                  <a:t>6</a:t>
                </a:r>
              </a:p>
            </p:txBody>
          </p:sp>
        </p:grpSp>
        <p:grpSp>
          <p:nvGrpSpPr>
            <p:cNvPr id="12351" name="Group 47">
              <a:extLst>
                <a:ext uri="{FF2B5EF4-FFF2-40B4-BE49-F238E27FC236}">
                  <a16:creationId xmlns:a16="http://schemas.microsoft.com/office/drawing/2014/main" id="{ADAC52DA-8752-406F-BC92-D85D2ED1E8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1344"/>
              <a:ext cx="492" cy="492"/>
              <a:chOff x="672" y="864"/>
              <a:chExt cx="492" cy="492"/>
            </a:xfrm>
          </p:grpSpPr>
          <p:grpSp>
            <p:nvGrpSpPr>
              <p:cNvPr id="12371" name="Group 48">
                <a:extLst>
                  <a:ext uri="{FF2B5EF4-FFF2-40B4-BE49-F238E27FC236}">
                    <a16:creationId xmlns:a16="http://schemas.microsoft.com/office/drawing/2014/main" id="{37FC19FB-8245-4595-92F9-E9325B4837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864"/>
                <a:ext cx="492" cy="492"/>
                <a:chOff x="4003" y="3226"/>
                <a:chExt cx="614" cy="615"/>
              </a:xfrm>
            </p:grpSpPr>
            <p:sp>
              <p:nvSpPr>
                <p:cNvPr id="12373" name="Oval 49">
                  <a:extLst>
                    <a:ext uri="{FF2B5EF4-FFF2-40B4-BE49-F238E27FC236}">
                      <a16:creationId xmlns:a16="http://schemas.microsoft.com/office/drawing/2014/main" id="{861D79B9-07AD-4D9B-AB1A-2F473DE7C6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3" y="3226"/>
                  <a:ext cx="614" cy="61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rIns="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2374" name="Line 50">
                  <a:extLst>
                    <a:ext uri="{FF2B5EF4-FFF2-40B4-BE49-F238E27FC236}">
                      <a16:creationId xmlns:a16="http://schemas.microsoft.com/office/drawing/2014/main" id="{AD926DC7-9F6B-4DBF-8DB6-B0CE5B7884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10" y="3226"/>
                  <a:ext cx="0" cy="6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r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12375" name="Line 51">
                  <a:extLst>
                    <a:ext uri="{FF2B5EF4-FFF2-40B4-BE49-F238E27FC236}">
                      <a16:creationId xmlns:a16="http://schemas.microsoft.com/office/drawing/2014/main" id="{FC2A853C-1D19-499A-B3D4-8354CC4067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10" y="3533"/>
                  <a:ext cx="30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rIns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372" name="Rectangle 52">
                <a:extLst>
                  <a:ext uri="{FF2B5EF4-FFF2-40B4-BE49-F238E27FC236}">
                    <a16:creationId xmlns:a16="http://schemas.microsoft.com/office/drawing/2014/main" id="{17EF56F6-B916-4390-92D1-28D6C1F3F9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960"/>
                <a:ext cx="24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/>
                  <a:t>7</a:t>
                </a:r>
              </a:p>
            </p:txBody>
          </p:sp>
        </p:grpSp>
        <p:grpSp>
          <p:nvGrpSpPr>
            <p:cNvPr id="12352" name="Group 53">
              <a:extLst>
                <a:ext uri="{FF2B5EF4-FFF2-40B4-BE49-F238E27FC236}">
                  <a16:creationId xmlns:a16="http://schemas.microsoft.com/office/drawing/2014/main" id="{77851B6C-A187-4CC1-ADF8-8A487D1C30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8" y="1104"/>
              <a:ext cx="492" cy="492"/>
              <a:chOff x="672" y="864"/>
              <a:chExt cx="492" cy="492"/>
            </a:xfrm>
          </p:grpSpPr>
          <p:grpSp>
            <p:nvGrpSpPr>
              <p:cNvPr id="12366" name="Group 54">
                <a:extLst>
                  <a:ext uri="{FF2B5EF4-FFF2-40B4-BE49-F238E27FC236}">
                    <a16:creationId xmlns:a16="http://schemas.microsoft.com/office/drawing/2014/main" id="{91A8B801-9896-48A1-A7CA-9B6CCBE907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864"/>
                <a:ext cx="492" cy="492"/>
                <a:chOff x="4003" y="3226"/>
                <a:chExt cx="614" cy="615"/>
              </a:xfrm>
            </p:grpSpPr>
            <p:sp>
              <p:nvSpPr>
                <p:cNvPr id="12368" name="Oval 55">
                  <a:extLst>
                    <a:ext uri="{FF2B5EF4-FFF2-40B4-BE49-F238E27FC236}">
                      <a16:creationId xmlns:a16="http://schemas.microsoft.com/office/drawing/2014/main" id="{D26A6312-4C3C-49B1-8156-6AD70D0BF9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3" y="3226"/>
                  <a:ext cx="614" cy="61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rIns="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2369" name="Line 56">
                  <a:extLst>
                    <a:ext uri="{FF2B5EF4-FFF2-40B4-BE49-F238E27FC236}">
                      <a16:creationId xmlns:a16="http://schemas.microsoft.com/office/drawing/2014/main" id="{E9112845-9103-4242-B518-D8263C9F7B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10" y="3226"/>
                  <a:ext cx="0" cy="6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r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12370" name="Line 57">
                  <a:extLst>
                    <a:ext uri="{FF2B5EF4-FFF2-40B4-BE49-F238E27FC236}">
                      <a16:creationId xmlns:a16="http://schemas.microsoft.com/office/drawing/2014/main" id="{B7BF161A-30B5-43BC-A946-DCF1127A69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10" y="3533"/>
                  <a:ext cx="30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rIns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367" name="Rectangle 58">
                <a:extLst>
                  <a:ext uri="{FF2B5EF4-FFF2-40B4-BE49-F238E27FC236}">
                    <a16:creationId xmlns:a16="http://schemas.microsoft.com/office/drawing/2014/main" id="{307E49C9-81E1-4A8B-BB32-F493B2A5E2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960"/>
                <a:ext cx="24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/>
                  <a:t>8</a:t>
                </a:r>
              </a:p>
            </p:txBody>
          </p:sp>
        </p:grpSp>
        <p:sp>
          <p:nvSpPr>
            <p:cNvPr id="12353" name="Line 59">
              <a:extLst>
                <a:ext uri="{FF2B5EF4-FFF2-40B4-BE49-F238E27FC236}">
                  <a16:creationId xmlns:a16="http://schemas.microsoft.com/office/drawing/2014/main" id="{C992BB30-33AA-480C-9AAC-28D2232288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960"/>
              <a:ext cx="48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4" name="Line 60">
              <a:extLst>
                <a:ext uri="{FF2B5EF4-FFF2-40B4-BE49-F238E27FC236}">
                  <a16:creationId xmlns:a16="http://schemas.microsoft.com/office/drawing/2014/main" id="{5FBD898C-286B-42A0-BF7C-E25D2B0DF6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200"/>
              <a:ext cx="528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5" name="Line 61">
              <a:extLst>
                <a:ext uri="{FF2B5EF4-FFF2-40B4-BE49-F238E27FC236}">
                  <a16:creationId xmlns:a16="http://schemas.microsoft.com/office/drawing/2014/main" id="{E9ACBBEB-C538-493D-8E02-635B117ED5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288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6" name="Line 62">
              <a:extLst>
                <a:ext uri="{FF2B5EF4-FFF2-40B4-BE49-F238E27FC236}">
                  <a16:creationId xmlns:a16="http://schemas.microsoft.com/office/drawing/2014/main" id="{C71434D1-C4DE-4F40-9288-17543E867F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912"/>
              <a:ext cx="52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7" name="Line 63">
              <a:extLst>
                <a:ext uri="{FF2B5EF4-FFF2-40B4-BE49-F238E27FC236}">
                  <a16:creationId xmlns:a16="http://schemas.microsoft.com/office/drawing/2014/main" id="{C5FB121A-80EC-4D14-B950-D1081A623E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1392"/>
              <a:ext cx="48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8" name="Line 64">
              <a:extLst>
                <a:ext uri="{FF2B5EF4-FFF2-40B4-BE49-F238E27FC236}">
                  <a16:creationId xmlns:a16="http://schemas.microsoft.com/office/drawing/2014/main" id="{C3B65273-C586-4386-84A4-7E6CA2C2E1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160"/>
              <a:ext cx="8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9" name="Line 65">
              <a:extLst>
                <a:ext uri="{FF2B5EF4-FFF2-40B4-BE49-F238E27FC236}">
                  <a16:creationId xmlns:a16="http://schemas.microsoft.com/office/drawing/2014/main" id="{5534CB09-22A1-4C1A-AEAF-13073A6F24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1776"/>
              <a:ext cx="62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0" name="Line 66">
              <a:extLst>
                <a:ext uri="{FF2B5EF4-FFF2-40B4-BE49-F238E27FC236}">
                  <a16:creationId xmlns:a16="http://schemas.microsoft.com/office/drawing/2014/main" id="{584A6BF1-65F9-4D96-A66B-B93E31030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344"/>
              <a:ext cx="52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1" name="Line 67">
              <a:extLst>
                <a:ext uri="{FF2B5EF4-FFF2-40B4-BE49-F238E27FC236}">
                  <a16:creationId xmlns:a16="http://schemas.microsoft.com/office/drawing/2014/main" id="{0A2E723F-D7F2-447A-AA9B-92CA4CF0FC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912"/>
              <a:ext cx="52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2" name="Line 68">
              <a:extLst>
                <a:ext uri="{FF2B5EF4-FFF2-40B4-BE49-F238E27FC236}">
                  <a16:creationId xmlns:a16="http://schemas.microsoft.com/office/drawing/2014/main" id="{236A0EDD-A6B3-4831-946D-FFE55B60E8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912"/>
              <a:ext cx="57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3" name="Line 69">
              <a:extLst>
                <a:ext uri="{FF2B5EF4-FFF2-40B4-BE49-F238E27FC236}">
                  <a16:creationId xmlns:a16="http://schemas.microsoft.com/office/drawing/2014/main" id="{225F026B-8AE2-4576-BC49-AF185A9E97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1392"/>
              <a:ext cx="528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4" name="Rectangle 70">
              <a:extLst>
                <a:ext uri="{FF2B5EF4-FFF2-40B4-BE49-F238E27FC236}">
                  <a16:creationId xmlns:a16="http://schemas.microsoft.com/office/drawing/2014/main" id="{9D1BD372-805E-4688-B527-FC3F37255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008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hlink"/>
                  </a:solidFill>
                </a:rPr>
                <a:t>start</a:t>
              </a:r>
            </a:p>
          </p:txBody>
        </p:sp>
        <p:sp>
          <p:nvSpPr>
            <p:cNvPr id="12365" name="Rectangle 71">
              <a:extLst>
                <a:ext uri="{FF2B5EF4-FFF2-40B4-BE49-F238E27FC236}">
                  <a16:creationId xmlns:a16="http://schemas.microsoft.com/office/drawing/2014/main" id="{A1D20D98-DB3F-43B2-85D1-9B7DD63C8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48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hlink"/>
                  </a:solidFill>
                </a:rPr>
                <a:t>finish</a:t>
              </a:r>
            </a:p>
          </p:txBody>
        </p:sp>
      </p:grpSp>
      <p:grpSp>
        <p:nvGrpSpPr>
          <p:cNvPr id="21" name="Group 72">
            <a:extLst>
              <a:ext uri="{FF2B5EF4-FFF2-40B4-BE49-F238E27FC236}">
                <a16:creationId xmlns:a16="http://schemas.microsoft.com/office/drawing/2014/main" id="{692FD2B8-79C1-44A8-B037-884D83668B41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990600"/>
            <a:ext cx="5562600" cy="2133600"/>
            <a:chOff x="1152" y="816"/>
            <a:chExt cx="3504" cy="1344"/>
          </a:xfrm>
        </p:grpSpPr>
        <p:sp>
          <p:nvSpPr>
            <p:cNvPr id="12333" name="Rectangle 73">
              <a:extLst>
                <a:ext uri="{FF2B5EF4-FFF2-40B4-BE49-F238E27FC236}">
                  <a16:creationId xmlns:a16="http://schemas.microsoft.com/office/drawing/2014/main" id="{F2091103-C248-4C94-A54F-5FF8E1CBF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816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a0=6</a:t>
              </a:r>
            </a:p>
          </p:txBody>
        </p:sp>
        <p:sp>
          <p:nvSpPr>
            <p:cNvPr id="12334" name="Rectangle 74">
              <a:extLst>
                <a:ext uri="{FF2B5EF4-FFF2-40B4-BE49-F238E27FC236}">
                  <a16:creationId xmlns:a16="http://schemas.microsoft.com/office/drawing/2014/main" id="{D7F6A135-5532-410B-965A-4A36B8761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152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a1=4</a:t>
              </a:r>
            </a:p>
          </p:txBody>
        </p:sp>
        <p:sp>
          <p:nvSpPr>
            <p:cNvPr id="12335" name="Rectangle 75">
              <a:extLst>
                <a:ext uri="{FF2B5EF4-FFF2-40B4-BE49-F238E27FC236}">
                  <a16:creationId xmlns:a16="http://schemas.microsoft.com/office/drawing/2014/main" id="{5006450E-4C93-4D4B-9BAE-47F296BB8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" y="1632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a2=5</a:t>
              </a:r>
            </a:p>
          </p:txBody>
        </p:sp>
        <p:sp>
          <p:nvSpPr>
            <p:cNvPr id="12336" name="Rectangle 76">
              <a:extLst>
                <a:ext uri="{FF2B5EF4-FFF2-40B4-BE49-F238E27FC236}">
                  <a16:creationId xmlns:a16="http://schemas.microsoft.com/office/drawing/2014/main" id="{BEB629F8-0559-4C57-9022-D04B07DA9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816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a3=1</a:t>
              </a:r>
            </a:p>
          </p:txBody>
        </p:sp>
        <p:sp>
          <p:nvSpPr>
            <p:cNvPr id="12337" name="Rectangle 77">
              <a:extLst>
                <a:ext uri="{FF2B5EF4-FFF2-40B4-BE49-F238E27FC236}">
                  <a16:creationId xmlns:a16="http://schemas.microsoft.com/office/drawing/2014/main" id="{1E255D53-91A5-4641-B19D-95B0F49E5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344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a4=1</a:t>
              </a:r>
            </a:p>
          </p:txBody>
        </p:sp>
        <p:sp>
          <p:nvSpPr>
            <p:cNvPr id="12338" name="Rectangle 78">
              <a:extLst>
                <a:ext uri="{FF2B5EF4-FFF2-40B4-BE49-F238E27FC236}">
                  <a16:creationId xmlns:a16="http://schemas.microsoft.com/office/drawing/2014/main" id="{05D04429-0153-41ED-9C66-0AF886F35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016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a5=2</a:t>
              </a:r>
            </a:p>
          </p:txBody>
        </p:sp>
        <p:sp>
          <p:nvSpPr>
            <p:cNvPr id="12339" name="Rectangle 79">
              <a:extLst>
                <a:ext uri="{FF2B5EF4-FFF2-40B4-BE49-F238E27FC236}">
                  <a16:creationId xmlns:a16="http://schemas.microsoft.com/office/drawing/2014/main" id="{277F0562-F348-4E74-AB2E-6BE5EA90D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864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a6=9</a:t>
              </a:r>
            </a:p>
          </p:txBody>
        </p:sp>
        <p:sp>
          <p:nvSpPr>
            <p:cNvPr id="12340" name="Rectangle 80">
              <a:extLst>
                <a:ext uri="{FF2B5EF4-FFF2-40B4-BE49-F238E27FC236}">
                  <a16:creationId xmlns:a16="http://schemas.microsoft.com/office/drawing/2014/main" id="{160DEEE5-8C5D-4182-A43F-62E313697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248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a7=7</a:t>
              </a:r>
            </a:p>
          </p:txBody>
        </p:sp>
        <p:sp>
          <p:nvSpPr>
            <p:cNvPr id="12341" name="Rectangle 81">
              <a:extLst>
                <a:ext uri="{FF2B5EF4-FFF2-40B4-BE49-F238E27FC236}">
                  <a16:creationId xmlns:a16="http://schemas.microsoft.com/office/drawing/2014/main" id="{EA4B519E-598B-4C70-859D-29710FC21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824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a8=4</a:t>
              </a:r>
            </a:p>
          </p:txBody>
        </p:sp>
        <p:sp>
          <p:nvSpPr>
            <p:cNvPr id="12342" name="Rectangle 82">
              <a:extLst>
                <a:ext uri="{FF2B5EF4-FFF2-40B4-BE49-F238E27FC236}">
                  <a16:creationId xmlns:a16="http://schemas.microsoft.com/office/drawing/2014/main" id="{50A09365-9D20-47EA-A994-5E32787EA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864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a9=2</a:t>
              </a:r>
            </a:p>
          </p:txBody>
        </p:sp>
        <p:sp>
          <p:nvSpPr>
            <p:cNvPr id="12343" name="Rectangle 83">
              <a:extLst>
                <a:ext uri="{FF2B5EF4-FFF2-40B4-BE49-F238E27FC236}">
                  <a16:creationId xmlns:a16="http://schemas.microsoft.com/office/drawing/2014/main" id="{C6961029-F0D6-439A-AEFA-BD1652921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296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a10=4</a:t>
              </a:r>
            </a:p>
          </p:txBody>
        </p:sp>
      </p:grpSp>
      <p:sp>
        <p:nvSpPr>
          <p:cNvPr id="88148" name="Text Box 84">
            <a:extLst>
              <a:ext uri="{FF2B5EF4-FFF2-40B4-BE49-F238E27FC236}">
                <a16:creationId xmlns:a16="http://schemas.microsoft.com/office/drawing/2014/main" id="{27AD32C4-7B4F-487C-9E71-40550490A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81400"/>
            <a:ext cx="807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  <a:sym typeface="Wingdings" panose="05000000000000000000" pitchFamily="2" charset="2"/>
              </a:rPr>
              <a:t>  Calculation of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EC</a:t>
            </a:r>
            <a:r>
              <a:rPr lang="en-US" altLang="zh-CN" sz="2000" b="1">
                <a:latin typeface="Arial" panose="020B0604020202020204" pitchFamily="34" charset="0"/>
                <a:sym typeface="Wingdings" panose="05000000000000000000" pitchFamily="2" charset="2"/>
              </a:rPr>
              <a:t>:  Start from v0, for any a</a:t>
            </a:r>
            <a:r>
              <a:rPr lang="en-US" altLang="zh-CN" sz="2000" b="1" baseline="-25000">
                <a:latin typeface="Arial" panose="020B0604020202020204" pitchFamily="34" charset="0"/>
                <a:sym typeface="Wingdings" panose="05000000000000000000" pitchFamily="2" charset="2"/>
              </a:rPr>
              <a:t>i</a:t>
            </a:r>
            <a:r>
              <a:rPr lang="en-US" altLang="zh-CN" sz="2000" b="1">
                <a:latin typeface="Arial" panose="020B0604020202020204" pitchFamily="34" charset="0"/>
                <a:sym typeface="Wingdings" panose="05000000000000000000" pitchFamily="2" charset="2"/>
              </a:rPr>
              <a:t> = &lt;v, w&gt;, we have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graphicFrame>
        <p:nvGraphicFramePr>
          <p:cNvPr id="88149" name="Object 85">
            <a:extLst>
              <a:ext uri="{FF2B5EF4-FFF2-40B4-BE49-F238E27FC236}">
                <a16:creationId xmlns:a16="http://schemas.microsoft.com/office/drawing/2014/main" id="{42E9EE2F-EFBC-4D53-B694-87F7003B83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3951288"/>
          <a:ext cx="37592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7" name="Equation" r:id="rId8" imgW="1866900" imgH="292100" progId="Equation.3">
                  <p:embed/>
                </p:oleObj>
              </mc:Choice>
              <mc:Fallback>
                <p:oleObj name="Equation" r:id="rId8" imgW="1866900" imgH="292100" progId="Equation.3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951288"/>
                        <a:ext cx="375920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86">
            <a:extLst>
              <a:ext uri="{FF2B5EF4-FFF2-40B4-BE49-F238E27FC236}">
                <a16:creationId xmlns:a16="http://schemas.microsoft.com/office/drawing/2014/main" id="{9B6C3E53-391F-42C2-BC81-AA9EAAD30761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762000"/>
            <a:ext cx="6629400" cy="2514600"/>
            <a:chOff x="912" y="672"/>
            <a:chExt cx="4176" cy="1584"/>
          </a:xfrm>
        </p:grpSpPr>
        <p:sp>
          <p:nvSpPr>
            <p:cNvPr id="12324" name="Text Box 87">
              <a:extLst>
                <a:ext uri="{FF2B5EF4-FFF2-40B4-BE49-F238E27FC236}">
                  <a16:creationId xmlns:a16="http://schemas.microsoft.com/office/drawing/2014/main" id="{593906BE-2E0E-4231-9CB8-F5DD32A7B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86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hlink"/>
                  </a:solidFill>
                </a:rPr>
                <a:t>0</a:t>
              </a:r>
              <a:endParaRPr lang="en-US" altLang="zh-CN" sz="2400" b="1"/>
            </a:p>
          </p:txBody>
        </p:sp>
        <p:sp>
          <p:nvSpPr>
            <p:cNvPr id="12325" name="Text Box 88">
              <a:extLst>
                <a:ext uri="{FF2B5EF4-FFF2-40B4-BE49-F238E27FC236}">
                  <a16:creationId xmlns:a16="http://schemas.microsoft.com/office/drawing/2014/main" id="{C3B9D19B-EB53-4A6D-A5F4-27C7609D6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67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hlink"/>
                  </a:solidFill>
                </a:rPr>
                <a:t>6</a:t>
              </a:r>
              <a:endParaRPr lang="en-US" altLang="zh-CN" sz="2400" b="1"/>
            </a:p>
          </p:txBody>
        </p:sp>
        <p:sp>
          <p:nvSpPr>
            <p:cNvPr id="12326" name="Text Box 89">
              <a:extLst>
                <a:ext uri="{FF2B5EF4-FFF2-40B4-BE49-F238E27FC236}">
                  <a16:creationId xmlns:a16="http://schemas.microsoft.com/office/drawing/2014/main" id="{22DF0B72-F503-4D88-AC44-3FBB9FDB5D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34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hlink"/>
                  </a:solidFill>
                </a:rPr>
                <a:t>4</a:t>
              </a:r>
              <a:endParaRPr lang="en-US" altLang="zh-CN" sz="2400" b="1"/>
            </a:p>
          </p:txBody>
        </p:sp>
        <p:sp>
          <p:nvSpPr>
            <p:cNvPr id="12327" name="Text Box 90">
              <a:extLst>
                <a:ext uri="{FF2B5EF4-FFF2-40B4-BE49-F238E27FC236}">
                  <a16:creationId xmlns:a16="http://schemas.microsoft.com/office/drawing/2014/main" id="{CA4A2FF1-F24E-4BF7-9820-EE53D467D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9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hlink"/>
                  </a:solidFill>
                </a:rPr>
                <a:t>5</a:t>
              </a:r>
              <a:endParaRPr lang="en-US" altLang="zh-CN" sz="2400" b="1"/>
            </a:p>
          </p:txBody>
        </p:sp>
        <p:sp>
          <p:nvSpPr>
            <p:cNvPr id="12328" name="Text Box 91">
              <a:extLst>
                <a:ext uri="{FF2B5EF4-FFF2-40B4-BE49-F238E27FC236}">
                  <a16:creationId xmlns:a16="http://schemas.microsoft.com/office/drawing/2014/main" id="{5FE14457-AAD5-4F8E-AC6C-07CC25EC2C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00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hlink"/>
                  </a:solidFill>
                </a:rPr>
                <a:t>7</a:t>
              </a:r>
              <a:endParaRPr lang="en-US" altLang="zh-CN" sz="2400" b="1"/>
            </a:p>
          </p:txBody>
        </p:sp>
        <p:sp>
          <p:nvSpPr>
            <p:cNvPr id="12329" name="Text Box 92">
              <a:extLst>
                <a:ext uri="{FF2B5EF4-FFF2-40B4-BE49-F238E27FC236}">
                  <a16:creationId xmlns:a16="http://schemas.microsoft.com/office/drawing/2014/main" id="{97450161-AA87-46D1-9657-9F199DE244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96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hlink"/>
                  </a:solidFill>
                </a:rPr>
                <a:t>7</a:t>
              </a:r>
              <a:endParaRPr lang="en-US" altLang="zh-CN" sz="2400" b="1"/>
            </a:p>
          </p:txBody>
        </p:sp>
        <p:sp>
          <p:nvSpPr>
            <p:cNvPr id="12330" name="Text Box 93">
              <a:extLst>
                <a:ext uri="{FF2B5EF4-FFF2-40B4-BE49-F238E27FC236}">
                  <a16:creationId xmlns:a16="http://schemas.microsoft.com/office/drawing/2014/main" id="{79F43F48-5F9B-4AD1-8BF2-716C2B669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720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hlink"/>
                  </a:solidFill>
                </a:rPr>
                <a:t>16</a:t>
              </a:r>
              <a:endParaRPr lang="en-US" altLang="zh-CN" sz="2400" b="1"/>
            </a:p>
          </p:txBody>
        </p:sp>
        <p:sp>
          <p:nvSpPr>
            <p:cNvPr id="12331" name="Text Box 94">
              <a:extLst>
                <a:ext uri="{FF2B5EF4-FFF2-40B4-BE49-F238E27FC236}">
                  <a16:creationId xmlns:a16="http://schemas.microsoft.com/office/drawing/2014/main" id="{ECF78F40-12FB-43C9-8E6B-CEEAF1E3FF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392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hlink"/>
                  </a:solidFill>
                </a:rPr>
                <a:t>14</a:t>
              </a:r>
              <a:endParaRPr lang="en-US" altLang="zh-CN" sz="2400" b="1"/>
            </a:p>
          </p:txBody>
        </p:sp>
        <p:sp>
          <p:nvSpPr>
            <p:cNvPr id="12332" name="Text Box 95">
              <a:extLst>
                <a:ext uri="{FF2B5EF4-FFF2-40B4-BE49-F238E27FC236}">
                  <a16:creationId xmlns:a16="http://schemas.microsoft.com/office/drawing/2014/main" id="{4506B342-60EF-42D1-8F9B-6C92D9407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152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hlink"/>
                  </a:solidFill>
                </a:rPr>
                <a:t>18</a:t>
              </a:r>
              <a:endParaRPr lang="en-US" altLang="zh-CN" sz="2400" b="1"/>
            </a:p>
          </p:txBody>
        </p:sp>
      </p:grpSp>
      <p:sp>
        <p:nvSpPr>
          <p:cNvPr id="88160" name="Line 96">
            <a:extLst>
              <a:ext uri="{FF2B5EF4-FFF2-40B4-BE49-F238E27FC236}">
                <a16:creationId xmlns:a16="http://schemas.microsoft.com/office/drawing/2014/main" id="{9B838117-EF9F-4049-97F7-85A75DE45F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32313" y="2057400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161" name="Rectangle 97">
            <a:extLst>
              <a:ext uri="{FF2B5EF4-FFF2-40B4-BE49-F238E27FC236}">
                <a16:creationId xmlns:a16="http://schemas.microsoft.com/office/drawing/2014/main" id="{4A3FCCB0-2874-4C90-9200-F61352678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3622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a11=0</a:t>
            </a:r>
          </a:p>
        </p:txBody>
      </p:sp>
      <p:sp>
        <p:nvSpPr>
          <p:cNvPr id="88162" name="AutoShape 98">
            <a:extLst>
              <a:ext uri="{FF2B5EF4-FFF2-40B4-BE49-F238E27FC236}">
                <a16:creationId xmlns:a16="http://schemas.microsoft.com/office/drawing/2014/main" id="{FB9E8255-A740-48A8-A462-8018E4EA2C7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181600" y="3048000"/>
            <a:ext cx="2971800" cy="609600"/>
          </a:xfrm>
          <a:prstGeom prst="wedgeEllipseCallout">
            <a:avLst>
              <a:gd name="adj1" fmla="val -71157"/>
              <a:gd name="adj2" fmla="val 103903"/>
            </a:avLst>
          </a:prstGeom>
          <a:gradFill rotWithShape="0">
            <a:gsLst>
              <a:gs pos="0">
                <a:srgbClr val="E8E8E8"/>
              </a:gs>
              <a:gs pos="100000">
                <a:srgbClr val="FFFFFF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Dummy activity</a:t>
            </a:r>
          </a:p>
        </p:txBody>
      </p:sp>
      <p:sp>
        <p:nvSpPr>
          <p:cNvPr id="88163" name="Text Box 99">
            <a:extLst>
              <a:ext uri="{FF2B5EF4-FFF2-40B4-BE49-F238E27FC236}">
                <a16:creationId xmlns:a16="http://schemas.microsoft.com/office/drawing/2014/main" id="{DAA64769-EDAE-4423-A658-0B5D11B9F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19600"/>
            <a:ext cx="8077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8938" indent="-388938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  <a:sym typeface="Wingdings" panose="05000000000000000000" pitchFamily="2" charset="2"/>
              </a:rPr>
              <a:t>  Calculation of 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LC</a:t>
            </a:r>
            <a:r>
              <a:rPr lang="en-US" altLang="zh-CN" sz="2000" b="1">
                <a:latin typeface="Arial" panose="020B0604020202020204" pitchFamily="34" charset="0"/>
                <a:sym typeface="Wingdings" panose="05000000000000000000" pitchFamily="2" charset="2"/>
              </a:rPr>
              <a:t>:  Start from the last vertex v8, for any a</a:t>
            </a:r>
            <a:r>
              <a:rPr lang="en-US" altLang="zh-CN" sz="2000" b="1" baseline="-25000">
                <a:latin typeface="Arial" panose="020B0604020202020204" pitchFamily="34" charset="0"/>
                <a:sym typeface="Wingdings" panose="05000000000000000000" pitchFamily="2" charset="2"/>
              </a:rPr>
              <a:t>i</a:t>
            </a:r>
            <a:r>
              <a:rPr lang="en-US" altLang="zh-CN" sz="2000" b="1">
                <a:latin typeface="Arial" panose="020B0604020202020204" pitchFamily="34" charset="0"/>
                <a:sym typeface="Wingdings" panose="05000000000000000000" pitchFamily="2" charset="2"/>
              </a:rPr>
              <a:t> = &lt;v, w&gt;, we have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graphicFrame>
        <p:nvGraphicFramePr>
          <p:cNvPr id="88164" name="Object 100">
            <a:extLst>
              <a:ext uri="{FF2B5EF4-FFF2-40B4-BE49-F238E27FC236}">
                <a16:creationId xmlns:a16="http://schemas.microsoft.com/office/drawing/2014/main" id="{F275D8C7-4493-4DB8-9753-F509E14305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4800600"/>
          <a:ext cx="32829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8" name="Equation" r:id="rId10" imgW="1841500" imgH="292100" progId="Equation.3">
                  <p:embed/>
                </p:oleObj>
              </mc:Choice>
              <mc:Fallback>
                <p:oleObj name="Equation" r:id="rId10" imgW="1841500" imgH="292100" progId="Equation.3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800600"/>
                        <a:ext cx="328295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101">
            <a:extLst>
              <a:ext uri="{FF2B5EF4-FFF2-40B4-BE49-F238E27FC236}">
                <a16:creationId xmlns:a16="http://schemas.microsoft.com/office/drawing/2014/main" id="{C9BBF09B-CA88-4B2C-82DB-0CBB51A86E01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066800"/>
            <a:ext cx="6705600" cy="2514600"/>
            <a:chOff x="912" y="672"/>
            <a:chExt cx="4224" cy="1584"/>
          </a:xfrm>
        </p:grpSpPr>
        <p:sp>
          <p:nvSpPr>
            <p:cNvPr id="12315" name="Text Box 102">
              <a:extLst>
                <a:ext uri="{FF2B5EF4-FFF2-40B4-BE49-F238E27FC236}">
                  <a16:creationId xmlns:a16="http://schemas.microsoft.com/office/drawing/2014/main" id="{C5DC877E-B1B1-4F09-964F-8E9C12DC6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152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</a:rPr>
                <a:t>18</a:t>
              </a:r>
            </a:p>
          </p:txBody>
        </p:sp>
        <p:sp>
          <p:nvSpPr>
            <p:cNvPr id="12316" name="Text Box 103">
              <a:extLst>
                <a:ext uri="{FF2B5EF4-FFF2-40B4-BE49-F238E27FC236}">
                  <a16:creationId xmlns:a16="http://schemas.microsoft.com/office/drawing/2014/main" id="{9330F211-4C0A-4CAB-A499-1E5F8BD89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720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</a:rPr>
                <a:t>16</a:t>
              </a:r>
            </a:p>
          </p:txBody>
        </p:sp>
        <p:sp>
          <p:nvSpPr>
            <p:cNvPr id="12317" name="Text Box 104">
              <a:extLst>
                <a:ext uri="{FF2B5EF4-FFF2-40B4-BE49-F238E27FC236}">
                  <a16:creationId xmlns:a16="http://schemas.microsoft.com/office/drawing/2014/main" id="{803DF12C-ED85-4918-8497-032422E787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392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</a:rPr>
                <a:t>14</a:t>
              </a:r>
            </a:p>
          </p:txBody>
        </p:sp>
        <p:sp>
          <p:nvSpPr>
            <p:cNvPr id="12318" name="Text Box 105">
              <a:extLst>
                <a:ext uri="{FF2B5EF4-FFF2-40B4-BE49-F238E27FC236}">
                  <a16:creationId xmlns:a16="http://schemas.microsoft.com/office/drawing/2014/main" id="{2F1F3281-F3E1-4781-AE24-19A5FC2F5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00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</a:rPr>
                <a:t>7</a:t>
              </a:r>
              <a:endParaRPr lang="en-US" altLang="zh-CN" sz="1800" b="1">
                <a:solidFill>
                  <a:srgbClr val="FF0000"/>
                </a:solidFill>
              </a:endParaRPr>
            </a:p>
          </p:txBody>
        </p:sp>
        <p:sp>
          <p:nvSpPr>
            <p:cNvPr id="12319" name="Text Box 106">
              <a:extLst>
                <a:ext uri="{FF2B5EF4-FFF2-40B4-BE49-F238E27FC236}">
                  <a16:creationId xmlns:a16="http://schemas.microsoft.com/office/drawing/2014/main" id="{C853B5B0-C98D-43E2-896E-DDA44FF435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96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</a:rPr>
                <a:t>7</a:t>
              </a:r>
              <a:endParaRPr lang="en-US" altLang="zh-CN" sz="1800" b="1">
                <a:solidFill>
                  <a:srgbClr val="FF0000"/>
                </a:solidFill>
              </a:endParaRPr>
            </a:p>
          </p:txBody>
        </p:sp>
        <p:sp>
          <p:nvSpPr>
            <p:cNvPr id="12320" name="Text Box 107">
              <a:extLst>
                <a:ext uri="{FF2B5EF4-FFF2-40B4-BE49-F238E27FC236}">
                  <a16:creationId xmlns:a16="http://schemas.microsoft.com/office/drawing/2014/main" id="{6B53C230-DAAF-47E7-AD88-FF808CEC9D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92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</a:rPr>
                <a:t>5</a:t>
              </a:r>
              <a:endParaRPr lang="en-US" altLang="zh-CN" sz="1800" b="1">
                <a:solidFill>
                  <a:srgbClr val="FF0000"/>
                </a:solidFill>
              </a:endParaRPr>
            </a:p>
          </p:txBody>
        </p:sp>
        <p:sp>
          <p:nvSpPr>
            <p:cNvPr id="12321" name="Text Box 108">
              <a:extLst>
                <a:ext uri="{FF2B5EF4-FFF2-40B4-BE49-F238E27FC236}">
                  <a16:creationId xmlns:a16="http://schemas.microsoft.com/office/drawing/2014/main" id="{D3C5CA38-9EF1-4728-A8DF-2C2BC9C0F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34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</a:rPr>
                <a:t>6</a:t>
              </a:r>
              <a:endParaRPr lang="en-US" altLang="zh-CN" sz="1800" b="1">
                <a:solidFill>
                  <a:srgbClr val="FF0000"/>
                </a:solidFill>
              </a:endParaRPr>
            </a:p>
          </p:txBody>
        </p:sp>
        <p:sp>
          <p:nvSpPr>
            <p:cNvPr id="12322" name="Text Box 109">
              <a:extLst>
                <a:ext uri="{FF2B5EF4-FFF2-40B4-BE49-F238E27FC236}">
                  <a16:creationId xmlns:a16="http://schemas.microsoft.com/office/drawing/2014/main" id="{62B96F6B-F500-41E0-87DD-A2E5C011D7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67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</a:rPr>
                <a:t>6</a:t>
              </a:r>
              <a:endParaRPr lang="en-US" altLang="zh-CN" sz="1800" b="1">
                <a:solidFill>
                  <a:srgbClr val="FF0000"/>
                </a:solidFill>
              </a:endParaRPr>
            </a:p>
          </p:txBody>
        </p:sp>
        <p:sp>
          <p:nvSpPr>
            <p:cNvPr id="12323" name="Text Box 110">
              <a:extLst>
                <a:ext uri="{FF2B5EF4-FFF2-40B4-BE49-F238E27FC236}">
                  <a16:creationId xmlns:a16="http://schemas.microsoft.com/office/drawing/2014/main" id="{DCCB96C9-4003-4ABC-A0FC-6D9BC80FC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86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</a:rPr>
                <a:t>0</a:t>
              </a:r>
              <a:endParaRPr lang="en-US" altLang="zh-CN" sz="18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Group 111">
            <a:extLst>
              <a:ext uri="{FF2B5EF4-FFF2-40B4-BE49-F238E27FC236}">
                <a16:creationId xmlns:a16="http://schemas.microsoft.com/office/drawing/2014/main" id="{7A9140A0-18B0-4925-9230-A234A44B18E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334000"/>
            <a:ext cx="5683250" cy="446088"/>
            <a:chOff x="288" y="3360"/>
            <a:chExt cx="3580" cy="281"/>
          </a:xfrm>
        </p:grpSpPr>
        <p:sp>
          <p:nvSpPr>
            <p:cNvPr id="12313" name="Text Box 112">
              <a:extLst>
                <a:ext uri="{FF2B5EF4-FFF2-40B4-BE49-F238E27FC236}">
                  <a16:creationId xmlns:a16="http://schemas.microsoft.com/office/drawing/2014/main" id="{51374BCC-90DB-45B0-9081-7620B22DD8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360"/>
              <a:ext cx="20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88938" indent="-388938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  <a:sym typeface="Wingdings" panose="05000000000000000000" pitchFamily="2" charset="2"/>
                </a:rPr>
                <a:t>  </a:t>
              </a:r>
              <a:r>
                <a:rPr lang="en-US" altLang="zh-CN" sz="2000" b="1">
                  <a:solidFill>
                    <a:srgbClr val="33CC33"/>
                  </a:solidFill>
                  <a:latin typeface="Arial" panose="020B0604020202020204" pitchFamily="34" charset="0"/>
                  <a:sym typeface="Wingdings" panose="05000000000000000000" pitchFamily="2" charset="2"/>
                </a:rPr>
                <a:t>Slack Time</a:t>
              </a:r>
              <a:r>
                <a:rPr lang="en-US" altLang="zh-CN" sz="2000" b="1">
                  <a:latin typeface="Arial" panose="020B0604020202020204" pitchFamily="34" charset="0"/>
                  <a:sym typeface="Wingdings" panose="05000000000000000000" pitchFamily="2" charset="2"/>
                </a:rPr>
                <a:t> of &lt;v,w&gt; = </a:t>
              </a:r>
              <a:endParaRPr lang="en-US" altLang="zh-CN" sz="2000" b="1">
                <a:latin typeface="Arial" panose="020B0604020202020204" pitchFamily="34" charset="0"/>
              </a:endParaRPr>
            </a:p>
          </p:txBody>
        </p:sp>
        <p:graphicFrame>
          <p:nvGraphicFramePr>
            <p:cNvPr id="12314" name="Object 113">
              <a:extLst>
                <a:ext uri="{FF2B5EF4-FFF2-40B4-BE49-F238E27FC236}">
                  <a16:creationId xmlns:a16="http://schemas.microsoft.com/office/drawing/2014/main" id="{8F394575-AEB5-4B0B-9F94-CC1D294348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6" y="3360"/>
            <a:ext cx="161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9" name="Equation" r:id="rId12" imgW="1371600" imgH="241300" progId="Equation.3">
                    <p:embed/>
                  </p:oleObj>
                </mc:Choice>
                <mc:Fallback>
                  <p:oleObj name="Equation" r:id="rId12" imgW="1371600" imgH="241300" progId="Equation.3">
                    <p:embed/>
                    <p:pic>
                      <p:nvPicPr>
                        <p:cNvPr id="0" name="Object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3360"/>
                          <a:ext cx="1612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8178" name="Text Box 114">
            <a:extLst>
              <a:ext uri="{FF2B5EF4-FFF2-40B4-BE49-F238E27FC236}">
                <a16:creationId xmlns:a16="http://schemas.microsoft.com/office/drawing/2014/main" id="{A667DD2E-66E3-48B2-A5FB-97975DD93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7526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33CC33"/>
                </a:solidFill>
              </a:rPr>
              <a:t>2</a:t>
            </a:r>
          </a:p>
        </p:txBody>
      </p:sp>
      <p:sp>
        <p:nvSpPr>
          <p:cNvPr id="88179" name="Text Box 115">
            <a:extLst>
              <a:ext uri="{FF2B5EF4-FFF2-40B4-BE49-F238E27FC236}">
                <a16:creationId xmlns:a16="http://schemas.microsoft.com/office/drawing/2014/main" id="{A1FD8AF5-5944-4DFE-A532-1E481C447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819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33CC33"/>
                </a:solidFill>
              </a:rPr>
              <a:t>3</a:t>
            </a:r>
          </a:p>
        </p:txBody>
      </p:sp>
      <p:sp>
        <p:nvSpPr>
          <p:cNvPr id="88180" name="Text Box 116">
            <a:extLst>
              <a:ext uri="{FF2B5EF4-FFF2-40B4-BE49-F238E27FC236}">
                <a16:creationId xmlns:a16="http://schemas.microsoft.com/office/drawing/2014/main" id="{E5463DC4-FBEF-42B5-A23E-3F3F835ED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057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33CC33"/>
                </a:solidFill>
              </a:rPr>
              <a:t>2</a:t>
            </a:r>
          </a:p>
        </p:txBody>
      </p:sp>
      <p:sp>
        <p:nvSpPr>
          <p:cNvPr id="88181" name="Text Box 117">
            <a:extLst>
              <a:ext uri="{FF2B5EF4-FFF2-40B4-BE49-F238E27FC236}">
                <a16:creationId xmlns:a16="http://schemas.microsoft.com/office/drawing/2014/main" id="{FE1D1FA3-0E0F-4AE9-BF29-1A0496C2A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791200"/>
            <a:ext cx="807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  <a:sym typeface="Wingdings" panose="05000000000000000000" pitchFamily="2" charset="2"/>
              </a:rPr>
              <a:t>  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Critical Path</a:t>
            </a:r>
            <a:r>
              <a:rPr lang="en-US" altLang="zh-CN" sz="2000" b="1">
                <a:latin typeface="Arial" panose="020B0604020202020204" pitchFamily="34" charset="0"/>
                <a:sym typeface="Wingdings" panose="05000000000000000000" pitchFamily="2" charset="2"/>
              </a:rPr>
              <a:t> ::= path consisting entirely of zero-slack edges.</a:t>
            </a:r>
          </a:p>
        </p:txBody>
      </p:sp>
      <p:sp>
        <p:nvSpPr>
          <p:cNvPr id="88182" name="Line 118">
            <a:extLst>
              <a:ext uri="{FF2B5EF4-FFF2-40B4-BE49-F238E27FC236}">
                <a16:creationId xmlns:a16="http://schemas.microsoft.com/office/drawing/2014/main" id="{E227776A-BAC0-4BA6-825C-BCF9DD7B4C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1143000"/>
            <a:ext cx="1524000" cy="304800"/>
          </a:xfrm>
          <a:prstGeom prst="line">
            <a:avLst/>
          </a:prstGeom>
          <a:noFill/>
          <a:ln w="76200">
            <a:solidFill>
              <a:srgbClr val="FF00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183" name="Line 119">
            <a:extLst>
              <a:ext uri="{FF2B5EF4-FFF2-40B4-BE49-F238E27FC236}">
                <a16:creationId xmlns:a16="http://schemas.microsoft.com/office/drawing/2014/main" id="{D3A0E48D-DF9D-4182-899E-E281FD4A2C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1143000"/>
            <a:ext cx="1524000" cy="533400"/>
          </a:xfrm>
          <a:prstGeom prst="line">
            <a:avLst/>
          </a:prstGeom>
          <a:noFill/>
          <a:ln w="76200">
            <a:solidFill>
              <a:srgbClr val="FF00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184" name="Line 120">
            <a:extLst>
              <a:ext uri="{FF2B5EF4-FFF2-40B4-BE49-F238E27FC236}">
                <a16:creationId xmlns:a16="http://schemas.microsoft.com/office/drawing/2014/main" id="{3BF8862A-A703-446D-BAEA-ACEB8F8D77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1143000"/>
            <a:ext cx="1600200" cy="533400"/>
          </a:xfrm>
          <a:prstGeom prst="line">
            <a:avLst/>
          </a:prstGeom>
          <a:noFill/>
          <a:ln w="76200">
            <a:solidFill>
              <a:srgbClr val="FF00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185" name="Line 121">
            <a:extLst>
              <a:ext uri="{FF2B5EF4-FFF2-40B4-BE49-F238E27FC236}">
                <a16:creationId xmlns:a16="http://schemas.microsoft.com/office/drawing/2014/main" id="{1062D437-86E7-4942-BCAF-3A89A59BEE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1143000"/>
            <a:ext cx="1600200" cy="685800"/>
          </a:xfrm>
          <a:prstGeom prst="line">
            <a:avLst/>
          </a:prstGeom>
          <a:noFill/>
          <a:ln w="76200">
            <a:solidFill>
              <a:srgbClr val="FF00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2" name="Text Box 122">
            <a:extLst>
              <a:ext uri="{FF2B5EF4-FFF2-40B4-BE49-F238E27FC236}">
                <a16:creationId xmlns:a16="http://schemas.microsoft.com/office/drawing/2014/main" id="{80252E09-2392-4C34-A980-736784492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10/11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81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881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8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81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81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81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881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881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881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81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81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81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utoUpdateAnimBg="0"/>
      <p:bldP spid="88148" grpId="0" autoUpdateAnimBg="0"/>
      <p:bldP spid="88161" grpId="0" autoUpdateAnimBg="0"/>
      <p:bldP spid="88162" grpId="0" animBg="1" autoUpdateAnimBg="0"/>
      <p:bldP spid="88163" grpId="0" autoUpdateAnimBg="0"/>
      <p:bldP spid="88178" grpId="0" autoUpdateAnimBg="0"/>
      <p:bldP spid="88179" grpId="0" autoUpdateAnimBg="0"/>
      <p:bldP spid="88180" grpId="0" autoUpdateAnimBg="0"/>
      <p:bldP spid="8818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8B5719E2-64E7-4025-A587-E706C82E9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0"/>
            <a:ext cx="327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§3  Shortest Path Algorithms</a:t>
            </a:r>
          </a:p>
        </p:txBody>
      </p:sp>
      <p:sp>
        <p:nvSpPr>
          <p:cNvPr id="89091" name="Text Box 3">
            <a:extLst>
              <a:ext uri="{FF2B5EF4-FFF2-40B4-BE49-F238E27FC236}">
                <a16:creationId xmlns:a16="http://schemas.microsoft.com/office/drawing/2014/main" id="{B84F1A92-BD6C-41D6-B9B4-560E9D226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502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2.  All-Pairs Shortest Path Problem</a:t>
            </a:r>
          </a:p>
        </p:txBody>
      </p:sp>
      <p:sp>
        <p:nvSpPr>
          <p:cNvPr id="89092" name="Text Box 4">
            <a:extLst>
              <a:ext uri="{FF2B5EF4-FFF2-40B4-BE49-F238E27FC236}">
                <a16:creationId xmlns:a16="http://schemas.microsoft.com/office/drawing/2014/main" id="{BDD8F55B-233E-4237-839E-67D401498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066800"/>
            <a:ext cx="7239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For all pairs of </a:t>
            </a:r>
            <a:r>
              <a:rPr lang="en-US" altLang="zh-CN" sz="2400" b="1" i="1"/>
              <a:t>v</a:t>
            </a:r>
            <a:r>
              <a:rPr lang="en-US" altLang="zh-CN" sz="2400" b="1" i="1" baseline="-25000"/>
              <a:t>i</a:t>
            </a:r>
            <a:r>
              <a:rPr lang="en-US" altLang="zh-CN" sz="2400" b="1"/>
              <a:t> and </a:t>
            </a:r>
            <a:r>
              <a:rPr lang="en-US" altLang="zh-CN" sz="2400" b="1" i="1"/>
              <a:t>v</a:t>
            </a:r>
            <a:r>
              <a:rPr lang="en-US" altLang="zh-CN" sz="2400" b="1" i="1" baseline="-25000"/>
              <a:t>j</a:t>
            </a:r>
            <a:r>
              <a:rPr lang="en-US" altLang="zh-CN" sz="2400" b="1" i="1"/>
              <a:t> </a:t>
            </a:r>
            <a:r>
              <a:rPr lang="en-US" altLang="zh-CN" sz="2400" b="1"/>
              <a:t>(</a:t>
            </a:r>
            <a:r>
              <a:rPr lang="en-US" altLang="zh-CN" sz="2400" b="1" i="1"/>
              <a:t> i</a:t>
            </a:r>
            <a:r>
              <a:rPr lang="en-US" altLang="zh-CN" sz="2400" b="1"/>
              <a:t> </a:t>
            </a:r>
            <a:r>
              <a:rPr lang="en-US" altLang="zh-CN" sz="2400" b="1">
                <a:sym typeface="Symbol" panose="05050102010706020507" pitchFamily="18" charset="2"/>
              </a:rPr>
              <a:t> </a:t>
            </a:r>
            <a:r>
              <a:rPr lang="en-US" altLang="zh-CN" sz="2400" b="1" i="1">
                <a:sym typeface="Symbol" panose="05050102010706020507" pitchFamily="18" charset="2"/>
              </a:rPr>
              <a:t>j</a:t>
            </a:r>
            <a:r>
              <a:rPr lang="en-US" altLang="zh-CN" sz="2400" b="1">
                <a:sym typeface="Symbol" panose="05050102010706020507" pitchFamily="18" charset="2"/>
              </a:rPr>
              <a:t> ), find the shortest path between.</a:t>
            </a:r>
            <a:endParaRPr lang="en-US" altLang="zh-CN" sz="2400" b="1"/>
          </a:p>
        </p:txBody>
      </p:sp>
      <p:sp>
        <p:nvSpPr>
          <p:cNvPr id="89093" name="Text Box 5">
            <a:extLst>
              <a:ext uri="{FF2B5EF4-FFF2-40B4-BE49-F238E27FC236}">
                <a16:creationId xmlns:a16="http://schemas.microsoft.com/office/drawing/2014/main" id="{AD033B60-7EA3-44E1-8CA0-B32EDAE28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812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</a:rPr>
              <a:t>Method 1  </a:t>
            </a:r>
            <a:r>
              <a:rPr lang="en-US" altLang="zh-CN" sz="2400" b="1"/>
              <a:t>Use 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single-source algorithm</a:t>
            </a:r>
            <a:r>
              <a:rPr lang="en-US" altLang="zh-CN" sz="2000" b="1">
                <a:latin typeface="Arial" panose="020B0604020202020204" pitchFamily="34" charset="0"/>
              </a:rPr>
              <a:t>  </a:t>
            </a:r>
            <a:r>
              <a:rPr lang="en-US" altLang="zh-CN" sz="2400" b="1"/>
              <a:t>for |V| times.</a:t>
            </a:r>
            <a:endParaRPr lang="en-US" altLang="zh-CN" sz="2000" b="1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9094" name="Text Box 6">
            <a:extLst>
              <a:ext uri="{FF2B5EF4-FFF2-40B4-BE49-F238E27FC236}">
                <a16:creationId xmlns:a16="http://schemas.microsoft.com/office/drawing/2014/main" id="{CC961DBB-AA41-450A-B423-8492A52AA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514600"/>
            <a:ext cx="617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/>
              <a:t>T</a:t>
            </a:r>
            <a:r>
              <a:rPr lang="en-US" altLang="zh-CN" sz="2400" b="1"/>
              <a:t> = O( |V|</a:t>
            </a:r>
            <a:r>
              <a:rPr lang="en-US" altLang="zh-CN" sz="2400" b="1" baseline="30000"/>
              <a:t>3</a:t>
            </a:r>
            <a:r>
              <a:rPr lang="en-US" altLang="zh-CN" sz="2400" b="1"/>
              <a:t> ) – works fast on sparse graph.</a:t>
            </a:r>
            <a:endParaRPr lang="en-US" altLang="zh-CN" sz="2400" b="1" i="1"/>
          </a:p>
        </p:txBody>
      </p:sp>
      <p:sp>
        <p:nvSpPr>
          <p:cNvPr id="89095" name="Text Box 7">
            <a:extLst>
              <a:ext uri="{FF2B5EF4-FFF2-40B4-BE49-F238E27FC236}">
                <a16:creationId xmlns:a16="http://schemas.microsoft.com/office/drawing/2014/main" id="{59993235-5A30-4B60-8119-256557FFD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124200"/>
            <a:ext cx="7010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43013" indent="-1243013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</a:rPr>
              <a:t>Method 2  </a:t>
            </a:r>
            <a:r>
              <a:rPr lang="en-US" altLang="zh-CN" sz="2400" b="1"/>
              <a:t>O( |V|</a:t>
            </a:r>
            <a:r>
              <a:rPr lang="en-US" altLang="zh-CN" sz="2400" b="1" baseline="30000"/>
              <a:t>3</a:t>
            </a:r>
            <a:r>
              <a:rPr lang="en-US" altLang="zh-CN" sz="2400" b="1"/>
              <a:t> ) algorithm given in Ch.10, works faster on dense graphs.</a:t>
            </a:r>
          </a:p>
        </p:txBody>
      </p:sp>
      <p:sp>
        <p:nvSpPr>
          <p:cNvPr id="13320" name="Text Box 8">
            <a:extLst>
              <a:ext uri="{FF2B5EF4-FFF2-40B4-BE49-F238E27FC236}">
                <a16:creationId xmlns:a16="http://schemas.microsoft.com/office/drawing/2014/main" id="{DC1D26EA-2414-4EAD-BB71-5020AA9F5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11/11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autoUpdateAnimBg="0"/>
      <p:bldP spid="89092" grpId="0" autoUpdateAnimBg="0"/>
      <p:bldP spid="89093" grpId="0" autoUpdateAnimBg="0"/>
      <p:bldP spid="89094" grpId="0" autoUpdateAnimBg="0"/>
      <p:bldP spid="8909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F379A3E-3195-4D53-9C15-FF92BC78BAB7}"/>
              </a:ext>
            </a:extLst>
          </p:cNvPr>
          <p:cNvGrpSpPr>
            <a:grpSpLocks/>
          </p:cNvGrpSpPr>
          <p:nvPr/>
        </p:nvGrpSpPr>
        <p:grpSpPr bwMode="auto">
          <a:xfrm>
            <a:off x="1285875" y="1120775"/>
            <a:ext cx="6105525" cy="1776413"/>
            <a:chOff x="810" y="206"/>
            <a:chExt cx="3846" cy="1119"/>
          </a:xfrm>
        </p:grpSpPr>
        <p:sp>
          <p:nvSpPr>
            <p:cNvPr id="14340" name="Text Box 3">
              <a:extLst>
                <a:ext uri="{FF2B5EF4-FFF2-40B4-BE49-F238E27FC236}">
                  <a16:creationId xmlns:a16="http://schemas.microsoft.com/office/drawing/2014/main" id="{84BBE481-2416-4226-94C2-C2EAA8FC6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36"/>
              <a:ext cx="3648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b="1">
                  <a:latin typeface="Arial" panose="020B0604020202020204" pitchFamily="34" charset="0"/>
                </a:rPr>
                <a:t>Laboratory Project 3</a:t>
              </a:r>
            </a:p>
            <a:p>
              <a:pPr algn="ctr" eaLnBrk="1" hangingPunct="1">
                <a:buFontTx/>
                <a:buNone/>
              </a:pPr>
              <a:endParaRPr lang="en-US" altLang="zh-CN" sz="2000" b="1">
                <a:latin typeface="Georgia" panose="02040502050405020303" pitchFamily="18" charset="0"/>
              </a:endParaRPr>
            </a:p>
            <a:p>
              <a:pPr algn="ctr" eaLnBrk="1" hangingPunct="1">
                <a:buFontTx/>
                <a:buNone/>
              </a:pPr>
              <a:r>
                <a:rPr lang="en-US" altLang="zh-CN" sz="2000" b="1">
                  <a:latin typeface="Georgia" panose="02040502050405020303" pitchFamily="18" charset="0"/>
                </a:rPr>
                <a:t>Normal: Professional Ability Test</a:t>
              </a:r>
            </a:p>
            <a:p>
              <a:pPr algn="ctr" eaLnBrk="1" hangingPunct="1">
                <a:buFontTx/>
                <a:buNone/>
              </a:pPr>
              <a:r>
                <a:rPr lang="en-US" altLang="zh-CN" sz="2000" b="1" i="1">
                  <a:latin typeface="Georgia" panose="02040502050405020303" pitchFamily="18" charset="0"/>
                </a:rPr>
                <a:t>Hard: The 2nd-shortest Path</a:t>
              </a:r>
            </a:p>
          </p:txBody>
        </p:sp>
        <p:graphicFrame>
          <p:nvGraphicFramePr>
            <p:cNvPr id="14341" name="Object 4">
              <a:extLst>
                <a:ext uri="{FF2B5EF4-FFF2-40B4-BE49-F238E27FC236}">
                  <a16:creationId xmlns:a16="http://schemas.microsoft.com/office/drawing/2014/main" id="{C8CF30E2-A28A-4445-B0CF-21EED314D0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0" y="206"/>
            <a:ext cx="816" cy="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4" name="剪辑" r:id="rId4" imgW="4179206" imgH="3215507" progId="MS_ClipArt_Gallery.2">
                    <p:embed/>
                  </p:oleObj>
                </mc:Choice>
                <mc:Fallback>
                  <p:oleObj name="剪辑" r:id="rId4" imgW="4179206" imgH="3215507" progId="MS_ClipArt_Gallery.2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0" y="206"/>
                          <a:ext cx="816" cy="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621" name="Rectangle 13">
            <a:extLst>
              <a:ext uri="{FF2B5EF4-FFF2-40B4-BE49-F238E27FC236}">
                <a16:creationId xmlns:a16="http://schemas.microsoft.com/office/drawing/2014/main" id="{197359A4-60CD-49D9-A573-A308A8ED3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75" y="3103563"/>
            <a:ext cx="617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</a:rPr>
              <a:t>Due:  Sunday, November 27</a:t>
            </a:r>
            <a:r>
              <a:rPr lang="en-US" altLang="zh-CN" sz="2000" b="1" baseline="30000">
                <a:solidFill>
                  <a:schemeClr val="hlink"/>
                </a:solidFill>
              </a:rPr>
              <a:t>th</a:t>
            </a:r>
            <a:r>
              <a:rPr lang="en-US" altLang="zh-CN" sz="2000" b="1">
                <a:solidFill>
                  <a:schemeClr val="hlink"/>
                </a:solidFill>
              </a:rPr>
              <a:t>, 2022 at 10:00pm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2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FC28C440-B8B1-4D48-8B2D-51F4FBED9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0"/>
            <a:ext cx="327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§3  Shortest Path Algorithms</a:t>
            </a:r>
          </a:p>
        </p:txBody>
      </p:sp>
      <p:sp>
        <p:nvSpPr>
          <p:cNvPr id="70659" name="Text Box 3">
            <a:extLst>
              <a:ext uri="{FF2B5EF4-FFF2-40B4-BE49-F238E27FC236}">
                <a16:creationId xmlns:a16="http://schemas.microsoft.com/office/drawing/2014/main" id="{D60F84B5-F17A-4A00-91B2-54F6D6E7A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048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</a:t>
            </a:r>
            <a:r>
              <a:rPr lang="en-US" altLang="zh-CN" sz="2400" b="1"/>
              <a:t>  Unweighted Shortest Paths</a:t>
            </a:r>
          </a:p>
        </p:txBody>
      </p:sp>
      <p:grpSp>
        <p:nvGrpSpPr>
          <p:cNvPr id="2" name="Group 36">
            <a:extLst>
              <a:ext uri="{FF2B5EF4-FFF2-40B4-BE49-F238E27FC236}">
                <a16:creationId xmlns:a16="http://schemas.microsoft.com/office/drawing/2014/main" id="{3B51FF25-AC76-4FC9-BD70-2C0583BC593A}"/>
              </a:ext>
            </a:extLst>
          </p:cNvPr>
          <p:cNvGrpSpPr>
            <a:grpSpLocks/>
          </p:cNvGrpSpPr>
          <p:nvPr/>
        </p:nvGrpSpPr>
        <p:grpSpPr bwMode="auto">
          <a:xfrm>
            <a:off x="1030288" y="1524000"/>
            <a:ext cx="2306637" cy="1665288"/>
            <a:chOff x="480" y="596"/>
            <a:chExt cx="1453" cy="1049"/>
          </a:xfrm>
        </p:grpSpPr>
        <p:sp>
          <p:nvSpPr>
            <p:cNvPr id="4124" name="Oval 5">
              <a:extLst>
                <a:ext uri="{FF2B5EF4-FFF2-40B4-BE49-F238E27FC236}">
                  <a16:creationId xmlns:a16="http://schemas.microsoft.com/office/drawing/2014/main" id="{38D79D21-C943-441B-8B39-5B9AE4BA5C8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63" y="596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1</a:t>
              </a:r>
              <a:endParaRPr lang="en-US" altLang="zh-CN" sz="1800" b="1"/>
            </a:p>
          </p:txBody>
        </p:sp>
        <p:sp>
          <p:nvSpPr>
            <p:cNvPr id="4125" name="Oval 6">
              <a:extLst>
                <a:ext uri="{FF2B5EF4-FFF2-40B4-BE49-F238E27FC236}">
                  <a16:creationId xmlns:a16="http://schemas.microsoft.com/office/drawing/2014/main" id="{0A4659B3-F3A3-4D80-9B41-D45B7129AE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68" y="596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2</a:t>
              </a:r>
              <a:endParaRPr lang="en-US" altLang="zh-CN" sz="1800" b="1"/>
            </a:p>
          </p:txBody>
        </p:sp>
        <p:sp>
          <p:nvSpPr>
            <p:cNvPr id="4126" name="Line 7">
              <a:extLst>
                <a:ext uri="{FF2B5EF4-FFF2-40B4-BE49-F238E27FC236}">
                  <a16:creationId xmlns:a16="http://schemas.microsoft.com/office/drawing/2014/main" id="{135FFEC0-5F3E-4028-B4BC-4BB296C3859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005" y="717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Oval 8">
              <a:extLst>
                <a:ext uri="{FF2B5EF4-FFF2-40B4-BE49-F238E27FC236}">
                  <a16:creationId xmlns:a16="http://schemas.microsoft.com/office/drawing/2014/main" id="{0B64B217-D940-4C91-A36F-241E5817099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03" y="1403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6</a:t>
              </a:r>
              <a:endParaRPr lang="en-US" altLang="zh-CN" sz="1800" b="1"/>
            </a:p>
          </p:txBody>
        </p:sp>
        <p:sp>
          <p:nvSpPr>
            <p:cNvPr id="4128" name="Oval 9">
              <a:extLst>
                <a:ext uri="{FF2B5EF4-FFF2-40B4-BE49-F238E27FC236}">
                  <a16:creationId xmlns:a16="http://schemas.microsoft.com/office/drawing/2014/main" id="{C71164CD-05E3-45DB-BC9E-82C759D672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08" y="1403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7</a:t>
              </a:r>
              <a:endParaRPr lang="en-US" altLang="zh-CN" sz="1800" b="1"/>
            </a:p>
          </p:txBody>
        </p:sp>
        <p:sp>
          <p:nvSpPr>
            <p:cNvPr id="4129" name="Line 10">
              <a:extLst>
                <a:ext uri="{FF2B5EF4-FFF2-40B4-BE49-F238E27FC236}">
                  <a16:creationId xmlns:a16="http://schemas.microsoft.com/office/drawing/2014/main" id="{782B38F8-F6BC-4EE7-AC82-F47538D7E6D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045" y="1524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Oval 11">
              <a:extLst>
                <a:ext uri="{FF2B5EF4-FFF2-40B4-BE49-F238E27FC236}">
                  <a16:creationId xmlns:a16="http://schemas.microsoft.com/office/drawing/2014/main" id="{DE38812F-DE89-4ECC-9C0D-A05A504B14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0" y="999"/>
              <a:ext cx="242" cy="24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3</a:t>
              </a:r>
              <a:endParaRPr lang="en-US" altLang="zh-CN" sz="1800" b="1"/>
            </a:p>
          </p:txBody>
        </p:sp>
        <p:sp>
          <p:nvSpPr>
            <p:cNvPr id="4131" name="Oval 12">
              <a:extLst>
                <a:ext uri="{FF2B5EF4-FFF2-40B4-BE49-F238E27FC236}">
                  <a16:creationId xmlns:a16="http://schemas.microsoft.com/office/drawing/2014/main" id="{EB3EE74F-DE9B-4A89-B801-C29029B513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5" y="999"/>
              <a:ext cx="243" cy="24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4</a:t>
              </a:r>
              <a:endParaRPr lang="en-US" altLang="zh-CN" sz="1800" b="1"/>
            </a:p>
          </p:txBody>
        </p:sp>
        <p:sp>
          <p:nvSpPr>
            <p:cNvPr id="4132" name="Line 13">
              <a:extLst>
                <a:ext uri="{FF2B5EF4-FFF2-40B4-BE49-F238E27FC236}">
                  <a16:creationId xmlns:a16="http://schemas.microsoft.com/office/drawing/2014/main" id="{26D1C6D2-15DF-4DEF-A269-E684D91B69F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" y="1121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Oval 14">
              <a:extLst>
                <a:ext uri="{FF2B5EF4-FFF2-40B4-BE49-F238E27FC236}">
                  <a16:creationId xmlns:a16="http://schemas.microsoft.com/office/drawing/2014/main" id="{2120EBD3-6213-41A8-90E7-CA2BDB7C74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91" y="999"/>
              <a:ext cx="242" cy="24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5</a:t>
              </a:r>
              <a:endParaRPr lang="en-US" altLang="zh-CN" sz="1800" b="1"/>
            </a:p>
          </p:txBody>
        </p:sp>
        <p:sp>
          <p:nvSpPr>
            <p:cNvPr id="4134" name="Line 15">
              <a:extLst>
                <a:ext uri="{FF2B5EF4-FFF2-40B4-BE49-F238E27FC236}">
                  <a16:creationId xmlns:a16="http://schemas.microsoft.com/office/drawing/2014/main" id="{A72EFEA6-7E31-4F9A-822D-70ACA1F469B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28" y="1121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" name="Line 16">
              <a:extLst>
                <a:ext uri="{FF2B5EF4-FFF2-40B4-BE49-F238E27FC236}">
                  <a16:creationId xmlns:a16="http://schemas.microsoft.com/office/drawing/2014/main" id="{9DC4840F-9795-4836-8140-95BA446063A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601" y="798"/>
              <a:ext cx="202" cy="2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" name="Line 17">
              <a:extLst>
                <a:ext uri="{FF2B5EF4-FFF2-40B4-BE49-F238E27FC236}">
                  <a16:creationId xmlns:a16="http://schemas.microsoft.com/office/drawing/2014/main" id="{6D78DBED-2C0B-4B46-906C-1BE68799F82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529" y="1201"/>
              <a:ext cx="202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" name="Line 18">
              <a:extLst>
                <a:ext uri="{FF2B5EF4-FFF2-40B4-BE49-F238E27FC236}">
                  <a16:creationId xmlns:a16="http://schemas.microsoft.com/office/drawing/2014/main" id="{7C17A1AE-A402-49BE-9EE3-96A13C3354A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964" y="798"/>
              <a:ext cx="202" cy="2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" name="Line 19">
              <a:extLst>
                <a:ext uri="{FF2B5EF4-FFF2-40B4-BE49-F238E27FC236}">
                  <a16:creationId xmlns:a16="http://schemas.microsoft.com/office/drawing/2014/main" id="{7571D4BC-C2EF-45AB-B919-0FBCC7E669F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10" y="798"/>
              <a:ext cx="202" cy="2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" name="Line 20">
              <a:extLst>
                <a:ext uri="{FF2B5EF4-FFF2-40B4-BE49-F238E27FC236}">
                  <a16:creationId xmlns:a16="http://schemas.microsoft.com/office/drawing/2014/main" id="{F9F5A7FC-AF5C-4E2D-89AE-904BF7B13D2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82" y="1201"/>
              <a:ext cx="202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0" name="Line 21">
              <a:extLst>
                <a:ext uri="{FF2B5EF4-FFF2-40B4-BE49-F238E27FC236}">
                  <a16:creationId xmlns:a16="http://schemas.microsoft.com/office/drawing/2014/main" id="{EFE8EBB8-8C34-4E12-882C-95D848756E5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87" y="1201"/>
              <a:ext cx="202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1" name="Line 22">
              <a:extLst>
                <a:ext uri="{FF2B5EF4-FFF2-40B4-BE49-F238E27FC236}">
                  <a16:creationId xmlns:a16="http://schemas.microsoft.com/office/drawing/2014/main" id="{4A8EA0FD-528A-48A7-9060-DA2A8506EBF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207" y="798"/>
              <a:ext cx="201" cy="2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2" name="Line 23">
              <a:extLst>
                <a:ext uri="{FF2B5EF4-FFF2-40B4-BE49-F238E27FC236}">
                  <a16:creationId xmlns:a16="http://schemas.microsoft.com/office/drawing/2014/main" id="{A4CF0642-45E7-4B49-84A1-95EB2E22E1F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924" y="1201"/>
              <a:ext cx="202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0690" name="Text Box 34">
            <a:extLst>
              <a:ext uri="{FF2B5EF4-FFF2-40B4-BE49-F238E27FC236}">
                <a16:creationId xmlns:a16="http://schemas.microsoft.com/office/drawing/2014/main" id="{4B56B4D0-F137-48C6-9957-F1FBD06DD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88" y="21780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0693" name="Oval 37">
            <a:extLst>
              <a:ext uri="{FF2B5EF4-FFF2-40B4-BE49-F238E27FC236}">
                <a16:creationId xmlns:a16="http://schemas.microsoft.com/office/drawing/2014/main" id="{2D3BD231-C1B6-4DC0-83AC-C28CEBDE1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288" y="2178050"/>
            <a:ext cx="381000" cy="3810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0694" name="Text Box 38">
            <a:extLst>
              <a:ext uri="{FF2B5EF4-FFF2-40B4-BE49-F238E27FC236}">
                <a16:creationId xmlns:a16="http://schemas.microsoft.com/office/drawing/2014/main" id="{616E7A2D-D582-4B45-A46C-5962EA8D7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3488" y="1431925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0</a:t>
            </a:r>
            <a:r>
              <a:rPr lang="en-US" altLang="zh-CN" sz="2000" b="1"/>
              <a:t>:  </a:t>
            </a:r>
            <a:r>
              <a:rPr lang="en-US" altLang="zh-CN" sz="2400" b="1">
                <a:sym typeface="Wingdings" panose="05000000000000000000" pitchFamily="2" charset="2"/>
              </a:rPr>
              <a:t></a:t>
            </a:r>
            <a:r>
              <a:rPr lang="en-US" altLang="zh-CN" sz="2000" b="1">
                <a:sym typeface="Wingdings" panose="05000000000000000000" pitchFamily="2" charset="2"/>
              </a:rPr>
              <a:t>  </a:t>
            </a: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 baseline="-25000">
                <a:sym typeface="Wingdings" panose="05000000000000000000" pitchFamily="2" charset="2"/>
              </a:rPr>
              <a:t>3</a:t>
            </a:r>
            <a:endParaRPr lang="en-US" altLang="zh-CN" sz="2000" b="1"/>
          </a:p>
        </p:txBody>
      </p:sp>
      <p:sp>
        <p:nvSpPr>
          <p:cNvPr id="70695" name="Text Box 39">
            <a:extLst>
              <a:ext uri="{FF2B5EF4-FFF2-40B4-BE49-F238E27FC236}">
                <a16:creationId xmlns:a16="http://schemas.microsoft.com/office/drawing/2014/main" id="{EEAB2834-B53F-4A9B-BF71-BD37D105F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3488" y="1889125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1</a:t>
            </a:r>
            <a:r>
              <a:rPr lang="en-US" altLang="zh-CN" sz="2000" b="1"/>
              <a:t>:  </a:t>
            </a:r>
            <a:r>
              <a:rPr lang="en-US" altLang="zh-CN" sz="2400" b="1">
                <a:sym typeface="Wingdings" panose="05000000000000000000" pitchFamily="2" charset="2"/>
              </a:rPr>
              <a:t></a:t>
            </a:r>
            <a:endParaRPr lang="en-US" altLang="zh-CN" sz="2000" b="1"/>
          </a:p>
        </p:txBody>
      </p:sp>
      <p:sp>
        <p:nvSpPr>
          <p:cNvPr id="70696" name="Rectangle 40">
            <a:extLst>
              <a:ext uri="{FF2B5EF4-FFF2-40B4-BE49-F238E27FC236}">
                <a16:creationId xmlns:a16="http://schemas.microsoft.com/office/drawing/2014/main" id="{9D82912E-92D1-4B77-A94B-B5E4E7998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5488" y="1949450"/>
            <a:ext cx="1331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 baseline="-25000">
                <a:sym typeface="Wingdings" panose="05000000000000000000" pitchFamily="2" charset="2"/>
              </a:rPr>
              <a:t>1</a:t>
            </a:r>
            <a:r>
              <a:rPr lang="en-US" altLang="zh-CN" sz="2000" b="1">
                <a:sym typeface="Wingdings" panose="05000000000000000000" pitchFamily="2" charset="2"/>
              </a:rPr>
              <a:t> and </a:t>
            </a: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 baseline="-25000">
                <a:sym typeface="Wingdings" panose="05000000000000000000" pitchFamily="2" charset="2"/>
              </a:rPr>
              <a:t>6</a:t>
            </a:r>
          </a:p>
        </p:txBody>
      </p:sp>
      <p:sp>
        <p:nvSpPr>
          <p:cNvPr id="70697" name="Text Box 41">
            <a:extLst>
              <a:ext uri="{FF2B5EF4-FFF2-40B4-BE49-F238E27FC236}">
                <a16:creationId xmlns:a16="http://schemas.microsoft.com/office/drawing/2014/main" id="{E6AA8E34-C6B2-4A8A-B7D2-1C11A9B73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4922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0698" name="Text Box 42">
            <a:extLst>
              <a:ext uri="{FF2B5EF4-FFF2-40B4-BE49-F238E27FC236}">
                <a16:creationId xmlns:a16="http://schemas.microsoft.com/office/drawing/2014/main" id="{858BFF0B-075D-4462-8B56-D393E1AF8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5088" y="28638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0699" name="Text Box 43">
            <a:extLst>
              <a:ext uri="{FF2B5EF4-FFF2-40B4-BE49-F238E27FC236}">
                <a16:creationId xmlns:a16="http://schemas.microsoft.com/office/drawing/2014/main" id="{E7201C7F-8950-4EE5-B59E-6DC0F3A47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3488" y="2346325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2</a:t>
            </a:r>
            <a:r>
              <a:rPr lang="en-US" altLang="zh-CN" sz="2000" b="1"/>
              <a:t>:  </a:t>
            </a:r>
            <a:r>
              <a:rPr lang="en-US" altLang="zh-CN" sz="2400" b="1">
                <a:sym typeface="Wingdings" panose="05000000000000000000" pitchFamily="2" charset="2"/>
              </a:rPr>
              <a:t></a:t>
            </a:r>
            <a:endParaRPr lang="en-US" altLang="zh-CN" sz="2000" b="1"/>
          </a:p>
        </p:txBody>
      </p:sp>
      <p:sp>
        <p:nvSpPr>
          <p:cNvPr id="70700" name="Rectangle 44">
            <a:extLst>
              <a:ext uri="{FF2B5EF4-FFF2-40B4-BE49-F238E27FC236}">
                <a16:creationId xmlns:a16="http://schemas.microsoft.com/office/drawing/2014/main" id="{FF2379EC-C41F-43F4-9842-A6C2DE004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5488" y="2422525"/>
            <a:ext cx="1331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 baseline="-25000">
                <a:sym typeface="Wingdings" panose="05000000000000000000" pitchFamily="2" charset="2"/>
              </a:rPr>
              <a:t>2</a:t>
            </a:r>
            <a:r>
              <a:rPr lang="en-US" altLang="zh-CN" sz="2000" b="1">
                <a:sym typeface="Wingdings" panose="05000000000000000000" pitchFamily="2" charset="2"/>
              </a:rPr>
              <a:t> and </a:t>
            </a: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 baseline="-25000">
                <a:sym typeface="Wingdings" panose="05000000000000000000" pitchFamily="2" charset="2"/>
              </a:rPr>
              <a:t>4</a:t>
            </a:r>
          </a:p>
        </p:txBody>
      </p:sp>
      <p:sp>
        <p:nvSpPr>
          <p:cNvPr id="70701" name="Text Box 45">
            <a:extLst>
              <a:ext uri="{FF2B5EF4-FFF2-40B4-BE49-F238E27FC236}">
                <a16:creationId xmlns:a16="http://schemas.microsoft.com/office/drawing/2014/main" id="{9DBE9953-86AF-4BCD-976E-3C06681CC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14922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0702" name="Text Box 46">
            <a:extLst>
              <a:ext uri="{FF2B5EF4-FFF2-40B4-BE49-F238E27FC236}">
                <a16:creationId xmlns:a16="http://schemas.microsoft.com/office/drawing/2014/main" id="{1AC32328-4168-4681-A73D-E661E9B64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688" y="20256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0703" name="Text Box 47">
            <a:extLst>
              <a:ext uri="{FF2B5EF4-FFF2-40B4-BE49-F238E27FC236}">
                <a16:creationId xmlns:a16="http://schemas.microsoft.com/office/drawing/2014/main" id="{721E17E0-2500-4D2B-87E9-5F6923C5C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3488" y="2803525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3</a:t>
            </a:r>
            <a:r>
              <a:rPr lang="en-US" altLang="zh-CN" sz="2000" b="1"/>
              <a:t>:  </a:t>
            </a:r>
            <a:r>
              <a:rPr lang="en-US" altLang="zh-CN" sz="2400" b="1">
                <a:sym typeface="Wingdings" panose="05000000000000000000" pitchFamily="2" charset="2"/>
              </a:rPr>
              <a:t></a:t>
            </a:r>
            <a:endParaRPr lang="en-US" altLang="zh-CN" sz="2000" b="1"/>
          </a:p>
        </p:txBody>
      </p:sp>
      <p:sp>
        <p:nvSpPr>
          <p:cNvPr id="70704" name="Rectangle 48">
            <a:extLst>
              <a:ext uri="{FF2B5EF4-FFF2-40B4-BE49-F238E27FC236}">
                <a16:creationId xmlns:a16="http://schemas.microsoft.com/office/drawing/2014/main" id="{CE438DAA-BDAF-4ADC-A224-3AEBC7519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5488" y="2879725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 baseline="-25000">
                <a:sym typeface="Wingdings" panose="05000000000000000000" pitchFamily="2" charset="2"/>
              </a:rPr>
              <a:t>5</a:t>
            </a:r>
          </a:p>
        </p:txBody>
      </p:sp>
      <p:sp>
        <p:nvSpPr>
          <p:cNvPr id="70705" name="Rectangle 49">
            <a:extLst>
              <a:ext uri="{FF2B5EF4-FFF2-40B4-BE49-F238E27FC236}">
                <a16:creationId xmlns:a16="http://schemas.microsoft.com/office/drawing/2014/main" id="{038A469D-F745-4C7E-9514-DC91A0D85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775" y="2879725"/>
            <a:ext cx="950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ym typeface="Wingdings" panose="05000000000000000000" pitchFamily="2" charset="2"/>
              </a:rPr>
              <a:t>and </a:t>
            </a: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 baseline="-25000">
                <a:sym typeface="Wingdings" panose="05000000000000000000" pitchFamily="2" charset="2"/>
              </a:rPr>
              <a:t>7</a:t>
            </a:r>
          </a:p>
        </p:txBody>
      </p:sp>
      <p:sp>
        <p:nvSpPr>
          <p:cNvPr id="70706" name="Text Box 50">
            <a:extLst>
              <a:ext uri="{FF2B5EF4-FFF2-40B4-BE49-F238E27FC236}">
                <a16:creationId xmlns:a16="http://schemas.microsoft.com/office/drawing/2014/main" id="{33B9F741-95FD-4748-B9DA-BC0AAD768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6288" y="21780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0707" name="Text Box 51">
            <a:extLst>
              <a:ext uri="{FF2B5EF4-FFF2-40B4-BE49-F238E27FC236}">
                <a16:creationId xmlns:a16="http://schemas.microsoft.com/office/drawing/2014/main" id="{6298A8A6-98D6-4092-A04B-9C9C713D0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28638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0708" name="Text Box 52">
            <a:extLst>
              <a:ext uri="{FF2B5EF4-FFF2-40B4-BE49-F238E27FC236}">
                <a16:creationId xmlns:a16="http://schemas.microsoft.com/office/drawing/2014/main" id="{36D9C900-B1E9-429A-AA4B-54A69DCFA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822325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</a:t>
            </a:r>
            <a:r>
              <a:rPr lang="en-US" altLang="zh-CN" sz="2000" b="1">
                <a:sym typeface="Wingdings" panose="05000000000000000000" pitchFamily="2" charset="2"/>
              </a:rPr>
              <a:t> Sketch of the idea</a:t>
            </a:r>
            <a:endParaRPr lang="en-US" altLang="zh-CN" sz="2000" b="1"/>
          </a:p>
        </p:txBody>
      </p:sp>
      <p:sp>
        <p:nvSpPr>
          <p:cNvPr id="70709" name="AutoShape 53" descr="棕色大理石">
            <a:extLst>
              <a:ext uri="{FF2B5EF4-FFF2-40B4-BE49-F238E27FC236}">
                <a16:creationId xmlns:a16="http://schemas.microsoft.com/office/drawing/2014/main" id="{EEB79799-6828-4D8F-B325-C3DA7A9DB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736725"/>
            <a:ext cx="2362200" cy="1219200"/>
          </a:xfrm>
          <a:prstGeom prst="bevel">
            <a:avLst>
              <a:gd name="adj" fmla="val 344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</a:rPr>
              <a:t>Breadth-first search</a:t>
            </a:r>
          </a:p>
        </p:txBody>
      </p:sp>
      <p:sp>
        <p:nvSpPr>
          <p:cNvPr id="70710" name="Text Box 54">
            <a:extLst>
              <a:ext uri="{FF2B5EF4-FFF2-40B4-BE49-F238E27FC236}">
                <a16:creationId xmlns:a16="http://schemas.microsoft.com/office/drawing/2014/main" id="{18126A1D-4F19-4371-A743-5CD459607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65525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</a:t>
            </a:r>
            <a:r>
              <a:rPr lang="en-US" altLang="zh-CN" sz="2000" b="1">
                <a:sym typeface="Wingdings" panose="05000000000000000000" pitchFamily="2" charset="2"/>
              </a:rPr>
              <a:t> Implementation</a:t>
            </a:r>
            <a:endParaRPr lang="en-US" altLang="zh-CN" sz="2000" b="1"/>
          </a:p>
        </p:txBody>
      </p:sp>
      <p:sp>
        <p:nvSpPr>
          <p:cNvPr id="70711" name="Rectangle 55">
            <a:extLst>
              <a:ext uri="{FF2B5EF4-FFF2-40B4-BE49-F238E27FC236}">
                <a16:creationId xmlns:a16="http://schemas.microsoft.com/office/drawing/2014/main" id="{EEFAECFF-6662-4535-92DA-8DCF1E662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175125"/>
            <a:ext cx="7315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71988" indent="-4471988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ym typeface="Wingdings" panose="05000000000000000000" pitchFamily="2" charset="2"/>
              </a:rPr>
              <a:t>Table[ i ].Dist ::= </a:t>
            </a: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distance</a:t>
            </a:r>
            <a:r>
              <a:rPr lang="en-US" altLang="zh-CN" sz="2000" b="1">
                <a:sym typeface="Wingdings" panose="05000000000000000000" pitchFamily="2" charset="2"/>
              </a:rPr>
              <a:t> from </a:t>
            </a:r>
            <a:r>
              <a:rPr lang="en-US" altLang="zh-CN" sz="2000" b="1" i="1">
                <a:sym typeface="Wingdings" panose="05000000000000000000" pitchFamily="2" charset="2"/>
              </a:rPr>
              <a:t>s</a:t>
            </a:r>
            <a:r>
              <a:rPr lang="en-US" altLang="zh-CN" sz="2000" b="1">
                <a:sym typeface="Wingdings" panose="05000000000000000000" pitchFamily="2" charset="2"/>
              </a:rPr>
              <a:t> to </a:t>
            </a: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 i="1" baseline="-25000">
                <a:sym typeface="Wingdings" panose="05000000000000000000" pitchFamily="2" charset="2"/>
              </a:rPr>
              <a:t>i</a:t>
            </a:r>
            <a:r>
              <a:rPr lang="en-US" altLang="zh-CN" sz="2000" b="1">
                <a:sym typeface="Wingdings" panose="05000000000000000000" pitchFamily="2" charset="2"/>
              </a:rPr>
              <a:t>  </a:t>
            </a:r>
            <a:r>
              <a:rPr lang="en-US" altLang="zh-CN" sz="2000" b="1">
                <a:solidFill>
                  <a:srgbClr val="009900"/>
                </a:solidFill>
                <a:sym typeface="Wingdings" panose="05000000000000000000" pitchFamily="2" charset="2"/>
              </a:rPr>
              <a:t>/* initialized to be </a:t>
            </a:r>
            <a:r>
              <a:rPr lang="en-US" altLang="zh-CN" sz="2000" b="1">
                <a:solidFill>
                  <a:srgbClr val="009900"/>
                </a:solidFill>
                <a:sym typeface="Symbol" panose="05050102010706020507" pitchFamily="18" charset="2"/>
              </a:rPr>
              <a:t> except for </a:t>
            </a:r>
            <a:r>
              <a:rPr lang="en-US" altLang="zh-CN" sz="2000" b="1" i="1">
                <a:solidFill>
                  <a:srgbClr val="00990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000" b="1">
                <a:solidFill>
                  <a:srgbClr val="009900"/>
                </a:solidFill>
                <a:sym typeface="Symbol" panose="05050102010706020507" pitchFamily="18" charset="2"/>
              </a:rPr>
              <a:t> */</a:t>
            </a:r>
            <a:endParaRPr lang="en-US" altLang="zh-CN" sz="2000" b="1">
              <a:solidFill>
                <a:srgbClr val="009900"/>
              </a:solidFill>
              <a:sym typeface="Wingdings" panose="05000000000000000000" pitchFamily="2" charset="2"/>
            </a:endParaRPr>
          </a:p>
        </p:txBody>
      </p:sp>
      <p:sp>
        <p:nvSpPr>
          <p:cNvPr id="70712" name="Rectangle 56">
            <a:extLst>
              <a:ext uri="{FF2B5EF4-FFF2-40B4-BE49-F238E27FC236}">
                <a16:creationId xmlns:a16="http://schemas.microsoft.com/office/drawing/2014/main" id="{98B80197-67FD-4769-8DBA-2ED28A734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860925"/>
            <a:ext cx="563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ym typeface="Wingdings" panose="05000000000000000000" pitchFamily="2" charset="2"/>
              </a:rPr>
              <a:t>Table[ i ].Known ::= </a:t>
            </a: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1</a:t>
            </a:r>
            <a:r>
              <a:rPr lang="en-US" altLang="zh-CN" sz="2000" b="1">
                <a:sym typeface="Wingdings" panose="05000000000000000000" pitchFamily="2" charset="2"/>
              </a:rPr>
              <a:t> if </a:t>
            </a: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 i="1" baseline="-25000">
                <a:sym typeface="Wingdings" panose="05000000000000000000" pitchFamily="2" charset="2"/>
              </a:rPr>
              <a:t>i</a:t>
            </a:r>
            <a:r>
              <a:rPr lang="en-US" altLang="zh-CN" sz="2000" b="1">
                <a:sym typeface="Wingdings" panose="05000000000000000000" pitchFamily="2" charset="2"/>
              </a:rPr>
              <a:t> is checked; or </a:t>
            </a: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0</a:t>
            </a:r>
            <a:r>
              <a:rPr lang="en-US" altLang="zh-CN" sz="2000" b="1">
                <a:sym typeface="Wingdings" panose="05000000000000000000" pitchFamily="2" charset="2"/>
              </a:rPr>
              <a:t> if not</a:t>
            </a:r>
          </a:p>
        </p:txBody>
      </p:sp>
      <p:sp>
        <p:nvSpPr>
          <p:cNvPr id="70713" name="Rectangle 57">
            <a:extLst>
              <a:ext uri="{FF2B5EF4-FFF2-40B4-BE49-F238E27FC236}">
                <a16:creationId xmlns:a16="http://schemas.microsoft.com/office/drawing/2014/main" id="{A78FD10A-7385-4A90-8629-5A2B8880D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241925"/>
            <a:ext cx="7391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ym typeface="Wingdings" panose="05000000000000000000" pitchFamily="2" charset="2"/>
              </a:rPr>
              <a:t>Table[ i ].Path ::= for tracking the path   </a:t>
            </a:r>
            <a:r>
              <a:rPr lang="en-US" altLang="zh-CN" sz="2000" b="1">
                <a:solidFill>
                  <a:srgbClr val="009900"/>
                </a:solidFill>
                <a:sym typeface="Wingdings" panose="05000000000000000000" pitchFamily="2" charset="2"/>
              </a:rPr>
              <a:t>/* initialized to be 0 */</a:t>
            </a:r>
          </a:p>
        </p:txBody>
      </p:sp>
      <p:sp>
        <p:nvSpPr>
          <p:cNvPr id="4123" name="Text Box 58">
            <a:extLst>
              <a:ext uri="{FF2B5EF4-FFF2-40B4-BE49-F238E27FC236}">
                <a16:creationId xmlns:a16="http://schemas.microsoft.com/office/drawing/2014/main" id="{91D09D31-0E51-457C-B144-34B6FA9F8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2/11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0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70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70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0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0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0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7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7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7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7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autoUpdateAnimBg="0"/>
      <p:bldP spid="70690" grpId="0" autoUpdateAnimBg="0"/>
      <p:bldP spid="70693" grpId="0" animBg="1"/>
      <p:bldP spid="70694" grpId="0" autoUpdateAnimBg="0"/>
      <p:bldP spid="70695" grpId="0" autoUpdateAnimBg="0"/>
      <p:bldP spid="70696" grpId="0" autoUpdateAnimBg="0"/>
      <p:bldP spid="70697" grpId="0" autoUpdateAnimBg="0"/>
      <p:bldP spid="70698" grpId="0" autoUpdateAnimBg="0"/>
      <p:bldP spid="70699" grpId="0" autoUpdateAnimBg="0"/>
      <p:bldP spid="70700" grpId="0" autoUpdateAnimBg="0"/>
      <p:bldP spid="70701" grpId="0" autoUpdateAnimBg="0"/>
      <p:bldP spid="70702" grpId="0" autoUpdateAnimBg="0"/>
      <p:bldP spid="70703" grpId="0" autoUpdateAnimBg="0"/>
      <p:bldP spid="70704" grpId="0" autoUpdateAnimBg="0"/>
      <p:bldP spid="70705" grpId="0" autoUpdateAnimBg="0"/>
      <p:bldP spid="70706" grpId="0" autoUpdateAnimBg="0"/>
      <p:bldP spid="70707" grpId="0" autoUpdateAnimBg="0"/>
      <p:bldP spid="70708" grpId="0" autoUpdateAnimBg="0"/>
      <p:bldP spid="70709" grpId="0" animBg="1" autoUpdateAnimBg="0"/>
      <p:bldP spid="70710" grpId="0" autoUpdateAnimBg="0"/>
      <p:bldP spid="70711" grpId="0" autoUpdateAnimBg="0"/>
      <p:bldP spid="70712" grpId="0" autoUpdateAnimBg="0"/>
      <p:bldP spid="7071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794D8240-0F55-4464-B9E2-5DA456B78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0"/>
            <a:ext cx="327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§3  Shortest Path Algorithms</a:t>
            </a:r>
          </a:p>
        </p:txBody>
      </p:sp>
      <p:sp>
        <p:nvSpPr>
          <p:cNvPr id="71683" name="AutoShape 3">
            <a:extLst>
              <a:ext uri="{FF2B5EF4-FFF2-40B4-BE49-F238E27FC236}">
                <a16:creationId xmlns:a16="http://schemas.microsoft.com/office/drawing/2014/main" id="{2DAA9B31-6306-4EC9-BA4D-72E56823E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57200"/>
            <a:ext cx="7620000" cy="4572000"/>
          </a:xfrm>
          <a:prstGeom prst="foldedCorner">
            <a:avLst>
              <a:gd name="adj" fmla="val 778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26000" tIns="82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 b="1">
                <a:latin typeface="Arial" panose="020B0604020202020204" pitchFamily="34" charset="0"/>
              </a:rPr>
              <a:t> Unweighted( Table T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{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 CurrDist;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Vertex  V, W;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>
                <a:latin typeface="Arial" panose="020B0604020202020204" pitchFamily="34" charset="0"/>
              </a:rPr>
              <a:t> ( CurrDist = 0; CurrDist &lt; NumVertex; CurrDist ++ 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>
                <a:latin typeface="Arial" panose="020B0604020202020204" pitchFamily="34" charset="0"/>
              </a:rPr>
              <a:t> ( each vertex V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( !T[ V ].Known &amp;&amp; T[ V ].Dist == CurrDist 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    T[ V ].Known =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true</a:t>
            </a:r>
            <a:r>
              <a:rPr lang="en-US" altLang="zh-CN" sz="1800" b="1"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>
                <a:latin typeface="Arial" panose="020B0604020202020204" pitchFamily="34" charset="0"/>
              </a:rPr>
              <a:t> ( each W adjacent to V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   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( T[ W ].Dist == Infinity 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	T[ W ].Dist = CurrDist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	T[ W ].Path = V;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        }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end-if Dist == Infinity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}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end-if !Known &amp;&amp; Dist == CurrDist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} 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end-for CurrDist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id="{32248CCA-FD37-4D53-B10D-E112D32C6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257800"/>
            <a:ext cx="205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ym typeface="Wingdings" panose="05000000000000000000" pitchFamily="2" charset="2"/>
              </a:rPr>
              <a:t>The worst case:</a:t>
            </a:r>
          </a:p>
        </p:txBody>
      </p:sp>
      <p:grpSp>
        <p:nvGrpSpPr>
          <p:cNvPr id="2" name="Group 36">
            <a:extLst>
              <a:ext uri="{FF2B5EF4-FFF2-40B4-BE49-F238E27FC236}">
                <a16:creationId xmlns:a16="http://schemas.microsoft.com/office/drawing/2014/main" id="{43BDF32A-3404-4581-9E43-EF9E03723782}"/>
              </a:ext>
            </a:extLst>
          </p:cNvPr>
          <p:cNvGrpSpPr>
            <a:grpSpLocks/>
          </p:cNvGrpSpPr>
          <p:nvPr/>
        </p:nvGrpSpPr>
        <p:grpSpPr bwMode="auto">
          <a:xfrm>
            <a:off x="2584450" y="5257800"/>
            <a:ext cx="5873750" cy="390525"/>
            <a:chOff x="1534" y="3645"/>
            <a:chExt cx="3700" cy="246"/>
          </a:xfrm>
        </p:grpSpPr>
        <p:sp>
          <p:nvSpPr>
            <p:cNvPr id="5131" name="Oval 6">
              <a:extLst>
                <a:ext uri="{FF2B5EF4-FFF2-40B4-BE49-F238E27FC236}">
                  <a16:creationId xmlns:a16="http://schemas.microsoft.com/office/drawing/2014/main" id="{F5F237A4-6AB2-4BE3-9492-E5FA173C0F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92" y="3645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1</a:t>
              </a:r>
              <a:endParaRPr lang="en-US" altLang="zh-CN" sz="1800" b="1"/>
            </a:p>
          </p:txBody>
        </p:sp>
        <p:sp>
          <p:nvSpPr>
            <p:cNvPr id="5132" name="Oval 7">
              <a:extLst>
                <a:ext uri="{FF2B5EF4-FFF2-40B4-BE49-F238E27FC236}">
                  <a16:creationId xmlns:a16="http://schemas.microsoft.com/office/drawing/2014/main" id="{862BF953-DA48-4F39-9CF9-8CA621F534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0" y="3645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2</a:t>
              </a:r>
              <a:endParaRPr lang="en-US" altLang="zh-CN" sz="1800" b="1"/>
            </a:p>
          </p:txBody>
        </p:sp>
        <p:sp>
          <p:nvSpPr>
            <p:cNvPr id="5133" name="Oval 9">
              <a:extLst>
                <a:ext uri="{FF2B5EF4-FFF2-40B4-BE49-F238E27FC236}">
                  <a16:creationId xmlns:a16="http://schemas.microsoft.com/office/drawing/2014/main" id="{51991C7E-1752-42DC-BD8E-58D236DDB8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30" y="3645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6</a:t>
              </a:r>
              <a:endParaRPr lang="en-US" altLang="zh-CN" sz="1800" b="1"/>
            </a:p>
          </p:txBody>
        </p:sp>
        <p:sp>
          <p:nvSpPr>
            <p:cNvPr id="5134" name="Oval 10">
              <a:extLst>
                <a:ext uri="{FF2B5EF4-FFF2-40B4-BE49-F238E27FC236}">
                  <a16:creationId xmlns:a16="http://schemas.microsoft.com/office/drawing/2014/main" id="{2E93FF77-2609-4E43-B7BB-EE9CF059C2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98" y="3645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7</a:t>
              </a:r>
              <a:endParaRPr lang="en-US" altLang="zh-CN" sz="1800" b="1"/>
            </a:p>
          </p:txBody>
        </p:sp>
        <p:sp>
          <p:nvSpPr>
            <p:cNvPr id="5135" name="Oval 12">
              <a:extLst>
                <a:ext uri="{FF2B5EF4-FFF2-40B4-BE49-F238E27FC236}">
                  <a16:creationId xmlns:a16="http://schemas.microsoft.com/office/drawing/2014/main" id="{DE1EF342-780C-4FCB-8EBA-17106D48923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28" y="3645"/>
              <a:ext cx="242" cy="24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3</a:t>
              </a:r>
              <a:endParaRPr lang="en-US" altLang="zh-CN" sz="1800" b="1"/>
            </a:p>
          </p:txBody>
        </p:sp>
        <p:sp>
          <p:nvSpPr>
            <p:cNvPr id="5136" name="Oval 13">
              <a:extLst>
                <a:ext uri="{FF2B5EF4-FFF2-40B4-BE49-F238E27FC236}">
                  <a16:creationId xmlns:a16="http://schemas.microsoft.com/office/drawing/2014/main" id="{FD2A5DAC-5E8E-46DC-B14E-2096BA4C78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96" y="3648"/>
              <a:ext cx="243" cy="24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4</a:t>
              </a:r>
              <a:endParaRPr lang="en-US" altLang="zh-CN" sz="1800" b="1"/>
            </a:p>
          </p:txBody>
        </p:sp>
        <p:sp>
          <p:nvSpPr>
            <p:cNvPr id="5137" name="Oval 15">
              <a:extLst>
                <a:ext uri="{FF2B5EF4-FFF2-40B4-BE49-F238E27FC236}">
                  <a16:creationId xmlns:a16="http://schemas.microsoft.com/office/drawing/2014/main" id="{DACB1784-9B63-45D0-9D53-B99779595F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2" y="3645"/>
              <a:ext cx="242" cy="24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5</a:t>
              </a:r>
              <a:endParaRPr lang="en-US" altLang="zh-CN" sz="1800" b="1"/>
            </a:p>
          </p:txBody>
        </p:sp>
        <p:sp>
          <p:nvSpPr>
            <p:cNvPr id="5138" name="Oval 25">
              <a:extLst>
                <a:ext uri="{FF2B5EF4-FFF2-40B4-BE49-F238E27FC236}">
                  <a16:creationId xmlns:a16="http://schemas.microsoft.com/office/drawing/2014/main" id="{BEC0915D-3C84-4BF4-8798-6B72D9AD6A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4" y="3648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9</a:t>
              </a:r>
              <a:endParaRPr lang="en-US" altLang="zh-CN" sz="1800" b="1"/>
            </a:p>
          </p:txBody>
        </p:sp>
        <p:sp>
          <p:nvSpPr>
            <p:cNvPr id="5139" name="Oval 26">
              <a:extLst>
                <a:ext uri="{FF2B5EF4-FFF2-40B4-BE49-F238E27FC236}">
                  <a16:creationId xmlns:a16="http://schemas.microsoft.com/office/drawing/2014/main" id="{8F4642D5-1626-4786-9B09-FECBD0D9FD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6" y="3645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8</a:t>
              </a:r>
              <a:endParaRPr lang="en-US" altLang="zh-CN" sz="1800" b="1"/>
            </a:p>
          </p:txBody>
        </p:sp>
        <p:sp>
          <p:nvSpPr>
            <p:cNvPr id="5140" name="Line 27">
              <a:extLst>
                <a:ext uri="{FF2B5EF4-FFF2-40B4-BE49-F238E27FC236}">
                  <a16:creationId xmlns:a16="http://schemas.microsoft.com/office/drawing/2014/main" id="{7C91CF1C-7669-4234-B184-360AD8E7B7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7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1" name="Line 28">
              <a:extLst>
                <a:ext uri="{FF2B5EF4-FFF2-40B4-BE49-F238E27FC236}">
                  <a16:creationId xmlns:a16="http://schemas.microsoft.com/office/drawing/2014/main" id="{14CE3023-1368-4ED5-93CB-16EAEAB23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7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2" name="Line 29">
              <a:extLst>
                <a:ext uri="{FF2B5EF4-FFF2-40B4-BE49-F238E27FC236}">
                  <a16:creationId xmlns:a16="http://schemas.microsoft.com/office/drawing/2014/main" id="{0483E653-85AE-48C4-B2A9-A0956EFE48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7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3" name="Line 30">
              <a:extLst>
                <a:ext uri="{FF2B5EF4-FFF2-40B4-BE49-F238E27FC236}">
                  <a16:creationId xmlns:a16="http://schemas.microsoft.com/office/drawing/2014/main" id="{324540AE-0C8C-4E8F-8B43-E4721089DC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7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4" name="Line 31">
              <a:extLst>
                <a:ext uri="{FF2B5EF4-FFF2-40B4-BE49-F238E27FC236}">
                  <a16:creationId xmlns:a16="http://schemas.microsoft.com/office/drawing/2014/main" id="{2A23051B-744B-4660-8C9C-4F6BE09915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7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5" name="Line 32">
              <a:extLst>
                <a:ext uri="{FF2B5EF4-FFF2-40B4-BE49-F238E27FC236}">
                  <a16:creationId xmlns:a16="http://schemas.microsoft.com/office/drawing/2014/main" id="{D45A66E5-8E21-4389-B27C-8003964DD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7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6" name="Line 34">
              <a:extLst>
                <a:ext uri="{FF2B5EF4-FFF2-40B4-BE49-F238E27FC236}">
                  <a16:creationId xmlns:a16="http://schemas.microsoft.com/office/drawing/2014/main" id="{8FD751A5-99D1-4DFB-A293-562DE08904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7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7" name="Line 35">
              <a:extLst>
                <a:ext uri="{FF2B5EF4-FFF2-40B4-BE49-F238E27FC236}">
                  <a16:creationId xmlns:a16="http://schemas.microsoft.com/office/drawing/2014/main" id="{C7E8B080-A975-4657-913B-D5F4A514D5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37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17" name="Oval 37">
            <a:extLst>
              <a:ext uri="{FF2B5EF4-FFF2-40B4-BE49-F238E27FC236}">
                <a16:creationId xmlns:a16="http://schemas.microsoft.com/office/drawing/2014/main" id="{96A16A4D-F0F3-4C7B-B4EA-A77D8DF9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257800"/>
            <a:ext cx="381000" cy="3810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1718" name="Line 38">
            <a:extLst>
              <a:ext uri="{FF2B5EF4-FFF2-40B4-BE49-F238E27FC236}">
                <a16:creationId xmlns:a16="http://schemas.microsoft.com/office/drawing/2014/main" id="{A1B89AB6-134C-4919-8F7F-8B82474C4F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1905000"/>
            <a:ext cx="2133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19" name="Text Box 39">
            <a:extLst>
              <a:ext uri="{FF2B5EF4-FFF2-40B4-BE49-F238E27FC236}">
                <a16:creationId xmlns:a16="http://schemas.microsoft.com/office/drawing/2014/main" id="{9FA61B6A-2713-4D27-A75F-6FB788B93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267200"/>
            <a:ext cx="2514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>
                <a:solidFill>
                  <a:srgbClr val="FF9933"/>
                </a:solidFill>
                <a:sym typeface="Wingdings" panose="05000000000000000000" pitchFamily="2" charset="2"/>
              </a:rPr>
              <a:t></a:t>
            </a:r>
            <a:r>
              <a:rPr lang="en-US" altLang="zh-CN" sz="2000" b="1">
                <a:sym typeface="Wingdings" panose="05000000000000000000" pitchFamily="2" charset="2"/>
              </a:rPr>
              <a:t> </a:t>
            </a:r>
            <a:r>
              <a:rPr lang="en-US" altLang="zh-CN" sz="2000" b="1" i="1"/>
              <a:t> T</a:t>
            </a:r>
            <a:r>
              <a:rPr lang="en-US" altLang="zh-CN" sz="2000" b="1"/>
              <a:t> = O( |V|</a:t>
            </a:r>
            <a:r>
              <a:rPr lang="en-US" altLang="zh-CN" sz="2000" b="1" baseline="30000"/>
              <a:t>2</a:t>
            </a:r>
            <a:r>
              <a:rPr lang="en-US" altLang="zh-CN" sz="2000" b="1"/>
              <a:t> )</a:t>
            </a:r>
            <a:endParaRPr lang="en-US" altLang="zh-CN" sz="2000" b="1" i="1"/>
          </a:p>
        </p:txBody>
      </p:sp>
      <p:sp>
        <p:nvSpPr>
          <p:cNvPr id="71720" name="AutoShape 40">
            <a:extLst>
              <a:ext uri="{FF2B5EF4-FFF2-40B4-BE49-F238E27FC236}">
                <a16:creationId xmlns:a16="http://schemas.microsoft.com/office/drawing/2014/main" id="{94213D72-F3DE-47FC-A21D-F33A4E03F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2355" y="2883768"/>
            <a:ext cx="3124200" cy="2057400"/>
          </a:xfrm>
          <a:prstGeom prst="wedgeEllipseCallout">
            <a:avLst>
              <a:gd name="adj1" fmla="val -112144"/>
              <a:gd name="adj2" fmla="val -54167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If </a:t>
            </a:r>
            <a:r>
              <a:rPr lang="en-US" altLang="zh-CN" sz="1800" b="1">
                <a:latin typeface="Arial" panose="020B0604020202020204" pitchFamily="34" charset="0"/>
              </a:rPr>
              <a:t>V</a:t>
            </a:r>
            <a:r>
              <a:rPr lang="en-US" altLang="zh-CN" sz="2000" b="1"/>
              <a:t> is unknown yet has </a:t>
            </a:r>
            <a:r>
              <a:rPr lang="en-US" altLang="zh-CN" sz="1800" b="1">
                <a:latin typeface="Arial" panose="020B0604020202020204" pitchFamily="34" charset="0"/>
              </a:rPr>
              <a:t>Dist &lt; Infinity</a:t>
            </a:r>
            <a:r>
              <a:rPr lang="en-US" altLang="zh-CN" sz="2000" b="1"/>
              <a:t>, then </a:t>
            </a:r>
            <a:r>
              <a:rPr lang="en-US" altLang="zh-CN" sz="1800" b="1">
                <a:latin typeface="Arial" panose="020B0604020202020204" pitchFamily="34" charset="0"/>
              </a:rPr>
              <a:t>Dist</a:t>
            </a:r>
            <a:r>
              <a:rPr lang="en-US" altLang="zh-CN" sz="2000" b="1"/>
              <a:t> is either </a:t>
            </a:r>
            <a:r>
              <a:rPr lang="en-US" altLang="zh-CN" sz="1800" b="1">
                <a:latin typeface="Arial" panose="020B0604020202020204" pitchFamily="34" charset="0"/>
              </a:rPr>
              <a:t>CurrDist </a:t>
            </a:r>
            <a:r>
              <a:rPr lang="en-US" altLang="zh-CN" sz="2000" b="1"/>
              <a:t>or </a:t>
            </a:r>
            <a:r>
              <a:rPr lang="en-US" altLang="zh-CN" sz="1800" b="1">
                <a:latin typeface="Arial" panose="020B0604020202020204" pitchFamily="34" charset="0"/>
              </a:rPr>
              <a:t>CurrDist+1</a:t>
            </a:r>
            <a:r>
              <a:rPr lang="en-US" altLang="zh-CN" sz="2000" b="1"/>
              <a:t>.</a:t>
            </a:r>
          </a:p>
        </p:txBody>
      </p:sp>
      <p:sp>
        <p:nvSpPr>
          <p:cNvPr id="5130" name="Text Box 41">
            <a:extLst>
              <a:ext uri="{FF2B5EF4-FFF2-40B4-BE49-F238E27FC236}">
                <a16:creationId xmlns:a16="http://schemas.microsoft.com/office/drawing/2014/main" id="{68A3497E-8D67-4120-B498-9E7795ECF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3/11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7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animBg="1" autoUpdateAnimBg="0"/>
      <p:bldP spid="71684" grpId="0" autoUpdateAnimBg="0"/>
      <p:bldP spid="71717" grpId="0" animBg="1"/>
      <p:bldP spid="71719" grpId="0" autoUpdateAnimBg="0"/>
      <p:bldP spid="7172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B09B07A2-B524-47F1-9260-BBDC99AE0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0"/>
            <a:ext cx="327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§3  Shortest Path Algorithms</a:t>
            </a:r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62BD0896-EEF5-4751-B059-5D9416E8A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</a:t>
            </a:r>
            <a:r>
              <a:rPr lang="en-US" altLang="zh-CN" sz="2000" b="1">
                <a:sym typeface="Wingdings" panose="05000000000000000000" pitchFamily="2" charset="2"/>
              </a:rPr>
              <a:t> Improvement</a:t>
            </a:r>
            <a:endParaRPr lang="en-US" altLang="zh-CN" sz="2000" b="1"/>
          </a:p>
        </p:txBody>
      </p:sp>
      <p:sp>
        <p:nvSpPr>
          <p:cNvPr id="72708" name="AutoShape 4">
            <a:extLst>
              <a:ext uri="{FF2B5EF4-FFF2-40B4-BE49-F238E27FC236}">
                <a16:creationId xmlns:a16="http://schemas.microsoft.com/office/drawing/2014/main" id="{EF1D24C7-5C90-4599-A0C6-0279D211F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762000"/>
            <a:ext cx="6019800" cy="5181600"/>
          </a:xfrm>
          <a:prstGeom prst="foldedCorner">
            <a:avLst>
              <a:gd name="adj" fmla="val 778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26000" tIns="82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 b="1">
                <a:latin typeface="Arial" panose="020B0604020202020204" pitchFamily="34" charset="0"/>
              </a:rPr>
              <a:t> Unweighted( Table T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{  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T is initialized with the source vertex S given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Queue  Q;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Vertex  V, W;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Q = CreateQueue (NumVertex );  MakeEmpty( Q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Enqueue( S, Q );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Enqueue the source vertex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while</a:t>
            </a:r>
            <a:r>
              <a:rPr lang="en-US" altLang="zh-CN" sz="1800" b="1">
                <a:latin typeface="Arial" panose="020B0604020202020204" pitchFamily="34" charset="0"/>
              </a:rPr>
              <a:t> ( !IsEmpty( Q ) 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   V = Dequeue( Q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   T[ V ].Known =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true</a:t>
            </a:r>
            <a:r>
              <a:rPr lang="en-US" altLang="zh-CN" sz="1800" b="1">
                <a:latin typeface="Arial" panose="020B0604020202020204" pitchFamily="34" charset="0"/>
              </a:rPr>
              <a:t>;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not really necessary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>
                <a:latin typeface="Arial" panose="020B0604020202020204" pitchFamily="34" charset="0"/>
              </a:rPr>
              <a:t> ( each W adjacent to V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( T[ W ].Dist == Infinity 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    T[ W ].Dist = T[ V ].Dist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    T[ W ].Path = V;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    Enqueue( W, Q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}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end-if Dist == Infinity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}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end-while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latin typeface="Arial" panose="020B0604020202020204" pitchFamily="34" charset="0"/>
              </a:rPr>
              <a:t>DisposeQueue( Q );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 /* free memory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}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655D46FC-234D-4969-9112-86BB8E3194C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58000" y="762000"/>
            <a:ext cx="1843088" cy="1330325"/>
            <a:chOff x="480" y="596"/>
            <a:chExt cx="1453" cy="1049"/>
          </a:xfrm>
        </p:grpSpPr>
        <p:sp>
          <p:nvSpPr>
            <p:cNvPr id="6218" name="Oval 6">
              <a:extLst>
                <a:ext uri="{FF2B5EF4-FFF2-40B4-BE49-F238E27FC236}">
                  <a16:creationId xmlns:a16="http://schemas.microsoft.com/office/drawing/2014/main" id="{63A1E926-EA92-4A6C-9640-D98B428161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63" y="596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/>
                <a:t>v</a:t>
              </a:r>
              <a:r>
                <a:rPr lang="en-US" altLang="zh-CN" sz="1600" b="1" baseline="-25000"/>
                <a:t>1</a:t>
              </a:r>
              <a:endParaRPr lang="en-US" altLang="zh-CN" sz="1600" b="1"/>
            </a:p>
          </p:txBody>
        </p:sp>
        <p:sp>
          <p:nvSpPr>
            <p:cNvPr id="6219" name="Oval 7">
              <a:extLst>
                <a:ext uri="{FF2B5EF4-FFF2-40B4-BE49-F238E27FC236}">
                  <a16:creationId xmlns:a16="http://schemas.microsoft.com/office/drawing/2014/main" id="{58DFCDCE-8E88-4F30-BFD6-F9AC09F7E1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68" y="596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/>
                <a:t>v</a:t>
              </a:r>
              <a:r>
                <a:rPr lang="en-US" altLang="zh-CN" sz="1600" b="1" baseline="-25000"/>
                <a:t>2</a:t>
              </a:r>
              <a:endParaRPr lang="en-US" altLang="zh-CN" sz="1600" b="1"/>
            </a:p>
          </p:txBody>
        </p:sp>
        <p:sp>
          <p:nvSpPr>
            <p:cNvPr id="6220" name="Line 8">
              <a:extLst>
                <a:ext uri="{FF2B5EF4-FFF2-40B4-BE49-F238E27FC236}">
                  <a16:creationId xmlns:a16="http://schemas.microsoft.com/office/drawing/2014/main" id="{43F63269-8471-43F4-95E5-C0B3F50EAB9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005" y="717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1" name="Oval 9">
              <a:extLst>
                <a:ext uri="{FF2B5EF4-FFF2-40B4-BE49-F238E27FC236}">
                  <a16:creationId xmlns:a16="http://schemas.microsoft.com/office/drawing/2014/main" id="{DB7E407C-9AD3-4C6A-BD22-94E8FBCBE8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03" y="1403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/>
                <a:t>v</a:t>
              </a:r>
              <a:r>
                <a:rPr lang="en-US" altLang="zh-CN" sz="1600" b="1" baseline="-25000"/>
                <a:t>6</a:t>
              </a:r>
              <a:endParaRPr lang="en-US" altLang="zh-CN" sz="1600" b="1"/>
            </a:p>
          </p:txBody>
        </p:sp>
        <p:sp>
          <p:nvSpPr>
            <p:cNvPr id="6222" name="Oval 10">
              <a:extLst>
                <a:ext uri="{FF2B5EF4-FFF2-40B4-BE49-F238E27FC236}">
                  <a16:creationId xmlns:a16="http://schemas.microsoft.com/office/drawing/2014/main" id="{0BFA7B8D-E5FE-4D4A-AD56-3C027EE49C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08" y="1403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/>
                <a:t>v</a:t>
              </a:r>
              <a:r>
                <a:rPr lang="en-US" altLang="zh-CN" sz="1600" b="1" baseline="-25000"/>
                <a:t>7</a:t>
              </a:r>
              <a:endParaRPr lang="en-US" altLang="zh-CN" sz="1600" b="1"/>
            </a:p>
          </p:txBody>
        </p:sp>
        <p:sp>
          <p:nvSpPr>
            <p:cNvPr id="6223" name="Line 11">
              <a:extLst>
                <a:ext uri="{FF2B5EF4-FFF2-40B4-BE49-F238E27FC236}">
                  <a16:creationId xmlns:a16="http://schemas.microsoft.com/office/drawing/2014/main" id="{F4AEBA40-76E9-4600-81C0-95E8ECA3681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045" y="1524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4" name="Oval 12">
              <a:extLst>
                <a:ext uri="{FF2B5EF4-FFF2-40B4-BE49-F238E27FC236}">
                  <a16:creationId xmlns:a16="http://schemas.microsoft.com/office/drawing/2014/main" id="{FDE5A717-41C9-4C61-A029-12A52A0207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0" y="999"/>
              <a:ext cx="242" cy="24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/>
                <a:t>v</a:t>
              </a:r>
              <a:r>
                <a:rPr lang="en-US" altLang="zh-CN" sz="1600" b="1" baseline="-25000"/>
                <a:t>3</a:t>
              </a:r>
              <a:endParaRPr lang="en-US" altLang="zh-CN" sz="1600" b="1"/>
            </a:p>
          </p:txBody>
        </p:sp>
        <p:sp>
          <p:nvSpPr>
            <p:cNvPr id="6225" name="Oval 13">
              <a:extLst>
                <a:ext uri="{FF2B5EF4-FFF2-40B4-BE49-F238E27FC236}">
                  <a16:creationId xmlns:a16="http://schemas.microsoft.com/office/drawing/2014/main" id="{91DF8A42-3814-4C1D-917E-FDC3788DDC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5" y="999"/>
              <a:ext cx="243" cy="24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/>
                <a:t>v</a:t>
              </a:r>
              <a:r>
                <a:rPr lang="en-US" altLang="zh-CN" sz="1600" b="1" baseline="-25000"/>
                <a:t>4</a:t>
              </a:r>
              <a:endParaRPr lang="en-US" altLang="zh-CN" sz="1600" b="1"/>
            </a:p>
          </p:txBody>
        </p:sp>
        <p:sp>
          <p:nvSpPr>
            <p:cNvPr id="6226" name="Line 14">
              <a:extLst>
                <a:ext uri="{FF2B5EF4-FFF2-40B4-BE49-F238E27FC236}">
                  <a16:creationId xmlns:a16="http://schemas.microsoft.com/office/drawing/2014/main" id="{3DDFE4FC-D03A-47BB-8753-9FAF87F16E4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" y="1121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7" name="Oval 15">
              <a:extLst>
                <a:ext uri="{FF2B5EF4-FFF2-40B4-BE49-F238E27FC236}">
                  <a16:creationId xmlns:a16="http://schemas.microsoft.com/office/drawing/2014/main" id="{A9184E20-9931-47B5-A9AA-5613B76FB35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91" y="999"/>
              <a:ext cx="242" cy="24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/>
                <a:t>v</a:t>
              </a:r>
              <a:r>
                <a:rPr lang="en-US" altLang="zh-CN" sz="1600" b="1" baseline="-25000"/>
                <a:t>5</a:t>
              </a:r>
              <a:endParaRPr lang="en-US" altLang="zh-CN" sz="1600" b="1"/>
            </a:p>
          </p:txBody>
        </p:sp>
        <p:sp>
          <p:nvSpPr>
            <p:cNvPr id="6228" name="Line 16">
              <a:extLst>
                <a:ext uri="{FF2B5EF4-FFF2-40B4-BE49-F238E27FC236}">
                  <a16:creationId xmlns:a16="http://schemas.microsoft.com/office/drawing/2014/main" id="{7D7BED37-CE71-4181-BA42-9FECA080B08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28" y="1121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9" name="Line 17">
              <a:extLst>
                <a:ext uri="{FF2B5EF4-FFF2-40B4-BE49-F238E27FC236}">
                  <a16:creationId xmlns:a16="http://schemas.microsoft.com/office/drawing/2014/main" id="{442A3881-1E92-4AE2-ACA3-23B40E62677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601" y="798"/>
              <a:ext cx="202" cy="2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0" name="Line 18">
              <a:extLst>
                <a:ext uri="{FF2B5EF4-FFF2-40B4-BE49-F238E27FC236}">
                  <a16:creationId xmlns:a16="http://schemas.microsoft.com/office/drawing/2014/main" id="{90B1DF60-8F8F-4F60-B6AD-A68DD19F032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529" y="1201"/>
              <a:ext cx="202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1" name="Line 19">
              <a:extLst>
                <a:ext uri="{FF2B5EF4-FFF2-40B4-BE49-F238E27FC236}">
                  <a16:creationId xmlns:a16="http://schemas.microsoft.com/office/drawing/2014/main" id="{4AAA6163-FC06-43E9-AC43-56D5212CFDB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964" y="798"/>
              <a:ext cx="202" cy="2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2" name="Line 20">
              <a:extLst>
                <a:ext uri="{FF2B5EF4-FFF2-40B4-BE49-F238E27FC236}">
                  <a16:creationId xmlns:a16="http://schemas.microsoft.com/office/drawing/2014/main" id="{EBB58CF3-5BA9-4545-88EB-D8D9DAB539D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10" y="798"/>
              <a:ext cx="202" cy="2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3" name="Line 21">
              <a:extLst>
                <a:ext uri="{FF2B5EF4-FFF2-40B4-BE49-F238E27FC236}">
                  <a16:creationId xmlns:a16="http://schemas.microsoft.com/office/drawing/2014/main" id="{86E6311E-1E7C-4495-A9FB-E301EAE748A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82" y="1201"/>
              <a:ext cx="202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4" name="Line 22">
              <a:extLst>
                <a:ext uri="{FF2B5EF4-FFF2-40B4-BE49-F238E27FC236}">
                  <a16:creationId xmlns:a16="http://schemas.microsoft.com/office/drawing/2014/main" id="{D0CEFA89-1690-4F05-9CCE-99E45917239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87" y="1201"/>
              <a:ext cx="202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5" name="Line 23">
              <a:extLst>
                <a:ext uri="{FF2B5EF4-FFF2-40B4-BE49-F238E27FC236}">
                  <a16:creationId xmlns:a16="http://schemas.microsoft.com/office/drawing/2014/main" id="{1849AAAE-1B33-422C-8A82-3F1E5214108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207" y="798"/>
              <a:ext cx="201" cy="2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6" name="Line 24">
              <a:extLst>
                <a:ext uri="{FF2B5EF4-FFF2-40B4-BE49-F238E27FC236}">
                  <a16:creationId xmlns:a16="http://schemas.microsoft.com/office/drawing/2014/main" id="{688C860A-6E24-465C-9A3D-367A19CBF69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924" y="1201"/>
              <a:ext cx="202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729" name="Oval 25">
            <a:extLst>
              <a:ext uri="{FF2B5EF4-FFF2-40B4-BE49-F238E27FC236}">
                <a16:creationId xmlns:a16="http://schemas.microsoft.com/office/drawing/2014/main" id="{52A7344C-9F8D-4A12-B62D-5B432DB02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295400"/>
            <a:ext cx="3048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2730" name="Text Box 26">
            <a:extLst>
              <a:ext uri="{FF2B5EF4-FFF2-40B4-BE49-F238E27FC236}">
                <a16:creationId xmlns:a16="http://schemas.microsoft.com/office/drawing/2014/main" id="{547F2AB0-FA76-449B-B420-D98602D5A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0350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>
                <a:solidFill>
                  <a:srgbClr val="FF0000"/>
                </a:solidFill>
              </a:rPr>
              <a:t>0</a:t>
            </a:r>
          </a:p>
        </p:txBody>
      </p:sp>
      <p:grpSp>
        <p:nvGrpSpPr>
          <p:cNvPr id="3" name="Group 55">
            <a:extLst>
              <a:ext uri="{FF2B5EF4-FFF2-40B4-BE49-F238E27FC236}">
                <a16:creationId xmlns:a16="http://schemas.microsoft.com/office/drawing/2014/main" id="{7F0A7691-2F57-43CA-923E-686B3BC08B40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2743200"/>
            <a:ext cx="1295400" cy="2438400"/>
            <a:chOff x="4416" y="1728"/>
            <a:chExt cx="816" cy="1536"/>
          </a:xfrm>
        </p:grpSpPr>
        <p:sp>
          <p:nvSpPr>
            <p:cNvPr id="6196" name="Rectangle 31">
              <a:extLst>
                <a:ext uri="{FF2B5EF4-FFF2-40B4-BE49-F238E27FC236}">
                  <a16:creationId xmlns:a16="http://schemas.microsoft.com/office/drawing/2014/main" id="{DA29BE42-17C3-42F5-8311-683C0FAB5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1920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6197" name="Rectangle 32">
              <a:extLst>
                <a:ext uri="{FF2B5EF4-FFF2-40B4-BE49-F238E27FC236}">
                  <a16:creationId xmlns:a16="http://schemas.microsoft.com/office/drawing/2014/main" id="{FDCF9822-4657-42EE-A892-8CA5BACDA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900"/>
              <a:ext cx="2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/>
                <a:t>v</a:t>
              </a:r>
              <a:r>
                <a:rPr lang="en-US" altLang="zh-CN" sz="1600" b="1" baseline="-25000"/>
                <a:t>1</a:t>
              </a:r>
            </a:p>
          </p:txBody>
        </p:sp>
        <p:sp>
          <p:nvSpPr>
            <p:cNvPr id="6198" name="Rectangle 33">
              <a:extLst>
                <a:ext uri="{FF2B5EF4-FFF2-40B4-BE49-F238E27FC236}">
                  <a16:creationId xmlns:a16="http://schemas.microsoft.com/office/drawing/2014/main" id="{BF982192-D728-4CB9-A46D-BAE0C1470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728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solidFill>
                    <a:srgbClr val="FF0000"/>
                  </a:solidFill>
                  <a:latin typeface="Arial" panose="020B0604020202020204" pitchFamily="34" charset="0"/>
                </a:rPr>
                <a:t>Dist</a:t>
              </a:r>
              <a:r>
                <a:rPr lang="en-US" altLang="zh-CN" sz="1400" b="1">
                  <a:latin typeface="Arial" panose="020B0604020202020204" pitchFamily="34" charset="0"/>
                </a:rPr>
                <a:t> </a:t>
              </a:r>
              <a:r>
                <a:rPr lang="en-US" altLang="zh-CN" sz="1400" b="1">
                  <a:solidFill>
                    <a:schemeClr val="hlink"/>
                  </a:solidFill>
                  <a:latin typeface="Arial" panose="020B0604020202020204" pitchFamily="34" charset="0"/>
                </a:rPr>
                <a:t>Path</a:t>
              </a:r>
            </a:p>
          </p:txBody>
        </p:sp>
        <p:sp>
          <p:nvSpPr>
            <p:cNvPr id="6199" name="Rectangle 34">
              <a:extLst>
                <a:ext uri="{FF2B5EF4-FFF2-40B4-BE49-F238E27FC236}">
                  <a16:creationId xmlns:a16="http://schemas.microsoft.com/office/drawing/2014/main" id="{96007C6C-B55E-4468-9829-A090B0470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112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6200" name="Rectangle 35">
              <a:extLst>
                <a:ext uri="{FF2B5EF4-FFF2-40B4-BE49-F238E27FC236}">
                  <a16:creationId xmlns:a16="http://schemas.microsoft.com/office/drawing/2014/main" id="{33D6D817-66C6-486F-88AA-94428B3A3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092"/>
              <a:ext cx="2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/>
                <a:t>v</a:t>
              </a:r>
              <a:r>
                <a:rPr lang="en-US" altLang="zh-CN" sz="1600" b="1" baseline="-25000"/>
                <a:t>2</a:t>
              </a:r>
            </a:p>
          </p:txBody>
        </p:sp>
        <p:sp>
          <p:nvSpPr>
            <p:cNvPr id="6201" name="Rectangle 36">
              <a:extLst>
                <a:ext uri="{FF2B5EF4-FFF2-40B4-BE49-F238E27FC236}">
                  <a16:creationId xmlns:a16="http://schemas.microsoft.com/office/drawing/2014/main" id="{8CACCF84-EA85-49DC-9FF3-475A2576E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304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202" name="Rectangle 37">
              <a:extLst>
                <a:ext uri="{FF2B5EF4-FFF2-40B4-BE49-F238E27FC236}">
                  <a16:creationId xmlns:a16="http://schemas.microsoft.com/office/drawing/2014/main" id="{83AA3ECA-5691-4B54-A17C-47C9ACF4D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284"/>
              <a:ext cx="2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/>
                <a:t>v</a:t>
              </a:r>
              <a:r>
                <a:rPr lang="en-US" altLang="zh-CN" sz="1600" b="1" baseline="-25000"/>
                <a:t>3</a:t>
              </a:r>
            </a:p>
          </p:txBody>
        </p:sp>
        <p:sp>
          <p:nvSpPr>
            <p:cNvPr id="6203" name="Rectangle 38">
              <a:extLst>
                <a:ext uri="{FF2B5EF4-FFF2-40B4-BE49-F238E27FC236}">
                  <a16:creationId xmlns:a16="http://schemas.microsoft.com/office/drawing/2014/main" id="{2D2F89E7-3EB0-432D-84BB-3BABE948E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496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6204" name="Rectangle 39">
              <a:extLst>
                <a:ext uri="{FF2B5EF4-FFF2-40B4-BE49-F238E27FC236}">
                  <a16:creationId xmlns:a16="http://schemas.microsoft.com/office/drawing/2014/main" id="{62A85A6C-F6F7-4E1C-9D45-F4BC29D93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476"/>
              <a:ext cx="2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/>
                <a:t>v</a:t>
              </a:r>
              <a:r>
                <a:rPr lang="en-US" altLang="zh-CN" sz="1600" b="1" baseline="-25000"/>
                <a:t>4</a:t>
              </a:r>
            </a:p>
          </p:txBody>
        </p:sp>
        <p:sp>
          <p:nvSpPr>
            <p:cNvPr id="6205" name="Rectangle 40">
              <a:extLst>
                <a:ext uri="{FF2B5EF4-FFF2-40B4-BE49-F238E27FC236}">
                  <a16:creationId xmlns:a16="http://schemas.microsoft.com/office/drawing/2014/main" id="{4B182E25-BA60-44A1-9ADE-5E3B7D939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688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6206" name="Rectangle 41">
              <a:extLst>
                <a:ext uri="{FF2B5EF4-FFF2-40B4-BE49-F238E27FC236}">
                  <a16:creationId xmlns:a16="http://schemas.microsoft.com/office/drawing/2014/main" id="{B95DFD38-981A-437F-BDF2-5960B1325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668"/>
              <a:ext cx="2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/>
                <a:t>v</a:t>
              </a:r>
              <a:r>
                <a:rPr lang="en-US" altLang="zh-CN" sz="1600" b="1" baseline="-25000"/>
                <a:t>5</a:t>
              </a:r>
            </a:p>
          </p:txBody>
        </p:sp>
        <p:sp>
          <p:nvSpPr>
            <p:cNvPr id="6207" name="Rectangle 42">
              <a:extLst>
                <a:ext uri="{FF2B5EF4-FFF2-40B4-BE49-F238E27FC236}">
                  <a16:creationId xmlns:a16="http://schemas.microsoft.com/office/drawing/2014/main" id="{BC51B9E4-87F1-4A27-8AE3-B4610DAC3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880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6208" name="Rectangle 43">
              <a:extLst>
                <a:ext uri="{FF2B5EF4-FFF2-40B4-BE49-F238E27FC236}">
                  <a16:creationId xmlns:a16="http://schemas.microsoft.com/office/drawing/2014/main" id="{587F0A50-BAA8-46EA-A136-61D4411F3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860"/>
              <a:ext cx="2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/>
                <a:t>v</a:t>
              </a:r>
              <a:r>
                <a:rPr lang="en-US" altLang="zh-CN" sz="1600" b="1" baseline="-25000"/>
                <a:t>6</a:t>
              </a:r>
            </a:p>
          </p:txBody>
        </p:sp>
        <p:sp>
          <p:nvSpPr>
            <p:cNvPr id="6209" name="Rectangle 44">
              <a:extLst>
                <a:ext uri="{FF2B5EF4-FFF2-40B4-BE49-F238E27FC236}">
                  <a16:creationId xmlns:a16="http://schemas.microsoft.com/office/drawing/2014/main" id="{72C8C94A-DF43-4AC5-8217-EBBEAC632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3072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6210" name="Rectangle 45">
              <a:extLst>
                <a:ext uri="{FF2B5EF4-FFF2-40B4-BE49-F238E27FC236}">
                  <a16:creationId xmlns:a16="http://schemas.microsoft.com/office/drawing/2014/main" id="{A5E9A5DA-1B77-4966-BCCD-71916D1ED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052"/>
              <a:ext cx="2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/>
                <a:t>v</a:t>
              </a:r>
              <a:r>
                <a:rPr lang="en-US" altLang="zh-CN" sz="1600" b="1" baseline="-25000"/>
                <a:t>7</a:t>
              </a:r>
            </a:p>
          </p:txBody>
        </p:sp>
        <p:sp>
          <p:nvSpPr>
            <p:cNvPr id="6211" name="Rectangle 46">
              <a:extLst>
                <a:ext uri="{FF2B5EF4-FFF2-40B4-BE49-F238E27FC236}">
                  <a16:creationId xmlns:a16="http://schemas.microsoft.com/office/drawing/2014/main" id="{FF207505-9F1F-4087-913C-20E4E44F8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920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0</a:t>
              </a:r>
            </a:p>
          </p:txBody>
        </p:sp>
        <p:sp>
          <p:nvSpPr>
            <p:cNvPr id="6212" name="Rectangle 47">
              <a:extLst>
                <a:ext uri="{FF2B5EF4-FFF2-40B4-BE49-F238E27FC236}">
                  <a16:creationId xmlns:a16="http://schemas.microsoft.com/office/drawing/2014/main" id="{61B83DA8-D24E-48C2-A03C-6A9F79576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112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0</a:t>
              </a:r>
            </a:p>
          </p:txBody>
        </p:sp>
        <p:sp>
          <p:nvSpPr>
            <p:cNvPr id="6213" name="Rectangle 48">
              <a:extLst>
                <a:ext uri="{FF2B5EF4-FFF2-40B4-BE49-F238E27FC236}">
                  <a16:creationId xmlns:a16="http://schemas.microsoft.com/office/drawing/2014/main" id="{113BACC5-6055-48CF-A993-5CA30564B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304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0</a:t>
              </a:r>
            </a:p>
          </p:txBody>
        </p:sp>
        <p:sp>
          <p:nvSpPr>
            <p:cNvPr id="6214" name="Rectangle 49">
              <a:extLst>
                <a:ext uri="{FF2B5EF4-FFF2-40B4-BE49-F238E27FC236}">
                  <a16:creationId xmlns:a16="http://schemas.microsoft.com/office/drawing/2014/main" id="{CB409D4E-E97D-411E-AF25-2E7B9F752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496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0</a:t>
              </a:r>
            </a:p>
          </p:txBody>
        </p:sp>
        <p:sp>
          <p:nvSpPr>
            <p:cNvPr id="6215" name="Rectangle 50">
              <a:extLst>
                <a:ext uri="{FF2B5EF4-FFF2-40B4-BE49-F238E27FC236}">
                  <a16:creationId xmlns:a16="http://schemas.microsoft.com/office/drawing/2014/main" id="{41F33586-BFF6-4A25-B0C0-E7F520C90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688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0</a:t>
              </a:r>
            </a:p>
          </p:txBody>
        </p:sp>
        <p:sp>
          <p:nvSpPr>
            <p:cNvPr id="6216" name="Rectangle 51">
              <a:extLst>
                <a:ext uri="{FF2B5EF4-FFF2-40B4-BE49-F238E27FC236}">
                  <a16:creationId xmlns:a16="http://schemas.microsoft.com/office/drawing/2014/main" id="{DB994A59-D7BD-443D-A3E5-992F6CAD5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880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0</a:t>
              </a:r>
            </a:p>
          </p:txBody>
        </p:sp>
        <p:sp>
          <p:nvSpPr>
            <p:cNvPr id="6217" name="Rectangle 52">
              <a:extLst>
                <a:ext uri="{FF2B5EF4-FFF2-40B4-BE49-F238E27FC236}">
                  <a16:creationId xmlns:a16="http://schemas.microsoft.com/office/drawing/2014/main" id="{C74CF211-A6A9-4D2F-9013-D86F7E1F2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072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0</a:t>
              </a:r>
            </a:p>
          </p:txBody>
        </p:sp>
      </p:grpSp>
      <p:sp>
        <p:nvSpPr>
          <p:cNvPr id="72760" name="Rectangle 56">
            <a:extLst>
              <a:ext uri="{FF2B5EF4-FFF2-40B4-BE49-F238E27FC236}">
                <a16:creationId xmlns:a16="http://schemas.microsoft.com/office/drawing/2014/main" id="{1303C916-BF7A-45CA-9171-9FE1B0B98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953000"/>
            <a:ext cx="369888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1"/>
              <a:t>v</a:t>
            </a:r>
            <a:r>
              <a:rPr lang="en-US" altLang="zh-CN" sz="1600" b="1" baseline="-25000"/>
              <a:t>3</a:t>
            </a:r>
          </a:p>
        </p:txBody>
      </p:sp>
      <p:sp>
        <p:nvSpPr>
          <p:cNvPr id="72762" name="Rectangle 58">
            <a:extLst>
              <a:ext uri="{FF2B5EF4-FFF2-40B4-BE49-F238E27FC236}">
                <a16:creationId xmlns:a16="http://schemas.microsoft.com/office/drawing/2014/main" id="{E86FB049-956F-4A1C-A275-0B0276B83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048000"/>
            <a:ext cx="369888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1"/>
              <a:t>v</a:t>
            </a:r>
            <a:r>
              <a:rPr lang="en-US" altLang="zh-CN" sz="1600" b="1" baseline="-25000"/>
              <a:t>7</a:t>
            </a:r>
          </a:p>
        </p:txBody>
      </p:sp>
      <p:sp>
        <p:nvSpPr>
          <p:cNvPr id="72763" name="Rectangle 59">
            <a:extLst>
              <a:ext uri="{FF2B5EF4-FFF2-40B4-BE49-F238E27FC236}">
                <a16:creationId xmlns:a16="http://schemas.microsoft.com/office/drawing/2014/main" id="{819A9C53-AB42-490E-A54E-DA2773219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953000"/>
            <a:ext cx="3810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2764" name="Rectangle 60">
            <a:extLst>
              <a:ext uri="{FF2B5EF4-FFF2-40B4-BE49-F238E27FC236}">
                <a16:creationId xmlns:a16="http://schemas.microsoft.com/office/drawing/2014/main" id="{56A5C581-2CE3-4456-ABB4-C0B3A92DA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04800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2765" name="Rectangle 61">
            <a:extLst>
              <a:ext uri="{FF2B5EF4-FFF2-40B4-BE49-F238E27FC236}">
                <a16:creationId xmlns:a16="http://schemas.microsoft.com/office/drawing/2014/main" id="{0F799069-7AA6-44AB-A712-0166490D8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04800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1">
                <a:solidFill>
                  <a:schemeClr val="hlink"/>
                </a:solidFill>
              </a:rPr>
              <a:t>v</a:t>
            </a:r>
            <a:r>
              <a:rPr lang="en-US" altLang="zh-CN" sz="1600" b="1" baseline="-25000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72766" name="Rectangle 62">
            <a:extLst>
              <a:ext uri="{FF2B5EF4-FFF2-40B4-BE49-F238E27FC236}">
                <a16:creationId xmlns:a16="http://schemas.microsoft.com/office/drawing/2014/main" id="{15C93655-7C7F-4DA9-B339-5B013015A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953000"/>
            <a:ext cx="369888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1"/>
              <a:t>v</a:t>
            </a:r>
            <a:r>
              <a:rPr lang="en-US" altLang="zh-CN" sz="1600" b="1" baseline="-25000"/>
              <a:t>1</a:t>
            </a:r>
          </a:p>
        </p:txBody>
      </p:sp>
      <p:sp>
        <p:nvSpPr>
          <p:cNvPr id="72767" name="Rectangle 63">
            <a:extLst>
              <a:ext uri="{FF2B5EF4-FFF2-40B4-BE49-F238E27FC236}">
                <a16:creationId xmlns:a16="http://schemas.microsoft.com/office/drawing/2014/main" id="{7ECAD0B6-DB28-401E-B4F5-4141E24D2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57200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2768" name="Rectangle 64">
            <a:extLst>
              <a:ext uri="{FF2B5EF4-FFF2-40B4-BE49-F238E27FC236}">
                <a16:creationId xmlns:a16="http://schemas.microsoft.com/office/drawing/2014/main" id="{FD526ADE-4839-4EA9-8F4D-41A4F94F4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57200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1">
                <a:solidFill>
                  <a:schemeClr val="hlink"/>
                </a:solidFill>
              </a:rPr>
              <a:t>v</a:t>
            </a:r>
            <a:r>
              <a:rPr lang="en-US" altLang="zh-CN" sz="1600" b="1" baseline="-25000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72769" name="Rectangle 65">
            <a:extLst>
              <a:ext uri="{FF2B5EF4-FFF2-40B4-BE49-F238E27FC236}">
                <a16:creationId xmlns:a16="http://schemas.microsoft.com/office/drawing/2014/main" id="{1E47FB8A-7BB0-430E-9E5B-1A16679AD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572000"/>
            <a:ext cx="369888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1"/>
              <a:t>v</a:t>
            </a:r>
            <a:r>
              <a:rPr lang="en-US" altLang="zh-CN" sz="1600" b="1" baseline="-25000"/>
              <a:t>6</a:t>
            </a:r>
          </a:p>
        </p:txBody>
      </p:sp>
      <p:sp>
        <p:nvSpPr>
          <p:cNvPr id="72770" name="Text Box 66">
            <a:extLst>
              <a:ext uri="{FF2B5EF4-FFF2-40B4-BE49-F238E27FC236}">
                <a16:creationId xmlns:a16="http://schemas.microsoft.com/office/drawing/2014/main" id="{C8BD22C0-42EB-409E-BFCD-6D45F9C37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572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2771" name="Text Box 67">
            <a:extLst>
              <a:ext uri="{FF2B5EF4-FFF2-40B4-BE49-F238E27FC236}">
                <a16:creationId xmlns:a16="http://schemas.microsoft.com/office/drawing/2014/main" id="{7C437075-086E-4A82-85B1-44578C797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0574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2772" name="Rectangle 68">
            <a:extLst>
              <a:ext uri="{FF2B5EF4-FFF2-40B4-BE49-F238E27FC236}">
                <a16:creationId xmlns:a16="http://schemas.microsoft.com/office/drawing/2014/main" id="{B48D261E-C6A9-4201-BCD9-FF6A76212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953000"/>
            <a:ext cx="3810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2773" name="Oval 69">
            <a:extLst>
              <a:ext uri="{FF2B5EF4-FFF2-40B4-BE49-F238E27FC236}">
                <a16:creationId xmlns:a16="http://schemas.microsoft.com/office/drawing/2014/main" id="{11D3D293-C390-415C-B93D-E3F3EA05D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762000"/>
            <a:ext cx="3048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2774" name="Rectangle 70">
            <a:extLst>
              <a:ext uri="{FF2B5EF4-FFF2-40B4-BE49-F238E27FC236}">
                <a16:creationId xmlns:a16="http://schemas.microsoft.com/office/drawing/2014/main" id="{78646C23-68F8-4727-AE7C-3C0023BA4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35280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2775" name="Text Box 71">
            <a:extLst>
              <a:ext uri="{FF2B5EF4-FFF2-40B4-BE49-F238E27FC236}">
                <a16:creationId xmlns:a16="http://schemas.microsoft.com/office/drawing/2014/main" id="{CB85A914-0050-4959-81D6-644263D4B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4572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2776" name="Rectangle 72">
            <a:extLst>
              <a:ext uri="{FF2B5EF4-FFF2-40B4-BE49-F238E27FC236}">
                <a16:creationId xmlns:a16="http://schemas.microsoft.com/office/drawing/2014/main" id="{C612953F-10DA-4F8F-881A-E26607372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35280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1">
                <a:solidFill>
                  <a:schemeClr val="hlink"/>
                </a:solidFill>
              </a:rPr>
              <a:t>v</a:t>
            </a:r>
            <a:r>
              <a:rPr lang="en-US" altLang="zh-CN" sz="1600" b="1" baseline="-250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72777" name="Rectangle 73">
            <a:extLst>
              <a:ext uri="{FF2B5EF4-FFF2-40B4-BE49-F238E27FC236}">
                <a16:creationId xmlns:a16="http://schemas.microsoft.com/office/drawing/2014/main" id="{31128D78-3EB3-49B8-8081-8EA435415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191000"/>
            <a:ext cx="369888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1"/>
              <a:t>v</a:t>
            </a:r>
            <a:r>
              <a:rPr lang="en-US" altLang="zh-CN" sz="1600" b="1" baseline="-25000"/>
              <a:t>2</a:t>
            </a:r>
          </a:p>
        </p:txBody>
      </p:sp>
      <p:sp>
        <p:nvSpPr>
          <p:cNvPr id="72778" name="Rectangle 74">
            <a:extLst>
              <a:ext uri="{FF2B5EF4-FFF2-40B4-BE49-F238E27FC236}">
                <a16:creationId xmlns:a16="http://schemas.microsoft.com/office/drawing/2014/main" id="{12C5F231-9B14-4586-95E0-984E0D5FD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96240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2779" name="Text Box 75">
            <a:extLst>
              <a:ext uri="{FF2B5EF4-FFF2-40B4-BE49-F238E27FC236}">
                <a16:creationId xmlns:a16="http://schemas.microsoft.com/office/drawing/2014/main" id="{420C71DB-3AFC-4E44-ADDF-492BE3B30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1430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2780" name="Rectangle 76">
            <a:extLst>
              <a:ext uri="{FF2B5EF4-FFF2-40B4-BE49-F238E27FC236}">
                <a16:creationId xmlns:a16="http://schemas.microsoft.com/office/drawing/2014/main" id="{F5321E4D-E27A-44A2-823E-3B8D2B8B7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96240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1">
                <a:solidFill>
                  <a:schemeClr val="hlink"/>
                </a:solidFill>
              </a:rPr>
              <a:t>v</a:t>
            </a:r>
            <a:r>
              <a:rPr lang="en-US" altLang="zh-CN" sz="1600" b="1" baseline="-250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72781" name="Rectangle 77">
            <a:extLst>
              <a:ext uri="{FF2B5EF4-FFF2-40B4-BE49-F238E27FC236}">
                <a16:creationId xmlns:a16="http://schemas.microsoft.com/office/drawing/2014/main" id="{E2421A0E-985D-4359-A9C9-3A00947F2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810000"/>
            <a:ext cx="369888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1"/>
              <a:t>v</a:t>
            </a:r>
            <a:r>
              <a:rPr lang="en-US" altLang="zh-CN" sz="1600" b="1" baseline="-25000"/>
              <a:t>4</a:t>
            </a:r>
          </a:p>
        </p:txBody>
      </p:sp>
      <p:sp>
        <p:nvSpPr>
          <p:cNvPr id="72782" name="Rectangle 78">
            <a:extLst>
              <a:ext uri="{FF2B5EF4-FFF2-40B4-BE49-F238E27FC236}">
                <a16:creationId xmlns:a16="http://schemas.microsoft.com/office/drawing/2014/main" id="{B1BB79A5-612C-4A0B-863C-405DDE3F7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572000"/>
            <a:ext cx="3810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2783" name="Oval 79">
            <a:extLst>
              <a:ext uri="{FF2B5EF4-FFF2-40B4-BE49-F238E27FC236}">
                <a16:creationId xmlns:a16="http://schemas.microsoft.com/office/drawing/2014/main" id="{D129BA14-E0D2-4254-98CA-5F4B7B33F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338" y="1787525"/>
            <a:ext cx="3048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2784" name="Rectangle 80">
            <a:extLst>
              <a:ext uri="{FF2B5EF4-FFF2-40B4-BE49-F238E27FC236}">
                <a16:creationId xmlns:a16="http://schemas.microsoft.com/office/drawing/2014/main" id="{576D9949-D435-4996-B3B0-2C87A57A0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191000"/>
            <a:ext cx="3810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2785" name="Oval 81">
            <a:extLst>
              <a:ext uri="{FF2B5EF4-FFF2-40B4-BE49-F238E27FC236}">
                <a16:creationId xmlns:a16="http://schemas.microsoft.com/office/drawing/2014/main" id="{8F0BB6BA-6641-4485-98DB-A4245AA6E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762000"/>
            <a:ext cx="3048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2786" name="Rectangle 82">
            <a:extLst>
              <a:ext uri="{FF2B5EF4-FFF2-40B4-BE49-F238E27FC236}">
                <a16:creationId xmlns:a16="http://schemas.microsoft.com/office/drawing/2014/main" id="{23298793-CB59-4FE2-8101-9A49ECE90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2787" name="Text Box 83">
            <a:extLst>
              <a:ext uri="{FF2B5EF4-FFF2-40B4-BE49-F238E27FC236}">
                <a16:creationId xmlns:a16="http://schemas.microsoft.com/office/drawing/2014/main" id="{19CAACD0-C043-40B7-87A0-730403BA7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10668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2788" name="Rectangle 84">
            <a:extLst>
              <a:ext uri="{FF2B5EF4-FFF2-40B4-BE49-F238E27FC236}">
                <a16:creationId xmlns:a16="http://schemas.microsoft.com/office/drawing/2014/main" id="{00788C5A-0DB1-478A-A6BD-97BEAEC3B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26720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1">
                <a:solidFill>
                  <a:schemeClr val="hlink"/>
                </a:solidFill>
              </a:rPr>
              <a:t>v</a:t>
            </a:r>
            <a:r>
              <a:rPr lang="en-US" altLang="zh-CN" sz="1600" b="1" baseline="-250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72789" name="Rectangle 85">
            <a:extLst>
              <a:ext uri="{FF2B5EF4-FFF2-40B4-BE49-F238E27FC236}">
                <a16:creationId xmlns:a16="http://schemas.microsoft.com/office/drawing/2014/main" id="{79B0B793-555A-4F65-A0D3-FE0997282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429000"/>
            <a:ext cx="369888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1"/>
              <a:t>v</a:t>
            </a:r>
            <a:r>
              <a:rPr lang="en-US" altLang="zh-CN" sz="1600" b="1" baseline="-25000"/>
              <a:t>5</a:t>
            </a:r>
          </a:p>
        </p:txBody>
      </p:sp>
      <p:sp>
        <p:nvSpPr>
          <p:cNvPr id="72790" name="Rectangle 86">
            <a:extLst>
              <a:ext uri="{FF2B5EF4-FFF2-40B4-BE49-F238E27FC236}">
                <a16:creationId xmlns:a16="http://schemas.microsoft.com/office/drawing/2014/main" id="{D3F7B726-EEEF-4786-B57D-3F07E5E40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810000"/>
            <a:ext cx="3810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2791" name="Oval 87">
            <a:extLst>
              <a:ext uri="{FF2B5EF4-FFF2-40B4-BE49-F238E27FC236}">
                <a16:creationId xmlns:a16="http://schemas.microsoft.com/office/drawing/2014/main" id="{6ABA82F5-646D-42E9-85DD-D749271F3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1295400"/>
            <a:ext cx="3048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2792" name="Rectangle 88">
            <a:extLst>
              <a:ext uri="{FF2B5EF4-FFF2-40B4-BE49-F238E27FC236}">
                <a16:creationId xmlns:a16="http://schemas.microsoft.com/office/drawing/2014/main" id="{66E855EC-C003-4549-8A3F-011F88D1D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87680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2793" name="Text Box 89">
            <a:extLst>
              <a:ext uri="{FF2B5EF4-FFF2-40B4-BE49-F238E27FC236}">
                <a16:creationId xmlns:a16="http://schemas.microsoft.com/office/drawing/2014/main" id="{D18F1CB0-526F-4389-B4A6-4AE61AC7B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20256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2794" name="Rectangle 90">
            <a:extLst>
              <a:ext uri="{FF2B5EF4-FFF2-40B4-BE49-F238E27FC236}">
                <a16:creationId xmlns:a16="http://schemas.microsoft.com/office/drawing/2014/main" id="{EB988A84-55BB-4537-BF0D-76B312344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87680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1">
                <a:solidFill>
                  <a:schemeClr val="hlink"/>
                </a:solidFill>
              </a:rPr>
              <a:t>v</a:t>
            </a:r>
            <a:r>
              <a:rPr lang="en-US" altLang="zh-CN" sz="1600" b="1" baseline="-25000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72795" name="Rectangle 91">
            <a:extLst>
              <a:ext uri="{FF2B5EF4-FFF2-40B4-BE49-F238E27FC236}">
                <a16:creationId xmlns:a16="http://schemas.microsoft.com/office/drawing/2014/main" id="{8CD46BA2-8A06-48D2-9787-F8630EE95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429000"/>
            <a:ext cx="3810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2796" name="Oval 92">
            <a:extLst>
              <a:ext uri="{FF2B5EF4-FFF2-40B4-BE49-F238E27FC236}">
                <a16:creationId xmlns:a16="http://schemas.microsoft.com/office/drawing/2014/main" id="{54D4B97A-21A1-43B2-A7C8-575E86B62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925" y="1258888"/>
            <a:ext cx="3048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2761" name="Rectangle 57">
            <a:extLst>
              <a:ext uri="{FF2B5EF4-FFF2-40B4-BE49-F238E27FC236}">
                <a16:creationId xmlns:a16="http://schemas.microsoft.com/office/drawing/2014/main" id="{DB01F01C-7A43-4721-A81B-CF84BA023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048000"/>
            <a:ext cx="3810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2797" name="Oval 93">
            <a:extLst>
              <a:ext uri="{FF2B5EF4-FFF2-40B4-BE49-F238E27FC236}">
                <a16:creationId xmlns:a16="http://schemas.microsoft.com/office/drawing/2014/main" id="{06D999D5-E3AC-4B4E-9DF1-9253E8C81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925" y="1787525"/>
            <a:ext cx="3048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4" name="Group 27">
            <a:extLst>
              <a:ext uri="{FF2B5EF4-FFF2-40B4-BE49-F238E27FC236}">
                <a16:creationId xmlns:a16="http://schemas.microsoft.com/office/drawing/2014/main" id="{39BCDB06-D05E-4AF1-959E-D9C1792735C3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2743200"/>
            <a:ext cx="533400" cy="2667000"/>
            <a:chOff x="5040" y="1728"/>
            <a:chExt cx="336" cy="1680"/>
          </a:xfrm>
        </p:grpSpPr>
        <p:sp>
          <p:nvSpPr>
            <p:cNvPr id="6194" name="Rectangle 28" descr="深色木质">
              <a:extLst>
                <a:ext uri="{FF2B5EF4-FFF2-40B4-BE49-F238E27FC236}">
                  <a16:creationId xmlns:a16="http://schemas.microsoft.com/office/drawing/2014/main" id="{2B3932ED-0A82-4832-86DB-004C02735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1728"/>
              <a:ext cx="48" cy="168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27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195" name="Rectangle 29" descr="深色木质">
              <a:extLst>
                <a:ext uri="{FF2B5EF4-FFF2-40B4-BE49-F238E27FC236}">
                  <a16:creationId xmlns:a16="http://schemas.microsoft.com/office/drawing/2014/main" id="{25792F31-A93C-4359-A8F6-CF18FD8A4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1728"/>
              <a:ext cx="48" cy="168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27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72798" name="Text Box 94">
            <a:extLst>
              <a:ext uri="{FF2B5EF4-FFF2-40B4-BE49-F238E27FC236}">
                <a16:creationId xmlns:a16="http://schemas.microsoft.com/office/drawing/2014/main" id="{B2088C8E-382E-44CC-A2AA-CA998A56F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562600"/>
            <a:ext cx="205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1"/>
              <a:t>T</a:t>
            </a:r>
            <a:r>
              <a:rPr lang="en-US" altLang="zh-CN" sz="2000" b="1"/>
              <a:t> = O( |V| + |E| )</a:t>
            </a:r>
            <a:endParaRPr lang="en-US" altLang="zh-CN" sz="2000" b="1" i="1"/>
          </a:p>
        </p:txBody>
      </p:sp>
      <p:sp>
        <p:nvSpPr>
          <p:cNvPr id="6193" name="Text Box 95">
            <a:extLst>
              <a:ext uri="{FF2B5EF4-FFF2-40B4-BE49-F238E27FC236}">
                <a16:creationId xmlns:a16="http://schemas.microsoft.com/office/drawing/2014/main" id="{FB748281-C1D8-45E5-A0FE-465BFD245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4/11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2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2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2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7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7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7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2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2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72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7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72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2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2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7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2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2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7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7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7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7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7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7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2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2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7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72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2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7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72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72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0" dur="500"/>
                                        <p:tgtEl>
                                          <p:spTgt spid="7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5" dur="500"/>
                                        <p:tgtEl>
                                          <p:spTgt spid="7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0" dur="500"/>
                                        <p:tgtEl>
                                          <p:spTgt spid="7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72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72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7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72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72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2" dur="500"/>
                                        <p:tgtEl>
                                          <p:spTgt spid="7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7" dur="500"/>
                                        <p:tgtEl>
                                          <p:spTgt spid="7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2" dur="500"/>
                                        <p:tgtEl>
                                          <p:spTgt spid="7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72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72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7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72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72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7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72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72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5" dur="500"/>
                                        <p:tgtEl>
                                          <p:spTgt spid="7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autoUpdateAnimBg="0"/>
      <p:bldP spid="72708" grpId="0" animBg="1" autoUpdateAnimBg="0"/>
      <p:bldP spid="72729" grpId="0" animBg="1"/>
      <p:bldP spid="72730" grpId="0" autoUpdateAnimBg="0"/>
      <p:bldP spid="72760" grpId="0" animBg="1" autoUpdateAnimBg="0"/>
      <p:bldP spid="72762" grpId="0" animBg="1" autoUpdateAnimBg="0"/>
      <p:bldP spid="72763" grpId="0" animBg="1"/>
      <p:bldP spid="72764" grpId="0" animBg="1" autoUpdateAnimBg="0"/>
      <p:bldP spid="72765" grpId="0" animBg="1" autoUpdateAnimBg="0"/>
      <p:bldP spid="72766" grpId="0" animBg="1" autoUpdateAnimBg="0"/>
      <p:bldP spid="72767" grpId="0" animBg="1" autoUpdateAnimBg="0"/>
      <p:bldP spid="72768" grpId="0" animBg="1" autoUpdateAnimBg="0"/>
      <p:bldP spid="72769" grpId="0" animBg="1" autoUpdateAnimBg="0"/>
      <p:bldP spid="72770" grpId="0" autoUpdateAnimBg="0"/>
      <p:bldP spid="72771" grpId="0" autoUpdateAnimBg="0"/>
      <p:bldP spid="72772" grpId="0" animBg="1"/>
      <p:bldP spid="72773" grpId="0" animBg="1"/>
      <p:bldP spid="72774" grpId="0" animBg="1" autoUpdateAnimBg="0"/>
      <p:bldP spid="72775" grpId="0" autoUpdateAnimBg="0"/>
      <p:bldP spid="72776" grpId="0" animBg="1" autoUpdateAnimBg="0"/>
      <p:bldP spid="72777" grpId="0" animBg="1" autoUpdateAnimBg="0"/>
      <p:bldP spid="72778" grpId="0" animBg="1" autoUpdateAnimBg="0"/>
      <p:bldP spid="72779" grpId="0" autoUpdateAnimBg="0"/>
      <p:bldP spid="72780" grpId="0" animBg="1" autoUpdateAnimBg="0"/>
      <p:bldP spid="72781" grpId="0" animBg="1" autoUpdateAnimBg="0"/>
      <p:bldP spid="72782" grpId="0" animBg="1"/>
      <p:bldP spid="72783" grpId="0" animBg="1"/>
      <p:bldP spid="72784" grpId="0" animBg="1"/>
      <p:bldP spid="72785" grpId="0" animBg="1"/>
      <p:bldP spid="72786" grpId="0" animBg="1" autoUpdateAnimBg="0"/>
      <p:bldP spid="72787" grpId="0" autoUpdateAnimBg="0"/>
      <p:bldP spid="72788" grpId="0" animBg="1" autoUpdateAnimBg="0"/>
      <p:bldP spid="72789" grpId="0" animBg="1" autoUpdateAnimBg="0"/>
      <p:bldP spid="72790" grpId="0" animBg="1"/>
      <p:bldP spid="72791" grpId="0" animBg="1"/>
      <p:bldP spid="72792" grpId="0" animBg="1" autoUpdateAnimBg="0"/>
      <p:bldP spid="72793" grpId="0" autoUpdateAnimBg="0"/>
      <p:bldP spid="72794" grpId="0" animBg="1" autoUpdateAnimBg="0"/>
      <p:bldP spid="72795" grpId="0" animBg="1"/>
      <p:bldP spid="72796" grpId="0" animBg="1"/>
      <p:bldP spid="72761" grpId="0" animBg="1"/>
      <p:bldP spid="72797" grpId="0" animBg="1"/>
      <p:bldP spid="7279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CFC241E1-0858-4615-8736-55325DE94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0"/>
            <a:ext cx="327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§3  Shortest Path Algorithms</a:t>
            </a:r>
          </a:p>
        </p:txBody>
      </p:sp>
      <p:sp>
        <p:nvSpPr>
          <p:cNvPr id="73731" name="Text Box 3">
            <a:extLst>
              <a:ext uri="{FF2B5EF4-FFF2-40B4-BE49-F238E27FC236}">
                <a16:creationId xmlns:a16="http://schemas.microsoft.com/office/drawing/2014/main" id="{35219D9A-1B90-4A13-8444-F49F35B9C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662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</a:t>
            </a:r>
            <a:r>
              <a:rPr lang="en-US" altLang="zh-CN" sz="2400" b="1"/>
              <a:t>  </a:t>
            </a:r>
            <a:r>
              <a:rPr lang="en-US" altLang="zh-CN" sz="2400" b="1" i="1"/>
              <a:t>Dijkstra</a:t>
            </a:r>
            <a:r>
              <a:rPr lang="en-US" altLang="zh-CN" sz="2400" b="1"/>
              <a:t>’s Algorithm (</a:t>
            </a:r>
            <a:r>
              <a:rPr lang="en-US" altLang="zh-CN" sz="2000" b="1"/>
              <a:t>for weighted shortest paths</a:t>
            </a:r>
            <a:r>
              <a:rPr lang="en-US" altLang="zh-CN" sz="2400" b="1"/>
              <a:t>)</a:t>
            </a:r>
          </a:p>
        </p:txBody>
      </p:sp>
      <p:sp>
        <p:nvSpPr>
          <p:cNvPr id="73732" name="Text Box 4">
            <a:extLst>
              <a:ext uri="{FF2B5EF4-FFF2-40B4-BE49-F238E27FC236}">
                <a16:creationId xmlns:a16="http://schemas.microsoft.com/office/drawing/2014/main" id="{02398570-8DB1-401B-9D03-4E50A7165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38200"/>
            <a:ext cx="80010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Let </a:t>
            </a:r>
            <a:r>
              <a:rPr lang="en-US" altLang="zh-CN" sz="2400" b="1" i="1"/>
              <a:t>S</a:t>
            </a:r>
            <a:r>
              <a:rPr lang="en-US" altLang="zh-CN" sz="2400" b="1"/>
              <a:t> = { </a:t>
            </a:r>
            <a:r>
              <a:rPr lang="en-US" altLang="zh-CN" sz="2400" b="1" i="1"/>
              <a:t>s</a:t>
            </a:r>
            <a:r>
              <a:rPr lang="en-US" altLang="zh-CN" sz="2400" b="1"/>
              <a:t> and </a:t>
            </a:r>
            <a:r>
              <a:rPr lang="en-US" altLang="zh-CN" sz="2400" b="1" i="1"/>
              <a:t>v</a:t>
            </a:r>
            <a:r>
              <a:rPr lang="en-US" altLang="zh-CN" sz="2400" b="1" i="1" baseline="-25000"/>
              <a:t>i</a:t>
            </a:r>
            <a:r>
              <a:rPr lang="en-US" altLang="zh-CN" sz="2400" b="1"/>
              <a:t>’s whose shortest paths have been found }</a:t>
            </a:r>
          </a:p>
          <a:p>
            <a:pPr eaLnBrk="1" hangingPunct="1">
              <a:buFontTx/>
              <a:buNone/>
            </a:pPr>
            <a:r>
              <a:rPr lang="en-US" altLang="zh-CN" sz="2400" b="1"/>
              <a:t>For any </a:t>
            </a:r>
            <a:r>
              <a:rPr lang="en-US" altLang="zh-CN" sz="2400" b="1" i="1"/>
              <a:t>u</a:t>
            </a:r>
            <a:r>
              <a:rPr lang="en-US" altLang="zh-CN" sz="2400" b="1"/>
              <a:t> </a:t>
            </a:r>
            <a:r>
              <a:rPr lang="en-US" altLang="zh-CN" sz="2400" b="1">
                <a:sym typeface="Symbol" panose="05050102010706020507" pitchFamily="18" charset="2"/>
              </a:rPr>
              <a:t> </a:t>
            </a:r>
            <a:r>
              <a:rPr lang="en-US" altLang="zh-CN" sz="2400" b="1" i="1">
                <a:sym typeface="Symbol" panose="05050102010706020507" pitchFamily="18" charset="2"/>
              </a:rPr>
              <a:t>S</a:t>
            </a:r>
            <a:r>
              <a:rPr lang="en-US" altLang="zh-CN" sz="2400" b="1">
                <a:sym typeface="Symbol" panose="05050102010706020507" pitchFamily="18" charset="2"/>
              </a:rPr>
              <a:t>,  define 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distance [ u ] </a:t>
            </a:r>
            <a:r>
              <a:rPr lang="en-US" altLang="zh-CN" sz="2400" b="1">
                <a:solidFill>
                  <a:schemeClr val="hlink"/>
                </a:solidFill>
                <a:sym typeface="Symbol" panose="05050102010706020507" pitchFamily="18" charset="2"/>
              </a:rPr>
              <a:t>= minimal length of path { </a:t>
            </a:r>
            <a:r>
              <a:rPr lang="en-US" altLang="zh-CN" sz="2400" b="1" i="1">
                <a:solidFill>
                  <a:schemeClr val="hlink"/>
                </a:solidFill>
              </a:rPr>
              <a:t>s</a:t>
            </a:r>
            <a:r>
              <a:rPr lang="en-US" altLang="zh-CN" sz="2400" b="1" baseline="-25000">
                <a:solidFill>
                  <a:schemeClr val="hlink"/>
                </a:solidFill>
              </a:rPr>
              <a:t> </a:t>
            </a:r>
            <a:r>
              <a:rPr lang="en-US" altLang="zh-CN" sz="2400" b="1">
                <a:solidFill>
                  <a:schemeClr val="hlink"/>
                </a:solidFill>
                <a:sym typeface="Symbol" panose="05050102010706020507" pitchFamily="18" charset="2"/>
              </a:rPr>
              <a:t> ( </a:t>
            </a:r>
            <a:r>
              <a:rPr lang="en-US" altLang="zh-CN" sz="2400" b="1" i="1">
                <a:solidFill>
                  <a:schemeClr val="hlink"/>
                </a:solidFill>
              </a:rPr>
              <a:t>v</a:t>
            </a:r>
            <a:r>
              <a:rPr lang="en-US" altLang="zh-CN" sz="2400" b="1" i="1" baseline="-25000">
                <a:solidFill>
                  <a:schemeClr val="hlink"/>
                </a:solidFill>
              </a:rPr>
              <a:t>i</a:t>
            </a:r>
            <a:r>
              <a:rPr lang="en-US" altLang="zh-CN" sz="2400" b="1">
                <a:solidFill>
                  <a:schemeClr val="hlink"/>
                </a:solidFill>
              </a:rPr>
              <a:t> </a:t>
            </a:r>
            <a:r>
              <a:rPr lang="en-US" altLang="zh-CN" sz="2400" b="1">
                <a:solidFill>
                  <a:schemeClr val="hlink"/>
                </a:solidFill>
                <a:sym typeface="Symbol" panose="05050102010706020507" pitchFamily="18" charset="2"/>
              </a:rPr>
              <a:t> </a:t>
            </a:r>
            <a:r>
              <a:rPr lang="en-US" altLang="zh-CN" sz="2400" b="1" i="1">
                <a:solidFill>
                  <a:schemeClr val="hlink"/>
                </a:solidFill>
                <a:sym typeface="Symbol" panose="05050102010706020507" pitchFamily="18" charset="2"/>
              </a:rPr>
              <a:t>S</a:t>
            </a:r>
            <a:r>
              <a:rPr lang="en-US" altLang="zh-CN" sz="2400" b="1">
                <a:solidFill>
                  <a:schemeClr val="hlink"/>
                </a:solidFill>
                <a:sym typeface="Symbol" panose="05050102010706020507" pitchFamily="18" charset="2"/>
              </a:rPr>
              <a:t> )  </a:t>
            </a:r>
            <a:r>
              <a:rPr lang="en-US" altLang="zh-CN" sz="2400" b="1" i="1">
                <a:solidFill>
                  <a:schemeClr val="hlink"/>
                </a:solidFill>
                <a:sym typeface="Symbol" panose="05050102010706020507" pitchFamily="18" charset="2"/>
              </a:rPr>
              <a:t>u</a:t>
            </a:r>
            <a:r>
              <a:rPr lang="en-US" altLang="zh-CN" sz="2400" b="1">
                <a:solidFill>
                  <a:schemeClr val="hlink"/>
                </a:solidFill>
                <a:sym typeface="Symbol" panose="05050102010706020507" pitchFamily="18" charset="2"/>
              </a:rPr>
              <a:t> }</a:t>
            </a:r>
            <a:r>
              <a:rPr lang="en-US" altLang="zh-CN" sz="2400" b="1">
                <a:sym typeface="Symbol" panose="05050102010706020507" pitchFamily="18" charset="2"/>
              </a:rPr>
              <a:t>.  If the paths are generated in </a:t>
            </a:r>
            <a:r>
              <a:rPr lang="en-US" altLang="zh-CN" sz="2400" b="1">
                <a:solidFill>
                  <a:schemeClr val="hlink"/>
                </a:solidFill>
                <a:sym typeface="Symbol" panose="05050102010706020507" pitchFamily="18" charset="2"/>
              </a:rPr>
              <a:t>non-decreasing</a:t>
            </a:r>
            <a:r>
              <a:rPr lang="en-US" altLang="zh-CN" sz="2400" b="1">
                <a:sym typeface="Symbol" panose="05050102010706020507" pitchFamily="18" charset="2"/>
              </a:rPr>
              <a:t> order, then</a:t>
            </a:r>
          </a:p>
        </p:txBody>
      </p:sp>
      <p:sp>
        <p:nvSpPr>
          <p:cNvPr id="73733" name="Text Box 5">
            <a:extLst>
              <a:ext uri="{FF2B5EF4-FFF2-40B4-BE49-F238E27FC236}">
                <a16:creationId xmlns:a16="http://schemas.microsoft.com/office/drawing/2014/main" id="{5E7E1AF9-8D10-40C9-9D91-E4079D7B2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4384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ym typeface="Wingdings" panose="05000000000000000000" pitchFamily="2" charset="2"/>
              </a:rPr>
              <a:t>  the shortest path must go through </a:t>
            </a: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ONLY</a:t>
            </a:r>
            <a:r>
              <a:rPr lang="en-US" altLang="zh-CN" sz="2400" b="1">
                <a:sym typeface="Wingdings" panose="05000000000000000000" pitchFamily="2" charset="2"/>
              </a:rPr>
              <a:t> </a:t>
            </a:r>
            <a:r>
              <a:rPr lang="en-US" altLang="zh-CN" sz="2400" b="1" i="1"/>
              <a:t>v</a:t>
            </a:r>
            <a:r>
              <a:rPr lang="en-US" altLang="zh-CN" sz="2400" b="1" i="1" baseline="-25000"/>
              <a:t>i</a:t>
            </a:r>
            <a:r>
              <a:rPr lang="en-US" altLang="zh-CN" sz="2400" b="1"/>
              <a:t> </a:t>
            </a:r>
            <a:r>
              <a:rPr lang="en-US" altLang="zh-CN" sz="2400" b="1">
                <a:sym typeface="Symbol" panose="05050102010706020507" pitchFamily="18" charset="2"/>
              </a:rPr>
              <a:t> </a:t>
            </a:r>
            <a:r>
              <a:rPr lang="en-US" altLang="zh-CN" sz="2400" b="1" i="1">
                <a:sym typeface="Symbol" panose="05050102010706020507" pitchFamily="18" charset="2"/>
              </a:rPr>
              <a:t>S</a:t>
            </a:r>
            <a:r>
              <a:rPr lang="en-US" altLang="zh-CN" sz="2400" b="1">
                <a:sym typeface="Symbol" panose="05050102010706020507" pitchFamily="18" charset="2"/>
              </a:rPr>
              <a:t> ;</a:t>
            </a:r>
          </a:p>
        </p:txBody>
      </p:sp>
      <p:sp>
        <p:nvSpPr>
          <p:cNvPr id="73734" name="AutoShape 6">
            <a:extLst>
              <a:ext uri="{FF2B5EF4-FFF2-40B4-BE49-F238E27FC236}">
                <a16:creationId xmlns:a16="http://schemas.microsoft.com/office/drawing/2014/main" id="{0A25F73A-2CED-459E-B1C9-07638E4D1DB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09600" y="3276600"/>
            <a:ext cx="6096000" cy="1524000"/>
          </a:xfrm>
          <a:prstGeom prst="wedgeEllipseCallout">
            <a:avLst>
              <a:gd name="adj1" fmla="val 41690"/>
              <a:gd name="adj2" fmla="val 87500"/>
            </a:avLst>
          </a:prstGeom>
          <a:gradFill rotWithShape="0">
            <a:gsLst>
              <a:gs pos="0">
                <a:srgbClr val="CFCFCF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    Why?  If it is not true, then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there must be a vertex </a:t>
            </a:r>
            <a:r>
              <a:rPr lang="en-US" altLang="zh-CN" sz="2400" b="1" i="1"/>
              <a:t>w</a:t>
            </a:r>
            <a:r>
              <a:rPr lang="en-US" altLang="zh-CN" sz="2400" b="1"/>
              <a:t> on this path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that is not in </a:t>
            </a:r>
            <a:r>
              <a:rPr lang="en-US" altLang="zh-CN" sz="2400" b="1" i="1"/>
              <a:t>S</a:t>
            </a:r>
            <a:r>
              <a:rPr lang="en-US" altLang="zh-CN" sz="2400" b="1"/>
              <a:t>.  Then ...</a:t>
            </a:r>
          </a:p>
        </p:txBody>
      </p:sp>
      <p:sp>
        <p:nvSpPr>
          <p:cNvPr id="73735" name="Text Box 7">
            <a:extLst>
              <a:ext uri="{FF2B5EF4-FFF2-40B4-BE49-F238E27FC236}">
                <a16:creationId xmlns:a16="http://schemas.microsoft.com/office/drawing/2014/main" id="{4EE54D51-7DCD-40C9-9CEE-864B1A96B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927350"/>
            <a:ext cx="7696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8938" indent="-388938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ym typeface="Wingdings" panose="05000000000000000000" pitchFamily="2" charset="2"/>
              </a:rPr>
              <a:t>  </a:t>
            </a:r>
            <a:r>
              <a:rPr lang="en-US" altLang="zh-CN" sz="2400" b="1" i="1">
                <a:sym typeface="Wingdings" panose="05000000000000000000" pitchFamily="2" charset="2"/>
              </a:rPr>
              <a:t>u</a:t>
            </a:r>
            <a:r>
              <a:rPr lang="en-US" altLang="zh-CN" sz="2400" b="1">
                <a:sym typeface="Wingdings" panose="05000000000000000000" pitchFamily="2" charset="2"/>
              </a:rPr>
              <a:t> is chosen so that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distance[ u ] </a:t>
            </a:r>
            <a:r>
              <a:rPr lang="en-US" altLang="zh-CN" sz="2400" b="1">
                <a:solidFill>
                  <a:schemeClr val="hlink"/>
                </a:solidFill>
                <a:sym typeface="Symbol" panose="05050102010706020507" pitchFamily="18" charset="2"/>
              </a:rPr>
              <a:t>= min{ </a:t>
            </a:r>
            <a:r>
              <a:rPr lang="en-US" altLang="zh-CN" sz="2400" b="1" i="1">
                <a:solidFill>
                  <a:schemeClr val="hlink"/>
                </a:solidFill>
                <a:sym typeface="Symbol" panose="05050102010706020507" pitchFamily="18" charset="2"/>
              </a:rPr>
              <a:t>w</a:t>
            </a:r>
            <a:r>
              <a:rPr lang="en-US" altLang="zh-CN" sz="2400" b="1">
                <a:solidFill>
                  <a:schemeClr val="hlink"/>
                </a:solidFill>
                <a:sym typeface="Symbol" panose="05050102010706020507" pitchFamily="18" charset="2"/>
              </a:rPr>
              <a:t></a:t>
            </a:r>
            <a:r>
              <a:rPr lang="en-US" altLang="zh-CN" sz="2400" b="1" i="1">
                <a:solidFill>
                  <a:schemeClr val="hlink"/>
                </a:solidFill>
                <a:sym typeface="Symbol" panose="05050102010706020507" pitchFamily="18" charset="2"/>
              </a:rPr>
              <a:t>S</a:t>
            </a:r>
            <a:r>
              <a:rPr lang="en-US" altLang="zh-CN" sz="2400" b="1">
                <a:solidFill>
                  <a:schemeClr val="hlink"/>
                </a:solidFill>
                <a:sym typeface="Symbol" panose="05050102010706020507" pitchFamily="18" charset="2"/>
              </a:rPr>
              <a:t> |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distance[ w ]</a:t>
            </a:r>
            <a:r>
              <a:rPr lang="en-US" altLang="zh-CN" sz="2400" b="1">
                <a:solidFill>
                  <a:schemeClr val="hlink"/>
                </a:solidFill>
                <a:sym typeface="Symbol" panose="05050102010706020507" pitchFamily="18" charset="2"/>
              </a:rPr>
              <a:t> }  </a:t>
            </a:r>
            <a:r>
              <a:rPr lang="en-US" altLang="zh-CN" sz="2400" b="1">
                <a:sym typeface="Symbol" panose="05050102010706020507" pitchFamily="18" charset="2"/>
              </a:rPr>
              <a:t>(If </a:t>
            </a:r>
            <a:r>
              <a:rPr lang="en-US" altLang="zh-CN" sz="2400" b="1" i="1">
                <a:sym typeface="Symbol" panose="05050102010706020507" pitchFamily="18" charset="2"/>
              </a:rPr>
              <a:t>u</a:t>
            </a:r>
            <a:r>
              <a:rPr lang="en-US" altLang="zh-CN" sz="2400" b="1">
                <a:sym typeface="Symbol" panose="05050102010706020507" pitchFamily="18" charset="2"/>
              </a:rPr>
              <a:t> is not unique, then we may select any of them) ;  </a:t>
            </a:r>
            <a:r>
              <a:rPr lang="en-US" altLang="zh-CN" sz="2000" b="1">
                <a:solidFill>
                  <a:srgbClr val="0099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/* Greedy Method */</a:t>
            </a:r>
          </a:p>
        </p:txBody>
      </p:sp>
      <p:sp>
        <p:nvSpPr>
          <p:cNvPr id="73736" name="Text Box 8">
            <a:extLst>
              <a:ext uri="{FF2B5EF4-FFF2-40B4-BE49-F238E27FC236}">
                <a16:creationId xmlns:a16="http://schemas.microsoft.com/office/drawing/2014/main" id="{9D0DD281-F70F-47B1-944D-945681796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086225"/>
            <a:ext cx="75438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8938" indent="-388938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ym typeface="Wingdings" panose="05000000000000000000" pitchFamily="2" charset="2"/>
              </a:rPr>
              <a:t>  if </a:t>
            </a:r>
            <a:r>
              <a:rPr lang="en-US" altLang="zh-CN" sz="2000" b="1">
                <a:latin typeface="Arial" panose="020B0604020202020204" pitchFamily="34" charset="0"/>
                <a:sym typeface="Wingdings" panose="05000000000000000000" pitchFamily="2" charset="2"/>
              </a:rPr>
              <a:t>distance [ </a:t>
            </a:r>
            <a:r>
              <a:rPr lang="en-US" altLang="zh-CN" sz="2000" b="1" i="1">
                <a:sym typeface="Wingdings" panose="05000000000000000000" pitchFamily="2" charset="2"/>
              </a:rPr>
              <a:t>u</a:t>
            </a:r>
            <a:r>
              <a:rPr lang="en-US" altLang="zh-CN" sz="2000" b="1" baseline="-25000">
                <a:sym typeface="Wingdings" panose="05000000000000000000" pitchFamily="2" charset="2"/>
              </a:rPr>
              <a:t>1</a:t>
            </a:r>
            <a:r>
              <a:rPr lang="en-US" altLang="zh-CN" sz="2000" b="1">
                <a:latin typeface="Arial" panose="020B0604020202020204" pitchFamily="34" charset="0"/>
                <a:sym typeface="Wingdings" panose="05000000000000000000" pitchFamily="2" charset="2"/>
              </a:rPr>
              <a:t> ] &lt; distance [ </a:t>
            </a:r>
            <a:r>
              <a:rPr lang="en-US" altLang="zh-CN" sz="2000" b="1" i="1">
                <a:sym typeface="Wingdings" panose="05000000000000000000" pitchFamily="2" charset="2"/>
              </a:rPr>
              <a:t>u</a:t>
            </a:r>
            <a:r>
              <a:rPr lang="en-US" altLang="zh-CN" sz="2000" b="1" baseline="-25000">
                <a:sym typeface="Wingdings" panose="05000000000000000000" pitchFamily="2" charset="2"/>
              </a:rPr>
              <a:t>2</a:t>
            </a:r>
            <a:r>
              <a:rPr lang="en-US" altLang="zh-CN" sz="2000" b="1">
                <a:latin typeface="Arial" panose="020B0604020202020204" pitchFamily="34" charset="0"/>
                <a:sym typeface="Wingdings" panose="05000000000000000000" pitchFamily="2" charset="2"/>
              </a:rPr>
              <a:t> ]</a:t>
            </a:r>
            <a:r>
              <a:rPr lang="en-US" altLang="zh-CN" sz="2400" b="1">
                <a:sym typeface="Wingdings" panose="05000000000000000000" pitchFamily="2" charset="2"/>
              </a:rPr>
              <a:t> and we add </a:t>
            </a:r>
            <a:r>
              <a:rPr lang="en-US" altLang="zh-CN" sz="2400" b="1" i="1">
                <a:sym typeface="Wingdings" panose="05000000000000000000" pitchFamily="2" charset="2"/>
              </a:rPr>
              <a:t>u</a:t>
            </a:r>
            <a:r>
              <a:rPr lang="en-US" altLang="zh-CN" sz="2400" b="1" baseline="-25000">
                <a:sym typeface="Wingdings" panose="05000000000000000000" pitchFamily="2" charset="2"/>
              </a:rPr>
              <a:t>1</a:t>
            </a:r>
            <a:r>
              <a:rPr lang="en-US" altLang="zh-CN" sz="2400" b="1">
                <a:sym typeface="Wingdings" panose="05000000000000000000" pitchFamily="2" charset="2"/>
              </a:rPr>
              <a:t> into </a:t>
            </a:r>
            <a:r>
              <a:rPr lang="en-US" altLang="zh-CN" sz="2400" b="1" i="1">
                <a:sym typeface="Wingdings" panose="05000000000000000000" pitchFamily="2" charset="2"/>
              </a:rPr>
              <a:t>S</a:t>
            </a:r>
            <a:r>
              <a:rPr lang="en-US" altLang="zh-CN" sz="2400" b="1">
                <a:sym typeface="Wingdings" panose="05000000000000000000" pitchFamily="2" charset="2"/>
              </a:rPr>
              <a:t>, then </a:t>
            </a:r>
            <a:r>
              <a:rPr lang="en-US" altLang="zh-CN" sz="2000" b="1">
                <a:latin typeface="Arial" panose="020B0604020202020204" pitchFamily="34" charset="0"/>
                <a:sym typeface="Wingdings" panose="05000000000000000000" pitchFamily="2" charset="2"/>
              </a:rPr>
              <a:t>distance [ </a:t>
            </a:r>
            <a:r>
              <a:rPr lang="en-US" altLang="zh-CN" sz="2000" b="1" i="1">
                <a:sym typeface="Wingdings" panose="05000000000000000000" pitchFamily="2" charset="2"/>
              </a:rPr>
              <a:t>u</a:t>
            </a:r>
            <a:r>
              <a:rPr lang="en-US" altLang="zh-CN" sz="2000" b="1" baseline="-25000">
                <a:sym typeface="Wingdings" panose="05000000000000000000" pitchFamily="2" charset="2"/>
              </a:rPr>
              <a:t>2</a:t>
            </a:r>
            <a:r>
              <a:rPr lang="en-US" altLang="zh-CN" sz="2000" b="1">
                <a:latin typeface="Arial" panose="020B0604020202020204" pitchFamily="34" charset="0"/>
                <a:sym typeface="Wingdings" panose="05000000000000000000" pitchFamily="2" charset="2"/>
              </a:rPr>
              <a:t> ]</a:t>
            </a:r>
            <a:r>
              <a:rPr lang="en-US" altLang="zh-CN" sz="2400" b="1">
                <a:sym typeface="Wingdings" panose="05000000000000000000" pitchFamily="2" charset="2"/>
              </a:rPr>
              <a:t> may change.  If so, a shorter path from </a:t>
            </a:r>
            <a:r>
              <a:rPr lang="en-US" altLang="zh-CN" sz="2400" b="1" i="1"/>
              <a:t>s</a:t>
            </a:r>
            <a:r>
              <a:rPr lang="en-US" altLang="zh-CN" sz="2400" b="1"/>
              <a:t> to </a:t>
            </a:r>
            <a:r>
              <a:rPr lang="en-US" altLang="zh-CN" sz="2400" b="1" i="1"/>
              <a:t>u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 must go through </a:t>
            </a:r>
            <a:r>
              <a:rPr lang="en-US" altLang="zh-CN" sz="2400" b="1" i="1"/>
              <a:t>u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 and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distance’ [ </a:t>
            </a:r>
            <a:r>
              <a:rPr lang="en-US" altLang="zh-CN" sz="2000" b="1" i="1">
                <a:solidFill>
                  <a:schemeClr val="hlink"/>
                </a:solidFill>
                <a:sym typeface="Wingdings" panose="05000000000000000000" pitchFamily="2" charset="2"/>
              </a:rPr>
              <a:t>u</a:t>
            </a:r>
            <a:r>
              <a:rPr lang="en-US" altLang="zh-CN" sz="2000" b="1" baseline="-25000">
                <a:solidFill>
                  <a:schemeClr val="hlink"/>
                </a:solidFill>
                <a:sym typeface="Wingdings" panose="05000000000000000000" pitchFamily="2" charset="2"/>
              </a:rPr>
              <a:t>2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]</a:t>
            </a: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 =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distance [ </a:t>
            </a:r>
            <a:r>
              <a:rPr lang="en-US" altLang="zh-CN" sz="2000" b="1" i="1">
                <a:solidFill>
                  <a:schemeClr val="hlink"/>
                </a:solidFill>
                <a:sym typeface="Wingdings" panose="05000000000000000000" pitchFamily="2" charset="2"/>
              </a:rPr>
              <a:t>u</a:t>
            </a:r>
            <a:r>
              <a:rPr lang="en-US" altLang="zh-CN" sz="2000" b="1" baseline="-25000">
                <a:solidFill>
                  <a:schemeClr val="hlink"/>
                </a:solidFill>
                <a:sym typeface="Wingdings" panose="05000000000000000000" pitchFamily="2" charset="2"/>
              </a:rPr>
              <a:t>1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]</a:t>
            </a: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 +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length</a:t>
            </a: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(&lt; </a:t>
            </a:r>
            <a:r>
              <a:rPr lang="en-US" altLang="zh-CN" sz="2400" b="1" i="1">
                <a:solidFill>
                  <a:schemeClr val="hlink"/>
                </a:solidFill>
              </a:rPr>
              <a:t>u</a:t>
            </a:r>
            <a:r>
              <a:rPr lang="en-US" altLang="zh-CN" sz="2400" b="1" baseline="-25000">
                <a:solidFill>
                  <a:schemeClr val="hlink"/>
                </a:solidFill>
              </a:rPr>
              <a:t>1</a:t>
            </a:r>
            <a:r>
              <a:rPr lang="en-US" altLang="zh-CN" sz="2400" b="1">
                <a:solidFill>
                  <a:schemeClr val="hlink"/>
                </a:solidFill>
              </a:rPr>
              <a:t>, </a:t>
            </a:r>
            <a:r>
              <a:rPr lang="en-US" altLang="zh-CN" sz="2400" b="1" i="1">
                <a:solidFill>
                  <a:schemeClr val="hlink"/>
                </a:solidFill>
              </a:rPr>
              <a:t>u</a:t>
            </a:r>
            <a:r>
              <a:rPr lang="en-US" altLang="zh-CN" sz="2400" b="1" baseline="-25000">
                <a:solidFill>
                  <a:schemeClr val="hlink"/>
                </a:solidFill>
              </a:rPr>
              <a:t>2</a:t>
            </a:r>
            <a:r>
              <a:rPr lang="en-US" altLang="zh-CN" sz="2400" b="1">
                <a:solidFill>
                  <a:schemeClr val="hlink"/>
                </a:solidFill>
              </a:rPr>
              <a:t>&gt;)</a:t>
            </a:r>
            <a:r>
              <a:rPr lang="en-US" altLang="zh-CN" sz="2400" b="1"/>
              <a:t>.</a:t>
            </a:r>
            <a:endParaRPr lang="en-US" altLang="zh-CN" sz="2400" b="1" baseline="-25000"/>
          </a:p>
        </p:txBody>
      </p:sp>
      <p:sp>
        <p:nvSpPr>
          <p:cNvPr id="7177" name="Text Box 9">
            <a:extLst>
              <a:ext uri="{FF2B5EF4-FFF2-40B4-BE49-F238E27FC236}">
                <a16:creationId xmlns:a16="http://schemas.microsoft.com/office/drawing/2014/main" id="{E22EBF05-D851-41AE-9051-361FC85B8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5/11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autoUpdateAnimBg="0"/>
      <p:bldP spid="73732" grpId="0" autoUpdateAnimBg="0"/>
      <p:bldP spid="73733" grpId="0" autoUpdateAnimBg="0"/>
      <p:bldP spid="73734" grpId="0" animBg="1" autoUpdateAnimBg="0"/>
      <p:bldP spid="73735" grpId="0" autoUpdateAnimBg="0"/>
      <p:bldP spid="7373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A479986E-7EB7-4444-94FC-C952DA937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0"/>
            <a:ext cx="327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§3  Shortest Path Algorithms</a:t>
            </a:r>
          </a:p>
        </p:txBody>
      </p:sp>
      <p:sp>
        <p:nvSpPr>
          <p:cNvPr id="74755" name="AutoShape 3">
            <a:extLst>
              <a:ext uri="{FF2B5EF4-FFF2-40B4-BE49-F238E27FC236}">
                <a16:creationId xmlns:a16="http://schemas.microsoft.com/office/drawing/2014/main" id="{2AAE0DD6-B5D6-4C50-85E2-C7A3FD2D3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1000"/>
            <a:ext cx="5486400" cy="5029200"/>
          </a:xfrm>
          <a:prstGeom prst="foldedCorner">
            <a:avLst>
              <a:gd name="adj" fmla="val 778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26000" tIns="82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 b="1" dirty="0">
                <a:latin typeface="Arial" panose="020B0604020202020204" pitchFamily="34" charset="0"/>
              </a:rPr>
              <a:t> Dijkstra( Table T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{   </a:t>
            </a:r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/* T is initialized by Figure 9.30 on p.303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    Vertex  V, W;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    for</a:t>
            </a:r>
            <a:r>
              <a:rPr lang="en-US" altLang="zh-CN" sz="1800" b="1" dirty="0">
                <a:latin typeface="Arial" panose="020B0604020202020204" pitchFamily="34" charset="0"/>
              </a:rPr>
              <a:t> ( ; ; 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        V = smallest unknown distance vertex;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        if</a:t>
            </a:r>
            <a:r>
              <a:rPr lang="en-US" altLang="zh-CN" sz="1800" b="1" dirty="0">
                <a:latin typeface="Arial" panose="020B0604020202020204" pitchFamily="34" charset="0"/>
              </a:rPr>
              <a:t> ( V == </a:t>
            </a:r>
            <a:r>
              <a:rPr lang="en-US" altLang="zh-CN" sz="1800" b="1" dirty="0" err="1">
                <a:latin typeface="Arial" panose="020B0604020202020204" pitchFamily="34" charset="0"/>
              </a:rPr>
              <a:t>NotAVertex</a:t>
            </a:r>
            <a:r>
              <a:rPr lang="en-US" altLang="zh-CN" sz="1800" b="1" dirty="0">
                <a:latin typeface="Arial" panose="020B0604020202020204" pitchFamily="34" charset="0"/>
              </a:rPr>
              <a:t>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	break;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        T[ V ].Known = true;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    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 dirty="0">
                <a:latin typeface="Arial" panose="020B0604020202020204" pitchFamily="34" charset="0"/>
              </a:rPr>
              <a:t> ( each W adjacent to V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	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 dirty="0">
                <a:latin typeface="Arial" panose="020B0604020202020204" pitchFamily="34" charset="0"/>
              </a:rPr>
              <a:t> ( !T[ W ].Known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	    </a:t>
            </a:r>
            <a:r>
              <a:rPr lang="en-US" altLang="zh-CN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 dirty="0">
                <a:latin typeface="Arial" panose="020B0604020202020204" pitchFamily="34" charset="0"/>
              </a:rPr>
              <a:t> ( T[ V ].</a:t>
            </a:r>
            <a:r>
              <a:rPr lang="en-US" altLang="zh-CN" sz="1800" b="1" dirty="0" err="1">
                <a:latin typeface="Arial" panose="020B0604020202020204" pitchFamily="34" charset="0"/>
              </a:rPr>
              <a:t>Dist</a:t>
            </a:r>
            <a:r>
              <a:rPr lang="en-US" altLang="zh-CN" sz="1800" b="1" dirty="0">
                <a:latin typeface="Arial" panose="020B0604020202020204" pitchFamily="34" charset="0"/>
              </a:rPr>
              <a:t> + </a:t>
            </a:r>
            <a:r>
              <a:rPr lang="en-US" altLang="zh-CN" sz="1800" b="1" dirty="0" err="1">
                <a:latin typeface="Arial" panose="020B0604020202020204" pitchFamily="34" charset="0"/>
              </a:rPr>
              <a:t>Cvw</a:t>
            </a:r>
            <a:r>
              <a:rPr lang="en-US" altLang="zh-CN" sz="1800" b="1" dirty="0">
                <a:latin typeface="Arial" panose="020B0604020202020204" pitchFamily="34" charset="0"/>
              </a:rPr>
              <a:t> &lt; T[ W ].</a:t>
            </a:r>
            <a:r>
              <a:rPr lang="en-US" altLang="zh-CN" sz="1800" b="1" dirty="0" err="1">
                <a:latin typeface="Arial" panose="020B0604020202020204" pitchFamily="34" charset="0"/>
              </a:rPr>
              <a:t>Dist</a:t>
            </a:r>
            <a:r>
              <a:rPr lang="en-US" altLang="zh-CN" sz="1800" b="1" dirty="0">
                <a:latin typeface="Arial" panose="020B0604020202020204" pitchFamily="34" charset="0"/>
              </a:rPr>
              <a:t> 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	    	Decrease( T[ W ].</a:t>
            </a:r>
            <a:r>
              <a:rPr lang="en-US" altLang="zh-CN" sz="1800" b="1" dirty="0" err="1">
                <a:latin typeface="Arial" panose="020B0604020202020204" pitchFamily="34" charset="0"/>
              </a:rPr>
              <a:t>Dist</a:t>
            </a:r>
            <a:r>
              <a:rPr lang="en-US" altLang="zh-CN" sz="1800" b="1" dirty="0">
                <a:latin typeface="Arial" panose="020B0604020202020204" pitchFamily="34" charset="0"/>
              </a:rPr>
              <a:t>  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			 T[ V ].</a:t>
            </a:r>
            <a:r>
              <a:rPr lang="en-US" altLang="zh-CN" sz="1800" b="1" dirty="0" err="1">
                <a:latin typeface="Arial" panose="020B0604020202020204" pitchFamily="34" charset="0"/>
              </a:rPr>
              <a:t>Dist</a:t>
            </a:r>
            <a:r>
              <a:rPr lang="en-US" altLang="zh-CN" sz="1800" b="1" dirty="0">
                <a:latin typeface="Arial" panose="020B0604020202020204" pitchFamily="34" charset="0"/>
              </a:rPr>
              <a:t> + </a:t>
            </a:r>
            <a:r>
              <a:rPr lang="en-US" altLang="zh-CN" sz="1800" b="1" dirty="0" err="1">
                <a:latin typeface="Arial" panose="020B0604020202020204" pitchFamily="34" charset="0"/>
              </a:rPr>
              <a:t>Cvw</a:t>
            </a:r>
            <a:r>
              <a:rPr lang="en-US" altLang="zh-CN" sz="1800" b="1" dirty="0">
                <a:latin typeface="Arial" panose="020B0604020202020204" pitchFamily="34" charset="0"/>
              </a:rPr>
              <a:t>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		T[ W ].Path = V;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	    } </a:t>
            </a:r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/* end-if update W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    } </a:t>
            </a:r>
            <a:r>
              <a:rPr lang="en-US" altLang="zh-CN" sz="1800" b="1" dirty="0">
                <a:solidFill>
                  <a:srgbClr val="009900"/>
                </a:solidFill>
                <a:latin typeface="Arial" panose="020B0604020202020204" pitchFamily="34" charset="0"/>
              </a:rPr>
              <a:t>/* end-for( ; ; )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}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64A832EB-7AF6-4BA3-8899-3A91F89438B6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81000"/>
            <a:ext cx="2306638" cy="1773238"/>
            <a:chOff x="480" y="2716"/>
            <a:chExt cx="1453" cy="1117"/>
          </a:xfrm>
        </p:grpSpPr>
        <p:sp>
          <p:nvSpPr>
            <p:cNvPr id="8259" name="Oval 5">
              <a:extLst>
                <a:ext uri="{FF2B5EF4-FFF2-40B4-BE49-F238E27FC236}">
                  <a16:creationId xmlns:a16="http://schemas.microsoft.com/office/drawing/2014/main" id="{45323DF0-A167-41F8-B4E6-1F3329EB788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63" y="2784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1</a:t>
              </a:r>
              <a:endParaRPr lang="en-US" altLang="zh-CN" sz="1800" b="1"/>
            </a:p>
          </p:txBody>
        </p:sp>
        <p:sp>
          <p:nvSpPr>
            <p:cNvPr id="8260" name="Oval 6">
              <a:extLst>
                <a:ext uri="{FF2B5EF4-FFF2-40B4-BE49-F238E27FC236}">
                  <a16:creationId xmlns:a16="http://schemas.microsoft.com/office/drawing/2014/main" id="{F420039A-ED1E-4F97-B660-F7754774C4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68" y="2784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2</a:t>
              </a:r>
              <a:endParaRPr lang="en-US" altLang="zh-CN" sz="1800" b="1"/>
            </a:p>
          </p:txBody>
        </p:sp>
        <p:sp>
          <p:nvSpPr>
            <p:cNvPr id="8261" name="Line 7">
              <a:extLst>
                <a:ext uri="{FF2B5EF4-FFF2-40B4-BE49-F238E27FC236}">
                  <a16:creationId xmlns:a16="http://schemas.microsoft.com/office/drawing/2014/main" id="{29C445C3-8CD8-4CA4-ABC4-D1004671CA8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005" y="2905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2" name="Oval 8">
              <a:extLst>
                <a:ext uri="{FF2B5EF4-FFF2-40B4-BE49-F238E27FC236}">
                  <a16:creationId xmlns:a16="http://schemas.microsoft.com/office/drawing/2014/main" id="{CC66E334-BF71-4B2B-8B1B-C81AF4F25F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03" y="3591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6</a:t>
              </a:r>
              <a:endParaRPr lang="en-US" altLang="zh-CN" sz="1800" b="1"/>
            </a:p>
          </p:txBody>
        </p:sp>
        <p:sp>
          <p:nvSpPr>
            <p:cNvPr id="8263" name="Oval 9">
              <a:extLst>
                <a:ext uri="{FF2B5EF4-FFF2-40B4-BE49-F238E27FC236}">
                  <a16:creationId xmlns:a16="http://schemas.microsoft.com/office/drawing/2014/main" id="{6CFF89A3-28B4-4F64-ABE4-133DCD8B0C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08" y="3591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7</a:t>
              </a:r>
              <a:endParaRPr lang="en-US" altLang="zh-CN" sz="1800" b="1"/>
            </a:p>
          </p:txBody>
        </p:sp>
        <p:sp>
          <p:nvSpPr>
            <p:cNvPr id="8264" name="Line 10">
              <a:extLst>
                <a:ext uri="{FF2B5EF4-FFF2-40B4-BE49-F238E27FC236}">
                  <a16:creationId xmlns:a16="http://schemas.microsoft.com/office/drawing/2014/main" id="{89D5AFEE-9501-4080-8A01-9FB3780DB57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045" y="3712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5" name="Oval 11">
              <a:extLst>
                <a:ext uri="{FF2B5EF4-FFF2-40B4-BE49-F238E27FC236}">
                  <a16:creationId xmlns:a16="http://schemas.microsoft.com/office/drawing/2014/main" id="{6F264F22-8B38-4C60-8E92-CD41FEDCB5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0" y="3187"/>
              <a:ext cx="242" cy="24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3</a:t>
              </a:r>
              <a:endParaRPr lang="en-US" altLang="zh-CN" sz="1800" b="1"/>
            </a:p>
          </p:txBody>
        </p:sp>
        <p:sp>
          <p:nvSpPr>
            <p:cNvPr id="8266" name="Oval 12">
              <a:extLst>
                <a:ext uri="{FF2B5EF4-FFF2-40B4-BE49-F238E27FC236}">
                  <a16:creationId xmlns:a16="http://schemas.microsoft.com/office/drawing/2014/main" id="{D0C3B094-FC33-418D-970F-0C2EA2D47E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5" y="3187"/>
              <a:ext cx="243" cy="24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4</a:t>
              </a:r>
              <a:endParaRPr lang="en-US" altLang="zh-CN" sz="1800" b="1"/>
            </a:p>
          </p:txBody>
        </p:sp>
        <p:sp>
          <p:nvSpPr>
            <p:cNvPr id="8267" name="Line 13">
              <a:extLst>
                <a:ext uri="{FF2B5EF4-FFF2-40B4-BE49-F238E27FC236}">
                  <a16:creationId xmlns:a16="http://schemas.microsoft.com/office/drawing/2014/main" id="{C1E4C6BD-EAF1-4D75-B15F-D0165D562F6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" y="3309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8" name="Oval 14">
              <a:extLst>
                <a:ext uri="{FF2B5EF4-FFF2-40B4-BE49-F238E27FC236}">
                  <a16:creationId xmlns:a16="http://schemas.microsoft.com/office/drawing/2014/main" id="{3317B505-9ECC-4480-9E70-6BA14F7B38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91" y="3187"/>
              <a:ext cx="242" cy="24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5</a:t>
              </a:r>
              <a:endParaRPr lang="en-US" altLang="zh-CN" sz="1800" b="1"/>
            </a:p>
          </p:txBody>
        </p:sp>
        <p:sp>
          <p:nvSpPr>
            <p:cNvPr id="8269" name="Line 15">
              <a:extLst>
                <a:ext uri="{FF2B5EF4-FFF2-40B4-BE49-F238E27FC236}">
                  <a16:creationId xmlns:a16="http://schemas.microsoft.com/office/drawing/2014/main" id="{07DECAC0-3D02-4B4C-B172-63C44313BEC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28" y="3309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0" name="Line 16">
              <a:extLst>
                <a:ext uri="{FF2B5EF4-FFF2-40B4-BE49-F238E27FC236}">
                  <a16:creationId xmlns:a16="http://schemas.microsoft.com/office/drawing/2014/main" id="{32E5B876-A7ED-4D60-94FF-CF47DEC40D3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601" y="2986"/>
              <a:ext cx="202" cy="2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1" name="Line 17">
              <a:extLst>
                <a:ext uri="{FF2B5EF4-FFF2-40B4-BE49-F238E27FC236}">
                  <a16:creationId xmlns:a16="http://schemas.microsoft.com/office/drawing/2014/main" id="{6D3EB660-F0EA-489B-855D-1243C6AED96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529" y="3389"/>
              <a:ext cx="202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2" name="Line 18">
              <a:extLst>
                <a:ext uri="{FF2B5EF4-FFF2-40B4-BE49-F238E27FC236}">
                  <a16:creationId xmlns:a16="http://schemas.microsoft.com/office/drawing/2014/main" id="{23AA1A2D-EA35-409D-930B-09D9AA3A8D8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964" y="2986"/>
              <a:ext cx="202" cy="2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3" name="Line 19">
              <a:extLst>
                <a:ext uri="{FF2B5EF4-FFF2-40B4-BE49-F238E27FC236}">
                  <a16:creationId xmlns:a16="http://schemas.microsoft.com/office/drawing/2014/main" id="{1298BDFB-8981-484F-B81C-C286527A5D9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10" y="2986"/>
              <a:ext cx="202" cy="2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4" name="Line 20">
              <a:extLst>
                <a:ext uri="{FF2B5EF4-FFF2-40B4-BE49-F238E27FC236}">
                  <a16:creationId xmlns:a16="http://schemas.microsoft.com/office/drawing/2014/main" id="{A251AB20-C5DC-404D-BF2C-BFFB9FB5574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82" y="3389"/>
              <a:ext cx="202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5" name="Line 21">
              <a:extLst>
                <a:ext uri="{FF2B5EF4-FFF2-40B4-BE49-F238E27FC236}">
                  <a16:creationId xmlns:a16="http://schemas.microsoft.com/office/drawing/2014/main" id="{01F41310-C13E-48FB-AFB5-2D75EAF64E2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87" y="3389"/>
              <a:ext cx="202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6" name="Line 22">
              <a:extLst>
                <a:ext uri="{FF2B5EF4-FFF2-40B4-BE49-F238E27FC236}">
                  <a16:creationId xmlns:a16="http://schemas.microsoft.com/office/drawing/2014/main" id="{9D61E43E-FE6F-441D-BD2E-5E034DBA3E0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207" y="2986"/>
              <a:ext cx="201" cy="2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7" name="Line 23">
              <a:extLst>
                <a:ext uri="{FF2B5EF4-FFF2-40B4-BE49-F238E27FC236}">
                  <a16:creationId xmlns:a16="http://schemas.microsoft.com/office/drawing/2014/main" id="{C6B9345A-E6F5-4107-96BE-2E22F0878A7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924" y="3389"/>
              <a:ext cx="202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8" name="Text Box 24">
              <a:extLst>
                <a:ext uri="{FF2B5EF4-FFF2-40B4-BE49-F238E27FC236}">
                  <a16:creationId xmlns:a16="http://schemas.microsoft.com/office/drawing/2014/main" id="{3A144A05-0BFC-4F52-97D7-EEEF0E10F1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716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2</a:t>
              </a:r>
            </a:p>
          </p:txBody>
        </p:sp>
        <p:sp>
          <p:nvSpPr>
            <p:cNvPr id="8279" name="Text Box 25">
              <a:extLst>
                <a:ext uri="{FF2B5EF4-FFF2-40B4-BE49-F238E27FC236}">
                  <a16:creationId xmlns:a16="http://schemas.microsoft.com/office/drawing/2014/main" id="{80C09B75-9163-4ACF-BBA2-50FB0B1124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928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4</a:t>
              </a:r>
            </a:p>
          </p:txBody>
        </p:sp>
        <p:sp>
          <p:nvSpPr>
            <p:cNvPr id="8280" name="Text Box 26">
              <a:extLst>
                <a:ext uri="{FF2B5EF4-FFF2-40B4-BE49-F238E27FC236}">
                  <a16:creationId xmlns:a16="http://schemas.microsoft.com/office/drawing/2014/main" id="{D0055B18-29D5-4AEB-91A8-7AB5F3FBEE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120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2</a:t>
              </a:r>
            </a:p>
          </p:txBody>
        </p:sp>
        <p:sp>
          <p:nvSpPr>
            <p:cNvPr id="8281" name="Text Box 27">
              <a:extLst>
                <a:ext uri="{FF2B5EF4-FFF2-40B4-BE49-F238E27FC236}">
                  <a16:creationId xmlns:a16="http://schemas.microsoft.com/office/drawing/2014/main" id="{85E8E6E6-C7D8-421B-9944-15B5D1C808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928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1</a:t>
              </a:r>
            </a:p>
          </p:txBody>
        </p:sp>
        <p:sp>
          <p:nvSpPr>
            <p:cNvPr id="8282" name="Text Box 28">
              <a:extLst>
                <a:ext uri="{FF2B5EF4-FFF2-40B4-BE49-F238E27FC236}">
                  <a16:creationId xmlns:a16="http://schemas.microsoft.com/office/drawing/2014/main" id="{3A4F7EE9-B309-4CD8-A85B-575FD3E532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928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3</a:t>
              </a:r>
            </a:p>
          </p:txBody>
        </p:sp>
        <p:sp>
          <p:nvSpPr>
            <p:cNvPr id="8283" name="Text Box 29">
              <a:extLst>
                <a:ext uri="{FF2B5EF4-FFF2-40B4-BE49-F238E27FC236}">
                  <a16:creationId xmlns:a16="http://schemas.microsoft.com/office/drawing/2014/main" id="{63A5AEA7-7125-48CB-87C7-9914A3677D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928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10</a:t>
              </a:r>
            </a:p>
          </p:txBody>
        </p:sp>
        <p:sp>
          <p:nvSpPr>
            <p:cNvPr id="8284" name="Text Box 30">
              <a:extLst>
                <a:ext uri="{FF2B5EF4-FFF2-40B4-BE49-F238E27FC236}">
                  <a16:creationId xmlns:a16="http://schemas.microsoft.com/office/drawing/2014/main" id="{D8081FFD-18E2-4886-9739-86327948DF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120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2</a:t>
              </a:r>
            </a:p>
          </p:txBody>
        </p:sp>
        <p:sp>
          <p:nvSpPr>
            <p:cNvPr id="8285" name="Text Box 31">
              <a:extLst>
                <a:ext uri="{FF2B5EF4-FFF2-40B4-BE49-F238E27FC236}">
                  <a16:creationId xmlns:a16="http://schemas.microsoft.com/office/drawing/2014/main" id="{F63F667B-66E8-4A39-9E24-A52566B11A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408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5</a:t>
              </a:r>
            </a:p>
          </p:txBody>
        </p:sp>
        <p:sp>
          <p:nvSpPr>
            <p:cNvPr id="8286" name="Text Box 32">
              <a:extLst>
                <a:ext uri="{FF2B5EF4-FFF2-40B4-BE49-F238E27FC236}">
                  <a16:creationId xmlns:a16="http://schemas.microsoft.com/office/drawing/2014/main" id="{F0C253FC-09FD-41CB-A979-14962904B2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312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8</a:t>
              </a:r>
            </a:p>
          </p:txBody>
        </p:sp>
        <p:sp>
          <p:nvSpPr>
            <p:cNvPr id="8287" name="Text Box 33">
              <a:extLst>
                <a:ext uri="{FF2B5EF4-FFF2-40B4-BE49-F238E27FC236}">
                  <a16:creationId xmlns:a16="http://schemas.microsoft.com/office/drawing/2014/main" id="{7A1F4EA5-5DA3-4DBD-BDA7-303FF4E62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3340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4</a:t>
              </a:r>
            </a:p>
          </p:txBody>
        </p:sp>
        <p:sp>
          <p:nvSpPr>
            <p:cNvPr id="8288" name="Text Box 34">
              <a:extLst>
                <a:ext uri="{FF2B5EF4-FFF2-40B4-BE49-F238E27FC236}">
                  <a16:creationId xmlns:a16="http://schemas.microsoft.com/office/drawing/2014/main" id="{C024D95B-D5D4-43A7-99D4-F5DCC81BAA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388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6</a:t>
              </a:r>
            </a:p>
          </p:txBody>
        </p:sp>
        <p:sp>
          <p:nvSpPr>
            <p:cNvPr id="8289" name="Text Box 35">
              <a:extLst>
                <a:ext uri="{FF2B5EF4-FFF2-40B4-BE49-F238E27FC236}">
                  <a16:creationId xmlns:a16="http://schemas.microsoft.com/office/drawing/2014/main" id="{AA1CA130-3C99-432F-B10A-CFB2EF4925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532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1</a:t>
              </a:r>
            </a:p>
          </p:txBody>
        </p:sp>
      </p:grpSp>
      <p:grpSp>
        <p:nvGrpSpPr>
          <p:cNvPr id="3" name="Group 36">
            <a:extLst>
              <a:ext uri="{FF2B5EF4-FFF2-40B4-BE49-F238E27FC236}">
                <a16:creationId xmlns:a16="http://schemas.microsoft.com/office/drawing/2014/main" id="{41E085EE-CED6-4F53-9BC7-78E25ECC072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92888" y="2265363"/>
            <a:ext cx="1684337" cy="3170237"/>
            <a:chOff x="4416" y="1728"/>
            <a:chExt cx="816" cy="1536"/>
          </a:xfrm>
        </p:grpSpPr>
        <p:sp>
          <p:nvSpPr>
            <p:cNvPr id="8237" name="Rectangle 37">
              <a:extLst>
                <a:ext uri="{FF2B5EF4-FFF2-40B4-BE49-F238E27FC236}">
                  <a16:creationId xmlns:a16="http://schemas.microsoft.com/office/drawing/2014/main" id="{67D6CBC4-3C90-4E30-B114-F9D6221EDD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56" y="1920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sym typeface="Symbol" panose="05050102010706020507" pitchFamily="18" charset="2"/>
                </a:rPr>
                <a:t>0</a:t>
              </a:r>
            </a:p>
          </p:txBody>
        </p:sp>
        <p:sp>
          <p:nvSpPr>
            <p:cNvPr id="8238" name="Rectangle 38">
              <a:extLst>
                <a:ext uri="{FF2B5EF4-FFF2-40B4-BE49-F238E27FC236}">
                  <a16:creationId xmlns:a16="http://schemas.microsoft.com/office/drawing/2014/main" id="{EA64C1AC-C914-4BAA-86A0-2E79C5BA514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16" y="1889"/>
              <a:ext cx="175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1</a:t>
              </a:r>
            </a:p>
          </p:txBody>
        </p:sp>
        <p:sp>
          <p:nvSpPr>
            <p:cNvPr id="8239" name="Rectangle 39">
              <a:extLst>
                <a:ext uri="{FF2B5EF4-FFF2-40B4-BE49-F238E27FC236}">
                  <a16:creationId xmlns:a16="http://schemas.microsoft.com/office/drawing/2014/main" id="{1985C3D8-63C9-45D3-BB9D-775FA50E3BE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0" y="1728"/>
              <a:ext cx="672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Dist </a:t>
              </a:r>
              <a:r>
                <a:rPr lang="en-US" altLang="zh-CN" sz="1800" b="1">
                  <a:solidFill>
                    <a:schemeClr val="hlink"/>
                  </a:solidFill>
                  <a:latin typeface="Arial" panose="020B0604020202020204" pitchFamily="34" charset="0"/>
                </a:rPr>
                <a:t>Path</a:t>
              </a:r>
            </a:p>
          </p:txBody>
        </p:sp>
        <p:sp>
          <p:nvSpPr>
            <p:cNvPr id="8240" name="Rectangle 40">
              <a:extLst>
                <a:ext uri="{FF2B5EF4-FFF2-40B4-BE49-F238E27FC236}">
                  <a16:creationId xmlns:a16="http://schemas.microsoft.com/office/drawing/2014/main" id="{96EB6C75-D558-4743-ADC1-A9FF19D23F9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56" y="2112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8241" name="Rectangle 41">
              <a:extLst>
                <a:ext uri="{FF2B5EF4-FFF2-40B4-BE49-F238E27FC236}">
                  <a16:creationId xmlns:a16="http://schemas.microsoft.com/office/drawing/2014/main" id="{AC759DC5-16B9-477D-825C-486F1FC6BA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16" y="2080"/>
              <a:ext cx="175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2</a:t>
              </a:r>
            </a:p>
          </p:txBody>
        </p:sp>
        <p:sp>
          <p:nvSpPr>
            <p:cNvPr id="8242" name="Rectangle 42">
              <a:extLst>
                <a:ext uri="{FF2B5EF4-FFF2-40B4-BE49-F238E27FC236}">
                  <a16:creationId xmlns:a16="http://schemas.microsoft.com/office/drawing/2014/main" id="{99FF5232-FAEE-4E65-82A2-5F755F30D55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56" y="2304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8243" name="Rectangle 43">
              <a:extLst>
                <a:ext uri="{FF2B5EF4-FFF2-40B4-BE49-F238E27FC236}">
                  <a16:creationId xmlns:a16="http://schemas.microsoft.com/office/drawing/2014/main" id="{17660882-E4B6-433B-9A66-285EAC0C6CB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16" y="2273"/>
              <a:ext cx="175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3</a:t>
              </a:r>
            </a:p>
          </p:txBody>
        </p:sp>
        <p:sp>
          <p:nvSpPr>
            <p:cNvPr id="8244" name="Rectangle 44">
              <a:extLst>
                <a:ext uri="{FF2B5EF4-FFF2-40B4-BE49-F238E27FC236}">
                  <a16:creationId xmlns:a16="http://schemas.microsoft.com/office/drawing/2014/main" id="{F1C2289E-9C74-461A-AA81-0B49D60185D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56" y="2496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8245" name="Rectangle 45">
              <a:extLst>
                <a:ext uri="{FF2B5EF4-FFF2-40B4-BE49-F238E27FC236}">
                  <a16:creationId xmlns:a16="http://schemas.microsoft.com/office/drawing/2014/main" id="{71A1543E-D453-421F-8DC3-4F5B35BEA49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16" y="2464"/>
              <a:ext cx="175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4</a:t>
              </a:r>
            </a:p>
          </p:txBody>
        </p:sp>
        <p:sp>
          <p:nvSpPr>
            <p:cNvPr id="8246" name="Rectangle 46">
              <a:extLst>
                <a:ext uri="{FF2B5EF4-FFF2-40B4-BE49-F238E27FC236}">
                  <a16:creationId xmlns:a16="http://schemas.microsoft.com/office/drawing/2014/main" id="{15573801-CE74-43A1-80D0-BFEDD121241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56" y="2688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8247" name="Rectangle 47">
              <a:extLst>
                <a:ext uri="{FF2B5EF4-FFF2-40B4-BE49-F238E27FC236}">
                  <a16:creationId xmlns:a16="http://schemas.microsoft.com/office/drawing/2014/main" id="{22E9A103-ACC7-4E6F-B11F-9EFD4DA07D9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16" y="2656"/>
              <a:ext cx="175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5</a:t>
              </a:r>
            </a:p>
          </p:txBody>
        </p:sp>
        <p:sp>
          <p:nvSpPr>
            <p:cNvPr id="8248" name="Rectangle 48">
              <a:extLst>
                <a:ext uri="{FF2B5EF4-FFF2-40B4-BE49-F238E27FC236}">
                  <a16:creationId xmlns:a16="http://schemas.microsoft.com/office/drawing/2014/main" id="{72BFB49F-7157-48AD-873A-B02DF15B3E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56" y="2880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8249" name="Rectangle 49">
              <a:extLst>
                <a:ext uri="{FF2B5EF4-FFF2-40B4-BE49-F238E27FC236}">
                  <a16:creationId xmlns:a16="http://schemas.microsoft.com/office/drawing/2014/main" id="{A6B99C2E-B239-469D-BCF8-667C59D3BE9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16" y="2849"/>
              <a:ext cx="175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6</a:t>
              </a:r>
            </a:p>
          </p:txBody>
        </p:sp>
        <p:sp>
          <p:nvSpPr>
            <p:cNvPr id="8250" name="Rectangle 50">
              <a:extLst>
                <a:ext uri="{FF2B5EF4-FFF2-40B4-BE49-F238E27FC236}">
                  <a16:creationId xmlns:a16="http://schemas.microsoft.com/office/drawing/2014/main" id="{C8DDEAE2-18EC-4A0E-8AA7-0698283860D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56" y="3072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8251" name="Rectangle 51">
              <a:extLst>
                <a:ext uri="{FF2B5EF4-FFF2-40B4-BE49-F238E27FC236}">
                  <a16:creationId xmlns:a16="http://schemas.microsoft.com/office/drawing/2014/main" id="{AE0700D1-27C6-47E8-A73A-7E131B7DF5A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16" y="3040"/>
              <a:ext cx="175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7</a:t>
              </a:r>
            </a:p>
          </p:txBody>
        </p:sp>
        <p:sp>
          <p:nvSpPr>
            <p:cNvPr id="8252" name="Rectangle 52">
              <a:extLst>
                <a:ext uri="{FF2B5EF4-FFF2-40B4-BE49-F238E27FC236}">
                  <a16:creationId xmlns:a16="http://schemas.microsoft.com/office/drawing/2014/main" id="{D98D5962-C309-47C1-B78D-BEBF2B0E397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48" y="1920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0</a:t>
              </a:r>
            </a:p>
          </p:txBody>
        </p:sp>
        <p:sp>
          <p:nvSpPr>
            <p:cNvPr id="8253" name="Rectangle 53">
              <a:extLst>
                <a:ext uri="{FF2B5EF4-FFF2-40B4-BE49-F238E27FC236}">
                  <a16:creationId xmlns:a16="http://schemas.microsoft.com/office/drawing/2014/main" id="{D14A258C-7E7F-49EE-AD34-07120E57E2F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48" y="2112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0</a:t>
              </a:r>
            </a:p>
          </p:txBody>
        </p:sp>
        <p:sp>
          <p:nvSpPr>
            <p:cNvPr id="8254" name="Rectangle 54">
              <a:extLst>
                <a:ext uri="{FF2B5EF4-FFF2-40B4-BE49-F238E27FC236}">
                  <a16:creationId xmlns:a16="http://schemas.microsoft.com/office/drawing/2014/main" id="{2CE169FD-F37E-4847-B804-1AE69928A71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48" y="2304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0</a:t>
              </a:r>
            </a:p>
          </p:txBody>
        </p:sp>
        <p:sp>
          <p:nvSpPr>
            <p:cNvPr id="8255" name="Rectangle 55">
              <a:extLst>
                <a:ext uri="{FF2B5EF4-FFF2-40B4-BE49-F238E27FC236}">
                  <a16:creationId xmlns:a16="http://schemas.microsoft.com/office/drawing/2014/main" id="{D8300AE1-7619-40E0-85FB-4117826A25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48" y="2496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0</a:t>
              </a:r>
            </a:p>
          </p:txBody>
        </p:sp>
        <p:sp>
          <p:nvSpPr>
            <p:cNvPr id="8256" name="Rectangle 56">
              <a:extLst>
                <a:ext uri="{FF2B5EF4-FFF2-40B4-BE49-F238E27FC236}">
                  <a16:creationId xmlns:a16="http://schemas.microsoft.com/office/drawing/2014/main" id="{06627C4D-C356-449D-9381-9BAF443608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48" y="2688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0</a:t>
              </a:r>
            </a:p>
          </p:txBody>
        </p:sp>
        <p:sp>
          <p:nvSpPr>
            <p:cNvPr id="8257" name="Rectangle 57">
              <a:extLst>
                <a:ext uri="{FF2B5EF4-FFF2-40B4-BE49-F238E27FC236}">
                  <a16:creationId xmlns:a16="http://schemas.microsoft.com/office/drawing/2014/main" id="{5EBABA29-CA1C-4BBA-8DE8-185C58F9631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48" y="2880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0</a:t>
              </a:r>
            </a:p>
          </p:txBody>
        </p:sp>
        <p:sp>
          <p:nvSpPr>
            <p:cNvPr id="8258" name="Rectangle 58">
              <a:extLst>
                <a:ext uri="{FF2B5EF4-FFF2-40B4-BE49-F238E27FC236}">
                  <a16:creationId xmlns:a16="http://schemas.microsoft.com/office/drawing/2014/main" id="{FD68E181-1301-4260-8A36-E040E2562B3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48" y="3072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0</a:t>
              </a:r>
            </a:p>
          </p:txBody>
        </p:sp>
      </p:grpSp>
      <p:sp>
        <p:nvSpPr>
          <p:cNvPr id="74813" name="Oval 61">
            <a:extLst>
              <a:ext uri="{FF2B5EF4-FFF2-40B4-BE49-F238E27FC236}">
                <a16:creationId xmlns:a16="http://schemas.microsoft.com/office/drawing/2014/main" id="{E4C45467-6815-41E5-9460-4165F9A19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95300"/>
            <a:ext cx="381000" cy="3810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4" name="Group 64">
            <a:extLst>
              <a:ext uri="{FF2B5EF4-FFF2-40B4-BE49-F238E27FC236}">
                <a16:creationId xmlns:a16="http://schemas.microsoft.com/office/drawing/2014/main" id="{18CD1A6F-3408-4E08-A308-278884DC70E7}"/>
              </a:ext>
            </a:extLst>
          </p:cNvPr>
          <p:cNvGrpSpPr>
            <a:grpSpLocks/>
          </p:cNvGrpSpPr>
          <p:nvPr/>
        </p:nvGrpSpPr>
        <p:grpSpPr bwMode="auto">
          <a:xfrm>
            <a:off x="7081838" y="3048000"/>
            <a:ext cx="798512" cy="400050"/>
            <a:chOff x="4464" y="1968"/>
            <a:chExt cx="503" cy="252"/>
          </a:xfrm>
        </p:grpSpPr>
        <p:sp>
          <p:nvSpPr>
            <p:cNvPr id="8235" name="Rectangle 60">
              <a:extLst>
                <a:ext uri="{FF2B5EF4-FFF2-40B4-BE49-F238E27FC236}">
                  <a16:creationId xmlns:a16="http://schemas.microsoft.com/office/drawing/2014/main" id="{54CD96AC-CFB4-4A57-9A4B-F372051A37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64" y="1968"/>
              <a:ext cx="252" cy="2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8236" name="Rectangle 63">
              <a:extLst>
                <a:ext uri="{FF2B5EF4-FFF2-40B4-BE49-F238E27FC236}">
                  <a16:creationId xmlns:a16="http://schemas.microsoft.com/office/drawing/2014/main" id="{AB0A3154-8DBD-4951-9838-102B621991E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15" y="1968"/>
              <a:ext cx="252" cy="2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solidFill>
                    <a:schemeClr val="hlink"/>
                  </a:solidFill>
                </a:rPr>
                <a:t>v</a:t>
              </a:r>
              <a:r>
                <a:rPr lang="en-US" altLang="zh-CN" sz="1800" b="1" baseline="-25000">
                  <a:solidFill>
                    <a:schemeClr val="hlink"/>
                  </a:solidFill>
                </a:rPr>
                <a:t>1</a:t>
              </a:r>
            </a:p>
          </p:txBody>
        </p:sp>
      </p:grpSp>
      <p:grpSp>
        <p:nvGrpSpPr>
          <p:cNvPr id="5" name="Group 65">
            <a:extLst>
              <a:ext uri="{FF2B5EF4-FFF2-40B4-BE49-F238E27FC236}">
                <a16:creationId xmlns:a16="http://schemas.microsoft.com/office/drawing/2014/main" id="{3AF126C9-5202-4542-A58B-9BBBB3E23253}"/>
              </a:ext>
            </a:extLst>
          </p:cNvPr>
          <p:cNvGrpSpPr>
            <a:grpSpLocks/>
          </p:cNvGrpSpPr>
          <p:nvPr/>
        </p:nvGrpSpPr>
        <p:grpSpPr bwMode="auto">
          <a:xfrm>
            <a:off x="7081838" y="3846513"/>
            <a:ext cx="798512" cy="400050"/>
            <a:chOff x="4464" y="1968"/>
            <a:chExt cx="503" cy="252"/>
          </a:xfrm>
        </p:grpSpPr>
        <p:sp>
          <p:nvSpPr>
            <p:cNvPr id="8233" name="Rectangle 66">
              <a:extLst>
                <a:ext uri="{FF2B5EF4-FFF2-40B4-BE49-F238E27FC236}">
                  <a16:creationId xmlns:a16="http://schemas.microsoft.com/office/drawing/2014/main" id="{0FCF740D-ABAC-4C0C-BFE7-4FB97E564D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64" y="1968"/>
              <a:ext cx="252" cy="2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234" name="Rectangle 67">
              <a:extLst>
                <a:ext uri="{FF2B5EF4-FFF2-40B4-BE49-F238E27FC236}">
                  <a16:creationId xmlns:a16="http://schemas.microsoft.com/office/drawing/2014/main" id="{EF0641EC-48DC-4170-8510-108D580FFE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15" y="1968"/>
              <a:ext cx="252" cy="2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solidFill>
                    <a:schemeClr val="hlink"/>
                  </a:solidFill>
                </a:rPr>
                <a:t>v</a:t>
              </a:r>
              <a:r>
                <a:rPr lang="en-US" altLang="zh-CN" sz="1800" b="1" baseline="-25000">
                  <a:solidFill>
                    <a:schemeClr val="hlink"/>
                  </a:solidFill>
                </a:rPr>
                <a:t>1</a:t>
              </a:r>
            </a:p>
          </p:txBody>
        </p:sp>
      </p:grpSp>
      <p:sp>
        <p:nvSpPr>
          <p:cNvPr id="74820" name="Oval 68">
            <a:extLst>
              <a:ext uri="{FF2B5EF4-FFF2-40B4-BE49-F238E27FC236}">
                <a16:creationId xmlns:a16="http://schemas.microsoft.com/office/drawing/2014/main" id="{C6A6DBEF-0D16-4F31-A9A5-4447EDAD5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1143000"/>
            <a:ext cx="381000" cy="3810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6" name="Group 69">
            <a:extLst>
              <a:ext uri="{FF2B5EF4-FFF2-40B4-BE49-F238E27FC236}">
                <a16:creationId xmlns:a16="http://schemas.microsoft.com/office/drawing/2014/main" id="{E834C079-E0D7-435D-A667-CAFEA77CD59B}"/>
              </a:ext>
            </a:extLst>
          </p:cNvPr>
          <p:cNvGrpSpPr>
            <a:grpSpLocks/>
          </p:cNvGrpSpPr>
          <p:nvPr/>
        </p:nvGrpSpPr>
        <p:grpSpPr bwMode="auto">
          <a:xfrm>
            <a:off x="7081838" y="3446463"/>
            <a:ext cx="798512" cy="400050"/>
            <a:chOff x="4464" y="1968"/>
            <a:chExt cx="503" cy="252"/>
          </a:xfrm>
        </p:grpSpPr>
        <p:sp>
          <p:nvSpPr>
            <p:cNvPr id="8231" name="Rectangle 70">
              <a:extLst>
                <a:ext uri="{FF2B5EF4-FFF2-40B4-BE49-F238E27FC236}">
                  <a16:creationId xmlns:a16="http://schemas.microsoft.com/office/drawing/2014/main" id="{85B78C2F-5595-409E-883B-8FB78FEA80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64" y="1968"/>
              <a:ext cx="252" cy="2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8232" name="Rectangle 71">
              <a:extLst>
                <a:ext uri="{FF2B5EF4-FFF2-40B4-BE49-F238E27FC236}">
                  <a16:creationId xmlns:a16="http://schemas.microsoft.com/office/drawing/2014/main" id="{22A3DCE8-B317-46DE-99D6-905CD8CD81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15" y="1968"/>
              <a:ext cx="252" cy="2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solidFill>
                    <a:schemeClr val="hlink"/>
                  </a:solidFill>
                </a:rPr>
                <a:t>v</a:t>
              </a:r>
              <a:r>
                <a:rPr lang="en-US" altLang="zh-CN" sz="1800" b="1" baseline="-25000">
                  <a:solidFill>
                    <a:schemeClr val="hlink"/>
                  </a:solidFill>
                </a:rPr>
                <a:t>4</a:t>
              </a:r>
            </a:p>
          </p:txBody>
        </p:sp>
      </p:grpSp>
      <p:grpSp>
        <p:nvGrpSpPr>
          <p:cNvPr id="7" name="Group 72">
            <a:extLst>
              <a:ext uri="{FF2B5EF4-FFF2-40B4-BE49-F238E27FC236}">
                <a16:creationId xmlns:a16="http://schemas.microsoft.com/office/drawing/2014/main" id="{A40BE326-F594-46DB-B7A4-688336B860D1}"/>
              </a:ext>
            </a:extLst>
          </p:cNvPr>
          <p:cNvGrpSpPr>
            <a:grpSpLocks/>
          </p:cNvGrpSpPr>
          <p:nvPr/>
        </p:nvGrpSpPr>
        <p:grpSpPr bwMode="auto">
          <a:xfrm>
            <a:off x="7081838" y="4248150"/>
            <a:ext cx="798512" cy="400050"/>
            <a:chOff x="4464" y="1968"/>
            <a:chExt cx="503" cy="252"/>
          </a:xfrm>
        </p:grpSpPr>
        <p:sp>
          <p:nvSpPr>
            <p:cNvPr id="8229" name="Rectangle 73">
              <a:extLst>
                <a:ext uri="{FF2B5EF4-FFF2-40B4-BE49-F238E27FC236}">
                  <a16:creationId xmlns:a16="http://schemas.microsoft.com/office/drawing/2014/main" id="{CBDEF1C1-DA99-48F1-B3AA-F2C2687F8CD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64" y="1968"/>
              <a:ext cx="252" cy="2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8230" name="Rectangle 74">
              <a:extLst>
                <a:ext uri="{FF2B5EF4-FFF2-40B4-BE49-F238E27FC236}">
                  <a16:creationId xmlns:a16="http://schemas.microsoft.com/office/drawing/2014/main" id="{DF056177-6AA4-4652-83AC-2604FE81F7B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15" y="1968"/>
              <a:ext cx="252" cy="2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solidFill>
                    <a:schemeClr val="hlink"/>
                  </a:solidFill>
                </a:rPr>
                <a:t>v</a:t>
              </a:r>
              <a:r>
                <a:rPr lang="en-US" altLang="zh-CN" sz="1800" b="1" baseline="-25000">
                  <a:solidFill>
                    <a:schemeClr val="hlink"/>
                  </a:solidFill>
                </a:rPr>
                <a:t>4</a:t>
              </a:r>
            </a:p>
          </p:txBody>
        </p:sp>
      </p:grpSp>
      <p:grpSp>
        <p:nvGrpSpPr>
          <p:cNvPr id="8" name="Group 75">
            <a:extLst>
              <a:ext uri="{FF2B5EF4-FFF2-40B4-BE49-F238E27FC236}">
                <a16:creationId xmlns:a16="http://schemas.microsoft.com/office/drawing/2014/main" id="{B23CB7DF-5C37-4A91-B8B4-B1C718724A8F}"/>
              </a:ext>
            </a:extLst>
          </p:cNvPr>
          <p:cNvGrpSpPr>
            <a:grpSpLocks/>
          </p:cNvGrpSpPr>
          <p:nvPr/>
        </p:nvGrpSpPr>
        <p:grpSpPr bwMode="auto">
          <a:xfrm>
            <a:off x="7081838" y="4648200"/>
            <a:ext cx="798512" cy="400050"/>
            <a:chOff x="4464" y="1968"/>
            <a:chExt cx="503" cy="252"/>
          </a:xfrm>
        </p:grpSpPr>
        <p:sp>
          <p:nvSpPr>
            <p:cNvPr id="8227" name="Rectangle 76">
              <a:extLst>
                <a:ext uri="{FF2B5EF4-FFF2-40B4-BE49-F238E27FC236}">
                  <a16:creationId xmlns:a16="http://schemas.microsoft.com/office/drawing/2014/main" id="{323E6DB2-6788-46A2-8B61-9991C71A5B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64" y="1968"/>
              <a:ext cx="252" cy="2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8228" name="Rectangle 77">
              <a:extLst>
                <a:ext uri="{FF2B5EF4-FFF2-40B4-BE49-F238E27FC236}">
                  <a16:creationId xmlns:a16="http://schemas.microsoft.com/office/drawing/2014/main" id="{86B70BD4-3976-4806-9F53-DFC84A1CF8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15" y="1968"/>
              <a:ext cx="252" cy="2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solidFill>
                    <a:schemeClr val="hlink"/>
                  </a:solidFill>
                </a:rPr>
                <a:t>v</a:t>
              </a:r>
              <a:r>
                <a:rPr lang="en-US" altLang="zh-CN" sz="1800" b="1" baseline="-25000">
                  <a:solidFill>
                    <a:schemeClr val="hlink"/>
                  </a:solidFill>
                </a:rPr>
                <a:t>4</a:t>
              </a:r>
            </a:p>
          </p:txBody>
        </p:sp>
      </p:grpSp>
      <p:grpSp>
        <p:nvGrpSpPr>
          <p:cNvPr id="9" name="Group 78">
            <a:extLst>
              <a:ext uri="{FF2B5EF4-FFF2-40B4-BE49-F238E27FC236}">
                <a16:creationId xmlns:a16="http://schemas.microsoft.com/office/drawing/2014/main" id="{1596ACCB-998F-44E0-932F-11932B90B984}"/>
              </a:ext>
            </a:extLst>
          </p:cNvPr>
          <p:cNvGrpSpPr>
            <a:grpSpLocks/>
          </p:cNvGrpSpPr>
          <p:nvPr/>
        </p:nvGrpSpPr>
        <p:grpSpPr bwMode="auto">
          <a:xfrm>
            <a:off x="7081838" y="5048250"/>
            <a:ext cx="798512" cy="400050"/>
            <a:chOff x="4464" y="1968"/>
            <a:chExt cx="503" cy="252"/>
          </a:xfrm>
        </p:grpSpPr>
        <p:sp>
          <p:nvSpPr>
            <p:cNvPr id="8225" name="Rectangle 79">
              <a:extLst>
                <a:ext uri="{FF2B5EF4-FFF2-40B4-BE49-F238E27FC236}">
                  <a16:creationId xmlns:a16="http://schemas.microsoft.com/office/drawing/2014/main" id="{3E64F367-A70E-423F-898F-6C9A3DEBCC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64" y="1968"/>
              <a:ext cx="252" cy="2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8226" name="Rectangle 80">
              <a:extLst>
                <a:ext uri="{FF2B5EF4-FFF2-40B4-BE49-F238E27FC236}">
                  <a16:creationId xmlns:a16="http://schemas.microsoft.com/office/drawing/2014/main" id="{0F82CCED-B1C7-44BA-BA6A-63E07606F3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15" y="1968"/>
              <a:ext cx="252" cy="2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solidFill>
                    <a:schemeClr val="hlink"/>
                  </a:solidFill>
                </a:rPr>
                <a:t>v</a:t>
              </a:r>
              <a:r>
                <a:rPr lang="en-US" altLang="zh-CN" sz="1800" b="1" baseline="-25000">
                  <a:solidFill>
                    <a:schemeClr val="hlink"/>
                  </a:solidFill>
                </a:rPr>
                <a:t>4</a:t>
              </a:r>
            </a:p>
          </p:txBody>
        </p:sp>
      </p:grpSp>
      <p:sp>
        <p:nvSpPr>
          <p:cNvPr id="74833" name="Oval 81">
            <a:extLst>
              <a:ext uri="{FF2B5EF4-FFF2-40B4-BE49-F238E27FC236}">
                <a16:creationId xmlns:a16="http://schemas.microsoft.com/office/drawing/2014/main" id="{73DB6D38-9473-4D1D-AAC4-9CCEFF0BC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3338" y="495300"/>
            <a:ext cx="381000" cy="3810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4834" name="Oval 82">
            <a:extLst>
              <a:ext uri="{FF2B5EF4-FFF2-40B4-BE49-F238E27FC236}">
                <a16:creationId xmlns:a16="http://schemas.microsoft.com/office/drawing/2014/main" id="{7783E6BC-5A30-49AF-B6B3-FA41146E8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143000"/>
            <a:ext cx="381000" cy="3810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10" name="Group 83">
            <a:extLst>
              <a:ext uri="{FF2B5EF4-FFF2-40B4-BE49-F238E27FC236}">
                <a16:creationId xmlns:a16="http://schemas.microsoft.com/office/drawing/2014/main" id="{CA48E128-D345-40A0-B97E-2B21C4D2EB5F}"/>
              </a:ext>
            </a:extLst>
          </p:cNvPr>
          <p:cNvGrpSpPr>
            <a:grpSpLocks/>
          </p:cNvGrpSpPr>
          <p:nvPr/>
        </p:nvGrpSpPr>
        <p:grpSpPr bwMode="auto">
          <a:xfrm>
            <a:off x="7081838" y="4648200"/>
            <a:ext cx="798512" cy="400050"/>
            <a:chOff x="4464" y="1968"/>
            <a:chExt cx="503" cy="252"/>
          </a:xfrm>
        </p:grpSpPr>
        <p:sp>
          <p:nvSpPr>
            <p:cNvPr id="8223" name="Rectangle 84">
              <a:extLst>
                <a:ext uri="{FF2B5EF4-FFF2-40B4-BE49-F238E27FC236}">
                  <a16:creationId xmlns:a16="http://schemas.microsoft.com/office/drawing/2014/main" id="{980C9031-B551-4B0F-A0A4-803CE1E06B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64" y="1968"/>
              <a:ext cx="252" cy="2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8224" name="Rectangle 85">
              <a:extLst>
                <a:ext uri="{FF2B5EF4-FFF2-40B4-BE49-F238E27FC236}">
                  <a16:creationId xmlns:a16="http://schemas.microsoft.com/office/drawing/2014/main" id="{2985BFF1-3B91-4A67-9F38-DF94256EFF1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15" y="1968"/>
              <a:ext cx="252" cy="2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solidFill>
                    <a:schemeClr val="hlink"/>
                  </a:solidFill>
                </a:rPr>
                <a:t>v</a:t>
              </a:r>
              <a:r>
                <a:rPr lang="en-US" altLang="zh-CN" sz="1800" b="1" baseline="-25000">
                  <a:solidFill>
                    <a:schemeClr val="hlink"/>
                  </a:solidFill>
                </a:rPr>
                <a:t>3</a:t>
              </a:r>
            </a:p>
          </p:txBody>
        </p:sp>
      </p:grpSp>
      <p:sp>
        <p:nvSpPr>
          <p:cNvPr id="74838" name="Oval 86">
            <a:extLst>
              <a:ext uri="{FF2B5EF4-FFF2-40B4-BE49-F238E27FC236}">
                <a16:creationId xmlns:a16="http://schemas.microsoft.com/office/drawing/2014/main" id="{0C3CFC79-ADF2-417A-A605-F0823B494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9913" y="1143000"/>
            <a:ext cx="381000" cy="3810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4839" name="Oval 87">
            <a:extLst>
              <a:ext uri="{FF2B5EF4-FFF2-40B4-BE49-F238E27FC236}">
                <a16:creationId xmlns:a16="http://schemas.microsoft.com/office/drawing/2014/main" id="{DC63FB16-CE98-448A-B320-2CA2945AB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2713" y="1752600"/>
            <a:ext cx="381000" cy="3810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11" name="Group 88">
            <a:extLst>
              <a:ext uri="{FF2B5EF4-FFF2-40B4-BE49-F238E27FC236}">
                <a16:creationId xmlns:a16="http://schemas.microsoft.com/office/drawing/2014/main" id="{F93F226C-8EBD-40D1-A20C-C883FCC59013}"/>
              </a:ext>
            </a:extLst>
          </p:cNvPr>
          <p:cNvGrpSpPr>
            <a:grpSpLocks/>
          </p:cNvGrpSpPr>
          <p:nvPr/>
        </p:nvGrpSpPr>
        <p:grpSpPr bwMode="auto">
          <a:xfrm>
            <a:off x="7081838" y="4648200"/>
            <a:ext cx="798512" cy="400050"/>
            <a:chOff x="4464" y="1968"/>
            <a:chExt cx="503" cy="252"/>
          </a:xfrm>
        </p:grpSpPr>
        <p:sp>
          <p:nvSpPr>
            <p:cNvPr id="8221" name="Rectangle 89">
              <a:extLst>
                <a:ext uri="{FF2B5EF4-FFF2-40B4-BE49-F238E27FC236}">
                  <a16:creationId xmlns:a16="http://schemas.microsoft.com/office/drawing/2014/main" id="{F286CF6A-D84A-42EF-80AE-669CBFAA82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64" y="1968"/>
              <a:ext cx="252" cy="2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8222" name="Rectangle 90">
              <a:extLst>
                <a:ext uri="{FF2B5EF4-FFF2-40B4-BE49-F238E27FC236}">
                  <a16:creationId xmlns:a16="http://schemas.microsoft.com/office/drawing/2014/main" id="{26C1BD2B-4227-4775-9C1E-9438178C4D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15" y="1968"/>
              <a:ext cx="252" cy="2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solidFill>
                    <a:schemeClr val="hlink"/>
                  </a:solidFill>
                </a:rPr>
                <a:t>v</a:t>
              </a:r>
              <a:r>
                <a:rPr lang="en-US" altLang="zh-CN" sz="1800" b="1" baseline="-25000">
                  <a:solidFill>
                    <a:schemeClr val="hlink"/>
                  </a:solidFill>
                </a:rPr>
                <a:t>7</a:t>
              </a:r>
            </a:p>
          </p:txBody>
        </p:sp>
      </p:grpSp>
      <p:sp>
        <p:nvSpPr>
          <p:cNvPr id="74843" name="Oval 91">
            <a:extLst>
              <a:ext uri="{FF2B5EF4-FFF2-40B4-BE49-F238E27FC236}">
                <a16:creationId xmlns:a16="http://schemas.microsoft.com/office/drawing/2014/main" id="{ACA46500-6594-4BAC-BF9A-B8640DDC4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752600"/>
            <a:ext cx="381000" cy="3810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4844" name="Rectangle 92">
            <a:extLst>
              <a:ext uri="{FF2B5EF4-FFF2-40B4-BE49-F238E27FC236}">
                <a16:creationId xmlns:a16="http://schemas.microsoft.com/office/drawing/2014/main" id="{AD0A501E-1CA3-4513-BA13-0F20F1656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76800"/>
            <a:ext cx="457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</a:t>
            </a:r>
            <a:r>
              <a:rPr lang="en-US" altLang="zh-CN" sz="1800" b="1">
                <a:solidFill>
                  <a:srgbClr val="FF0000"/>
                </a:solidFill>
                <a:latin typeface="Arial" panose="020B0604020202020204" pitchFamily="34" charset="0"/>
              </a:rPr>
              <a:t>not work for edge with negative cost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 */</a:t>
            </a:r>
          </a:p>
        </p:txBody>
      </p:sp>
      <p:sp>
        <p:nvSpPr>
          <p:cNvPr id="74845" name="AutoShape 93">
            <a:extLst>
              <a:ext uri="{FF2B5EF4-FFF2-40B4-BE49-F238E27FC236}">
                <a16:creationId xmlns:a16="http://schemas.microsoft.com/office/drawing/2014/main" id="{5C472173-3D10-442B-AA03-79CDD5B1F2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3400" y="5486400"/>
            <a:ext cx="7772400" cy="6858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Please read Figure 9.31 on p.304 for printing the path.</a:t>
            </a:r>
          </a:p>
        </p:txBody>
      </p:sp>
      <p:sp>
        <p:nvSpPr>
          <p:cNvPr id="74846" name="Line 94">
            <a:extLst>
              <a:ext uri="{FF2B5EF4-FFF2-40B4-BE49-F238E27FC236}">
                <a16:creationId xmlns:a16="http://schemas.microsoft.com/office/drawing/2014/main" id="{1ED407CA-36F8-4FCE-9899-22D367F54E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828800"/>
            <a:ext cx="3657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" name="Group 97">
            <a:extLst>
              <a:ext uri="{FF2B5EF4-FFF2-40B4-BE49-F238E27FC236}">
                <a16:creationId xmlns:a16="http://schemas.microsoft.com/office/drawing/2014/main" id="{392FE462-4274-48D8-A53A-D2AB40633DCA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733800"/>
            <a:ext cx="2895600" cy="304800"/>
            <a:chOff x="1584" y="2352"/>
            <a:chExt cx="1824" cy="192"/>
          </a:xfrm>
        </p:grpSpPr>
        <p:sp>
          <p:nvSpPr>
            <p:cNvPr id="8219" name="Line 95">
              <a:extLst>
                <a:ext uri="{FF2B5EF4-FFF2-40B4-BE49-F238E27FC236}">
                  <a16:creationId xmlns:a16="http://schemas.microsoft.com/office/drawing/2014/main" id="{03818899-40CB-482D-AA83-5213CD85E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352"/>
              <a:ext cx="168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0" name="Line 96">
              <a:extLst>
                <a:ext uri="{FF2B5EF4-FFF2-40B4-BE49-F238E27FC236}">
                  <a16:creationId xmlns:a16="http://schemas.microsoft.com/office/drawing/2014/main" id="{63F4589F-4653-4C68-91EC-942C5823DC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544"/>
              <a:ext cx="12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850" name="Rectangle 98">
            <a:extLst>
              <a:ext uri="{FF2B5EF4-FFF2-40B4-BE49-F238E27FC236}">
                <a16:creationId xmlns:a16="http://schemas.microsoft.com/office/drawing/2014/main" id="{7E14B032-15FD-4165-B531-D4643633F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233488"/>
            <a:ext cx="1352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O( |V| ) */</a:t>
            </a:r>
          </a:p>
        </p:txBody>
      </p:sp>
      <p:sp>
        <p:nvSpPr>
          <p:cNvPr id="8218" name="Text Box 99">
            <a:extLst>
              <a:ext uri="{FF2B5EF4-FFF2-40B4-BE49-F238E27FC236}">
                <a16:creationId xmlns:a16="http://schemas.microsoft.com/office/drawing/2014/main" id="{4511C183-6D18-4FE3-A830-8329DA6B0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6/11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4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4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4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4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4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4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4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4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48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48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4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4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4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4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7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7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nimBg="1" autoUpdateAnimBg="0"/>
      <p:bldP spid="74813" grpId="0" animBg="1"/>
      <p:bldP spid="74820" grpId="0" animBg="1"/>
      <p:bldP spid="74833" grpId="0" animBg="1"/>
      <p:bldP spid="74834" grpId="0" animBg="1"/>
      <p:bldP spid="74838" grpId="0" animBg="1"/>
      <p:bldP spid="74839" grpId="0" animBg="1"/>
      <p:bldP spid="74843" grpId="0" animBg="1"/>
      <p:bldP spid="74844" grpId="0" autoUpdateAnimBg="0"/>
      <p:bldP spid="74845" grpId="0" animBg="1" autoUpdateAnimBg="0"/>
      <p:bldP spid="7485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00FCE6EF-4E89-4DE4-9A4C-CE930B721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0"/>
            <a:ext cx="327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§3  Shortest Path Algorithms</a:t>
            </a:r>
          </a:p>
        </p:txBody>
      </p:sp>
      <p:sp>
        <p:nvSpPr>
          <p:cNvPr id="75779" name="Text Box 3">
            <a:extLst>
              <a:ext uri="{FF2B5EF4-FFF2-40B4-BE49-F238E27FC236}">
                <a16:creationId xmlns:a16="http://schemas.microsoft.com/office/drawing/2014/main" id="{FBC3A4BD-B437-4104-9CE4-EDC8D2B93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24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</a:t>
            </a:r>
            <a:r>
              <a:rPr lang="en-US" altLang="zh-CN" sz="2000" b="1">
                <a:sym typeface="Wingdings" panose="05000000000000000000" pitchFamily="2" charset="2"/>
              </a:rPr>
              <a:t> Implementation 1</a:t>
            </a:r>
            <a:endParaRPr lang="en-US" altLang="zh-CN" sz="2000" b="1"/>
          </a:p>
        </p:txBody>
      </p:sp>
      <p:sp>
        <p:nvSpPr>
          <p:cNvPr id="75780" name="Rectangle 4">
            <a:extLst>
              <a:ext uri="{FF2B5EF4-FFF2-40B4-BE49-F238E27FC236}">
                <a16:creationId xmlns:a16="http://schemas.microsoft.com/office/drawing/2014/main" id="{1EA46519-9E1B-45D6-8662-93317C551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85800"/>
            <a:ext cx="464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V = smallest unknown distance vertex;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simply scan the table – O( |V| ) */</a:t>
            </a:r>
          </a:p>
        </p:txBody>
      </p:sp>
      <p:sp>
        <p:nvSpPr>
          <p:cNvPr id="75781" name="Text Box 5">
            <a:extLst>
              <a:ext uri="{FF2B5EF4-FFF2-40B4-BE49-F238E27FC236}">
                <a16:creationId xmlns:a16="http://schemas.microsoft.com/office/drawing/2014/main" id="{B3FAE58D-8C28-46AB-BCB0-7A5E0DB94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71600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1"/>
              <a:t>T</a:t>
            </a:r>
            <a:r>
              <a:rPr lang="en-US" altLang="zh-CN" sz="2000" b="1"/>
              <a:t> = O( |V|</a:t>
            </a:r>
            <a:r>
              <a:rPr lang="en-US" altLang="zh-CN" sz="2000" b="1" baseline="30000"/>
              <a:t>2</a:t>
            </a:r>
            <a:r>
              <a:rPr lang="en-US" altLang="zh-CN" sz="2000" b="1"/>
              <a:t> + |E| )</a:t>
            </a:r>
            <a:endParaRPr lang="en-US" altLang="zh-CN" sz="2000" b="1" i="1"/>
          </a:p>
        </p:txBody>
      </p:sp>
      <p:sp>
        <p:nvSpPr>
          <p:cNvPr id="75782" name="AutoShape 6">
            <a:extLst>
              <a:ext uri="{FF2B5EF4-FFF2-40B4-BE49-F238E27FC236}">
                <a16:creationId xmlns:a16="http://schemas.microsoft.com/office/drawing/2014/main" id="{109AD070-B3FB-4B6C-9832-650FAE58F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295400"/>
            <a:ext cx="4648200" cy="533400"/>
          </a:xfrm>
          <a:prstGeom prst="wedgeEllipseCallout">
            <a:avLst>
              <a:gd name="adj1" fmla="val -66565"/>
              <a:gd name="adj2" fmla="val 19046"/>
            </a:avLst>
          </a:prstGeom>
          <a:gradFill rotWithShape="0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Good if the graph is dense</a:t>
            </a:r>
          </a:p>
        </p:txBody>
      </p:sp>
      <p:sp>
        <p:nvSpPr>
          <p:cNvPr id="75783" name="Text Box 7">
            <a:extLst>
              <a:ext uri="{FF2B5EF4-FFF2-40B4-BE49-F238E27FC236}">
                <a16:creationId xmlns:a16="http://schemas.microsoft.com/office/drawing/2014/main" id="{BF7ED8DE-4197-4698-AD97-C2FD57A5D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7526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</a:t>
            </a:r>
            <a:r>
              <a:rPr lang="en-US" altLang="zh-CN" sz="2000" b="1">
                <a:sym typeface="Wingdings" panose="05000000000000000000" pitchFamily="2" charset="2"/>
              </a:rPr>
              <a:t> Implementation 2</a:t>
            </a:r>
            <a:endParaRPr lang="en-US" altLang="zh-CN" sz="2000" b="1"/>
          </a:p>
        </p:txBody>
      </p:sp>
      <p:sp>
        <p:nvSpPr>
          <p:cNvPr id="75784" name="Rectangle 8">
            <a:extLst>
              <a:ext uri="{FF2B5EF4-FFF2-40B4-BE49-F238E27FC236}">
                <a16:creationId xmlns:a16="http://schemas.microsoft.com/office/drawing/2014/main" id="{E4A9C548-0470-404E-B56A-F2357EECC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30450"/>
            <a:ext cx="7924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V = smallest unknown distance vertex;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keep distances in a priority queue and call DeleteMin – O( log|V| ) */</a:t>
            </a:r>
          </a:p>
        </p:txBody>
      </p:sp>
      <p:sp>
        <p:nvSpPr>
          <p:cNvPr id="75785" name="Rectangle 9">
            <a:extLst>
              <a:ext uri="{FF2B5EF4-FFF2-40B4-BE49-F238E27FC236}">
                <a16:creationId xmlns:a16="http://schemas.microsoft.com/office/drawing/2014/main" id="{BAC82590-46AA-4106-85B0-4D7AA3173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48000"/>
            <a:ext cx="518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Decrease( T[ W ].Dist  to  T[ V ].Dist + Cvw );</a:t>
            </a:r>
          </a:p>
        </p:txBody>
      </p:sp>
      <p:sp>
        <p:nvSpPr>
          <p:cNvPr id="75786" name="Rectangle 10">
            <a:extLst>
              <a:ext uri="{FF2B5EF4-FFF2-40B4-BE49-F238E27FC236}">
                <a16:creationId xmlns:a16="http://schemas.microsoft.com/office/drawing/2014/main" id="{4C040364-C9F5-48FD-B5CB-1DA2E6B42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505200"/>
            <a:ext cx="472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Method 1: DecreaseKey – O( log|V| ) */</a:t>
            </a:r>
          </a:p>
        </p:txBody>
      </p:sp>
      <p:sp>
        <p:nvSpPr>
          <p:cNvPr id="75787" name="Text Box 11">
            <a:extLst>
              <a:ext uri="{FF2B5EF4-FFF2-40B4-BE49-F238E27FC236}">
                <a16:creationId xmlns:a16="http://schemas.microsoft.com/office/drawing/2014/main" id="{6134A5F9-0704-4487-9509-EE46DD001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86200"/>
            <a:ext cx="510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1"/>
              <a:t>T</a:t>
            </a:r>
            <a:r>
              <a:rPr lang="en-US" altLang="zh-CN" sz="2000" b="1"/>
              <a:t> = O( |V| log|V| + |E| log|V| ) = O( |E| log|V| )</a:t>
            </a:r>
          </a:p>
        </p:txBody>
      </p:sp>
      <p:sp>
        <p:nvSpPr>
          <p:cNvPr id="75788" name="Rectangle 12">
            <a:extLst>
              <a:ext uri="{FF2B5EF4-FFF2-40B4-BE49-F238E27FC236}">
                <a16:creationId xmlns:a16="http://schemas.microsoft.com/office/drawing/2014/main" id="{D2FE9945-DAFD-414F-9675-A754EF177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343400"/>
            <a:ext cx="73914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Method 2: insert W with updated Dist into the priority queue */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Must keep doing DeleteMin until an unknown vertex emerges */</a:t>
            </a:r>
          </a:p>
        </p:txBody>
      </p:sp>
      <p:sp>
        <p:nvSpPr>
          <p:cNvPr id="75789" name="AutoShape 13">
            <a:extLst>
              <a:ext uri="{FF2B5EF4-FFF2-40B4-BE49-F238E27FC236}">
                <a16:creationId xmlns:a16="http://schemas.microsoft.com/office/drawing/2014/main" id="{8F936F9E-4E35-4629-BE07-29BF69A83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048000"/>
            <a:ext cx="2819400" cy="1143000"/>
          </a:xfrm>
          <a:prstGeom prst="wedgeEllipseCallout">
            <a:avLst>
              <a:gd name="adj1" fmla="val -55347"/>
              <a:gd name="adj2" fmla="val 55278"/>
            </a:avLst>
          </a:prstGeom>
          <a:gradFill rotWithShape="0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Good if the graph is sparse</a:t>
            </a:r>
          </a:p>
        </p:txBody>
      </p:sp>
      <p:sp>
        <p:nvSpPr>
          <p:cNvPr id="75790" name="Text Box 14">
            <a:extLst>
              <a:ext uri="{FF2B5EF4-FFF2-40B4-BE49-F238E27FC236}">
                <a16:creationId xmlns:a16="http://schemas.microsoft.com/office/drawing/2014/main" id="{AFC462AB-57FB-4910-9DF7-05CE5FD67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105400"/>
            <a:ext cx="6934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1"/>
              <a:t>T</a:t>
            </a:r>
            <a:r>
              <a:rPr lang="en-US" altLang="zh-CN" sz="2000" b="1"/>
              <a:t> = O( |E| log|V| ) but requires |E| DeleteMin with |E| space</a:t>
            </a:r>
          </a:p>
        </p:txBody>
      </p:sp>
      <p:sp>
        <p:nvSpPr>
          <p:cNvPr id="75791" name="Text Box 15">
            <a:extLst>
              <a:ext uri="{FF2B5EF4-FFF2-40B4-BE49-F238E27FC236}">
                <a16:creationId xmlns:a16="http://schemas.microsoft.com/office/drawing/2014/main" id="{084B32D1-EC78-4C54-B0E7-65A78C758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562600"/>
            <a:ext cx="845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</a:t>
            </a:r>
            <a:r>
              <a:rPr lang="en-US" altLang="zh-CN" sz="2000" b="1">
                <a:sym typeface="Wingdings" panose="05000000000000000000" pitchFamily="2" charset="2"/>
              </a:rPr>
              <a:t> Other improvements: Pairing heap (Ch.12) and Fibonacci heap (Ch. 11)</a:t>
            </a:r>
            <a:endParaRPr lang="en-US" altLang="zh-CN" sz="2000" b="1"/>
          </a:p>
        </p:txBody>
      </p:sp>
      <p:sp>
        <p:nvSpPr>
          <p:cNvPr id="9232" name="Text Box 17">
            <a:extLst>
              <a:ext uri="{FF2B5EF4-FFF2-40B4-BE49-F238E27FC236}">
                <a16:creationId xmlns:a16="http://schemas.microsoft.com/office/drawing/2014/main" id="{7C59AB8F-E3D7-44A4-8E3C-20C3AE862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7/11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utoUpdateAnimBg="0"/>
      <p:bldP spid="75780" grpId="0" autoUpdateAnimBg="0"/>
      <p:bldP spid="75781" grpId="0" autoUpdateAnimBg="0"/>
      <p:bldP spid="75782" grpId="0" animBg="1" autoUpdateAnimBg="0"/>
      <p:bldP spid="75783" grpId="0" autoUpdateAnimBg="0"/>
      <p:bldP spid="75784" grpId="0" autoUpdateAnimBg="0"/>
      <p:bldP spid="75785" grpId="0" autoUpdateAnimBg="0"/>
      <p:bldP spid="75786" grpId="0" autoUpdateAnimBg="0"/>
      <p:bldP spid="75787" grpId="0" autoUpdateAnimBg="0"/>
      <p:bldP spid="75788" grpId="0" autoUpdateAnimBg="0"/>
      <p:bldP spid="75789" grpId="0" animBg="1" autoUpdateAnimBg="0"/>
      <p:bldP spid="75790" grpId="0" autoUpdateAnimBg="0"/>
      <p:bldP spid="7579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7C4ABC4F-3AEC-436E-B2D4-C275070FD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0"/>
            <a:ext cx="327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§3  Shortest Path Algorithms</a:t>
            </a:r>
          </a:p>
        </p:txBody>
      </p:sp>
      <p:sp>
        <p:nvSpPr>
          <p:cNvPr id="86019" name="Text Box 3">
            <a:extLst>
              <a:ext uri="{FF2B5EF4-FFF2-40B4-BE49-F238E27FC236}">
                <a16:creationId xmlns:a16="http://schemas.microsoft.com/office/drawing/2014/main" id="{FCE90774-484E-4258-A9BB-A0769A812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525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</a:t>
            </a:r>
            <a:r>
              <a:rPr lang="en-US" altLang="zh-CN" sz="2400" b="1"/>
              <a:t>  Graphs with Negative Edge Costs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7E49BE42-EDD0-43B2-AB9B-A354FB6FEFFF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886200"/>
            <a:ext cx="2514600" cy="2138363"/>
            <a:chOff x="1680" y="2373"/>
            <a:chExt cx="2038" cy="1758"/>
          </a:xfrm>
        </p:grpSpPr>
        <p:grpSp>
          <p:nvGrpSpPr>
            <p:cNvPr id="10267" name="Group 5">
              <a:extLst>
                <a:ext uri="{FF2B5EF4-FFF2-40B4-BE49-F238E27FC236}">
                  <a16:creationId xmlns:a16="http://schemas.microsoft.com/office/drawing/2014/main" id="{ED5BF229-D304-496A-858A-DDBBBF99F978}"/>
                </a:ext>
              </a:extLst>
            </p:cNvPr>
            <p:cNvGrpSpPr>
              <a:grpSpLocks/>
            </p:cNvGrpSpPr>
            <p:nvPr/>
          </p:nvGrpSpPr>
          <p:grpSpPr bwMode="auto">
            <a:xfrm rot="4724383" flipH="1">
              <a:off x="2719" y="2714"/>
              <a:ext cx="256" cy="751"/>
              <a:chOff x="1902" y="2055"/>
              <a:chExt cx="318" cy="912"/>
            </a:xfrm>
          </p:grpSpPr>
          <p:grpSp>
            <p:nvGrpSpPr>
              <p:cNvPr id="10303" name="Group 6">
                <a:extLst>
                  <a:ext uri="{FF2B5EF4-FFF2-40B4-BE49-F238E27FC236}">
                    <a16:creationId xmlns:a16="http://schemas.microsoft.com/office/drawing/2014/main" id="{2E144A60-4110-4E37-B406-58BE1A95A7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02" y="2711"/>
                <a:ext cx="285" cy="256"/>
                <a:chOff x="1902" y="2711"/>
                <a:chExt cx="285" cy="256"/>
              </a:xfrm>
            </p:grpSpPr>
            <p:sp>
              <p:nvSpPr>
                <p:cNvPr id="10306" name="Freeform 7">
                  <a:extLst>
                    <a:ext uri="{FF2B5EF4-FFF2-40B4-BE49-F238E27FC236}">
                      <a16:creationId xmlns:a16="http://schemas.microsoft.com/office/drawing/2014/main" id="{82821F23-6C0C-4CA1-89EF-F68B683389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2" y="2711"/>
                  <a:ext cx="285" cy="256"/>
                </a:xfrm>
                <a:custGeom>
                  <a:avLst/>
                  <a:gdLst>
                    <a:gd name="T0" fmla="*/ 1 w 571"/>
                    <a:gd name="T1" fmla="*/ 1 h 510"/>
                    <a:gd name="T2" fmla="*/ 0 w 571"/>
                    <a:gd name="T3" fmla="*/ 3 h 510"/>
                    <a:gd name="T4" fmla="*/ 0 w 571"/>
                    <a:gd name="T5" fmla="*/ 3 h 510"/>
                    <a:gd name="T6" fmla="*/ 0 w 571"/>
                    <a:gd name="T7" fmla="*/ 3 h 510"/>
                    <a:gd name="T8" fmla="*/ 0 w 571"/>
                    <a:gd name="T9" fmla="*/ 4 h 510"/>
                    <a:gd name="T10" fmla="*/ 0 w 571"/>
                    <a:gd name="T11" fmla="*/ 5 h 510"/>
                    <a:gd name="T12" fmla="*/ 0 w 571"/>
                    <a:gd name="T13" fmla="*/ 5 h 510"/>
                    <a:gd name="T14" fmla="*/ 0 w 571"/>
                    <a:gd name="T15" fmla="*/ 6 h 510"/>
                    <a:gd name="T16" fmla="*/ 1 w 571"/>
                    <a:gd name="T17" fmla="*/ 6 h 510"/>
                    <a:gd name="T18" fmla="*/ 0 w 571"/>
                    <a:gd name="T19" fmla="*/ 6 h 510"/>
                    <a:gd name="T20" fmla="*/ 0 w 571"/>
                    <a:gd name="T21" fmla="*/ 6 h 510"/>
                    <a:gd name="T22" fmla="*/ 0 w 571"/>
                    <a:gd name="T23" fmla="*/ 6 h 510"/>
                    <a:gd name="T24" fmla="*/ 0 w 571"/>
                    <a:gd name="T25" fmla="*/ 6 h 510"/>
                    <a:gd name="T26" fmla="*/ 0 w 571"/>
                    <a:gd name="T27" fmla="*/ 6 h 510"/>
                    <a:gd name="T28" fmla="*/ 0 w 571"/>
                    <a:gd name="T29" fmla="*/ 7 h 510"/>
                    <a:gd name="T30" fmla="*/ 0 w 571"/>
                    <a:gd name="T31" fmla="*/ 7 h 510"/>
                    <a:gd name="T32" fmla="*/ 0 w 571"/>
                    <a:gd name="T33" fmla="*/ 7 h 510"/>
                    <a:gd name="T34" fmla="*/ 2 w 571"/>
                    <a:gd name="T35" fmla="*/ 8 h 510"/>
                    <a:gd name="T36" fmla="*/ 2 w 571"/>
                    <a:gd name="T37" fmla="*/ 8 h 510"/>
                    <a:gd name="T38" fmla="*/ 2 w 571"/>
                    <a:gd name="T39" fmla="*/ 8 h 510"/>
                    <a:gd name="T40" fmla="*/ 3 w 571"/>
                    <a:gd name="T41" fmla="*/ 8 h 510"/>
                    <a:gd name="T42" fmla="*/ 3 w 571"/>
                    <a:gd name="T43" fmla="*/ 8 h 510"/>
                    <a:gd name="T44" fmla="*/ 4 w 571"/>
                    <a:gd name="T45" fmla="*/ 8 h 510"/>
                    <a:gd name="T46" fmla="*/ 5 w 571"/>
                    <a:gd name="T47" fmla="*/ 9 h 510"/>
                    <a:gd name="T48" fmla="*/ 7 w 571"/>
                    <a:gd name="T49" fmla="*/ 8 h 510"/>
                    <a:gd name="T50" fmla="*/ 8 w 571"/>
                    <a:gd name="T51" fmla="*/ 8 h 510"/>
                    <a:gd name="T52" fmla="*/ 8 w 571"/>
                    <a:gd name="T53" fmla="*/ 8 h 510"/>
                    <a:gd name="T54" fmla="*/ 8 w 571"/>
                    <a:gd name="T55" fmla="*/ 8 h 510"/>
                    <a:gd name="T56" fmla="*/ 8 w 571"/>
                    <a:gd name="T57" fmla="*/ 8 h 510"/>
                    <a:gd name="T58" fmla="*/ 8 w 571"/>
                    <a:gd name="T59" fmla="*/ 6 h 510"/>
                    <a:gd name="T60" fmla="*/ 8 w 571"/>
                    <a:gd name="T61" fmla="*/ 5 h 510"/>
                    <a:gd name="T62" fmla="*/ 8 w 571"/>
                    <a:gd name="T63" fmla="*/ 5 h 510"/>
                    <a:gd name="T64" fmla="*/ 8 w 571"/>
                    <a:gd name="T65" fmla="*/ 4 h 510"/>
                    <a:gd name="T66" fmla="*/ 8 w 571"/>
                    <a:gd name="T67" fmla="*/ 4 h 510"/>
                    <a:gd name="T68" fmla="*/ 8 w 571"/>
                    <a:gd name="T69" fmla="*/ 3 h 510"/>
                    <a:gd name="T70" fmla="*/ 8 w 571"/>
                    <a:gd name="T71" fmla="*/ 2 h 510"/>
                    <a:gd name="T72" fmla="*/ 7 w 571"/>
                    <a:gd name="T73" fmla="*/ 0 h 510"/>
                    <a:gd name="T74" fmla="*/ 1 w 571"/>
                    <a:gd name="T75" fmla="*/ 1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4"/>
                      </a:moveTo>
                      <a:lnTo>
                        <a:pt x="50" y="130"/>
                      </a:lnTo>
                      <a:lnTo>
                        <a:pt x="38" y="156"/>
                      </a:lnTo>
                      <a:lnTo>
                        <a:pt x="31" y="184"/>
                      </a:lnTo>
                      <a:lnTo>
                        <a:pt x="24" y="225"/>
                      </a:lnTo>
                      <a:lnTo>
                        <a:pt x="24" y="264"/>
                      </a:lnTo>
                      <a:lnTo>
                        <a:pt x="29" y="302"/>
                      </a:lnTo>
                      <a:lnTo>
                        <a:pt x="45" y="337"/>
                      </a:lnTo>
                      <a:lnTo>
                        <a:pt x="78" y="361"/>
                      </a:lnTo>
                      <a:lnTo>
                        <a:pt x="43" y="340"/>
                      </a:lnTo>
                      <a:lnTo>
                        <a:pt x="29" y="338"/>
                      </a:lnTo>
                      <a:lnTo>
                        <a:pt x="10" y="345"/>
                      </a:lnTo>
                      <a:lnTo>
                        <a:pt x="3" y="357"/>
                      </a:lnTo>
                      <a:lnTo>
                        <a:pt x="0" y="373"/>
                      </a:lnTo>
                      <a:lnTo>
                        <a:pt x="5" y="387"/>
                      </a:lnTo>
                      <a:lnTo>
                        <a:pt x="15" y="404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4"/>
                      </a:lnTo>
                      <a:lnTo>
                        <a:pt x="191" y="479"/>
                      </a:lnTo>
                      <a:lnTo>
                        <a:pt x="218" y="479"/>
                      </a:lnTo>
                      <a:lnTo>
                        <a:pt x="248" y="488"/>
                      </a:lnTo>
                      <a:lnTo>
                        <a:pt x="284" y="500"/>
                      </a:lnTo>
                      <a:lnTo>
                        <a:pt x="366" y="510"/>
                      </a:lnTo>
                      <a:lnTo>
                        <a:pt x="463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4"/>
                      </a:lnTo>
                      <a:lnTo>
                        <a:pt x="571" y="297"/>
                      </a:lnTo>
                      <a:lnTo>
                        <a:pt x="567" y="262"/>
                      </a:lnTo>
                      <a:lnTo>
                        <a:pt x="564" y="239"/>
                      </a:lnTo>
                      <a:lnTo>
                        <a:pt x="559" y="215"/>
                      </a:lnTo>
                      <a:lnTo>
                        <a:pt x="553" y="191"/>
                      </a:lnTo>
                      <a:lnTo>
                        <a:pt x="522" y="99"/>
                      </a:lnTo>
                      <a:lnTo>
                        <a:pt x="489" y="0"/>
                      </a:lnTo>
                      <a:lnTo>
                        <a:pt x="88" y="64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07" name="Arc 8">
                  <a:extLst>
                    <a:ext uri="{FF2B5EF4-FFF2-40B4-BE49-F238E27FC236}">
                      <a16:creationId xmlns:a16="http://schemas.microsoft.com/office/drawing/2014/main" id="{DE995403-BE25-4464-A748-8CE9622B5B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5" y="2885"/>
                  <a:ext cx="7" cy="17"/>
                </a:xfrm>
                <a:custGeom>
                  <a:avLst/>
                  <a:gdLst>
                    <a:gd name="T0" fmla="*/ 0 w 21584"/>
                    <a:gd name="T1" fmla="*/ 0 h 21468"/>
                    <a:gd name="T2" fmla="*/ 0 w 21584"/>
                    <a:gd name="T3" fmla="*/ 0 h 21468"/>
                    <a:gd name="T4" fmla="*/ 0 w 21584"/>
                    <a:gd name="T5" fmla="*/ 0 h 21468"/>
                    <a:gd name="T6" fmla="*/ 0 60000 65536"/>
                    <a:gd name="T7" fmla="*/ 0 60000 65536"/>
                    <a:gd name="T8" fmla="*/ 0 60000 65536"/>
                    <a:gd name="T9" fmla="*/ 0 w 21584"/>
                    <a:gd name="T10" fmla="*/ 0 h 21468"/>
                    <a:gd name="T11" fmla="*/ 21584 w 21584"/>
                    <a:gd name="T12" fmla="*/ 21468 h 214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84" h="21468" fill="none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</a:path>
                    <a:path w="21584" h="21468" stroke="0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  <a:lnTo>
                        <a:pt x="21584" y="21468"/>
                      </a:lnTo>
                      <a:lnTo>
                        <a:pt x="0" y="20627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304" name="Rectangle 9">
                <a:extLst>
                  <a:ext uri="{FF2B5EF4-FFF2-40B4-BE49-F238E27FC236}">
                    <a16:creationId xmlns:a16="http://schemas.microsoft.com/office/drawing/2014/main" id="{72240DBC-577F-4227-BC9E-46AED2F90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" y="2738"/>
                <a:ext cx="239" cy="45"/>
              </a:xfrm>
              <a:prstGeom prst="rect">
                <a:avLst/>
              </a:prstGeom>
              <a:solidFill>
                <a:srgbClr val="FFFFFF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0305" name="Freeform 10">
                <a:extLst>
                  <a:ext uri="{FF2B5EF4-FFF2-40B4-BE49-F238E27FC236}">
                    <a16:creationId xmlns:a16="http://schemas.microsoft.com/office/drawing/2014/main" id="{FD6B0E2C-2AD6-4CE2-9B33-1784A8F74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7" y="2055"/>
                <a:ext cx="283" cy="704"/>
              </a:xfrm>
              <a:custGeom>
                <a:avLst/>
                <a:gdLst>
                  <a:gd name="T0" fmla="*/ 1 w 566"/>
                  <a:gd name="T1" fmla="*/ 8 h 1408"/>
                  <a:gd name="T2" fmla="*/ 1 w 566"/>
                  <a:gd name="T3" fmla="*/ 15 h 1408"/>
                  <a:gd name="T4" fmla="*/ 0 w 566"/>
                  <a:gd name="T5" fmla="*/ 22 h 1408"/>
                  <a:gd name="T6" fmla="*/ 9 w 566"/>
                  <a:gd name="T7" fmla="*/ 22 h 1408"/>
                  <a:gd name="T8" fmla="*/ 9 w 566"/>
                  <a:gd name="T9" fmla="*/ 14 h 1408"/>
                  <a:gd name="T10" fmla="*/ 9 w 566"/>
                  <a:gd name="T11" fmla="*/ 10 h 1408"/>
                  <a:gd name="T12" fmla="*/ 9 w 566"/>
                  <a:gd name="T13" fmla="*/ 5 h 1408"/>
                  <a:gd name="T14" fmla="*/ 9 w 566"/>
                  <a:gd name="T15" fmla="*/ 4 h 1408"/>
                  <a:gd name="T16" fmla="*/ 9 w 566"/>
                  <a:gd name="T17" fmla="*/ 4 h 1408"/>
                  <a:gd name="T18" fmla="*/ 9 w 566"/>
                  <a:gd name="T19" fmla="*/ 3 h 1408"/>
                  <a:gd name="T20" fmla="*/ 9 w 566"/>
                  <a:gd name="T21" fmla="*/ 2 h 1408"/>
                  <a:gd name="T22" fmla="*/ 9 w 566"/>
                  <a:gd name="T23" fmla="*/ 2 h 1408"/>
                  <a:gd name="T24" fmla="*/ 8 w 566"/>
                  <a:gd name="T25" fmla="*/ 1 h 1408"/>
                  <a:gd name="T26" fmla="*/ 8 w 566"/>
                  <a:gd name="T27" fmla="*/ 1 h 1408"/>
                  <a:gd name="T28" fmla="*/ 7 w 566"/>
                  <a:gd name="T29" fmla="*/ 1 h 1408"/>
                  <a:gd name="T30" fmla="*/ 6 w 566"/>
                  <a:gd name="T31" fmla="*/ 1 h 1408"/>
                  <a:gd name="T32" fmla="*/ 6 w 566"/>
                  <a:gd name="T33" fmla="*/ 1 h 1408"/>
                  <a:gd name="T34" fmla="*/ 5 w 566"/>
                  <a:gd name="T35" fmla="*/ 0 h 1408"/>
                  <a:gd name="T36" fmla="*/ 4 w 566"/>
                  <a:gd name="T37" fmla="*/ 1 h 1408"/>
                  <a:gd name="T38" fmla="*/ 4 w 566"/>
                  <a:gd name="T39" fmla="*/ 1 h 1408"/>
                  <a:gd name="T40" fmla="*/ 3 w 566"/>
                  <a:gd name="T41" fmla="*/ 1 h 1408"/>
                  <a:gd name="T42" fmla="*/ 3 w 566"/>
                  <a:gd name="T43" fmla="*/ 2 h 1408"/>
                  <a:gd name="T44" fmla="*/ 2 w 566"/>
                  <a:gd name="T45" fmla="*/ 2 h 1408"/>
                  <a:gd name="T46" fmla="*/ 2 w 566"/>
                  <a:gd name="T47" fmla="*/ 3 h 1408"/>
                  <a:gd name="T48" fmla="*/ 2 w 566"/>
                  <a:gd name="T49" fmla="*/ 3 h 1408"/>
                  <a:gd name="T50" fmla="*/ 1 w 566"/>
                  <a:gd name="T51" fmla="*/ 5 h 1408"/>
                  <a:gd name="T52" fmla="*/ 1 w 566"/>
                  <a:gd name="T53" fmla="*/ 8 h 140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66"/>
                  <a:gd name="T82" fmla="*/ 0 h 1408"/>
                  <a:gd name="T83" fmla="*/ 566 w 566"/>
                  <a:gd name="T84" fmla="*/ 1408 h 1408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66" h="1408">
                    <a:moveTo>
                      <a:pt x="26" y="484"/>
                    </a:moveTo>
                    <a:lnTo>
                      <a:pt x="15" y="903"/>
                    </a:lnTo>
                    <a:lnTo>
                      <a:pt x="0" y="1408"/>
                    </a:lnTo>
                    <a:lnTo>
                      <a:pt x="543" y="1403"/>
                    </a:lnTo>
                    <a:lnTo>
                      <a:pt x="548" y="873"/>
                    </a:lnTo>
                    <a:lnTo>
                      <a:pt x="547" y="599"/>
                    </a:lnTo>
                    <a:lnTo>
                      <a:pt x="566" y="314"/>
                    </a:lnTo>
                    <a:lnTo>
                      <a:pt x="560" y="247"/>
                    </a:lnTo>
                    <a:lnTo>
                      <a:pt x="555" y="200"/>
                    </a:lnTo>
                    <a:lnTo>
                      <a:pt x="545" y="151"/>
                    </a:lnTo>
                    <a:lnTo>
                      <a:pt x="534" y="120"/>
                    </a:lnTo>
                    <a:lnTo>
                      <a:pt x="515" y="85"/>
                    </a:lnTo>
                    <a:lnTo>
                      <a:pt x="496" y="62"/>
                    </a:lnTo>
                    <a:lnTo>
                      <a:pt x="463" y="40"/>
                    </a:lnTo>
                    <a:lnTo>
                      <a:pt x="423" y="19"/>
                    </a:lnTo>
                    <a:lnTo>
                      <a:pt x="380" y="7"/>
                    </a:lnTo>
                    <a:lnTo>
                      <a:pt x="331" y="2"/>
                    </a:lnTo>
                    <a:lnTo>
                      <a:pt x="291" y="0"/>
                    </a:lnTo>
                    <a:lnTo>
                      <a:pt x="243" y="9"/>
                    </a:lnTo>
                    <a:lnTo>
                      <a:pt x="196" y="24"/>
                    </a:lnTo>
                    <a:lnTo>
                      <a:pt x="168" y="42"/>
                    </a:lnTo>
                    <a:lnTo>
                      <a:pt x="135" y="66"/>
                    </a:lnTo>
                    <a:lnTo>
                      <a:pt x="111" y="95"/>
                    </a:lnTo>
                    <a:lnTo>
                      <a:pt x="85" y="139"/>
                    </a:lnTo>
                    <a:lnTo>
                      <a:pt x="66" y="187"/>
                    </a:lnTo>
                    <a:lnTo>
                      <a:pt x="48" y="267"/>
                    </a:lnTo>
                    <a:lnTo>
                      <a:pt x="26" y="484"/>
                    </a:lnTo>
                    <a:close/>
                  </a:path>
                </a:pathLst>
              </a:custGeom>
              <a:solidFill>
                <a:srgbClr val="804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268" name="Group 11">
              <a:extLst>
                <a:ext uri="{FF2B5EF4-FFF2-40B4-BE49-F238E27FC236}">
                  <a16:creationId xmlns:a16="http://schemas.microsoft.com/office/drawing/2014/main" id="{4D4D9F63-52AF-4977-87F6-B86879DD407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88" y="3981"/>
              <a:ext cx="593" cy="111"/>
              <a:chOff x="1503" y="3399"/>
              <a:chExt cx="719" cy="138"/>
            </a:xfrm>
          </p:grpSpPr>
          <p:sp>
            <p:nvSpPr>
              <p:cNvPr id="10301" name="Freeform 12">
                <a:extLst>
                  <a:ext uri="{FF2B5EF4-FFF2-40B4-BE49-F238E27FC236}">
                    <a16:creationId xmlns:a16="http://schemas.microsoft.com/office/drawing/2014/main" id="{A5C2EEE4-D396-48DA-BAB0-7C3EE4F49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" y="3399"/>
                <a:ext cx="456" cy="115"/>
              </a:xfrm>
              <a:custGeom>
                <a:avLst/>
                <a:gdLst>
                  <a:gd name="T0" fmla="*/ 0 w 913"/>
                  <a:gd name="T1" fmla="*/ 1 h 229"/>
                  <a:gd name="T2" fmla="*/ 0 w 913"/>
                  <a:gd name="T3" fmla="*/ 3 h 229"/>
                  <a:gd name="T4" fmla="*/ 3 w 913"/>
                  <a:gd name="T5" fmla="*/ 3 h 229"/>
                  <a:gd name="T6" fmla="*/ 3 w 913"/>
                  <a:gd name="T7" fmla="*/ 3 h 229"/>
                  <a:gd name="T8" fmla="*/ 4 w 913"/>
                  <a:gd name="T9" fmla="*/ 3 h 229"/>
                  <a:gd name="T10" fmla="*/ 6 w 913"/>
                  <a:gd name="T11" fmla="*/ 4 h 229"/>
                  <a:gd name="T12" fmla="*/ 7 w 913"/>
                  <a:gd name="T13" fmla="*/ 4 h 229"/>
                  <a:gd name="T14" fmla="*/ 9 w 913"/>
                  <a:gd name="T15" fmla="*/ 4 h 229"/>
                  <a:gd name="T16" fmla="*/ 10 w 913"/>
                  <a:gd name="T17" fmla="*/ 4 h 229"/>
                  <a:gd name="T18" fmla="*/ 12 w 913"/>
                  <a:gd name="T19" fmla="*/ 4 h 229"/>
                  <a:gd name="T20" fmla="*/ 13 w 913"/>
                  <a:gd name="T21" fmla="*/ 4 h 229"/>
                  <a:gd name="T22" fmla="*/ 14 w 913"/>
                  <a:gd name="T23" fmla="*/ 4 h 229"/>
                  <a:gd name="T24" fmla="*/ 14 w 913"/>
                  <a:gd name="T25" fmla="*/ 3 h 229"/>
                  <a:gd name="T26" fmla="*/ 14 w 913"/>
                  <a:gd name="T27" fmla="*/ 3 h 229"/>
                  <a:gd name="T28" fmla="*/ 13 w 913"/>
                  <a:gd name="T29" fmla="*/ 2 h 229"/>
                  <a:gd name="T30" fmla="*/ 13 w 913"/>
                  <a:gd name="T31" fmla="*/ 2 h 229"/>
                  <a:gd name="T32" fmla="*/ 13 w 913"/>
                  <a:gd name="T33" fmla="*/ 2 h 229"/>
                  <a:gd name="T34" fmla="*/ 12 w 913"/>
                  <a:gd name="T35" fmla="*/ 2 h 229"/>
                  <a:gd name="T36" fmla="*/ 11 w 913"/>
                  <a:gd name="T37" fmla="*/ 1 h 229"/>
                  <a:gd name="T38" fmla="*/ 11 w 913"/>
                  <a:gd name="T39" fmla="*/ 1 h 229"/>
                  <a:gd name="T40" fmla="*/ 10 w 913"/>
                  <a:gd name="T41" fmla="*/ 1 h 229"/>
                  <a:gd name="T42" fmla="*/ 7 w 913"/>
                  <a:gd name="T43" fmla="*/ 0 h 229"/>
                  <a:gd name="T44" fmla="*/ 0 w 913"/>
                  <a:gd name="T45" fmla="*/ 1 h 22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913"/>
                  <a:gd name="T70" fmla="*/ 0 h 229"/>
                  <a:gd name="T71" fmla="*/ 913 w 913"/>
                  <a:gd name="T72" fmla="*/ 229 h 22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913" h="229">
                    <a:moveTo>
                      <a:pt x="0" y="42"/>
                    </a:moveTo>
                    <a:lnTo>
                      <a:pt x="0" y="179"/>
                    </a:lnTo>
                    <a:lnTo>
                      <a:pt x="245" y="179"/>
                    </a:lnTo>
                    <a:lnTo>
                      <a:pt x="252" y="151"/>
                    </a:lnTo>
                    <a:lnTo>
                      <a:pt x="300" y="179"/>
                    </a:lnTo>
                    <a:lnTo>
                      <a:pt x="391" y="203"/>
                    </a:lnTo>
                    <a:lnTo>
                      <a:pt x="503" y="224"/>
                    </a:lnTo>
                    <a:lnTo>
                      <a:pt x="597" y="229"/>
                    </a:lnTo>
                    <a:lnTo>
                      <a:pt x="686" y="224"/>
                    </a:lnTo>
                    <a:lnTo>
                      <a:pt x="816" y="214"/>
                    </a:lnTo>
                    <a:lnTo>
                      <a:pt x="863" y="208"/>
                    </a:lnTo>
                    <a:lnTo>
                      <a:pt x="913" y="194"/>
                    </a:lnTo>
                    <a:lnTo>
                      <a:pt x="913" y="158"/>
                    </a:lnTo>
                    <a:lnTo>
                      <a:pt x="908" y="141"/>
                    </a:lnTo>
                    <a:lnTo>
                      <a:pt x="892" y="120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38"/>
                    </a:lnTo>
                    <a:lnTo>
                      <a:pt x="651" y="26"/>
                    </a:lnTo>
                    <a:lnTo>
                      <a:pt x="469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2" name="Freeform 13">
                <a:extLst>
                  <a:ext uri="{FF2B5EF4-FFF2-40B4-BE49-F238E27FC236}">
                    <a16:creationId xmlns:a16="http://schemas.microsoft.com/office/drawing/2014/main" id="{B2480274-104B-43F9-9FB9-DEB177308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3426"/>
                <a:ext cx="456" cy="111"/>
              </a:xfrm>
              <a:custGeom>
                <a:avLst/>
                <a:gdLst>
                  <a:gd name="T0" fmla="*/ 0 w 913"/>
                  <a:gd name="T1" fmla="*/ 1 h 222"/>
                  <a:gd name="T2" fmla="*/ 0 w 913"/>
                  <a:gd name="T3" fmla="*/ 3 h 222"/>
                  <a:gd name="T4" fmla="*/ 3 w 913"/>
                  <a:gd name="T5" fmla="*/ 3 h 222"/>
                  <a:gd name="T6" fmla="*/ 3 w 913"/>
                  <a:gd name="T7" fmla="*/ 3 h 222"/>
                  <a:gd name="T8" fmla="*/ 4 w 913"/>
                  <a:gd name="T9" fmla="*/ 3 h 222"/>
                  <a:gd name="T10" fmla="*/ 6 w 913"/>
                  <a:gd name="T11" fmla="*/ 4 h 222"/>
                  <a:gd name="T12" fmla="*/ 8 w 913"/>
                  <a:gd name="T13" fmla="*/ 4 h 222"/>
                  <a:gd name="T14" fmla="*/ 10 w 913"/>
                  <a:gd name="T15" fmla="*/ 4 h 222"/>
                  <a:gd name="T16" fmla="*/ 12 w 913"/>
                  <a:gd name="T17" fmla="*/ 4 h 222"/>
                  <a:gd name="T18" fmla="*/ 13 w 913"/>
                  <a:gd name="T19" fmla="*/ 4 h 222"/>
                  <a:gd name="T20" fmla="*/ 14 w 913"/>
                  <a:gd name="T21" fmla="*/ 4 h 222"/>
                  <a:gd name="T22" fmla="*/ 14 w 913"/>
                  <a:gd name="T23" fmla="*/ 3 h 222"/>
                  <a:gd name="T24" fmla="*/ 14 w 913"/>
                  <a:gd name="T25" fmla="*/ 3 h 222"/>
                  <a:gd name="T26" fmla="*/ 13 w 913"/>
                  <a:gd name="T27" fmla="*/ 2 h 222"/>
                  <a:gd name="T28" fmla="*/ 13 w 913"/>
                  <a:gd name="T29" fmla="*/ 2 h 222"/>
                  <a:gd name="T30" fmla="*/ 13 w 913"/>
                  <a:gd name="T31" fmla="*/ 2 h 222"/>
                  <a:gd name="T32" fmla="*/ 12 w 913"/>
                  <a:gd name="T33" fmla="*/ 2 h 222"/>
                  <a:gd name="T34" fmla="*/ 11 w 913"/>
                  <a:gd name="T35" fmla="*/ 1 h 222"/>
                  <a:gd name="T36" fmla="*/ 11 w 913"/>
                  <a:gd name="T37" fmla="*/ 1 h 222"/>
                  <a:gd name="T38" fmla="*/ 10 w 913"/>
                  <a:gd name="T39" fmla="*/ 1 h 222"/>
                  <a:gd name="T40" fmla="*/ 7 w 913"/>
                  <a:gd name="T41" fmla="*/ 0 h 222"/>
                  <a:gd name="T42" fmla="*/ 0 w 913"/>
                  <a:gd name="T43" fmla="*/ 1 h 2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913"/>
                  <a:gd name="T67" fmla="*/ 0 h 222"/>
                  <a:gd name="T68" fmla="*/ 913 w 913"/>
                  <a:gd name="T69" fmla="*/ 222 h 22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913" h="222">
                    <a:moveTo>
                      <a:pt x="0" y="43"/>
                    </a:moveTo>
                    <a:lnTo>
                      <a:pt x="0" y="179"/>
                    </a:lnTo>
                    <a:lnTo>
                      <a:pt x="243" y="179"/>
                    </a:lnTo>
                    <a:lnTo>
                      <a:pt x="248" y="151"/>
                    </a:lnTo>
                    <a:lnTo>
                      <a:pt x="299" y="179"/>
                    </a:lnTo>
                    <a:lnTo>
                      <a:pt x="406" y="196"/>
                    </a:lnTo>
                    <a:lnTo>
                      <a:pt x="537" y="212"/>
                    </a:lnTo>
                    <a:lnTo>
                      <a:pt x="677" y="222"/>
                    </a:lnTo>
                    <a:lnTo>
                      <a:pt x="802" y="222"/>
                    </a:lnTo>
                    <a:lnTo>
                      <a:pt x="865" y="206"/>
                    </a:lnTo>
                    <a:lnTo>
                      <a:pt x="913" y="194"/>
                    </a:lnTo>
                    <a:lnTo>
                      <a:pt x="913" y="160"/>
                    </a:lnTo>
                    <a:lnTo>
                      <a:pt x="908" y="140"/>
                    </a:lnTo>
                    <a:lnTo>
                      <a:pt x="892" y="121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40"/>
                    </a:lnTo>
                    <a:lnTo>
                      <a:pt x="651" y="26"/>
                    </a:lnTo>
                    <a:lnTo>
                      <a:pt x="467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69" name="Freeform 14">
              <a:extLst>
                <a:ext uri="{FF2B5EF4-FFF2-40B4-BE49-F238E27FC236}">
                  <a16:creationId xmlns:a16="http://schemas.microsoft.com/office/drawing/2014/main" id="{AC31BA4E-F71A-4FBD-9E8D-39BFF08092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82" y="3427"/>
              <a:ext cx="352" cy="568"/>
            </a:xfrm>
            <a:custGeom>
              <a:avLst/>
              <a:gdLst>
                <a:gd name="T0" fmla="*/ 3 w 852"/>
                <a:gd name="T1" fmla="*/ 0 h 1411"/>
                <a:gd name="T2" fmla="*/ 4 w 852"/>
                <a:gd name="T3" fmla="*/ 2 h 1411"/>
                <a:gd name="T4" fmla="*/ 4 w 852"/>
                <a:gd name="T5" fmla="*/ 2 h 1411"/>
                <a:gd name="T6" fmla="*/ 4 w 852"/>
                <a:gd name="T7" fmla="*/ 3 h 1411"/>
                <a:gd name="T8" fmla="*/ 4 w 852"/>
                <a:gd name="T9" fmla="*/ 3 h 1411"/>
                <a:gd name="T10" fmla="*/ 4 w 852"/>
                <a:gd name="T11" fmla="*/ 3 h 1411"/>
                <a:gd name="T12" fmla="*/ 4 w 852"/>
                <a:gd name="T13" fmla="*/ 4 h 1411"/>
                <a:gd name="T14" fmla="*/ 4 w 852"/>
                <a:gd name="T15" fmla="*/ 4 h 1411"/>
                <a:gd name="T16" fmla="*/ 4 w 852"/>
                <a:gd name="T17" fmla="*/ 5 h 1411"/>
                <a:gd name="T18" fmla="*/ 4 w 852"/>
                <a:gd name="T19" fmla="*/ 5 h 1411"/>
                <a:gd name="T20" fmla="*/ 4 w 852"/>
                <a:gd name="T21" fmla="*/ 5 h 1411"/>
                <a:gd name="T22" fmla="*/ 4 w 852"/>
                <a:gd name="T23" fmla="*/ 5 h 1411"/>
                <a:gd name="T24" fmla="*/ 3 w 852"/>
                <a:gd name="T25" fmla="*/ 6 h 1411"/>
                <a:gd name="T26" fmla="*/ 4 w 852"/>
                <a:gd name="T27" fmla="*/ 6 h 1411"/>
                <a:gd name="T28" fmla="*/ 4 w 852"/>
                <a:gd name="T29" fmla="*/ 6 h 1411"/>
                <a:gd name="T30" fmla="*/ 1 w 852"/>
                <a:gd name="T31" fmla="*/ 6 h 1411"/>
                <a:gd name="T32" fmla="*/ 1 w 852"/>
                <a:gd name="T33" fmla="*/ 5 h 1411"/>
                <a:gd name="T34" fmla="*/ 1 w 852"/>
                <a:gd name="T35" fmla="*/ 5 h 1411"/>
                <a:gd name="T36" fmla="*/ 1 w 852"/>
                <a:gd name="T37" fmla="*/ 4 h 1411"/>
                <a:gd name="T38" fmla="*/ 1 w 852"/>
                <a:gd name="T39" fmla="*/ 4 h 1411"/>
                <a:gd name="T40" fmla="*/ 2 w 852"/>
                <a:gd name="T41" fmla="*/ 3 h 1411"/>
                <a:gd name="T42" fmla="*/ 2 w 852"/>
                <a:gd name="T43" fmla="*/ 3 h 1411"/>
                <a:gd name="T44" fmla="*/ 0 w 852"/>
                <a:gd name="T45" fmla="*/ 0 h 1411"/>
                <a:gd name="T46" fmla="*/ 3 w 852"/>
                <a:gd name="T47" fmla="*/ 0 h 141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52"/>
                <a:gd name="T73" fmla="*/ 0 h 1411"/>
                <a:gd name="T74" fmla="*/ 852 w 852"/>
                <a:gd name="T75" fmla="*/ 1411 h 141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52" h="1411">
                  <a:moveTo>
                    <a:pt x="583" y="0"/>
                  </a:moveTo>
                  <a:lnTo>
                    <a:pt x="809" y="555"/>
                  </a:lnTo>
                  <a:lnTo>
                    <a:pt x="826" y="597"/>
                  </a:lnTo>
                  <a:lnTo>
                    <a:pt x="842" y="646"/>
                  </a:lnTo>
                  <a:lnTo>
                    <a:pt x="852" y="717"/>
                  </a:lnTo>
                  <a:lnTo>
                    <a:pt x="842" y="781"/>
                  </a:lnTo>
                  <a:lnTo>
                    <a:pt x="765" y="1010"/>
                  </a:lnTo>
                  <a:lnTo>
                    <a:pt x="737" y="1081"/>
                  </a:lnTo>
                  <a:lnTo>
                    <a:pt x="722" y="1153"/>
                  </a:lnTo>
                  <a:lnTo>
                    <a:pt x="755" y="1196"/>
                  </a:lnTo>
                  <a:lnTo>
                    <a:pt x="760" y="1229"/>
                  </a:lnTo>
                  <a:lnTo>
                    <a:pt x="727" y="1260"/>
                  </a:lnTo>
                  <a:lnTo>
                    <a:pt x="689" y="1304"/>
                  </a:lnTo>
                  <a:lnTo>
                    <a:pt x="727" y="1342"/>
                  </a:lnTo>
                  <a:lnTo>
                    <a:pt x="765" y="1411"/>
                  </a:lnTo>
                  <a:lnTo>
                    <a:pt x="158" y="1401"/>
                  </a:lnTo>
                  <a:lnTo>
                    <a:pt x="130" y="1250"/>
                  </a:lnTo>
                  <a:lnTo>
                    <a:pt x="152" y="1120"/>
                  </a:lnTo>
                  <a:lnTo>
                    <a:pt x="206" y="1000"/>
                  </a:lnTo>
                  <a:lnTo>
                    <a:pt x="239" y="934"/>
                  </a:lnTo>
                  <a:lnTo>
                    <a:pt x="387" y="738"/>
                  </a:lnTo>
                  <a:lnTo>
                    <a:pt x="343" y="640"/>
                  </a:lnTo>
                  <a:lnTo>
                    <a:pt x="0" y="1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0" name="Freeform 15">
              <a:extLst>
                <a:ext uri="{FF2B5EF4-FFF2-40B4-BE49-F238E27FC236}">
                  <a16:creationId xmlns:a16="http://schemas.microsoft.com/office/drawing/2014/main" id="{756A096F-6ABC-463E-8127-FB56617D7D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18" y="3397"/>
              <a:ext cx="406" cy="629"/>
            </a:xfrm>
            <a:custGeom>
              <a:avLst/>
              <a:gdLst>
                <a:gd name="T0" fmla="*/ 0 w 982"/>
                <a:gd name="T1" fmla="*/ 0 h 1565"/>
                <a:gd name="T2" fmla="*/ 0 w 982"/>
                <a:gd name="T3" fmla="*/ 1 h 1565"/>
                <a:gd name="T4" fmla="*/ 0 w 982"/>
                <a:gd name="T5" fmla="*/ 2 h 1565"/>
                <a:gd name="T6" fmla="*/ 1 w 982"/>
                <a:gd name="T7" fmla="*/ 2 h 1565"/>
                <a:gd name="T8" fmla="*/ 1 w 982"/>
                <a:gd name="T9" fmla="*/ 2 h 1565"/>
                <a:gd name="T10" fmla="*/ 1 w 982"/>
                <a:gd name="T11" fmla="*/ 2 h 1565"/>
                <a:gd name="T12" fmla="*/ 1 w 982"/>
                <a:gd name="T13" fmla="*/ 2 h 1565"/>
                <a:gd name="T14" fmla="*/ 1 w 982"/>
                <a:gd name="T15" fmla="*/ 2 h 1565"/>
                <a:gd name="T16" fmla="*/ 2 w 982"/>
                <a:gd name="T17" fmla="*/ 3 h 1565"/>
                <a:gd name="T18" fmla="*/ 2 w 982"/>
                <a:gd name="T19" fmla="*/ 3 h 1565"/>
                <a:gd name="T20" fmla="*/ 2 w 982"/>
                <a:gd name="T21" fmla="*/ 3 h 1565"/>
                <a:gd name="T22" fmla="*/ 2 w 982"/>
                <a:gd name="T23" fmla="*/ 3 h 1565"/>
                <a:gd name="T24" fmla="*/ 2 w 982"/>
                <a:gd name="T25" fmla="*/ 4 h 1565"/>
                <a:gd name="T26" fmla="*/ 2 w 982"/>
                <a:gd name="T27" fmla="*/ 4 h 1565"/>
                <a:gd name="T28" fmla="*/ 1 w 982"/>
                <a:gd name="T29" fmla="*/ 4 h 1565"/>
                <a:gd name="T30" fmla="*/ 1 w 982"/>
                <a:gd name="T31" fmla="*/ 5 h 1565"/>
                <a:gd name="T32" fmla="*/ 1 w 982"/>
                <a:gd name="T33" fmla="*/ 5 h 1565"/>
                <a:gd name="T34" fmla="*/ 1 w 982"/>
                <a:gd name="T35" fmla="*/ 5 h 1565"/>
                <a:gd name="T36" fmla="*/ 1 w 982"/>
                <a:gd name="T37" fmla="*/ 5 h 1565"/>
                <a:gd name="T38" fmla="*/ 1 w 982"/>
                <a:gd name="T39" fmla="*/ 5 h 1565"/>
                <a:gd name="T40" fmla="*/ 0 w 982"/>
                <a:gd name="T41" fmla="*/ 5 h 1565"/>
                <a:gd name="T42" fmla="*/ 0 w 982"/>
                <a:gd name="T43" fmla="*/ 6 h 1565"/>
                <a:gd name="T44" fmla="*/ 0 w 982"/>
                <a:gd name="T45" fmla="*/ 6 h 1565"/>
                <a:gd name="T46" fmla="*/ 0 w 982"/>
                <a:gd name="T47" fmla="*/ 6 h 1565"/>
                <a:gd name="T48" fmla="*/ 0 w 982"/>
                <a:gd name="T49" fmla="*/ 6 h 1565"/>
                <a:gd name="T50" fmla="*/ 4 w 982"/>
                <a:gd name="T51" fmla="*/ 6 h 1565"/>
                <a:gd name="T52" fmla="*/ 4 w 982"/>
                <a:gd name="T53" fmla="*/ 6 h 1565"/>
                <a:gd name="T54" fmla="*/ 4 w 982"/>
                <a:gd name="T55" fmla="*/ 6 h 1565"/>
                <a:gd name="T56" fmla="*/ 4 w 982"/>
                <a:gd name="T57" fmla="*/ 6 h 1565"/>
                <a:gd name="T58" fmla="*/ 4 w 982"/>
                <a:gd name="T59" fmla="*/ 6 h 1565"/>
                <a:gd name="T60" fmla="*/ 3 w 982"/>
                <a:gd name="T61" fmla="*/ 6 h 1565"/>
                <a:gd name="T62" fmla="*/ 4 w 982"/>
                <a:gd name="T63" fmla="*/ 5 h 1565"/>
                <a:gd name="T64" fmla="*/ 5 w 982"/>
                <a:gd name="T65" fmla="*/ 4 h 1565"/>
                <a:gd name="T66" fmla="*/ 5 w 982"/>
                <a:gd name="T67" fmla="*/ 4 h 1565"/>
                <a:gd name="T68" fmla="*/ 5 w 982"/>
                <a:gd name="T69" fmla="*/ 4 h 1565"/>
                <a:gd name="T70" fmla="*/ 5 w 982"/>
                <a:gd name="T71" fmla="*/ 4 h 1565"/>
                <a:gd name="T72" fmla="*/ 5 w 982"/>
                <a:gd name="T73" fmla="*/ 3 h 1565"/>
                <a:gd name="T74" fmla="*/ 5 w 982"/>
                <a:gd name="T75" fmla="*/ 3 h 1565"/>
                <a:gd name="T76" fmla="*/ 5 w 982"/>
                <a:gd name="T77" fmla="*/ 3 h 1565"/>
                <a:gd name="T78" fmla="*/ 5 w 982"/>
                <a:gd name="T79" fmla="*/ 3 h 1565"/>
                <a:gd name="T80" fmla="*/ 4 w 982"/>
                <a:gd name="T81" fmla="*/ 2 h 1565"/>
                <a:gd name="T82" fmla="*/ 3 w 982"/>
                <a:gd name="T83" fmla="*/ 0 h 1565"/>
                <a:gd name="T84" fmla="*/ 0 w 982"/>
                <a:gd name="T85" fmla="*/ 0 h 156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82"/>
                <a:gd name="T130" fmla="*/ 0 h 1565"/>
                <a:gd name="T131" fmla="*/ 982 w 982"/>
                <a:gd name="T132" fmla="*/ 1565 h 156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82" h="1565">
                  <a:moveTo>
                    <a:pt x="0" y="54"/>
                  </a:moveTo>
                  <a:lnTo>
                    <a:pt x="78" y="322"/>
                  </a:lnTo>
                  <a:lnTo>
                    <a:pt x="99" y="388"/>
                  </a:lnTo>
                  <a:lnTo>
                    <a:pt x="123" y="445"/>
                  </a:lnTo>
                  <a:lnTo>
                    <a:pt x="147" y="497"/>
                  </a:lnTo>
                  <a:lnTo>
                    <a:pt x="182" y="561"/>
                  </a:lnTo>
                  <a:lnTo>
                    <a:pt x="210" y="601"/>
                  </a:lnTo>
                  <a:lnTo>
                    <a:pt x="238" y="638"/>
                  </a:lnTo>
                  <a:lnTo>
                    <a:pt x="291" y="695"/>
                  </a:lnTo>
                  <a:lnTo>
                    <a:pt x="345" y="756"/>
                  </a:lnTo>
                  <a:lnTo>
                    <a:pt x="389" y="782"/>
                  </a:lnTo>
                  <a:lnTo>
                    <a:pt x="335" y="815"/>
                  </a:lnTo>
                  <a:lnTo>
                    <a:pt x="378" y="891"/>
                  </a:lnTo>
                  <a:lnTo>
                    <a:pt x="291" y="1011"/>
                  </a:lnTo>
                  <a:lnTo>
                    <a:pt x="225" y="1072"/>
                  </a:lnTo>
                  <a:lnTo>
                    <a:pt x="199" y="1099"/>
                  </a:lnTo>
                  <a:lnTo>
                    <a:pt x="177" y="1136"/>
                  </a:lnTo>
                  <a:lnTo>
                    <a:pt x="156" y="1174"/>
                  </a:lnTo>
                  <a:lnTo>
                    <a:pt x="140" y="1207"/>
                  </a:lnTo>
                  <a:lnTo>
                    <a:pt x="126" y="1237"/>
                  </a:lnTo>
                  <a:lnTo>
                    <a:pt x="113" y="1275"/>
                  </a:lnTo>
                  <a:lnTo>
                    <a:pt x="102" y="1325"/>
                  </a:lnTo>
                  <a:lnTo>
                    <a:pt x="97" y="1389"/>
                  </a:lnTo>
                  <a:lnTo>
                    <a:pt x="97" y="1455"/>
                  </a:lnTo>
                  <a:lnTo>
                    <a:pt x="100" y="1565"/>
                  </a:lnTo>
                  <a:lnTo>
                    <a:pt x="750" y="1535"/>
                  </a:lnTo>
                  <a:lnTo>
                    <a:pt x="713" y="1495"/>
                  </a:lnTo>
                  <a:lnTo>
                    <a:pt x="706" y="1464"/>
                  </a:lnTo>
                  <a:lnTo>
                    <a:pt x="703" y="1442"/>
                  </a:lnTo>
                  <a:lnTo>
                    <a:pt x="727" y="1349"/>
                  </a:lnTo>
                  <a:lnTo>
                    <a:pt x="661" y="1343"/>
                  </a:lnTo>
                  <a:lnTo>
                    <a:pt x="737" y="1284"/>
                  </a:lnTo>
                  <a:lnTo>
                    <a:pt x="954" y="967"/>
                  </a:lnTo>
                  <a:lnTo>
                    <a:pt x="968" y="936"/>
                  </a:lnTo>
                  <a:lnTo>
                    <a:pt x="977" y="901"/>
                  </a:lnTo>
                  <a:lnTo>
                    <a:pt x="982" y="865"/>
                  </a:lnTo>
                  <a:lnTo>
                    <a:pt x="982" y="825"/>
                  </a:lnTo>
                  <a:lnTo>
                    <a:pt x="975" y="790"/>
                  </a:lnTo>
                  <a:lnTo>
                    <a:pt x="967" y="756"/>
                  </a:lnTo>
                  <a:lnTo>
                    <a:pt x="944" y="705"/>
                  </a:lnTo>
                  <a:lnTo>
                    <a:pt x="835" y="467"/>
                  </a:lnTo>
                  <a:lnTo>
                    <a:pt x="633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1" name="Freeform 16">
              <a:extLst>
                <a:ext uri="{FF2B5EF4-FFF2-40B4-BE49-F238E27FC236}">
                  <a16:creationId xmlns:a16="http://schemas.microsoft.com/office/drawing/2014/main" id="{42C43152-98C7-4A38-817D-B85F5DD209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00" y="2918"/>
              <a:ext cx="147" cy="492"/>
            </a:xfrm>
            <a:custGeom>
              <a:avLst/>
              <a:gdLst>
                <a:gd name="T0" fmla="*/ 1 w 357"/>
                <a:gd name="T1" fmla="*/ 0 h 1222"/>
                <a:gd name="T2" fmla="*/ 1 w 357"/>
                <a:gd name="T3" fmla="*/ 0 h 1222"/>
                <a:gd name="T4" fmla="*/ 2 w 357"/>
                <a:gd name="T5" fmla="*/ 1 h 1222"/>
                <a:gd name="T6" fmla="*/ 2 w 357"/>
                <a:gd name="T7" fmla="*/ 1 h 1222"/>
                <a:gd name="T8" fmla="*/ 2 w 357"/>
                <a:gd name="T9" fmla="*/ 1 h 1222"/>
                <a:gd name="T10" fmla="*/ 2 w 357"/>
                <a:gd name="T11" fmla="*/ 1 h 1222"/>
                <a:gd name="T12" fmla="*/ 2 w 357"/>
                <a:gd name="T13" fmla="*/ 2 h 1222"/>
                <a:gd name="T14" fmla="*/ 2 w 357"/>
                <a:gd name="T15" fmla="*/ 2 h 1222"/>
                <a:gd name="T16" fmla="*/ 2 w 357"/>
                <a:gd name="T17" fmla="*/ 2 h 1222"/>
                <a:gd name="T18" fmla="*/ 2 w 357"/>
                <a:gd name="T19" fmla="*/ 2 h 1222"/>
                <a:gd name="T20" fmla="*/ 2 w 357"/>
                <a:gd name="T21" fmla="*/ 3 h 1222"/>
                <a:gd name="T22" fmla="*/ 2 w 357"/>
                <a:gd name="T23" fmla="*/ 3 h 1222"/>
                <a:gd name="T24" fmla="*/ 2 w 357"/>
                <a:gd name="T25" fmla="*/ 3 h 1222"/>
                <a:gd name="T26" fmla="*/ 1 w 357"/>
                <a:gd name="T27" fmla="*/ 3 h 1222"/>
                <a:gd name="T28" fmla="*/ 1 w 357"/>
                <a:gd name="T29" fmla="*/ 4 h 1222"/>
                <a:gd name="T30" fmla="*/ 1 w 357"/>
                <a:gd name="T31" fmla="*/ 4 h 1222"/>
                <a:gd name="T32" fmla="*/ 1 w 357"/>
                <a:gd name="T33" fmla="*/ 4 h 1222"/>
                <a:gd name="T34" fmla="*/ 1 w 357"/>
                <a:gd name="T35" fmla="*/ 4 h 1222"/>
                <a:gd name="T36" fmla="*/ 1 w 357"/>
                <a:gd name="T37" fmla="*/ 4 h 1222"/>
                <a:gd name="T38" fmla="*/ 1 w 357"/>
                <a:gd name="T39" fmla="*/ 4 h 1222"/>
                <a:gd name="T40" fmla="*/ 1 w 357"/>
                <a:gd name="T41" fmla="*/ 5 h 1222"/>
                <a:gd name="T42" fmla="*/ 0 w 357"/>
                <a:gd name="T43" fmla="*/ 5 h 1222"/>
                <a:gd name="T44" fmla="*/ 0 w 357"/>
                <a:gd name="T45" fmla="*/ 5 h 1222"/>
                <a:gd name="T46" fmla="*/ 0 w 357"/>
                <a:gd name="T47" fmla="*/ 5 h 1222"/>
                <a:gd name="T48" fmla="*/ 0 w 357"/>
                <a:gd name="T49" fmla="*/ 0 h 1222"/>
                <a:gd name="T50" fmla="*/ 1 w 357"/>
                <a:gd name="T51" fmla="*/ 0 h 1222"/>
                <a:gd name="T52" fmla="*/ 1 w 357"/>
                <a:gd name="T53" fmla="*/ 0 h 122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57"/>
                <a:gd name="T82" fmla="*/ 0 h 1222"/>
                <a:gd name="T83" fmla="*/ 357 w 357"/>
                <a:gd name="T84" fmla="*/ 1222 h 122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57" h="1222">
                  <a:moveTo>
                    <a:pt x="255" y="81"/>
                  </a:moveTo>
                  <a:lnTo>
                    <a:pt x="276" y="113"/>
                  </a:lnTo>
                  <a:lnTo>
                    <a:pt x="300" y="151"/>
                  </a:lnTo>
                  <a:lnTo>
                    <a:pt x="321" y="196"/>
                  </a:lnTo>
                  <a:lnTo>
                    <a:pt x="338" y="246"/>
                  </a:lnTo>
                  <a:lnTo>
                    <a:pt x="349" y="295"/>
                  </a:lnTo>
                  <a:lnTo>
                    <a:pt x="354" y="349"/>
                  </a:lnTo>
                  <a:lnTo>
                    <a:pt x="357" y="403"/>
                  </a:lnTo>
                  <a:lnTo>
                    <a:pt x="354" y="491"/>
                  </a:lnTo>
                  <a:lnTo>
                    <a:pt x="347" y="557"/>
                  </a:lnTo>
                  <a:lnTo>
                    <a:pt x="333" y="635"/>
                  </a:lnTo>
                  <a:lnTo>
                    <a:pt x="321" y="684"/>
                  </a:lnTo>
                  <a:lnTo>
                    <a:pt x="305" y="755"/>
                  </a:lnTo>
                  <a:lnTo>
                    <a:pt x="288" y="816"/>
                  </a:lnTo>
                  <a:lnTo>
                    <a:pt x="271" y="865"/>
                  </a:lnTo>
                  <a:lnTo>
                    <a:pt x="253" y="910"/>
                  </a:lnTo>
                  <a:lnTo>
                    <a:pt x="232" y="955"/>
                  </a:lnTo>
                  <a:lnTo>
                    <a:pt x="210" y="997"/>
                  </a:lnTo>
                  <a:lnTo>
                    <a:pt x="184" y="1040"/>
                  </a:lnTo>
                  <a:lnTo>
                    <a:pt x="158" y="1075"/>
                  </a:lnTo>
                  <a:lnTo>
                    <a:pt x="132" y="1109"/>
                  </a:lnTo>
                  <a:lnTo>
                    <a:pt x="97" y="1148"/>
                  </a:lnTo>
                  <a:lnTo>
                    <a:pt x="64" y="1174"/>
                  </a:lnTo>
                  <a:lnTo>
                    <a:pt x="0" y="1222"/>
                  </a:lnTo>
                  <a:lnTo>
                    <a:pt x="0" y="0"/>
                  </a:lnTo>
                  <a:lnTo>
                    <a:pt x="208" y="15"/>
                  </a:lnTo>
                  <a:lnTo>
                    <a:pt x="255" y="8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72" name="Group 17">
              <a:extLst>
                <a:ext uri="{FF2B5EF4-FFF2-40B4-BE49-F238E27FC236}">
                  <a16:creationId xmlns:a16="http://schemas.microsoft.com/office/drawing/2014/main" id="{6E75DFC6-7FEB-488D-BE2E-15B8011DB07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90" y="2913"/>
              <a:ext cx="73" cy="514"/>
              <a:chOff x="2131" y="2072"/>
              <a:chExt cx="89" cy="639"/>
            </a:xfrm>
          </p:grpSpPr>
          <p:sp>
            <p:nvSpPr>
              <p:cNvPr id="10299" name="Freeform 18">
                <a:extLst>
                  <a:ext uri="{FF2B5EF4-FFF2-40B4-BE49-F238E27FC236}">
                    <a16:creationId xmlns:a16="http://schemas.microsoft.com/office/drawing/2014/main" id="{084FBCB4-D3F0-4E75-ACB2-073CB96E75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9" y="2117"/>
                <a:ext cx="81" cy="594"/>
              </a:xfrm>
              <a:custGeom>
                <a:avLst/>
                <a:gdLst>
                  <a:gd name="T0" fmla="*/ 0 w 163"/>
                  <a:gd name="T1" fmla="*/ 0 h 1188"/>
                  <a:gd name="T2" fmla="*/ 0 w 163"/>
                  <a:gd name="T3" fmla="*/ 1 h 1188"/>
                  <a:gd name="T4" fmla="*/ 1 w 163"/>
                  <a:gd name="T5" fmla="*/ 1 h 1188"/>
                  <a:gd name="T6" fmla="*/ 1 w 163"/>
                  <a:gd name="T7" fmla="*/ 2 h 1188"/>
                  <a:gd name="T8" fmla="*/ 1 w 163"/>
                  <a:gd name="T9" fmla="*/ 2 h 1188"/>
                  <a:gd name="T10" fmla="*/ 1 w 163"/>
                  <a:gd name="T11" fmla="*/ 3 h 1188"/>
                  <a:gd name="T12" fmla="*/ 1 w 163"/>
                  <a:gd name="T13" fmla="*/ 3 h 1188"/>
                  <a:gd name="T14" fmla="*/ 2 w 163"/>
                  <a:gd name="T15" fmla="*/ 4 h 1188"/>
                  <a:gd name="T16" fmla="*/ 2 w 163"/>
                  <a:gd name="T17" fmla="*/ 5 h 1188"/>
                  <a:gd name="T18" fmla="*/ 2 w 163"/>
                  <a:gd name="T19" fmla="*/ 5 h 1188"/>
                  <a:gd name="T20" fmla="*/ 2 w 163"/>
                  <a:gd name="T21" fmla="*/ 6 h 1188"/>
                  <a:gd name="T22" fmla="*/ 2 w 163"/>
                  <a:gd name="T23" fmla="*/ 7 h 1188"/>
                  <a:gd name="T24" fmla="*/ 2 w 163"/>
                  <a:gd name="T25" fmla="*/ 9 h 1188"/>
                  <a:gd name="T26" fmla="*/ 2 w 163"/>
                  <a:gd name="T27" fmla="*/ 10 h 1188"/>
                  <a:gd name="T28" fmla="*/ 1 w 163"/>
                  <a:gd name="T29" fmla="*/ 17 h 1188"/>
                  <a:gd name="T30" fmla="*/ 0 w 163"/>
                  <a:gd name="T31" fmla="*/ 19 h 1188"/>
                  <a:gd name="T32" fmla="*/ 0 w 163"/>
                  <a:gd name="T33" fmla="*/ 16 h 1188"/>
                  <a:gd name="T34" fmla="*/ 0 w 163"/>
                  <a:gd name="T35" fmla="*/ 14 h 1188"/>
                  <a:gd name="T36" fmla="*/ 0 w 163"/>
                  <a:gd name="T37" fmla="*/ 12 h 1188"/>
                  <a:gd name="T38" fmla="*/ 0 w 163"/>
                  <a:gd name="T39" fmla="*/ 11 h 1188"/>
                  <a:gd name="T40" fmla="*/ 1 w 163"/>
                  <a:gd name="T41" fmla="*/ 9 h 1188"/>
                  <a:gd name="T42" fmla="*/ 1 w 163"/>
                  <a:gd name="T43" fmla="*/ 8 h 1188"/>
                  <a:gd name="T44" fmla="*/ 1 w 163"/>
                  <a:gd name="T45" fmla="*/ 7 h 1188"/>
                  <a:gd name="T46" fmla="*/ 1 w 163"/>
                  <a:gd name="T47" fmla="*/ 6 h 1188"/>
                  <a:gd name="T48" fmla="*/ 1 w 163"/>
                  <a:gd name="T49" fmla="*/ 5 h 1188"/>
                  <a:gd name="T50" fmla="*/ 0 w 163"/>
                  <a:gd name="T51" fmla="*/ 4 h 1188"/>
                  <a:gd name="T52" fmla="*/ 0 w 163"/>
                  <a:gd name="T53" fmla="*/ 3 h 1188"/>
                  <a:gd name="T54" fmla="*/ 0 w 163"/>
                  <a:gd name="T55" fmla="*/ 3 h 1188"/>
                  <a:gd name="T56" fmla="*/ 0 w 163"/>
                  <a:gd name="T57" fmla="*/ 2 h 1188"/>
                  <a:gd name="T58" fmla="*/ 0 w 163"/>
                  <a:gd name="T59" fmla="*/ 0 h 118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63"/>
                  <a:gd name="T91" fmla="*/ 0 h 1188"/>
                  <a:gd name="T92" fmla="*/ 163 w 163"/>
                  <a:gd name="T93" fmla="*/ 1188 h 1188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63" h="1188">
                    <a:moveTo>
                      <a:pt x="0" y="0"/>
                    </a:moveTo>
                    <a:lnTo>
                      <a:pt x="38" y="19"/>
                    </a:lnTo>
                    <a:lnTo>
                      <a:pt x="65" y="57"/>
                    </a:lnTo>
                    <a:lnTo>
                      <a:pt x="81" y="82"/>
                    </a:lnTo>
                    <a:lnTo>
                      <a:pt x="93" y="102"/>
                    </a:lnTo>
                    <a:lnTo>
                      <a:pt x="109" y="132"/>
                    </a:lnTo>
                    <a:lnTo>
                      <a:pt x="123" y="170"/>
                    </a:lnTo>
                    <a:lnTo>
                      <a:pt x="137" y="214"/>
                    </a:lnTo>
                    <a:lnTo>
                      <a:pt x="151" y="271"/>
                    </a:lnTo>
                    <a:lnTo>
                      <a:pt x="156" y="316"/>
                    </a:lnTo>
                    <a:lnTo>
                      <a:pt x="163" y="370"/>
                    </a:lnTo>
                    <a:lnTo>
                      <a:pt x="161" y="438"/>
                    </a:lnTo>
                    <a:lnTo>
                      <a:pt x="154" y="540"/>
                    </a:lnTo>
                    <a:lnTo>
                      <a:pt x="142" y="629"/>
                    </a:lnTo>
                    <a:lnTo>
                      <a:pt x="93" y="1068"/>
                    </a:lnTo>
                    <a:lnTo>
                      <a:pt x="45" y="1188"/>
                    </a:lnTo>
                    <a:lnTo>
                      <a:pt x="12" y="1024"/>
                    </a:lnTo>
                    <a:lnTo>
                      <a:pt x="32" y="851"/>
                    </a:lnTo>
                    <a:lnTo>
                      <a:pt x="48" y="736"/>
                    </a:lnTo>
                    <a:lnTo>
                      <a:pt x="57" y="646"/>
                    </a:lnTo>
                    <a:lnTo>
                      <a:pt x="64" y="554"/>
                    </a:lnTo>
                    <a:lnTo>
                      <a:pt x="71" y="460"/>
                    </a:lnTo>
                    <a:lnTo>
                      <a:pt x="72" y="406"/>
                    </a:lnTo>
                    <a:lnTo>
                      <a:pt x="71" y="358"/>
                    </a:lnTo>
                    <a:lnTo>
                      <a:pt x="65" y="309"/>
                    </a:lnTo>
                    <a:lnTo>
                      <a:pt x="53" y="215"/>
                    </a:lnTo>
                    <a:lnTo>
                      <a:pt x="48" y="182"/>
                    </a:lnTo>
                    <a:lnTo>
                      <a:pt x="41" y="144"/>
                    </a:lnTo>
                    <a:lnTo>
                      <a:pt x="34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0" name="Arc 19">
                <a:extLst>
                  <a:ext uri="{FF2B5EF4-FFF2-40B4-BE49-F238E27FC236}">
                    <a16:creationId xmlns:a16="http://schemas.microsoft.com/office/drawing/2014/main" id="{76DA4224-F693-47CB-AE44-1F2D9652EA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" y="2072"/>
                <a:ext cx="29" cy="58"/>
              </a:xfrm>
              <a:custGeom>
                <a:avLst/>
                <a:gdLst>
                  <a:gd name="T0" fmla="*/ 0 w 22307"/>
                  <a:gd name="T1" fmla="*/ 0 h 29828"/>
                  <a:gd name="T2" fmla="*/ 0 w 22307"/>
                  <a:gd name="T3" fmla="*/ 0 h 29828"/>
                  <a:gd name="T4" fmla="*/ 0 w 22307"/>
                  <a:gd name="T5" fmla="*/ 0 h 29828"/>
                  <a:gd name="T6" fmla="*/ 0 60000 65536"/>
                  <a:gd name="T7" fmla="*/ 0 60000 65536"/>
                  <a:gd name="T8" fmla="*/ 0 60000 65536"/>
                  <a:gd name="T9" fmla="*/ 0 w 22307"/>
                  <a:gd name="T10" fmla="*/ 0 h 29828"/>
                  <a:gd name="T11" fmla="*/ 22307 w 22307"/>
                  <a:gd name="T12" fmla="*/ 29828 h 298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307" h="29828" fill="none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</a:path>
                  <a:path w="22307" h="29828" stroke="0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  <a:lnTo>
                      <a:pt x="707" y="21600"/>
                    </a:lnTo>
                    <a:lnTo>
                      <a:pt x="-1" y="11"/>
                    </a:lnTo>
                    <a:close/>
                  </a:path>
                </a:pathLst>
              </a:custGeom>
              <a:solidFill>
                <a:srgbClr val="000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73" name="Freeform 20">
              <a:extLst>
                <a:ext uri="{FF2B5EF4-FFF2-40B4-BE49-F238E27FC236}">
                  <a16:creationId xmlns:a16="http://schemas.microsoft.com/office/drawing/2014/main" id="{D55B5577-BB0D-416B-8B37-82922FFFB8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24" y="2784"/>
              <a:ext cx="694" cy="740"/>
            </a:xfrm>
            <a:custGeom>
              <a:avLst/>
              <a:gdLst>
                <a:gd name="T0" fmla="*/ 7 w 1684"/>
                <a:gd name="T1" fmla="*/ 0 h 1839"/>
                <a:gd name="T2" fmla="*/ 6 w 1684"/>
                <a:gd name="T3" fmla="*/ 0 h 1839"/>
                <a:gd name="T4" fmla="*/ 6 w 1684"/>
                <a:gd name="T5" fmla="*/ 0 h 1839"/>
                <a:gd name="T6" fmla="*/ 5 w 1684"/>
                <a:gd name="T7" fmla="*/ 0 h 1839"/>
                <a:gd name="T8" fmla="*/ 5 w 1684"/>
                <a:gd name="T9" fmla="*/ 1 h 1839"/>
                <a:gd name="T10" fmla="*/ 3 w 1684"/>
                <a:gd name="T11" fmla="*/ 2 h 1839"/>
                <a:gd name="T12" fmla="*/ 2 w 1684"/>
                <a:gd name="T13" fmla="*/ 3 h 1839"/>
                <a:gd name="T14" fmla="*/ 1 w 1684"/>
                <a:gd name="T15" fmla="*/ 4 h 1839"/>
                <a:gd name="T16" fmla="*/ 0 w 1684"/>
                <a:gd name="T17" fmla="*/ 5 h 1839"/>
                <a:gd name="T18" fmla="*/ 0 w 1684"/>
                <a:gd name="T19" fmla="*/ 6 h 1839"/>
                <a:gd name="T20" fmla="*/ 0 w 1684"/>
                <a:gd name="T21" fmla="*/ 6 h 1839"/>
                <a:gd name="T22" fmla="*/ 0 w 1684"/>
                <a:gd name="T23" fmla="*/ 6 h 1839"/>
                <a:gd name="T24" fmla="*/ 1 w 1684"/>
                <a:gd name="T25" fmla="*/ 7 h 1839"/>
                <a:gd name="T26" fmla="*/ 1 w 1684"/>
                <a:gd name="T27" fmla="*/ 7 h 1839"/>
                <a:gd name="T28" fmla="*/ 2 w 1684"/>
                <a:gd name="T29" fmla="*/ 8 h 1839"/>
                <a:gd name="T30" fmla="*/ 2 w 1684"/>
                <a:gd name="T31" fmla="*/ 8 h 1839"/>
                <a:gd name="T32" fmla="*/ 3 w 1684"/>
                <a:gd name="T33" fmla="*/ 8 h 1839"/>
                <a:gd name="T34" fmla="*/ 4 w 1684"/>
                <a:gd name="T35" fmla="*/ 8 h 1839"/>
                <a:gd name="T36" fmla="*/ 5 w 1684"/>
                <a:gd name="T37" fmla="*/ 8 h 1839"/>
                <a:gd name="T38" fmla="*/ 6 w 1684"/>
                <a:gd name="T39" fmla="*/ 7 h 1839"/>
                <a:gd name="T40" fmla="*/ 7 w 1684"/>
                <a:gd name="T41" fmla="*/ 6 h 1839"/>
                <a:gd name="T42" fmla="*/ 7 w 1684"/>
                <a:gd name="T43" fmla="*/ 6 h 1839"/>
                <a:gd name="T44" fmla="*/ 8 w 1684"/>
                <a:gd name="T45" fmla="*/ 5 h 1839"/>
                <a:gd name="T46" fmla="*/ 8 w 1684"/>
                <a:gd name="T47" fmla="*/ 5 h 1839"/>
                <a:gd name="T48" fmla="*/ 8 w 1684"/>
                <a:gd name="T49" fmla="*/ 4 h 1839"/>
                <a:gd name="T50" fmla="*/ 8 w 1684"/>
                <a:gd name="T51" fmla="*/ 4 h 1839"/>
                <a:gd name="T52" fmla="*/ 8 w 1684"/>
                <a:gd name="T53" fmla="*/ 3 h 1839"/>
                <a:gd name="T54" fmla="*/ 8 w 1684"/>
                <a:gd name="T55" fmla="*/ 2 h 1839"/>
                <a:gd name="T56" fmla="*/ 8 w 1684"/>
                <a:gd name="T57" fmla="*/ 2 h 1839"/>
                <a:gd name="T58" fmla="*/ 8 w 1684"/>
                <a:gd name="T59" fmla="*/ 2 h 1839"/>
                <a:gd name="T60" fmla="*/ 8 w 1684"/>
                <a:gd name="T61" fmla="*/ 1 h 1839"/>
                <a:gd name="T62" fmla="*/ 7 w 1684"/>
                <a:gd name="T63" fmla="*/ 1 h 183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684"/>
                <a:gd name="T97" fmla="*/ 0 h 1839"/>
                <a:gd name="T98" fmla="*/ 1684 w 1684"/>
                <a:gd name="T99" fmla="*/ 1839 h 183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684" h="1839">
                  <a:moveTo>
                    <a:pt x="1344" y="10"/>
                  </a:moveTo>
                  <a:lnTo>
                    <a:pt x="1307" y="0"/>
                  </a:lnTo>
                  <a:lnTo>
                    <a:pt x="1271" y="3"/>
                  </a:lnTo>
                  <a:lnTo>
                    <a:pt x="1228" y="12"/>
                  </a:lnTo>
                  <a:lnTo>
                    <a:pt x="1189" y="28"/>
                  </a:lnTo>
                  <a:lnTo>
                    <a:pt x="1151" y="45"/>
                  </a:lnTo>
                  <a:lnTo>
                    <a:pt x="1122" y="64"/>
                  </a:lnTo>
                  <a:lnTo>
                    <a:pt x="1071" y="101"/>
                  </a:lnTo>
                  <a:lnTo>
                    <a:pt x="1035" y="132"/>
                  </a:lnTo>
                  <a:lnTo>
                    <a:pt x="988" y="186"/>
                  </a:lnTo>
                  <a:lnTo>
                    <a:pt x="809" y="401"/>
                  </a:lnTo>
                  <a:lnTo>
                    <a:pt x="705" y="512"/>
                  </a:lnTo>
                  <a:lnTo>
                    <a:pt x="585" y="618"/>
                  </a:lnTo>
                  <a:lnTo>
                    <a:pt x="446" y="738"/>
                  </a:lnTo>
                  <a:lnTo>
                    <a:pt x="327" y="825"/>
                  </a:lnTo>
                  <a:lnTo>
                    <a:pt x="146" y="952"/>
                  </a:lnTo>
                  <a:lnTo>
                    <a:pt x="11" y="1044"/>
                  </a:lnTo>
                  <a:lnTo>
                    <a:pt x="0" y="1151"/>
                  </a:lnTo>
                  <a:lnTo>
                    <a:pt x="0" y="1249"/>
                  </a:lnTo>
                  <a:lnTo>
                    <a:pt x="9" y="1321"/>
                  </a:lnTo>
                  <a:lnTo>
                    <a:pt x="21" y="1400"/>
                  </a:lnTo>
                  <a:lnTo>
                    <a:pt x="33" y="1452"/>
                  </a:lnTo>
                  <a:lnTo>
                    <a:pt x="54" y="1504"/>
                  </a:lnTo>
                  <a:lnTo>
                    <a:pt x="75" y="1554"/>
                  </a:lnTo>
                  <a:lnTo>
                    <a:pt x="103" y="1601"/>
                  </a:lnTo>
                  <a:lnTo>
                    <a:pt x="144" y="1653"/>
                  </a:lnTo>
                  <a:lnTo>
                    <a:pt x="184" y="1688"/>
                  </a:lnTo>
                  <a:lnTo>
                    <a:pt x="236" y="1723"/>
                  </a:lnTo>
                  <a:lnTo>
                    <a:pt x="289" y="1754"/>
                  </a:lnTo>
                  <a:lnTo>
                    <a:pt x="358" y="1782"/>
                  </a:lnTo>
                  <a:lnTo>
                    <a:pt x="440" y="1808"/>
                  </a:lnTo>
                  <a:lnTo>
                    <a:pt x="507" y="1823"/>
                  </a:lnTo>
                  <a:lnTo>
                    <a:pt x="577" y="1834"/>
                  </a:lnTo>
                  <a:lnTo>
                    <a:pt x="650" y="1839"/>
                  </a:lnTo>
                  <a:lnTo>
                    <a:pt x="728" y="1835"/>
                  </a:lnTo>
                  <a:lnTo>
                    <a:pt x="783" y="1827"/>
                  </a:lnTo>
                  <a:lnTo>
                    <a:pt x="835" y="1816"/>
                  </a:lnTo>
                  <a:lnTo>
                    <a:pt x="903" y="1799"/>
                  </a:lnTo>
                  <a:lnTo>
                    <a:pt x="972" y="1771"/>
                  </a:lnTo>
                  <a:lnTo>
                    <a:pt x="1141" y="1700"/>
                  </a:lnTo>
                  <a:lnTo>
                    <a:pt x="1288" y="1631"/>
                  </a:lnTo>
                  <a:lnTo>
                    <a:pt x="1432" y="1532"/>
                  </a:lnTo>
                  <a:lnTo>
                    <a:pt x="1478" y="1481"/>
                  </a:lnTo>
                  <a:lnTo>
                    <a:pt x="1521" y="1429"/>
                  </a:lnTo>
                  <a:lnTo>
                    <a:pt x="1566" y="1365"/>
                  </a:lnTo>
                  <a:lnTo>
                    <a:pt x="1609" y="1276"/>
                  </a:lnTo>
                  <a:lnTo>
                    <a:pt x="1641" y="1198"/>
                  </a:lnTo>
                  <a:lnTo>
                    <a:pt x="1660" y="1136"/>
                  </a:lnTo>
                  <a:lnTo>
                    <a:pt x="1674" y="1068"/>
                  </a:lnTo>
                  <a:lnTo>
                    <a:pt x="1682" y="995"/>
                  </a:lnTo>
                  <a:lnTo>
                    <a:pt x="1682" y="926"/>
                  </a:lnTo>
                  <a:lnTo>
                    <a:pt x="1684" y="860"/>
                  </a:lnTo>
                  <a:lnTo>
                    <a:pt x="1681" y="785"/>
                  </a:lnTo>
                  <a:lnTo>
                    <a:pt x="1679" y="703"/>
                  </a:lnTo>
                  <a:lnTo>
                    <a:pt x="1674" y="648"/>
                  </a:lnTo>
                  <a:lnTo>
                    <a:pt x="1665" y="570"/>
                  </a:lnTo>
                  <a:lnTo>
                    <a:pt x="1660" y="512"/>
                  </a:lnTo>
                  <a:lnTo>
                    <a:pt x="1648" y="469"/>
                  </a:lnTo>
                  <a:lnTo>
                    <a:pt x="1636" y="427"/>
                  </a:lnTo>
                  <a:lnTo>
                    <a:pt x="1620" y="389"/>
                  </a:lnTo>
                  <a:lnTo>
                    <a:pt x="1597" y="349"/>
                  </a:lnTo>
                  <a:lnTo>
                    <a:pt x="1571" y="309"/>
                  </a:lnTo>
                  <a:lnTo>
                    <a:pt x="1545" y="269"/>
                  </a:lnTo>
                  <a:lnTo>
                    <a:pt x="1516" y="229"/>
                  </a:lnTo>
                  <a:lnTo>
                    <a:pt x="1344" y="1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4" name="Freeform 21">
              <a:extLst>
                <a:ext uri="{FF2B5EF4-FFF2-40B4-BE49-F238E27FC236}">
                  <a16:creationId xmlns:a16="http://schemas.microsoft.com/office/drawing/2014/main" id="{58A815F5-B69A-4ADA-AA40-3C2B2C5C71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46" y="2795"/>
              <a:ext cx="148" cy="609"/>
            </a:xfrm>
            <a:custGeom>
              <a:avLst/>
              <a:gdLst>
                <a:gd name="T0" fmla="*/ 0 w 360"/>
                <a:gd name="T1" fmla="*/ 0 h 1515"/>
                <a:gd name="T2" fmla="*/ 0 w 360"/>
                <a:gd name="T3" fmla="*/ 1 h 1515"/>
                <a:gd name="T4" fmla="*/ 0 w 360"/>
                <a:gd name="T5" fmla="*/ 1 h 1515"/>
                <a:gd name="T6" fmla="*/ 1 w 360"/>
                <a:gd name="T7" fmla="*/ 2 h 1515"/>
                <a:gd name="T8" fmla="*/ 1 w 360"/>
                <a:gd name="T9" fmla="*/ 2 h 1515"/>
                <a:gd name="T10" fmla="*/ 1 w 360"/>
                <a:gd name="T11" fmla="*/ 2 h 1515"/>
                <a:gd name="T12" fmla="*/ 1 w 360"/>
                <a:gd name="T13" fmla="*/ 2 h 1515"/>
                <a:gd name="T14" fmla="*/ 1 w 360"/>
                <a:gd name="T15" fmla="*/ 2 h 1515"/>
                <a:gd name="T16" fmla="*/ 1 w 360"/>
                <a:gd name="T17" fmla="*/ 3 h 1515"/>
                <a:gd name="T18" fmla="*/ 1 w 360"/>
                <a:gd name="T19" fmla="*/ 3 h 1515"/>
                <a:gd name="T20" fmla="*/ 1 w 360"/>
                <a:gd name="T21" fmla="*/ 4 h 1515"/>
                <a:gd name="T22" fmla="*/ 1 w 360"/>
                <a:gd name="T23" fmla="*/ 4 h 1515"/>
                <a:gd name="T24" fmla="*/ 1 w 360"/>
                <a:gd name="T25" fmla="*/ 4 h 1515"/>
                <a:gd name="T26" fmla="*/ 1 w 360"/>
                <a:gd name="T27" fmla="*/ 4 h 1515"/>
                <a:gd name="T28" fmla="*/ 1 w 360"/>
                <a:gd name="T29" fmla="*/ 5 h 1515"/>
                <a:gd name="T30" fmla="*/ 1 w 360"/>
                <a:gd name="T31" fmla="*/ 5 h 1515"/>
                <a:gd name="T32" fmla="*/ 1 w 360"/>
                <a:gd name="T33" fmla="*/ 5 h 1515"/>
                <a:gd name="T34" fmla="*/ 1 w 360"/>
                <a:gd name="T35" fmla="*/ 6 h 1515"/>
                <a:gd name="T36" fmla="*/ 1 w 360"/>
                <a:gd name="T37" fmla="*/ 6 h 1515"/>
                <a:gd name="T38" fmla="*/ 1 w 360"/>
                <a:gd name="T39" fmla="*/ 6 h 1515"/>
                <a:gd name="T40" fmla="*/ 1 w 360"/>
                <a:gd name="T41" fmla="*/ 6 h 1515"/>
                <a:gd name="T42" fmla="*/ 1 w 360"/>
                <a:gd name="T43" fmla="*/ 6 h 1515"/>
                <a:gd name="T44" fmla="*/ 1 w 360"/>
                <a:gd name="T45" fmla="*/ 6 h 1515"/>
                <a:gd name="T46" fmla="*/ 0 w 360"/>
                <a:gd name="T47" fmla="*/ 6 h 1515"/>
                <a:gd name="T48" fmla="*/ 1 w 360"/>
                <a:gd name="T49" fmla="*/ 6 h 1515"/>
                <a:gd name="T50" fmla="*/ 1 w 360"/>
                <a:gd name="T51" fmla="*/ 6 h 1515"/>
                <a:gd name="T52" fmla="*/ 1 w 360"/>
                <a:gd name="T53" fmla="*/ 6 h 1515"/>
                <a:gd name="T54" fmla="*/ 1 w 360"/>
                <a:gd name="T55" fmla="*/ 6 h 1515"/>
                <a:gd name="T56" fmla="*/ 1 w 360"/>
                <a:gd name="T57" fmla="*/ 6 h 1515"/>
                <a:gd name="T58" fmla="*/ 1 w 360"/>
                <a:gd name="T59" fmla="*/ 5 h 1515"/>
                <a:gd name="T60" fmla="*/ 2 w 360"/>
                <a:gd name="T61" fmla="*/ 5 h 1515"/>
                <a:gd name="T62" fmla="*/ 2 w 360"/>
                <a:gd name="T63" fmla="*/ 5 h 1515"/>
                <a:gd name="T64" fmla="*/ 2 w 360"/>
                <a:gd name="T65" fmla="*/ 5 h 1515"/>
                <a:gd name="T66" fmla="*/ 2 w 360"/>
                <a:gd name="T67" fmla="*/ 4 h 1515"/>
                <a:gd name="T68" fmla="*/ 2 w 360"/>
                <a:gd name="T69" fmla="*/ 4 h 1515"/>
                <a:gd name="T70" fmla="*/ 2 w 360"/>
                <a:gd name="T71" fmla="*/ 4 h 1515"/>
                <a:gd name="T72" fmla="*/ 2 w 360"/>
                <a:gd name="T73" fmla="*/ 4 h 1515"/>
                <a:gd name="T74" fmla="*/ 2 w 360"/>
                <a:gd name="T75" fmla="*/ 3 h 1515"/>
                <a:gd name="T76" fmla="*/ 2 w 360"/>
                <a:gd name="T77" fmla="*/ 3 h 1515"/>
                <a:gd name="T78" fmla="*/ 2 w 360"/>
                <a:gd name="T79" fmla="*/ 3 h 1515"/>
                <a:gd name="T80" fmla="*/ 2 w 360"/>
                <a:gd name="T81" fmla="*/ 2 h 1515"/>
                <a:gd name="T82" fmla="*/ 2 w 360"/>
                <a:gd name="T83" fmla="*/ 2 h 1515"/>
                <a:gd name="T84" fmla="*/ 2 w 360"/>
                <a:gd name="T85" fmla="*/ 2 h 1515"/>
                <a:gd name="T86" fmla="*/ 2 w 360"/>
                <a:gd name="T87" fmla="*/ 2 h 1515"/>
                <a:gd name="T88" fmla="*/ 2 w 360"/>
                <a:gd name="T89" fmla="*/ 2 h 1515"/>
                <a:gd name="T90" fmla="*/ 1 w 360"/>
                <a:gd name="T91" fmla="*/ 2 h 1515"/>
                <a:gd name="T92" fmla="*/ 1 w 360"/>
                <a:gd name="T93" fmla="*/ 2 h 1515"/>
                <a:gd name="T94" fmla="*/ 1 w 360"/>
                <a:gd name="T95" fmla="*/ 1 h 1515"/>
                <a:gd name="T96" fmla="*/ 1 w 360"/>
                <a:gd name="T97" fmla="*/ 1 h 1515"/>
                <a:gd name="T98" fmla="*/ 1 w 360"/>
                <a:gd name="T99" fmla="*/ 1 h 1515"/>
                <a:gd name="T100" fmla="*/ 0 w 360"/>
                <a:gd name="T101" fmla="*/ 0 h 151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60"/>
                <a:gd name="T154" fmla="*/ 0 h 1515"/>
                <a:gd name="T155" fmla="*/ 360 w 360"/>
                <a:gd name="T156" fmla="*/ 1515 h 151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60" h="1515">
                  <a:moveTo>
                    <a:pt x="0" y="0"/>
                  </a:moveTo>
                  <a:lnTo>
                    <a:pt x="68" y="179"/>
                  </a:lnTo>
                  <a:lnTo>
                    <a:pt x="117" y="330"/>
                  </a:lnTo>
                  <a:lnTo>
                    <a:pt x="134" y="429"/>
                  </a:lnTo>
                  <a:lnTo>
                    <a:pt x="243" y="407"/>
                  </a:lnTo>
                  <a:lnTo>
                    <a:pt x="177" y="570"/>
                  </a:lnTo>
                  <a:lnTo>
                    <a:pt x="214" y="596"/>
                  </a:lnTo>
                  <a:lnTo>
                    <a:pt x="242" y="636"/>
                  </a:lnTo>
                  <a:lnTo>
                    <a:pt x="257" y="692"/>
                  </a:lnTo>
                  <a:lnTo>
                    <a:pt x="268" y="785"/>
                  </a:lnTo>
                  <a:lnTo>
                    <a:pt x="274" y="902"/>
                  </a:lnTo>
                  <a:lnTo>
                    <a:pt x="276" y="956"/>
                  </a:lnTo>
                  <a:lnTo>
                    <a:pt x="274" y="1016"/>
                  </a:lnTo>
                  <a:lnTo>
                    <a:pt x="269" y="1070"/>
                  </a:lnTo>
                  <a:lnTo>
                    <a:pt x="259" y="1159"/>
                  </a:lnTo>
                  <a:lnTo>
                    <a:pt x="252" y="1204"/>
                  </a:lnTo>
                  <a:lnTo>
                    <a:pt x="242" y="1252"/>
                  </a:lnTo>
                  <a:lnTo>
                    <a:pt x="231" y="1287"/>
                  </a:lnTo>
                  <a:lnTo>
                    <a:pt x="215" y="1334"/>
                  </a:lnTo>
                  <a:lnTo>
                    <a:pt x="203" y="1364"/>
                  </a:lnTo>
                  <a:lnTo>
                    <a:pt x="186" y="1397"/>
                  </a:lnTo>
                  <a:lnTo>
                    <a:pt x="165" y="1433"/>
                  </a:lnTo>
                  <a:lnTo>
                    <a:pt x="143" y="1463"/>
                  </a:lnTo>
                  <a:lnTo>
                    <a:pt x="103" y="1515"/>
                  </a:lnTo>
                  <a:lnTo>
                    <a:pt x="150" y="1480"/>
                  </a:lnTo>
                  <a:lnTo>
                    <a:pt x="186" y="1437"/>
                  </a:lnTo>
                  <a:lnTo>
                    <a:pt x="214" y="1400"/>
                  </a:lnTo>
                  <a:lnTo>
                    <a:pt x="238" y="1364"/>
                  </a:lnTo>
                  <a:lnTo>
                    <a:pt x="261" y="1324"/>
                  </a:lnTo>
                  <a:lnTo>
                    <a:pt x="283" y="1277"/>
                  </a:lnTo>
                  <a:lnTo>
                    <a:pt x="304" y="1225"/>
                  </a:lnTo>
                  <a:lnTo>
                    <a:pt x="318" y="1183"/>
                  </a:lnTo>
                  <a:lnTo>
                    <a:pt x="334" y="1131"/>
                  </a:lnTo>
                  <a:lnTo>
                    <a:pt x="344" y="1084"/>
                  </a:lnTo>
                  <a:lnTo>
                    <a:pt x="353" y="1018"/>
                  </a:lnTo>
                  <a:lnTo>
                    <a:pt x="358" y="943"/>
                  </a:lnTo>
                  <a:lnTo>
                    <a:pt x="360" y="857"/>
                  </a:lnTo>
                  <a:lnTo>
                    <a:pt x="356" y="778"/>
                  </a:lnTo>
                  <a:lnTo>
                    <a:pt x="354" y="733"/>
                  </a:lnTo>
                  <a:lnTo>
                    <a:pt x="349" y="652"/>
                  </a:lnTo>
                  <a:lnTo>
                    <a:pt x="346" y="603"/>
                  </a:lnTo>
                  <a:lnTo>
                    <a:pt x="339" y="551"/>
                  </a:lnTo>
                  <a:lnTo>
                    <a:pt x="334" y="513"/>
                  </a:lnTo>
                  <a:lnTo>
                    <a:pt x="325" y="469"/>
                  </a:lnTo>
                  <a:lnTo>
                    <a:pt x="307" y="417"/>
                  </a:lnTo>
                  <a:lnTo>
                    <a:pt x="288" y="377"/>
                  </a:lnTo>
                  <a:lnTo>
                    <a:pt x="266" y="343"/>
                  </a:lnTo>
                  <a:lnTo>
                    <a:pt x="235" y="301"/>
                  </a:lnTo>
                  <a:lnTo>
                    <a:pt x="186" y="233"/>
                  </a:lnTo>
                  <a:lnTo>
                    <a:pt x="146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75" name="Group 22">
              <a:extLst>
                <a:ext uri="{FF2B5EF4-FFF2-40B4-BE49-F238E27FC236}">
                  <a16:creationId xmlns:a16="http://schemas.microsoft.com/office/drawing/2014/main" id="{8E68F7E3-52C0-4EDA-8B2E-933A1B79A49C}"/>
                </a:ext>
              </a:extLst>
            </p:cNvPr>
            <p:cNvGrpSpPr>
              <a:grpSpLocks/>
            </p:cNvGrpSpPr>
            <p:nvPr/>
          </p:nvGrpSpPr>
          <p:grpSpPr bwMode="auto">
            <a:xfrm rot="-1020506">
              <a:off x="2758" y="2373"/>
              <a:ext cx="426" cy="642"/>
              <a:chOff x="2829" y="2352"/>
              <a:chExt cx="426" cy="642"/>
            </a:xfrm>
          </p:grpSpPr>
          <p:grpSp>
            <p:nvGrpSpPr>
              <p:cNvPr id="10284" name="Group 23">
                <a:extLst>
                  <a:ext uri="{FF2B5EF4-FFF2-40B4-BE49-F238E27FC236}">
                    <a16:creationId xmlns:a16="http://schemas.microsoft.com/office/drawing/2014/main" id="{F6175E53-F0AE-4AB6-9BA2-1DCEA280B0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29" y="2352"/>
                <a:ext cx="426" cy="599"/>
                <a:chOff x="1899" y="1375"/>
                <a:chExt cx="516" cy="744"/>
              </a:xfrm>
            </p:grpSpPr>
            <p:grpSp>
              <p:nvGrpSpPr>
                <p:cNvPr id="10294" name="Group 24">
                  <a:extLst>
                    <a:ext uri="{FF2B5EF4-FFF2-40B4-BE49-F238E27FC236}">
                      <a16:creationId xmlns:a16="http://schemas.microsoft.com/office/drawing/2014/main" id="{0ED2B4FD-FC6E-4519-B58F-735294FC7F9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99" y="1375"/>
                  <a:ext cx="516" cy="744"/>
                  <a:chOff x="1899" y="1375"/>
                  <a:chExt cx="516" cy="744"/>
                </a:xfrm>
              </p:grpSpPr>
              <p:sp>
                <p:nvSpPr>
                  <p:cNvPr id="10296" name="Freeform 25">
                    <a:extLst>
                      <a:ext uri="{FF2B5EF4-FFF2-40B4-BE49-F238E27FC236}">
                        <a16:creationId xmlns:a16="http://schemas.microsoft.com/office/drawing/2014/main" id="{D9C442F1-9310-46AC-B15A-15813B5D4F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99" y="1375"/>
                    <a:ext cx="516" cy="744"/>
                  </a:xfrm>
                  <a:custGeom>
                    <a:avLst/>
                    <a:gdLst>
                      <a:gd name="T0" fmla="*/ 11 w 1032"/>
                      <a:gd name="T1" fmla="*/ 1 h 1488"/>
                      <a:gd name="T2" fmla="*/ 9 w 1032"/>
                      <a:gd name="T3" fmla="*/ 1 h 1488"/>
                      <a:gd name="T4" fmla="*/ 7 w 1032"/>
                      <a:gd name="T5" fmla="*/ 0 h 1488"/>
                      <a:gd name="T6" fmla="*/ 5 w 1032"/>
                      <a:gd name="T7" fmla="*/ 1 h 1488"/>
                      <a:gd name="T8" fmla="*/ 2 w 1032"/>
                      <a:gd name="T9" fmla="*/ 2 h 1488"/>
                      <a:gd name="T10" fmla="*/ 2 w 1032"/>
                      <a:gd name="T11" fmla="*/ 3 h 1488"/>
                      <a:gd name="T12" fmla="*/ 2 w 1032"/>
                      <a:gd name="T13" fmla="*/ 4 h 1488"/>
                      <a:gd name="T14" fmla="*/ 2 w 1032"/>
                      <a:gd name="T15" fmla="*/ 5 h 1488"/>
                      <a:gd name="T16" fmla="*/ 1 w 1032"/>
                      <a:gd name="T17" fmla="*/ 6 h 1488"/>
                      <a:gd name="T18" fmla="*/ 1 w 1032"/>
                      <a:gd name="T19" fmla="*/ 7 h 1488"/>
                      <a:gd name="T20" fmla="*/ 1 w 1032"/>
                      <a:gd name="T21" fmla="*/ 8 h 1488"/>
                      <a:gd name="T22" fmla="*/ 2 w 1032"/>
                      <a:gd name="T23" fmla="*/ 8 h 1488"/>
                      <a:gd name="T24" fmla="*/ 1 w 1032"/>
                      <a:gd name="T25" fmla="*/ 9 h 1488"/>
                      <a:gd name="T26" fmla="*/ 1 w 1032"/>
                      <a:gd name="T27" fmla="*/ 10 h 1488"/>
                      <a:gd name="T28" fmla="*/ 1 w 1032"/>
                      <a:gd name="T29" fmla="*/ 11 h 1488"/>
                      <a:gd name="T30" fmla="*/ 1 w 1032"/>
                      <a:gd name="T31" fmla="*/ 11 h 1488"/>
                      <a:gd name="T32" fmla="*/ 2 w 1032"/>
                      <a:gd name="T33" fmla="*/ 12 h 1488"/>
                      <a:gd name="T34" fmla="*/ 2 w 1032"/>
                      <a:gd name="T35" fmla="*/ 13 h 1488"/>
                      <a:gd name="T36" fmla="*/ 4 w 1032"/>
                      <a:gd name="T37" fmla="*/ 14 h 1488"/>
                      <a:gd name="T38" fmla="*/ 4 w 1032"/>
                      <a:gd name="T39" fmla="*/ 16 h 1488"/>
                      <a:gd name="T40" fmla="*/ 2 w 1032"/>
                      <a:gd name="T41" fmla="*/ 18 h 1488"/>
                      <a:gd name="T42" fmla="*/ 9 w 1032"/>
                      <a:gd name="T43" fmla="*/ 22 h 1488"/>
                      <a:gd name="T44" fmla="*/ 10 w 1032"/>
                      <a:gd name="T45" fmla="*/ 21 h 1488"/>
                      <a:gd name="T46" fmla="*/ 12 w 1032"/>
                      <a:gd name="T47" fmla="*/ 20 h 1488"/>
                      <a:gd name="T48" fmla="*/ 13 w 1032"/>
                      <a:gd name="T49" fmla="*/ 19 h 1488"/>
                      <a:gd name="T50" fmla="*/ 14 w 1032"/>
                      <a:gd name="T51" fmla="*/ 18 h 1488"/>
                      <a:gd name="T52" fmla="*/ 14 w 1032"/>
                      <a:gd name="T53" fmla="*/ 17 h 1488"/>
                      <a:gd name="T54" fmla="*/ 15 w 1032"/>
                      <a:gd name="T55" fmla="*/ 16 h 1488"/>
                      <a:gd name="T56" fmla="*/ 15 w 1032"/>
                      <a:gd name="T57" fmla="*/ 14 h 1488"/>
                      <a:gd name="T58" fmla="*/ 15 w 1032"/>
                      <a:gd name="T59" fmla="*/ 14 h 1488"/>
                      <a:gd name="T60" fmla="*/ 16 w 1032"/>
                      <a:gd name="T61" fmla="*/ 13 h 1488"/>
                      <a:gd name="T62" fmla="*/ 17 w 1032"/>
                      <a:gd name="T63" fmla="*/ 12 h 1488"/>
                      <a:gd name="T64" fmla="*/ 17 w 1032"/>
                      <a:gd name="T65" fmla="*/ 11 h 1488"/>
                      <a:gd name="T66" fmla="*/ 16 w 1032"/>
                      <a:gd name="T67" fmla="*/ 10 h 1488"/>
                      <a:gd name="T68" fmla="*/ 15 w 1032"/>
                      <a:gd name="T69" fmla="*/ 9 h 1488"/>
                      <a:gd name="T70" fmla="*/ 15 w 1032"/>
                      <a:gd name="T71" fmla="*/ 7 h 1488"/>
                      <a:gd name="T72" fmla="*/ 15 w 1032"/>
                      <a:gd name="T73" fmla="*/ 5 h 1488"/>
                      <a:gd name="T74" fmla="*/ 14 w 1032"/>
                      <a:gd name="T75" fmla="*/ 3 h 1488"/>
                      <a:gd name="T76" fmla="*/ 13 w 1032"/>
                      <a:gd name="T77" fmla="*/ 2 h 1488"/>
                      <a:gd name="T78" fmla="*/ 12 w 1032"/>
                      <a:gd name="T79" fmla="*/ 1 h 1488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w 1032"/>
                      <a:gd name="T121" fmla="*/ 0 h 1488"/>
                      <a:gd name="T122" fmla="*/ 1032 w 1032"/>
                      <a:gd name="T123" fmla="*/ 1488 h 1488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T120" t="T121" r="T122" b="T123"/>
                    <a:pathLst>
                      <a:path w="1032" h="1488">
                        <a:moveTo>
                          <a:pt x="743" y="54"/>
                        </a:moveTo>
                        <a:lnTo>
                          <a:pt x="686" y="28"/>
                        </a:lnTo>
                        <a:lnTo>
                          <a:pt x="620" y="16"/>
                        </a:lnTo>
                        <a:lnTo>
                          <a:pt x="570" y="11"/>
                        </a:lnTo>
                        <a:lnTo>
                          <a:pt x="495" y="0"/>
                        </a:lnTo>
                        <a:lnTo>
                          <a:pt x="419" y="0"/>
                        </a:lnTo>
                        <a:lnTo>
                          <a:pt x="334" y="11"/>
                        </a:lnTo>
                        <a:lnTo>
                          <a:pt x="282" y="25"/>
                        </a:lnTo>
                        <a:lnTo>
                          <a:pt x="186" y="58"/>
                        </a:lnTo>
                        <a:lnTo>
                          <a:pt x="115" y="85"/>
                        </a:lnTo>
                        <a:lnTo>
                          <a:pt x="141" y="101"/>
                        </a:lnTo>
                        <a:lnTo>
                          <a:pt x="87" y="160"/>
                        </a:lnTo>
                        <a:lnTo>
                          <a:pt x="49" y="205"/>
                        </a:lnTo>
                        <a:lnTo>
                          <a:pt x="98" y="219"/>
                        </a:lnTo>
                        <a:lnTo>
                          <a:pt x="33" y="285"/>
                        </a:lnTo>
                        <a:lnTo>
                          <a:pt x="77" y="280"/>
                        </a:lnTo>
                        <a:lnTo>
                          <a:pt x="11" y="367"/>
                        </a:lnTo>
                        <a:lnTo>
                          <a:pt x="54" y="382"/>
                        </a:lnTo>
                        <a:lnTo>
                          <a:pt x="37" y="403"/>
                        </a:lnTo>
                        <a:lnTo>
                          <a:pt x="21" y="427"/>
                        </a:lnTo>
                        <a:lnTo>
                          <a:pt x="0" y="474"/>
                        </a:lnTo>
                        <a:lnTo>
                          <a:pt x="49" y="459"/>
                        </a:lnTo>
                        <a:lnTo>
                          <a:pt x="87" y="502"/>
                        </a:lnTo>
                        <a:lnTo>
                          <a:pt x="73" y="511"/>
                        </a:lnTo>
                        <a:lnTo>
                          <a:pt x="51" y="528"/>
                        </a:lnTo>
                        <a:lnTo>
                          <a:pt x="33" y="551"/>
                        </a:lnTo>
                        <a:lnTo>
                          <a:pt x="21" y="573"/>
                        </a:lnTo>
                        <a:lnTo>
                          <a:pt x="16" y="594"/>
                        </a:lnTo>
                        <a:lnTo>
                          <a:pt x="14" y="618"/>
                        </a:lnTo>
                        <a:lnTo>
                          <a:pt x="16" y="645"/>
                        </a:lnTo>
                        <a:lnTo>
                          <a:pt x="21" y="672"/>
                        </a:lnTo>
                        <a:lnTo>
                          <a:pt x="35" y="698"/>
                        </a:lnTo>
                        <a:lnTo>
                          <a:pt x="59" y="724"/>
                        </a:lnTo>
                        <a:lnTo>
                          <a:pt x="82" y="742"/>
                        </a:lnTo>
                        <a:lnTo>
                          <a:pt x="106" y="759"/>
                        </a:lnTo>
                        <a:lnTo>
                          <a:pt x="125" y="775"/>
                        </a:lnTo>
                        <a:lnTo>
                          <a:pt x="164" y="808"/>
                        </a:lnTo>
                        <a:lnTo>
                          <a:pt x="202" y="872"/>
                        </a:lnTo>
                        <a:lnTo>
                          <a:pt x="207" y="947"/>
                        </a:lnTo>
                        <a:lnTo>
                          <a:pt x="200" y="992"/>
                        </a:lnTo>
                        <a:lnTo>
                          <a:pt x="167" y="1068"/>
                        </a:lnTo>
                        <a:lnTo>
                          <a:pt x="125" y="1143"/>
                        </a:lnTo>
                        <a:lnTo>
                          <a:pt x="460" y="1488"/>
                        </a:lnTo>
                        <a:lnTo>
                          <a:pt x="516" y="1367"/>
                        </a:lnTo>
                        <a:lnTo>
                          <a:pt x="561" y="1322"/>
                        </a:lnTo>
                        <a:lnTo>
                          <a:pt x="603" y="1292"/>
                        </a:lnTo>
                        <a:lnTo>
                          <a:pt x="653" y="1266"/>
                        </a:lnTo>
                        <a:lnTo>
                          <a:pt x="710" y="1249"/>
                        </a:lnTo>
                        <a:lnTo>
                          <a:pt x="768" y="1223"/>
                        </a:lnTo>
                        <a:lnTo>
                          <a:pt x="811" y="1204"/>
                        </a:lnTo>
                        <a:lnTo>
                          <a:pt x="842" y="1174"/>
                        </a:lnTo>
                        <a:lnTo>
                          <a:pt x="860" y="1145"/>
                        </a:lnTo>
                        <a:lnTo>
                          <a:pt x="877" y="1106"/>
                        </a:lnTo>
                        <a:lnTo>
                          <a:pt x="887" y="1072"/>
                        </a:lnTo>
                        <a:lnTo>
                          <a:pt x="896" y="1037"/>
                        </a:lnTo>
                        <a:lnTo>
                          <a:pt x="901" y="990"/>
                        </a:lnTo>
                        <a:lnTo>
                          <a:pt x="907" y="921"/>
                        </a:lnTo>
                        <a:lnTo>
                          <a:pt x="907" y="846"/>
                        </a:lnTo>
                        <a:lnTo>
                          <a:pt x="926" y="842"/>
                        </a:lnTo>
                        <a:lnTo>
                          <a:pt x="946" y="837"/>
                        </a:lnTo>
                        <a:lnTo>
                          <a:pt x="972" y="823"/>
                        </a:lnTo>
                        <a:lnTo>
                          <a:pt x="995" y="808"/>
                        </a:lnTo>
                        <a:lnTo>
                          <a:pt x="1012" y="783"/>
                        </a:lnTo>
                        <a:lnTo>
                          <a:pt x="1026" y="759"/>
                        </a:lnTo>
                        <a:lnTo>
                          <a:pt x="1032" y="728"/>
                        </a:lnTo>
                        <a:lnTo>
                          <a:pt x="1028" y="691"/>
                        </a:lnTo>
                        <a:lnTo>
                          <a:pt x="1012" y="655"/>
                        </a:lnTo>
                        <a:lnTo>
                          <a:pt x="999" y="625"/>
                        </a:lnTo>
                        <a:lnTo>
                          <a:pt x="978" y="594"/>
                        </a:lnTo>
                        <a:lnTo>
                          <a:pt x="929" y="520"/>
                        </a:lnTo>
                        <a:lnTo>
                          <a:pt x="919" y="490"/>
                        </a:lnTo>
                        <a:lnTo>
                          <a:pt x="919" y="448"/>
                        </a:lnTo>
                        <a:lnTo>
                          <a:pt x="913" y="339"/>
                        </a:lnTo>
                        <a:lnTo>
                          <a:pt x="903" y="283"/>
                        </a:lnTo>
                        <a:lnTo>
                          <a:pt x="889" y="224"/>
                        </a:lnTo>
                        <a:lnTo>
                          <a:pt x="863" y="176"/>
                        </a:lnTo>
                        <a:lnTo>
                          <a:pt x="839" y="136"/>
                        </a:lnTo>
                        <a:lnTo>
                          <a:pt x="809" y="101"/>
                        </a:lnTo>
                        <a:lnTo>
                          <a:pt x="778" y="75"/>
                        </a:lnTo>
                        <a:lnTo>
                          <a:pt x="743" y="54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97" name="Freeform 26">
                    <a:extLst>
                      <a:ext uri="{FF2B5EF4-FFF2-40B4-BE49-F238E27FC236}">
                        <a16:creationId xmlns:a16="http://schemas.microsoft.com/office/drawing/2014/main" id="{5A32FD67-4D08-4E89-8F02-08A9AD8511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5" y="1876"/>
                    <a:ext cx="80" cy="14"/>
                  </a:xfrm>
                  <a:custGeom>
                    <a:avLst/>
                    <a:gdLst>
                      <a:gd name="T0" fmla="*/ 2 w 162"/>
                      <a:gd name="T1" fmla="*/ 1 h 28"/>
                      <a:gd name="T2" fmla="*/ 1 w 162"/>
                      <a:gd name="T3" fmla="*/ 0 h 28"/>
                      <a:gd name="T4" fmla="*/ 1 w 162"/>
                      <a:gd name="T5" fmla="*/ 0 h 28"/>
                      <a:gd name="T6" fmla="*/ 0 w 162"/>
                      <a:gd name="T7" fmla="*/ 1 h 28"/>
                      <a:gd name="T8" fmla="*/ 0 w 162"/>
                      <a:gd name="T9" fmla="*/ 1 h 28"/>
                      <a:gd name="T10" fmla="*/ 0 w 162"/>
                      <a:gd name="T11" fmla="*/ 1 h 2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62"/>
                      <a:gd name="T19" fmla="*/ 0 h 28"/>
                      <a:gd name="T20" fmla="*/ 162 w 162"/>
                      <a:gd name="T21" fmla="*/ 28 h 2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62" h="28">
                        <a:moveTo>
                          <a:pt x="162" y="7"/>
                        </a:moveTo>
                        <a:lnTo>
                          <a:pt x="113" y="0"/>
                        </a:lnTo>
                        <a:lnTo>
                          <a:pt x="71" y="0"/>
                        </a:lnTo>
                        <a:lnTo>
                          <a:pt x="42" y="5"/>
                        </a:lnTo>
                        <a:lnTo>
                          <a:pt x="14" y="18"/>
                        </a:lnTo>
                        <a:lnTo>
                          <a:pt x="0" y="28"/>
                        </a:lnTo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98" name="Arc 27">
                    <a:extLst>
                      <a:ext uri="{FF2B5EF4-FFF2-40B4-BE49-F238E27FC236}">
                        <a16:creationId xmlns:a16="http://schemas.microsoft.com/office/drawing/2014/main" id="{E398010A-0244-491F-A200-EA4D10D55D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24" y="1640"/>
                    <a:ext cx="38" cy="55"/>
                  </a:xfrm>
                  <a:custGeom>
                    <a:avLst/>
                    <a:gdLst>
                      <a:gd name="T0" fmla="*/ 0 w 21600"/>
                      <a:gd name="T1" fmla="*/ 0 h 21966"/>
                      <a:gd name="T2" fmla="*/ 0 w 21600"/>
                      <a:gd name="T3" fmla="*/ 0 h 21966"/>
                      <a:gd name="T4" fmla="*/ 0 w 21600"/>
                      <a:gd name="T5" fmla="*/ 0 h 21966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966"/>
                      <a:gd name="T11" fmla="*/ 21600 w 21600"/>
                      <a:gd name="T12" fmla="*/ 21966 h 2196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966" fill="none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</a:path>
                      <a:path w="21600" h="21966" stroke="0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  <a:lnTo>
                          <a:pt x="21600" y="21600"/>
                        </a:lnTo>
                        <a:lnTo>
                          <a:pt x="3" y="21965"/>
                        </a:lnTo>
                        <a:close/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295" name="Freeform 28">
                  <a:extLst>
                    <a:ext uri="{FF2B5EF4-FFF2-40B4-BE49-F238E27FC236}">
                      <a16:creationId xmlns:a16="http://schemas.microsoft.com/office/drawing/2014/main" id="{8BCFBD56-6C73-4200-A9CD-D56B00624A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9" y="1375"/>
                  <a:ext cx="387" cy="323"/>
                </a:xfrm>
                <a:custGeom>
                  <a:avLst/>
                  <a:gdLst>
                    <a:gd name="T0" fmla="*/ 10 w 775"/>
                    <a:gd name="T1" fmla="*/ 1 h 646"/>
                    <a:gd name="T2" fmla="*/ 8 w 775"/>
                    <a:gd name="T3" fmla="*/ 1 h 646"/>
                    <a:gd name="T4" fmla="*/ 6 w 775"/>
                    <a:gd name="T5" fmla="*/ 0 h 646"/>
                    <a:gd name="T6" fmla="*/ 4 w 775"/>
                    <a:gd name="T7" fmla="*/ 1 h 646"/>
                    <a:gd name="T8" fmla="*/ 1 w 775"/>
                    <a:gd name="T9" fmla="*/ 2 h 646"/>
                    <a:gd name="T10" fmla="*/ 1 w 775"/>
                    <a:gd name="T11" fmla="*/ 3 h 646"/>
                    <a:gd name="T12" fmla="*/ 1 w 775"/>
                    <a:gd name="T13" fmla="*/ 4 h 646"/>
                    <a:gd name="T14" fmla="*/ 1 w 775"/>
                    <a:gd name="T15" fmla="*/ 5 h 646"/>
                    <a:gd name="T16" fmla="*/ 0 w 775"/>
                    <a:gd name="T17" fmla="*/ 6 h 646"/>
                    <a:gd name="T18" fmla="*/ 0 w 775"/>
                    <a:gd name="T19" fmla="*/ 7 h 646"/>
                    <a:gd name="T20" fmla="*/ 0 w 775"/>
                    <a:gd name="T21" fmla="*/ 8 h 646"/>
                    <a:gd name="T22" fmla="*/ 1 w 775"/>
                    <a:gd name="T23" fmla="*/ 8 h 646"/>
                    <a:gd name="T24" fmla="*/ 2 w 775"/>
                    <a:gd name="T25" fmla="*/ 8 h 646"/>
                    <a:gd name="T26" fmla="*/ 3 w 775"/>
                    <a:gd name="T27" fmla="*/ 9 h 646"/>
                    <a:gd name="T28" fmla="*/ 3 w 775"/>
                    <a:gd name="T29" fmla="*/ 10 h 646"/>
                    <a:gd name="T30" fmla="*/ 3 w 775"/>
                    <a:gd name="T31" fmla="*/ 10 h 646"/>
                    <a:gd name="T32" fmla="*/ 4 w 775"/>
                    <a:gd name="T33" fmla="*/ 10 h 646"/>
                    <a:gd name="T34" fmla="*/ 4 w 775"/>
                    <a:gd name="T35" fmla="*/ 9 h 646"/>
                    <a:gd name="T36" fmla="*/ 5 w 775"/>
                    <a:gd name="T37" fmla="*/ 8 h 646"/>
                    <a:gd name="T38" fmla="*/ 5 w 775"/>
                    <a:gd name="T39" fmla="*/ 7 h 646"/>
                    <a:gd name="T40" fmla="*/ 6 w 775"/>
                    <a:gd name="T41" fmla="*/ 7 h 646"/>
                    <a:gd name="T42" fmla="*/ 7 w 775"/>
                    <a:gd name="T43" fmla="*/ 6 h 646"/>
                    <a:gd name="T44" fmla="*/ 7 w 775"/>
                    <a:gd name="T45" fmla="*/ 5 h 646"/>
                    <a:gd name="T46" fmla="*/ 6 w 775"/>
                    <a:gd name="T47" fmla="*/ 4 h 646"/>
                    <a:gd name="T48" fmla="*/ 6 w 775"/>
                    <a:gd name="T49" fmla="*/ 4 h 646"/>
                    <a:gd name="T50" fmla="*/ 6 w 775"/>
                    <a:gd name="T51" fmla="*/ 3 h 646"/>
                    <a:gd name="T52" fmla="*/ 6 w 775"/>
                    <a:gd name="T53" fmla="*/ 3 h 646"/>
                    <a:gd name="T54" fmla="*/ 7 w 775"/>
                    <a:gd name="T55" fmla="*/ 2 h 646"/>
                    <a:gd name="T56" fmla="*/ 7 w 775"/>
                    <a:gd name="T57" fmla="*/ 2 h 646"/>
                    <a:gd name="T58" fmla="*/ 7 w 775"/>
                    <a:gd name="T59" fmla="*/ 2 h 646"/>
                    <a:gd name="T60" fmla="*/ 8 w 775"/>
                    <a:gd name="T61" fmla="*/ 2 h 646"/>
                    <a:gd name="T62" fmla="*/ 9 w 775"/>
                    <a:gd name="T63" fmla="*/ 2 h 646"/>
                    <a:gd name="T64" fmla="*/ 10 w 775"/>
                    <a:gd name="T65" fmla="*/ 1 h 646"/>
                    <a:gd name="T66" fmla="*/ 11 w 775"/>
                    <a:gd name="T67" fmla="*/ 1 h 646"/>
                    <a:gd name="T68" fmla="*/ 11 w 775"/>
                    <a:gd name="T69" fmla="*/ 1 h 64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5"/>
                    <a:gd name="T106" fmla="*/ 0 h 646"/>
                    <a:gd name="T107" fmla="*/ 775 w 775"/>
                    <a:gd name="T108" fmla="*/ 646 h 64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5" h="646">
                      <a:moveTo>
                        <a:pt x="740" y="54"/>
                      </a:moveTo>
                      <a:lnTo>
                        <a:pt x="683" y="28"/>
                      </a:lnTo>
                      <a:lnTo>
                        <a:pt x="617" y="16"/>
                      </a:lnTo>
                      <a:lnTo>
                        <a:pt x="568" y="11"/>
                      </a:lnTo>
                      <a:lnTo>
                        <a:pt x="493" y="0"/>
                      </a:lnTo>
                      <a:lnTo>
                        <a:pt x="417" y="0"/>
                      </a:lnTo>
                      <a:lnTo>
                        <a:pt x="332" y="11"/>
                      </a:lnTo>
                      <a:lnTo>
                        <a:pt x="280" y="25"/>
                      </a:lnTo>
                      <a:lnTo>
                        <a:pt x="186" y="58"/>
                      </a:lnTo>
                      <a:lnTo>
                        <a:pt x="115" y="85"/>
                      </a:lnTo>
                      <a:lnTo>
                        <a:pt x="141" y="101"/>
                      </a:lnTo>
                      <a:lnTo>
                        <a:pt x="87" y="160"/>
                      </a:lnTo>
                      <a:lnTo>
                        <a:pt x="49" y="203"/>
                      </a:lnTo>
                      <a:lnTo>
                        <a:pt x="98" y="217"/>
                      </a:lnTo>
                      <a:lnTo>
                        <a:pt x="33" y="283"/>
                      </a:lnTo>
                      <a:lnTo>
                        <a:pt x="77" y="278"/>
                      </a:lnTo>
                      <a:lnTo>
                        <a:pt x="11" y="365"/>
                      </a:lnTo>
                      <a:lnTo>
                        <a:pt x="54" y="381"/>
                      </a:lnTo>
                      <a:lnTo>
                        <a:pt x="37" y="401"/>
                      </a:lnTo>
                      <a:lnTo>
                        <a:pt x="21" y="426"/>
                      </a:lnTo>
                      <a:lnTo>
                        <a:pt x="0" y="473"/>
                      </a:lnTo>
                      <a:lnTo>
                        <a:pt x="49" y="457"/>
                      </a:lnTo>
                      <a:lnTo>
                        <a:pt x="87" y="506"/>
                      </a:lnTo>
                      <a:lnTo>
                        <a:pt x="110" y="497"/>
                      </a:lnTo>
                      <a:lnTo>
                        <a:pt x="134" y="493"/>
                      </a:lnTo>
                      <a:lnTo>
                        <a:pt x="164" y="499"/>
                      </a:lnTo>
                      <a:lnTo>
                        <a:pt x="186" y="509"/>
                      </a:lnTo>
                      <a:lnTo>
                        <a:pt x="200" y="535"/>
                      </a:lnTo>
                      <a:lnTo>
                        <a:pt x="209" y="559"/>
                      </a:lnTo>
                      <a:lnTo>
                        <a:pt x="217" y="577"/>
                      </a:lnTo>
                      <a:lnTo>
                        <a:pt x="235" y="598"/>
                      </a:lnTo>
                      <a:lnTo>
                        <a:pt x="249" y="612"/>
                      </a:lnTo>
                      <a:lnTo>
                        <a:pt x="273" y="646"/>
                      </a:lnTo>
                      <a:lnTo>
                        <a:pt x="268" y="598"/>
                      </a:lnTo>
                      <a:lnTo>
                        <a:pt x="273" y="575"/>
                      </a:lnTo>
                      <a:lnTo>
                        <a:pt x="290" y="546"/>
                      </a:lnTo>
                      <a:lnTo>
                        <a:pt x="316" y="516"/>
                      </a:lnTo>
                      <a:lnTo>
                        <a:pt x="346" y="480"/>
                      </a:lnTo>
                      <a:lnTo>
                        <a:pt x="360" y="455"/>
                      </a:lnTo>
                      <a:lnTo>
                        <a:pt x="372" y="433"/>
                      </a:lnTo>
                      <a:lnTo>
                        <a:pt x="396" y="419"/>
                      </a:lnTo>
                      <a:lnTo>
                        <a:pt x="431" y="403"/>
                      </a:lnTo>
                      <a:lnTo>
                        <a:pt x="443" y="388"/>
                      </a:lnTo>
                      <a:lnTo>
                        <a:pt x="453" y="368"/>
                      </a:lnTo>
                      <a:lnTo>
                        <a:pt x="462" y="348"/>
                      </a:lnTo>
                      <a:lnTo>
                        <a:pt x="457" y="299"/>
                      </a:lnTo>
                      <a:lnTo>
                        <a:pt x="447" y="266"/>
                      </a:lnTo>
                      <a:lnTo>
                        <a:pt x="427" y="245"/>
                      </a:lnTo>
                      <a:lnTo>
                        <a:pt x="419" y="228"/>
                      </a:lnTo>
                      <a:lnTo>
                        <a:pt x="408" y="216"/>
                      </a:lnTo>
                      <a:lnTo>
                        <a:pt x="400" y="198"/>
                      </a:lnTo>
                      <a:lnTo>
                        <a:pt x="401" y="170"/>
                      </a:lnTo>
                      <a:lnTo>
                        <a:pt x="412" y="148"/>
                      </a:lnTo>
                      <a:lnTo>
                        <a:pt x="433" y="132"/>
                      </a:lnTo>
                      <a:lnTo>
                        <a:pt x="455" y="122"/>
                      </a:lnTo>
                      <a:lnTo>
                        <a:pt x="481" y="113"/>
                      </a:lnTo>
                      <a:lnTo>
                        <a:pt x="512" y="115"/>
                      </a:lnTo>
                      <a:lnTo>
                        <a:pt x="493" y="98"/>
                      </a:lnTo>
                      <a:lnTo>
                        <a:pt x="495" y="85"/>
                      </a:lnTo>
                      <a:lnTo>
                        <a:pt x="504" y="77"/>
                      </a:lnTo>
                      <a:lnTo>
                        <a:pt x="521" y="72"/>
                      </a:lnTo>
                      <a:lnTo>
                        <a:pt x="551" y="73"/>
                      </a:lnTo>
                      <a:lnTo>
                        <a:pt x="578" y="77"/>
                      </a:lnTo>
                      <a:lnTo>
                        <a:pt x="599" y="75"/>
                      </a:lnTo>
                      <a:lnTo>
                        <a:pt x="627" y="65"/>
                      </a:lnTo>
                      <a:lnTo>
                        <a:pt x="653" y="56"/>
                      </a:lnTo>
                      <a:lnTo>
                        <a:pt x="684" y="58"/>
                      </a:lnTo>
                      <a:lnTo>
                        <a:pt x="717" y="61"/>
                      </a:lnTo>
                      <a:lnTo>
                        <a:pt x="775" y="75"/>
                      </a:lnTo>
                      <a:lnTo>
                        <a:pt x="740" y="54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285" name="Freeform 29">
                <a:extLst>
                  <a:ext uri="{FF2B5EF4-FFF2-40B4-BE49-F238E27FC236}">
                    <a16:creationId xmlns:a16="http://schemas.microsoft.com/office/drawing/2014/main" id="{09C639B7-382A-4D27-8172-79D597640C7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14" y="2796"/>
                <a:ext cx="180" cy="198"/>
              </a:xfrm>
              <a:custGeom>
                <a:avLst/>
                <a:gdLst>
                  <a:gd name="T0" fmla="*/ 0 w 438"/>
                  <a:gd name="T1" fmla="*/ 0 h 491"/>
                  <a:gd name="T2" fmla="*/ 2 w 438"/>
                  <a:gd name="T3" fmla="*/ 1 h 491"/>
                  <a:gd name="T4" fmla="*/ 2 w 438"/>
                  <a:gd name="T5" fmla="*/ 2 h 491"/>
                  <a:gd name="T6" fmla="*/ 0 w 438"/>
                  <a:gd name="T7" fmla="*/ 0 h 4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8"/>
                  <a:gd name="T13" fmla="*/ 0 h 491"/>
                  <a:gd name="T14" fmla="*/ 438 w 438"/>
                  <a:gd name="T15" fmla="*/ 491 h 4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8" h="491">
                    <a:moveTo>
                      <a:pt x="0" y="0"/>
                    </a:moveTo>
                    <a:lnTo>
                      <a:pt x="363" y="300"/>
                    </a:lnTo>
                    <a:lnTo>
                      <a:pt x="438" y="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86" name="Freeform 30">
                <a:extLst>
                  <a:ext uri="{FF2B5EF4-FFF2-40B4-BE49-F238E27FC236}">
                    <a16:creationId xmlns:a16="http://schemas.microsoft.com/office/drawing/2014/main" id="{4732129D-EFAE-4952-8644-56EBBA77CD0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44" y="2795"/>
                <a:ext cx="150" cy="198"/>
              </a:xfrm>
              <a:custGeom>
                <a:avLst/>
                <a:gdLst>
                  <a:gd name="T0" fmla="*/ 0 w 363"/>
                  <a:gd name="T1" fmla="*/ 0 h 495"/>
                  <a:gd name="T2" fmla="*/ 2 w 363"/>
                  <a:gd name="T3" fmla="*/ 1 h 495"/>
                  <a:gd name="T4" fmla="*/ 1 w 363"/>
                  <a:gd name="T5" fmla="*/ 2 h 495"/>
                  <a:gd name="T6" fmla="*/ 0 w 363"/>
                  <a:gd name="T7" fmla="*/ 0 h 4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3"/>
                  <a:gd name="T13" fmla="*/ 0 h 495"/>
                  <a:gd name="T14" fmla="*/ 363 w 363"/>
                  <a:gd name="T15" fmla="*/ 495 h 4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3" h="495">
                    <a:moveTo>
                      <a:pt x="0" y="0"/>
                    </a:moveTo>
                    <a:lnTo>
                      <a:pt x="363" y="311"/>
                    </a:lnTo>
                    <a:lnTo>
                      <a:pt x="278" y="4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287" name="Group 31">
                <a:extLst>
                  <a:ext uri="{FF2B5EF4-FFF2-40B4-BE49-F238E27FC236}">
                    <a16:creationId xmlns:a16="http://schemas.microsoft.com/office/drawing/2014/main" id="{EEFAE5E5-15D7-452E-91EE-C26884BCE8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90" y="2522"/>
                <a:ext cx="272" cy="117"/>
                <a:chOff x="2011" y="1586"/>
                <a:chExt cx="331" cy="145"/>
              </a:xfrm>
            </p:grpSpPr>
            <p:sp>
              <p:nvSpPr>
                <p:cNvPr id="10288" name="Freeform 32">
                  <a:extLst>
                    <a:ext uri="{FF2B5EF4-FFF2-40B4-BE49-F238E27FC236}">
                      <a16:creationId xmlns:a16="http://schemas.microsoft.com/office/drawing/2014/main" id="{2FA27BA7-EC76-4D34-9C08-CFA15A36C9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6" y="1602"/>
                  <a:ext cx="94" cy="12"/>
                </a:xfrm>
                <a:custGeom>
                  <a:avLst/>
                  <a:gdLst>
                    <a:gd name="T0" fmla="*/ 3 w 187"/>
                    <a:gd name="T1" fmla="*/ 1 h 24"/>
                    <a:gd name="T2" fmla="*/ 3 w 187"/>
                    <a:gd name="T3" fmla="*/ 1 h 24"/>
                    <a:gd name="T4" fmla="*/ 3 w 187"/>
                    <a:gd name="T5" fmla="*/ 1 h 24"/>
                    <a:gd name="T6" fmla="*/ 2 w 187"/>
                    <a:gd name="T7" fmla="*/ 0 h 24"/>
                    <a:gd name="T8" fmla="*/ 1 w 187"/>
                    <a:gd name="T9" fmla="*/ 0 h 24"/>
                    <a:gd name="T10" fmla="*/ 0 w 187"/>
                    <a:gd name="T11" fmla="*/ 1 h 24"/>
                    <a:gd name="T12" fmla="*/ 2 w 187"/>
                    <a:gd name="T13" fmla="*/ 1 h 24"/>
                    <a:gd name="T14" fmla="*/ 3 w 187"/>
                    <a:gd name="T15" fmla="*/ 1 h 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24"/>
                    <a:gd name="T26" fmla="*/ 187 w 187"/>
                    <a:gd name="T27" fmla="*/ 24 h 2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24">
                      <a:moveTo>
                        <a:pt x="187" y="24"/>
                      </a:moveTo>
                      <a:lnTo>
                        <a:pt x="163" y="10"/>
                      </a:lnTo>
                      <a:lnTo>
                        <a:pt x="139" y="5"/>
                      </a:lnTo>
                      <a:lnTo>
                        <a:pt x="90" y="0"/>
                      </a:lnTo>
                      <a:lnTo>
                        <a:pt x="43" y="0"/>
                      </a:lnTo>
                      <a:lnTo>
                        <a:pt x="0" y="6"/>
                      </a:lnTo>
                      <a:lnTo>
                        <a:pt x="101" y="15"/>
                      </a:lnTo>
                      <a:lnTo>
                        <a:pt x="187" y="24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89" name="Oval 33">
                  <a:extLst>
                    <a:ext uri="{FF2B5EF4-FFF2-40B4-BE49-F238E27FC236}">
                      <a16:creationId xmlns:a16="http://schemas.microsoft.com/office/drawing/2014/main" id="{0F6D3F67-3FCF-4389-A792-8FE5D6CB0C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5" y="1586"/>
                  <a:ext cx="87" cy="145"/>
                </a:xfrm>
                <a:prstGeom prst="ellips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0290" name="Line 34">
                  <a:extLst>
                    <a:ext uri="{FF2B5EF4-FFF2-40B4-BE49-F238E27FC236}">
                      <a16:creationId xmlns:a16="http://schemas.microsoft.com/office/drawing/2014/main" id="{C5626661-5165-4390-9665-CBBA27BBAE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1" y="1662"/>
                  <a:ext cx="248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0291" name="Group 35">
                  <a:extLst>
                    <a:ext uri="{FF2B5EF4-FFF2-40B4-BE49-F238E27FC236}">
                      <a16:creationId xmlns:a16="http://schemas.microsoft.com/office/drawing/2014/main" id="{573D3B8E-285A-470C-A799-77A7EB4C04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97" y="1645"/>
                  <a:ext cx="27" cy="51"/>
                  <a:chOff x="2297" y="1645"/>
                  <a:chExt cx="27" cy="51"/>
                </a:xfrm>
              </p:grpSpPr>
              <p:sp>
                <p:nvSpPr>
                  <p:cNvPr id="10292" name="Oval 36">
                    <a:extLst>
                      <a:ext uri="{FF2B5EF4-FFF2-40B4-BE49-F238E27FC236}">
                        <a16:creationId xmlns:a16="http://schemas.microsoft.com/office/drawing/2014/main" id="{B185C2A2-6364-4D44-AAAD-D8EA3C8864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97" y="1645"/>
                    <a:ext cx="27" cy="51"/>
                  </a:xfrm>
                  <a:prstGeom prst="ellipse">
                    <a:avLst/>
                  </a:prstGeom>
                  <a:solidFill>
                    <a:srgbClr val="000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/>
                  </a:p>
                </p:txBody>
              </p:sp>
              <p:sp>
                <p:nvSpPr>
                  <p:cNvPr id="10293" name="Oval 37">
                    <a:extLst>
                      <a:ext uri="{FF2B5EF4-FFF2-40B4-BE49-F238E27FC236}">
                        <a16:creationId xmlns:a16="http://schemas.microsoft.com/office/drawing/2014/main" id="{C7D467D7-CD16-4B59-BE66-396A90FAD7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05" y="1651"/>
                    <a:ext cx="15" cy="29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/>
                  </a:p>
                </p:txBody>
              </p:sp>
            </p:grpSp>
          </p:grpSp>
        </p:grpSp>
        <p:grpSp>
          <p:nvGrpSpPr>
            <p:cNvPr id="10276" name="Group 38">
              <a:extLst>
                <a:ext uri="{FF2B5EF4-FFF2-40B4-BE49-F238E27FC236}">
                  <a16:creationId xmlns:a16="http://schemas.microsoft.com/office/drawing/2014/main" id="{D1143A95-7182-4FD0-B3A1-6A09315A1FB2}"/>
                </a:ext>
              </a:extLst>
            </p:cNvPr>
            <p:cNvGrpSpPr>
              <a:grpSpLocks/>
            </p:cNvGrpSpPr>
            <p:nvPr/>
          </p:nvGrpSpPr>
          <p:grpSpPr bwMode="auto">
            <a:xfrm rot="5914597" flipH="1">
              <a:off x="2791" y="2605"/>
              <a:ext cx="239" cy="800"/>
              <a:chOff x="1744" y="2071"/>
              <a:chExt cx="297" cy="971"/>
            </a:xfrm>
          </p:grpSpPr>
          <p:grpSp>
            <p:nvGrpSpPr>
              <p:cNvPr id="10278" name="Group 39">
                <a:extLst>
                  <a:ext uri="{FF2B5EF4-FFF2-40B4-BE49-F238E27FC236}">
                    <a16:creationId xmlns:a16="http://schemas.microsoft.com/office/drawing/2014/main" id="{925608EC-1B8F-46CB-8432-DB38467921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4" y="2787"/>
                <a:ext cx="285" cy="255"/>
                <a:chOff x="1744" y="2787"/>
                <a:chExt cx="285" cy="255"/>
              </a:xfrm>
            </p:grpSpPr>
            <p:sp>
              <p:nvSpPr>
                <p:cNvPr id="10282" name="Freeform 40">
                  <a:extLst>
                    <a:ext uri="{FF2B5EF4-FFF2-40B4-BE49-F238E27FC236}">
                      <a16:creationId xmlns:a16="http://schemas.microsoft.com/office/drawing/2014/main" id="{E0CBE8B2-E963-4156-BD74-796455757B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4" y="2787"/>
                  <a:ext cx="285" cy="255"/>
                </a:xfrm>
                <a:custGeom>
                  <a:avLst/>
                  <a:gdLst>
                    <a:gd name="T0" fmla="*/ 1 w 571"/>
                    <a:gd name="T1" fmla="*/ 2 h 510"/>
                    <a:gd name="T2" fmla="*/ 0 w 571"/>
                    <a:gd name="T3" fmla="*/ 3 h 510"/>
                    <a:gd name="T4" fmla="*/ 0 w 571"/>
                    <a:gd name="T5" fmla="*/ 3 h 510"/>
                    <a:gd name="T6" fmla="*/ 0 w 571"/>
                    <a:gd name="T7" fmla="*/ 3 h 510"/>
                    <a:gd name="T8" fmla="*/ 0 w 571"/>
                    <a:gd name="T9" fmla="*/ 4 h 510"/>
                    <a:gd name="T10" fmla="*/ 0 w 571"/>
                    <a:gd name="T11" fmla="*/ 5 h 510"/>
                    <a:gd name="T12" fmla="*/ 0 w 571"/>
                    <a:gd name="T13" fmla="*/ 5 h 510"/>
                    <a:gd name="T14" fmla="*/ 0 w 571"/>
                    <a:gd name="T15" fmla="*/ 6 h 510"/>
                    <a:gd name="T16" fmla="*/ 1 w 571"/>
                    <a:gd name="T17" fmla="*/ 6 h 510"/>
                    <a:gd name="T18" fmla="*/ 0 w 571"/>
                    <a:gd name="T19" fmla="*/ 6 h 510"/>
                    <a:gd name="T20" fmla="*/ 0 w 571"/>
                    <a:gd name="T21" fmla="*/ 6 h 510"/>
                    <a:gd name="T22" fmla="*/ 0 w 571"/>
                    <a:gd name="T23" fmla="*/ 6 h 510"/>
                    <a:gd name="T24" fmla="*/ 0 w 571"/>
                    <a:gd name="T25" fmla="*/ 6 h 510"/>
                    <a:gd name="T26" fmla="*/ 0 w 571"/>
                    <a:gd name="T27" fmla="*/ 6 h 510"/>
                    <a:gd name="T28" fmla="*/ 0 w 571"/>
                    <a:gd name="T29" fmla="*/ 7 h 510"/>
                    <a:gd name="T30" fmla="*/ 0 w 571"/>
                    <a:gd name="T31" fmla="*/ 7 h 510"/>
                    <a:gd name="T32" fmla="*/ 0 w 571"/>
                    <a:gd name="T33" fmla="*/ 7 h 510"/>
                    <a:gd name="T34" fmla="*/ 2 w 571"/>
                    <a:gd name="T35" fmla="*/ 8 h 510"/>
                    <a:gd name="T36" fmla="*/ 2 w 571"/>
                    <a:gd name="T37" fmla="*/ 8 h 510"/>
                    <a:gd name="T38" fmla="*/ 2 w 571"/>
                    <a:gd name="T39" fmla="*/ 8 h 510"/>
                    <a:gd name="T40" fmla="*/ 3 w 571"/>
                    <a:gd name="T41" fmla="*/ 8 h 510"/>
                    <a:gd name="T42" fmla="*/ 3 w 571"/>
                    <a:gd name="T43" fmla="*/ 8 h 510"/>
                    <a:gd name="T44" fmla="*/ 4 w 571"/>
                    <a:gd name="T45" fmla="*/ 8 h 510"/>
                    <a:gd name="T46" fmla="*/ 5 w 571"/>
                    <a:gd name="T47" fmla="*/ 8 h 510"/>
                    <a:gd name="T48" fmla="*/ 7 w 571"/>
                    <a:gd name="T49" fmla="*/ 8 h 510"/>
                    <a:gd name="T50" fmla="*/ 8 w 571"/>
                    <a:gd name="T51" fmla="*/ 8 h 510"/>
                    <a:gd name="T52" fmla="*/ 8 w 571"/>
                    <a:gd name="T53" fmla="*/ 8 h 510"/>
                    <a:gd name="T54" fmla="*/ 8 w 571"/>
                    <a:gd name="T55" fmla="*/ 8 h 510"/>
                    <a:gd name="T56" fmla="*/ 8 w 571"/>
                    <a:gd name="T57" fmla="*/ 7 h 510"/>
                    <a:gd name="T58" fmla="*/ 8 w 571"/>
                    <a:gd name="T59" fmla="*/ 6 h 510"/>
                    <a:gd name="T60" fmla="*/ 8 w 571"/>
                    <a:gd name="T61" fmla="*/ 5 h 510"/>
                    <a:gd name="T62" fmla="*/ 8 w 571"/>
                    <a:gd name="T63" fmla="*/ 5 h 510"/>
                    <a:gd name="T64" fmla="*/ 8 w 571"/>
                    <a:gd name="T65" fmla="*/ 4 h 510"/>
                    <a:gd name="T66" fmla="*/ 8 w 571"/>
                    <a:gd name="T67" fmla="*/ 4 h 510"/>
                    <a:gd name="T68" fmla="*/ 8 w 571"/>
                    <a:gd name="T69" fmla="*/ 4 h 510"/>
                    <a:gd name="T70" fmla="*/ 8 w 571"/>
                    <a:gd name="T71" fmla="*/ 2 h 510"/>
                    <a:gd name="T72" fmla="*/ 7 w 571"/>
                    <a:gd name="T73" fmla="*/ 0 h 510"/>
                    <a:gd name="T74" fmla="*/ 1 w 571"/>
                    <a:gd name="T75" fmla="*/ 2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6"/>
                      </a:moveTo>
                      <a:lnTo>
                        <a:pt x="52" y="132"/>
                      </a:lnTo>
                      <a:lnTo>
                        <a:pt x="38" y="156"/>
                      </a:lnTo>
                      <a:lnTo>
                        <a:pt x="31" y="186"/>
                      </a:lnTo>
                      <a:lnTo>
                        <a:pt x="24" y="227"/>
                      </a:lnTo>
                      <a:lnTo>
                        <a:pt x="24" y="265"/>
                      </a:lnTo>
                      <a:lnTo>
                        <a:pt x="29" y="304"/>
                      </a:lnTo>
                      <a:lnTo>
                        <a:pt x="45" y="338"/>
                      </a:lnTo>
                      <a:lnTo>
                        <a:pt x="78" y="363"/>
                      </a:lnTo>
                      <a:lnTo>
                        <a:pt x="43" y="342"/>
                      </a:lnTo>
                      <a:lnTo>
                        <a:pt x="29" y="340"/>
                      </a:lnTo>
                      <a:lnTo>
                        <a:pt x="12" y="347"/>
                      </a:lnTo>
                      <a:lnTo>
                        <a:pt x="3" y="357"/>
                      </a:lnTo>
                      <a:lnTo>
                        <a:pt x="0" y="375"/>
                      </a:lnTo>
                      <a:lnTo>
                        <a:pt x="5" y="389"/>
                      </a:lnTo>
                      <a:lnTo>
                        <a:pt x="17" y="406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2"/>
                      </a:lnTo>
                      <a:lnTo>
                        <a:pt x="191" y="477"/>
                      </a:lnTo>
                      <a:lnTo>
                        <a:pt x="220" y="477"/>
                      </a:lnTo>
                      <a:lnTo>
                        <a:pt x="250" y="488"/>
                      </a:lnTo>
                      <a:lnTo>
                        <a:pt x="286" y="500"/>
                      </a:lnTo>
                      <a:lnTo>
                        <a:pt x="368" y="510"/>
                      </a:lnTo>
                      <a:lnTo>
                        <a:pt x="465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6"/>
                      </a:lnTo>
                      <a:lnTo>
                        <a:pt x="571" y="298"/>
                      </a:lnTo>
                      <a:lnTo>
                        <a:pt x="567" y="264"/>
                      </a:lnTo>
                      <a:lnTo>
                        <a:pt x="564" y="239"/>
                      </a:lnTo>
                      <a:lnTo>
                        <a:pt x="559" y="217"/>
                      </a:lnTo>
                      <a:lnTo>
                        <a:pt x="553" y="193"/>
                      </a:lnTo>
                      <a:lnTo>
                        <a:pt x="522" y="100"/>
                      </a:lnTo>
                      <a:lnTo>
                        <a:pt x="491" y="0"/>
                      </a:lnTo>
                      <a:lnTo>
                        <a:pt x="88" y="6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83" name="Arc 41">
                  <a:extLst>
                    <a:ext uri="{FF2B5EF4-FFF2-40B4-BE49-F238E27FC236}">
                      <a16:creationId xmlns:a16="http://schemas.microsoft.com/office/drawing/2014/main" id="{6055E4BF-2E7E-430A-A1A2-F7299B844A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6" y="2960"/>
                  <a:ext cx="8" cy="18"/>
                </a:xfrm>
                <a:custGeom>
                  <a:avLst/>
                  <a:gdLst>
                    <a:gd name="T0" fmla="*/ 0 w 21600"/>
                    <a:gd name="T1" fmla="*/ 0 h 21460"/>
                    <a:gd name="T2" fmla="*/ 0 w 21600"/>
                    <a:gd name="T3" fmla="*/ 0 h 21460"/>
                    <a:gd name="T4" fmla="*/ 0 w 21600"/>
                    <a:gd name="T5" fmla="*/ 0 h 2146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460"/>
                    <a:gd name="T11" fmla="*/ 21600 w 21600"/>
                    <a:gd name="T12" fmla="*/ 21460 h 2146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460" fill="none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</a:path>
                    <a:path w="21600" h="21460" stroke="0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  <a:lnTo>
                        <a:pt x="21600" y="21460"/>
                      </a:lnTo>
                      <a:lnTo>
                        <a:pt x="0" y="21460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79" name="Group 42">
                <a:extLst>
                  <a:ext uri="{FF2B5EF4-FFF2-40B4-BE49-F238E27FC236}">
                    <a16:creationId xmlns:a16="http://schemas.microsoft.com/office/drawing/2014/main" id="{0F6B1260-9530-4732-8BAC-B657558482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8" y="2071"/>
                <a:ext cx="283" cy="756"/>
                <a:chOff x="1758" y="2071"/>
                <a:chExt cx="283" cy="756"/>
              </a:xfrm>
            </p:grpSpPr>
            <p:sp>
              <p:nvSpPr>
                <p:cNvPr id="10280" name="Rectangle 43">
                  <a:extLst>
                    <a:ext uri="{FF2B5EF4-FFF2-40B4-BE49-F238E27FC236}">
                      <a16:creationId xmlns:a16="http://schemas.microsoft.com/office/drawing/2014/main" id="{1233076B-3515-494D-A6C4-7E9EC4E149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5" y="2781"/>
                  <a:ext cx="238" cy="46"/>
                </a:xfrm>
                <a:prstGeom prst="rect">
                  <a:avLst/>
                </a:prstGeom>
                <a:solidFill>
                  <a:srgbClr val="FFFFFF"/>
                </a:solidFill>
                <a:ln w="11113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0281" name="Freeform 44">
                  <a:extLst>
                    <a:ext uri="{FF2B5EF4-FFF2-40B4-BE49-F238E27FC236}">
                      <a16:creationId xmlns:a16="http://schemas.microsoft.com/office/drawing/2014/main" id="{ABC187E2-2519-47BE-AE10-F739766D46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8" y="2071"/>
                  <a:ext cx="283" cy="729"/>
                </a:xfrm>
                <a:custGeom>
                  <a:avLst/>
                  <a:gdLst>
                    <a:gd name="T0" fmla="*/ 1 w 566"/>
                    <a:gd name="T1" fmla="*/ 7 h 1459"/>
                    <a:gd name="T2" fmla="*/ 1 w 566"/>
                    <a:gd name="T3" fmla="*/ 14 h 1459"/>
                    <a:gd name="T4" fmla="*/ 0 w 566"/>
                    <a:gd name="T5" fmla="*/ 22 h 1459"/>
                    <a:gd name="T6" fmla="*/ 9 w 566"/>
                    <a:gd name="T7" fmla="*/ 22 h 1459"/>
                    <a:gd name="T8" fmla="*/ 9 w 566"/>
                    <a:gd name="T9" fmla="*/ 13 h 1459"/>
                    <a:gd name="T10" fmla="*/ 9 w 566"/>
                    <a:gd name="T11" fmla="*/ 9 h 1459"/>
                    <a:gd name="T12" fmla="*/ 9 w 566"/>
                    <a:gd name="T13" fmla="*/ 4 h 1459"/>
                    <a:gd name="T14" fmla="*/ 9 w 566"/>
                    <a:gd name="T15" fmla="*/ 3 h 1459"/>
                    <a:gd name="T16" fmla="*/ 9 w 566"/>
                    <a:gd name="T17" fmla="*/ 3 h 1459"/>
                    <a:gd name="T18" fmla="*/ 9 w 566"/>
                    <a:gd name="T19" fmla="*/ 2 h 1459"/>
                    <a:gd name="T20" fmla="*/ 9 w 566"/>
                    <a:gd name="T21" fmla="*/ 1 h 1459"/>
                    <a:gd name="T22" fmla="*/ 9 w 566"/>
                    <a:gd name="T23" fmla="*/ 1 h 1459"/>
                    <a:gd name="T24" fmla="*/ 8 w 566"/>
                    <a:gd name="T25" fmla="*/ 1 h 1459"/>
                    <a:gd name="T26" fmla="*/ 8 w 566"/>
                    <a:gd name="T27" fmla="*/ 0 h 1459"/>
                    <a:gd name="T28" fmla="*/ 7 w 566"/>
                    <a:gd name="T29" fmla="*/ 0 h 1459"/>
                    <a:gd name="T30" fmla="*/ 6 w 566"/>
                    <a:gd name="T31" fmla="*/ 0 h 1459"/>
                    <a:gd name="T32" fmla="*/ 6 w 566"/>
                    <a:gd name="T33" fmla="*/ 0 h 1459"/>
                    <a:gd name="T34" fmla="*/ 5 w 566"/>
                    <a:gd name="T35" fmla="*/ 0 h 1459"/>
                    <a:gd name="T36" fmla="*/ 4 w 566"/>
                    <a:gd name="T37" fmla="*/ 0 h 1459"/>
                    <a:gd name="T38" fmla="*/ 4 w 566"/>
                    <a:gd name="T39" fmla="*/ 0 h 1459"/>
                    <a:gd name="T40" fmla="*/ 3 w 566"/>
                    <a:gd name="T41" fmla="*/ 0 h 1459"/>
                    <a:gd name="T42" fmla="*/ 3 w 566"/>
                    <a:gd name="T43" fmla="*/ 1 h 1459"/>
                    <a:gd name="T44" fmla="*/ 2 w 566"/>
                    <a:gd name="T45" fmla="*/ 1 h 1459"/>
                    <a:gd name="T46" fmla="*/ 2 w 566"/>
                    <a:gd name="T47" fmla="*/ 2 h 1459"/>
                    <a:gd name="T48" fmla="*/ 2 w 566"/>
                    <a:gd name="T49" fmla="*/ 2 h 1459"/>
                    <a:gd name="T50" fmla="*/ 1 w 566"/>
                    <a:gd name="T51" fmla="*/ 4 h 1459"/>
                    <a:gd name="T52" fmla="*/ 1 w 566"/>
                    <a:gd name="T53" fmla="*/ 7 h 1459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66"/>
                    <a:gd name="T82" fmla="*/ 0 h 1459"/>
                    <a:gd name="T83" fmla="*/ 566 w 566"/>
                    <a:gd name="T84" fmla="*/ 1459 h 1459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66" h="1459">
                      <a:moveTo>
                        <a:pt x="28" y="486"/>
                      </a:moveTo>
                      <a:lnTo>
                        <a:pt x="16" y="905"/>
                      </a:lnTo>
                      <a:lnTo>
                        <a:pt x="0" y="1454"/>
                      </a:lnTo>
                      <a:lnTo>
                        <a:pt x="544" y="1459"/>
                      </a:lnTo>
                      <a:lnTo>
                        <a:pt x="551" y="874"/>
                      </a:lnTo>
                      <a:lnTo>
                        <a:pt x="549" y="601"/>
                      </a:lnTo>
                      <a:lnTo>
                        <a:pt x="566" y="313"/>
                      </a:lnTo>
                      <a:lnTo>
                        <a:pt x="561" y="249"/>
                      </a:lnTo>
                      <a:lnTo>
                        <a:pt x="556" y="200"/>
                      </a:lnTo>
                      <a:lnTo>
                        <a:pt x="546" y="153"/>
                      </a:lnTo>
                      <a:lnTo>
                        <a:pt x="535" y="120"/>
                      </a:lnTo>
                      <a:lnTo>
                        <a:pt x="516" y="87"/>
                      </a:lnTo>
                      <a:lnTo>
                        <a:pt x="497" y="64"/>
                      </a:lnTo>
                      <a:lnTo>
                        <a:pt x="466" y="40"/>
                      </a:lnTo>
                      <a:lnTo>
                        <a:pt x="426" y="21"/>
                      </a:lnTo>
                      <a:lnTo>
                        <a:pt x="382" y="9"/>
                      </a:lnTo>
                      <a:lnTo>
                        <a:pt x="334" y="4"/>
                      </a:lnTo>
                      <a:lnTo>
                        <a:pt x="294" y="0"/>
                      </a:lnTo>
                      <a:lnTo>
                        <a:pt x="245" y="11"/>
                      </a:lnTo>
                      <a:lnTo>
                        <a:pt x="198" y="26"/>
                      </a:lnTo>
                      <a:lnTo>
                        <a:pt x="171" y="44"/>
                      </a:lnTo>
                      <a:lnTo>
                        <a:pt x="136" y="68"/>
                      </a:lnTo>
                      <a:lnTo>
                        <a:pt x="112" y="97"/>
                      </a:lnTo>
                      <a:lnTo>
                        <a:pt x="86" y="141"/>
                      </a:lnTo>
                      <a:lnTo>
                        <a:pt x="68" y="189"/>
                      </a:lnTo>
                      <a:lnTo>
                        <a:pt x="49" y="269"/>
                      </a:lnTo>
                      <a:lnTo>
                        <a:pt x="28" y="486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10277" name="Object 45">
              <a:extLst>
                <a:ext uri="{FF2B5EF4-FFF2-40B4-BE49-F238E27FC236}">
                  <a16:creationId xmlns:a16="http://schemas.microsoft.com/office/drawing/2014/main" id="{520836CD-9B6C-4A17-AFD3-791A3E9B1B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893"/>
            <a:ext cx="1345" cy="1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0" name="剪辑" r:id="rId4" imgW="2287009" imgH="2155804" progId="MS_ClipArt_Gallery.2">
                    <p:embed/>
                  </p:oleObj>
                </mc:Choice>
                <mc:Fallback>
                  <p:oleObj name="剪辑" r:id="rId4" imgW="2287009" imgH="2155804" progId="MS_ClipArt_Gallery.2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93"/>
                          <a:ext cx="1345" cy="1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6062" name="AutoShape 46">
            <a:extLst>
              <a:ext uri="{FF2B5EF4-FFF2-40B4-BE49-F238E27FC236}">
                <a16:creationId xmlns:a16="http://schemas.microsoft.com/office/drawing/2014/main" id="{11853D04-A1E7-4BEF-A614-586A14F28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85800"/>
            <a:ext cx="5943600" cy="2590800"/>
          </a:xfrm>
          <a:prstGeom prst="cloudCallout">
            <a:avLst>
              <a:gd name="adj1" fmla="val -6329"/>
              <a:gd name="adj2" fmla="val 71935"/>
            </a:avLst>
          </a:prstGeom>
          <a:gradFill rotWithShape="0">
            <a:gsLst>
              <a:gs pos="0">
                <a:srgbClr val="CCFFFF"/>
              </a:gs>
              <a:gs pos="100000">
                <a:srgbClr val="BAE8E8"/>
              </a:gs>
            </a:gsLst>
            <a:lin ang="18900000" scaled="1"/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Hey I have a good idea: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           why don’t we simply add a constant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ym typeface="Symbol" panose="05050102010706020507" pitchFamily="18" charset="2"/>
              </a:rPr>
              <a:t>         to each edge and thus remove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negative edges?</a:t>
            </a:r>
          </a:p>
        </p:txBody>
      </p:sp>
      <p:grpSp>
        <p:nvGrpSpPr>
          <p:cNvPr id="15" name="Group 47">
            <a:extLst>
              <a:ext uri="{FF2B5EF4-FFF2-40B4-BE49-F238E27FC236}">
                <a16:creationId xmlns:a16="http://schemas.microsoft.com/office/drawing/2014/main" id="{C97C5D7C-B471-4532-812B-B4426ED5C037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762000"/>
            <a:ext cx="5410200" cy="2667000"/>
            <a:chOff x="144" y="480"/>
            <a:chExt cx="3408" cy="1680"/>
          </a:xfrm>
        </p:grpSpPr>
        <p:sp>
          <p:nvSpPr>
            <p:cNvPr id="10254" name="AutoShape 48">
              <a:extLst>
                <a:ext uri="{FF2B5EF4-FFF2-40B4-BE49-F238E27FC236}">
                  <a16:creationId xmlns:a16="http://schemas.microsoft.com/office/drawing/2014/main" id="{DF7F494F-A668-4620-B8B3-E3D91E1F75B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4" y="480"/>
              <a:ext cx="3408" cy="1680"/>
            </a:xfrm>
            <a:prstGeom prst="cloudCallout">
              <a:avLst>
                <a:gd name="adj1" fmla="val -16935"/>
                <a:gd name="adj2" fmla="val 89819"/>
              </a:avLst>
            </a:prstGeom>
            <a:gradFill rotWithShape="0">
              <a:gsLst>
                <a:gs pos="0">
                  <a:srgbClr val="CCFFCC"/>
                </a:gs>
                <a:gs pos="100000">
                  <a:srgbClr val="B5E2B5"/>
                </a:gs>
              </a:gsLst>
              <a:lin ang="5400000" scaled="1"/>
            </a:gradFill>
            <a:ln w="25400">
              <a:solidFill>
                <a:srgbClr val="CCFF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Too simple, and naïve…             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Try this one out: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2000" b="1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                                                         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2000" b="1">
                <a:latin typeface="Arial" panose="020B0604020202020204" pitchFamily="34" charset="0"/>
              </a:endParaRPr>
            </a:p>
          </p:txBody>
        </p:sp>
        <p:sp>
          <p:nvSpPr>
            <p:cNvPr id="10255" name="Oval 49">
              <a:extLst>
                <a:ext uri="{FF2B5EF4-FFF2-40B4-BE49-F238E27FC236}">
                  <a16:creationId xmlns:a16="http://schemas.microsoft.com/office/drawing/2014/main" id="{145DE400-576F-4DAF-BF1F-513E3F34C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96"/>
              <a:ext cx="144" cy="14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/>
                <a:t>1</a:t>
              </a:r>
            </a:p>
          </p:txBody>
        </p:sp>
        <p:sp>
          <p:nvSpPr>
            <p:cNvPr id="10256" name="Oval 50">
              <a:extLst>
                <a:ext uri="{FF2B5EF4-FFF2-40B4-BE49-F238E27FC236}">
                  <a16:creationId xmlns:a16="http://schemas.microsoft.com/office/drawing/2014/main" id="{FDA0E2BE-3C24-4C3E-8D28-B543CD80C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632"/>
              <a:ext cx="144" cy="14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/>
                <a:t>3</a:t>
              </a:r>
            </a:p>
          </p:txBody>
        </p:sp>
        <p:sp>
          <p:nvSpPr>
            <p:cNvPr id="10257" name="Oval 51">
              <a:extLst>
                <a:ext uri="{FF2B5EF4-FFF2-40B4-BE49-F238E27FC236}">
                  <a16:creationId xmlns:a16="http://schemas.microsoft.com/office/drawing/2014/main" id="{748D1F87-C216-4E7F-A188-21D89472F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632"/>
              <a:ext cx="144" cy="14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/>
                <a:t>4</a:t>
              </a:r>
            </a:p>
          </p:txBody>
        </p:sp>
        <p:sp>
          <p:nvSpPr>
            <p:cNvPr id="10258" name="Oval 52">
              <a:extLst>
                <a:ext uri="{FF2B5EF4-FFF2-40B4-BE49-F238E27FC236}">
                  <a16:creationId xmlns:a16="http://schemas.microsoft.com/office/drawing/2014/main" id="{13FB1F6F-B35F-4D37-BE34-1AC35BDFC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296"/>
              <a:ext cx="144" cy="14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/>
                <a:t>2</a:t>
              </a:r>
            </a:p>
          </p:txBody>
        </p:sp>
        <p:sp>
          <p:nvSpPr>
            <p:cNvPr id="10259" name="Line 53">
              <a:extLst>
                <a:ext uri="{FF2B5EF4-FFF2-40B4-BE49-F238E27FC236}">
                  <a16:creationId xmlns:a16="http://schemas.microsoft.com/office/drawing/2014/main" id="{F920A65B-CE62-471D-8760-0C227D4268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392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0" name="Line 54">
              <a:extLst>
                <a:ext uri="{FF2B5EF4-FFF2-40B4-BE49-F238E27FC236}">
                  <a16:creationId xmlns:a16="http://schemas.microsoft.com/office/drawing/2014/main" id="{6D9DCE68-9700-4E5B-9C0A-2FC1CB0F9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440"/>
              <a:ext cx="24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1" name="Line 55">
              <a:extLst>
                <a:ext uri="{FF2B5EF4-FFF2-40B4-BE49-F238E27FC236}">
                  <a16:creationId xmlns:a16="http://schemas.microsoft.com/office/drawing/2014/main" id="{23849083-7E83-41EE-AB66-139AFA0BA5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728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2" name="Line 56">
              <a:extLst>
                <a:ext uri="{FF2B5EF4-FFF2-40B4-BE49-F238E27FC236}">
                  <a16:creationId xmlns:a16="http://schemas.microsoft.com/office/drawing/2014/main" id="{CF666463-BD6D-4098-BEF8-A7D9369A6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1440"/>
              <a:ext cx="144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3" name="Text Box 57">
              <a:extLst>
                <a:ext uri="{FF2B5EF4-FFF2-40B4-BE49-F238E27FC236}">
                  <a16:creationId xmlns:a16="http://schemas.microsoft.com/office/drawing/2014/main" id="{D448F0FB-AFC1-41BB-A6E3-11D8C50FB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200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2</a:t>
              </a:r>
            </a:p>
          </p:txBody>
        </p:sp>
        <p:sp>
          <p:nvSpPr>
            <p:cNvPr id="10264" name="Text Box 58">
              <a:extLst>
                <a:ext uri="{FF2B5EF4-FFF2-40B4-BE49-F238E27FC236}">
                  <a16:creationId xmlns:a16="http://schemas.microsoft.com/office/drawing/2014/main" id="{3A4DC924-C440-4DBE-B6FC-E7B072C41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468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– 2</a:t>
              </a:r>
            </a:p>
          </p:txBody>
        </p:sp>
        <p:sp>
          <p:nvSpPr>
            <p:cNvPr id="10265" name="Text Box 59">
              <a:extLst>
                <a:ext uri="{FF2B5EF4-FFF2-40B4-BE49-F238E27FC236}">
                  <a16:creationId xmlns:a16="http://schemas.microsoft.com/office/drawing/2014/main" id="{4002AFD3-6158-4C7F-BBDF-4E6B3EF8F3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680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2</a:t>
              </a:r>
            </a:p>
          </p:txBody>
        </p:sp>
        <p:sp>
          <p:nvSpPr>
            <p:cNvPr id="10266" name="Text Box 60">
              <a:extLst>
                <a:ext uri="{FF2B5EF4-FFF2-40B4-BE49-F238E27FC236}">
                  <a16:creationId xmlns:a16="http://schemas.microsoft.com/office/drawing/2014/main" id="{CE64A315-6096-4C73-BA52-6B1C9A883C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516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1</a:t>
              </a:r>
            </a:p>
          </p:txBody>
        </p:sp>
      </p:grpSp>
      <p:sp>
        <p:nvSpPr>
          <p:cNvPr id="86077" name="Rectangle 61">
            <a:extLst>
              <a:ext uri="{FF2B5EF4-FFF2-40B4-BE49-F238E27FC236}">
                <a16:creationId xmlns:a16="http://schemas.microsoft.com/office/drawing/2014/main" id="{5B5772EF-B8B2-4A6E-877C-5BD6170BE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810000"/>
            <a:ext cx="2667000" cy="2286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86078" name="AutoShape 62">
            <a:extLst>
              <a:ext uri="{FF2B5EF4-FFF2-40B4-BE49-F238E27FC236}">
                <a16:creationId xmlns:a16="http://schemas.microsoft.com/office/drawing/2014/main" id="{E68A760B-41DF-487A-86A3-9548329DB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838200"/>
            <a:ext cx="7772400" cy="5334000"/>
          </a:xfrm>
          <a:prstGeom prst="foldedCorner">
            <a:avLst>
              <a:gd name="adj" fmla="val 778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26000" tIns="82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 b="1">
                <a:latin typeface="Arial" panose="020B0604020202020204" pitchFamily="34" charset="0"/>
              </a:rPr>
              <a:t>  WeightedNegative( Table T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{  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T is initialized by Figure 9.30 on p.303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Queue  Q;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Vertex  V, W;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latin typeface="Arial" panose="020B0604020202020204" pitchFamily="34" charset="0"/>
              </a:rPr>
              <a:t>Q = CreateQueue (NumVertex );  MakeEmpty( Q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Enqueue( S, Q );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Enqueue the source vertex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while</a:t>
            </a:r>
            <a:r>
              <a:rPr lang="en-US" altLang="zh-CN" sz="1800" b="1">
                <a:latin typeface="Arial" panose="020B0604020202020204" pitchFamily="34" charset="0"/>
              </a:rPr>
              <a:t> ( !IsEmpty( Q ) 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   V = Dequeue( Q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        for</a:t>
            </a:r>
            <a:r>
              <a:rPr lang="en-US" altLang="zh-CN" sz="1800" b="1">
                <a:latin typeface="Arial" panose="020B0604020202020204" pitchFamily="34" charset="0"/>
              </a:rPr>
              <a:t> ( each W adjacent to V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( T[ V ].Dist + Cvw &lt; T[ W ].Dist 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    T[ W ].Dist = T[ V ].Dist + Cvw;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    T[ W ].Path = V;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    if ( W is not already in Q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        Enqueue( W, Q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}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end-if update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}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end-while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latin typeface="Arial" panose="020B0604020202020204" pitchFamily="34" charset="0"/>
              </a:rPr>
              <a:t>DisposeQueue( Q );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 /* free memory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86079" name="Rectangle 63">
            <a:extLst>
              <a:ext uri="{FF2B5EF4-FFF2-40B4-BE49-F238E27FC236}">
                <a16:creationId xmlns:a16="http://schemas.microsoft.com/office/drawing/2014/main" id="{B3EA726F-CDD7-489A-A034-4195B1284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562600"/>
            <a:ext cx="594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</a:t>
            </a:r>
            <a:r>
              <a:rPr lang="en-US" altLang="zh-CN" sz="1800" b="1">
                <a:solidFill>
                  <a:srgbClr val="FF0000"/>
                </a:solidFill>
                <a:latin typeface="Arial" panose="020B0604020202020204" pitchFamily="34" charset="0"/>
              </a:rPr>
              <a:t>negative-cost cycle will cause indefinite loop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 */</a:t>
            </a:r>
          </a:p>
        </p:txBody>
      </p:sp>
      <p:sp>
        <p:nvSpPr>
          <p:cNvPr id="86080" name="Rectangle 64">
            <a:extLst>
              <a:ext uri="{FF2B5EF4-FFF2-40B4-BE49-F238E27FC236}">
                <a16:creationId xmlns:a16="http://schemas.microsoft.com/office/drawing/2014/main" id="{C53E5B3F-C690-4777-AE90-6A5979C77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352800"/>
            <a:ext cx="2209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no longer once per edge */</a:t>
            </a:r>
          </a:p>
        </p:txBody>
      </p:sp>
      <p:sp>
        <p:nvSpPr>
          <p:cNvPr id="86081" name="Rectangle 65">
            <a:extLst>
              <a:ext uri="{FF2B5EF4-FFF2-40B4-BE49-F238E27FC236}">
                <a16:creationId xmlns:a16="http://schemas.microsoft.com/office/drawing/2014/main" id="{650B8649-055C-4110-9B37-BCAC2344C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14600"/>
            <a:ext cx="449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each vertex can dequeue at most |V| times */</a:t>
            </a:r>
          </a:p>
        </p:txBody>
      </p:sp>
      <p:sp>
        <p:nvSpPr>
          <p:cNvPr id="86082" name="Text Box 66">
            <a:extLst>
              <a:ext uri="{FF2B5EF4-FFF2-40B4-BE49-F238E27FC236}">
                <a16:creationId xmlns:a16="http://schemas.microsoft.com/office/drawing/2014/main" id="{AC4E35B4-EB8D-47E4-B74B-378CBB540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990600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1"/>
              <a:t>T</a:t>
            </a:r>
            <a:r>
              <a:rPr lang="en-US" altLang="zh-CN" sz="2000" b="1"/>
              <a:t> = O( |V| </a:t>
            </a:r>
            <a:r>
              <a:rPr lang="en-US" altLang="zh-CN" sz="2000" b="1">
                <a:sym typeface="Symbol" panose="05050102010706020507" pitchFamily="18" charset="2"/>
              </a:rPr>
              <a:t></a:t>
            </a:r>
            <a:r>
              <a:rPr lang="en-US" altLang="zh-CN" sz="2000" b="1"/>
              <a:t> |E| )</a:t>
            </a:r>
            <a:endParaRPr lang="en-US" altLang="zh-CN" sz="2000" b="1" i="1"/>
          </a:p>
        </p:txBody>
      </p:sp>
      <p:sp>
        <p:nvSpPr>
          <p:cNvPr id="10253" name="Text Box 67">
            <a:extLst>
              <a:ext uri="{FF2B5EF4-FFF2-40B4-BE49-F238E27FC236}">
                <a16:creationId xmlns:a16="http://schemas.microsoft.com/office/drawing/2014/main" id="{76255977-B849-4CC7-A072-283E6F78F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8/11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60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6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86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autoUpdateAnimBg="0"/>
      <p:bldP spid="86062" grpId="0" animBg="1" autoUpdateAnimBg="0"/>
      <p:bldP spid="86077" grpId="0" animBg="1"/>
      <p:bldP spid="86078" grpId="0" animBg="1" autoUpdateAnimBg="0"/>
      <p:bldP spid="86079" grpId="0" autoUpdateAnimBg="0"/>
      <p:bldP spid="86080" grpId="0" autoUpdateAnimBg="0"/>
      <p:bldP spid="86081" grpId="0" autoUpdateAnimBg="0"/>
      <p:bldP spid="8608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BEB757B3-07F4-4D9A-9A7B-179AFFA59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0"/>
            <a:ext cx="327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§3  Shortest Path Algorithms</a:t>
            </a:r>
          </a:p>
        </p:txBody>
      </p:sp>
      <p:sp>
        <p:nvSpPr>
          <p:cNvPr id="87043" name="Text Box 3">
            <a:extLst>
              <a:ext uri="{FF2B5EF4-FFF2-40B4-BE49-F238E27FC236}">
                <a16:creationId xmlns:a16="http://schemas.microsoft.com/office/drawing/2014/main" id="{BCD53B04-5281-460F-9383-7C26D130D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62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</a:t>
            </a:r>
            <a:r>
              <a:rPr lang="en-US" altLang="zh-CN" sz="2400" b="1"/>
              <a:t>  Acyclic Graphs</a:t>
            </a:r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3EF19FD5-738C-4D6F-9D0B-92865A94E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09600"/>
            <a:ext cx="7543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If the graph is acyclic, vertices may be selected in </a:t>
            </a:r>
            <a:r>
              <a:rPr lang="en-US" altLang="zh-CN" sz="2000" b="1">
                <a:solidFill>
                  <a:schemeClr val="hlink"/>
                </a:solidFill>
              </a:rPr>
              <a:t>topological order</a:t>
            </a:r>
            <a:r>
              <a:rPr lang="en-US" altLang="zh-CN" sz="2000" b="1"/>
              <a:t> since when a vertex is selected, its distance can no longer be lowered without any incoming edges from unknown nodes.</a:t>
            </a:r>
            <a:endParaRPr lang="en-US" altLang="zh-CN" sz="2000" b="1">
              <a:solidFill>
                <a:srgbClr val="009900"/>
              </a:solidFill>
            </a:endParaRPr>
          </a:p>
        </p:txBody>
      </p:sp>
      <p:sp>
        <p:nvSpPr>
          <p:cNvPr id="87045" name="Text Box 5">
            <a:extLst>
              <a:ext uri="{FF2B5EF4-FFF2-40B4-BE49-F238E27FC236}">
                <a16:creationId xmlns:a16="http://schemas.microsoft.com/office/drawing/2014/main" id="{72917930-A83D-4AB5-B080-925956944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76400"/>
            <a:ext cx="563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1"/>
              <a:t>T</a:t>
            </a:r>
            <a:r>
              <a:rPr lang="en-US" altLang="zh-CN" sz="2000" b="1"/>
              <a:t> = O( |E| + |V| ) and no priority queue is needed.</a:t>
            </a:r>
          </a:p>
        </p:txBody>
      </p:sp>
      <p:sp>
        <p:nvSpPr>
          <p:cNvPr id="87046" name="Text Box 6">
            <a:extLst>
              <a:ext uri="{FF2B5EF4-FFF2-40B4-BE49-F238E27FC236}">
                <a16:creationId xmlns:a16="http://schemas.microsoft.com/office/drawing/2014/main" id="{8D9676AC-4373-4B42-83E2-0B89C19A1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09800"/>
            <a:ext cx="6781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</a:t>
            </a:r>
            <a:r>
              <a:rPr lang="en-US" altLang="zh-CN" sz="2400" b="1"/>
              <a:t> </a:t>
            </a:r>
            <a:r>
              <a:rPr lang="en-US" altLang="zh-CN" sz="2000" b="1"/>
              <a:t>Application: AOE ( Activity On Edge ) Networks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                                                        ——  scheduling a project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11C0FCF2-F35A-43C5-939F-86A55C775DCB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063875"/>
            <a:ext cx="6781800" cy="685800"/>
            <a:chOff x="432" y="768"/>
            <a:chExt cx="4272" cy="432"/>
          </a:xfrm>
        </p:grpSpPr>
        <p:sp>
          <p:nvSpPr>
            <p:cNvPr id="11285" name="Oval 8">
              <a:extLst>
                <a:ext uri="{FF2B5EF4-FFF2-40B4-BE49-F238E27FC236}">
                  <a16:creationId xmlns:a16="http://schemas.microsoft.com/office/drawing/2014/main" id="{9644D563-BEE7-48DB-92FC-278C002DB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912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0" bIns="82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/>
                <a:t>v</a:t>
              </a:r>
              <a:r>
                <a:rPr lang="en-US" altLang="zh-CN" sz="2400" b="1" i="1" baseline="-25000"/>
                <a:t>j</a:t>
              </a:r>
              <a:endParaRPr lang="en-US" altLang="zh-CN" sz="2400" b="1" i="1"/>
            </a:p>
          </p:txBody>
        </p:sp>
        <p:sp>
          <p:nvSpPr>
            <p:cNvPr id="11286" name="Line 9">
              <a:extLst>
                <a:ext uri="{FF2B5EF4-FFF2-40B4-BE49-F238E27FC236}">
                  <a16:creationId xmlns:a16="http://schemas.microsoft.com/office/drawing/2014/main" id="{2382DB13-9DF9-4530-A72A-98A51C3DC8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056"/>
              <a:ext cx="10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7" name="Rectangle 10">
              <a:extLst>
                <a:ext uri="{FF2B5EF4-FFF2-40B4-BE49-F238E27FC236}">
                  <a16:creationId xmlns:a16="http://schemas.microsoft.com/office/drawing/2014/main" id="{FF03BCC6-A6D7-469E-BD13-B2F724691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816"/>
              <a:ext cx="96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a</a:t>
              </a:r>
              <a:r>
                <a:rPr lang="en-US" altLang="zh-CN" sz="2000" b="1" i="1" baseline="-25000"/>
                <a:t>i</a:t>
              </a:r>
              <a:r>
                <a:rPr lang="en-US" altLang="zh-CN" sz="2000" b="1"/>
                <a:t> ::= activity</a:t>
              </a:r>
              <a:endParaRPr lang="en-US" altLang="zh-CN" sz="2000" b="1" i="1"/>
            </a:p>
          </p:txBody>
        </p:sp>
        <p:sp>
          <p:nvSpPr>
            <p:cNvPr id="11288" name="AutoShape 11">
              <a:extLst>
                <a:ext uri="{FF2B5EF4-FFF2-40B4-BE49-F238E27FC236}">
                  <a16:creationId xmlns:a16="http://schemas.microsoft.com/office/drawing/2014/main" id="{CE179DEE-8B50-4A2E-A8B4-2F5DD1A06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768"/>
              <a:ext cx="2688" cy="384"/>
            </a:xfrm>
            <a:prstGeom prst="wedgeEllipseCallout">
              <a:avLst>
                <a:gd name="adj1" fmla="val -60565"/>
                <a:gd name="adj2" fmla="val 30731"/>
              </a:avLst>
            </a:prstGeom>
            <a:gradFill rotWithShape="0">
              <a:gsLst>
                <a:gs pos="0">
                  <a:srgbClr val="CFCFCF"/>
                </a:gs>
                <a:gs pos="100000">
                  <a:srgbClr val="FFFFFF"/>
                </a:gs>
              </a:gsLst>
              <a:lin ang="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Signals the completion of</a:t>
              </a:r>
              <a:r>
                <a:rPr lang="en-US" altLang="zh-CN" sz="2400" b="1"/>
                <a:t> </a:t>
              </a:r>
              <a:r>
                <a:rPr lang="en-US" altLang="zh-CN" sz="2400" b="1" i="1"/>
                <a:t>a</a:t>
              </a:r>
              <a:r>
                <a:rPr lang="en-US" altLang="zh-CN" sz="2400" b="1" i="1" baseline="-25000"/>
                <a:t>i </a:t>
              </a:r>
              <a:endParaRPr lang="en-US" altLang="zh-CN" sz="2400" b="1"/>
            </a:p>
          </p:txBody>
        </p:sp>
      </p:grpSp>
      <p:sp>
        <p:nvSpPr>
          <p:cNvPr id="87052" name="Text Box 12">
            <a:extLst>
              <a:ext uri="{FF2B5EF4-FFF2-40B4-BE49-F238E27FC236}">
                <a16:creationId xmlns:a16="http://schemas.microsoft.com/office/drawing/2014/main" id="{28D7CCE7-CA0F-4568-97A9-175420DE6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962400"/>
            <a:ext cx="4572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  EC[ </a:t>
            </a:r>
            <a:r>
              <a:rPr lang="en-US" altLang="zh-CN" sz="2000" b="1" i="1">
                <a:solidFill>
                  <a:schemeClr val="hlink"/>
                </a:solidFill>
                <a:sym typeface="Wingdings" panose="05000000000000000000" pitchFamily="2" charset="2"/>
              </a:rPr>
              <a:t>j</a:t>
            </a: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 ] \ LC[ </a:t>
            </a:r>
            <a:r>
              <a:rPr lang="en-US" altLang="zh-CN" sz="2000" b="1" i="1">
                <a:solidFill>
                  <a:schemeClr val="hlink"/>
                </a:solidFill>
                <a:sym typeface="Wingdings" panose="05000000000000000000" pitchFamily="2" charset="2"/>
              </a:rPr>
              <a:t>j</a:t>
            </a: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 ]</a:t>
            </a:r>
            <a:r>
              <a:rPr lang="en-US" altLang="zh-CN" sz="2000" b="1">
                <a:sym typeface="Wingdings" panose="05000000000000000000" pitchFamily="2" charset="2"/>
              </a:rPr>
              <a:t> ::= the earliest \ latest completion time for node </a:t>
            </a: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 i="1" baseline="-25000">
                <a:sym typeface="Wingdings" panose="05000000000000000000" pitchFamily="2" charset="2"/>
              </a:rPr>
              <a:t>j</a:t>
            </a:r>
            <a:endParaRPr lang="en-US" altLang="zh-CN" sz="2000" b="1"/>
          </a:p>
        </p:txBody>
      </p:sp>
      <p:sp>
        <p:nvSpPr>
          <p:cNvPr id="87053" name="Text Box 13">
            <a:extLst>
              <a:ext uri="{FF2B5EF4-FFF2-40B4-BE49-F238E27FC236}">
                <a16:creationId xmlns:a16="http://schemas.microsoft.com/office/drawing/2014/main" id="{628FFA2B-CE54-401A-A750-524F255F7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876800"/>
            <a:ext cx="426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ym typeface="Webdings" panose="05030102010509060703" pitchFamily="18" charset="2"/>
              </a:rPr>
              <a:t> </a:t>
            </a:r>
            <a:r>
              <a:rPr lang="en-US" altLang="zh-CN" sz="2000" b="1">
                <a:solidFill>
                  <a:schemeClr val="hlink"/>
                </a:solidFill>
                <a:sym typeface="Webdings" panose="05030102010509060703" pitchFamily="18" charset="2"/>
              </a:rPr>
              <a:t>CPM </a:t>
            </a:r>
            <a:r>
              <a:rPr lang="en-US" altLang="zh-CN" sz="2000" b="1">
                <a:sym typeface="Webdings" panose="05030102010509060703" pitchFamily="18" charset="2"/>
              </a:rPr>
              <a:t>( </a:t>
            </a:r>
            <a:r>
              <a:rPr lang="en-US" altLang="zh-CN" sz="2000" b="1">
                <a:latin typeface="Arial" panose="020B0604020202020204" pitchFamily="34" charset="0"/>
                <a:sym typeface="Webdings" panose="05030102010509060703" pitchFamily="18" charset="2"/>
              </a:rPr>
              <a:t>Critical Path Method</a:t>
            </a:r>
            <a:r>
              <a:rPr lang="en-US" altLang="zh-CN" sz="2000" b="1">
                <a:sym typeface="Webdings" panose="05030102010509060703" pitchFamily="18" charset="2"/>
              </a:rPr>
              <a:t> )</a:t>
            </a:r>
            <a:endParaRPr lang="en-US" altLang="zh-CN" sz="2000" b="1"/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C0541BB2-3EBE-494B-9D44-09BE50866B13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886200"/>
            <a:ext cx="3840163" cy="1981200"/>
            <a:chOff x="3120" y="2736"/>
            <a:chExt cx="2419" cy="1248"/>
          </a:xfrm>
        </p:grpSpPr>
        <p:sp>
          <p:nvSpPr>
            <p:cNvPr id="11276" name="Oval 15">
              <a:extLst>
                <a:ext uri="{FF2B5EF4-FFF2-40B4-BE49-F238E27FC236}">
                  <a16:creationId xmlns:a16="http://schemas.microsoft.com/office/drawing/2014/main" id="{4E279C37-33C9-4708-A82A-54A014871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3" y="3226"/>
              <a:ext cx="614" cy="61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1277" name="Line 16">
              <a:extLst>
                <a:ext uri="{FF2B5EF4-FFF2-40B4-BE49-F238E27FC236}">
                  <a16:creationId xmlns:a16="http://schemas.microsoft.com/office/drawing/2014/main" id="{9F136C1F-FB2F-4876-955A-A51C70EF1F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0" y="3226"/>
              <a:ext cx="0" cy="6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1278" name="Line 17">
              <a:extLst>
                <a:ext uri="{FF2B5EF4-FFF2-40B4-BE49-F238E27FC236}">
                  <a16:creationId xmlns:a16="http://schemas.microsoft.com/office/drawing/2014/main" id="{F21B3594-805F-4E85-ABAC-7B0F6FBAD9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0" y="3533"/>
              <a:ext cx="3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1279" name="Line 18">
              <a:extLst>
                <a:ext uri="{FF2B5EF4-FFF2-40B4-BE49-F238E27FC236}">
                  <a16:creationId xmlns:a16="http://schemas.microsoft.com/office/drawing/2014/main" id="{B3397A36-CA5C-4CF8-888A-4C4C0D2C48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3533"/>
              <a:ext cx="8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1280" name="Text Box 19">
              <a:extLst>
                <a:ext uri="{FF2B5EF4-FFF2-40B4-BE49-F238E27FC236}">
                  <a16:creationId xmlns:a16="http://schemas.microsoft.com/office/drawing/2014/main" id="{068D17F3-A5E0-45B8-A41A-E7FE3D826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312"/>
              <a:ext cx="845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ea typeface="楷体_GB2312" pitchFamily="49" charset="-122"/>
                </a:rPr>
                <a:t>Lasting Time</a:t>
              </a:r>
            </a:p>
          </p:txBody>
        </p:sp>
        <p:sp>
          <p:nvSpPr>
            <p:cNvPr id="11281" name="Text Box 20">
              <a:extLst>
                <a:ext uri="{FF2B5EF4-FFF2-40B4-BE49-F238E27FC236}">
                  <a16:creationId xmlns:a16="http://schemas.microsoft.com/office/drawing/2014/main" id="{5446EF72-3699-45CA-B718-2F464F56E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600"/>
              <a:ext cx="845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CC00"/>
                  </a:solidFill>
                  <a:ea typeface="楷体_GB2312" pitchFamily="49" charset="-122"/>
                </a:rPr>
                <a:t>Slack Time</a:t>
              </a:r>
            </a:p>
          </p:txBody>
        </p:sp>
        <p:sp>
          <p:nvSpPr>
            <p:cNvPr id="11282" name="AutoShape 21">
              <a:extLst>
                <a:ext uri="{FF2B5EF4-FFF2-40B4-BE49-F238E27FC236}">
                  <a16:creationId xmlns:a16="http://schemas.microsoft.com/office/drawing/2014/main" id="{01CA3254-2440-436C-A8DC-49BBA6296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024"/>
              <a:ext cx="922" cy="394"/>
            </a:xfrm>
            <a:prstGeom prst="wedgeEllipseCallout">
              <a:avLst>
                <a:gd name="adj1" fmla="val -67787"/>
                <a:gd name="adj2" fmla="val 53301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chemeClr val="hlink"/>
                  </a:solidFill>
                  <a:ea typeface="楷体_GB2312" pitchFamily="49" charset="-122"/>
                </a:rPr>
                <a:t>EC Time</a:t>
              </a:r>
              <a:endParaRPr lang="en-US" altLang="zh-CN" sz="1800" b="1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1283" name="AutoShape 22">
              <a:extLst>
                <a:ext uri="{FF2B5EF4-FFF2-40B4-BE49-F238E27FC236}">
                  <a16:creationId xmlns:a16="http://schemas.microsoft.com/office/drawing/2014/main" id="{D63C26B6-CBB5-4313-AA7E-7B9F05E3A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10"/>
              <a:ext cx="922" cy="374"/>
            </a:xfrm>
            <a:prstGeom prst="wedgeEllipseCallout">
              <a:avLst>
                <a:gd name="adj1" fmla="val -69199"/>
                <a:gd name="adj2" fmla="val -35296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LC Time</a:t>
              </a:r>
            </a:p>
          </p:txBody>
        </p:sp>
        <p:sp>
          <p:nvSpPr>
            <p:cNvPr id="11284" name="AutoShape 23">
              <a:extLst>
                <a:ext uri="{FF2B5EF4-FFF2-40B4-BE49-F238E27FC236}">
                  <a16:creationId xmlns:a16="http://schemas.microsoft.com/office/drawing/2014/main" id="{7775B27C-BAD3-45C9-A4A8-A597CBD48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736"/>
              <a:ext cx="1248" cy="336"/>
            </a:xfrm>
            <a:prstGeom prst="wedgeEllipseCallout">
              <a:avLst>
                <a:gd name="adj1" fmla="val -19472"/>
                <a:gd name="adj2" fmla="val 182736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E2E2E2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 Index of  vertex</a:t>
              </a:r>
            </a:p>
          </p:txBody>
        </p:sp>
      </p:grpSp>
      <p:sp>
        <p:nvSpPr>
          <p:cNvPr id="11275" name="Text Box 24">
            <a:extLst>
              <a:ext uri="{FF2B5EF4-FFF2-40B4-BE49-F238E27FC236}">
                <a16:creationId xmlns:a16="http://schemas.microsoft.com/office/drawing/2014/main" id="{2F7A54BF-DAA6-4038-9A00-319B5EE6B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9/11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autoUpdateAnimBg="0"/>
      <p:bldP spid="87044" grpId="0" autoUpdateAnimBg="0"/>
      <p:bldP spid="87045" grpId="0" autoUpdateAnimBg="0"/>
      <p:bldP spid="87046" grpId="0" autoUpdateAnimBg="0"/>
      <p:bldP spid="87052" grpId="0" autoUpdateAnimBg="0"/>
      <p:bldP spid="87053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3463</TotalTime>
  <Words>1601</Words>
  <Application>Microsoft Office PowerPoint</Application>
  <PresentationFormat>全屏显示(4:3)</PresentationFormat>
  <Paragraphs>412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Times New Roman</vt:lpstr>
      <vt:lpstr>宋体</vt:lpstr>
      <vt:lpstr>Arial</vt:lpstr>
      <vt:lpstr>等线</vt:lpstr>
      <vt:lpstr>Webdings</vt:lpstr>
      <vt:lpstr>Symbol</vt:lpstr>
      <vt:lpstr>Wingdings</vt:lpstr>
      <vt:lpstr>楷体_GB2312</vt:lpstr>
      <vt:lpstr>MS Hei</vt:lpstr>
      <vt:lpstr>Georgia</vt:lpstr>
      <vt:lpstr>默认设计模板</vt:lpstr>
      <vt:lpstr>1_默认设计模板</vt:lpstr>
      <vt:lpstr>Microsoft 公式 3.0</vt:lpstr>
      <vt:lpstr>Microsoft Clip Gallery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rz</dc:creator>
  <cp:lastModifiedBy>图图</cp:lastModifiedBy>
  <cp:revision>372</cp:revision>
  <dcterms:created xsi:type="dcterms:W3CDTF">2000-07-24T11:13:48Z</dcterms:created>
  <dcterms:modified xsi:type="dcterms:W3CDTF">2022-11-27T12:25:39Z</dcterms:modified>
</cp:coreProperties>
</file>