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5" r:id="rId3"/>
    <p:sldId id="326" r:id="rId4"/>
    <p:sldId id="327" r:id="rId5"/>
    <p:sldId id="328" r:id="rId6"/>
    <p:sldId id="32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7D7507-C618-47A8-9AF3-4202DBB4E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6086B1-A2C1-4A94-B723-61BD83221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E21305-1C69-4F06-8305-8AE7D2F47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F9CDA-ECEC-4D65-B234-95F3A5F5A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DFCC45-07C9-4F73-ABFF-04875C72A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490089-C924-47D0-84B7-5EA6E81AF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80EDF2-4042-4028-B03D-F73CC5FCD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C3C0E-CA69-4BFC-9959-FB8A074E33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61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1DD890-AF90-42B7-A27A-BA6BBAD8B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7CDC1D-5F49-49A1-992D-F9BD6939D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7545A5-C19A-4236-9F60-1C34CE34A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04967-235F-40C8-8FD1-FF92784CF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1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F0D3-3EEB-4CA1-86C1-D80FA2119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EF8534-3FEF-49A2-9B7F-06D1722C8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09188D-72DA-43E3-81CC-5AEAEABC7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8A78A-8CB9-47E0-9DD4-64A96D50B0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9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01C67B-FF38-4480-B972-A4660CBE7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064B83-E13E-45D6-809B-DC09F4018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142C6D-D1DA-42A9-94BD-6CF175578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F7B72-9F27-442F-95BE-A1ECB9A085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9A91C-32D0-4167-A5D2-BC42F4F96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AC6FB-6B71-4E97-845A-DC8CA7F59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0A624-D5A6-495D-B95A-66867C0A8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CEA0E-CF5F-4B45-BBD9-708120091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2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5045EB-EA02-435C-8B2F-CB430FC1C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678964-B736-47F0-A27C-F73D5C6A7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79E5A5-E992-4A26-9B26-F5A134195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BBE3F-FEDF-44C0-89C1-BE93FDF052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892423-3F25-4637-AC95-D2453DE41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EE16E8-EA66-4DF8-8839-FF9F7A9F0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8EA4D-BB17-45CF-8727-451303D2B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BCC3A-81D3-409D-853D-E8B525F6A4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2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F9B463-F4B2-434A-8E91-37D2DFE3C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D8D3CA-3AE6-452E-9C86-4F235930B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B034A6-A91E-44D2-963A-99251554F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F2D1F-984A-4B7C-B54E-DC62F110F4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8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62A8F-DAE3-4C69-921F-8ED45D514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3F725-C3CF-4C17-B8B2-DE1801C22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0909B-C7B7-4C6C-9353-24ABABF6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BD33B-E1BB-4A96-A6F9-DF31A819EB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8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FCDDF-2D45-4C1C-91D5-7A09FF3DA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24CF8-6804-422C-9D19-8302F16F0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A847A-8B73-4F10-8032-43E93FA10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0F615-5830-4B77-BC02-0C3FB73CB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A1F1173-2BB9-4909-AB40-A68395EC3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F16D2DF-0D60-4CA1-B135-E888EA6B3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00BB7A-CB95-42AC-B8DB-FF592CD2BD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BCF5864-2649-4F3B-808D-CF9342EBB7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7B79F0-60DC-4C2E-8914-B0D8A79BB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1F1DFC-F337-4C4A-8C5F-392920366A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3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6.wav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7F171BDD-BF45-453D-B77D-F0BD49CD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§6  Applications of Depth-First Search</a:t>
            </a:r>
            <a:endParaRPr lang="en-US" altLang="zh-CN" b="1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10200BB-B370-40D7-A6B4-73F38EB6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a generalization of preorder traversal */</a:t>
            </a:r>
          </a:p>
        </p:txBody>
      </p:sp>
      <p:sp>
        <p:nvSpPr>
          <p:cNvPr id="103428" name="AutoShape 4">
            <a:extLst>
              <a:ext uri="{FF2B5EF4-FFF2-40B4-BE49-F238E27FC236}">
                <a16:creationId xmlns:a16="http://schemas.microsoft.com/office/drawing/2014/main" id="{E75CF5A8-1638-4476-BBE0-23573386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162800" cy="205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DFS ( Vertex V )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this is only a template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visited[ V ] = true;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mark this vertex to avoid cycles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!visited[ W ]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DFS( W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>
                <a:solidFill>
                  <a:srgbClr val="0099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= O( |E| + |V| ) as long as adjacency lists are used */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CE7BA72-6069-460A-A337-03F683DFEBF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67200"/>
            <a:ext cx="1752600" cy="2209800"/>
            <a:chOff x="4128" y="1632"/>
            <a:chExt cx="1104" cy="1392"/>
          </a:xfrm>
        </p:grpSpPr>
        <p:sp>
          <p:nvSpPr>
            <p:cNvPr id="3094" name="Oval 6">
              <a:extLst>
                <a:ext uri="{FF2B5EF4-FFF2-40B4-BE49-F238E27FC236}">
                  <a16:creationId xmlns:a16="http://schemas.microsoft.com/office/drawing/2014/main" id="{9160396A-2BF3-49BB-BED3-FDCBA1909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3095" name="Oval 7">
              <a:extLst>
                <a:ext uri="{FF2B5EF4-FFF2-40B4-BE49-F238E27FC236}">
                  <a16:creationId xmlns:a16="http://schemas.microsoft.com/office/drawing/2014/main" id="{BE4F390D-B13D-4160-BDC5-E95F0B52D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3096" name="Line 8">
              <a:extLst>
                <a:ext uri="{FF2B5EF4-FFF2-40B4-BE49-F238E27FC236}">
                  <a16:creationId xmlns:a16="http://schemas.microsoft.com/office/drawing/2014/main" id="{DBA291B1-389B-4033-A819-1FD41773B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49"/>
              <a:ext cx="357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Oval 9">
              <a:extLst>
                <a:ext uri="{FF2B5EF4-FFF2-40B4-BE49-F238E27FC236}">
                  <a16:creationId xmlns:a16="http://schemas.microsoft.com/office/drawing/2014/main" id="{61584E67-90D3-4D08-BE53-D51355744E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3098" name="Line 10">
              <a:extLst>
                <a:ext uri="{FF2B5EF4-FFF2-40B4-BE49-F238E27FC236}">
                  <a16:creationId xmlns:a16="http://schemas.microsoft.com/office/drawing/2014/main" id="{79C2FB9E-8D28-4AF9-A616-FEBE8C991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Oval 11">
              <a:extLst>
                <a:ext uri="{FF2B5EF4-FFF2-40B4-BE49-F238E27FC236}">
                  <a16:creationId xmlns:a16="http://schemas.microsoft.com/office/drawing/2014/main" id="{F29261FD-4EA3-4A0E-998D-8FA5FF1890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2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3100" name="Line 12">
              <a:extLst>
                <a:ext uri="{FF2B5EF4-FFF2-40B4-BE49-F238E27FC236}">
                  <a16:creationId xmlns:a16="http://schemas.microsoft.com/office/drawing/2014/main" id="{7ACA910A-AE92-45EB-B538-42E9FED71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1849"/>
              <a:ext cx="357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Oval 13">
              <a:extLst>
                <a:ext uri="{FF2B5EF4-FFF2-40B4-BE49-F238E27FC236}">
                  <a16:creationId xmlns:a16="http://schemas.microsoft.com/office/drawing/2014/main" id="{89B770DC-121C-46A7-B701-AA0192EF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40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3102" name="Line 14">
              <a:extLst>
                <a:ext uri="{FF2B5EF4-FFF2-40B4-BE49-F238E27FC236}">
                  <a16:creationId xmlns:a16="http://schemas.microsoft.com/office/drawing/2014/main" id="{478E7E50-7083-44A2-AEA3-6517A6AE3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08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15">
              <a:extLst>
                <a:ext uri="{FF2B5EF4-FFF2-40B4-BE49-F238E27FC236}">
                  <a16:creationId xmlns:a16="http://schemas.microsoft.com/office/drawing/2014/main" id="{D4750DC0-7024-4CCD-AAA9-D53C16783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208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4" name="Group 16">
              <a:extLst>
                <a:ext uri="{FF2B5EF4-FFF2-40B4-BE49-F238E27FC236}">
                  <a16:creationId xmlns:a16="http://schemas.microsoft.com/office/drawing/2014/main" id="{F78B5D5A-E9EB-41DA-9B3E-B4901820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208"/>
              <a:ext cx="288" cy="432"/>
              <a:chOff x="4416" y="2304"/>
              <a:chExt cx="288" cy="432"/>
            </a:xfrm>
          </p:grpSpPr>
          <p:sp>
            <p:nvSpPr>
              <p:cNvPr id="3108" name="Oval 17">
                <a:extLst>
                  <a:ext uri="{FF2B5EF4-FFF2-40B4-BE49-F238E27FC236}">
                    <a16:creationId xmlns:a16="http://schemas.microsoft.com/office/drawing/2014/main" id="{4344A01A-4693-4423-AA5C-A2544CE33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249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3109" name="Line 18">
                <a:extLst>
                  <a:ext uri="{FF2B5EF4-FFF2-40B4-BE49-F238E27FC236}">
                    <a16:creationId xmlns:a16="http://schemas.microsoft.com/office/drawing/2014/main" id="{8D8CD52F-E3B3-4D2A-B147-7A043C802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19">
                <a:extLst>
                  <a:ext uri="{FF2B5EF4-FFF2-40B4-BE49-F238E27FC236}">
                    <a16:creationId xmlns:a16="http://schemas.microsoft.com/office/drawing/2014/main" id="{70FA6254-C82D-4ECC-B4B0-C246D9423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304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05" name="Oval 20">
              <a:extLst>
                <a:ext uri="{FF2B5EF4-FFF2-40B4-BE49-F238E27FC236}">
                  <a16:creationId xmlns:a16="http://schemas.microsoft.com/office/drawing/2014/main" id="{48E6BFB8-49B6-4630-BA8D-5BF5673F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3106" name="Line 21">
              <a:extLst>
                <a:ext uri="{FF2B5EF4-FFF2-40B4-BE49-F238E27FC236}">
                  <a16:creationId xmlns:a16="http://schemas.microsoft.com/office/drawing/2014/main" id="{7569FC04-B4F9-4342-8A63-3FA50023B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592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22">
              <a:extLst>
                <a:ext uri="{FF2B5EF4-FFF2-40B4-BE49-F238E27FC236}">
                  <a16:creationId xmlns:a16="http://schemas.microsoft.com/office/drawing/2014/main" id="{868FD078-3030-4604-B74C-7422CB466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" y="2592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47" name="Oval 23">
            <a:extLst>
              <a:ext uri="{FF2B5EF4-FFF2-40B4-BE49-F238E27FC236}">
                <a16:creationId xmlns:a16="http://schemas.microsoft.com/office/drawing/2014/main" id="{7A539AED-B6CD-479E-927B-565D5747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48" name="Oval 24">
            <a:extLst>
              <a:ext uri="{FF2B5EF4-FFF2-40B4-BE49-F238E27FC236}">
                <a16:creationId xmlns:a16="http://schemas.microsoft.com/office/drawing/2014/main" id="{21603855-C46A-423B-B492-208666A3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49" name="Oval 25">
            <a:extLst>
              <a:ext uri="{FF2B5EF4-FFF2-40B4-BE49-F238E27FC236}">
                <a16:creationId xmlns:a16="http://schemas.microsoft.com/office/drawing/2014/main" id="{A427CFC1-4108-4908-9881-4A87B92C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54864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0" name="Oval 26">
            <a:extLst>
              <a:ext uri="{FF2B5EF4-FFF2-40B4-BE49-F238E27FC236}">
                <a16:creationId xmlns:a16="http://schemas.microsoft.com/office/drawing/2014/main" id="{7A24AB29-A46A-4842-A16F-D9F94B1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1" name="Oval 27">
            <a:extLst>
              <a:ext uri="{FF2B5EF4-FFF2-40B4-BE49-F238E27FC236}">
                <a16:creationId xmlns:a16="http://schemas.microsoft.com/office/drawing/2014/main" id="{0C465A5F-732D-4F84-B342-E84B32F6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4864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2" name="Oval 28">
            <a:extLst>
              <a:ext uri="{FF2B5EF4-FFF2-40B4-BE49-F238E27FC236}">
                <a16:creationId xmlns:a16="http://schemas.microsoft.com/office/drawing/2014/main" id="{9FFFA205-78E9-40AF-9743-8C478D7D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3" name="Oval 29">
            <a:extLst>
              <a:ext uri="{FF2B5EF4-FFF2-40B4-BE49-F238E27FC236}">
                <a16:creationId xmlns:a16="http://schemas.microsoft.com/office/drawing/2014/main" id="{29ABAF31-EABE-4D6E-95C2-1072D7EF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4" name="Rectangle 30">
            <a:extLst>
              <a:ext uri="{FF2B5EF4-FFF2-40B4-BE49-F238E27FC236}">
                <a16:creationId xmlns:a16="http://schemas.microsoft.com/office/drawing/2014/main" id="{A4A307A0-D75C-4165-85B2-FD18B32D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DFS ( 0 )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6887DC50-E812-41A7-800C-0A53C1E7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Undirected Graphs</a:t>
            </a:r>
          </a:p>
        </p:txBody>
      </p:sp>
      <p:sp>
        <p:nvSpPr>
          <p:cNvPr id="103456" name="AutoShape 32">
            <a:extLst>
              <a:ext uri="{FF2B5EF4-FFF2-40B4-BE49-F238E27FC236}">
                <a16:creationId xmlns:a16="http://schemas.microsoft.com/office/drawing/2014/main" id="{2BAFF005-E02B-4F9E-8237-B5F56D6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4267200" cy="2209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ListComponents ( Graph G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 in G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!visited[ V ]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DFS( V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      printf(“\n“);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73544B22-F48D-4443-AC67-0D1A42C9A9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685800" cy="1066800"/>
            <a:chOff x="1392" y="3360"/>
            <a:chExt cx="432" cy="672"/>
          </a:xfrm>
        </p:grpSpPr>
        <p:sp>
          <p:nvSpPr>
            <p:cNvPr id="3091" name="Oval 34">
              <a:extLst>
                <a:ext uri="{FF2B5EF4-FFF2-40B4-BE49-F238E27FC236}">
                  <a16:creationId xmlns:a16="http://schemas.microsoft.com/office/drawing/2014/main" id="{7628A60C-5C77-418A-9283-09B571CE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6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3092" name="Oval 35">
              <a:extLst>
                <a:ext uri="{FF2B5EF4-FFF2-40B4-BE49-F238E27FC236}">
                  <a16:creationId xmlns:a16="http://schemas.microsoft.com/office/drawing/2014/main" id="{E7F9CA9D-4894-4469-B06D-ED4CF3BA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3093" name="Line 36">
              <a:extLst>
                <a:ext uri="{FF2B5EF4-FFF2-40B4-BE49-F238E27FC236}">
                  <a16:creationId xmlns:a16="http://schemas.microsoft.com/office/drawing/2014/main" id="{57DE0FF9-412B-44CB-BB79-F2235A6A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60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61" name="Text Box 37">
            <a:extLst>
              <a:ext uri="{FF2B5EF4-FFF2-40B4-BE49-F238E27FC236}">
                <a16:creationId xmlns:a16="http://schemas.microsoft.com/office/drawing/2014/main" id="{8559EF09-FB29-4A28-A147-B42F164D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0 1 4 6 5 2 3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7 8</a:t>
            </a:r>
          </a:p>
        </p:txBody>
      </p:sp>
      <p:sp>
        <p:nvSpPr>
          <p:cNvPr id="3090" name="Text Box 38">
            <a:extLst>
              <a:ext uri="{FF2B5EF4-FFF2-40B4-BE49-F238E27FC236}">
                <a16:creationId xmlns:a16="http://schemas.microsoft.com/office/drawing/2014/main" id="{AC98DC13-F068-4D54-B89F-167B8935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7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28" grpId="0" animBg="1" autoUpdateAnimBg="0"/>
      <p:bldP spid="103447" grpId="0" animBg="1"/>
      <p:bldP spid="103448" grpId="0" animBg="1"/>
      <p:bldP spid="103449" grpId="0" animBg="1"/>
      <p:bldP spid="103450" grpId="0" animBg="1"/>
      <p:bldP spid="103451" grpId="0" animBg="1"/>
      <p:bldP spid="103452" grpId="0" animBg="1"/>
      <p:bldP spid="103453" grpId="0" animBg="1"/>
      <p:bldP spid="103454" grpId="0" autoUpdateAnimBg="0"/>
      <p:bldP spid="103455" grpId="0" autoUpdateAnimBg="0"/>
      <p:bldP spid="103456" grpId="0" animBg="1" autoUpdateAnimBg="0"/>
      <p:bldP spid="1034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6736CF4-E1E6-454F-A6C1-26D2ED1D8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CD6A817A-362F-43B7-98EC-DAD542468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Biconnectivity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B37AF60-F1EC-47BA-B282-A8DAFC614A1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71600"/>
            <a:ext cx="2514600" cy="2286000"/>
            <a:chOff x="1728" y="1248"/>
            <a:chExt cx="1584" cy="1440"/>
          </a:xfrm>
        </p:grpSpPr>
        <p:sp>
          <p:nvSpPr>
            <p:cNvPr id="4181" name="Rectangle 5">
              <a:extLst>
                <a:ext uri="{FF2B5EF4-FFF2-40B4-BE49-F238E27FC236}">
                  <a16:creationId xmlns:a16="http://schemas.microsoft.com/office/drawing/2014/main" id="{FA83A987-4FB9-4C7D-9AED-9E4A6716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2" name="Rectangle 6">
              <a:extLst>
                <a:ext uri="{FF2B5EF4-FFF2-40B4-BE49-F238E27FC236}">
                  <a16:creationId xmlns:a16="http://schemas.microsoft.com/office/drawing/2014/main" id="{63A33532-1E2E-48B0-8A2E-B0CE4BCE8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3" name="Rectangle 7">
              <a:extLst>
                <a:ext uri="{FF2B5EF4-FFF2-40B4-BE49-F238E27FC236}">
                  <a16:creationId xmlns:a16="http://schemas.microsoft.com/office/drawing/2014/main" id="{64286D5D-67EB-4A84-B07B-CF26932A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4" name="Rectangle 8">
              <a:extLst>
                <a:ext uri="{FF2B5EF4-FFF2-40B4-BE49-F238E27FC236}">
                  <a16:creationId xmlns:a16="http://schemas.microsoft.com/office/drawing/2014/main" id="{33219345-DF80-4E6B-B95B-9F0F4F08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5" name="Rectangle 9">
              <a:extLst>
                <a:ext uri="{FF2B5EF4-FFF2-40B4-BE49-F238E27FC236}">
                  <a16:creationId xmlns:a16="http://schemas.microsoft.com/office/drawing/2014/main" id="{687B19FA-FAC8-4ADF-A70C-D1801DA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4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6" name="Line 10">
              <a:extLst>
                <a:ext uri="{FF2B5EF4-FFF2-40B4-BE49-F238E27FC236}">
                  <a16:creationId xmlns:a16="http://schemas.microsoft.com/office/drawing/2014/main" id="{33E28225-07B3-4462-914D-895CF39BD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7" name="Line 11">
              <a:extLst>
                <a:ext uri="{FF2B5EF4-FFF2-40B4-BE49-F238E27FC236}">
                  <a16:creationId xmlns:a16="http://schemas.microsoft.com/office/drawing/2014/main" id="{2F04A548-42DF-4D12-B9E4-40A7BD0CC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584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" name="Line 12">
              <a:extLst>
                <a:ext uri="{FF2B5EF4-FFF2-40B4-BE49-F238E27FC236}">
                  <a16:creationId xmlns:a16="http://schemas.microsoft.com/office/drawing/2014/main" id="{8731A4F8-0C40-4978-9289-4A44A7DEE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112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" name="Line 13">
              <a:extLst>
                <a:ext uri="{FF2B5EF4-FFF2-40B4-BE49-F238E27FC236}">
                  <a16:creationId xmlns:a16="http://schemas.microsoft.com/office/drawing/2014/main" id="{A936E77B-99CF-42BA-886E-5B65D217C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462" name="Rectangle 14">
            <a:extLst>
              <a:ext uri="{FF2B5EF4-FFF2-40B4-BE49-F238E27FC236}">
                <a16:creationId xmlns:a16="http://schemas.microsoft.com/office/drawing/2014/main" id="{FC2FF05E-0586-4942-9278-0E1CD75E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3" name="Rectangle 15">
            <a:extLst>
              <a:ext uri="{FF2B5EF4-FFF2-40B4-BE49-F238E27FC236}">
                <a16:creationId xmlns:a16="http://schemas.microsoft.com/office/drawing/2014/main" id="{D289BE62-98EA-4365-85A1-777B9123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4" name="Rectangle 16">
            <a:extLst>
              <a:ext uri="{FF2B5EF4-FFF2-40B4-BE49-F238E27FC236}">
                <a16:creationId xmlns:a16="http://schemas.microsoft.com/office/drawing/2014/main" id="{18EA031B-7A3F-4518-9017-6BA34006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5" name="Rectangle 17">
            <a:extLst>
              <a:ext uri="{FF2B5EF4-FFF2-40B4-BE49-F238E27FC236}">
                <a16:creationId xmlns:a16="http://schemas.microsoft.com/office/drawing/2014/main" id="{98F5AC0A-4C69-43CE-A813-2C12DE18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6" name="Rectangle 18">
            <a:extLst>
              <a:ext uri="{FF2B5EF4-FFF2-40B4-BE49-F238E27FC236}">
                <a16:creationId xmlns:a16="http://schemas.microsoft.com/office/drawing/2014/main" id="{8BB2C079-E703-4314-BEC0-84379BF2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7" name="AutoShape 19">
            <a:extLst>
              <a:ext uri="{FF2B5EF4-FFF2-40B4-BE49-F238E27FC236}">
                <a16:creationId xmlns:a16="http://schemas.microsoft.com/office/drawing/2014/main" id="{013A3079-D4B0-4796-970C-65A3A74A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1905000" cy="990600"/>
          </a:xfrm>
          <a:prstGeom prst="wedgeEllipseCallout">
            <a:avLst>
              <a:gd name="adj1" fmla="val -71250"/>
              <a:gd name="adj2" fmla="val 12181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Articulation</a:t>
            </a:r>
          </a:p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6AB1B57A-583A-4C19-8ED7-AF610D16F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752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0589FAA7-EE39-41EF-88D6-EE2716644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45AFC115-A6FB-4AAA-88D6-44EBD6590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6018596E-D144-479B-B288-F9CF15C29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2" name="Rectangle 24">
            <a:extLst>
              <a:ext uri="{FF2B5EF4-FFF2-40B4-BE49-F238E27FC236}">
                <a16:creationId xmlns:a16="http://schemas.microsoft.com/office/drawing/2014/main" id="{2D681BE7-67CB-4AC7-8908-850E7AD0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3" name="Rectangle 25">
            <a:extLst>
              <a:ext uri="{FF2B5EF4-FFF2-40B4-BE49-F238E27FC236}">
                <a16:creationId xmlns:a16="http://schemas.microsoft.com/office/drawing/2014/main" id="{13A0FF0C-3AD7-48FA-8FDA-85E7F891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4" name="Rectangle 26">
            <a:extLst>
              <a:ext uri="{FF2B5EF4-FFF2-40B4-BE49-F238E27FC236}">
                <a16:creationId xmlns:a16="http://schemas.microsoft.com/office/drawing/2014/main" id="{9956954D-8DF9-4E3A-AEA0-0C0B8EFC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5" name="Rectangle 27">
            <a:extLst>
              <a:ext uri="{FF2B5EF4-FFF2-40B4-BE49-F238E27FC236}">
                <a16:creationId xmlns:a16="http://schemas.microsoft.com/office/drawing/2014/main" id="{4CFD12FC-EE57-4843-84C6-F34FEC5B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6" name="AutoShape 28">
            <a:extLst>
              <a:ext uri="{FF2B5EF4-FFF2-40B4-BE49-F238E27FC236}">
                <a16:creationId xmlns:a16="http://schemas.microsoft.com/office/drawing/2014/main" id="{805FC4F6-626B-4E28-B3A2-5E8683609E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6800" y="1981200"/>
            <a:ext cx="1981200" cy="914400"/>
          </a:xfrm>
          <a:prstGeom prst="wedgeEllipseCallout">
            <a:avLst>
              <a:gd name="adj1" fmla="val -64505"/>
              <a:gd name="adj2" fmla="val 28991"/>
            </a:avLst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Biconnected</a:t>
            </a:r>
          </a:p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graph</a:t>
            </a:r>
          </a:p>
        </p:txBody>
      </p:sp>
      <p:sp>
        <p:nvSpPr>
          <p:cNvPr id="104477" name="Rectangle 29">
            <a:extLst>
              <a:ext uri="{FF2B5EF4-FFF2-40B4-BE49-F238E27FC236}">
                <a16:creationId xmlns:a16="http://schemas.microsoft.com/office/drawing/2014/main" id="{7994C8BF-6E40-47D8-A450-F8B29181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46213"/>
            <a:ext cx="2514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8" name="Text Box 30">
            <a:extLst>
              <a:ext uri="{FF2B5EF4-FFF2-40B4-BE49-F238E27FC236}">
                <a16:creationId xmlns:a16="http://schemas.microsoft.com/office/drawing/2014/main" id="{B6445778-E5DE-40AF-B724-96EB7FC2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ym typeface="Wingdings" panose="05000000000000000000" pitchFamily="2" charset="2"/>
              </a:rPr>
              <a:t> is an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articulation point</a:t>
            </a:r>
            <a:r>
              <a:rPr lang="en-US" altLang="zh-CN" sz="2000" b="1">
                <a:sym typeface="Wingdings" panose="05000000000000000000" pitchFamily="2" charset="2"/>
              </a:rPr>
              <a:t> if G’ = DeleteVertex( G,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ym typeface="Wingdings" panose="05000000000000000000" pitchFamily="2" charset="2"/>
              </a:rPr>
              <a:t> ) has </a:t>
            </a:r>
            <a:r>
              <a:rPr lang="en-US" altLang="zh-CN" sz="2000" b="1">
                <a:solidFill>
                  <a:srgbClr val="FF0000"/>
                </a:solidFill>
                <a:sym typeface="Wingdings" panose="05000000000000000000" pitchFamily="2" charset="2"/>
              </a:rPr>
              <a:t>at least 2</a:t>
            </a:r>
            <a:r>
              <a:rPr lang="en-US" altLang="zh-CN" sz="2000" b="1">
                <a:sym typeface="Wingdings" panose="05000000000000000000" pitchFamily="2" charset="2"/>
              </a:rPr>
              <a:t> connected components.</a:t>
            </a:r>
            <a:endParaRPr lang="en-US" altLang="zh-CN" sz="2000" b="1"/>
          </a:p>
        </p:txBody>
      </p:sp>
      <p:sp>
        <p:nvSpPr>
          <p:cNvPr id="104479" name="Text Box 31">
            <a:extLst>
              <a:ext uri="{FF2B5EF4-FFF2-40B4-BE49-F238E27FC236}">
                <a16:creationId xmlns:a16="http://schemas.microsoft.com/office/drawing/2014/main" id="{ED845BD4-EAD6-4B12-875A-34216914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G is a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biconnected graph</a:t>
            </a:r>
            <a:r>
              <a:rPr lang="en-US" altLang="zh-CN" sz="2000" b="1">
                <a:sym typeface="Wingdings" panose="05000000000000000000" pitchFamily="2" charset="2"/>
              </a:rPr>
              <a:t> if G is connected and has no articulation points.</a:t>
            </a:r>
            <a:endParaRPr lang="en-US" altLang="zh-CN" sz="2000" b="1"/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073CB707-5726-4368-9943-58B474BD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70125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A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biconnected component</a:t>
            </a:r>
            <a:r>
              <a:rPr lang="en-US" altLang="zh-CN" sz="2000" b="1">
                <a:sym typeface="Wingdings" panose="05000000000000000000" pitchFamily="2" charset="2"/>
              </a:rPr>
              <a:t> is a maximal biconnected subgraph.</a:t>
            </a:r>
            <a:endParaRPr lang="en-US" altLang="zh-CN" sz="2000" b="1"/>
          </a:p>
        </p:txBody>
      </p:sp>
      <p:sp>
        <p:nvSpPr>
          <p:cNvPr id="104481" name="Text Box 33">
            <a:extLst>
              <a:ext uri="{FF2B5EF4-FFF2-40B4-BE49-F238E27FC236}">
                <a16:creationId xmlns:a16="http://schemas.microsoft.com/office/drawing/2014/main" id="{1C554CF6-F047-4830-AF8C-025D5D3D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endParaRPr lang="en-US" altLang="zh-CN" b="1"/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B6D15242-B926-42C6-85A3-1C513652B4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2438400" cy="2362200"/>
            <a:chOff x="720" y="2448"/>
            <a:chExt cx="1536" cy="1488"/>
          </a:xfrm>
        </p:grpSpPr>
        <p:grpSp>
          <p:nvGrpSpPr>
            <p:cNvPr id="4158" name="Group 35">
              <a:extLst>
                <a:ext uri="{FF2B5EF4-FFF2-40B4-BE49-F238E27FC236}">
                  <a16:creationId xmlns:a16="http://schemas.microsoft.com/office/drawing/2014/main" id="{21B49B38-FE7E-4346-A37A-D1BF87BC5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48"/>
              <a:ext cx="1536" cy="1200"/>
              <a:chOff x="1056" y="1440"/>
              <a:chExt cx="1536" cy="1200"/>
            </a:xfrm>
          </p:grpSpPr>
          <p:sp>
            <p:nvSpPr>
              <p:cNvPr id="4160" name="Oval 36">
                <a:extLst>
                  <a:ext uri="{FF2B5EF4-FFF2-40B4-BE49-F238E27FC236}">
                    <a16:creationId xmlns:a16="http://schemas.microsoft.com/office/drawing/2014/main" id="{265F3863-F232-47CC-AFF5-5AC120DAE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161" name="Oval 37">
                <a:extLst>
                  <a:ext uri="{FF2B5EF4-FFF2-40B4-BE49-F238E27FC236}">
                    <a16:creationId xmlns:a16="http://schemas.microsoft.com/office/drawing/2014/main" id="{C8E4F883-EBAA-4AAF-A094-9EF78C076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62" name="Line 38">
                <a:extLst>
                  <a:ext uri="{FF2B5EF4-FFF2-40B4-BE49-F238E27FC236}">
                    <a16:creationId xmlns:a16="http://schemas.microsoft.com/office/drawing/2014/main" id="{24B7FE67-7C93-459C-8478-BFA7D310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Oval 39">
                <a:extLst>
                  <a:ext uri="{FF2B5EF4-FFF2-40B4-BE49-F238E27FC236}">
                    <a16:creationId xmlns:a16="http://schemas.microsoft.com/office/drawing/2014/main" id="{6A1FDBA7-C4E2-46E7-A8B2-5A782EBA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4164" name="Line 40">
                <a:extLst>
                  <a:ext uri="{FF2B5EF4-FFF2-40B4-BE49-F238E27FC236}">
                    <a16:creationId xmlns:a16="http://schemas.microsoft.com/office/drawing/2014/main" id="{4EFE3632-2C7E-45FB-B304-7ED6149E7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Oval 41">
                <a:extLst>
                  <a:ext uri="{FF2B5EF4-FFF2-40B4-BE49-F238E27FC236}">
                    <a16:creationId xmlns:a16="http://schemas.microsoft.com/office/drawing/2014/main" id="{29F4FB81-989C-42F3-9D32-C7728367F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0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66" name="Line 42">
                <a:extLst>
                  <a:ext uri="{FF2B5EF4-FFF2-40B4-BE49-F238E27FC236}">
                    <a16:creationId xmlns:a16="http://schemas.microsoft.com/office/drawing/2014/main" id="{3848E5B8-0740-4CC5-80B6-194A86668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Oval 43">
                <a:extLst>
                  <a:ext uri="{FF2B5EF4-FFF2-40B4-BE49-F238E27FC236}">
                    <a16:creationId xmlns:a16="http://schemas.microsoft.com/office/drawing/2014/main" id="{22435B82-2789-4151-BB06-52D9B079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4168" name="Line 44">
                <a:extLst>
                  <a:ext uri="{FF2B5EF4-FFF2-40B4-BE49-F238E27FC236}">
                    <a16:creationId xmlns:a16="http://schemas.microsoft.com/office/drawing/2014/main" id="{6A3E8728-025F-4BB7-BB0E-CE735C20E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45">
                <a:extLst>
                  <a:ext uri="{FF2B5EF4-FFF2-40B4-BE49-F238E27FC236}">
                    <a16:creationId xmlns:a16="http://schemas.microsoft.com/office/drawing/2014/main" id="{B0F4A780-8CCC-4780-B109-0603EE75F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Oval 46">
                <a:extLst>
                  <a:ext uri="{FF2B5EF4-FFF2-40B4-BE49-F238E27FC236}">
                    <a16:creationId xmlns:a16="http://schemas.microsoft.com/office/drawing/2014/main" id="{691F0AFD-0016-4CD3-BD4E-3DF1C149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4171" name="Oval 47">
                <a:extLst>
                  <a:ext uri="{FF2B5EF4-FFF2-40B4-BE49-F238E27FC236}">
                    <a16:creationId xmlns:a16="http://schemas.microsoft.com/office/drawing/2014/main" id="{FE7F7FFD-5F5D-460C-BC9A-5B33692E6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72" name="Line 48">
                <a:extLst>
                  <a:ext uri="{FF2B5EF4-FFF2-40B4-BE49-F238E27FC236}">
                    <a16:creationId xmlns:a16="http://schemas.microsoft.com/office/drawing/2014/main" id="{ACF9F602-E381-4F05-B4F4-ACC74E669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3" name="Oval 49">
                <a:extLst>
                  <a:ext uri="{FF2B5EF4-FFF2-40B4-BE49-F238E27FC236}">
                    <a16:creationId xmlns:a16="http://schemas.microsoft.com/office/drawing/2014/main" id="{DD21CD3F-BE34-46E7-942E-78CC46CA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74" name="Line 50">
                <a:extLst>
                  <a:ext uri="{FF2B5EF4-FFF2-40B4-BE49-F238E27FC236}">
                    <a16:creationId xmlns:a16="http://schemas.microsoft.com/office/drawing/2014/main" id="{03E4DDC6-0804-430C-A768-8AD035C6A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51">
                <a:extLst>
                  <a:ext uri="{FF2B5EF4-FFF2-40B4-BE49-F238E27FC236}">
                    <a16:creationId xmlns:a16="http://schemas.microsoft.com/office/drawing/2014/main" id="{22EE06E2-9588-45E5-9EFF-59BD25446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Oval 52">
                <a:extLst>
                  <a:ext uri="{FF2B5EF4-FFF2-40B4-BE49-F238E27FC236}">
                    <a16:creationId xmlns:a16="http://schemas.microsoft.com/office/drawing/2014/main" id="{D96FB237-B4B5-44C4-99AD-3A7D6899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4177" name="Line 53">
                <a:extLst>
                  <a:ext uri="{FF2B5EF4-FFF2-40B4-BE49-F238E27FC236}">
                    <a16:creationId xmlns:a16="http://schemas.microsoft.com/office/drawing/2014/main" id="{9A2EEAD0-96FC-4DB1-B2B1-10539F671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8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54">
                <a:extLst>
                  <a:ext uri="{FF2B5EF4-FFF2-40B4-BE49-F238E27FC236}">
                    <a16:creationId xmlns:a16="http://schemas.microsoft.com/office/drawing/2014/main" id="{B9A47535-6E83-4C4D-A94C-F1AF61EB4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Oval 55">
                <a:extLst>
                  <a:ext uri="{FF2B5EF4-FFF2-40B4-BE49-F238E27FC236}">
                    <a16:creationId xmlns:a16="http://schemas.microsoft.com/office/drawing/2014/main" id="{FF71E3D7-7B3B-489A-A546-A07BFB471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4180" name="Line 56">
                <a:extLst>
                  <a:ext uri="{FF2B5EF4-FFF2-40B4-BE49-F238E27FC236}">
                    <a16:creationId xmlns:a16="http://schemas.microsoft.com/office/drawing/2014/main" id="{ABEE8E8A-A36E-463B-B55B-78DCC8009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5" y="1607"/>
                <a:ext cx="24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59" name="Rectangle 57">
              <a:extLst>
                <a:ext uri="{FF2B5EF4-FFF2-40B4-BE49-F238E27FC236}">
                  <a16:creationId xmlns:a16="http://schemas.microsoft.com/office/drawing/2014/main" id="{E20BB899-62BE-4080-8DA6-853FA8C7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96"/>
              <a:ext cx="13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Connected graph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72D6467D-4331-4AD9-939E-9DDCC7CCF96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124200"/>
            <a:ext cx="4038600" cy="2895600"/>
            <a:chOff x="2544" y="2112"/>
            <a:chExt cx="2544" cy="1824"/>
          </a:xfrm>
        </p:grpSpPr>
        <p:grpSp>
          <p:nvGrpSpPr>
            <p:cNvPr id="4125" name="Group 59">
              <a:extLst>
                <a:ext uri="{FF2B5EF4-FFF2-40B4-BE49-F238E27FC236}">
                  <a16:creationId xmlns:a16="http://schemas.microsoft.com/office/drawing/2014/main" id="{98D04C3C-0846-499B-B012-7FB9F4947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12"/>
              <a:ext cx="192" cy="528"/>
              <a:chOff x="1344" y="1536"/>
              <a:chExt cx="192" cy="528"/>
            </a:xfrm>
          </p:grpSpPr>
          <p:sp>
            <p:nvSpPr>
              <p:cNvPr id="4155" name="Oval 60">
                <a:extLst>
                  <a:ext uri="{FF2B5EF4-FFF2-40B4-BE49-F238E27FC236}">
                    <a16:creationId xmlns:a16="http://schemas.microsoft.com/office/drawing/2014/main" id="{CE01FC0A-7B5D-46DC-A21B-ED0B7CA6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156" name="Oval 61">
                <a:extLst>
                  <a:ext uri="{FF2B5EF4-FFF2-40B4-BE49-F238E27FC236}">
                    <a16:creationId xmlns:a16="http://schemas.microsoft.com/office/drawing/2014/main" id="{E3FD7B8D-B3B2-4DE9-B5F6-43AAEC6B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57" name="Line 62">
                <a:extLst>
                  <a:ext uri="{FF2B5EF4-FFF2-40B4-BE49-F238E27FC236}">
                    <a16:creationId xmlns:a16="http://schemas.microsoft.com/office/drawing/2014/main" id="{E1FCD2BB-4566-416F-A4DB-86E948E9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6" name="Group 63">
              <a:extLst>
                <a:ext uri="{FF2B5EF4-FFF2-40B4-BE49-F238E27FC236}">
                  <a16:creationId xmlns:a16="http://schemas.microsoft.com/office/drawing/2014/main" id="{62B416E9-9512-4EDE-9FBA-E61555C8A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784"/>
              <a:ext cx="576" cy="864"/>
              <a:chOff x="1152" y="1872"/>
              <a:chExt cx="576" cy="864"/>
            </a:xfrm>
          </p:grpSpPr>
          <p:sp>
            <p:nvSpPr>
              <p:cNvPr id="4147" name="Oval 64">
                <a:extLst>
                  <a:ext uri="{FF2B5EF4-FFF2-40B4-BE49-F238E27FC236}">
                    <a16:creationId xmlns:a16="http://schemas.microsoft.com/office/drawing/2014/main" id="{0F396F48-7E32-40F1-A52B-EFCF7825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48" name="Oval 65">
                <a:extLst>
                  <a:ext uri="{FF2B5EF4-FFF2-40B4-BE49-F238E27FC236}">
                    <a16:creationId xmlns:a16="http://schemas.microsoft.com/office/drawing/2014/main" id="{8440FD43-6FE1-4BED-BBC6-2E4D49E02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4149" name="Line 66">
                <a:extLst>
                  <a:ext uri="{FF2B5EF4-FFF2-40B4-BE49-F238E27FC236}">
                    <a16:creationId xmlns:a16="http://schemas.microsoft.com/office/drawing/2014/main" id="{27288FD9-6ECE-41B0-A9B8-0EE951160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Oval 67">
                <a:extLst>
                  <a:ext uri="{FF2B5EF4-FFF2-40B4-BE49-F238E27FC236}">
                    <a16:creationId xmlns:a16="http://schemas.microsoft.com/office/drawing/2014/main" id="{1BF06FAD-D349-4F00-BB7F-911974CF3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51" name="Line 68">
                <a:extLst>
                  <a:ext uri="{FF2B5EF4-FFF2-40B4-BE49-F238E27FC236}">
                    <a16:creationId xmlns:a16="http://schemas.microsoft.com/office/drawing/2014/main" id="{6D253ED9-96B4-469E-BDBA-1A0C7CF97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Oval 69">
                <a:extLst>
                  <a:ext uri="{FF2B5EF4-FFF2-40B4-BE49-F238E27FC236}">
                    <a16:creationId xmlns:a16="http://schemas.microsoft.com/office/drawing/2014/main" id="{12FF0EAD-A882-4328-A8AD-421A800E5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4153" name="Line 70">
                <a:extLst>
                  <a:ext uri="{FF2B5EF4-FFF2-40B4-BE49-F238E27FC236}">
                    <a16:creationId xmlns:a16="http://schemas.microsoft.com/office/drawing/2014/main" id="{0EA4042D-514C-4D48-831F-D5AA6176B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71">
                <a:extLst>
                  <a:ext uri="{FF2B5EF4-FFF2-40B4-BE49-F238E27FC236}">
                    <a16:creationId xmlns:a16="http://schemas.microsoft.com/office/drawing/2014/main" id="{1C6961C7-CF57-4C92-9B8E-0D2A6460E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7" name="Group 72">
              <a:extLst>
                <a:ext uri="{FF2B5EF4-FFF2-40B4-BE49-F238E27FC236}">
                  <a16:creationId xmlns:a16="http://schemas.microsoft.com/office/drawing/2014/main" id="{55B03B87-2AC4-411A-BF17-99EB71BF1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120"/>
              <a:ext cx="576" cy="192"/>
              <a:chOff x="1536" y="2208"/>
              <a:chExt cx="576" cy="192"/>
            </a:xfrm>
          </p:grpSpPr>
          <p:sp>
            <p:nvSpPr>
              <p:cNvPr id="4144" name="Oval 73">
                <a:extLst>
                  <a:ext uri="{FF2B5EF4-FFF2-40B4-BE49-F238E27FC236}">
                    <a16:creationId xmlns:a16="http://schemas.microsoft.com/office/drawing/2014/main" id="{6354CE6C-EFDF-460B-9F66-AAED7C1A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45" name="Oval 74">
                <a:extLst>
                  <a:ext uri="{FF2B5EF4-FFF2-40B4-BE49-F238E27FC236}">
                    <a16:creationId xmlns:a16="http://schemas.microsoft.com/office/drawing/2014/main" id="{1EB80E48-EF62-4BDB-96B3-53DE68C37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46" name="Line 75">
                <a:extLst>
                  <a:ext uri="{FF2B5EF4-FFF2-40B4-BE49-F238E27FC236}">
                    <a16:creationId xmlns:a16="http://schemas.microsoft.com/office/drawing/2014/main" id="{C805710C-4D34-4904-BDDC-69A63EE71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8" name="Group 76">
              <a:extLst>
                <a:ext uri="{FF2B5EF4-FFF2-40B4-BE49-F238E27FC236}">
                  <a16:creationId xmlns:a16="http://schemas.microsoft.com/office/drawing/2014/main" id="{55228FFE-2863-491A-B24B-939248EE6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112"/>
              <a:ext cx="192" cy="528"/>
              <a:chOff x="2112" y="1536"/>
              <a:chExt cx="192" cy="528"/>
            </a:xfrm>
          </p:grpSpPr>
          <p:sp>
            <p:nvSpPr>
              <p:cNvPr id="4141" name="Oval 77">
                <a:extLst>
                  <a:ext uri="{FF2B5EF4-FFF2-40B4-BE49-F238E27FC236}">
                    <a16:creationId xmlns:a16="http://schemas.microsoft.com/office/drawing/2014/main" id="{D982C73D-A4F2-47C0-8EB2-6103935CB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4142" name="Oval 78">
                <a:extLst>
                  <a:ext uri="{FF2B5EF4-FFF2-40B4-BE49-F238E27FC236}">
                    <a16:creationId xmlns:a16="http://schemas.microsoft.com/office/drawing/2014/main" id="{FCA538A3-7BED-4512-9F73-C68D8B56A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43" name="Line 79">
                <a:extLst>
                  <a:ext uri="{FF2B5EF4-FFF2-40B4-BE49-F238E27FC236}">
                    <a16:creationId xmlns:a16="http://schemas.microsoft.com/office/drawing/2014/main" id="{9607660E-FCDB-464D-8E09-2755CBD57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7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9" name="Group 80">
              <a:extLst>
                <a:ext uri="{FF2B5EF4-FFF2-40B4-BE49-F238E27FC236}">
                  <a16:creationId xmlns:a16="http://schemas.microsoft.com/office/drawing/2014/main" id="{44A4E827-6A0A-4320-8A8B-45768124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784"/>
              <a:ext cx="384" cy="864"/>
              <a:chOff x="1920" y="1872"/>
              <a:chExt cx="384" cy="864"/>
            </a:xfrm>
          </p:grpSpPr>
          <p:sp>
            <p:nvSpPr>
              <p:cNvPr id="4135" name="Oval 81">
                <a:extLst>
                  <a:ext uri="{FF2B5EF4-FFF2-40B4-BE49-F238E27FC236}">
                    <a16:creationId xmlns:a16="http://schemas.microsoft.com/office/drawing/2014/main" id="{0A5A31A0-FDB2-46FF-9ECD-6B12B2CC4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36" name="Oval 82">
                <a:extLst>
                  <a:ext uri="{FF2B5EF4-FFF2-40B4-BE49-F238E27FC236}">
                    <a16:creationId xmlns:a16="http://schemas.microsoft.com/office/drawing/2014/main" id="{12FF4DB7-1DAB-430C-B0DD-F17B3E62F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37" name="Line 83">
                <a:extLst>
                  <a:ext uri="{FF2B5EF4-FFF2-40B4-BE49-F238E27FC236}">
                    <a16:creationId xmlns:a16="http://schemas.microsoft.com/office/drawing/2014/main" id="{83116A9C-06A9-42C8-9BAA-F0B72DCF2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Oval 84">
                <a:extLst>
                  <a:ext uri="{FF2B5EF4-FFF2-40B4-BE49-F238E27FC236}">
                    <a16:creationId xmlns:a16="http://schemas.microsoft.com/office/drawing/2014/main" id="{E6784A39-6453-4A54-90CB-80B0F4A7C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4139" name="Line 85">
                <a:extLst>
                  <a:ext uri="{FF2B5EF4-FFF2-40B4-BE49-F238E27FC236}">
                    <a16:creationId xmlns:a16="http://schemas.microsoft.com/office/drawing/2014/main" id="{279F513C-23D4-44F3-9A9A-56F9AE66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4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86">
                <a:extLst>
                  <a:ext uri="{FF2B5EF4-FFF2-40B4-BE49-F238E27FC236}">
                    <a16:creationId xmlns:a16="http://schemas.microsoft.com/office/drawing/2014/main" id="{816999E7-D0B4-488B-80B7-94109811E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0" name="Group 87">
              <a:extLst>
                <a:ext uri="{FF2B5EF4-FFF2-40B4-BE49-F238E27FC236}">
                  <a16:creationId xmlns:a16="http://schemas.microsoft.com/office/drawing/2014/main" id="{174567AA-D2C8-4395-BA44-C4DDCA03F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576" cy="528"/>
              <a:chOff x="2688" y="1920"/>
              <a:chExt cx="576" cy="528"/>
            </a:xfrm>
          </p:grpSpPr>
          <p:sp>
            <p:nvSpPr>
              <p:cNvPr id="4132" name="Oval 88">
                <a:extLst>
                  <a:ext uri="{FF2B5EF4-FFF2-40B4-BE49-F238E27FC236}">
                    <a16:creationId xmlns:a16="http://schemas.microsoft.com/office/drawing/2014/main" id="{B5AA9B87-6D1A-47DD-96CE-6D04A805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2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33" name="Oval 89">
                <a:extLst>
                  <a:ext uri="{FF2B5EF4-FFF2-40B4-BE49-F238E27FC236}">
                    <a16:creationId xmlns:a16="http://schemas.microsoft.com/office/drawing/2014/main" id="{AAD31545-FB3A-4C76-9AA9-316A2451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4134" name="Line 90">
                <a:extLst>
                  <a:ext uri="{FF2B5EF4-FFF2-40B4-BE49-F238E27FC236}">
                    <a16:creationId xmlns:a16="http://schemas.microsoft.com/office/drawing/2014/main" id="{9E67977F-CA34-4D5F-89D7-A2D3C615F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7" y="2087"/>
                <a:ext cx="24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31" name="Rectangle 91">
              <a:extLst>
                <a:ext uri="{FF2B5EF4-FFF2-40B4-BE49-F238E27FC236}">
                  <a16:creationId xmlns:a16="http://schemas.microsoft.com/office/drawing/2014/main" id="{B50C8D6F-0732-4FE5-9E9C-7E423293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17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Biconnected components</a:t>
              </a:r>
            </a:p>
          </p:txBody>
        </p:sp>
      </p:grpSp>
      <p:sp>
        <p:nvSpPr>
          <p:cNvPr id="104540" name="AutoShape 92" descr="再生纸">
            <a:extLst>
              <a:ext uri="{FF2B5EF4-FFF2-40B4-BE49-F238E27FC236}">
                <a16:creationId xmlns:a16="http://schemas.microsoft.com/office/drawing/2014/main" id="{5A1A8FDF-E8CD-429E-9D1B-8BE1EA87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2590800" cy="2514600"/>
          </a:xfrm>
          <a:prstGeom prst="roundRect">
            <a:avLst>
              <a:gd name="adj" fmla="val 8181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No edges can be shared by two or more biconnected components.  Hence </a:t>
            </a:r>
            <a:r>
              <a:rPr lang="en-US" altLang="zh-CN" sz="2000" b="1">
                <a:solidFill>
                  <a:schemeClr val="hlink"/>
                </a:solidFill>
              </a:rPr>
              <a:t>E(G) is partitioned</a:t>
            </a:r>
            <a:r>
              <a:rPr lang="en-US" altLang="zh-CN" sz="2000" b="1"/>
              <a:t> by the biconnected components of G.</a:t>
            </a:r>
          </a:p>
        </p:txBody>
      </p:sp>
      <p:sp>
        <p:nvSpPr>
          <p:cNvPr id="4124" name="Text Box 93">
            <a:extLst>
              <a:ext uri="{FF2B5EF4-FFF2-40B4-BE49-F238E27FC236}">
                <a16:creationId xmlns:a16="http://schemas.microsoft.com/office/drawing/2014/main" id="{B3325912-EFF4-4464-A875-98B23182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62" grpId="0" animBg="1"/>
      <p:bldP spid="104463" grpId="0" animBg="1"/>
      <p:bldP spid="104464" grpId="0" animBg="1"/>
      <p:bldP spid="104465" grpId="0" animBg="1"/>
      <p:bldP spid="104466" grpId="0" animBg="1"/>
      <p:bldP spid="104467" grpId="0" animBg="1" autoUpdateAnimBg="0"/>
      <p:bldP spid="104472" grpId="0" animBg="1"/>
      <p:bldP spid="104473" grpId="0" animBg="1"/>
      <p:bldP spid="104474" grpId="0" animBg="1"/>
      <p:bldP spid="104475" grpId="0" animBg="1"/>
      <p:bldP spid="104476" grpId="0" animBg="1" autoUpdateAnimBg="0"/>
      <p:bldP spid="104477" grpId="0" animBg="1"/>
      <p:bldP spid="104478" grpId="0" autoUpdateAnimBg="0"/>
      <p:bldP spid="104479" grpId="0" autoUpdateAnimBg="0"/>
      <p:bldP spid="104480" grpId="0" autoUpdateAnimBg="0"/>
      <p:bldP spid="104481" grpId="0" autoUpdateAnimBg="0"/>
      <p:bldP spid="1045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EEE97373-1783-4C8B-87EF-CD14BDC6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BE04EC8B-BC4A-4CD0-A889-C4846D8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Finding the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biconnected components</a:t>
            </a:r>
            <a:r>
              <a:rPr lang="en-US" altLang="zh-CN" sz="2000" b="1">
                <a:latin typeface="Arial" panose="020B0604020202020204" pitchFamily="34" charset="0"/>
              </a:rPr>
              <a:t> of a connected undirected G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097179D-CFB0-47EF-83BE-3C53EE72DB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2928938" cy="2286000"/>
            <a:chOff x="1056" y="1440"/>
            <a:chExt cx="1536" cy="1200"/>
          </a:xfrm>
        </p:grpSpPr>
        <p:sp>
          <p:nvSpPr>
            <p:cNvPr id="5196" name="Oval 5">
              <a:extLst>
                <a:ext uri="{FF2B5EF4-FFF2-40B4-BE49-F238E27FC236}">
                  <a16:creationId xmlns:a16="http://schemas.microsoft.com/office/drawing/2014/main" id="{1E4B700D-3951-4687-ACAA-29D28B67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5197" name="Oval 6">
              <a:extLst>
                <a:ext uri="{FF2B5EF4-FFF2-40B4-BE49-F238E27FC236}">
                  <a16:creationId xmlns:a16="http://schemas.microsoft.com/office/drawing/2014/main" id="{7B04E6BE-7C92-4712-B0B3-8A769533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198" name="Line 7">
              <a:extLst>
                <a:ext uri="{FF2B5EF4-FFF2-40B4-BE49-F238E27FC236}">
                  <a16:creationId xmlns:a16="http://schemas.microsoft.com/office/drawing/2014/main" id="{A580844D-CBD9-4F94-91CC-288C0718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Oval 8">
              <a:extLst>
                <a:ext uri="{FF2B5EF4-FFF2-40B4-BE49-F238E27FC236}">
                  <a16:creationId xmlns:a16="http://schemas.microsoft.com/office/drawing/2014/main" id="{8221B41E-1E96-4F67-AA9B-E6ADFF52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200" name="Line 9">
              <a:extLst>
                <a:ext uri="{FF2B5EF4-FFF2-40B4-BE49-F238E27FC236}">
                  <a16:creationId xmlns:a16="http://schemas.microsoft.com/office/drawing/2014/main" id="{4DEB6D0D-E6FC-4A4C-8BAA-7A59695EA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Oval 10">
              <a:extLst>
                <a:ext uri="{FF2B5EF4-FFF2-40B4-BE49-F238E27FC236}">
                  <a16:creationId xmlns:a16="http://schemas.microsoft.com/office/drawing/2014/main" id="{AFF81351-6B82-4628-B617-85D203F13B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202" name="Line 11">
              <a:extLst>
                <a:ext uri="{FF2B5EF4-FFF2-40B4-BE49-F238E27FC236}">
                  <a16:creationId xmlns:a16="http://schemas.microsoft.com/office/drawing/2014/main" id="{3A0FDD36-BE7D-4CBC-A538-D404C3D25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Oval 12">
              <a:extLst>
                <a:ext uri="{FF2B5EF4-FFF2-40B4-BE49-F238E27FC236}">
                  <a16:creationId xmlns:a16="http://schemas.microsoft.com/office/drawing/2014/main" id="{C887673D-DEC5-4B48-8471-2EE2A968C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5204" name="Line 13">
              <a:extLst>
                <a:ext uri="{FF2B5EF4-FFF2-40B4-BE49-F238E27FC236}">
                  <a16:creationId xmlns:a16="http://schemas.microsoft.com/office/drawing/2014/main" id="{6E685D25-B7FC-4D59-A072-771AB5281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14">
              <a:extLst>
                <a:ext uri="{FF2B5EF4-FFF2-40B4-BE49-F238E27FC236}">
                  <a16:creationId xmlns:a16="http://schemas.microsoft.com/office/drawing/2014/main" id="{99C5032A-F8E8-49D6-8AF6-EF4076582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Oval 15">
              <a:extLst>
                <a:ext uri="{FF2B5EF4-FFF2-40B4-BE49-F238E27FC236}">
                  <a16:creationId xmlns:a16="http://schemas.microsoft.com/office/drawing/2014/main" id="{1D67FC8C-B82C-47DE-9D99-671DA479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5207" name="Oval 16">
              <a:extLst>
                <a:ext uri="{FF2B5EF4-FFF2-40B4-BE49-F238E27FC236}">
                  <a16:creationId xmlns:a16="http://schemas.microsoft.com/office/drawing/2014/main" id="{689D4621-7053-4281-813A-120D52B5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5208" name="Line 17">
              <a:extLst>
                <a:ext uri="{FF2B5EF4-FFF2-40B4-BE49-F238E27FC236}">
                  <a16:creationId xmlns:a16="http://schemas.microsoft.com/office/drawing/2014/main" id="{B4B222CF-03E2-4382-A4E4-B9A8CBE39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Oval 18">
              <a:extLst>
                <a:ext uri="{FF2B5EF4-FFF2-40B4-BE49-F238E27FC236}">
                  <a16:creationId xmlns:a16="http://schemas.microsoft.com/office/drawing/2014/main" id="{3356B2AF-EB74-4255-9087-6A0F1DF0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5210" name="Line 19">
              <a:extLst>
                <a:ext uri="{FF2B5EF4-FFF2-40B4-BE49-F238E27FC236}">
                  <a16:creationId xmlns:a16="http://schemas.microsoft.com/office/drawing/2014/main" id="{097E4420-0E74-4F08-8040-A5BF061C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Line 20">
              <a:extLst>
                <a:ext uri="{FF2B5EF4-FFF2-40B4-BE49-F238E27FC236}">
                  <a16:creationId xmlns:a16="http://schemas.microsoft.com/office/drawing/2014/main" id="{CF58705A-0732-49B6-9432-D8410F214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" name="Oval 21">
              <a:extLst>
                <a:ext uri="{FF2B5EF4-FFF2-40B4-BE49-F238E27FC236}">
                  <a16:creationId xmlns:a16="http://schemas.microsoft.com/office/drawing/2014/main" id="{7D47377A-D86A-44A3-ADFE-41E50623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5213" name="Line 22">
              <a:extLst>
                <a:ext uri="{FF2B5EF4-FFF2-40B4-BE49-F238E27FC236}">
                  <a16:creationId xmlns:a16="http://schemas.microsoft.com/office/drawing/2014/main" id="{5A8D8371-8D17-4D45-BE97-DFB85852F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4" name="Line 23">
              <a:extLst>
                <a:ext uri="{FF2B5EF4-FFF2-40B4-BE49-F238E27FC236}">
                  <a16:creationId xmlns:a16="http://schemas.microsoft.com/office/drawing/2014/main" id="{72EDAAA1-2FD0-4E67-A3F3-9287BDB57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5" name="Oval 24">
              <a:extLst>
                <a:ext uri="{FF2B5EF4-FFF2-40B4-BE49-F238E27FC236}">
                  <a16:creationId xmlns:a16="http://schemas.microsoft.com/office/drawing/2014/main" id="{A9519B77-C39A-4E53-AC92-95EC41B7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5216" name="Line 25">
              <a:extLst>
                <a:ext uri="{FF2B5EF4-FFF2-40B4-BE49-F238E27FC236}">
                  <a16:creationId xmlns:a16="http://schemas.microsoft.com/office/drawing/2014/main" id="{A2D94381-8A38-4863-B4A4-16D7EFC14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607"/>
              <a:ext cx="24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E81B67F6-C112-4C23-BA23-35269F49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Use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depth first search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to obtain a spanning tree of 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499" name="Rectangle 27">
            <a:extLst>
              <a:ext uri="{FF2B5EF4-FFF2-40B4-BE49-F238E27FC236}">
                <a16:creationId xmlns:a16="http://schemas.microsoft.com/office/drawing/2014/main" id="{EAAD5EB6-3B27-4755-9980-33631BC7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9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DFS ( 3 )</a:t>
            </a:r>
          </a:p>
        </p:txBody>
      </p:sp>
      <p:sp>
        <p:nvSpPr>
          <p:cNvPr id="105500" name="Rectangle 28">
            <a:extLst>
              <a:ext uri="{FF2B5EF4-FFF2-40B4-BE49-F238E27FC236}">
                <a16:creationId xmlns:a16="http://schemas.microsoft.com/office/drawing/2014/main" id="{4C517A0F-626B-4B26-8C94-DB6AC967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0</a:t>
            </a:r>
            <a:endParaRPr lang="en-US" altLang="zh-CN" sz="2000" b="1"/>
          </a:p>
        </p:txBody>
      </p:sp>
      <p:sp>
        <p:nvSpPr>
          <p:cNvPr id="105501" name="Line 29">
            <a:extLst>
              <a:ext uri="{FF2B5EF4-FFF2-40B4-BE49-F238E27FC236}">
                <a16:creationId xmlns:a16="http://schemas.microsoft.com/office/drawing/2014/main" id="{07E994C2-A4CA-46B8-8AB7-22AA6203D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2004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2" name="Rectangle 30">
            <a:extLst>
              <a:ext uri="{FF2B5EF4-FFF2-40B4-BE49-F238E27FC236}">
                <a16:creationId xmlns:a16="http://schemas.microsoft.com/office/drawing/2014/main" id="{98891670-859A-4F30-9D2F-0F436B5E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62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1</a:t>
            </a:r>
            <a:endParaRPr lang="en-US" altLang="zh-CN" sz="2000" b="1"/>
          </a:p>
        </p:txBody>
      </p:sp>
      <p:sp>
        <p:nvSpPr>
          <p:cNvPr id="105503" name="Line 31">
            <a:extLst>
              <a:ext uri="{FF2B5EF4-FFF2-40B4-BE49-F238E27FC236}">
                <a16:creationId xmlns:a16="http://schemas.microsoft.com/office/drawing/2014/main" id="{6D565941-17CC-478F-BB9C-25EB0A9EC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004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4" name="Rectangle 32">
            <a:extLst>
              <a:ext uri="{FF2B5EF4-FFF2-40B4-BE49-F238E27FC236}">
                <a16:creationId xmlns:a16="http://schemas.microsoft.com/office/drawing/2014/main" id="{A0E6508B-FCC7-4619-A5F6-2F365F75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2</a:t>
            </a:r>
            <a:endParaRPr lang="en-US" altLang="zh-CN" sz="2000" b="1"/>
          </a:p>
        </p:txBody>
      </p:sp>
      <p:sp>
        <p:nvSpPr>
          <p:cNvPr id="105505" name="Line 33">
            <a:extLst>
              <a:ext uri="{FF2B5EF4-FFF2-40B4-BE49-F238E27FC236}">
                <a16:creationId xmlns:a16="http://schemas.microsoft.com/office/drawing/2014/main" id="{124CD3C4-AE87-43CC-BCC4-56BCDC961F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25908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6" name="Rectangle 34">
            <a:extLst>
              <a:ext uri="{FF2B5EF4-FFF2-40B4-BE49-F238E27FC236}">
                <a16:creationId xmlns:a16="http://schemas.microsoft.com/office/drawing/2014/main" id="{334A6194-9769-4433-B68F-B64DF74F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3</a:t>
            </a:r>
            <a:endParaRPr lang="en-US" altLang="zh-CN" sz="2000" b="1"/>
          </a:p>
        </p:txBody>
      </p:sp>
      <p:sp>
        <p:nvSpPr>
          <p:cNvPr id="105507" name="Line 35">
            <a:extLst>
              <a:ext uri="{FF2B5EF4-FFF2-40B4-BE49-F238E27FC236}">
                <a16:creationId xmlns:a16="http://schemas.microsoft.com/office/drawing/2014/main" id="{1A9D80DF-D5FE-4F40-AAD5-50F9DFE63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981200"/>
            <a:ext cx="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8" name="Rectangle 36">
            <a:extLst>
              <a:ext uri="{FF2B5EF4-FFF2-40B4-BE49-F238E27FC236}">
                <a16:creationId xmlns:a16="http://schemas.microsoft.com/office/drawing/2014/main" id="{E5029EAC-8113-4F52-B741-58FE09AA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76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endParaRPr lang="en-US" altLang="zh-CN" sz="2000" b="1"/>
          </a:p>
        </p:txBody>
      </p:sp>
      <p:sp>
        <p:nvSpPr>
          <p:cNvPr id="105509" name="Line 37">
            <a:extLst>
              <a:ext uri="{FF2B5EF4-FFF2-40B4-BE49-F238E27FC236}">
                <a16:creationId xmlns:a16="http://schemas.microsoft.com/office/drawing/2014/main" id="{4A8D915B-036A-4B6C-8D31-D8DE39226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381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0" name="Rectangle 38">
            <a:extLst>
              <a:ext uri="{FF2B5EF4-FFF2-40B4-BE49-F238E27FC236}">
                <a16:creationId xmlns:a16="http://schemas.microsoft.com/office/drawing/2014/main" id="{B2C94F2A-67EF-4445-957C-C8580A8F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5</a:t>
            </a:r>
            <a:endParaRPr lang="en-US" altLang="zh-CN" sz="2000" b="1"/>
          </a:p>
        </p:txBody>
      </p:sp>
      <p:sp>
        <p:nvSpPr>
          <p:cNvPr id="105511" name="Line 39">
            <a:extLst>
              <a:ext uri="{FF2B5EF4-FFF2-40B4-BE49-F238E27FC236}">
                <a16:creationId xmlns:a16="http://schemas.microsoft.com/office/drawing/2014/main" id="{007F9D3D-AD2F-4228-99BF-DBD8AB9E4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3048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2" name="Rectangle 40">
            <a:extLst>
              <a:ext uri="{FF2B5EF4-FFF2-40B4-BE49-F238E27FC236}">
                <a16:creationId xmlns:a16="http://schemas.microsoft.com/office/drawing/2014/main" id="{36550D8C-2BCC-4EFE-B244-6BFC3308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6</a:t>
            </a:r>
            <a:endParaRPr lang="en-US" altLang="zh-CN" sz="2000" b="1"/>
          </a:p>
        </p:txBody>
      </p:sp>
      <p:sp>
        <p:nvSpPr>
          <p:cNvPr id="105513" name="Line 41">
            <a:extLst>
              <a:ext uri="{FF2B5EF4-FFF2-40B4-BE49-F238E27FC236}">
                <a16:creationId xmlns:a16="http://schemas.microsoft.com/office/drawing/2014/main" id="{94B31D6C-A897-404B-9E83-3C1B0B350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2590800"/>
            <a:ext cx="0" cy="914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4" name="Rectangle 42">
            <a:extLst>
              <a:ext uri="{FF2B5EF4-FFF2-40B4-BE49-F238E27FC236}">
                <a16:creationId xmlns:a16="http://schemas.microsoft.com/office/drawing/2014/main" id="{88CF1041-D72C-45F7-B639-9ABB6982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7</a:t>
            </a:r>
            <a:endParaRPr lang="en-US" altLang="zh-CN" sz="2000" b="1"/>
          </a:p>
        </p:txBody>
      </p:sp>
      <p:sp>
        <p:nvSpPr>
          <p:cNvPr id="105515" name="Line 43">
            <a:extLst>
              <a:ext uri="{FF2B5EF4-FFF2-40B4-BE49-F238E27FC236}">
                <a16:creationId xmlns:a16="http://schemas.microsoft.com/office/drawing/2014/main" id="{F0E65332-E785-45E9-BD79-4DE4D4110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905000"/>
            <a:ext cx="45720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6" name="Rectangle 44">
            <a:extLst>
              <a:ext uri="{FF2B5EF4-FFF2-40B4-BE49-F238E27FC236}">
                <a16:creationId xmlns:a16="http://schemas.microsoft.com/office/drawing/2014/main" id="{573FC451-B160-4DA1-8A04-5AC23F21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8</a:t>
            </a:r>
            <a:endParaRPr lang="en-US" altLang="zh-CN" sz="2000" b="1"/>
          </a:p>
        </p:txBody>
      </p:sp>
      <p:sp>
        <p:nvSpPr>
          <p:cNvPr id="105517" name="Line 45">
            <a:extLst>
              <a:ext uri="{FF2B5EF4-FFF2-40B4-BE49-F238E27FC236}">
                <a16:creationId xmlns:a16="http://schemas.microsoft.com/office/drawing/2014/main" id="{997B1C4E-7598-4B3F-87C5-F26671632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81200"/>
            <a:ext cx="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8" name="Rectangle 46">
            <a:extLst>
              <a:ext uri="{FF2B5EF4-FFF2-40B4-BE49-F238E27FC236}">
                <a16:creationId xmlns:a16="http://schemas.microsoft.com/office/drawing/2014/main" id="{E8CC7D6D-5324-4315-9518-A763576B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9</a:t>
            </a:r>
            <a:endParaRPr lang="en-US" altLang="zh-CN" sz="2000" b="1"/>
          </a:p>
        </p:txBody>
      </p:sp>
      <p:sp>
        <p:nvSpPr>
          <p:cNvPr id="105519" name="Oval 47">
            <a:extLst>
              <a:ext uri="{FF2B5EF4-FFF2-40B4-BE49-F238E27FC236}">
                <a16:creationId xmlns:a16="http://schemas.microsoft.com/office/drawing/2014/main" id="{393486FE-62F4-46FD-BBBB-5E6515DB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2865438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20" name="Rectangle 48">
            <a:extLst>
              <a:ext uri="{FF2B5EF4-FFF2-40B4-BE49-F238E27FC236}">
                <a16:creationId xmlns:a16="http://schemas.microsoft.com/office/drawing/2014/main" id="{8B702CCB-9DA9-4E6A-8FE2-9A9EBFF4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43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Depth first spanning tree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449EA902-DA11-4BBE-B3A1-94B930A1A72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752600"/>
            <a:ext cx="1981200" cy="2590800"/>
            <a:chOff x="3072" y="1536"/>
            <a:chExt cx="1248" cy="1632"/>
          </a:xfrm>
        </p:grpSpPr>
        <p:sp>
          <p:nvSpPr>
            <p:cNvPr id="5177" name="Oval 50">
              <a:extLst>
                <a:ext uri="{FF2B5EF4-FFF2-40B4-BE49-F238E27FC236}">
                  <a16:creationId xmlns:a16="http://schemas.microsoft.com/office/drawing/2014/main" id="{0B89F574-E6C0-4993-BC92-7CF837F8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178" name="Oval 51">
              <a:extLst>
                <a:ext uri="{FF2B5EF4-FFF2-40B4-BE49-F238E27FC236}">
                  <a16:creationId xmlns:a16="http://schemas.microsoft.com/office/drawing/2014/main" id="{71866BF7-C151-4563-B277-A5860C78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5179" name="Oval 52">
              <a:extLst>
                <a:ext uri="{FF2B5EF4-FFF2-40B4-BE49-F238E27FC236}">
                  <a16:creationId xmlns:a16="http://schemas.microsoft.com/office/drawing/2014/main" id="{B7869416-B44A-4248-ACFA-61E7AA7A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5180" name="Line 53">
              <a:extLst>
                <a:ext uri="{FF2B5EF4-FFF2-40B4-BE49-F238E27FC236}">
                  <a16:creationId xmlns:a16="http://schemas.microsoft.com/office/drawing/2014/main" id="{B226F3BC-A881-41BC-A349-A5436FFC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680"/>
              <a:ext cx="19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4">
              <a:extLst>
                <a:ext uri="{FF2B5EF4-FFF2-40B4-BE49-F238E27FC236}">
                  <a16:creationId xmlns:a16="http://schemas.microsoft.com/office/drawing/2014/main" id="{2A32DBF3-0D7B-4E1B-BAB9-F66C5BFA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9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Oval 55">
              <a:extLst>
                <a:ext uri="{FF2B5EF4-FFF2-40B4-BE49-F238E27FC236}">
                  <a16:creationId xmlns:a16="http://schemas.microsoft.com/office/drawing/2014/main" id="{987A6BF7-EA19-4ECE-A06F-7D576C59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183" name="Line 56">
              <a:extLst>
                <a:ext uri="{FF2B5EF4-FFF2-40B4-BE49-F238E27FC236}">
                  <a16:creationId xmlns:a16="http://schemas.microsoft.com/office/drawing/2014/main" id="{953E1F6E-CE88-473F-AE8F-3FFE3CE84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Oval 57">
              <a:extLst>
                <a:ext uri="{FF2B5EF4-FFF2-40B4-BE49-F238E27FC236}">
                  <a16:creationId xmlns:a16="http://schemas.microsoft.com/office/drawing/2014/main" id="{0326DC36-51BD-45B2-AC96-11AD12010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185" name="Line 58">
              <a:extLst>
                <a:ext uri="{FF2B5EF4-FFF2-40B4-BE49-F238E27FC236}">
                  <a16:creationId xmlns:a16="http://schemas.microsoft.com/office/drawing/2014/main" id="{F3BD6FC7-1774-4AB9-8A31-0DBE6E210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Oval 59">
              <a:extLst>
                <a:ext uri="{FF2B5EF4-FFF2-40B4-BE49-F238E27FC236}">
                  <a16:creationId xmlns:a16="http://schemas.microsoft.com/office/drawing/2014/main" id="{F0FD0C3E-AB70-4280-9654-D3DD612D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5187" name="Line 60">
              <a:extLst>
                <a:ext uri="{FF2B5EF4-FFF2-40B4-BE49-F238E27FC236}">
                  <a16:creationId xmlns:a16="http://schemas.microsoft.com/office/drawing/2014/main" id="{BEB55C3D-369A-42FB-9C57-F5E679055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Oval 61">
              <a:extLst>
                <a:ext uri="{FF2B5EF4-FFF2-40B4-BE49-F238E27FC236}">
                  <a16:creationId xmlns:a16="http://schemas.microsoft.com/office/drawing/2014/main" id="{FB30DED5-6343-4E47-B900-E93AD6DC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5189" name="Line 62">
              <a:extLst>
                <a:ext uri="{FF2B5EF4-FFF2-40B4-BE49-F238E27FC236}">
                  <a16:creationId xmlns:a16="http://schemas.microsoft.com/office/drawing/2014/main" id="{3DA1E097-E72C-497B-9580-64264611F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Oval 63">
              <a:extLst>
                <a:ext uri="{FF2B5EF4-FFF2-40B4-BE49-F238E27FC236}">
                  <a16:creationId xmlns:a16="http://schemas.microsoft.com/office/drawing/2014/main" id="{91E3ABEA-AF41-411D-94EB-DD2B74C7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5191" name="Line 64">
              <a:extLst>
                <a:ext uri="{FF2B5EF4-FFF2-40B4-BE49-F238E27FC236}">
                  <a16:creationId xmlns:a16="http://schemas.microsoft.com/office/drawing/2014/main" id="{E558D8CF-F03B-4CC7-BF4B-4FC719C0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Oval 65">
              <a:extLst>
                <a:ext uri="{FF2B5EF4-FFF2-40B4-BE49-F238E27FC236}">
                  <a16:creationId xmlns:a16="http://schemas.microsoft.com/office/drawing/2014/main" id="{74B48A50-F184-4F61-89C9-26F4A6E4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5193" name="Line 66">
              <a:extLst>
                <a:ext uri="{FF2B5EF4-FFF2-40B4-BE49-F238E27FC236}">
                  <a16:creationId xmlns:a16="http://schemas.microsoft.com/office/drawing/2014/main" id="{8E7311B4-50AF-4C19-A956-4464B7EC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Oval 67">
              <a:extLst>
                <a:ext uri="{FF2B5EF4-FFF2-40B4-BE49-F238E27FC236}">
                  <a16:creationId xmlns:a16="http://schemas.microsoft.com/office/drawing/2014/main" id="{3D3FD6BD-FBC4-459A-A1C6-931EF4C6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5195" name="Line 68">
              <a:extLst>
                <a:ext uri="{FF2B5EF4-FFF2-40B4-BE49-F238E27FC236}">
                  <a16:creationId xmlns:a16="http://schemas.microsoft.com/office/drawing/2014/main" id="{1D7CEC96-8795-4062-AE54-8A828ECF5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36"/>
              <a:ext cx="263" cy="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5280C09D-0837-4269-91CA-9CB8D6406BC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447800"/>
            <a:ext cx="1981200" cy="2895600"/>
            <a:chOff x="3600" y="1056"/>
            <a:chExt cx="1248" cy="1824"/>
          </a:xfrm>
        </p:grpSpPr>
        <p:sp>
          <p:nvSpPr>
            <p:cNvPr id="5167" name="Rectangle 70">
              <a:extLst>
                <a:ext uri="{FF2B5EF4-FFF2-40B4-BE49-F238E27FC236}">
                  <a16:creationId xmlns:a16="http://schemas.microsoft.com/office/drawing/2014/main" id="{71059023-2E08-4DF3-9927-6ECA3462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0</a:t>
              </a:r>
              <a:endParaRPr lang="en-US" altLang="zh-CN" sz="2000" b="1"/>
            </a:p>
          </p:txBody>
        </p:sp>
        <p:sp>
          <p:nvSpPr>
            <p:cNvPr id="5168" name="Rectangle 71">
              <a:extLst>
                <a:ext uri="{FF2B5EF4-FFF2-40B4-BE49-F238E27FC236}">
                  <a16:creationId xmlns:a16="http://schemas.microsoft.com/office/drawing/2014/main" id="{EDF16DFB-70CA-4111-9615-2A5C50C4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/>
            </a:p>
          </p:txBody>
        </p:sp>
        <p:sp>
          <p:nvSpPr>
            <p:cNvPr id="5169" name="Rectangle 72">
              <a:extLst>
                <a:ext uri="{FF2B5EF4-FFF2-40B4-BE49-F238E27FC236}">
                  <a16:creationId xmlns:a16="http://schemas.microsoft.com/office/drawing/2014/main" id="{76B05DD6-4210-41A4-A298-FDEEACCA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2</a:t>
              </a:r>
              <a:endParaRPr lang="en-US" altLang="zh-CN" sz="2000" b="1"/>
            </a:p>
          </p:txBody>
        </p:sp>
        <p:sp>
          <p:nvSpPr>
            <p:cNvPr id="5170" name="Rectangle 73">
              <a:extLst>
                <a:ext uri="{FF2B5EF4-FFF2-40B4-BE49-F238E27FC236}">
                  <a16:creationId xmlns:a16="http://schemas.microsoft.com/office/drawing/2014/main" id="{D6439487-C45B-40E0-8697-8BFA05697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  <a:endParaRPr lang="en-US" altLang="zh-CN" sz="2000" b="1"/>
            </a:p>
          </p:txBody>
        </p:sp>
        <p:sp>
          <p:nvSpPr>
            <p:cNvPr id="5171" name="Rectangle 74">
              <a:extLst>
                <a:ext uri="{FF2B5EF4-FFF2-40B4-BE49-F238E27FC236}">
                  <a16:creationId xmlns:a16="http://schemas.microsoft.com/office/drawing/2014/main" id="{0497D5E2-2839-455C-AD08-BF15AD9A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4</a:t>
              </a:r>
              <a:endParaRPr lang="en-US" altLang="zh-CN" sz="2000" b="1"/>
            </a:p>
          </p:txBody>
        </p:sp>
        <p:sp>
          <p:nvSpPr>
            <p:cNvPr id="5172" name="Rectangle 75">
              <a:extLst>
                <a:ext uri="{FF2B5EF4-FFF2-40B4-BE49-F238E27FC236}">
                  <a16:creationId xmlns:a16="http://schemas.microsoft.com/office/drawing/2014/main" id="{F4D9728B-366A-45B4-A8D2-738A985C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  <a:endParaRPr lang="en-US" altLang="zh-CN" sz="2000" b="1"/>
            </a:p>
          </p:txBody>
        </p:sp>
        <p:sp>
          <p:nvSpPr>
            <p:cNvPr id="5173" name="Rectangle 76">
              <a:extLst>
                <a:ext uri="{FF2B5EF4-FFF2-40B4-BE49-F238E27FC236}">
                  <a16:creationId xmlns:a16="http://schemas.microsoft.com/office/drawing/2014/main" id="{98F34933-C937-4A19-9A4E-1B17A51D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  <a:endParaRPr lang="en-US" altLang="zh-CN" sz="2000" b="1"/>
            </a:p>
          </p:txBody>
        </p:sp>
        <p:sp>
          <p:nvSpPr>
            <p:cNvPr id="5174" name="Rectangle 77">
              <a:extLst>
                <a:ext uri="{FF2B5EF4-FFF2-40B4-BE49-F238E27FC236}">
                  <a16:creationId xmlns:a16="http://schemas.microsoft.com/office/drawing/2014/main" id="{867FAD3E-C3A1-4BE9-B27F-4533265F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0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  <a:endParaRPr lang="en-US" altLang="zh-CN" sz="2000" b="1"/>
            </a:p>
          </p:txBody>
        </p:sp>
        <p:sp>
          <p:nvSpPr>
            <p:cNvPr id="5175" name="Rectangle 78">
              <a:extLst>
                <a:ext uri="{FF2B5EF4-FFF2-40B4-BE49-F238E27FC236}">
                  <a16:creationId xmlns:a16="http://schemas.microsoft.com/office/drawing/2014/main" id="{3248A7E4-AAC8-4E98-91DE-CDC6949E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8</a:t>
              </a:r>
              <a:endParaRPr lang="en-US" altLang="zh-CN" sz="2000" b="1"/>
            </a:p>
          </p:txBody>
        </p:sp>
        <p:sp>
          <p:nvSpPr>
            <p:cNvPr id="5176" name="Rectangle 79">
              <a:extLst>
                <a:ext uri="{FF2B5EF4-FFF2-40B4-BE49-F238E27FC236}">
                  <a16:creationId xmlns:a16="http://schemas.microsoft.com/office/drawing/2014/main" id="{18E67519-770C-40E2-8053-785F36E3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9</a:t>
              </a:r>
              <a:endParaRPr lang="en-US" altLang="zh-CN" sz="2000" b="1"/>
            </a:p>
          </p:txBody>
        </p:sp>
      </p:grpSp>
      <p:sp>
        <p:nvSpPr>
          <p:cNvPr id="105552" name="AutoShape 80">
            <a:extLst>
              <a:ext uri="{FF2B5EF4-FFF2-40B4-BE49-F238E27FC236}">
                <a16:creationId xmlns:a16="http://schemas.microsoft.com/office/drawing/2014/main" id="{AE0E8E19-0462-454A-B8C7-3D1B337808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0" y="1447800"/>
            <a:ext cx="2438400" cy="1447800"/>
          </a:xfrm>
          <a:prstGeom prst="wedgeEllipseCallout">
            <a:avLst>
              <a:gd name="adj1" fmla="val 82356"/>
              <a:gd name="adj2" fmla="val 92542"/>
            </a:avLst>
          </a:prstGeom>
          <a:gradFill rotWithShape="0">
            <a:gsLst>
              <a:gs pos="0">
                <a:srgbClr val="E8E8E8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Depth first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number (Num)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553" name="Freeform 81">
            <a:extLst>
              <a:ext uri="{FF2B5EF4-FFF2-40B4-BE49-F238E27FC236}">
                <a16:creationId xmlns:a16="http://schemas.microsoft.com/office/drawing/2014/main" id="{E9D57CAA-DBE4-4525-B536-006232DE4C68}"/>
              </a:ext>
            </a:extLst>
          </p:cNvPr>
          <p:cNvSpPr>
            <a:spLocks/>
          </p:cNvSpPr>
          <p:nvPr/>
        </p:nvSpPr>
        <p:spPr bwMode="auto">
          <a:xfrm>
            <a:off x="3886200" y="1905000"/>
            <a:ext cx="990600" cy="1600200"/>
          </a:xfrm>
          <a:custGeom>
            <a:avLst/>
            <a:gdLst>
              <a:gd name="T0" fmla="*/ 990600 w 624"/>
              <a:gd name="T1" fmla="*/ 0 h 1008"/>
              <a:gd name="T2" fmla="*/ 152400 w 624"/>
              <a:gd name="T3" fmla="*/ 381000 h 1008"/>
              <a:gd name="T4" fmla="*/ 76200 w 624"/>
              <a:gd name="T5" fmla="*/ 1143000 h 1008"/>
              <a:gd name="T6" fmla="*/ 457200 w 624"/>
              <a:gd name="T7" fmla="*/ 160020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008"/>
              <a:gd name="T14" fmla="*/ 624 w 62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008">
                <a:moveTo>
                  <a:pt x="624" y="0"/>
                </a:moveTo>
                <a:cubicBezTo>
                  <a:pt x="408" y="60"/>
                  <a:pt x="192" y="120"/>
                  <a:pt x="96" y="240"/>
                </a:cubicBezTo>
                <a:cubicBezTo>
                  <a:pt x="0" y="360"/>
                  <a:pt x="16" y="592"/>
                  <a:pt x="48" y="720"/>
                </a:cubicBezTo>
                <a:cubicBezTo>
                  <a:pt x="80" y="848"/>
                  <a:pt x="184" y="928"/>
                  <a:pt x="288" y="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4" name="Freeform 82">
            <a:extLst>
              <a:ext uri="{FF2B5EF4-FFF2-40B4-BE49-F238E27FC236}">
                <a16:creationId xmlns:a16="http://schemas.microsoft.com/office/drawing/2014/main" id="{E48D8D62-9CA1-4117-A817-BFE3145C55DC}"/>
              </a:ext>
            </a:extLst>
          </p:cNvPr>
          <p:cNvSpPr>
            <a:spLocks/>
          </p:cNvSpPr>
          <p:nvPr/>
        </p:nvSpPr>
        <p:spPr bwMode="auto">
          <a:xfrm>
            <a:off x="5715000" y="2438400"/>
            <a:ext cx="381000" cy="1143000"/>
          </a:xfrm>
          <a:custGeom>
            <a:avLst/>
            <a:gdLst>
              <a:gd name="T0" fmla="*/ 0 w 240"/>
              <a:gd name="T1" fmla="*/ 0 h 720"/>
              <a:gd name="T2" fmla="*/ 381000 w 240"/>
              <a:gd name="T3" fmla="*/ 609600 h 720"/>
              <a:gd name="T4" fmla="*/ 0 w 240"/>
              <a:gd name="T5" fmla="*/ 1143000 h 720"/>
              <a:gd name="T6" fmla="*/ 0 60000 65536"/>
              <a:gd name="T7" fmla="*/ 0 60000 65536"/>
              <a:gd name="T8" fmla="*/ 0 60000 65536"/>
              <a:gd name="T9" fmla="*/ 0 w 240"/>
              <a:gd name="T10" fmla="*/ 0 h 720"/>
              <a:gd name="T11" fmla="*/ 240 w 24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720">
                <a:moveTo>
                  <a:pt x="0" y="0"/>
                </a:moveTo>
                <a:cubicBezTo>
                  <a:pt x="120" y="132"/>
                  <a:pt x="240" y="264"/>
                  <a:pt x="240" y="384"/>
                </a:cubicBezTo>
                <a:cubicBezTo>
                  <a:pt x="240" y="504"/>
                  <a:pt x="120" y="612"/>
                  <a:pt x="0" y="7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488CDB4E-21F5-4DE2-AB9C-63D72C0A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Find the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articulation points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in 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D98DFF2E-2F2B-4418-8927-D8DF1DEF1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  </a:t>
            </a:r>
            <a:r>
              <a:rPr lang="en-US" altLang="zh-CN" sz="2000" b="1">
                <a:latin typeface="Arial" panose="020B0604020202020204" pitchFamily="34" charset="0"/>
              </a:rPr>
              <a:t>The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root </a:t>
            </a:r>
            <a:r>
              <a:rPr lang="en-US" altLang="zh-CN" sz="2000" b="1">
                <a:latin typeface="Arial" panose="020B0604020202020204" pitchFamily="34" charset="0"/>
              </a:rPr>
              <a:t>is an articulation point iff it has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at least 2 children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94736215-1F90-491A-8E5E-3F2BF7F5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  </a:t>
            </a:r>
            <a:r>
              <a:rPr lang="en-US" altLang="zh-CN" sz="2000" b="1">
                <a:latin typeface="Arial" panose="020B0604020202020204" pitchFamily="34" charset="0"/>
              </a:rPr>
              <a:t>Any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other vertex u</a:t>
            </a:r>
            <a:r>
              <a:rPr lang="en-US" altLang="zh-CN" sz="2000" b="1">
                <a:latin typeface="Arial" panose="020B0604020202020204" pitchFamily="34" charset="0"/>
              </a:rPr>
              <a:t> is an articulation point iff u has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at least 1 child</a:t>
            </a:r>
            <a:r>
              <a:rPr lang="en-US" altLang="zh-CN" sz="2000" b="1"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en-US" altLang="zh-CN" sz="2000" b="1">
                <a:latin typeface="Arial" panose="020B0604020202020204" pitchFamily="34" charset="0"/>
              </a:rPr>
              <a:t> it is impossible to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move down at least 1 step and then jump up to u’s ancestor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  <a:endParaRPr lang="en-US" altLang="zh-CN" sz="20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5558" name="Oval 86">
            <a:extLst>
              <a:ext uri="{FF2B5EF4-FFF2-40B4-BE49-F238E27FC236}">
                <a16:creationId xmlns:a16="http://schemas.microsoft.com/office/drawing/2014/main" id="{8FD35CE2-F484-4B29-A407-B3D555E0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9" name="Oval 87">
            <a:extLst>
              <a:ext uri="{FF2B5EF4-FFF2-40B4-BE49-F238E27FC236}">
                <a16:creationId xmlns:a16="http://schemas.microsoft.com/office/drawing/2014/main" id="{4DF61BB3-5A6C-46EE-98DF-51746569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60" name="Oval 88">
            <a:extLst>
              <a:ext uri="{FF2B5EF4-FFF2-40B4-BE49-F238E27FC236}">
                <a16:creationId xmlns:a16="http://schemas.microsoft.com/office/drawing/2014/main" id="{B9436BDD-5644-4707-8790-9CBA4CBB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61" name="Oval 89">
            <a:extLst>
              <a:ext uri="{FF2B5EF4-FFF2-40B4-BE49-F238E27FC236}">
                <a16:creationId xmlns:a16="http://schemas.microsoft.com/office/drawing/2014/main" id="{75FD637B-2CBB-424C-A4AC-CD91EE15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874F7FDE-AFBA-4B45-8B09-10D58892CE7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600200"/>
            <a:ext cx="4800600" cy="2362200"/>
            <a:chOff x="2496" y="1152"/>
            <a:chExt cx="3024" cy="1488"/>
          </a:xfrm>
        </p:grpSpPr>
        <p:sp>
          <p:nvSpPr>
            <p:cNvPr id="5163" name="Oval 91">
              <a:extLst>
                <a:ext uri="{FF2B5EF4-FFF2-40B4-BE49-F238E27FC236}">
                  <a16:creationId xmlns:a16="http://schemas.microsoft.com/office/drawing/2014/main" id="{EF15BDE0-EEAD-4486-A9EA-2FB277C8B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440" cy="14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BDBDB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Back edges</a:t>
              </a:r>
            </a:p>
            <a:p>
              <a:pPr algn="ctr" eaLnBrk="1" hangingPunct="1"/>
              <a:r>
                <a:rPr lang="en-US" altLang="zh-CN" sz="2000" b="1"/>
                <a:t>::= (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) </a:t>
              </a:r>
              <a:r>
                <a:rPr lang="en-US" altLang="zh-CN" sz="2000" b="1">
                  <a:sym typeface="Symbol" panose="05050102010706020507" pitchFamily="18" charset="2"/>
                </a:rPr>
                <a:t> tree</a:t>
              </a:r>
              <a:endParaRPr lang="en-US" altLang="zh-CN" sz="2000" b="1"/>
            </a:p>
            <a:p>
              <a:pPr algn="ctr" eaLnBrk="1" hangingPunct="1"/>
              <a:r>
                <a:rPr lang="en-US" altLang="zh-CN" sz="2000" b="1"/>
                <a:t>and 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 (or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) is</a:t>
              </a:r>
            </a:p>
            <a:p>
              <a:pPr algn="ctr" eaLnBrk="1" hangingPunct="1"/>
              <a:r>
                <a:rPr lang="en-US" altLang="zh-CN" sz="2000" b="1"/>
                <a:t>an ancestor of</a:t>
              </a:r>
            </a:p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/>
                <a:t> (or 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).</a:t>
              </a:r>
            </a:p>
          </p:txBody>
        </p:sp>
        <p:grpSp>
          <p:nvGrpSpPr>
            <p:cNvPr id="5164" name="Group 92">
              <a:extLst>
                <a:ext uri="{FF2B5EF4-FFF2-40B4-BE49-F238E27FC236}">
                  <a16:creationId xmlns:a16="http://schemas.microsoft.com/office/drawing/2014/main" id="{52306585-4BCF-4EEC-ABC7-E9DE70FD2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1584" cy="144"/>
              <a:chOff x="2496" y="1776"/>
              <a:chExt cx="1584" cy="144"/>
            </a:xfrm>
          </p:grpSpPr>
          <p:sp>
            <p:nvSpPr>
              <p:cNvPr id="5165" name="Line 93">
                <a:extLst>
                  <a:ext uri="{FF2B5EF4-FFF2-40B4-BE49-F238E27FC236}">
                    <a16:creationId xmlns:a16="http://schemas.microsoft.com/office/drawing/2014/main" id="{FEC53372-ED85-4A9D-8E82-11B9975B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1776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Line 94">
                <a:extLst>
                  <a:ext uri="{FF2B5EF4-FFF2-40B4-BE49-F238E27FC236}">
                    <a16:creationId xmlns:a16="http://schemas.microsoft.com/office/drawing/2014/main" id="{73764D29-A81F-4A21-857F-8EE59FF33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1872"/>
                <a:ext cx="28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567" name="AutoShape 95" descr="再生纸">
            <a:extLst>
              <a:ext uri="{FF2B5EF4-FFF2-40B4-BE49-F238E27FC236}">
                <a16:creationId xmlns:a16="http://schemas.microsoft.com/office/drawing/2014/main" id="{39002931-602E-4098-A4F1-5E23C672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2057400" cy="1676400"/>
          </a:xfrm>
          <a:prstGeom prst="roundRect">
            <a:avLst>
              <a:gd name="adj" fmla="val 8181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If </a:t>
            </a:r>
            <a:r>
              <a:rPr lang="en-US" altLang="zh-CN" sz="2000" b="1" i="1"/>
              <a:t>u</a:t>
            </a:r>
            <a:r>
              <a:rPr lang="en-US" altLang="zh-CN" sz="2000" b="1"/>
              <a:t> is an ancestor of </a:t>
            </a:r>
            <a:r>
              <a:rPr lang="en-US" altLang="zh-CN" sz="2000" b="1" i="1"/>
              <a:t>v</a:t>
            </a:r>
            <a:r>
              <a:rPr lang="en-US" altLang="zh-CN" sz="2000" b="1"/>
              <a:t>, then Num( </a:t>
            </a:r>
            <a:r>
              <a:rPr lang="en-US" altLang="zh-CN" sz="2000" b="1" i="1"/>
              <a:t>u </a:t>
            </a:r>
            <a:r>
              <a:rPr lang="en-US" altLang="zh-CN" sz="2000" b="1"/>
              <a:t>) &lt; Num( </a:t>
            </a:r>
            <a:r>
              <a:rPr lang="en-US" altLang="zh-CN" sz="2000" b="1" i="1"/>
              <a:t>v </a:t>
            </a:r>
            <a:r>
              <a:rPr lang="en-US" altLang="zh-CN" sz="2000" b="1"/>
              <a:t>).</a:t>
            </a:r>
          </a:p>
        </p:txBody>
      </p:sp>
      <p:sp>
        <p:nvSpPr>
          <p:cNvPr id="5162" name="Text Box 96">
            <a:extLst>
              <a:ext uri="{FF2B5EF4-FFF2-40B4-BE49-F238E27FC236}">
                <a16:creationId xmlns:a16="http://schemas.microsoft.com/office/drawing/2014/main" id="{102CF950-3300-498C-B339-32E936DC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05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5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5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5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5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05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98" grpId="0" autoUpdateAnimBg="0"/>
      <p:bldP spid="105499" grpId="0" autoUpdateAnimBg="0"/>
      <p:bldP spid="105500" grpId="0" autoUpdateAnimBg="0"/>
      <p:bldP spid="105502" grpId="0" autoUpdateAnimBg="0"/>
      <p:bldP spid="105504" grpId="0" autoUpdateAnimBg="0"/>
      <p:bldP spid="105506" grpId="0" autoUpdateAnimBg="0"/>
      <p:bldP spid="105508" grpId="0" autoUpdateAnimBg="0"/>
      <p:bldP spid="105510" grpId="0" autoUpdateAnimBg="0"/>
      <p:bldP spid="105512" grpId="0" autoUpdateAnimBg="0"/>
      <p:bldP spid="105514" grpId="0" autoUpdateAnimBg="0"/>
      <p:bldP spid="105516" grpId="0" autoUpdateAnimBg="0"/>
      <p:bldP spid="105518" grpId="0" autoUpdateAnimBg="0"/>
      <p:bldP spid="105519" grpId="0" animBg="1"/>
      <p:bldP spid="105520" grpId="0" autoUpdateAnimBg="0"/>
      <p:bldP spid="105552" grpId="0" animBg="1" autoUpdateAnimBg="0"/>
      <p:bldP spid="105553" grpId="0" animBg="1"/>
      <p:bldP spid="105554" grpId="0" animBg="1"/>
      <p:bldP spid="105555" grpId="0" autoUpdateAnimBg="0"/>
      <p:bldP spid="105556" grpId="0" autoUpdateAnimBg="0"/>
      <p:bldP spid="105557" grpId="0" autoUpdateAnimBg="0"/>
      <p:bldP spid="105558" grpId="0" animBg="1"/>
      <p:bldP spid="105559" grpId="0" animBg="1"/>
      <p:bldP spid="105560" grpId="0" animBg="1"/>
      <p:bldP spid="105561" grpId="0" animBg="1"/>
      <p:bldP spid="10556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6E7061E9-F203-4977-BC63-9C58CAD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97A23865-D338-4E2A-986B-0584709B6BF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2743200" cy="2895600"/>
            <a:chOff x="2448" y="1056"/>
            <a:chExt cx="1728" cy="1824"/>
          </a:xfrm>
        </p:grpSpPr>
        <p:grpSp>
          <p:nvGrpSpPr>
            <p:cNvPr id="1083" name="Group 4">
              <a:extLst>
                <a:ext uri="{FF2B5EF4-FFF2-40B4-BE49-F238E27FC236}">
                  <a16:creationId xmlns:a16="http://schemas.microsoft.com/office/drawing/2014/main" id="{DF2FDBAE-51C9-4E00-871F-46E0D9604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248"/>
              <a:ext cx="1248" cy="1632"/>
              <a:chOff x="3072" y="1536"/>
              <a:chExt cx="1248" cy="1632"/>
            </a:xfrm>
          </p:grpSpPr>
          <p:sp>
            <p:nvSpPr>
              <p:cNvPr id="1097" name="Oval 5">
                <a:extLst>
                  <a:ext uri="{FF2B5EF4-FFF2-40B4-BE49-F238E27FC236}">
                    <a16:creationId xmlns:a16="http://schemas.microsoft.com/office/drawing/2014/main" id="{898E53AC-7262-4DB0-A587-57D8FE508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1098" name="Oval 6">
                <a:extLst>
                  <a:ext uri="{FF2B5EF4-FFF2-40B4-BE49-F238E27FC236}">
                    <a16:creationId xmlns:a16="http://schemas.microsoft.com/office/drawing/2014/main" id="{0E360342-1DE3-49D7-B501-64048A17D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1099" name="Oval 7">
                <a:extLst>
                  <a:ext uri="{FF2B5EF4-FFF2-40B4-BE49-F238E27FC236}">
                    <a16:creationId xmlns:a16="http://schemas.microsoft.com/office/drawing/2014/main" id="{E11187B3-9B32-493B-807C-51DDD517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1100" name="Line 8">
                <a:extLst>
                  <a:ext uri="{FF2B5EF4-FFF2-40B4-BE49-F238E27FC236}">
                    <a16:creationId xmlns:a16="http://schemas.microsoft.com/office/drawing/2014/main" id="{D7C05C06-3130-4A0B-9EC5-6664E215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680"/>
                <a:ext cx="192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Line 9">
                <a:extLst>
                  <a:ext uri="{FF2B5EF4-FFF2-40B4-BE49-F238E27FC236}">
                    <a16:creationId xmlns:a16="http://schemas.microsoft.com/office/drawing/2014/main" id="{14BA2019-67D3-4B1F-A0CF-66B51FB84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92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Oval 10">
                <a:extLst>
                  <a:ext uri="{FF2B5EF4-FFF2-40B4-BE49-F238E27FC236}">
                    <a16:creationId xmlns:a16="http://schemas.microsoft.com/office/drawing/2014/main" id="{AF908389-F482-4389-83F7-32F8B18AF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1103" name="Line 11">
                <a:extLst>
                  <a:ext uri="{FF2B5EF4-FFF2-40B4-BE49-F238E27FC236}">
                    <a16:creationId xmlns:a16="http://schemas.microsoft.com/office/drawing/2014/main" id="{51991D01-773D-4372-A9BE-25DE9358F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Oval 12">
                <a:extLst>
                  <a:ext uri="{FF2B5EF4-FFF2-40B4-BE49-F238E27FC236}">
                    <a16:creationId xmlns:a16="http://schemas.microsoft.com/office/drawing/2014/main" id="{DB7C83DF-E76F-40D9-A374-076BC204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1105" name="Line 13">
                <a:extLst>
                  <a:ext uri="{FF2B5EF4-FFF2-40B4-BE49-F238E27FC236}">
                    <a16:creationId xmlns:a16="http://schemas.microsoft.com/office/drawing/2014/main" id="{D7CA5750-A97A-4016-84AB-9DCE0C39C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Oval 14">
                <a:extLst>
                  <a:ext uri="{FF2B5EF4-FFF2-40B4-BE49-F238E27FC236}">
                    <a16:creationId xmlns:a16="http://schemas.microsoft.com/office/drawing/2014/main" id="{DA724EDC-86B8-4741-B00B-A0F1AF2D2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1107" name="Line 15">
                <a:extLst>
                  <a:ext uri="{FF2B5EF4-FFF2-40B4-BE49-F238E27FC236}">
                    <a16:creationId xmlns:a16="http://schemas.microsoft.com/office/drawing/2014/main" id="{B74A0E87-2AED-4DBD-A1C5-7636485BB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Oval 16">
                <a:extLst>
                  <a:ext uri="{FF2B5EF4-FFF2-40B4-BE49-F238E27FC236}">
                    <a16:creationId xmlns:a16="http://schemas.microsoft.com/office/drawing/2014/main" id="{4C105E0C-A7B8-4D72-A7A6-F8EFA2E99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1109" name="Line 17">
                <a:extLst>
                  <a:ext uri="{FF2B5EF4-FFF2-40B4-BE49-F238E27FC236}">
                    <a16:creationId xmlns:a16="http://schemas.microsoft.com/office/drawing/2014/main" id="{82D132AD-7BA6-48AE-97B4-250120434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0" name="Oval 18">
                <a:extLst>
                  <a:ext uri="{FF2B5EF4-FFF2-40B4-BE49-F238E27FC236}">
                    <a16:creationId xmlns:a16="http://schemas.microsoft.com/office/drawing/2014/main" id="{FC08041B-7610-41E7-A0E1-C46ED5B1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1111" name="Line 19">
                <a:extLst>
                  <a:ext uri="{FF2B5EF4-FFF2-40B4-BE49-F238E27FC236}">
                    <a16:creationId xmlns:a16="http://schemas.microsoft.com/office/drawing/2014/main" id="{54A0E340-D9AB-4534-ABE0-2BE040113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Oval 20">
                <a:extLst>
                  <a:ext uri="{FF2B5EF4-FFF2-40B4-BE49-F238E27FC236}">
                    <a16:creationId xmlns:a16="http://schemas.microsoft.com/office/drawing/2014/main" id="{C4308BC1-CEEF-4FB0-B3E7-8FD19569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1113" name="Line 21">
                <a:extLst>
                  <a:ext uri="{FF2B5EF4-FFF2-40B4-BE49-F238E27FC236}">
                    <a16:creationId xmlns:a16="http://schemas.microsoft.com/office/drawing/2014/main" id="{200DB494-2E7B-4244-9E8D-49FE20968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Oval 22">
                <a:extLst>
                  <a:ext uri="{FF2B5EF4-FFF2-40B4-BE49-F238E27FC236}">
                    <a16:creationId xmlns:a16="http://schemas.microsoft.com/office/drawing/2014/main" id="{D177D63B-4B52-4212-89EA-9F5A8F039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1115" name="Line 23">
                <a:extLst>
                  <a:ext uri="{FF2B5EF4-FFF2-40B4-BE49-F238E27FC236}">
                    <a16:creationId xmlns:a16="http://schemas.microsoft.com/office/drawing/2014/main" id="{1537ED62-61D4-4EEC-A82E-C4DEED371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36"/>
                <a:ext cx="263" cy="2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84" name="Group 24">
              <a:extLst>
                <a:ext uri="{FF2B5EF4-FFF2-40B4-BE49-F238E27FC236}">
                  <a16:creationId xmlns:a16="http://schemas.microsoft.com/office/drawing/2014/main" id="{373F37A7-9E97-401E-9952-BEDB02996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056"/>
              <a:ext cx="1248" cy="1824"/>
              <a:chOff x="3600" y="1056"/>
              <a:chExt cx="1248" cy="1824"/>
            </a:xfrm>
          </p:grpSpPr>
          <p:sp>
            <p:nvSpPr>
              <p:cNvPr id="1087" name="Rectangle 25">
                <a:extLst>
                  <a:ext uri="{FF2B5EF4-FFF2-40B4-BE49-F238E27FC236}">
                    <a16:creationId xmlns:a16="http://schemas.microsoft.com/office/drawing/2014/main" id="{8DD29D70-DE5A-48CA-BE21-14CFFEF0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0</a:t>
                </a:r>
                <a:endParaRPr lang="en-US" altLang="zh-CN" sz="2000" b="1"/>
              </a:p>
            </p:txBody>
          </p:sp>
          <p:sp>
            <p:nvSpPr>
              <p:cNvPr id="1088" name="Rectangle 26">
                <a:extLst>
                  <a:ext uri="{FF2B5EF4-FFF2-40B4-BE49-F238E27FC236}">
                    <a16:creationId xmlns:a16="http://schemas.microsoft.com/office/drawing/2014/main" id="{39F25B0D-2088-4C25-89B0-8C9E30DC2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000" b="1"/>
              </a:p>
            </p:txBody>
          </p:sp>
          <p:sp>
            <p:nvSpPr>
              <p:cNvPr id="1089" name="Rectangle 27">
                <a:extLst>
                  <a:ext uri="{FF2B5EF4-FFF2-40B4-BE49-F238E27FC236}">
                    <a16:creationId xmlns:a16="http://schemas.microsoft.com/office/drawing/2014/main" id="{735536FB-ECA1-45DD-A34D-061A16F7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2</a:t>
                </a:r>
                <a:endParaRPr lang="en-US" altLang="zh-CN" sz="2000" b="1"/>
              </a:p>
            </p:txBody>
          </p:sp>
          <p:sp>
            <p:nvSpPr>
              <p:cNvPr id="1090" name="Rectangle 28">
                <a:extLst>
                  <a:ext uri="{FF2B5EF4-FFF2-40B4-BE49-F238E27FC236}">
                    <a16:creationId xmlns:a16="http://schemas.microsoft.com/office/drawing/2014/main" id="{05569533-5676-4AB6-86B8-52A6CA96D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3</a:t>
                </a:r>
                <a:endParaRPr lang="en-US" altLang="zh-CN" sz="2000" b="1"/>
              </a:p>
            </p:txBody>
          </p:sp>
          <p:sp>
            <p:nvSpPr>
              <p:cNvPr id="1091" name="Rectangle 29">
                <a:extLst>
                  <a:ext uri="{FF2B5EF4-FFF2-40B4-BE49-F238E27FC236}">
                    <a16:creationId xmlns:a16="http://schemas.microsoft.com/office/drawing/2014/main" id="{C20EE94D-857D-4DC9-AE1B-5077078D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000" b="1"/>
              </a:p>
            </p:txBody>
          </p:sp>
          <p:sp>
            <p:nvSpPr>
              <p:cNvPr id="1092" name="Rectangle 30">
                <a:extLst>
                  <a:ext uri="{FF2B5EF4-FFF2-40B4-BE49-F238E27FC236}">
                    <a16:creationId xmlns:a16="http://schemas.microsoft.com/office/drawing/2014/main" id="{733C4C40-AF53-4615-B503-FB1BA752C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5</a:t>
                </a:r>
                <a:endParaRPr lang="en-US" altLang="zh-CN" sz="2000" b="1"/>
              </a:p>
            </p:txBody>
          </p:sp>
          <p:sp>
            <p:nvSpPr>
              <p:cNvPr id="1093" name="Rectangle 31">
                <a:extLst>
                  <a:ext uri="{FF2B5EF4-FFF2-40B4-BE49-F238E27FC236}">
                    <a16:creationId xmlns:a16="http://schemas.microsoft.com/office/drawing/2014/main" id="{A9AE022C-13B4-44AF-8FD7-572D3996B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6</a:t>
                </a:r>
                <a:endParaRPr lang="en-US" altLang="zh-CN" sz="2000" b="1"/>
              </a:p>
            </p:txBody>
          </p:sp>
          <p:sp>
            <p:nvSpPr>
              <p:cNvPr id="1094" name="Rectangle 32">
                <a:extLst>
                  <a:ext uri="{FF2B5EF4-FFF2-40B4-BE49-F238E27FC236}">
                    <a16:creationId xmlns:a16="http://schemas.microsoft.com/office/drawing/2014/main" id="{79C04E8C-0390-4B8D-8A2E-F785CE2CE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7</a:t>
                </a:r>
                <a:endParaRPr lang="en-US" altLang="zh-CN" sz="2000" b="1"/>
              </a:p>
            </p:txBody>
          </p:sp>
          <p:sp>
            <p:nvSpPr>
              <p:cNvPr id="1095" name="Rectangle 33">
                <a:extLst>
                  <a:ext uri="{FF2B5EF4-FFF2-40B4-BE49-F238E27FC236}">
                    <a16:creationId xmlns:a16="http://schemas.microsoft.com/office/drawing/2014/main" id="{0923FB82-EE55-4217-959B-4B907C568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8</a:t>
                </a:r>
                <a:endParaRPr lang="en-US" altLang="zh-CN" sz="2000" b="1"/>
              </a:p>
            </p:txBody>
          </p:sp>
          <p:sp>
            <p:nvSpPr>
              <p:cNvPr id="1096" name="Rectangle 34">
                <a:extLst>
                  <a:ext uri="{FF2B5EF4-FFF2-40B4-BE49-F238E27FC236}">
                    <a16:creationId xmlns:a16="http://schemas.microsoft.com/office/drawing/2014/main" id="{633595BB-AABF-45C8-99D7-A072C29D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000" b="1"/>
              </a:p>
            </p:txBody>
          </p:sp>
        </p:grpSp>
        <p:sp>
          <p:nvSpPr>
            <p:cNvPr id="1085" name="Freeform 35">
              <a:extLst>
                <a:ext uri="{FF2B5EF4-FFF2-40B4-BE49-F238E27FC236}">
                  <a16:creationId xmlns:a16="http://schemas.microsoft.com/office/drawing/2014/main" id="{4C4ABE1F-5448-4D59-A931-F7DC8C170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344"/>
              <a:ext cx="624" cy="1008"/>
            </a:xfrm>
            <a:custGeom>
              <a:avLst/>
              <a:gdLst>
                <a:gd name="T0" fmla="*/ 624 w 624"/>
                <a:gd name="T1" fmla="*/ 0 h 1008"/>
                <a:gd name="T2" fmla="*/ 96 w 624"/>
                <a:gd name="T3" fmla="*/ 240 h 1008"/>
                <a:gd name="T4" fmla="*/ 48 w 624"/>
                <a:gd name="T5" fmla="*/ 720 h 1008"/>
                <a:gd name="T6" fmla="*/ 288 w 624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008"/>
                <a:gd name="T14" fmla="*/ 624 w 62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008">
                  <a:moveTo>
                    <a:pt x="624" y="0"/>
                  </a:moveTo>
                  <a:cubicBezTo>
                    <a:pt x="408" y="60"/>
                    <a:pt x="192" y="120"/>
                    <a:pt x="96" y="240"/>
                  </a:cubicBezTo>
                  <a:cubicBezTo>
                    <a:pt x="0" y="360"/>
                    <a:pt x="16" y="592"/>
                    <a:pt x="48" y="720"/>
                  </a:cubicBezTo>
                  <a:cubicBezTo>
                    <a:pt x="80" y="848"/>
                    <a:pt x="184" y="928"/>
                    <a:pt x="288" y="10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6" name="Freeform 36">
              <a:extLst>
                <a:ext uri="{FF2B5EF4-FFF2-40B4-BE49-F238E27FC236}">
                  <a16:creationId xmlns:a16="http://schemas.microsoft.com/office/drawing/2014/main" id="{C4C9C7F6-3CF2-4ECC-BD6A-5460C7E8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680"/>
              <a:ext cx="240" cy="720"/>
            </a:xfrm>
            <a:custGeom>
              <a:avLst/>
              <a:gdLst>
                <a:gd name="T0" fmla="*/ 0 w 240"/>
                <a:gd name="T1" fmla="*/ 0 h 720"/>
                <a:gd name="T2" fmla="*/ 240 w 240"/>
                <a:gd name="T3" fmla="*/ 384 h 720"/>
                <a:gd name="T4" fmla="*/ 0 w 240"/>
                <a:gd name="T5" fmla="*/ 720 h 720"/>
                <a:gd name="T6" fmla="*/ 0 60000 65536"/>
                <a:gd name="T7" fmla="*/ 0 60000 65536"/>
                <a:gd name="T8" fmla="*/ 0 60000 65536"/>
                <a:gd name="T9" fmla="*/ 0 w 240"/>
                <a:gd name="T10" fmla="*/ 0 h 720"/>
                <a:gd name="T11" fmla="*/ 240 w 24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720">
                  <a:moveTo>
                    <a:pt x="0" y="0"/>
                  </a:moveTo>
                  <a:cubicBezTo>
                    <a:pt x="120" y="132"/>
                    <a:pt x="240" y="264"/>
                    <a:pt x="240" y="384"/>
                  </a:cubicBezTo>
                  <a:cubicBezTo>
                    <a:pt x="240" y="504"/>
                    <a:pt x="120" y="612"/>
                    <a:pt x="0" y="7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06533" name="Object 37">
            <a:extLst>
              <a:ext uri="{FF2B5EF4-FFF2-40B4-BE49-F238E27FC236}">
                <a16:creationId xmlns:a16="http://schemas.microsoft.com/office/drawing/2014/main" id="{9658BD2C-0192-459B-A0C6-3365F1D21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600075"/>
          <a:ext cx="62722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7" imgW="3479760" imgH="507960" progId="Equation.3">
                  <p:embed/>
                </p:oleObj>
              </mc:Choice>
              <mc:Fallback>
                <p:oleObj name="Equation" r:id="rId7" imgW="3479760" imgH="5079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00075"/>
                        <a:ext cx="62722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>
            <a:extLst>
              <a:ext uri="{FF2B5EF4-FFF2-40B4-BE49-F238E27FC236}">
                <a16:creationId xmlns:a16="http://schemas.microsoft.com/office/drawing/2014/main" id="{B057C443-DE1F-43FA-BFD4-E9475C740E8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981200"/>
            <a:ext cx="4648200" cy="914400"/>
            <a:chOff x="2064" y="912"/>
            <a:chExt cx="2928" cy="576"/>
          </a:xfrm>
        </p:grpSpPr>
        <p:sp>
          <p:nvSpPr>
            <p:cNvPr id="1050" name="Rectangle 39">
              <a:extLst>
                <a:ext uri="{FF2B5EF4-FFF2-40B4-BE49-F238E27FC236}">
                  <a16:creationId xmlns:a16="http://schemas.microsoft.com/office/drawing/2014/main" id="{33BE60BC-4878-4763-87C3-2EFB8C6B4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vertex</a:t>
              </a:r>
            </a:p>
          </p:txBody>
        </p:sp>
        <p:sp>
          <p:nvSpPr>
            <p:cNvPr id="1051" name="Rectangle 40">
              <a:extLst>
                <a:ext uri="{FF2B5EF4-FFF2-40B4-BE49-F238E27FC236}">
                  <a16:creationId xmlns:a16="http://schemas.microsoft.com/office/drawing/2014/main" id="{BD3ED62D-93F2-4B09-991A-495680A9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0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Num</a:t>
              </a:r>
            </a:p>
          </p:txBody>
        </p:sp>
        <p:sp>
          <p:nvSpPr>
            <p:cNvPr id="1052" name="Rectangle 41">
              <a:extLst>
                <a:ext uri="{FF2B5EF4-FFF2-40B4-BE49-F238E27FC236}">
                  <a16:creationId xmlns:a16="http://schemas.microsoft.com/office/drawing/2014/main" id="{4F0A583A-458E-4A00-93DD-8006C9C6F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9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Low</a:t>
              </a:r>
            </a:p>
          </p:txBody>
        </p:sp>
        <p:sp>
          <p:nvSpPr>
            <p:cNvPr id="1053" name="Rectangle 42">
              <a:extLst>
                <a:ext uri="{FF2B5EF4-FFF2-40B4-BE49-F238E27FC236}">
                  <a16:creationId xmlns:a16="http://schemas.microsoft.com/office/drawing/2014/main" id="{4BD0ECBC-3B76-411D-8EB6-CD51B8FEC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1054" name="Rectangle 43">
              <a:extLst>
                <a:ext uri="{FF2B5EF4-FFF2-40B4-BE49-F238E27FC236}">
                  <a16:creationId xmlns:a16="http://schemas.microsoft.com/office/drawing/2014/main" id="{2D93594D-B084-476F-8364-AC24FF4E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055" name="Rectangle 44">
              <a:extLst>
                <a:ext uri="{FF2B5EF4-FFF2-40B4-BE49-F238E27FC236}">
                  <a16:creationId xmlns:a16="http://schemas.microsoft.com/office/drawing/2014/main" id="{D0EE1220-C399-41C1-9094-EDE40687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  <a:endParaRPr lang="en-US" altLang="zh-CN" b="1"/>
            </a:p>
          </p:txBody>
        </p:sp>
        <p:sp>
          <p:nvSpPr>
            <p:cNvPr id="1056" name="Rectangle 45">
              <a:extLst>
                <a:ext uri="{FF2B5EF4-FFF2-40B4-BE49-F238E27FC236}">
                  <a16:creationId xmlns:a16="http://schemas.microsoft.com/office/drawing/2014/main" id="{ECCCAEE3-C3AF-43E7-AC8E-674A7BFA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  <a:endParaRPr lang="en-US" altLang="zh-CN" b="1"/>
            </a:p>
          </p:txBody>
        </p:sp>
        <p:sp>
          <p:nvSpPr>
            <p:cNvPr id="1057" name="Rectangle 46">
              <a:extLst>
                <a:ext uri="{FF2B5EF4-FFF2-40B4-BE49-F238E27FC236}">
                  <a16:creationId xmlns:a16="http://schemas.microsoft.com/office/drawing/2014/main" id="{6A99F49C-F224-4706-A627-3A564C3E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4</a:t>
              </a:r>
              <a:endParaRPr lang="en-US" altLang="zh-CN" b="1"/>
            </a:p>
          </p:txBody>
        </p:sp>
        <p:sp>
          <p:nvSpPr>
            <p:cNvPr id="1058" name="Rectangle 47">
              <a:extLst>
                <a:ext uri="{FF2B5EF4-FFF2-40B4-BE49-F238E27FC236}">
                  <a16:creationId xmlns:a16="http://schemas.microsoft.com/office/drawing/2014/main" id="{1150B50D-A3CC-487C-BFB7-062AA7C06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059" name="Rectangle 48">
              <a:extLst>
                <a:ext uri="{FF2B5EF4-FFF2-40B4-BE49-F238E27FC236}">
                  <a16:creationId xmlns:a16="http://schemas.microsoft.com/office/drawing/2014/main" id="{02168159-D2B9-4822-A089-45D6CC19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6</a:t>
              </a:r>
              <a:endParaRPr lang="en-US" altLang="zh-CN" b="1"/>
            </a:p>
          </p:txBody>
        </p:sp>
        <p:sp>
          <p:nvSpPr>
            <p:cNvPr id="1060" name="Rectangle 49">
              <a:extLst>
                <a:ext uri="{FF2B5EF4-FFF2-40B4-BE49-F238E27FC236}">
                  <a16:creationId xmlns:a16="http://schemas.microsoft.com/office/drawing/2014/main" id="{0F800759-FED3-421D-965E-BD1F6A16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7</a:t>
              </a:r>
              <a:endParaRPr lang="en-US" altLang="zh-CN" b="1"/>
            </a:p>
          </p:txBody>
        </p:sp>
        <p:sp>
          <p:nvSpPr>
            <p:cNvPr id="1061" name="Rectangle 50">
              <a:extLst>
                <a:ext uri="{FF2B5EF4-FFF2-40B4-BE49-F238E27FC236}">
                  <a16:creationId xmlns:a16="http://schemas.microsoft.com/office/drawing/2014/main" id="{AA36B4F3-E7C0-46E5-AD27-23DAE1148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8</a:t>
              </a:r>
              <a:endParaRPr lang="en-US" altLang="zh-CN" b="1"/>
            </a:p>
          </p:txBody>
        </p:sp>
        <p:sp>
          <p:nvSpPr>
            <p:cNvPr id="1062" name="Rectangle 51">
              <a:extLst>
                <a:ext uri="{FF2B5EF4-FFF2-40B4-BE49-F238E27FC236}">
                  <a16:creationId xmlns:a16="http://schemas.microsoft.com/office/drawing/2014/main" id="{56A588D4-2F08-4F01-8888-C984501F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063" name="Rectangle 52">
              <a:extLst>
                <a:ext uri="{FF2B5EF4-FFF2-40B4-BE49-F238E27FC236}">
                  <a16:creationId xmlns:a16="http://schemas.microsoft.com/office/drawing/2014/main" id="{68F9615C-C1D4-4D65-8367-C8E95B7E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4</a:t>
              </a:r>
              <a:endParaRPr lang="en-US" altLang="zh-CN" b="1"/>
            </a:p>
          </p:txBody>
        </p:sp>
        <p:sp>
          <p:nvSpPr>
            <p:cNvPr id="1064" name="Rectangle 53">
              <a:extLst>
                <a:ext uri="{FF2B5EF4-FFF2-40B4-BE49-F238E27FC236}">
                  <a16:creationId xmlns:a16="http://schemas.microsoft.com/office/drawing/2014/main" id="{ED748E09-9032-4186-B819-7148FF2E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  <a:endParaRPr lang="en-US" altLang="zh-CN" b="1"/>
            </a:p>
          </p:txBody>
        </p:sp>
        <p:sp>
          <p:nvSpPr>
            <p:cNvPr id="1065" name="Rectangle 54">
              <a:extLst>
                <a:ext uri="{FF2B5EF4-FFF2-40B4-BE49-F238E27FC236}">
                  <a16:creationId xmlns:a16="http://schemas.microsoft.com/office/drawing/2014/main" id="{78E6CB0A-D298-4FF6-96F5-E2BF60B1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  <a:endParaRPr lang="en-US" altLang="zh-CN" b="1"/>
            </a:p>
          </p:txBody>
        </p:sp>
        <p:sp>
          <p:nvSpPr>
            <p:cNvPr id="1066" name="Rectangle 55">
              <a:extLst>
                <a:ext uri="{FF2B5EF4-FFF2-40B4-BE49-F238E27FC236}">
                  <a16:creationId xmlns:a16="http://schemas.microsoft.com/office/drawing/2014/main" id="{D2D6541E-18A7-462C-84EB-C91CB5E4E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1067" name="Rectangle 56">
              <a:extLst>
                <a:ext uri="{FF2B5EF4-FFF2-40B4-BE49-F238E27FC236}">
                  <a16:creationId xmlns:a16="http://schemas.microsoft.com/office/drawing/2014/main" id="{C2548912-716D-4BB8-8978-EA19DD63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068" name="Rectangle 57">
              <a:extLst>
                <a:ext uri="{FF2B5EF4-FFF2-40B4-BE49-F238E27FC236}">
                  <a16:creationId xmlns:a16="http://schemas.microsoft.com/office/drawing/2014/main" id="{EB954FE1-FE2A-4B7D-B888-037505447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069" name="Rectangle 58">
              <a:extLst>
                <a:ext uri="{FF2B5EF4-FFF2-40B4-BE49-F238E27FC236}">
                  <a16:creationId xmlns:a16="http://schemas.microsoft.com/office/drawing/2014/main" id="{87D27A53-2B0D-4BA8-B128-191E2E64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6</a:t>
              </a:r>
              <a:endParaRPr lang="en-US" altLang="zh-CN" b="1"/>
            </a:p>
          </p:txBody>
        </p:sp>
        <p:sp>
          <p:nvSpPr>
            <p:cNvPr id="1070" name="Rectangle 59">
              <a:extLst>
                <a:ext uri="{FF2B5EF4-FFF2-40B4-BE49-F238E27FC236}">
                  <a16:creationId xmlns:a16="http://schemas.microsoft.com/office/drawing/2014/main" id="{70F4D517-096B-4115-AFFF-96E2B4CF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7</a:t>
              </a:r>
              <a:endParaRPr lang="en-US" altLang="zh-CN" b="1"/>
            </a:p>
          </p:txBody>
        </p:sp>
        <p:sp>
          <p:nvSpPr>
            <p:cNvPr id="1071" name="Rectangle 60">
              <a:extLst>
                <a:ext uri="{FF2B5EF4-FFF2-40B4-BE49-F238E27FC236}">
                  <a16:creationId xmlns:a16="http://schemas.microsoft.com/office/drawing/2014/main" id="{119DCC49-8ED9-4E75-86D8-53C74D58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072" name="Rectangle 61">
              <a:extLst>
                <a:ext uri="{FF2B5EF4-FFF2-40B4-BE49-F238E27FC236}">
                  <a16:creationId xmlns:a16="http://schemas.microsoft.com/office/drawing/2014/main" id="{95C407F6-9BFE-4BD5-A7A0-F325CFDC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8</a:t>
              </a:r>
              <a:endParaRPr lang="en-US" altLang="zh-CN" b="1"/>
            </a:p>
          </p:txBody>
        </p:sp>
        <p:sp>
          <p:nvSpPr>
            <p:cNvPr id="1073" name="Rectangle 62">
              <a:extLst>
                <a:ext uri="{FF2B5EF4-FFF2-40B4-BE49-F238E27FC236}">
                  <a16:creationId xmlns:a16="http://schemas.microsoft.com/office/drawing/2014/main" id="{2B5DBFA1-9956-4DFF-986C-935A0A2B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4" name="Rectangle 63">
              <a:extLst>
                <a:ext uri="{FF2B5EF4-FFF2-40B4-BE49-F238E27FC236}">
                  <a16:creationId xmlns:a16="http://schemas.microsoft.com/office/drawing/2014/main" id="{14458E93-004E-4F9A-964B-175B04B36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5" name="Rectangle 64">
              <a:extLst>
                <a:ext uri="{FF2B5EF4-FFF2-40B4-BE49-F238E27FC236}">
                  <a16:creationId xmlns:a16="http://schemas.microsoft.com/office/drawing/2014/main" id="{F7F2FEA9-BBCC-45AF-AC50-01685402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6" name="Rectangle 65">
              <a:extLst>
                <a:ext uri="{FF2B5EF4-FFF2-40B4-BE49-F238E27FC236}">
                  <a16:creationId xmlns:a16="http://schemas.microsoft.com/office/drawing/2014/main" id="{73A90309-AAB9-4115-8A8A-11191C0D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7" name="Rectangle 66">
              <a:extLst>
                <a:ext uri="{FF2B5EF4-FFF2-40B4-BE49-F238E27FC236}">
                  <a16:creationId xmlns:a16="http://schemas.microsoft.com/office/drawing/2014/main" id="{BFB3B9A8-F040-4168-88B1-A67652B8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8" name="Rectangle 67">
              <a:extLst>
                <a:ext uri="{FF2B5EF4-FFF2-40B4-BE49-F238E27FC236}">
                  <a16:creationId xmlns:a16="http://schemas.microsoft.com/office/drawing/2014/main" id="{B36298C6-FCD1-4BC5-83B3-8136ADED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9" name="Rectangle 68">
              <a:extLst>
                <a:ext uri="{FF2B5EF4-FFF2-40B4-BE49-F238E27FC236}">
                  <a16:creationId xmlns:a16="http://schemas.microsoft.com/office/drawing/2014/main" id="{44A025AA-B2A0-476F-9D09-C75E55BEF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0" name="Rectangle 69">
              <a:extLst>
                <a:ext uri="{FF2B5EF4-FFF2-40B4-BE49-F238E27FC236}">
                  <a16:creationId xmlns:a16="http://schemas.microsoft.com/office/drawing/2014/main" id="{62FB0673-96F1-44B7-9F41-BD6AC66C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1" name="Rectangle 70">
              <a:extLst>
                <a:ext uri="{FF2B5EF4-FFF2-40B4-BE49-F238E27FC236}">
                  <a16:creationId xmlns:a16="http://schemas.microsoft.com/office/drawing/2014/main" id="{9F873244-DD8A-4B91-9D9A-BA51B5D5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2" name="Rectangle 71">
              <a:extLst>
                <a:ext uri="{FF2B5EF4-FFF2-40B4-BE49-F238E27FC236}">
                  <a16:creationId xmlns:a16="http://schemas.microsoft.com/office/drawing/2014/main" id="{4F2CFC49-6661-4672-A525-12672DED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</p:grpSp>
      <p:sp>
        <p:nvSpPr>
          <p:cNvPr id="106568" name="Rectangle 72">
            <a:extLst>
              <a:ext uri="{FF2B5EF4-FFF2-40B4-BE49-F238E27FC236}">
                <a16:creationId xmlns:a16="http://schemas.microsoft.com/office/drawing/2014/main" id="{3F79FD28-04B7-41B8-9762-AAE90A7E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69" name="Rectangle 73">
            <a:extLst>
              <a:ext uri="{FF2B5EF4-FFF2-40B4-BE49-F238E27FC236}">
                <a16:creationId xmlns:a16="http://schemas.microsoft.com/office/drawing/2014/main" id="{4966CC7D-DDA0-47EE-80C8-63656F61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0" name="Rectangle 74">
            <a:extLst>
              <a:ext uri="{FF2B5EF4-FFF2-40B4-BE49-F238E27FC236}">
                <a16:creationId xmlns:a16="http://schemas.microsoft.com/office/drawing/2014/main" id="{E85FA9B8-F8A6-4F5A-86A4-CEF53EA3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1" name="Rectangle 75">
            <a:extLst>
              <a:ext uri="{FF2B5EF4-FFF2-40B4-BE49-F238E27FC236}">
                <a16:creationId xmlns:a16="http://schemas.microsoft.com/office/drawing/2014/main" id="{A7B15065-BDD9-4962-B3EC-592374B6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4</a:t>
            </a:r>
          </a:p>
        </p:txBody>
      </p:sp>
      <p:sp>
        <p:nvSpPr>
          <p:cNvPr id="106572" name="Rectangle 76">
            <a:extLst>
              <a:ext uri="{FF2B5EF4-FFF2-40B4-BE49-F238E27FC236}">
                <a16:creationId xmlns:a16="http://schemas.microsoft.com/office/drawing/2014/main" id="{A99804BB-0D01-448C-861E-0A87823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3" name="Rectangle 77">
            <a:extLst>
              <a:ext uri="{FF2B5EF4-FFF2-40B4-BE49-F238E27FC236}">
                <a16:creationId xmlns:a16="http://schemas.microsoft.com/office/drawing/2014/main" id="{47EBA715-4D88-4B04-963B-404AB4D8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4" name="Rectangle 78">
            <a:extLst>
              <a:ext uri="{FF2B5EF4-FFF2-40B4-BE49-F238E27FC236}">
                <a16:creationId xmlns:a16="http://schemas.microsoft.com/office/drawing/2014/main" id="{E5E47D55-60E0-43D4-9328-BCA75009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5" name="Rectangle 79">
            <a:extLst>
              <a:ext uri="{FF2B5EF4-FFF2-40B4-BE49-F238E27FC236}">
                <a16:creationId xmlns:a16="http://schemas.microsoft.com/office/drawing/2014/main" id="{46027626-0B84-4506-A98F-B2A4861A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6" name="Rectangle 80">
            <a:extLst>
              <a:ext uri="{FF2B5EF4-FFF2-40B4-BE49-F238E27FC236}">
                <a16:creationId xmlns:a16="http://schemas.microsoft.com/office/drawing/2014/main" id="{CBE449D7-13A2-411A-96C9-13420996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9</a:t>
            </a:r>
          </a:p>
        </p:txBody>
      </p:sp>
      <p:sp>
        <p:nvSpPr>
          <p:cNvPr id="106577" name="Rectangle 81">
            <a:extLst>
              <a:ext uri="{FF2B5EF4-FFF2-40B4-BE49-F238E27FC236}">
                <a16:creationId xmlns:a16="http://schemas.microsoft.com/office/drawing/2014/main" id="{D1BCD89C-1378-4FC3-B6D7-573CCB14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</a:p>
        </p:txBody>
      </p:sp>
      <p:sp>
        <p:nvSpPr>
          <p:cNvPr id="106578" name="Text Box 82">
            <a:extLst>
              <a:ext uri="{FF2B5EF4-FFF2-40B4-BE49-F238E27FC236}">
                <a16:creationId xmlns:a16="http://schemas.microsoft.com/office/drawing/2014/main" id="{11A8B5AC-C4A0-4BC4-8B91-C761D99E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Therefore, </a:t>
            </a:r>
            <a:r>
              <a:rPr lang="en-US" altLang="zh-CN" b="1" i="1"/>
              <a:t>u</a:t>
            </a:r>
            <a:r>
              <a:rPr lang="en-US" altLang="zh-CN" b="1"/>
              <a:t> is an </a:t>
            </a:r>
            <a:r>
              <a:rPr lang="en-US" altLang="zh-CN" b="1">
                <a:solidFill>
                  <a:schemeClr val="accent1"/>
                </a:solidFill>
              </a:rPr>
              <a:t>articulation point</a:t>
            </a:r>
            <a:r>
              <a:rPr lang="en-US" altLang="zh-CN" b="1"/>
              <a:t> iff</a:t>
            </a:r>
          </a:p>
          <a:p>
            <a:pPr eaLnBrk="1" hangingPunct="1"/>
            <a:r>
              <a:rPr lang="en-US" altLang="zh-CN" b="1"/>
              <a:t>(1)  </a:t>
            </a:r>
            <a:r>
              <a:rPr lang="en-US" altLang="zh-CN" b="1" i="1"/>
              <a:t>u</a:t>
            </a:r>
            <a:r>
              <a:rPr lang="en-US" altLang="zh-CN" b="1"/>
              <a:t> is the </a:t>
            </a:r>
            <a:r>
              <a:rPr lang="en-US" altLang="zh-CN" b="1">
                <a:solidFill>
                  <a:schemeClr val="hlink"/>
                </a:solidFill>
              </a:rPr>
              <a:t>root</a:t>
            </a:r>
            <a:r>
              <a:rPr lang="en-US" altLang="zh-CN" b="1"/>
              <a:t> and has </a:t>
            </a:r>
            <a:r>
              <a:rPr lang="en-US" altLang="zh-CN" b="1">
                <a:solidFill>
                  <a:schemeClr val="hlink"/>
                </a:solidFill>
              </a:rPr>
              <a:t>at least 2 children</a:t>
            </a:r>
            <a:r>
              <a:rPr lang="en-US" altLang="zh-CN" b="1"/>
              <a:t>;  or</a:t>
            </a:r>
          </a:p>
          <a:p>
            <a:pPr eaLnBrk="1" hangingPunct="1"/>
            <a:r>
              <a:rPr lang="en-US" altLang="zh-CN" b="1"/>
              <a:t>(2)  </a:t>
            </a:r>
            <a:r>
              <a:rPr lang="en-US" altLang="zh-CN" b="1" i="1"/>
              <a:t>u</a:t>
            </a:r>
            <a:r>
              <a:rPr lang="en-US" altLang="zh-CN" b="1"/>
              <a:t> is not the root, and has </a:t>
            </a:r>
            <a:r>
              <a:rPr lang="en-US" altLang="zh-CN" b="1">
                <a:solidFill>
                  <a:schemeClr val="hlink"/>
                </a:solidFill>
              </a:rPr>
              <a:t>at least 1 child</a:t>
            </a:r>
            <a:r>
              <a:rPr lang="en-US" altLang="zh-CN" b="1"/>
              <a:t> such that  </a:t>
            </a:r>
            <a:r>
              <a:rPr lang="en-US" altLang="zh-CN" b="1" i="1">
                <a:solidFill>
                  <a:schemeClr val="hlink"/>
                </a:solidFill>
              </a:rPr>
              <a:t>Low</a:t>
            </a:r>
            <a:r>
              <a:rPr lang="en-US" altLang="zh-CN" b="1">
                <a:solidFill>
                  <a:schemeClr val="hlink"/>
                </a:solidFill>
              </a:rPr>
              <a:t>( </a:t>
            </a:r>
            <a:r>
              <a:rPr lang="en-US" altLang="zh-CN" b="1" i="1">
                <a:solidFill>
                  <a:schemeClr val="hlink"/>
                </a:solidFill>
              </a:rPr>
              <a:t>child</a:t>
            </a:r>
            <a:r>
              <a:rPr lang="en-US" altLang="zh-CN" b="1">
                <a:solidFill>
                  <a:schemeClr val="hlink"/>
                </a:solidFill>
              </a:rPr>
              <a:t> )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Num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u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/>
          </a:p>
        </p:txBody>
      </p:sp>
      <p:sp>
        <p:nvSpPr>
          <p:cNvPr id="106579" name="Oval 83">
            <a:extLst>
              <a:ext uri="{FF2B5EF4-FFF2-40B4-BE49-F238E27FC236}">
                <a16:creationId xmlns:a16="http://schemas.microsoft.com/office/drawing/2014/main" id="{A5591649-3C38-4C72-8267-F3AB6211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0" name="Oval 84">
            <a:extLst>
              <a:ext uri="{FF2B5EF4-FFF2-40B4-BE49-F238E27FC236}">
                <a16:creationId xmlns:a16="http://schemas.microsoft.com/office/drawing/2014/main" id="{B95AE9A2-45FE-4663-8E6B-FF0D20D8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1" name="Line 85">
            <a:extLst>
              <a:ext uri="{FF2B5EF4-FFF2-40B4-BE49-F238E27FC236}">
                <a16:creationId xmlns:a16="http://schemas.microsoft.com/office/drawing/2014/main" id="{0E6CA9DE-5D6A-4F63-80A5-DF4C6BBD6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5146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2" name="Line 86">
            <a:extLst>
              <a:ext uri="{FF2B5EF4-FFF2-40B4-BE49-F238E27FC236}">
                <a16:creationId xmlns:a16="http://schemas.microsoft.com/office/drawing/2014/main" id="{00E4DB52-F35A-44A7-AB08-4F2A9B5A0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3" name="Oval 87">
            <a:extLst>
              <a:ext uri="{FF2B5EF4-FFF2-40B4-BE49-F238E27FC236}">
                <a16:creationId xmlns:a16="http://schemas.microsoft.com/office/drawing/2014/main" id="{BE5C9BA0-70F8-4C7B-B0FA-514291AB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4" name="Line 88">
            <a:extLst>
              <a:ext uri="{FF2B5EF4-FFF2-40B4-BE49-F238E27FC236}">
                <a16:creationId xmlns:a16="http://schemas.microsoft.com/office/drawing/2014/main" id="{244C3E9C-F040-4173-B68A-E5723FEB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5" name="Oval 89">
            <a:extLst>
              <a:ext uri="{FF2B5EF4-FFF2-40B4-BE49-F238E27FC236}">
                <a16:creationId xmlns:a16="http://schemas.microsoft.com/office/drawing/2014/main" id="{EA1C15B4-4A53-454A-B8C1-A091F2A7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6" name="AutoShape 90">
            <a:extLst>
              <a:ext uri="{FF2B5EF4-FFF2-40B4-BE49-F238E27FC236}">
                <a16:creationId xmlns:a16="http://schemas.microsoft.com/office/drawing/2014/main" id="{37D9A403-60F7-4CEB-80BC-FF3B269E67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5257800"/>
            <a:ext cx="7924800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Please read the pseudocodes on p.327 and p.329 for more details.</a:t>
            </a:r>
          </a:p>
        </p:txBody>
      </p:sp>
      <p:sp>
        <p:nvSpPr>
          <p:cNvPr id="1049" name="Text Box 91">
            <a:extLst>
              <a:ext uri="{FF2B5EF4-FFF2-40B4-BE49-F238E27FC236}">
                <a16:creationId xmlns:a16="http://schemas.microsoft.com/office/drawing/2014/main" id="{11C538A4-B1C8-4498-92BC-4BDB21E7D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1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1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8" grpId="0" animBg="1" autoUpdateAnimBg="0"/>
      <p:bldP spid="106569" grpId="0" animBg="1" autoUpdateAnimBg="0"/>
      <p:bldP spid="106570" grpId="0" animBg="1" autoUpdateAnimBg="0"/>
      <p:bldP spid="106571" grpId="0" animBg="1" autoUpdateAnimBg="0"/>
      <p:bldP spid="106572" grpId="0" animBg="1" autoUpdateAnimBg="0"/>
      <p:bldP spid="106573" grpId="0" animBg="1" autoUpdateAnimBg="0"/>
      <p:bldP spid="106574" grpId="0" animBg="1" autoUpdateAnimBg="0"/>
      <p:bldP spid="106575" grpId="0" animBg="1" autoUpdateAnimBg="0"/>
      <p:bldP spid="106576" grpId="0" animBg="1" autoUpdateAnimBg="0"/>
      <p:bldP spid="106577" grpId="0" animBg="1" autoUpdateAnimBg="0"/>
      <p:bldP spid="106578" grpId="0" autoUpdateAnimBg="0"/>
      <p:bldP spid="106579" grpId="0" animBg="1"/>
      <p:bldP spid="106580" grpId="0" animBg="1"/>
      <p:bldP spid="106583" grpId="0" animBg="1"/>
      <p:bldP spid="106585" grpId="0" animBg="1"/>
      <p:bldP spid="10658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D26B0FC-E03B-4DA6-BC5A-6FFD4C5BB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9ABC9543-D98B-4383-97A4-FE65E1F3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 Euler Circuits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6022448-70D0-4B15-8448-AF8357618A7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93750"/>
            <a:ext cx="7620000" cy="2057400"/>
            <a:chOff x="432" y="432"/>
            <a:chExt cx="4800" cy="1296"/>
          </a:xfrm>
        </p:grpSpPr>
        <p:sp>
          <p:nvSpPr>
            <p:cNvPr id="6195" name="Rectangle 5">
              <a:extLst>
                <a:ext uri="{FF2B5EF4-FFF2-40B4-BE49-F238E27FC236}">
                  <a16:creationId xmlns:a16="http://schemas.microsoft.com/office/drawing/2014/main" id="{7F86E83B-8114-4BCC-8877-FFEE7556C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6" name="AutoShape 6">
              <a:extLst>
                <a:ext uri="{FF2B5EF4-FFF2-40B4-BE49-F238E27FC236}">
                  <a16:creationId xmlns:a16="http://schemas.microsoft.com/office/drawing/2014/main" id="{66B16AB0-9E54-4A51-8BD0-655005E92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3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7" name="AutoShape 7">
              <a:extLst>
                <a:ext uri="{FF2B5EF4-FFF2-40B4-BE49-F238E27FC236}">
                  <a16:creationId xmlns:a16="http://schemas.microsoft.com/office/drawing/2014/main" id="{A865B4FE-2DB3-499B-94DF-B2931BF8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8" name="AutoShape 8">
              <a:extLst>
                <a:ext uri="{FF2B5EF4-FFF2-40B4-BE49-F238E27FC236}">
                  <a16:creationId xmlns:a16="http://schemas.microsoft.com/office/drawing/2014/main" id="{57F15C3B-B2B4-49BA-9521-D512BD8D0C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9" name="Rectangle 9">
              <a:extLst>
                <a:ext uri="{FF2B5EF4-FFF2-40B4-BE49-F238E27FC236}">
                  <a16:creationId xmlns:a16="http://schemas.microsoft.com/office/drawing/2014/main" id="{FA6583B7-8D56-4F0A-A644-D6569CF3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0" name="AutoShape 10">
              <a:extLst>
                <a:ext uri="{FF2B5EF4-FFF2-40B4-BE49-F238E27FC236}">
                  <a16:creationId xmlns:a16="http://schemas.microsoft.com/office/drawing/2014/main" id="{50B97941-CF7F-4297-B210-4EC28061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3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1" name="AutoShape 11">
              <a:extLst>
                <a:ext uri="{FF2B5EF4-FFF2-40B4-BE49-F238E27FC236}">
                  <a16:creationId xmlns:a16="http://schemas.microsoft.com/office/drawing/2014/main" id="{3072177B-B12E-43D0-BC52-AC72FEF0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2" name="AutoShape 12">
              <a:extLst>
                <a:ext uri="{FF2B5EF4-FFF2-40B4-BE49-F238E27FC236}">
                  <a16:creationId xmlns:a16="http://schemas.microsoft.com/office/drawing/2014/main" id="{E3966BDF-C0D8-46F7-95EC-9CFAF7217B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1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3" name="AutoShape 13">
              <a:extLst>
                <a:ext uri="{FF2B5EF4-FFF2-40B4-BE49-F238E27FC236}">
                  <a16:creationId xmlns:a16="http://schemas.microsoft.com/office/drawing/2014/main" id="{63C75886-BEF1-4CE1-89DE-675B61D139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139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4" name="Rectangle 14">
              <a:extLst>
                <a:ext uri="{FF2B5EF4-FFF2-40B4-BE49-F238E27FC236}">
                  <a16:creationId xmlns:a16="http://schemas.microsoft.com/office/drawing/2014/main" id="{3AA5C26D-E2E6-4370-A5FC-222411344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AutoShape 15">
              <a:extLst>
                <a:ext uri="{FF2B5EF4-FFF2-40B4-BE49-F238E27FC236}">
                  <a16:creationId xmlns:a16="http://schemas.microsoft.com/office/drawing/2014/main" id="{B1B88162-3294-4909-BE26-E5A190449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6" name="AutoShape 16">
              <a:extLst>
                <a:ext uri="{FF2B5EF4-FFF2-40B4-BE49-F238E27FC236}">
                  <a16:creationId xmlns:a16="http://schemas.microsoft.com/office/drawing/2014/main" id="{A98F29CA-4082-48BC-B37F-B5DCA090F8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187FFCCA-6EA8-4EE6-9418-C890C0D57C8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71800"/>
            <a:ext cx="7620000" cy="762000"/>
            <a:chOff x="480" y="2064"/>
            <a:chExt cx="4800" cy="480"/>
          </a:xfrm>
        </p:grpSpPr>
        <p:pic>
          <p:nvPicPr>
            <p:cNvPr id="6193" name="Picture 18" descr="DARTS">
              <a:extLst>
                <a:ext uri="{FF2B5EF4-FFF2-40B4-BE49-F238E27FC236}">
                  <a16:creationId xmlns:a16="http://schemas.microsoft.com/office/drawing/2014/main" id="{497B24EF-8050-4686-B8F2-B9C1505FD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11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4" name="Text Box 19">
              <a:extLst>
                <a:ext uri="{FF2B5EF4-FFF2-40B4-BE49-F238E27FC236}">
                  <a16:creationId xmlns:a16="http://schemas.microsoft.com/office/drawing/2014/main" id="{D1658821-2DEE-46F8-9292-8C7D9B35F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Draw each line exactly once without lifting your pen from the paper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Euler tour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FD339E0-DD5F-47C5-BB8E-C1E25A842A2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620000" cy="762000"/>
            <a:chOff x="480" y="2688"/>
            <a:chExt cx="4800" cy="480"/>
          </a:xfrm>
        </p:grpSpPr>
        <p:pic>
          <p:nvPicPr>
            <p:cNvPr id="6191" name="Picture 21" descr="DARTS">
              <a:extLst>
                <a:ext uri="{FF2B5EF4-FFF2-40B4-BE49-F238E27FC236}">
                  <a16:creationId xmlns:a16="http://schemas.microsoft.com/office/drawing/2014/main" id="{D073D54A-3DA2-4499-B97E-8767FD82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2" name="Text Box 22">
              <a:extLst>
                <a:ext uri="{FF2B5EF4-FFF2-40B4-BE49-F238E27FC236}">
                  <a16:creationId xmlns:a16="http://schemas.microsoft.com/office/drawing/2014/main" id="{AEE2F218-82F6-44CC-AB2D-9497BAD53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Draw each line exactly once without lifting your pen from the paper, AND finish at the starting point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Euler curcuit</a:t>
              </a:r>
            </a:p>
          </p:txBody>
        </p:sp>
      </p:grpSp>
      <p:sp>
        <p:nvSpPr>
          <p:cNvPr id="107543" name="Line 23">
            <a:extLst>
              <a:ext uri="{FF2B5EF4-FFF2-40B4-BE49-F238E27FC236}">
                <a16:creationId xmlns:a16="http://schemas.microsoft.com/office/drawing/2014/main" id="{5EF45DF7-DA16-4478-A568-5FD8E7082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C5535AB4-3BC2-46E8-937C-38DD8F6D2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4D78A2B9-65A8-4DD9-B66C-F6A6B5DBE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674BDEB3-865B-4BA5-88BC-8575B3945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12954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6E8904A6-F171-4A86-BEE7-BE3032C78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8">
            <a:extLst>
              <a:ext uri="{FF2B5EF4-FFF2-40B4-BE49-F238E27FC236}">
                <a16:creationId xmlns:a16="http://schemas.microsoft.com/office/drawing/2014/main" id="{1346AAFD-766B-4A80-96BA-E0889CB65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22860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29">
            <a:extLst>
              <a:ext uri="{FF2B5EF4-FFF2-40B4-BE49-F238E27FC236}">
                <a16:creationId xmlns:a16="http://schemas.microsoft.com/office/drawing/2014/main" id="{42A20A0E-4923-4A61-ADA8-81372C8A8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0" name="Line 30">
            <a:extLst>
              <a:ext uri="{FF2B5EF4-FFF2-40B4-BE49-F238E27FC236}">
                <a16:creationId xmlns:a16="http://schemas.microsoft.com/office/drawing/2014/main" id="{A87FC5A5-8E99-4452-8AA9-19CDFC051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1" name="Line 31">
            <a:extLst>
              <a:ext uri="{FF2B5EF4-FFF2-40B4-BE49-F238E27FC236}">
                <a16:creationId xmlns:a16="http://schemas.microsoft.com/office/drawing/2014/main" id="{E36895A2-2EFF-43A4-9347-5D5159ACD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2" name="Line 32">
            <a:extLst>
              <a:ext uri="{FF2B5EF4-FFF2-40B4-BE49-F238E27FC236}">
                <a16:creationId xmlns:a16="http://schemas.microsoft.com/office/drawing/2014/main" id="{1016F6C3-BF52-4C3F-91B0-1824E0C63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3" name="Line 33">
            <a:extLst>
              <a:ext uri="{FF2B5EF4-FFF2-40B4-BE49-F238E27FC236}">
                <a16:creationId xmlns:a16="http://schemas.microsoft.com/office/drawing/2014/main" id="{6E205998-8A1A-46F2-A2B0-E25E36E28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4" name="Line 34">
            <a:extLst>
              <a:ext uri="{FF2B5EF4-FFF2-40B4-BE49-F238E27FC236}">
                <a16:creationId xmlns:a16="http://schemas.microsoft.com/office/drawing/2014/main" id="{4CDC5C85-E52C-4505-AA3D-F9AED55C8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286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5" name="Line 35">
            <a:extLst>
              <a:ext uri="{FF2B5EF4-FFF2-40B4-BE49-F238E27FC236}">
                <a16:creationId xmlns:a16="http://schemas.microsoft.com/office/drawing/2014/main" id="{A507DBD7-5818-4C14-B29A-A945784875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6" name="Line 36">
            <a:extLst>
              <a:ext uri="{FF2B5EF4-FFF2-40B4-BE49-F238E27FC236}">
                <a16:creationId xmlns:a16="http://schemas.microsoft.com/office/drawing/2014/main" id="{6CD19118-8443-4519-A51C-869F134CD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7" name="Line 37">
            <a:extLst>
              <a:ext uri="{FF2B5EF4-FFF2-40B4-BE49-F238E27FC236}">
                <a16:creationId xmlns:a16="http://schemas.microsoft.com/office/drawing/2014/main" id="{C8E47787-D542-430B-A9EE-BB3010C2C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8" name="Line 38">
            <a:extLst>
              <a:ext uri="{FF2B5EF4-FFF2-40B4-BE49-F238E27FC236}">
                <a16:creationId xmlns:a16="http://schemas.microsoft.com/office/drawing/2014/main" id="{877B8C77-9382-43C0-BB1F-AAF7FD70B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9" name="Line 39">
            <a:extLst>
              <a:ext uri="{FF2B5EF4-FFF2-40B4-BE49-F238E27FC236}">
                <a16:creationId xmlns:a16="http://schemas.microsoft.com/office/drawing/2014/main" id="{A596E71C-B3A2-47EF-8934-E05CF0A70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2954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0" name="Line 40">
            <a:extLst>
              <a:ext uri="{FF2B5EF4-FFF2-40B4-BE49-F238E27FC236}">
                <a16:creationId xmlns:a16="http://schemas.microsoft.com/office/drawing/2014/main" id="{FE2E6632-3332-4BAD-B202-FF5629B26F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1" name="Text Box 41">
            <a:extLst>
              <a:ext uri="{FF2B5EF4-FFF2-40B4-BE49-F238E27FC236}">
                <a16:creationId xmlns:a16="http://schemas.microsoft.com/office/drawing/2014/main" id="{BD1F565A-D323-427A-B89B-4023DFFC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An Euler circuit is possible only if the graph is connected and each vertex has an </a:t>
            </a:r>
            <a:r>
              <a:rPr lang="en-US" altLang="zh-CN" sz="2000" b="1">
                <a:solidFill>
                  <a:schemeClr val="hlink"/>
                </a:solidFill>
              </a:rPr>
              <a:t>even</a:t>
            </a:r>
            <a:r>
              <a:rPr lang="en-US" altLang="zh-CN" sz="2000" b="1"/>
              <a:t> degree.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8C5EDD19-3EE8-4FCB-9C4C-3066DDF97A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7924800" cy="2362200"/>
            <a:chOff x="336" y="528"/>
            <a:chExt cx="4992" cy="1488"/>
          </a:xfrm>
        </p:grpSpPr>
        <p:sp>
          <p:nvSpPr>
            <p:cNvPr id="6173" name="Oval 43">
              <a:extLst>
                <a:ext uri="{FF2B5EF4-FFF2-40B4-BE49-F238E27FC236}">
                  <a16:creationId xmlns:a16="http://schemas.microsoft.com/office/drawing/2014/main" id="{E9BA03D3-A57E-41CA-979D-8B370F50B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52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Oval 44">
              <a:extLst>
                <a:ext uri="{FF2B5EF4-FFF2-40B4-BE49-F238E27FC236}">
                  <a16:creationId xmlns:a16="http://schemas.microsoft.com/office/drawing/2014/main" id="{E17DA2DB-D81E-4470-9ACA-7DFD5CDE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Oval 45">
              <a:extLst>
                <a:ext uri="{FF2B5EF4-FFF2-40B4-BE49-F238E27FC236}">
                  <a16:creationId xmlns:a16="http://schemas.microsoft.com/office/drawing/2014/main" id="{576558B2-E3C4-4D4B-A463-95945006B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Oval 46">
              <a:extLst>
                <a:ext uri="{FF2B5EF4-FFF2-40B4-BE49-F238E27FC236}">
                  <a16:creationId xmlns:a16="http://schemas.microsoft.com/office/drawing/2014/main" id="{A8FD102E-A79B-4FD4-AB7C-09822B37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7" name="Oval 47">
              <a:extLst>
                <a:ext uri="{FF2B5EF4-FFF2-40B4-BE49-F238E27FC236}">
                  <a16:creationId xmlns:a16="http://schemas.microsoft.com/office/drawing/2014/main" id="{F7270561-EC69-4981-A45C-DD48947F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8" name="Oval 48">
              <a:extLst>
                <a:ext uri="{FF2B5EF4-FFF2-40B4-BE49-F238E27FC236}">
                  <a16:creationId xmlns:a16="http://schemas.microsoft.com/office/drawing/2014/main" id="{35FD9604-A2EF-48E8-96C4-5A75F7E4A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9" name="Oval 49">
              <a:extLst>
                <a:ext uri="{FF2B5EF4-FFF2-40B4-BE49-F238E27FC236}">
                  <a16:creationId xmlns:a16="http://schemas.microsoft.com/office/drawing/2014/main" id="{2853B8A6-6A0B-4DDC-8025-13952F68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0" name="Oval 50">
              <a:extLst>
                <a:ext uri="{FF2B5EF4-FFF2-40B4-BE49-F238E27FC236}">
                  <a16:creationId xmlns:a16="http://schemas.microsoft.com/office/drawing/2014/main" id="{0FBE47D0-91DA-4C45-910F-AA32C97C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1" name="Oval 51">
              <a:extLst>
                <a:ext uri="{FF2B5EF4-FFF2-40B4-BE49-F238E27FC236}">
                  <a16:creationId xmlns:a16="http://schemas.microsoft.com/office/drawing/2014/main" id="{F6E5E6B0-22DA-4E8A-BD8A-EC10B77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Oval 52">
              <a:extLst>
                <a:ext uri="{FF2B5EF4-FFF2-40B4-BE49-F238E27FC236}">
                  <a16:creationId xmlns:a16="http://schemas.microsoft.com/office/drawing/2014/main" id="{F0C4F3AC-4931-462D-94C4-6212B76F0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52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3" name="Oval 53">
              <a:extLst>
                <a:ext uri="{FF2B5EF4-FFF2-40B4-BE49-F238E27FC236}">
                  <a16:creationId xmlns:a16="http://schemas.microsoft.com/office/drawing/2014/main" id="{D0790F4B-0111-4914-96BC-90D05088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4" name="Oval 54">
              <a:extLst>
                <a:ext uri="{FF2B5EF4-FFF2-40B4-BE49-F238E27FC236}">
                  <a16:creationId xmlns:a16="http://schemas.microsoft.com/office/drawing/2014/main" id="{4CEDD820-0D82-4FCF-BDE3-308C0314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5" name="Oval 55">
              <a:extLst>
                <a:ext uri="{FF2B5EF4-FFF2-40B4-BE49-F238E27FC236}">
                  <a16:creationId xmlns:a16="http://schemas.microsoft.com/office/drawing/2014/main" id="{C5D303EB-ADD1-4C4F-A4FC-32833F97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6" name="Oval 56">
              <a:extLst>
                <a:ext uri="{FF2B5EF4-FFF2-40B4-BE49-F238E27FC236}">
                  <a16:creationId xmlns:a16="http://schemas.microsoft.com/office/drawing/2014/main" id="{700477B0-14E1-4CAC-A4DE-AF3B0877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7" name="Oval 57">
              <a:extLst>
                <a:ext uri="{FF2B5EF4-FFF2-40B4-BE49-F238E27FC236}">
                  <a16:creationId xmlns:a16="http://schemas.microsoft.com/office/drawing/2014/main" id="{4C7611F3-F7EA-4F17-9D65-BBA0ABC3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8" name="Oval 58">
              <a:extLst>
                <a:ext uri="{FF2B5EF4-FFF2-40B4-BE49-F238E27FC236}">
                  <a16:creationId xmlns:a16="http://schemas.microsoft.com/office/drawing/2014/main" id="{8CBC1B14-C994-44E8-A973-77E36801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9" name="Oval 59">
              <a:extLst>
                <a:ext uri="{FF2B5EF4-FFF2-40B4-BE49-F238E27FC236}">
                  <a16:creationId xmlns:a16="http://schemas.microsoft.com/office/drawing/2014/main" id="{37FC0921-1957-49AB-9E6A-3F17762D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0" name="Oval 60">
              <a:extLst>
                <a:ext uri="{FF2B5EF4-FFF2-40B4-BE49-F238E27FC236}">
                  <a16:creationId xmlns:a16="http://schemas.microsoft.com/office/drawing/2014/main" id="{E21E0C9E-9FC6-4215-88DE-FA10140B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7581" name="Text Box 61">
            <a:extLst>
              <a:ext uri="{FF2B5EF4-FFF2-40B4-BE49-F238E27FC236}">
                <a16:creationId xmlns:a16="http://schemas.microsoft.com/office/drawing/2014/main" id="{5714808B-0FA2-4265-804C-3138FD6F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An Euler tour is possible if there are exactly </a:t>
            </a:r>
            <a:r>
              <a:rPr lang="en-US" altLang="zh-CN" sz="2000" b="1">
                <a:solidFill>
                  <a:schemeClr val="hlink"/>
                </a:solidFill>
              </a:rPr>
              <a:t>two</a:t>
            </a:r>
            <a:r>
              <a:rPr lang="en-US" altLang="zh-CN" sz="2000" b="1"/>
              <a:t> vertices having odd degree.  One must start at one of the odd-degree vertices.</a:t>
            </a:r>
          </a:p>
        </p:txBody>
      </p:sp>
      <p:sp>
        <p:nvSpPr>
          <p:cNvPr id="6172" name="Text Box 62">
            <a:extLst>
              <a:ext uri="{FF2B5EF4-FFF2-40B4-BE49-F238E27FC236}">
                <a16:creationId xmlns:a16="http://schemas.microsoft.com/office/drawing/2014/main" id="{CF75C9F5-3E27-4490-A5DF-B096C0BE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61" grpId="0" autoUpdateAnimBg="0"/>
      <p:bldP spid="1075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E4BA794-CE60-4F0A-84CF-0F4855DA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3155F25-B456-409B-AB7B-C1C183A696D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1000"/>
            <a:ext cx="7162800" cy="2362200"/>
            <a:chOff x="576" y="384"/>
            <a:chExt cx="4512" cy="1488"/>
          </a:xfrm>
        </p:grpSpPr>
        <p:sp>
          <p:nvSpPr>
            <p:cNvPr id="7201" name="Line 4">
              <a:extLst>
                <a:ext uri="{FF2B5EF4-FFF2-40B4-BE49-F238E27FC236}">
                  <a16:creationId xmlns:a16="http://schemas.microsoft.com/office/drawing/2014/main" id="{E1143B13-75AD-4562-A84E-6C8FD314E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81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5">
              <a:extLst>
                <a:ext uri="{FF2B5EF4-FFF2-40B4-BE49-F238E27FC236}">
                  <a16:creationId xmlns:a16="http://schemas.microsoft.com/office/drawing/2014/main" id="{B39CD9BF-14F0-48F7-B694-38B12417B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816"/>
              <a:ext cx="144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AutoShape 6">
              <a:extLst>
                <a:ext uri="{FF2B5EF4-FFF2-40B4-BE49-F238E27FC236}">
                  <a16:creationId xmlns:a16="http://schemas.microsoft.com/office/drawing/2014/main" id="{FBBA0A2F-1A38-40D7-B654-FF4B8EAEC2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40" y="768"/>
              <a:ext cx="624" cy="72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84A4E770-9846-4AA1-9758-CDB72FD4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836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5" name="Rectangle 8">
              <a:extLst>
                <a:ext uri="{FF2B5EF4-FFF2-40B4-BE49-F238E27FC236}">
                  <a16:creationId xmlns:a16="http://schemas.microsoft.com/office/drawing/2014/main" id="{16FBB335-923E-48BC-B46F-ABE29FC1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36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6" name="AutoShape 9">
              <a:extLst>
                <a:ext uri="{FF2B5EF4-FFF2-40B4-BE49-F238E27FC236}">
                  <a16:creationId xmlns:a16="http://schemas.microsoft.com/office/drawing/2014/main" id="{6FDDDD68-54FC-49B0-B192-B29FCF77E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00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7" name="AutoShape 10">
              <a:extLst>
                <a:ext uri="{FF2B5EF4-FFF2-40B4-BE49-F238E27FC236}">
                  <a16:creationId xmlns:a16="http://schemas.microsoft.com/office/drawing/2014/main" id="{93F0DAB1-35B9-4394-BDEF-2F98F51E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8" name="AutoShape 11">
              <a:extLst>
                <a:ext uri="{FF2B5EF4-FFF2-40B4-BE49-F238E27FC236}">
                  <a16:creationId xmlns:a16="http://schemas.microsoft.com/office/drawing/2014/main" id="{B4AF1DEA-27FB-4E15-9151-4ACD22A55D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1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9" name="AutoShape 12">
              <a:extLst>
                <a:ext uri="{FF2B5EF4-FFF2-40B4-BE49-F238E27FC236}">
                  <a16:creationId xmlns:a16="http://schemas.microsoft.com/office/drawing/2014/main" id="{F04B5779-5FC9-46A6-98E8-5FF1C3E3C4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1460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0" name="AutoShape 13">
              <a:extLst>
                <a:ext uri="{FF2B5EF4-FFF2-40B4-BE49-F238E27FC236}">
                  <a16:creationId xmlns:a16="http://schemas.microsoft.com/office/drawing/2014/main" id="{9F773AA1-0BC6-4970-A27D-3FE63087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1" name="Oval 14">
              <a:extLst>
                <a:ext uri="{FF2B5EF4-FFF2-40B4-BE49-F238E27FC236}">
                  <a16:creationId xmlns:a16="http://schemas.microsoft.com/office/drawing/2014/main" id="{4A4B29B9-3319-4020-A694-1E19B738A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7212" name="Oval 15">
              <a:extLst>
                <a:ext uri="{FF2B5EF4-FFF2-40B4-BE49-F238E27FC236}">
                  <a16:creationId xmlns:a16="http://schemas.microsoft.com/office/drawing/2014/main" id="{3BE5CA0A-B19C-4382-835E-1DA4F2F2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</a:t>
              </a:r>
            </a:p>
          </p:txBody>
        </p:sp>
        <p:sp>
          <p:nvSpPr>
            <p:cNvPr id="7213" name="Oval 16">
              <a:extLst>
                <a:ext uri="{FF2B5EF4-FFF2-40B4-BE49-F238E27FC236}">
                  <a16:creationId xmlns:a16="http://schemas.microsoft.com/office/drawing/2014/main" id="{7C6FE242-60B7-4B57-BFBC-8BC89A89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</a:p>
          </p:txBody>
        </p:sp>
        <p:sp>
          <p:nvSpPr>
            <p:cNvPr id="7214" name="Oval 17">
              <a:extLst>
                <a:ext uri="{FF2B5EF4-FFF2-40B4-BE49-F238E27FC236}">
                  <a16:creationId xmlns:a16="http://schemas.microsoft.com/office/drawing/2014/main" id="{FF69D1F9-9D97-4A19-B5B3-F3A6C84D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8</a:t>
              </a:r>
            </a:p>
          </p:txBody>
        </p:sp>
        <p:sp>
          <p:nvSpPr>
            <p:cNvPr id="7215" name="Oval 18">
              <a:extLst>
                <a:ext uri="{FF2B5EF4-FFF2-40B4-BE49-F238E27FC236}">
                  <a16:creationId xmlns:a16="http://schemas.microsoft.com/office/drawing/2014/main" id="{3E52C6BB-3461-4114-82CE-10B3B4FB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7216" name="Oval 19">
              <a:extLst>
                <a:ext uri="{FF2B5EF4-FFF2-40B4-BE49-F238E27FC236}">
                  <a16:creationId xmlns:a16="http://schemas.microsoft.com/office/drawing/2014/main" id="{9D7D18D6-07CF-43D6-9BBA-07CEE9CFF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</a:t>
              </a:r>
            </a:p>
          </p:txBody>
        </p:sp>
        <p:sp>
          <p:nvSpPr>
            <p:cNvPr id="7217" name="Oval 20">
              <a:extLst>
                <a:ext uri="{FF2B5EF4-FFF2-40B4-BE49-F238E27FC236}">
                  <a16:creationId xmlns:a16="http://schemas.microsoft.com/office/drawing/2014/main" id="{31E58574-1285-4C40-8044-A1FB0A74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7218" name="Oval 21">
              <a:extLst>
                <a:ext uri="{FF2B5EF4-FFF2-40B4-BE49-F238E27FC236}">
                  <a16:creationId xmlns:a16="http://schemas.microsoft.com/office/drawing/2014/main" id="{1F8BEAC0-846A-4F0B-9DBC-07CD0996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8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12</a:t>
              </a:r>
            </a:p>
          </p:txBody>
        </p:sp>
        <p:sp>
          <p:nvSpPr>
            <p:cNvPr id="7219" name="Oval 22">
              <a:extLst>
                <a:ext uri="{FF2B5EF4-FFF2-40B4-BE49-F238E27FC236}">
                  <a16:creationId xmlns:a16="http://schemas.microsoft.com/office/drawing/2014/main" id="{FB97960B-D5CF-40F5-B2DE-E734E1BA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  <p:sp>
          <p:nvSpPr>
            <p:cNvPr id="7220" name="Oval 23">
              <a:extLst>
                <a:ext uri="{FF2B5EF4-FFF2-40B4-BE49-F238E27FC236}">
                  <a16:creationId xmlns:a16="http://schemas.microsoft.com/office/drawing/2014/main" id="{3924D279-27B2-4DFB-850C-19E218E6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10</a:t>
              </a:r>
            </a:p>
          </p:txBody>
        </p:sp>
        <p:sp>
          <p:nvSpPr>
            <p:cNvPr id="7221" name="Oval 24">
              <a:extLst>
                <a:ext uri="{FF2B5EF4-FFF2-40B4-BE49-F238E27FC236}">
                  <a16:creationId xmlns:a16="http://schemas.microsoft.com/office/drawing/2014/main" id="{493409E4-7AE8-49A7-82DB-90F8DF3EE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  <p:sp>
          <p:nvSpPr>
            <p:cNvPr id="7222" name="Oval 25">
              <a:extLst>
                <a:ext uri="{FF2B5EF4-FFF2-40B4-BE49-F238E27FC236}">
                  <a16:creationId xmlns:a16="http://schemas.microsoft.com/office/drawing/2014/main" id="{586E2AE1-76AB-4CDA-9658-E68CE048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11</a:t>
              </a:r>
            </a:p>
          </p:txBody>
        </p:sp>
      </p:grpSp>
      <p:sp>
        <p:nvSpPr>
          <p:cNvPr id="108570" name="Oval 26">
            <a:extLst>
              <a:ext uri="{FF2B5EF4-FFF2-40B4-BE49-F238E27FC236}">
                <a16:creationId xmlns:a16="http://schemas.microsoft.com/office/drawing/2014/main" id="{BD4EE988-30A8-4290-97D6-3EE24E46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914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71" name="Line 27">
            <a:extLst>
              <a:ext uri="{FF2B5EF4-FFF2-40B4-BE49-F238E27FC236}">
                <a16:creationId xmlns:a16="http://schemas.microsoft.com/office/drawing/2014/main" id="{FF595D73-54AF-4E50-AC01-52E900A1B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066800"/>
            <a:ext cx="1981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Line 28">
            <a:extLst>
              <a:ext uri="{FF2B5EF4-FFF2-40B4-BE49-F238E27FC236}">
                <a16:creationId xmlns:a16="http://schemas.microsoft.com/office/drawing/2014/main" id="{6A03BDD9-C46C-4346-BF7C-CD4C1ABFE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D9807440-F4DD-4C5F-A647-63F262338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143000"/>
            <a:ext cx="1981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4" name="Oval 30">
            <a:extLst>
              <a:ext uri="{FF2B5EF4-FFF2-40B4-BE49-F238E27FC236}">
                <a16:creationId xmlns:a16="http://schemas.microsoft.com/office/drawing/2014/main" id="{D79049B2-3045-42BC-8B77-4952F4DE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914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75" name="Line 31">
            <a:extLst>
              <a:ext uri="{FF2B5EF4-FFF2-40B4-BE49-F238E27FC236}">
                <a16:creationId xmlns:a16="http://schemas.microsoft.com/office/drawing/2014/main" id="{B7BDD214-4214-4EB1-9ED4-47C4A06114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609600"/>
            <a:ext cx="838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6" name="Line 32">
            <a:extLst>
              <a:ext uri="{FF2B5EF4-FFF2-40B4-BE49-F238E27FC236}">
                <a16:creationId xmlns:a16="http://schemas.microsoft.com/office/drawing/2014/main" id="{5B7BFF43-C137-4A5D-8B31-C6839100E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7909D03B-214A-4AB9-A140-3BBECD856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8" name="Line 34">
            <a:extLst>
              <a:ext uri="{FF2B5EF4-FFF2-40B4-BE49-F238E27FC236}">
                <a16:creationId xmlns:a16="http://schemas.microsoft.com/office/drawing/2014/main" id="{3188C822-B2B1-4BFF-8EEE-B59677FD1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1430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9" name="Line 35">
            <a:extLst>
              <a:ext uri="{FF2B5EF4-FFF2-40B4-BE49-F238E27FC236}">
                <a16:creationId xmlns:a16="http://schemas.microsoft.com/office/drawing/2014/main" id="{19AECC76-099C-40A9-8F0D-5EF5A8AC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143000"/>
            <a:ext cx="19812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0" name="Line 36">
            <a:extLst>
              <a:ext uri="{FF2B5EF4-FFF2-40B4-BE49-F238E27FC236}">
                <a16:creationId xmlns:a16="http://schemas.microsoft.com/office/drawing/2014/main" id="{5C15E244-815F-4A2B-BFCE-1812D4949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057400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1" name="Line 37">
            <a:extLst>
              <a:ext uri="{FF2B5EF4-FFF2-40B4-BE49-F238E27FC236}">
                <a16:creationId xmlns:a16="http://schemas.microsoft.com/office/drawing/2014/main" id="{DE15FB78-5CF4-4454-8E45-377CA226C5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16764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2" name="Line 38">
            <a:extLst>
              <a:ext uri="{FF2B5EF4-FFF2-40B4-BE49-F238E27FC236}">
                <a16:creationId xmlns:a16="http://schemas.microsoft.com/office/drawing/2014/main" id="{CDF24712-8D84-40F1-93BA-47E051062F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6764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3" name="Line 39">
            <a:extLst>
              <a:ext uri="{FF2B5EF4-FFF2-40B4-BE49-F238E27FC236}">
                <a16:creationId xmlns:a16="http://schemas.microsoft.com/office/drawing/2014/main" id="{A889412F-0E13-45BD-9FFB-0590B57B3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2192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4" name="Line 40">
            <a:extLst>
              <a:ext uri="{FF2B5EF4-FFF2-40B4-BE49-F238E27FC236}">
                <a16:creationId xmlns:a16="http://schemas.microsoft.com/office/drawing/2014/main" id="{AC910993-B24A-46CE-8654-195B34F8D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066800"/>
            <a:ext cx="1905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5" name="Line 41">
            <a:extLst>
              <a:ext uri="{FF2B5EF4-FFF2-40B4-BE49-F238E27FC236}">
                <a16:creationId xmlns:a16="http://schemas.microsoft.com/office/drawing/2014/main" id="{9B4ABAD0-4589-4AC4-8E62-AC6A639F8B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066800"/>
            <a:ext cx="1981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6" name="Line 42">
            <a:extLst>
              <a:ext uri="{FF2B5EF4-FFF2-40B4-BE49-F238E27FC236}">
                <a16:creationId xmlns:a16="http://schemas.microsoft.com/office/drawing/2014/main" id="{D3AF73E6-5504-416A-8718-480E101D4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219200"/>
            <a:ext cx="0" cy="685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7" name="Line 43">
            <a:extLst>
              <a:ext uri="{FF2B5EF4-FFF2-40B4-BE49-F238E27FC236}">
                <a16:creationId xmlns:a16="http://schemas.microsoft.com/office/drawing/2014/main" id="{088D5552-D914-42F8-B597-DAB41D79F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057400"/>
            <a:ext cx="1981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8" name="Line 44">
            <a:extLst>
              <a:ext uri="{FF2B5EF4-FFF2-40B4-BE49-F238E27FC236}">
                <a16:creationId xmlns:a16="http://schemas.microsoft.com/office/drawing/2014/main" id="{2141AFE2-3923-406D-8E3E-62A2DDF9A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8382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9" name="Line 45">
            <a:extLst>
              <a:ext uri="{FF2B5EF4-FFF2-40B4-BE49-F238E27FC236}">
                <a16:creationId xmlns:a16="http://schemas.microsoft.com/office/drawing/2014/main" id="{B735C44D-CFE0-4E34-A6FE-D161E8165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143000"/>
            <a:ext cx="9144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0" name="Line 46">
            <a:extLst>
              <a:ext uri="{FF2B5EF4-FFF2-40B4-BE49-F238E27FC236}">
                <a16:creationId xmlns:a16="http://schemas.microsoft.com/office/drawing/2014/main" id="{41D086EA-C776-4177-A1CC-161CC026B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3600"/>
            <a:ext cx="838200" cy="381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1" name="Line 47">
            <a:extLst>
              <a:ext uri="{FF2B5EF4-FFF2-40B4-BE49-F238E27FC236}">
                <a16:creationId xmlns:a16="http://schemas.microsoft.com/office/drawing/2014/main" id="{22E1633A-4FF7-467A-B9F5-06785D27D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133600"/>
            <a:ext cx="838200" cy="381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2" name="Line 48">
            <a:extLst>
              <a:ext uri="{FF2B5EF4-FFF2-40B4-BE49-F238E27FC236}">
                <a16:creationId xmlns:a16="http://schemas.microsoft.com/office/drawing/2014/main" id="{5A948A58-FD2E-47A5-AF22-987001C40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057400"/>
            <a:ext cx="20574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3" name="AutoShape 49" descr="再生纸">
            <a:extLst>
              <a:ext uri="{FF2B5EF4-FFF2-40B4-BE49-F238E27FC236}">
                <a16:creationId xmlns:a16="http://schemas.microsoft.com/office/drawing/2014/main" id="{AF9B8F65-8782-4A88-A73A-D3E7666D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7239000" cy="2209800"/>
          </a:xfrm>
          <a:prstGeom prst="roundRect">
            <a:avLst>
              <a:gd name="adj" fmla="val 1070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path should be maintained as a linked list.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For each adjacency list, maintain a pointer to the last edge scanned.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 i="1"/>
              <a:t>T </a:t>
            </a:r>
            <a:r>
              <a:rPr lang="en-US" altLang="zh-CN" sz="2000" b="1"/>
              <a:t>= O( |E| + |V| )</a:t>
            </a:r>
            <a:endParaRPr lang="en-US" altLang="zh-CN" sz="2000" b="1" i="1"/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8DFD3578-07BB-4C87-8F55-9C1E6EB3FD4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334000"/>
            <a:ext cx="7620000" cy="762000"/>
            <a:chOff x="480" y="2688"/>
            <a:chExt cx="4800" cy="480"/>
          </a:xfrm>
        </p:grpSpPr>
        <p:pic>
          <p:nvPicPr>
            <p:cNvPr id="7199" name="Picture 51" descr="DARTS">
              <a:extLst>
                <a:ext uri="{FF2B5EF4-FFF2-40B4-BE49-F238E27FC236}">
                  <a16:creationId xmlns:a16="http://schemas.microsoft.com/office/drawing/2014/main" id="{E879A9DF-15FF-4179-8297-1D1E56689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2">
              <a:extLst>
                <a:ext uri="{FF2B5EF4-FFF2-40B4-BE49-F238E27FC236}">
                  <a16:creationId xmlns:a16="http://schemas.microsoft.com/office/drawing/2014/main" id="{74C8017E-A213-4EB4-B61D-8B6EA816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Find a simple cycle in an undirected graph that visits every vertex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Hamilton cycle</a:t>
              </a:r>
            </a:p>
          </p:txBody>
        </p:sp>
      </p:grpSp>
      <p:sp>
        <p:nvSpPr>
          <p:cNvPr id="108598" name="Text Box 54">
            <a:extLst>
              <a:ext uri="{FF2B5EF4-FFF2-40B4-BE49-F238E27FC236}">
                <a16:creationId xmlns:a16="http://schemas.microsoft.com/office/drawing/2014/main" id="{024F038B-6ADC-49F2-88E4-FC08469C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DFS</a:t>
            </a:r>
          </a:p>
        </p:txBody>
      </p:sp>
      <p:sp>
        <p:nvSpPr>
          <p:cNvPr id="7198" name="Text Box 55">
            <a:extLst>
              <a:ext uri="{FF2B5EF4-FFF2-40B4-BE49-F238E27FC236}">
                <a16:creationId xmlns:a16="http://schemas.microsoft.com/office/drawing/2014/main" id="{083246C9-6D2A-4903-B362-E7AF516E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0" grpId="0" animBg="1"/>
      <p:bldP spid="108574" grpId="0" animBg="1"/>
      <p:bldP spid="108593" grpId="0" animBg="1" autoUpdateAnimBg="0"/>
      <p:bldP spid="10859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719</Words>
  <Application>Microsoft Office PowerPoint</Application>
  <PresentationFormat>全屏显示(4:3)</PresentationFormat>
  <Paragraphs>216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Times New Roman</vt:lpstr>
      <vt:lpstr>宋体</vt:lpstr>
      <vt:lpstr>Arial</vt:lpstr>
      <vt:lpstr>Calibri</vt:lpstr>
      <vt:lpstr>Webdings</vt:lpstr>
      <vt:lpstr>Wingdings</vt:lpstr>
      <vt:lpstr>MS Hei</vt:lpstr>
      <vt:lpstr>Symbol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450</cp:revision>
  <dcterms:created xsi:type="dcterms:W3CDTF">2000-07-24T11:13:48Z</dcterms:created>
  <dcterms:modified xsi:type="dcterms:W3CDTF">2022-12-04T10:56:32Z</dcterms:modified>
</cp:coreProperties>
</file>