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92" r:id="rId3"/>
    <p:sldId id="293" r:id="rId4"/>
    <p:sldId id="294" r:id="rId5"/>
    <p:sldId id="295" r:id="rId6"/>
    <p:sldId id="291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2B2B2"/>
    <a:srgbClr val="CCFFCC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3" autoAdjust="0"/>
    <p:restoredTop sz="90929"/>
  </p:normalViewPr>
  <p:slideViewPr>
    <p:cSldViewPr>
      <p:cViewPr varScale="1">
        <p:scale>
          <a:sx n="95" d="100"/>
          <a:sy n="95" d="100"/>
        </p:scale>
        <p:origin x="99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D7A488-F5EE-4BA1-BF82-02C5F20A9F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94445F-FBF5-4E83-959D-C23BA23CD2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83F91E-0F59-40FF-AB7F-86B5E794EF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1430D-9AF8-45A0-8723-013EC71580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99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8F4676-7B33-43A6-9861-E56B5A4A73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28513C-F412-4CF0-883D-765866681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DF5850-5DD5-46C1-BD8A-EEC982C18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6CA08C-7C66-4B95-B4B4-7AC8732426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01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A23F10-A787-4FD9-B3EA-4057324045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7CB9D1-9EE6-4CFE-85C5-BF15261F74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80A15E-34DD-4933-86E5-FD26E96F3C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A937F-E9E5-4D8C-A2C5-C3073491A6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8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53CD90-F70A-458B-AAC4-CFD2531F7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BE247E-67F6-4C0B-ADD0-26D187A069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EAAB9A-E387-4E74-8D74-EDE2C71FEC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A8C5C-5F88-45F1-822B-9482788A93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9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C2F6A1-C3C8-4D8A-9E1D-69FDC9314B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0B9A13-948D-4A91-A6DB-77F5B85B5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E33459-0D38-414A-B2EE-C16A5E9132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4CDBD-D2DE-43C0-90CB-D593E22C8C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97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FFD7F-6B6B-4801-B126-D944B9A413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FE1AC-FAE2-40BF-A792-4339CC101F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B933A-CE81-4791-8437-7BF8C9856F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4F8F58-012E-41DC-9BAF-D69B778018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89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C571B6-5EEC-4067-AC51-97BBDCCEB9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D65F5DE-FA4A-4914-8AFD-D81643606A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287716-A3DD-4C84-9A85-E227D2BA4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1F807-6E2C-43D9-B9BB-632DE4BB5E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78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F49F3F-984A-4544-85B8-A02F9D90DF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4682C07-5AD6-42A2-8086-584C5A6F68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214359-11BF-46C6-8964-C876B27933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D1658-9F08-4EA8-96F2-E27A5DEBA2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53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FC3798B-DA21-4084-8813-647A327F7E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52A77F-8F03-4FA5-9A2E-9EE17369F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318D9A-FEC4-4EF0-8FEF-8B72C3813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9B5B2-EDB5-42EF-89F1-349CD182CF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1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C1058-2BED-4504-A1FB-DF6B8627A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6DACC-AD7A-4332-BA7E-52D6D20763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C8C0A-788D-4342-986F-6A7354351D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62947-124D-4D05-9298-F0EEEF0D67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92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534B1-A40E-4895-A78D-F7C06BCC14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5DAEE-70E1-49C8-BC10-DEF9A1AD6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5E937-0B8F-4536-A99F-A12E58888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0BF95-B3A4-43A3-8AAA-1DBBB725E6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1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23A3CBF-BC75-4E4B-9EFA-5F52AF78F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CE81317-2316-4C14-835D-E9AC00042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DFC87B8-8AB9-4E5D-AB08-F1A74C9B79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801D76-1FEA-4CB9-B248-9A01B7EE4B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C4D90AE-72F9-4C1D-B704-7B8AB5FA8B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67FBF1-2F4B-4A4F-92F0-5EE886514A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2.wmf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6" Type="http://schemas.openxmlformats.org/officeDocument/2006/relationships/audio" Target="../media/audio4.wav"/><Relationship Id="rId11" Type="http://schemas.openxmlformats.org/officeDocument/2006/relationships/image" Target="../media/image1.wmf"/><Relationship Id="rId5" Type="http://schemas.openxmlformats.org/officeDocument/2006/relationships/audio" Target="../media/audio3.wav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1.bin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audio" Target="../media/audio2.wav"/><Relationship Id="rId7" Type="http://schemas.openxmlformats.org/officeDocument/2006/relationships/audio" Target="../media/audio5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audio" Target="../media/audio4.wav"/><Relationship Id="rId11" Type="http://schemas.openxmlformats.org/officeDocument/2006/relationships/image" Target="../media/image9.wmf"/><Relationship Id="rId5" Type="http://schemas.openxmlformats.org/officeDocument/2006/relationships/audio" Target="../media/audio8.wav"/><Relationship Id="rId10" Type="http://schemas.openxmlformats.org/officeDocument/2006/relationships/image" Target="../media/image8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9.wav"/><Relationship Id="rId5" Type="http://schemas.openxmlformats.org/officeDocument/2006/relationships/audio" Target="../media/audio3.wav"/><Relationship Id="rId4" Type="http://schemas.openxmlformats.org/officeDocument/2006/relationships/audio" Target="../media/audio8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8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2.wav"/><Relationship Id="rId3" Type="http://schemas.openxmlformats.org/officeDocument/2006/relationships/audio" Target="../media/audio11.wav"/><Relationship Id="rId7" Type="http://schemas.openxmlformats.org/officeDocument/2006/relationships/audio" Target="../media/audio4.wav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10" Type="http://schemas.openxmlformats.org/officeDocument/2006/relationships/image" Target="../media/image5.jpeg"/><Relationship Id="rId4" Type="http://schemas.openxmlformats.org/officeDocument/2006/relationships/audio" Target="../media/audio1.wav"/><Relationship Id="rId9" Type="http://schemas.openxmlformats.org/officeDocument/2006/relationships/audio" Target="../media/audio1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audio" Target="../media/audio8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14">
            <a:extLst>
              <a:ext uri="{FF2B5EF4-FFF2-40B4-BE49-F238E27FC236}">
                <a16:creationId xmlns:a16="http://schemas.microsoft.com/office/drawing/2014/main" id="{2883FBEB-A2C2-4FE2-99D3-3C5A94AF9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5257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u="sng"/>
              <a:t>CHAPTER  </a:t>
            </a:r>
            <a:r>
              <a:rPr lang="en-US" altLang="zh-CN" b="1" u="sng"/>
              <a:t>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HASHING</a:t>
            </a:r>
            <a:endParaRPr lang="en-US" altLang="zh-CN" b="1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168F9B25-FCDD-4AA3-B752-9E735A7D968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267200"/>
            <a:ext cx="2590800" cy="2257425"/>
            <a:chOff x="1680" y="2373"/>
            <a:chExt cx="2038" cy="1758"/>
          </a:xfrm>
        </p:grpSpPr>
        <p:grpSp>
          <p:nvGrpSpPr>
            <p:cNvPr id="1065" name="Group 16">
              <a:extLst>
                <a:ext uri="{FF2B5EF4-FFF2-40B4-BE49-F238E27FC236}">
                  <a16:creationId xmlns:a16="http://schemas.microsoft.com/office/drawing/2014/main" id="{D556DB28-BE93-4B34-AA30-11C94A0CBF31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1100" name="Group 17">
                <a:extLst>
                  <a:ext uri="{FF2B5EF4-FFF2-40B4-BE49-F238E27FC236}">
                    <a16:creationId xmlns:a16="http://schemas.microsoft.com/office/drawing/2014/main" id="{12F76A54-826E-4361-92A4-BDC98F09F8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103" name="Freeform 18">
                  <a:extLst>
                    <a:ext uri="{FF2B5EF4-FFF2-40B4-BE49-F238E27FC236}">
                      <a16:creationId xmlns:a16="http://schemas.microsoft.com/office/drawing/2014/main" id="{2F338CC7-7769-4DDF-8540-477C010E9F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88 w 571"/>
                    <a:gd name="T1" fmla="*/ 64 h 510"/>
                    <a:gd name="T2" fmla="*/ 50 w 571"/>
                    <a:gd name="T3" fmla="*/ 130 h 510"/>
                    <a:gd name="T4" fmla="*/ 38 w 571"/>
                    <a:gd name="T5" fmla="*/ 156 h 510"/>
                    <a:gd name="T6" fmla="*/ 31 w 571"/>
                    <a:gd name="T7" fmla="*/ 184 h 510"/>
                    <a:gd name="T8" fmla="*/ 24 w 571"/>
                    <a:gd name="T9" fmla="*/ 225 h 510"/>
                    <a:gd name="T10" fmla="*/ 24 w 571"/>
                    <a:gd name="T11" fmla="*/ 264 h 510"/>
                    <a:gd name="T12" fmla="*/ 29 w 571"/>
                    <a:gd name="T13" fmla="*/ 302 h 510"/>
                    <a:gd name="T14" fmla="*/ 45 w 571"/>
                    <a:gd name="T15" fmla="*/ 337 h 510"/>
                    <a:gd name="T16" fmla="*/ 78 w 571"/>
                    <a:gd name="T17" fmla="*/ 361 h 510"/>
                    <a:gd name="T18" fmla="*/ 43 w 571"/>
                    <a:gd name="T19" fmla="*/ 340 h 510"/>
                    <a:gd name="T20" fmla="*/ 29 w 571"/>
                    <a:gd name="T21" fmla="*/ 338 h 510"/>
                    <a:gd name="T22" fmla="*/ 10 w 571"/>
                    <a:gd name="T23" fmla="*/ 345 h 510"/>
                    <a:gd name="T24" fmla="*/ 3 w 571"/>
                    <a:gd name="T25" fmla="*/ 357 h 510"/>
                    <a:gd name="T26" fmla="*/ 0 w 571"/>
                    <a:gd name="T27" fmla="*/ 373 h 510"/>
                    <a:gd name="T28" fmla="*/ 5 w 571"/>
                    <a:gd name="T29" fmla="*/ 387 h 510"/>
                    <a:gd name="T30" fmla="*/ 15 w 571"/>
                    <a:gd name="T31" fmla="*/ 404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4 h 510"/>
                    <a:gd name="T38" fmla="*/ 191 w 571"/>
                    <a:gd name="T39" fmla="*/ 479 h 510"/>
                    <a:gd name="T40" fmla="*/ 218 w 571"/>
                    <a:gd name="T41" fmla="*/ 479 h 510"/>
                    <a:gd name="T42" fmla="*/ 248 w 571"/>
                    <a:gd name="T43" fmla="*/ 488 h 510"/>
                    <a:gd name="T44" fmla="*/ 284 w 571"/>
                    <a:gd name="T45" fmla="*/ 500 h 510"/>
                    <a:gd name="T46" fmla="*/ 366 w 571"/>
                    <a:gd name="T47" fmla="*/ 510 h 510"/>
                    <a:gd name="T48" fmla="*/ 463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4 h 510"/>
                    <a:gd name="T60" fmla="*/ 571 w 571"/>
                    <a:gd name="T61" fmla="*/ 297 h 510"/>
                    <a:gd name="T62" fmla="*/ 567 w 571"/>
                    <a:gd name="T63" fmla="*/ 262 h 510"/>
                    <a:gd name="T64" fmla="*/ 564 w 571"/>
                    <a:gd name="T65" fmla="*/ 239 h 510"/>
                    <a:gd name="T66" fmla="*/ 559 w 571"/>
                    <a:gd name="T67" fmla="*/ 215 h 510"/>
                    <a:gd name="T68" fmla="*/ 553 w 571"/>
                    <a:gd name="T69" fmla="*/ 191 h 510"/>
                    <a:gd name="T70" fmla="*/ 522 w 571"/>
                    <a:gd name="T71" fmla="*/ 99 h 510"/>
                    <a:gd name="T72" fmla="*/ 489 w 571"/>
                    <a:gd name="T73" fmla="*/ 0 h 510"/>
                    <a:gd name="T74" fmla="*/ 88 w 571"/>
                    <a:gd name="T75" fmla="*/ 64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04" name="Arc 19">
                  <a:extLst>
                    <a:ext uri="{FF2B5EF4-FFF2-40B4-BE49-F238E27FC236}">
                      <a16:creationId xmlns:a16="http://schemas.microsoft.com/office/drawing/2014/main" id="{A6FDA680-D1FB-4A38-9321-A3AE4B5032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16 h 21468"/>
                    <a:gd name="T2" fmla="*/ 6 w 21584"/>
                    <a:gd name="T3" fmla="*/ 0 h 21468"/>
                    <a:gd name="T4" fmla="*/ 7 w 21584"/>
                    <a:gd name="T5" fmla="*/ 17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101" name="Rectangle 20">
                <a:extLst>
                  <a:ext uri="{FF2B5EF4-FFF2-40B4-BE49-F238E27FC236}">
                    <a16:creationId xmlns:a16="http://schemas.microsoft.com/office/drawing/2014/main" id="{F3A93154-AEE5-4F22-AF80-BA180607E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2" name="Freeform 21">
                <a:extLst>
                  <a:ext uri="{FF2B5EF4-FFF2-40B4-BE49-F238E27FC236}">
                    <a16:creationId xmlns:a16="http://schemas.microsoft.com/office/drawing/2014/main" id="{5C456A09-5EC8-46EB-B12E-080373E4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26 w 566"/>
                  <a:gd name="T1" fmla="*/ 484 h 1408"/>
                  <a:gd name="T2" fmla="*/ 15 w 566"/>
                  <a:gd name="T3" fmla="*/ 903 h 1408"/>
                  <a:gd name="T4" fmla="*/ 0 w 566"/>
                  <a:gd name="T5" fmla="*/ 1408 h 1408"/>
                  <a:gd name="T6" fmla="*/ 543 w 566"/>
                  <a:gd name="T7" fmla="*/ 1403 h 1408"/>
                  <a:gd name="T8" fmla="*/ 548 w 566"/>
                  <a:gd name="T9" fmla="*/ 873 h 1408"/>
                  <a:gd name="T10" fmla="*/ 547 w 566"/>
                  <a:gd name="T11" fmla="*/ 599 h 1408"/>
                  <a:gd name="T12" fmla="*/ 566 w 566"/>
                  <a:gd name="T13" fmla="*/ 314 h 1408"/>
                  <a:gd name="T14" fmla="*/ 560 w 566"/>
                  <a:gd name="T15" fmla="*/ 247 h 1408"/>
                  <a:gd name="T16" fmla="*/ 555 w 566"/>
                  <a:gd name="T17" fmla="*/ 200 h 1408"/>
                  <a:gd name="T18" fmla="*/ 545 w 566"/>
                  <a:gd name="T19" fmla="*/ 151 h 1408"/>
                  <a:gd name="T20" fmla="*/ 534 w 566"/>
                  <a:gd name="T21" fmla="*/ 120 h 1408"/>
                  <a:gd name="T22" fmla="*/ 515 w 566"/>
                  <a:gd name="T23" fmla="*/ 85 h 1408"/>
                  <a:gd name="T24" fmla="*/ 496 w 566"/>
                  <a:gd name="T25" fmla="*/ 62 h 1408"/>
                  <a:gd name="T26" fmla="*/ 463 w 566"/>
                  <a:gd name="T27" fmla="*/ 40 h 1408"/>
                  <a:gd name="T28" fmla="*/ 423 w 566"/>
                  <a:gd name="T29" fmla="*/ 19 h 1408"/>
                  <a:gd name="T30" fmla="*/ 380 w 566"/>
                  <a:gd name="T31" fmla="*/ 7 h 1408"/>
                  <a:gd name="T32" fmla="*/ 331 w 566"/>
                  <a:gd name="T33" fmla="*/ 2 h 1408"/>
                  <a:gd name="T34" fmla="*/ 291 w 566"/>
                  <a:gd name="T35" fmla="*/ 0 h 1408"/>
                  <a:gd name="T36" fmla="*/ 243 w 566"/>
                  <a:gd name="T37" fmla="*/ 9 h 1408"/>
                  <a:gd name="T38" fmla="*/ 196 w 566"/>
                  <a:gd name="T39" fmla="*/ 24 h 1408"/>
                  <a:gd name="T40" fmla="*/ 168 w 566"/>
                  <a:gd name="T41" fmla="*/ 42 h 1408"/>
                  <a:gd name="T42" fmla="*/ 135 w 566"/>
                  <a:gd name="T43" fmla="*/ 66 h 1408"/>
                  <a:gd name="T44" fmla="*/ 111 w 566"/>
                  <a:gd name="T45" fmla="*/ 95 h 1408"/>
                  <a:gd name="T46" fmla="*/ 85 w 566"/>
                  <a:gd name="T47" fmla="*/ 139 h 1408"/>
                  <a:gd name="T48" fmla="*/ 66 w 566"/>
                  <a:gd name="T49" fmla="*/ 187 h 1408"/>
                  <a:gd name="T50" fmla="*/ 48 w 566"/>
                  <a:gd name="T51" fmla="*/ 267 h 1408"/>
                  <a:gd name="T52" fmla="*/ 26 w 566"/>
                  <a:gd name="T53" fmla="*/ 484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6" name="Group 22">
              <a:extLst>
                <a:ext uri="{FF2B5EF4-FFF2-40B4-BE49-F238E27FC236}">
                  <a16:creationId xmlns:a16="http://schemas.microsoft.com/office/drawing/2014/main" id="{C784CB05-C857-4F88-8E8E-1AD982CD760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098" name="Freeform 23">
                <a:extLst>
                  <a:ext uri="{FF2B5EF4-FFF2-40B4-BE49-F238E27FC236}">
                    <a16:creationId xmlns:a16="http://schemas.microsoft.com/office/drawing/2014/main" id="{0BC4073B-3918-4BC3-8FF4-9A0E909B2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42 h 229"/>
                  <a:gd name="T2" fmla="*/ 0 w 913"/>
                  <a:gd name="T3" fmla="*/ 179 h 229"/>
                  <a:gd name="T4" fmla="*/ 245 w 913"/>
                  <a:gd name="T5" fmla="*/ 179 h 229"/>
                  <a:gd name="T6" fmla="*/ 252 w 913"/>
                  <a:gd name="T7" fmla="*/ 151 h 229"/>
                  <a:gd name="T8" fmla="*/ 300 w 913"/>
                  <a:gd name="T9" fmla="*/ 179 h 229"/>
                  <a:gd name="T10" fmla="*/ 391 w 913"/>
                  <a:gd name="T11" fmla="*/ 203 h 229"/>
                  <a:gd name="T12" fmla="*/ 503 w 913"/>
                  <a:gd name="T13" fmla="*/ 224 h 229"/>
                  <a:gd name="T14" fmla="*/ 597 w 913"/>
                  <a:gd name="T15" fmla="*/ 229 h 229"/>
                  <a:gd name="T16" fmla="*/ 686 w 913"/>
                  <a:gd name="T17" fmla="*/ 224 h 229"/>
                  <a:gd name="T18" fmla="*/ 816 w 913"/>
                  <a:gd name="T19" fmla="*/ 214 h 229"/>
                  <a:gd name="T20" fmla="*/ 863 w 913"/>
                  <a:gd name="T21" fmla="*/ 208 h 229"/>
                  <a:gd name="T22" fmla="*/ 913 w 913"/>
                  <a:gd name="T23" fmla="*/ 194 h 229"/>
                  <a:gd name="T24" fmla="*/ 913 w 913"/>
                  <a:gd name="T25" fmla="*/ 158 h 229"/>
                  <a:gd name="T26" fmla="*/ 908 w 913"/>
                  <a:gd name="T27" fmla="*/ 141 h 229"/>
                  <a:gd name="T28" fmla="*/ 892 w 913"/>
                  <a:gd name="T29" fmla="*/ 120 h 229"/>
                  <a:gd name="T30" fmla="*/ 873 w 913"/>
                  <a:gd name="T31" fmla="*/ 106 h 229"/>
                  <a:gd name="T32" fmla="*/ 847 w 913"/>
                  <a:gd name="T33" fmla="*/ 92 h 229"/>
                  <a:gd name="T34" fmla="*/ 802 w 913"/>
                  <a:gd name="T35" fmla="*/ 71 h 229"/>
                  <a:gd name="T36" fmla="*/ 755 w 913"/>
                  <a:gd name="T37" fmla="*/ 54 h 229"/>
                  <a:gd name="T38" fmla="*/ 705 w 913"/>
                  <a:gd name="T39" fmla="*/ 38 h 229"/>
                  <a:gd name="T40" fmla="*/ 651 w 913"/>
                  <a:gd name="T41" fmla="*/ 26 h 229"/>
                  <a:gd name="T42" fmla="*/ 469 w 913"/>
                  <a:gd name="T43" fmla="*/ 0 h 229"/>
                  <a:gd name="T44" fmla="*/ 0 w 913"/>
                  <a:gd name="T45" fmla="*/ 42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99" name="Freeform 24">
                <a:extLst>
                  <a:ext uri="{FF2B5EF4-FFF2-40B4-BE49-F238E27FC236}">
                    <a16:creationId xmlns:a16="http://schemas.microsoft.com/office/drawing/2014/main" id="{C2841455-940A-4D90-ABD4-EA4C21E0D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43 h 222"/>
                  <a:gd name="T2" fmla="*/ 0 w 913"/>
                  <a:gd name="T3" fmla="*/ 179 h 222"/>
                  <a:gd name="T4" fmla="*/ 243 w 913"/>
                  <a:gd name="T5" fmla="*/ 179 h 222"/>
                  <a:gd name="T6" fmla="*/ 248 w 913"/>
                  <a:gd name="T7" fmla="*/ 151 h 222"/>
                  <a:gd name="T8" fmla="*/ 299 w 913"/>
                  <a:gd name="T9" fmla="*/ 179 h 222"/>
                  <a:gd name="T10" fmla="*/ 406 w 913"/>
                  <a:gd name="T11" fmla="*/ 196 h 222"/>
                  <a:gd name="T12" fmla="*/ 537 w 913"/>
                  <a:gd name="T13" fmla="*/ 212 h 222"/>
                  <a:gd name="T14" fmla="*/ 677 w 913"/>
                  <a:gd name="T15" fmla="*/ 222 h 222"/>
                  <a:gd name="T16" fmla="*/ 802 w 913"/>
                  <a:gd name="T17" fmla="*/ 222 h 222"/>
                  <a:gd name="T18" fmla="*/ 865 w 913"/>
                  <a:gd name="T19" fmla="*/ 206 h 222"/>
                  <a:gd name="T20" fmla="*/ 913 w 913"/>
                  <a:gd name="T21" fmla="*/ 194 h 222"/>
                  <a:gd name="T22" fmla="*/ 913 w 913"/>
                  <a:gd name="T23" fmla="*/ 160 h 222"/>
                  <a:gd name="T24" fmla="*/ 908 w 913"/>
                  <a:gd name="T25" fmla="*/ 140 h 222"/>
                  <a:gd name="T26" fmla="*/ 892 w 913"/>
                  <a:gd name="T27" fmla="*/ 121 h 222"/>
                  <a:gd name="T28" fmla="*/ 873 w 913"/>
                  <a:gd name="T29" fmla="*/ 106 h 222"/>
                  <a:gd name="T30" fmla="*/ 847 w 913"/>
                  <a:gd name="T31" fmla="*/ 92 h 222"/>
                  <a:gd name="T32" fmla="*/ 802 w 913"/>
                  <a:gd name="T33" fmla="*/ 71 h 222"/>
                  <a:gd name="T34" fmla="*/ 755 w 913"/>
                  <a:gd name="T35" fmla="*/ 54 h 222"/>
                  <a:gd name="T36" fmla="*/ 705 w 913"/>
                  <a:gd name="T37" fmla="*/ 40 h 222"/>
                  <a:gd name="T38" fmla="*/ 651 w 913"/>
                  <a:gd name="T39" fmla="*/ 26 h 222"/>
                  <a:gd name="T40" fmla="*/ 467 w 913"/>
                  <a:gd name="T41" fmla="*/ 0 h 222"/>
                  <a:gd name="T42" fmla="*/ 0 w 913"/>
                  <a:gd name="T43" fmla="*/ 43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67" name="Freeform 25">
              <a:extLst>
                <a:ext uri="{FF2B5EF4-FFF2-40B4-BE49-F238E27FC236}">
                  <a16:creationId xmlns:a16="http://schemas.microsoft.com/office/drawing/2014/main" id="{7753EDC9-08DF-4218-82BB-ECD502C58A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583 w 852"/>
                <a:gd name="T1" fmla="*/ 0 h 1411"/>
                <a:gd name="T2" fmla="*/ 809 w 852"/>
                <a:gd name="T3" fmla="*/ 555 h 1411"/>
                <a:gd name="T4" fmla="*/ 826 w 852"/>
                <a:gd name="T5" fmla="*/ 597 h 1411"/>
                <a:gd name="T6" fmla="*/ 842 w 852"/>
                <a:gd name="T7" fmla="*/ 646 h 1411"/>
                <a:gd name="T8" fmla="*/ 852 w 852"/>
                <a:gd name="T9" fmla="*/ 717 h 1411"/>
                <a:gd name="T10" fmla="*/ 842 w 852"/>
                <a:gd name="T11" fmla="*/ 781 h 1411"/>
                <a:gd name="T12" fmla="*/ 765 w 852"/>
                <a:gd name="T13" fmla="*/ 1010 h 1411"/>
                <a:gd name="T14" fmla="*/ 737 w 852"/>
                <a:gd name="T15" fmla="*/ 1081 h 1411"/>
                <a:gd name="T16" fmla="*/ 722 w 852"/>
                <a:gd name="T17" fmla="*/ 1153 h 1411"/>
                <a:gd name="T18" fmla="*/ 755 w 852"/>
                <a:gd name="T19" fmla="*/ 1196 h 1411"/>
                <a:gd name="T20" fmla="*/ 760 w 852"/>
                <a:gd name="T21" fmla="*/ 1229 h 1411"/>
                <a:gd name="T22" fmla="*/ 727 w 852"/>
                <a:gd name="T23" fmla="*/ 1260 h 1411"/>
                <a:gd name="T24" fmla="*/ 689 w 852"/>
                <a:gd name="T25" fmla="*/ 1304 h 1411"/>
                <a:gd name="T26" fmla="*/ 727 w 852"/>
                <a:gd name="T27" fmla="*/ 1342 h 1411"/>
                <a:gd name="T28" fmla="*/ 765 w 852"/>
                <a:gd name="T29" fmla="*/ 1411 h 1411"/>
                <a:gd name="T30" fmla="*/ 158 w 852"/>
                <a:gd name="T31" fmla="*/ 1401 h 1411"/>
                <a:gd name="T32" fmla="*/ 130 w 852"/>
                <a:gd name="T33" fmla="*/ 1250 h 1411"/>
                <a:gd name="T34" fmla="*/ 152 w 852"/>
                <a:gd name="T35" fmla="*/ 1120 h 1411"/>
                <a:gd name="T36" fmla="*/ 206 w 852"/>
                <a:gd name="T37" fmla="*/ 1000 h 1411"/>
                <a:gd name="T38" fmla="*/ 239 w 852"/>
                <a:gd name="T39" fmla="*/ 934 h 1411"/>
                <a:gd name="T40" fmla="*/ 387 w 852"/>
                <a:gd name="T41" fmla="*/ 738 h 1411"/>
                <a:gd name="T42" fmla="*/ 343 w 852"/>
                <a:gd name="T43" fmla="*/ 640 h 1411"/>
                <a:gd name="T44" fmla="*/ 0 w 852"/>
                <a:gd name="T45" fmla="*/ 15 h 1411"/>
                <a:gd name="T46" fmla="*/ 583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8" name="Freeform 26">
              <a:extLst>
                <a:ext uri="{FF2B5EF4-FFF2-40B4-BE49-F238E27FC236}">
                  <a16:creationId xmlns:a16="http://schemas.microsoft.com/office/drawing/2014/main" id="{232B8A8D-1369-4921-B7C9-731D99FB5D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54 h 1565"/>
                <a:gd name="T2" fmla="*/ 78 w 982"/>
                <a:gd name="T3" fmla="*/ 322 h 1565"/>
                <a:gd name="T4" fmla="*/ 99 w 982"/>
                <a:gd name="T5" fmla="*/ 388 h 1565"/>
                <a:gd name="T6" fmla="*/ 123 w 982"/>
                <a:gd name="T7" fmla="*/ 445 h 1565"/>
                <a:gd name="T8" fmla="*/ 147 w 982"/>
                <a:gd name="T9" fmla="*/ 497 h 1565"/>
                <a:gd name="T10" fmla="*/ 182 w 982"/>
                <a:gd name="T11" fmla="*/ 561 h 1565"/>
                <a:gd name="T12" fmla="*/ 210 w 982"/>
                <a:gd name="T13" fmla="*/ 601 h 1565"/>
                <a:gd name="T14" fmla="*/ 238 w 982"/>
                <a:gd name="T15" fmla="*/ 638 h 1565"/>
                <a:gd name="T16" fmla="*/ 291 w 982"/>
                <a:gd name="T17" fmla="*/ 695 h 1565"/>
                <a:gd name="T18" fmla="*/ 345 w 982"/>
                <a:gd name="T19" fmla="*/ 756 h 1565"/>
                <a:gd name="T20" fmla="*/ 389 w 982"/>
                <a:gd name="T21" fmla="*/ 782 h 1565"/>
                <a:gd name="T22" fmla="*/ 335 w 982"/>
                <a:gd name="T23" fmla="*/ 815 h 1565"/>
                <a:gd name="T24" fmla="*/ 378 w 982"/>
                <a:gd name="T25" fmla="*/ 891 h 1565"/>
                <a:gd name="T26" fmla="*/ 291 w 982"/>
                <a:gd name="T27" fmla="*/ 1011 h 1565"/>
                <a:gd name="T28" fmla="*/ 225 w 982"/>
                <a:gd name="T29" fmla="*/ 1072 h 1565"/>
                <a:gd name="T30" fmla="*/ 199 w 982"/>
                <a:gd name="T31" fmla="*/ 1099 h 1565"/>
                <a:gd name="T32" fmla="*/ 177 w 982"/>
                <a:gd name="T33" fmla="*/ 1136 h 1565"/>
                <a:gd name="T34" fmla="*/ 156 w 982"/>
                <a:gd name="T35" fmla="*/ 1174 h 1565"/>
                <a:gd name="T36" fmla="*/ 140 w 982"/>
                <a:gd name="T37" fmla="*/ 1207 h 1565"/>
                <a:gd name="T38" fmla="*/ 126 w 982"/>
                <a:gd name="T39" fmla="*/ 1237 h 1565"/>
                <a:gd name="T40" fmla="*/ 113 w 982"/>
                <a:gd name="T41" fmla="*/ 1275 h 1565"/>
                <a:gd name="T42" fmla="*/ 102 w 982"/>
                <a:gd name="T43" fmla="*/ 1325 h 1565"/>
                <a:gd name="T44" fmla="*/ 97 w 982"/>
                <a:gd name="T45" fmla="*/ 1389 h 1565"/>
                <a:gd name="T46" fmla="*/ 97 w 982"/>
                <a:gd name="T47" fmla="*/ 1455 h 1565"/>
                <a:gd name="T48" fmla="*/ 100 w 982"/>
                <a:gd name="T49" fmla="*/ 1565 h 1565"/>
                <a:gd name="T50" fmla="*/ 750 w 982"/>
                <a:gd name="T51" fmla="*/ 1535 h 1565"/>
                <a:gd name="T52" fmla="*/ 713 w 982"/>
                <a:gd name="T53" fmla="*/ 1495 h 1565"/>
                <a:gd name="T54" fmla="*/ 706 w 982"/>
                <a:gd name="T55" fmla="*/ 1464 h 1565"/>
                <a:gd name="T56" fmla="*/ 703 w 982"/>
                <a:gd name="T57" fmla="*/ 1442 h 1565"/>
                <a:gd name="T58" fmla="*/ 727 w 982"/>
                <a:gd name="T59" fmla="*/ 1349 h 1565"/>
                <a:gd name="T60" fmla="*/ 661 w 982"/>
                <a:gd name="T61" fmla="*/ 1343 h 1565"/>
                <a:gd name="T62" fmla="*/ 737 w 982"/>
                <a:gd name="T63" fmla="*/ 1284 h 1565"/>
                <a:gd name="T64" fmla="*/ 954 w 982"/>
                <a:gd name="T65" fmla="*/ 967 h 1565"/>
                <a:gd name="T66" fmla="*/ 968 w 982"/>
                <a:gd name="T67" fmla="*/ 936 h 1565"/>
                <a:gd name="T68" fmla="*/ 977 w 982"/>
                <a:gd name="T69" fmla="*/ 901 h 1565"/>
                <a:gd name="T70" fmla="*/ 982 w 982"/>
                <a:gd name="T71" fmla="*/ 865 h 1565"/>
                <a:gd name="T72" fmla="*/ 982 w 982"/>
                <a:gd name="T73" fmla="*/ 825 h 1565"/>
                <a:gd name="T74" fmla="*/ 975 w 982"/>
                <a:gd name="T75" fmla="*/ 790 h 1565"/>
                <a:gd name="T76" fmla="*/ 967 w 982"/>
                <a:gd name="T77" fmla="*/ 756 h 1565"/>
                <a:gd name="T78" fmla="*/ 944 w 982"/>
                <a:gd name="T79" fmla="*/ 705 h 1565"/>
                <a:gd name="T80" fmla="*/ 835 w 982"/>
                <a:gd name="T81" fmla="*/ 467 h 1565"/>
                <a:gd name="T82" fmla="*/ 633 w 982"/>
                <a:gd name="T83" fmla="*/ 0 h 1565"/>
                <a:gd name="T84" fmla="*/ 0 w 982"/>
                <a:gd name="T85" fmla="*/ 54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9" name="Freeform 27">
              <a:extLst>
                <a:ext uri="{FF2B5EF4-FFF2-40B4-BE49-F238E27FC236}">
                  <a16:creationId xmlns:a16="http://schemas.microsoft.com/office/drawing/2014/main" id="{4E3E90E2-4D1C-4099-AA37-08216EAC4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255 w 357"/>
                <a:gd name="T1" fmla="*/ 81 h 1222"/>
                <a:gd name="T2" fmla="*/ 276 w 357"/>
                <a:gd name="T3" fmla="*/ 113 h 1222"/>
                <a:gd name="T4" fmla="*/ 300 w 357"/>
                <a:gd name="T5" fmla="*/ 151 h 1222"/>
                <a:gd name="T6" fmla="*/ 321 w 357"/>
                <a:gd name="T7" fmla="*/ 196 h 1222"/>
                <a:gd name="T8" fmla="*/ 338 w 357"/>
                <a:gd name="T9" fmla="*/ 246 h 1222"/>
                <a:gd name="T10" fmla="*/ 349 w 357"/>
                <a:gd name="T11" fmla="*/ 295 h 1222"/>
                <a:gd name="T12" fmla="*/ 354 w 357"/>
                <a:gd name="T13" fmla="*/ 349 h 1222"/>
                <a:gd name="T14" fmla="*/ 357 w 357"/>
                <a:gd name="T15" fmla="*/ 403 h 1222"/>
                <a:gd name="T16" fmla="*/ 354 w 357"/>
                <a:gd name="T17" fmla="*/ 491 h 1222"/>
                <a:gd name="T18" fmla="*/ 347 w 357"/>
                <a:gd name="T19" fmla="*/ 557 h 1222"/>
                <a:gd name="T20" fmla="*/ 333 w 357"/>
                <a:gd name="T21" fmla="*/ 635 h 1222"/>
                <a:gd name="T22" fmla="*/ 321 w 357"/>
                <a:gd name="T23" fmla="*/ 684 h 1222"/>
                <a:gd name="T24" fmla="*/ 305 w 357"/>
                <a:gd name="T25" fmla="*/ 755 h 1222"/>
                <a:gd name="T26" fmla="*/ 288 w 357"/>
                <a:gd name="T27" fmla="*/ 816 h 1222"/>
                <a:gd name="T28" fmla="*/ 271 w 357"/>
                <a:gd name="T29" fmla="*/ 865 h 1222"/>
                <a:gd name="T30" fmla="*/ 253 w 357"/>
                <a:gd name="T31" fmla="*/ 910 h 1222"/>
                <a:gd name="T32" fmla="*/ 232 w 357"/>
                <a:gd name="T33" fmla="*/ 955 h 1222"/>
                <a:gd name="T34" fmla="*/ 210 w 357"/>
                <a:gd name="T35" fmla="*/ 997 h 1222"/>
                <a:gd name="T36" fmla="*/ 184 w 357"/>
                <a:gd name="T37" fmla="*/ 1040 h 1222"/>
                <a:gd name="T38" fmla="*/ 158 w 357"/>
                <a:gd name="T39" fmla="*/ 1075 h 1222"/>
                <a:gd name="T40" fmla="*/ 132 w 357"/>
                <a:gd name="T41" fmla="*/ 1109 h 1222"/>
                <a:gd name="T42" fmla="*/ 97 w 357"/>
                <a:gd name="T43" fmla="*/ 1148 h 1222"/>
                <a:gd name="T44" fmla="*/ 64 w 357"/>
                <a:gd name="T45" fmla="*/ 1174 h 1222"/>
                <a:gd name="T46" fmla="*/ 0 w 357"/>
                <a:gd name="T47" fmla="*/ 1222 h 1222"/>
                <a:gd name="T48" fmla="*/ 0 w 357"/>
                <a:gd name="T49" fmla="*/ 0 h 1222"/>
                <a:gd name="T50" fmla="*/ 208 w 357"/>
                <a:gd name="T51" fmla="*/ 15 h 1222"/>
                <a:gd name="T52" fmla="*/ 255 w 357"/>
                <a:gd name="T53" fmla="*/ 81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70" name="Group 28">
              <a:extLst>
                <a:ext uri="{FF2B5EF4-FFF2-40B4-BE49-F238E27FC236}">
                  <a16:creationId xmlns:a16="http://schemas.microsoft.com/office/drawing/2014/main" id="{D16ACBF4-5C39-4DD9-B713-F0DBA959FF3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096" name="Freeform 29">
                <a:extLst>
                  <a:ext uri="{FF2B5EF4-FFF2-40B4-BE49-F238E27FC236}">
                    <a16:creationId xmlns:a16="http://schemas.microsoft.com/office/drawing/2014/main" id="{F81E3C80-3EB4-4D00-ACE4-8A4346581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38 w 163"/>
                  <a:gd name="T3" fmla="*/ 19 h 1188"/>
                  <a:gd name="T4" fmla="*/ 65 w 163"/>
                  <a:gd name="T5" fmla="*/ 57 h 1188"/>
                  <a:gd name="T6" fmla="*/ 81 w 163"/>
                  <a:gd name="T7" fmla="*/ 82 h 1188"/>
                  <a:gd name="T8" fmla="*/ 93 w 163"/>
                  <a:gd name="T9" fmla="*/ 102 h 1188"/>
                  <a:gd name="T10" fmla="*/ 109 w 163"/>
                  <a:gd name="T11" fmla="*/ 132 h 1188"/>
                  <a:gd name="T12" fmla="*/ 123 w 163"/>
                  <a:gd name="T13" fmla="*/ 170 h 1188"/>
                  <a:gd name="T14" fmla="*/ 137 w 163"/>
                  <a:gd name="T15" fmla="*/ 214 h 1188"/>
                  <a:gd name="T16" fmla="*/ 151 w 163"/>
                  <a:gd name="T17" fmla="*/ 271 h 1188"/>
                  <a:gd name="T18" fmla="*/ 156 w 163"/>
                  <a:gd name="T19" fmla="*/ 316 h 1188"/>
                  <a:gd name="T20" fmla="*/ 163 w 163"/>
                  <a:gd name="T21" fmla="*/ 370 h 1188"/>
                  <a:gd name="T22" fmla="*/ 161 w 163"/>
                  <a:gd name="T23" fmla="*/ 438 h 1188"/>
                  <a:gd name="T24" fmla="*/ 154 w 163"/>
                  <a:gd name="T25" fmla="*/ 540 h 1188"/>
                  <a:gd name="T26" fmla="*/ 142 w 163"/>
                  <a:gd name="T27" fmla="*/ 629 h 1188"/>
                  <a:gd name="T28" fmla="*/ 93 w 163"/>
                  <a:gd name="T29" fmla="*/ 1068 h 1188"/>
                  <a:gd name="T30" fmla="*/ 45 w 163"/>
                  <a:gd name="T31" fmla="*/ 1188 h 1188"/>
                  <a:gd name="T32" fmla="*/ 12 w 163"/>
                  <a:gd name="T33" fmla="*/ 1024 h 1188"/>
                  <a:gd name="T34" fmla="*/ 32 w 163"/>
                  <a:gd name="T35" fmla="*/ 851 h 1188"/>
                  <a:gd name="T36" fmla="*/ 48 w 163"/>
                  <a:gd name="T37" fmla="*/ 736 h 1188"/>
                  <a:gd name="T38" fmla="*/ 57 w 163"/>
                  <a:gd name="T39" fmla="*/ 646 h 1188"/>
                  <a:gd name="T40" fmla="*/ 64 w 163"/>
                  <a:gd name="T41" fmla="*/ 554 h 1188"/>
                  <a:gd name="T42" fmla="*/ 71 w 163"/>
                  <a:gd name="T43" fmla="*/ 460 h 1188"/>
                  <a:gd name="T44" fmla="*/ 72 w 163"/>
                  <a:gd name="T45" fmla="*/ 406 h 1188"/>
                  <a:gd name="T46" fmla="*/ 71 w 163"/>
                  <a:gd name="T47" fmla="*/ 358 h 1188"/>
                  <a:gd name="T48" fmla="*/ 65 w 163"/>
                  <a:gd name="T49" fmla="*/ 309 h 1188"/>
                  <a:gd name="T50" fmla="*/ 53 w 163"/>
                  <a:gd name="T51" fmla="*/ 215 h 1188"/>
                  <a:gd name="T52" fmla="*/ 48 w 163"/>
                  <a:gd name="T53" fmla="*/ 182 h 1188"/>
                  <a:gd name="T54" fmla="*/ 41 w 163"/>
                  <a:gd name="T55" fmla="*/ 144 h 1188"/>
                  <a:gd name="T56" fmla="*/ 34 w 163"/>
                  <a:gd name="T57" fmla="*/ 106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97" name="Arc 30">
                <a:extLst>
                  <a:ext uri="{FF2B5EF4-FFF2-40B4-BE49-F238E27FC236}">
                    <a16:creationId xmlns:a16="http://schemas.microsoft.com/office/drawing/2014/main" id="{600D0E29-053B-4414-A4BB-0ADA7F98C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27 w 22307"/>
                  <a:gd name="T3" fmla="*/ 58 h 29828"/>
                  <a:gd name="T4" fmla="*/ 1 w 22307"/>
                  <a:gd name="T5" fmla="*/ 42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841B97DA-B746-4F7D-8062-903F1BC4D1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1307 w 1684"/>
                <a:gd name="T1" fmla="*/ 0 h 1839"/>
                <a:gd name="T2" fmla="*/ 1228 w 1684"/>
                <a:gd name="T3" fmla="*/ 12 h 1839"/>
                <a:gd name="T4" fmla="*/ 1151 w 1684"/>
                <a:gd name="T5" fmla="*/ 45 h 1839"/>
                <a:gd name="T6" fmla="*/ 1071 w 1684"/>
                <a:gd name="T7" fmla="*/ 101 h 1839"/>
                <a:gd name="T8" fmla="*/ 988 w 1684"/>
                <a:gd name="T9" fmla="*/ 186 h 1839"/>
                <a:gd name="T10" fmla="*/ 705 w 1684"/>
                <a:gd name="T11" fmla="*/ 512 h 1839"/>
                <a:gd name="T12" fmla="*/ 446 w 1684"/>
                <a:gd name="T13" fmla="*/ 738 h 1839"/>
                <a:gd name="T14" fmla="*/ 146 w 1684"/>
                <a:gd name="T15" fmla="*/ 952 h 1839"/>
                <a:gd name="T16" fmla="*/ 0 w 1684"/>
                <a:gd name="T17" fmla="*/ 1151 h 1839"/>
                <a:gd name="T18" fmla="*/ 9 w 1684"/>
                <a:gd name="T19" fmla="*/ 1321 h 1839"/>
                <a:gd name="T20" fmla="*/ 33 w 1684"/>
                <a:gd name="T21" fmla="*/ 1452 h 1839"/>
                <a:gd name="T22" fmla="*/ 75 w 1684"/>
                <a:gd name="T23" fmla="*/ 1554 h 1839"/>
                <a:gd name="T24" fmla="*/ 144 w 1684"/>
                <a:gd name="T25" fmla="*/ 1653 h 1839"/>
                <a:gd name="T26" fmla="*/ 236 w 1684"/>
                <a:gd name="T27" fmla="*/ 1723 h 1839"/>
                <a:gd name="T28" fmla="*/ 358 w 1684"/>
                <a:gd name="T29" fmla="*/ 1782 h 1839"/>
                <a:gd name="T30" fmla="*/ 507 w 1684"/>
                <a:gd name="T31" fmla="*/ 1823 h 1839"/>
                <a:gd name="T32" fmla="*/ 650 w 1684"/>
                <a:gd name="T33" fmla="*/ 1839 h 1839"/>
                <a:gd name="T34" fmla="*/ 783 w 1684"/>
                <a:gd name="T35" fmla="*/ 1827 h 1839"/>
                <a:gd name="T36" fmla="*/ 903 w 1684"/>
                <a:gd name="T37" fmla="*/ 1799 h 1839"/>
                <a:gd name="T38" fmla="*/ 1141 w 1684"/>
                <a:gd name="T39" fmla="*/ 1700 h 1839"/>
                <a:gd name="T40" fmla="*/ 1432 w 1684"/>
                <a:gd name="T41" fmla="*/ 1532 h 1839"/>
                <a:gd name="T42" fmla="*/ 1521 w 1684"/>
                <a:gd name="T43" fmla="*/ 1429 h 1839"/>
                <a:gd name="T44" fmla="*/ 1609 w 1684"/>
                <a:gd name="T45" fmla="*/ 1276 h 1839"/>
                <a:gd name="T46" fmla="*/ 1660 w 1684"/>
                <a:gd name="T47" fmla="*/ 1136 h 1839"/>
                <a:gd name="T48" fmla="*/ 1682 w 1684"/>
                <a:gd name="T49" fmla="*/ 995 h 1839"/>
                <a:gd name="T50" fmla="*/ 1684 w 1684"/>
                <a:gd name="T51" fmla="*/ 860 h 1839"/>
                <a:gd name="T52" fmla="*/ 1679 w 1684"/>
                <a:gd name="T53" fmla="*/ 703 h 1839"/>
                <a:gd name="T54" fmla="*/ 1665 w 1684"/>
                <a:gd name="T55" fmla="*/ 570 h 1839"/>
                <a:gd name="T56" fmla="*/ 1648 w 1684"/>
                <a:gd name="T57" fmla="*/ 469 h 1839"/>
                <a:gd name="T58" fmla="*/ 1620 w 1684"/>
                <a:gd name="T59" fmla="*/ 389 h 1839"/>
                <a:gd name="T60" fmla="*/ 1571 w 1684"/>
                <a:gd name="T61" fmla="*/ 309 h 1839"/>
                <a:gd name="T62" fmla="*/ 1516 w 1684"/>
                <a:gd name="T63" fmla="*/ 229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5A69F2BC-B09D-4EE0-BCAE-2126A52FB1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68 w 360"/>
                <a:gd name="T3" fmla="*/ 179 h 1515"/>
                <a:gd name="T4" fmla="*/ 117 w 360"/>
                <a:gd name="T5" fmla="*/ 330 h 1515"/>
                <a:gd name="T6" fmla="*/ 134 w 360"/>
                <a:gd name="T7" fmla="*/ 429 h 1515"/>
                <a:gd name="T8" fmla="*/ 243 w 360"/>
                <a:gd name="T9" fmla="*/ 407 h 1515"/>
                <a:gd name="T10" fmla="*/ 177 w 360"/>
                <a:gd name="T11" fmla="*/ 570 h 1515"/>
                <a:gd name="T12" fmla="*/ 214 w 360"/>
                <a:gd name="T13" fmla="*/ 596 h 1515"/>
                <a:gd name="T14" fmla="*/ 242 w 360"/>
                <a:gd name="T15" fmla="*/ 636 h 1515"/>
                <a:gd name="T16" fmla="*/ 257 w 360"/>
                <a:gd name="T17" fmla="*/ 692 h 1515"/>
                <a:gd name="T18" fmla="*/ 268 w 360"/>
                <a:gd name="T19" fmla="*/ 785 h 1515"/>
                <a:gd name="T20" fmla="*/ 274 w 360"/>
                <a:gd name="T21" fmla="*/ 902 h 1515"/>
                <a:gd name="T22" fmla="*/ 276 w 360"/>
                <a:gd name="T23" fmla="*/ 956 h 1515"/>
                <a:gd name="T24" fmla="*/ 274 w 360"/>
                <a:gd name="T25" fmla="*/ 1016 h 1515"/>
                <a:gd name="T26" fmla="*/ 269 w 360"/>
                <a:gd name="T27" fmla="*/ 1070 h 1515"/>
                <a:gd name="T28" fmla="*/ 259 w 360"/>
                <a:gd name="T29" fmla="*/ 1159 h 1515"/>
                <a:gd name="T30" fmla="*/ 252 w 360"/>
                <a:gd name="T31" fmla="*/ 1204 h 1515"/>
                <a:gd name="T32" fmla="*/ 242 w 360"/>
                <a:gd name="T33" fmla="*/ 1252 h 1515"/>
                <a:gd name="T34" fmla="*/ 231 w 360"/>
                <a:gd name="T35" fmla="*/ 1287 h 1515"/>
                <a:gd name="T36" fmla="*/ 215 w 360"/>
                <a:gd name="T37" fmla="*/ 1334 h 1515"/>
                <a:gd name="T38" fmla="*/ 203 w 360"/>
                <a:gd name="T39" fmla="*/ 1364 h 1515"/>
                <a:gd name="T40" fmla="*/ 186 w 360"/>
                <a:gd name="T41" fmla="*/ 1397 h 1515"/>
                <a:gd name="T42" fmla="*/ 165 w 360"/>
                <a:gd name="T43" fmla="*/ 1433 h 1515"/>
                <a:gd name="T44" fmla="*/ 143 w 360"/>
                <a:gd name="T45" fmla="*/ 1463 h 1515"/>
                <a:gd name="T46" fmla="*/ 103 w 360"/>
                <a:gd name="T47" fmla="*/ 1515 h 1515"/>
                <a:gd name="T48" fmla="*/ 150 w 360"/>
                <a:gd name="T49" fmla="*/ 1480 h 1515"/>
                <a:gd name="T50" fmla="*/ 186 w 360"/>
                <a:gd name="T51" fmla="*/ 1437 h 1515"/>
                <a:gd name="T52" fmla="*/ 214 w 360"/>
                <a:gd name="T53" fmla="*/ 1400 h 1515"/>
                <a:gd name="T54" fmla="*/ 238 w 360"/>
                <a:gd name="T55" fmla="*/ 1364 h 1515"/>
                <a:gd name="T56" fmla="*/ 261 w 360"/>
                <a:gd name="T57" fmla="*/ 1324 h 1515"/>
                <a:gd name="T58" fmla="*/ 283 w 360"/>
                <a:gd name="T59" fmla="*/ 1277 h 1515"/>
                <a:gd name="T60" fmla="*/ 304 w 360"/>
                <a:gd name="T61" fmla="*/ 1225 h 1515"/>
                <a:gd name="T62" fmla="*/ 318 w 360"/>
                <a:gd name="T63" fmla="*/ 1183 h 1515"/>
                <a:gd name="T64" fmla="*/ 334 w 360"/>
                <a:gd name="T65" fmla="*/ 1131 h 1515"/>
                <a:gd name="T66" fmla="*/ 344 w 360"/>
                <a:gd name="T67" fmla="*/ 1084 h 1515"/>
                <a:gd name="T68" fmla="*/ 353 w 360"/>
                <a:gd name="T69" fmla="*/ 1018 h 1515"/>
                <a:gd name="T70" fmla="*/ 358 w 360"/>
                <a:gd name="T71" fmla="*/ 943 h 1515"/>
                <a:gd name="T72" fmla="*/ 360 w 360"/>
                <a:gd name="T73" fmla="*/ 857 h 1515"/>
                <a:gd name="T74" fmla="*/ 356 w 360"/>
                <a:gd name="T75" fmla="*/ 778 h 1515"/>
                <a:gd name="T76" fmla="*/ 354 w 360"/>
                <a:gd name="T77" fmla="*/ 733 h 1515"/>
                <a:gd name="T78" fmla="*/ 349 w 360"/>
                <a:gd name="T79" fmla="*/ 652 h 1515"/>
                <a:gd name="T80" fmla="*/ 346 w 360"/>
                <a:gd name="T81" fmla="*/ 603 h 1515"/>
                <a:gd name="T82" fmla="*/ 339 w 360"/>
                <a:gd name="T83" fmla="*/ 551 h 1515"/>
                <a:gd name="T84" fmla="*/ 334 w 360"/>
                <a:gd name="T85" fmla="*/ 513 h 1515"/>
                <a:gd name="T86" fmla="*/ 325 w 360"/>
                <a:gd name="T87" fmla="*/ 469 h 1515"/>
                <a:gd name="T88" fmla="*/ 307 w 360"/>
                <a:gd name="T89" fmla="*/ 417 h 1515"/>
                <a:gd name="T90" fmla="*/ 288 w 360"/>
                <a:gd name="T91" fmla="*/ 377 h 1515"/>
                <a:gd name="T92" fmla="*/ 266 w 360"/>
                <a:gd name="T93" fmla="*/ 343 h 1515"/>
                <a:gd name="T94" fmla="*/ 235 w 360"/>
                <a:gd name="T95" fmla="*/ 301 h 1515"/>
                <a:gd name="T96" fmla="*/ 186 w 360"/>
                <a:gd name="T97" fmla="*/ 233 h 1515"/>
                <a:gd name="T98" fmla="*/ 146 w 360"/>
                <a:gd name="T99" fmla="*/ 181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73" name="Group 33">
              <a:extLst>
                <a:ext uri="{FF2B5EF4-FFF2-40B4-BE49-F238E27FC236}">
                  <a16:creationId xmlns:a16="http://schemas.microsoft.com/office/drawing/2014/main" id="{76EAE97A-9025-4055-A549-25F6E76B6093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081" name="Group 34">
                <a:extLst>
                  <a:ext uri="{FF2B5EF4-FFF2-40B4-BE49-F238E27FC236}">
                    <a16:creationId xmlns:a16="http://schemas.microsoft.com/office/drawing/2014/main" id="{46F25C12-B728-4493-B1DC-ED6D0CA62E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091" name="Group 35">
                  <a:extLst>
                    <a:ext uri="{FF2B5EF4-FFF2-40B4-BE49-F238E27FC236}">
                      <a16:creationId xmlns:a16="http://schemas.microsoft.com/office/drawing/2014/main" id="{D22388D0-CE54-4A87-9BF4-B929B869EB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093" name="Freeform 36">
                    <a:extLst>
                      <a:ext uri="{FF2B5EF4-FFF2-40B4-BE49-F238E27FC236}">
                        <a16:creationId xmlns:a16="http://schemas.microsoft.com/office/drawing/2014/main" id="{C20954EA-8C37-4D3F-9E9C-750A09BF31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686 w 1032"/>
                      <a:gd name="T1" fmla="*/ 28 h 1488"/>
                      <a:gd name="T2" fmla="*/ 570 w 1032"/>
                      <a:gd name="T3" fmla="*/ 11 h 1488"/>
                      <a:gd name="T4" fmla="*/ 419 w 1032"/>
                      <a:gd name="T5" fmla="*/ 0 h 1488"/>
                      <a:gd name="T6" fmla="*/ 282 w 1032"/>
                      <a:gd name="T7" fmla="*/ 25 h 1488"/>
                      <a:gd name="T8" fmla="*/ 115 w 1032"/>
                      <a:gd name="T9" fmla="*/ 85 h 1488"/>
                      <a:gd name="T10" fmla="*/ 87 w 1032"/>
                      <a:gd name="T11" fmla="*/ 160 h 1488"/>
                      <a:gd name="T12" fmla="*/ 98 w 1032"/>
                      <a:gd name="T13" fmla="*/ 219 h 1488"/>
                      <a:gd name="T14" fmla="*/ 77 w 1032"/>
                      <a:gd name="T15" fmla="*/ 280 h 1488"/>
                      <a:gd name="T16" fmla="*/ 54 w 1032"/>
                      <a:gd name="T17" fmla="*/ 382 h 1488"/>
                      <a:gd name="T18" fmla="*/ 21 w 1032"/>
                      <a:gd name="T19" fmla="*/ 427 h 1488"/>
                      <a:gd name="T20" fmla="*/ 49 w 1032"/>
                      <a:gd name="T21" fmla="*/ 459 h 1488"/>
                      <a:gd name="T22" fmla="*/ 73 w 1032"/>
                      <a:gd name="T23" fmla="*/ 511 h 1488"/>
                      <a:gd name="T24" fmla="*/ 33 w 1032"/>
                      <a:gd name="T25" fmla="*/ 551 h 1488"/>
                      <a:gd name="T26" fmla="*/ 16 w 1032"/>
                      <a:gd name="T27" fmla="*/ 594 h 1488"/>
                      <a:gd name="T28" fmla="*/ 16 w 1032"/>
                      <a:gd name="T29" fmla="*/ 645 h 1488"/>
                      <a:gd name="T30" fmla="*/ 35 w 1032"/>
                      <a:gd name="T31" fmla="*/ 698 h 1488"/>
                      <a:gd name="T32" fmla="*/ 82 w 1032"/>
                      <a:gd name="T33" fmla="*/ 742 h 1488"/>
                      <a:gd name="T34" fmla="*/ 125 w 1032"/>
                      <a:gd name="T35" fmla="*/ 775 h 1488"/>
                      <a:gd name="T36" fmla="*/ 202 w 1032"/>
                      <a:gd name="T37" fmla="*/ 872 h 1488"/>
                      <a:gd name="T38" fmla="*/ 200 w 1032"/>
                      <a:gd name="T39" fmla="*/ 992 h 1488"/>
                      <a:gd name="T40" fmla="*/ 125 w 1032"/>
                      <a:gd name="T41" fmla="*/ 1143 h 1488"/>
                      <a:gd name="T42" fmla="*/ 516 w 1032"/>
                      <a:gd name="T43" fmla="*/ 1367 h 1488"/>
                      <a:gd name="T44" fmla="*/ 603 w 1032"/>
                      <a:gd name="T45" fmla="*/ 1292 h 1488"/>
                      <a:gd name="T46" fmla="*/ 710 w 1032"/>
                      <a:gd name="T47" fmla="*/ 1249 h 1488"/>
                      <a:gd name="T48" fmla="*/ 811 w 1032"/>
                      <a:gd name="T49" fmla="*/ 1204 h 1488"/>
                      <a:gd name="T50" fmla="*/ 860 w 1032"/>
                      <a:gd name="T51" fmla="*/ 1145 h 1488"/>
                      <a:gd name="T52" fmla="*/ 887 w 1032"/>
                      <a:gd name="T53" fmla="*/ 1072 h 1488"/>
                      <a:gd name="T54" fmla="*/ 901 w 1032"/>
                      <a:gd name="T55" fmla="*/ 990 h 1488"/>
                      <a:gd name="T56" fmla="*/ 907 w 1032"/>
                      <a:gd name="T57" fmla="*/ 846 h 1488"/>
                      <a:gd name="T58" fmla="*/ 946 w 1032"/>
                      <a:gd name="T59" fmla="*/ 837 h 1488"/>
                      <a:gd name="T60" fmla="*/ 995 w 1032"/>
                      <a:gd name="T61" fmla="*/ 808 h 1488"/>
                      <a:gd name="T62" fmla="*/ 1026 w 1032"/>
                      <a:gd name="T63" fmla="*/ 759 h 1488"/>
                      <a:gd name="T64" fmla="*/ 1028 w 1032"/>
                      <a:gd name="T65" fmla="*/ 691 h 1488"/>
                      <a:gd name="T66" fmla="*/ 999 w 1032"/>
                      <a:gd name="T67" fmla="*/ 625 h 1488"/>
                      <a:gd name="T68" fmla="*/ 929 w 1032"/>
                      <a:gd name="T69" fmla="*/ 520 h 1488"/>
                      <a:gd name="T70" fmla="*/ 919 w 1032"/>
                      <a:gd name="T71" fmla="*/ 448 h 1488"/>
                      <a:gd name="T72" fmla="*/ 903 w 1032"/>
                      <a:gd name="T73" fmla="*/ 283 h 1488"/>
                      <a:gd name="T74" fmla="*/ 863 w 1032"/>
                      <a:gd name="T75" fmla="*/ 176 h 1488"/>
                      <a:gd name="T76" fmla="*/ 809 w 1032"/>
                      <a:gd name="T77" fmla="*/ 101 h 1488"/>
                      <a:gd name="T78" fmla="*/ 743 w 1032"/>
                      <a:gd name="T79" fmla="*/ 54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94" name="Freeform 37">
                    <a:extLst>
                      <a:ext uri="{FF2B5EF4-FFF2-40B4-BE49-F238E27FC236}">
                        <a16:creationId xmlns:a16="http://schemas.microsoft.com/office/drawing/2014/main" id="{C3E1E06E-21F9-46D0-A48A-23CBF96938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162 w 162"/>
                      <a:gd name="T1" fmla="*/ 7 h 28"/>
                      <a:gd name="T2" fmla="*/ 113 w 162"/>
                      <a:gd name="T3" fmla="*/ 0 h 28"/>
                      <a:gd name="T4" fmla="*/ 71 w 162"/>
                      <a:gd name="T5" fmla="*/ 0 h 28"/>
                      <a:gd name="T6" fmla="*/ 42 w 162"/>
                      <a:gd name="T7" fmla="*/ 5 h 28"/>
                      <a:gd name="T8" fmla="*/ 14 w 162"/>
                      <a:gd name="T9" fmla="*/ 18 h 28"/>
                      <a:gd name="T10" fmla="*/ 0 w 162"/>
                      <a:gd name="T11" fmla="*/ 28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95" name="Arc 38">
                    <a:extLst>
                      <a:ext uri="{FF2B5EF4-FFF2-40B4-BE49-F238E27FC236}">
                        <a16:creationId xmlns:a16="http://schemas.microsoft.com/office/drawing/2014/main" id="{4A330824-9D83-492E-A241-982307DB5F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55 h 21966"/>
                      <a:gd name="T2" fmla="*/ 38 w 21600"/>
                      <a:gd name="T3" fmla="*/ 0 h 21966"/>
                      <a:gd name="T4" fmla="*/ 38 w 21600"/>
                      <a:gd name="T5" fmla="*/ 54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1092" name="Freeform 39">
                  <a:extLst>
                    <a:ext uri="{FF2B5EF4-FFF2-40B4-BE49-F238E27FC236}">
                      <a16:creationId xmlns:a16="http://schemas.microsoft.com/office/drawing/2014/main" id="{CCF1B188-3345-4699-A2BA-409C9C90C3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683 w 775"/>
                    <a:gd name="T1" fmla="*/ 28 h 646"/>
                    <a:gd name="T2" fmla="*/ 568 w 775"/>
                    <a:gd name="T3" fmla="*/ 11 h 646"/>
                    <a:gd name="T4" fmla="*/ 417 w 775"/>
                    <a:gd name="T5" fmla="*/ 0 h 646"/>
                    <a:gd name="T6" fmla="*/ 280 w 775"/>
                    <a:gd name="T7" fmla="*/ 25 h 646"/>
                    <a:gd name="T8" fmla="*/ 115 w 775"/>
                    <a:gd name="T9" fmla="*/ 85 h 646"/>
                    <a:gd name="T10" fmla="*/ 87 w 775"/>
                    <a:gd name="T11" fmla="*/ 160 h 646"/>
                    <a:gd name="T12" fmla="*/ 98 w 775"/>
                    <a:gd name="T13" fmla="*/ 217 h 646"/>
                    <a:gd name="T14" fmla="*/ 77 w 775"/>
                    <a:gd name="T15" fmla="*/ 278 h 646"/>
                    <a:gd name="T16" fmla="*/ 54 w 775"/>
                    <a:gd name="T17" fmla="*/ 381 h 646"/>
                    <a:gd name="T18" fmla="*/ 21 w 775"/>
                    <a:gd name="T19" fmla="*/ 426 h 646"/>
                    <a:gd name="T20" fmla="*/ 49 w 775"/>
                    <a:gd name="T21" fmla="*/ 457 h 646"/>
                    <a:gd name="T22" fmla="*/ 110 w 775"/>
                    <a:gd name="T23" fmla="*/ 497 h 646"/>
                    <a:gd name="T24" fmla="*/ 164 w 775"/>
                    <a:gd name="T25" fmla="*/ 499 h 646"/>
                    <a:gd name="T26" fmla="*/ 200 w 775"/>
                    <a:gd name="T27" fmla="*/ 535 h 646"/>
                    <a:gd name="T28" fmla="*/ 217 w 775"/>
                    <a:gd name="T29" fmla="*/ 577 h 646"/>
                    <a:gd name="T30" fmla="*/ 249 w 775"/>
                    <a:gd name="T31" fmla="*/ 612 h 646"/>
                    <a:gd name="T32" fmla="*/ 268 w 775"/>
                    <a:gd name="T33" fmla="*/ 598 h 646"/>
                    <a:gd name="T34" fmla="*/ 290 w 775"/>
                    <a:gd name="T35" fmla="*/ 546 h 646"/>
                    <a:gd name="T36" fmla="*/ 346 w 775"/>
                    <a:gd name="T37" fmla="*/ 480 h 646"/>
                    <a:gd name="T38" fmla="*/ 372 w 775"/>
                    <a:gd name="T39" fmla="*/ 433 h 646"/>
                    <a:gd name="T40" fmla="*/ 431 w 775"/>
                    <a:gd name="T41" fmla="*/ 403 h 646"/>
                    <a:gd name="T42" fmla="*/ 453 w 775"/>
                    <a:gd name="T43" fmla="*/ 368 h 646"/>
                    <a:gd name="T44" fmla="*/ 457 w 775"/>
                    <a:gd name="T45" fmla="*/ 299 h 646"/>
                    <a:gd name="T46" fmla="*/ 427 w 775"/>
                    <a:gd name="T47" fmla="*/ 245 h 646"/>
                    <a:gd name="T48" fmla="*/ 408 w 775"/>
                    <a:gd name="T49" fmla="*/ 216 h 646"/>
                    <a:gd name="T50" fmla="*/ 401 w 775"/>
                    <a:gd name="T51" fmla="*/ 170 h 646"/>
                    <a:gd name="T52" fmla="*/ 433 w 775"/>
                    <a:gd name="T53" fmla="*/ 132 h 646"/>
                    <a:gd name="T54" fmla="*/ 481 w 775"/>
                    <a:gd name="T55" fmla="*/ 113 h 646"/>
                    <a:gd name="T56" fmla="*/ 493 w 775"/>
                    <a:gd name="T57" fmla="*/ 98 h 646"/>
                    <a:gd name="T58" fmla="*/ 504 w 775"/>
                    <a:gd name="T59" fmla="*/ 77 h 646"/>
                    <a:gd name="T60" fmla="*/ 551 w 775"/>
                    <a:gd name="T61" fmla="*/ 73 h 646"/>
                    <a:gd name="T62" fmla="*/ 599 w 775"/>
                    <a:gd name="T63" fmla="*/ 75 h 646"/>
                    <a:gd name="T64" fmla="*/ 653 w 775"/>
                    <a:gd name="T65" fmla="*/ 56 h 646"/>
                    <a:gd name="T66" fmla="*/ 717 w 775"/>
                    <a:gd name="T67" fmla="*/ 61 h 646"/>
                    <a:gd name="T68" fmla="*/ 740 w 775"/>
                    <a:gd name="T69" fmla="*/ 54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82" name="Freeform 40">
                <a:extLst>
                  <a:ext uri="{FF2B5EF4-FFF2-40B4-BE49-F238E27FC236}">
                    <a16:creationId xmlns:a16="http://schemas.microsoft.com/office/drawing/2014/main" id="{CDD5B40A-0955-4D79-9DCB-030DF5A0BE5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363 w 438"/>
                  <a:gd name="T3" fmla="*/ 300 h 491"/>
                  <a:gd name="T4" fmla="*/ 438 w 438"/>
                  <a:gd name="T5" fmla="*/ 491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3" name="Freeform 41">
                <a:extLst>
                  <a:ext uri="{FF2B5EF4-FFF2-40B4-BE49-F238E27FC236}">
                    <a16:creationId xmlns:a16="http://schemas.microsoft.com/office/drawing/2014/main" id="{099E8538-74D4-4E51-9AC7-6C5AF68673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363 w 363"/>
                  <a:gd name="T3" fmla="*/ 311 h 495"/>
                  <a:gd name="T4" fmla="*/ 278 w 363"/>
                  <a:gd name="T5" fmla="*/ 495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084" name="Group 42">
                <a:extLst>
                  <a:ext uri="{FF2B5EF4-FFF2-40B4-BE49-F238E27FC236}">
                    <a16:creationId xmlns:a16="http://schemas.microsoft.com/office/drawing/2014/main" id="{585F7E08-2345-4377-9EA1-32541E5C51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085" name="Freeform 43">
                  <a:extLst>
                    <a:ext uri="{FF2B5EF4-FFF2-40B4-BE49-F238E27FC236}">
                      <a16:creationId xmlns:a16="http://schemas.microsoft.com/office/drawing/2014/main" id="{AADFFE54-CDD2-4854-8BDA-8ABA4351D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187 w 187"/>
                    <a:gd name="T1" fmla="*/ 24 h 24"/>
                    <a:gd name="T2" fmla="*/ 163 w 187"/>
                    <a:gd name="T3" fmla="*/ 10 h 24"/>
                    <a:gd name="T4" fmla="*/ 139 w 187"/>
                    <a:gd name="T5" fmla="*/ 5 h 24"/>
                    <a:gd name="T6" fmla="*/ 90 w 187"/>
                    <a:gd name="T7" fmla="*/ 0 h 24"/>
                    <a:gd name="T8" fmla="*/ 43 w 187"/>
                    <a:gd name="T9" fmla="*/ 0 h 24"/>
                    <a:gd name="T10" fmla="*/ 0 w 187"/>
                    <a:gd name="T11" fmla="*/ 6 h 24"/>
                    <a:gd name="T12" fmla="*/ 101 w 187"/>
                    <a:gd name="T13" fmla="*/ 15 h 24"/>
                    <a:gd name="T14" fmla="*/ 187 w 187"/>
                    <a:gd name="T15" fmla="*/ 24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6" name="Oval 44">
                  <a:extLst>
                    <a:ext uri="{FF2B5EF4-FFF2-40B4-BE49-F238E27FC236}">
                      <a16:creationId xmlns:a16="http://schemas.microsoft.com/office/drawing/2014/main" id="{D4AF776F-E236-4605-8CB8-3D637F666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7" name="Line 45">
                  <a:extLst>
                    <a:ext uri="{FF2B5EF4-FFF2-40B4-BE49-F238E27FC236}">
                      <a16:creationId xmlns:a16="http://schemas.microsoft.com/office/drawing/2014/main" id="{E5CB607C-708A-4528-8EAA-014BDD11DA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88" name="Group 46">
                  <a:extLst>
                    <a:ext uri="{FF2B5EF4-FFF2-40B4-BE49-F238E27FC236}">
                      <a16:creationId xmlns:a16="http://schemas.microsoft.com/office/drawing/2014/main" id="{F89241F2-F122-4C85-98EE-6ACD416C47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089" name="Oval 47">
                    <a:extLst>
                      <a:ext uri="{FF2B5EF4-FFF2-40B4-BE49-F238E27FC236}">
                        <a16:creationId xmlns:a16="http://schemas.microsoft.com/office/drawing/2014/main" id="{92E77254-6D83-4967-9EFC-A24739D2A6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90" name="Oval 48">
                    <a:extLst>
                      <a:ext uri="{FF2B5EF4-FFF2-40B4-BE49-F238E27FC236}">
                        <a16:creationId xmlns:a16="http://schemas.microsoft.com/office/drawing/2014/main" id="{C6774BF7-08EC-4295-9ABE-94546BA992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1074" name="Group 49">
              <a:extLst>
                <a:ext uri="{FF2B5EF4-FFF2-40B4-BE49-F238E27FC236}">
                  <a16:creationId xmlns:a16="http://schemas.microsoft.com/office/drawing/2014/main" id="{EA1EB13C-87D7-46BC-95A6-9046F42234F7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075" name="Group 50">
                <a:extLst>
                  <a:ext uri="{FF2B5EF4-FFF2-40B4-BE49-F238E27FC236}">
                    <a16:creationId xmlns:a16="http://schemas.microsoft.com/office/drawing/2014/main" id="{396B3D99-A9B4-4E27-924B-B4A3460640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079" name="Freeform 51">
                  <a:extLst>
                    <a:ext uri="{FF2B5EF4-FFF2-40B4-BE49-F238E27FC236}">
                      <a16:creationId xmlns:a16="http://schemas.microsoft.com/office/drawing/2014/main" id="{5258B0B7-3E9F-42BB-A0C7-9FAD6AAED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88 w 571"/>
                    <a:gd name="T1" fmla="*/ 66 h 510"/>
                    <a:gd name="T2" fmla="*/ 52 w 571"/>
                    <a:gd name="T3" fmla="*/ 132 h 510"/>
                    <a:gd name="T4" fmla="*/ 38 w 571"/>
                    <a:gd name="T5" fmla="*/ 156 h 510"/>
                    <a:gd name="T6" fmla="*/ 31 w 571"/>
                    <a:gd name="T7" fmla="*/ 186 h 510"/>
                    <a:gd name="T8" fmla="*/ 24 w 571"/>
                    <a:gd name="T9" fmla="*/ 227 h 510"/>
                    <a:gd name="T10" fmla="*/ 24 w 571"/>
                    <a:gd name="T11" fmla="*/ 265 h 510"/>
                    <a:gd name="T12" fmla="*/ 29 w 571"/>
                    <a:gd name="T13" fmla="*/ 304 h 510"/>
                    <a:gd name="T14" fmla="*/ 45 w 571"/>
                    <a:gd name="T15" fmla="*/ 338 h 510"/>
                    <a:gd name="T16" fmla="*/ 78 w 571"/>
                    <a:gd name="T17" fmla="*/ 363 h 510"/>
                    <a:gd name="T18" fmla="*/ 43 w 571"/>
                    <a:gd name="T19" fmla="*/ 342 h 510"/>
                    <a:gd name="T20" fmla="*/ 29 w 571"/>
                    <a:gd name="T21" fmla="*/ 340 h 510"/>
                    <a:gd name="T22" fmla="*/ 12 w 571"/>
                    <a:gd name="T23" fmla="*/ 347 h 510"/>
                    <a:gd name="T24" fmla="*/ 3 w 571"/>
                    <a:gd name="T25" fmla="*/ 357 h 510"/>
                    <a:gd name="T26" fmla="*/ 0 w 571"/>
                    <a:gd name="T27" fmla="*/ 375 h 510"/>
                    <a:gd name="T28" fmla="*/ 5 w 571"/>
                    <a:gd name="T29" fmla="*/ 389 h 510"/>
                    <a:gd name="T30" fmla="*/ 17 w 571"/>
                    <a:gd name="T31" fmla="*/ 406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2 h 510"/>
                    <a:gd name="T38" fmla="*/ 191 w 571"/>
                    <a:gd name="T39" fmla="*/ 477 h 510"/>
                    <a:gd name="T40" fmla="*/ 220 w 571"/>
                    <a:gd name="T41" fmla="*/ 477 h 510"/>
                    <a:gd name="T42" fmla="*/ 250 w 571"/>
                    <a:gd name="T43" fmla="*/ 488 h 510"/>
                    <a:gd name="T44" fmla="*/ 286 w 571"/>
                    <a:gd name="T45" fmla="*/ 500 h 510"/>
                    <a:gd name="T46" fmla="*/ 368 w 571"/>
                    <a:gd name="T47" fmla="*/ 510 h 510"/>
                    <a:gd name="T48" fmla="*/ 465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6 h 510"/>
                    <a:gd name="T60" fmla="*/ 571 w 571"/>
                    <a:gd name="T61" fmla="*/ 298 h 510"/>
                    <a:gd name="T62" fmla="*/ 567 w 571"/>
                    <a:gd name="T63" fmla="*/ 264 h 510"/>
                    <a:gd name="T64" fmla="*/ 564 w 571"/>
                    <a:gd name="T65" fmla="*/ 239 h 510"/>
                    <a:gd name="T66" fmla="*/ 559 w 571"/>
                    <a:gd name="T67" fmla="*/ 217 h 510"/>
                    <a:gd name="T68" fmla="*/ 553 w 571"/>
                    <a:gd name="T69" fmla="*/ 193 h 510"/>
                    <a:gd name="T70" fmla="*/ 522 w 571"/>
                    <a:gd name="T71" fmla="*/ 100 h 510"/>
                    <a:gd name="T72" fmla="*/ 491 w 571"/>
                    <a:gd name="T73" fmla="*/ 0 h 510"/>
                    <a:gd name="T74" fmla="*/ 88 w 571"/>
                    <a:gd name="T75" fmla="*/ 66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0" name="Arc 52">
                  <a:extLst>
                    <a:ext uri="{FF2B5EF4-FFF2-40B4-BE49-F238E27FC236}">
                      <a16:creationId xmlns:a16="http://schemas.microsoft.com/office/drawing/2014/main" id="{E20A3CCF-E749-4D46-BB41-70940D7657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18 h 21460"/>
                    <a:gd name="T2" fmla="*/ 7 w 21600"/>
                    <a:gd name="T3" fmla="*/ 0 h 21460"/>
                    <a:gd name="T4" fmla="*/ 8 w 21600"/>
                    <a:gd name="T5" fmla="*/ 18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76" name="Group 53">
                <a:extLst>
                  <a:ext uri="{FF2B5EF4-FFF2-40B4-BE49-F238E27FC236}">
                    <a16:creationId xmlns:a16="http://schemas.microsoft.com/office/drawing/2014/main" id="{D2EB772D-9D1D-4E9A-9F0C-DAF4B28E3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077" name="Rectangle 54">
                  <a:extLst>
                    <a:ext uri="{FF2B5EF4-FFF2-40B4-BE49-F238E27FC236}">
                      <a16:creationId xmlns:a16="http://schemas.microsoft.com/office/drawing/2014/main" id="{2BE025E1-0802-48CA-B427-7E1502218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78" name="Freeform 55">
                  <a:extLst>
                    <a:ext uri="{FF2B5EF4-FFF2-40B4-BE49-F238E27FC236}">
                      <a16:creationId xmlns:a16="http://schemas.microsoft.com/office/drawing/2014/main" id="{53C28740-7C48-4F97-B1A3-DA44DD1F9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28 w 566"/>
                    <a:gd name="T1" fmla="*/ 486 h 1459"/>
                    <a:gd name="T2" fmla="*/ 16 w 566"/>
                    <a:gd name="T3" fmla="*/ 905 h 1459"/>
                    <a:gd name="T4" fmla="*/ 0 w 566"/>
                    <a:gd name="T5" fmla="*/ 1454 h 1459"/>
                    <a:gd name="T6" fmla="*/ 544 w 566"/>
                    <a:gd name="T7" fmla="*/ 1459 h 1459"/>
                    <a:gd name="T8" fmla="*/ 551 w 566"/>
                    <a:gd name="T9" fmla="*/ 874 h 1459"/>
                    <a:gd name="T10" fmla="*/ 549 w 566"/>
                    <a:gd name="T11" fmla="*/ 601 h 1459"/>
                    <a:gd name="T12" fmla="*/ 566 w 566"/>
                    <a:gd name="T13" fmla="*/ 313 h 1459"/>
                    <a:gd name="T14" fmla="*/ 561 w 566"/>
                    <a:gd name="T15" fmla="*/ 249 h 1459"/>
                    <a:gd name="T16" fmla="*/ 556 w 566"/>
                    <a:gd name="T17" fmla="*/ 200 h 1459"/>
                    <a:gd name="T18" fmla="*/ 546 w 566"/>
                    <a:gd name="T19" fmla="*/ 153 h 1459"/>
                    <a:gd name="T20" fmla="*/ 535 w 566"/>
                    <a:gd name="T21" fmla="*/ 120 h 1459"/>
                    <a:gd name="T22" fmla="*/ 516 w 566"/>
                    <a:gd name="T23" fmla="*/ 87 h 1459"/>
                    <a:gd name="T24" fmla="*/ 497 w 566"/>
                    <a:gd name="T25" fmla="*/ 64 h 1459"/>
                    <a:gd name="T26" fmla="*/ 466 w 566"/>
                    <a:gd name="T27" fmla="*/ 40 h 1459"/>
                    <a:gd name="T28" fmla="*/ 426 w 566"/>
                    <a:gd name="T29" fmla="*/ 21 h 1459"/>
                    <a:gd name="T30" fmla="*/ 382 w 566"/>
                    <a:gd name="T31" fmla="*/ 9 h 1459"/>
                    <a:gd name="T32" fmla="*/ 334 w 566"/>
                    <a:gd name="T33" fmla="*/ 4 h 1459"/>
                    <a:gd name="T34" fmla="*/ 294 w 566"/>
                    <a:gd name="T35" fmla="*/ 0 h 1459"/>
                    <a:gd name="T36" fmla="*/ 245 w 566"/>
                    <a:gd name="T37" fmla="*/ 11 h 1459"/>
                    <a:gd name="T38" fmla="*/ 198 w 566"/>
                    <a:gd name="T39" fmla="*/ 26 h 1459"/>
                    <a:gd name="T40" fmla="*/ 171 w 566"/>
                    <a:gd name="T41" fmla="*/ 44 h 1459"/>
                    <a:gd name="T42" fmla="*/ 136 w 566"/>
                    <a:gd name="T43" fmla="*/ 68 h 1459"/>
                    <a:gd name="T44" fmla="*/ 112 w 566"/>
                    <a:gd name="T45" fmla="*/ 97 h 1459"/>
                    <a:gd name="T46" fmla="*/ 86 w 566"/>
                    <a:gd name="T47" fmla="*/ 141 h 1459"/>
                    <a:gd name="T48" fmla="*/ 68 w 566"/>
                    <a:gd name="T49" fmla="*/ 189 h 1459"/>
                    <a:gd name="T50" fmla="*/ 49 w 566"/>
                    <a:gd name="T51" fmla="*/ 269 h 1459"/>
                    <a:gd name="T52" fmla="*/ 28 w 566"/>
                    <a:gd name="T53" fmla="*/ 486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1028" name="Object 56">
              <a:extLst>
                <a:ext uri="{FF2B5EF4-FFF2-40B4-BE49-F238E27FC236}">
                  <a16:creationId xmlns:a16="http://schemas.microsoft.com/office/drawing/2014/main" id="{4C7DA43E-721F-4BA6-B807-5839E2ABF3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剪辑" r:id="rId10" imgW="2286720" imgH="2155680" progId="MS_ClipArt_Gallery.2">
                    <p:embed/>
                  </p:oleObj>
                </mc:Choice>
                <mc:Fallback>
                  <p:oleObj name="剪辑" r:id="rId10" imgW="2286720" imgH="2155680" progId="MS_ClipArt_Gallery.2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21" name="Rectangle 57">
            <a:extLst>
              <a:ext uri="{FF2B5EF4-FFF2-40B4-BE49-F238E27FC236}">
                <a16:creationId xmlns:a16="http://schemas.microsoft.com/office/drawing/2014/main" id="{462B388C-F1AD-4D0C-9C9F-89E880BA4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38600"/>
            <a:ext cx="2819400" cy="2590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22" name="AutoShape 58">
            <a:extLst>
              <a:ext uri="{FF2B5EF4-FFF2-40B4-BE49-F238E27FC236}">
                <a16:creationId xmlns:a16="http://schemas.microsoft.com/office/drawing/2014/main" id="{90AEE66B-ADD5-4F5E-9A2B-91D279E32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62200"/>
            <a:ext cx="3352800" cy="1295400"/>
          </a:xfrm>
          <a:prstGeom prst="cloudCallout">
            <a:avLst>
              <a:gd name="adj1" fmla="val 21167"/>
              <a:gd name="adj2" fmla="val 87134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54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What is hashing for?</a:t>
            </a:r>
          </a:p>
        </p:txBody>
      </p:sp>
      <p:sp>
        <p:nvSpPr>
          <p:cNvPr id="11323" name="AutoShape 59">
            <a:extLst>
              <a:ext uri="{FF2B5EF4-FFF2-40B4-BE49-F238E27FC236}">
                <a16:creationId xmlns:a16="http://schemas.microsoft.com/office/drawing/2014/main" id="{94179E3F-A4DE-4ED4-87E6-BC7F120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429000"/>
            <a:ext cx="2667000" cy="685800"/>
          </a:xfrm>
          <a:prstGeom prst="cloudCallout">
            <a:avLst>
              <a:gd name="adj1" fmla="val 6963"/>
              <a:gd name="adj2" fmla="val 143750"/>
            </a:avLst>
          </a:prstGeom>
          <a:gradFill rotWithShape="0">
            <a:gsLst>
              <a:gs pos="0">
                <a:srgbClr val="CCFFCC"/>
              </a:gs>
              <a:gs pos="100000">
                <a:srgbClr val="BAE8BA"/>
              </a:gs>
            </a:gsLst>
            <a:lin ang="540000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For searching</a:t>
            </a:r>
          </a:p>
        </p:txBody>
      </p:sp>
      <p:sp>
        <p:nvSpPr>
          <p:cNvPr id="11324" name="AutoShape 60">
            <a:extLst>
              <a:ext uri="{FF2B5EF4-FFF2-40B4-BE49-F238E27FC236}">
                <a16:creationId xmlns:a16="http://schemas.microsoft.com/office/drawing/2014/main" id="{C7B4B619-46EC-4411-986C-F7656AB18D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1447800"/>
            <a:ext cx="6096000" cy="2286000"/>
          </a:xfrm>
          <a:prstGeom prst="cloudCallout">
            <a:avLst>
              <a:gd name="adj1" fmla="val -13806"/>
              <a:gd name="adj2" fmla="val 71037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27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 But we already have binary search         </a:t>
            </a:r>
          </a:p>
          <a:p>
            <a:pPr algn="ctr" eaLnBrk="1" hangingPunct="1"/>
            <a:r>
              <a:rPr lang="en-US" altLang="zh-CN" b="1"/>
              <a:t>in O( ln </a:t>
            </a:r>
            <a:r>
              <a:rPr lang="en-US" altLang="zh-CN" b="1" i="1"/>
              <a:t>n</a:t>
            </a:r>
            <a:r>
              <a:rPr lang="en-US" altLang="zh-CN" b="1"/>
              <a:t> ) time after sorting.</a:t>
            </a:r>
          </a:p>
          <a:p>
            <a:pPr algn="ctr" eaLnBrk="1" hangingPunct="1"/>
            <a:r>
              <a:rPr lang="en-US" altLang="zh-CN" b="1"/>
              <a:t>And we already have algorithms for </a:t>
            </a:r>
          </a:p>
          <a:p>
            <a:pPr algn="ctr" eaLnBrk="1" hangingPunct="1"/>
            <a:r>
              <a:rPr lang="en-US" altLang="zh-CN" b="1"/>
              <a:t>  sorting in optimal time O( </a:t>
            </a:r>
            <a:r>
              <a:rPr lang="en-US" altLang="zh-CN" b="1" i="1"/>
              <a:t>n</a:t>
            </a:r>
            <a:r>
              <a:rPr lang="en-US" altLang="zh-CN" b="1"/>
              <a:t> ln </a:t>
            </a:r>
            <a:r>
              <a:rPr lang="en-US" altLang="zh-CN" b="1" i="1"/>
              <a:t>n</a:t>
            </a:r>
            <a:r>
              <a:rPr lang="en-US" altLang="zh-CN" b="1"/>
              <a:t> )...</a:t>
            </a:r>
          </a:p>
        </p:txBody>
      </p:sp>
      <p:sp>
        <p:nvSpPr>
          <p:cNvPr id="11325" name="AutoShape 61">
            <a:extLst>
              <a:ext uri="{FF2B5EF4-FFF2-40B4-BE49-F238E27FC236}">
                <a16:creationId xmlns:a16="http://schemas.microsoft.com/office/drawing/2014/main" id="{87ABD9EB-19E8-4DC7-8386-AF7CDEB5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90800"/>
            <a:ext cx="5105400" cy="1524000"/>
          </a:xfrm>
          <a:prstGeom prst="cloudCallout">
            <a:avLst>
              <a:gd name="adj1" fmla="val -17880"/>
              <a:gd name="adj2" fmla="val 101875"/>
            </a:avLst>
          </a:prstGeom>
          <a:gradFill rotWithShape="0">
            <a:gsLst>
              <a:gs pos="0">
                <a:srgbClr val="BAE8BA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      Wait a minute — who said that</a:t>
            </a:r>
          </a:p>
          <a:p>
            <a:pPr algn="ctr" eaLnBrk="1" hangingPunct="1"/>
            <a:r>
              <a:rPr lang="en-US" altLang="zh-CN" b="1"/>
              <a:t>O( </a:t>
            </a:r>
            <a:r>
              <a:rPr lang="en-US" altLang="zh-CN" b="1" i="1"/>
              <a:t>n</a:t>
            </a:r>
            <a:r>
              <a:rPr lang="en-US" altLang="zh-CN" b="1"/>
              <a:t> ln </a:t>
            </a:r>
            <a:r>
              <a:rPr lang="en-US" altLang="zh-CN" b="1" i="1"/>
              <a:t>n</a:t>
            </a:r>
            <a:r>
              <a:rPr lang="en-US" altLang="zh-CN" b="1"/>
              <a:t> ) is the optimal time?</a:t>
            </a:r>
          </a:p>
        </p:txBody>
      </p:sp>
      <p:sp>
        <p:nvSpPr>
          <p:cNvPr id="11326" name="AutoShape 62">
            <a:extLst>
              <a:ext uri="{FF2B5EF4-FFF2-40B4-BE49-F238E27FC236}">
                <a16:creationId xmlns:a16="http://schemas.microsoft.com/office/drawing/2014/main" id="{AECC979E-9407-46B2-9CA8-DD23E38D383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8600" y="1447800"/>
            <a:ext cx="5791200" cy="2438400"/>
          </a:xfrm>
          <a:prstGeom prst="cloudCallout">
            <a:avLst>
              <a:gd name="adj1" fmla="val -21111"/>
              <a:gd name="adj2" fmla="val 63213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54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There’s a theorem saying that          </a:t>
            </a:r>
          </a:p>
          <a:p>
            <a:pPr algn="ctr" eaLnBrk="1" hangingPunct="1"/>
            <a:r>
              <a:rPr lang="en-US" altLang="zh-CN" b="1"/>
              <a:t>“Any algorithm that sorts </a:t>
            </a:r>
          </a:p>
          <a:p>
            <a:pPr algn="ctr" eaLnBrk="1" hangingPunct="1"/>
            <a:r>
              <a:rPr lang="en-US" altLang="zh-CN" b="1"/>
              <a:t>by comparisons only must have </a:t>
            </a:r>
          </a:p>
          <a:p>
            <a:pPr algn="ctr" eaLnBrk="1" hangingPunct="1"/>
            <a:r>
              <a:rPr lang="en-US" altLang="zh-CN" b="1"/>
              <a:t>a worst case computing time of </a:t>
            </a:r>
          </a:p>
          <a:p>
            <a:pPr algn="ctr" eaLnBrk="1" hangingPunct="1"/>
            <a:r>
              <a:rPr lang="en-US" altLang="zh-CN" b="1">
                <a:sym typeface="Symbol" panose="05050102010706020507" pitchFamily="18" charset="2"/>
              </a:rPr>
              <a:t>(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log</a:t>
            </a:r>
            <a:r>
              <a:rPr lang="en-US" altLang="zh-CN" b="1" baseline="-25000">
                <a:sym typeface="Symbol" panose="05050102010706020507" pitchFamily="18" charset="2"/>
              </a:rPr>
              <a:t>2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).”</a:t>
            </a:r>
          </a:p>
        </p:txBody>
      </p:sp>
      <p:sp>
        <p:nvSpPr>
          <p:cNvPr id="11327" name="AutoShape 63">
            <a:extLst>
              <a:ext uri="{FF2B5EF4-FFF2-40B4-BE49-F238E27FC236}">
                <a16:creationId xmlns:a16="http://schemas.microsoft.com/office/drawing/2014/main" id="{34C3823A-2C8F-4D19-843F-4D4A775EB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743200"/>
            <a:ext cx="4495800" cy="1371600"/>
          </a:xfrm>
          <a:prstGeom prst="cloudCallout">
            <a:avLst>
              <a:gd name="adj1" fmla="val -20407"/>
              <a:gd name="adj2" fmla="val 108218"/>
            </a:avLst>
          </a:prstGeom>
          <a:gradFill rotWithShape="0">
            <a:gsLst>
              <a:gs pos="0">
                <a:srgbClr val="BAE8BA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    Then we just do something</a:t>
            </a:r>
          </a:p>
          <a:p>
            <a:pPr algn="ctr" eaLnBrk="1" hangingPunct="1"/>
            <a:r>
              <a:rPr lang="en-US" altLang="zh-CN" b="1"/>
              <a:t>else besides comparison.</a:t>
            </a:r>
          </a:p>
        </p:txBody>
      </p:sp>
      <p:sp>
        <p:nvSpPr>
          <p:cNvPr id="11328" name="Text Box 64">
            <a:extLst>
              <a:ext uri="{FF2B5EF4-FFF2-40B4-BE49-F238E27FC236}">
                <a16:creationId xmlns:a16="http://schemas.microsoft.com/office/drawing/2014/main" id="{B7825F3B-60F8-48C6-815D-17176C53E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Interpolation Search</a:t>
            </a:r>
            <a:r>
              <a:rPr lang="en-US" altLang="zh-CN" b="1"/>
              <a:t> :  </a:t>
            </a:r>
          </a:p>
        </p:txBody>
      </p:sp>
      <p:sp>
        <p:nvSpPr>
          <p:cNvPr id="11329" name="Text Box 65">
            <a:extLst>
              <a:ext uri="{FF2B5EF4-FFF2-40B4-BE49-F238E27FC236}">
                <a16:creationId xmlns:a16="http://schemas.microsoft.com/office/drawing/2014/main" id="{86E69BBB-1A74-4EB7-A8F4-B6B03F78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Find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key</a:t>
            </a:r>
            <a:r>
              <a:rPr lang="en-US" altLang="zh-CN" sz="2000" b="1">
                <a:latin typeface="Arial" panose="020B0604020202020204" pitchFamily="34" charset="0"/>
              </a:rPr>
              <a:t> from a sorted list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f [ l ].key</a:t>
            </a:r>
            <a:r>
              <a:rPr lang="en-US" altLang="zh-CN" sz="2000" b="1">
                <a:latin typeface="Arial" panose="020B0604020202020204" pitchFamily="34" charset="0"/>
              </a:rPr>
              <a:t>,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f [ l+1 ].key</a:t>
            </a:r>
            <a:r>
              <a:rPr lang="en-US" altLang="zh-CN" sz="2000" b="1">
                <a:latin typeface="Arial" panose="020B0604020202020204" pitchFamily="34" charset="0"/>
              </a:rPr>
              <a:t>,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...</a:t>
            </a:r>
            <a:r>
              <a:rPr lang="en-US" altLang="zh-CN" sz="2000" b="1">
                <a:latin typeface="Arial" panose="020B0604020202020204" pitchFamily="34" charset="0"/>
              </a:rPr>
              <a:t> ,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f [ u ].key</a:t>
            </a:r>
            <a:r>
              <a:rPr lang="en-US" altLang="zh-CN" sz="2000" b="1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Group 66">
            <a:extLst>
              <a:ext uri="{FF2B5EF4-FFF2-40B4-BE49-F238E27FC236}">
                <a16:creationId xmlns:a16="http://schemas.microsoft.com/office/drawing/2014/main" id="{F48B5344-B5D7-465A-941B-BA982E984E0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590800"/>
            <a:ext cx="3505200" cy="2286000"/>
            <a:chOff x="3264" y="2208"/>
            <a:chExt cx="2208" cy="1440"/>
          </a:xfrm>
        </p:grpSpPr>
        <p:sp>
          <p:nvSpPr>
            <p:cNvPr id="1063" name="Line 67">
              <a:extLst>
                <a:ext uri="{FF2B5EF4-FFF2-40B4-BE49-F238E27FC236}">
                  <a16:creationId xmlns:a16="http://schemas.microsoft.com/office/drawing/2014/main" id="{72E0DB43-A7B5-4481-81FB-13F609F13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48"/>
              <a:ext cx="2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Line 68">
              <a:extLst>
                <a:ext uri="{FF2B5EF4-FFF2-40B4-BE49-F238E27FC236}">
                  <a16:creationId xmlns:a16="http://schemas.microsoft.com/office/drawing/2014/main" id="{507F983B-61B5-4FBE-83E0-93B13BFA6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208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33" name="Line 69">
            <a:extLst>
              <a:ext uri="{FF2B5EF4-FFF2-40B4-BE49-F238E27FC236}">
                <a16:creationId xmlns:a16="http://schemas.microsoft.com/office/drawing/2014/main" id="{6B48708C-50D7-4FF1-8E7E-26829E6BF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495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34" name="Line 70">
            <a:extLst>
              <a:ext uri="{FF2B5EF4-FFF2-40B4-BE49-F238E27FC236}">
                <a16:creationId xmlns:a16="http://schemas.microsoft.com/office/drawing/2014/main" id="{260C52D1-6950-4678-B7C0-43D504A96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495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35" name="Rectangle 71">
            <a:extLst>
              <a:ext uri="{FF2B5EF4-FFF2-40B4-BE49-F238E27FC236}">
                <a16:creationId xmlns:a16="http://schemas.microsoft.com/office/drawing/2014/main" id="{1B41BA31-C5B2-4B9E-AFAA-BFDBE6678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434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latin typeface="Arial" panose="020B0604020202020204" pitchFamily="34" charset="0"/>
              </a:rPr>
              <a:t>f[l].key</a:t>
            </a:r>
          </a:p>
        </p:txBody>
      </p:sp>
      <p:sp>
        <p:nvSpPr>
          <p:cNvPr id="11336" name="Line 72">
            <a:extLst>
              <a:ext uri="{FF2B5EF4-FFF2-40B4-BE49-F238E27FC236}">
                <a16:creationId xmlns:a16="http://schemas.microsoft.com/office/drawing/2014/main" id="{F703DAAB-FD21-447B-9C83-8EFF75D61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9718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37" name="Line 73">
            <a:extLst>
              <a:ext uri="{FF2B5EF4-FFF2-40B4-BE49-F238E27FC236}">
                <a16:creationId xmlns:a16="http://schemas.microsoft.com/office/drawing/2014/main" id="{5D36A3AD-2ABA-4F4C-A1DC-0F5655E98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971800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38" name="Rectangle 74">
            <a:extLst>
              <a:ext uri="{FF2B5EF4-FFF2-40B4-BE49-F238E27FC236}">
                <a16:creationId xmlns:a16="http://schemas.microsoft.com/office/drawing/2014/main" id="{F5E4A71B-51A5-40ED-AD0D-F6C73014E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28194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latin typeface="Arial" panose="020B0604020202020204" pitchFamily="34" charset="0"/>
              </a:rPr>
              <a:t>f[u].key</a:t>
            </a:r>
          </a:p>
        </p:txBody>
      </p:sp>
      <p:sp>
        <p:nvSpPr>
          <p:cNvPr id="11339" name="Rectangle 75">
            <a:extLst>
              <a:ext uri="{FF2B5EF4-FFF2-40B4-BE49-F238E27FC236}">
                <a16:creationId xmlns:a16="http://schemas.microsoft.com/office/drawing/2014/main" id="{63D122E6-7470-4729-85DA-841FF3913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76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1340" name="Rectangle 76">
            <a:extLst>
              <a:ext uri="{FF2B5EF4-FFF2-40B4-BE49-F238E27FC236}">
                <a16:creationId xmlns:a16="http://schemas.microsoft.com/office/drawing/2014/main" id="{2A0C2111-5554-407B-BB0B-BD49D05D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76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latin typeface="Arial" panose="020B0604020202020204" pitchFamily="34" charset="0"/>
              </a:rPr>
              <a:t>u</a:t>
            </a:r>
          </a:p>
        </p:txBody>
      </p:sp>
      <p:sp>
        <p:nvSpPr>
          <p:cNvPr id="11341" name="Line 77">
            <a:extLst>
              <a:ext uri="{FF2B5EF4-FFF2-40B4-BE49-F238E27FC236}">
                <a16:creationId xmlns:a16="http://schemas.microsoft.com/office/drawing/2014/main" id="{D981D9AB-76EB-482D-8D31-020A749D84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2971800"/>
            <a:ext cx="251460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42" name="Line 78">
            <a:extLst>
              <a:ext uri="{FF2B5EF4-FFF2-40B4-BE49-F238E27FC236}">
                <a16:creationId xmlns:a16="http://schemas.microsoft.com/office/drawing/2014/main" id="{7817DF42-6DBB-462B-9892-98182C128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5814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43" name="Line 79">
            <a:extLst>
              <a:ext uri="{FF2B5EF4-FFF2-40B4-BE49-F238E27FC236}">
                <a16:creationId xmlns:a16="http://schemas.microsoft.com/office/drawing/2014/main" id="{7B3DDA67-899B-4DC9-ACA8-7F38991A7E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5814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44" name="Rectangle 80">
            <a:extLst>
              <a:ext uri="{FF2B5EF4-FFF2-40B4-BE49-F238E27FC236}">
                <a16:creationId xmlns:a16="http://schemas.microsoft.com/office/drawing/2014/main" id="{9297B368-C85B-4D6E-8AF3-D481DD13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3429000"/>
            <a:ext cx="53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key</a:t>
            </a:r>
          </a:p>
        </p:txBody>
      </p:sp>
      <p:sp>
        <p:nvSpPr>
          <p:cNvPr id="11345" name="Rectangle 81">
            <a:extLst>
              <a:ext uri="{FF2B5EF4-FFF2-40B4-BE49-F238E27FC236}">
                <a16:creationId xmlns:a16="http://schemas.microsoft.com/office/drawing/2014/main" id="{4DF9C990-B5E3-45C4-90E9-1F2072514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76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i ?</a:t>
            </a:r>
            <a:endParaRPr lang="en-US" altLang="zh-CN" sz="1800" b="1">
              <a:latin typeface="Arial" panose="020B0604020202020204" pitchFamily="34" charset="0"/>
            </a:endParaRPr>
          </a:p>
        </p:txBody>
      </p:sp>
      <p:grpSp>
        <p:nvGrpSpPr>
          <p:cNvPr id="16" name="Group 82">
            <a:extLst>
              <a:ext uri="{FF2B5EF4-FFF2-40B4-BE49-F238E27FC236}">
                <a16:creationId xmlns:a16="http://schemas.microsoft.com/office/drawing/2014/main" id="{A62CA6DA-3869-40D1-AA79-A4DD6216BFC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257800"/>
            <a:ext cx="2514600" cy="533400"/>
            <a:chOff x="960" y="3312"/>
            <a:chExt cx="1584" cy="336"/>
          </a:xfrm>
        </p:grpSpPr>
        <p:sp>
          <p:nvSpPr>
            <p:cNvPr id="1061" name="AutoShape 83">
              <a:extLst>
                <a:ext uri="{FF2B5EF4-FFF2-40B4-BE49-F238E27FC236}">
                  <a16:creationId xmlns:a16="http://schemas.microsoft.com/office/drawing/2014/main" id="{15372BBF-AC59-431E-99D8-EA8EA783DE2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680" y="2592"/>
              <a:ext cx="144" cy="1584"/>
            </a:xfrm>
            <a:prstGeom prst="leftBrace">
              <a:avLst>
                <a:gd name="adj1" fmla="val 91667"/>
                <a:gd name="adj2" fmla="val 4974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2" name="Rectangle 84">
              <a:extLst>
                <a:ext uri="{FF2B5EF4-FFF2-40B4-BE49-F238E27FC236}">
                  <a16:creationId xmlns:a16="http://schemas.microsoft.com/office/drawing/2014/main" id="{608CAE72-67AC-4CA7-84BC-57B1FFF42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456"/>
              <a:ext cx="1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n</a:t>
              </a:r>
              <a:r>
                <a:rPr lang="en-US" altLang="zh-CN" sz="2000" b="1"/>
                <a:t> elements</a:t>
              </a:r>
              <a:endParaRPr lang="en-US" altLang="zh-CN" sz="2000" b="1" i="1"/>
            </a:p>
          </p:txBody>
        </p:sp>
      </p:grpSp>
      <p:graphicFrame>
        <p:nvGraphicFramePr>
          <p:cNvPr id="11349" name="Object 85">
            <a:extLst>
              <a:ext uri="{FF2B5EF4-FFF2-40B4-BE49-F238E27FC236}">
                <a16:creationId xmlns:a16="http://schemas.microsoft.com/office/drawing/2014/main" id="{7743F744-9387-4FC6-A8DB-2AB36313B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590800"/>
          <a:ext cx="46482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公式" r:id="rId12" imgW="1498320" imgH="253800" progId="Equation.3">
                  <p:embed/>
                </p:oleObj>
              </mc:Choice>
              <mc:Fallback>
                <p:oleObj name="公式" r:id="rId12" imgW="1498320" imgH="2538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90800"/>
                        <a:ext cx="46482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0" name="Object 86">
            <a:extLst>
              <a:ext uri="{FF2B5EF4-FFF2-40B4-BE49-F238E27FC236}">
                <a16:creationId xmlns:a16="http://schemas.microsoft.com/office/drawing/2014/main" id="{0E4E108F-589E-42A0-9B72-8D3D6BD2F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581400"/>
          <a:ext cx="4267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公式" r:id="rId14" imgW="1498320" imgH="266400" progId="Equation.3">
                  <p:embed/>
                </p:oleObj>
              </mc:Choice>
              <mc:Fallback>
                <p:oleObj name="公式" r:id="rId14" imgW="1498320" imgH="2664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581400"/>
                        <a:ext cx="42672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51" name="Freeform 87">
            <a:extLst>
              <a:ext uri="{FF2B5EF4-FFF2-40B4-BE49-F238E27FC236}">
                <a16:creationId xmlns:a16="http://schemas.microsoft.com/office/drawing/2014/main" id="{18254FE9-758F-4AF0-AEA8-B450F4179E49}"/>
              </a:ext>
            </a:extLst>
          </p:cNvPr>
          <p:cNvSpPr>
            <a:spLocks/>
          </p:cNvSpPr>
          <p:nvPr/>
        </p:nvSpPr>
        <p:spPr bwMode="auto">
          <a:xfrm>
            <a:off x="1524000" y="2971800"/>
            <a:ext cx="2514600" cy="1524000"/>
          </a:xfrm>
          <a:custGeom>
            <a:avLst/>
            <a:gdLst>
              <a:gd name="T0" fmla="*/ 0 w 1584"/>
              <a:gd name="T1" fmla="*/ 960 h 960"/>
              <a:gd name="T2" fmla="*/ 576 w 1584"/>
              <a:gd name="T3" fmla="*/ 720 h 960"/>
              <a:gd name="T4" fmla="*/ 1200 w 1584"/>
              <a:gd name="T5" fmla="*/ 336 h 960"/>
              <a:gd name="T6" fmla="*/ 1584 w 1584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960"/>
              <a:gd name="T14" fmla="*/ 1584 w 158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960">
                <a:moveTo>
                  <a:pt x="0" y="960"/>
                </a:moveTo>
                <a:cubicBezTo>
                  <a:pt x="188" y="892"/>
                  <a:pt x="376" y="824"/>
                  <a:pt x="576" y="720"/>
                </a:cubicBezTo>
                <a:cubicBezTo>
                  <a:pt x="776" y="616"/>
                  <a:pt x="1032" y="456"/>
                  <a:pt x="1200" y="336"/>
                </a:cubicBezTo>
                <a:cubicBezTo>
                  <a:pt x="1368" y="216"/>
                  <a:pt x="1476" y="108"/>
                  <a:pt x="1584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52" name="Text Box 88">
            <a:extLst>
              <a:ext uri="{FF2B5EF4-FFF2-40B4-BE49-F238E27FC236}">
                <a16:creationId xmlns:a16="http://schemas.microsoft.com/office/drawing/2014/main" id="{B6AF4B6A-604B-4F70-B0B6-A75A663AC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006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If  ( f [ i ].key &lt; key )    l = i ;</a:t>
            </a:r>
          </a:p>
        </p:txBody>
      </p:sp>
      <p:sp>
        <p:nvSpPr>
          <p:cNvPr id="11353" name="Freeform 89">
            <a:extLst>
              <a:ext uri="{FF2B5EF4-FFF2-40B4-BE49-F238E27FC236}">
                <a16:creationId xmlns:a16="http://schemas.microsoft.com/office/drawing/2014/main" id="{F67CDB2F-F8F8-44EB-8321-9595A648306F}"/>
              </a:ext>
            </a:extLst>
          </p:cNvPr>
          <p:cNvSpPr>
            <a:spLocks/>
          </p:cNvSpPr>
          <p:nvPr/>
        </p:nvSpPr>
        <p:spPr bwMode="auto">
          <a:xfrm>
            <a:off x="1524000" y="2971800"/>
            <a:ext cx="2514600" cy="1524000"/>
          </a:xfrm>
          <a:custGeom>
            <a:avLst/>
            <a:gdLst>
              <a:gd name="T0" fmla="*/ 1584 w 1584"/>
              <a:gd name="T1" fmla="*/ 0 h 960"/>
              <a:gd name="T2" fmla="*/ 672 w 1584"/>
              <a:gd name="T3" fmla="*/ 240 h 960"/>
              <a:gd name="T4" fmla="*/ 192 w 1584"/>
              <a:gd name="T5" fmla="*/ 576 h 960"/>
              <a:gd name="T6" fmla="*/ 0 w 1584"/>
              <a:gd name="T7" fmla="*/ 96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960"/>
              <a:gd name="T14" fmla="*/ 1584 w 158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960">
                <a:moveTo>
                  <a:pt x="1584" y="0"/>
                </a:moveTo>
                <a:cubicBezTo>
                  <a:pt x="1244" y="72"/>
                  <a:pt x="904" y="144"/>
                  <a:pt x="672" y="240"/>
                </a:cubicBezTo>
                <a:cubicBezTo>
                  <a:pt x="440" y="336"/>
                  <a:pt x="304" y="456"/>
                  <a:pt x="192" y="576"/>
                </a:cubicBezTo>
                <a:cubicBezTo>
                  <a:pt x="80" y="696"/>
                  <a:pt x="40" y="828"/>
                  <a:pt x="0" y="96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54" name="Text Box 90">
            <a:extLst>
              <a:ext uri="{FF2B5EF4-FFF2-40B4-BE49-F238E27FC236}">
                <a16:creationId xmlns:a16="http://schemas.microsoft.com/office/drawing/2014/main" id="{D39EC951-FAAB-47A9-857D-C0F038047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34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Else    u = i ;</a:t>
            </a:r>
          </a:p>
        </p:txBody>
      </p:sp>
      <p:sp>
        <p:nvSpPr>
          <p:cNvPr id="11355" name="AutoShape 91" descr="白色大理石">
            <a:extLst>
              <a:ext uri="{FF2B5EF4-FFF2-40B4-BE49-F238E27FC236}">
                <a16:creationId xmlns:a16="http://schemas.microsoft.com/office/drawing/2014/main" id="{F8016AAC-1582-44C9-92E8-6910C5600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85800"/>
            <a:ext cx="3048000" cy="685800"/>
          </a:xfrm>
          <a:prstGeom prst="bevel">
            <a:avLst>
              <a:gd name="adj" fmla="val 12500"/>
            </a:avLst>
          </a:prstGeom>
          <a:blipFill dpi="0" rotWithShape="0">
            <a:blip r:embed="rId16"/>
            <a:srcRect/>
            <a:tile tx="0" ty="0" sx="100000" sy="100000" flip="none" algn="tl"/>
          </a:blipFill>
          <a:ln w="254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Search by Formula</a:t>
            </a:r>
            <a:endParaRPr lang="en-US" altLang="zh-CN">
              <a:latin typeface="Impact" pitchFamily="34" charset="0"/>
            </a:endParaRPr>
          </a:p>
        </p:txBody>
      </p:sp>
      <p:sp>
        <p:nvSpPr>
          <p:cNvPr id="1060" name="Text Box 92">
            <a:extLst>
              <a:ext uri="{FF2B5EF4-FFF2-40B4-BE49-F238E27FC236}">
                <a16:creationId xmlns:a16="http://schemas.microsoft.com/office/drawing/2014/main" id="{22E78F4B-272C-47FB-8DF4-2FBC7E643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1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1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1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1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1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11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11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0" dur="500"/>
                                        <p:tgtEl>
                                          <p:spTgt spid="11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0" dur="5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1" grpId="0" animBg="1"/>
      <p:bldP spid="11322" grpId="0" animBg="1" autoUpdateAnimBg="0"/>
      <p:bldP spid="11323" grpId="0" animBg="1" autoUpdateAnimBg="0"/>
      <p:bldP spid="11324" grpId="0" animBg="1" autoUpdateAnimBg="0"/>
      <p:bldP spid="11325" grpId="0" animBg="1" autoUpdateAnimBg="0"/>
      <p:bldP spid="11326" grpId="0" animBg="1" autoUpdateAnimBg="0"/>
      <p:bldP spid="11327" grpId="0" animBg="1" autoUpdateAnimBg="0"/>
      <p:bldP spid="11328" grpId="0" autoUpdateAnimBg="0"/>
      <p:bldP spid="11329" grpId="0" autoUpdateAnimBg="0"/>
      <p:bldP spid="11335" grpId="0" autoUpdateAnimBg="0"/>
      <p:bldP spid="11338" grpId="0" autoUpdateAnimBg="0"/>
      <p:bldP spid="11339" grpId="0" autoUpdateAnimBg="0"/>
      <p:bldP spid="11340" grpId="0" autoUpdateAnimBg="0"/>
      <p:bldP spid="11344" grpId="0" autoUpdateAnimBg="0"/>
      <p:bldP spid="11345" grpId="0" autoUpdateAnimBg="0"/>
      <p:bldP spid="11351" grpId="0" animBg="1"/>
      <p:bldP spid="11352" grpId="0" autoUpdateAnimBg="0"/>
      <p:bldP spid="11353" grpId="0" animBg="1"/>
      <p:bldP spid="11354" grpId="0" autoUpdateAnimBg="0"/>
      <p:bldP spid="11355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>
            <a:extLst>
              <a:ext uri="{FF2B5EF4-FFF2-40B4-BE49-F238E27FC236}">
                <a16:creationId xmlns:a16="http://schemas.microsoft.com/office/drawing/2014/main" id="{49D2CD90-7020-4796-8B7E-87E3942FC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8153400" cy="5867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HashTable  InitializeTable(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TableSize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HashTable  H;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i;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TableSize &lt; MinTableSize ) 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Error( "Table size too small" );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NULL; 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H = malloc(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>
                <a:latin typeface="Arial" panose="020B0604020202020204" pitchFamily="34" charset="0"/>
              </a:rPr>
              <a:t>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>
                <a:latin typeface="Arial" panose="020B0604020202020204" pitchFamily="34" charset="0"/>
              </a:rPr>
              <a:t> HashTbl ) );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Allocate table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H == NULL )    FatalError( "Out of space!!!"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H-&gt;TableSize = NextPrime( TableSize );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Better be prime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H-&gt;TheLists = malloc(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>
                <a:latin typeface="Arial" panose="020B0604020202020204" pitchFamily="34" charset="0"/>
              </a:rPr>
              <a:t>( List ) * H-&gt;TableSize );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/*Array of lists*/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H-&gt;TheLists == NULL )   FatalError( "Out of space!!!"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i = 0; i &lt; H-&gt;TableSize; i++ ) {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Allocate list headers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H-&gt;TheLists[ i ] = malloc(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>
                <a:latin typeface="Arial" panose="020B0604020202020204" pitchFamily="34" charset="0"/>
              </a:rPr>
              <a:t>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>
                <a:latin typeface="Arial" panose="020B0604020202020204" pitchFamily="34" charset="0"/>
              </a:rPr>
              <a:t> ListNode ) );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Slow!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H-&gt;TheLists[ i ] == NULL )  FatalError( "Out of space!!!"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>
                <a:latin typeface="Arial" panose="020B0604020202020204" pitchFamily="34" charset="0"/>
              </a:rPr>
              <a:t>    H-&gt;TheLists[ i ]-&gt;Next = NULL;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 </a:t>
            </a:r>
            <a:r>
              <a:rPr lang="en-US" altLang="zh-CN" sz="1800" b="1">
                <a:latin typeface="Arial" panose="020B0604020202020204" pitchFamily="34" charset="0"/>
              </a:rPr>
              <a:t> H;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0E12EC7C-7252-4D68-BA1E-A2A9968B1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Separate Chaining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7C6EE10B-ADBD-4296-BD0B-1F3488F26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Create an empty table</a:t>
            </a:r>
            <a:endParaRPr lang="en-US" altLang="zh-CN" b="1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17F49BB2-8E64-49D6-9BCA-674A2DEE82C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105400"/>
            <a:ext cx="1676400" cy="609600"/>
            <a:chOff x="1344" y="3408"/>
            <a:chExt cx="1056" cy="384"/>
          </a:xfrm>
        </p:grpSpPr>
        <p:sp>
          <p:nvSpPr>
            <p:cNvPr id="12318" name="Text Box 5">
              <a:extLst>
                <a:ext uri="{FF2B5EF4-FFF2-40B4-BE49-F238E27FC236}">
                  <a16:creationId xmlns:a16="http://schemas.microsoft.com/office/drawing/2014/main" id="{5C5A9750-4DE1-4041-867E-851D86443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4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12319" name="Line 6">
              <a:extLst>
                <a:ext uri="{FF2B5EF4-FFF2-40B4-BE49-F238E27FC236}">
                  <a16:creationId xmlns:a16="http://schemas.microsoft.com/office/drawing/2014/main" id="{0C141612-5274-408D-99AA-639A24A19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60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Rectangle 7">
              <a:extLst>
                <a:ext uri="{FF2B5EF4-FFF2-40B4-BE49-F238E27FC236}">
                  <a16:creationId xmlns:a16="http://schemas.microsoft.com/office/drawing/2014/main" id="{2242146B-22B7-46B1-BCC0-01FB24309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57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TheLists</a:t>
              </a:r>
            </a:p>
          </p:txBody>
        </p:sp>
        <p:sp>
          <p:nvSpPr>
            <p:cNvPr id="12321" name="Rectangle 8">
              <a:extLst>
                <a:ext uri="{FF2B5EF4-FFF2-40B4-BE49-F238E27FC236}">
                  <a16:creationId xmlns:a16="http://schemas.microsoft.com/office/drawing/2014/main" id="{170C64F4-3E51-4B91-BFB0-B7BA094D2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00"/>
              <a:ext cx="57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TableSize</a:t>
              </a:r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20A1E9A7-15B8-4B33-8F9C-7D758359820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181600"/>
            <a:ext cx="2286000" cy="381000"/>
            <a:chOff x="2352" y="3648"/>
            <a:chExt cx="1440" cy="240"/>
          </a:xfrm>
        </p:grpSpPr>
        <p:sp>
          <p:nvSpPr>
            <p:cNvPr id="12310" name="Line 9">
              <a:extLst>
                <a:ext uri="{FF2B5EF4-FFF2-40B4-BE49-F238E27FC236}">
                  <a16:creationId xmlns:a16="http://schemas.microsoft.com/office/drawing/2014/main" id="{E48E04F8-2BF6-4FF5-BEEC-D35597C9E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Rectangle 11">
              <a:extLst>
                <a:ext uri="{FF2B5EF4-FFF2-40B4-BE49-F238E27FC236}">
                  <a16:creationId xmlns:a16="http://schemas.microsoft.com/office/drawing/2014/main" id="{2D68CB4D-C05E-41C6-8BB6-8A63E9AF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48"/>
              <a:ext cx="192" cy="96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2" name="Line 12">
              <a:extLst>
                <a:ext uri="{FF2B5EF4-FFF2-40B4-BE49-F238E27FC236}">
                  <a16:creationId xmlns:a16="http://schemas.microsoft.com/office/drawing/2014/main" id="{6D9D301C-36B0-4AA0-9AB5-664864AE5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96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Rectangle 13">
              <a:extLst>
                <a:ext uri="{FF2B5EF4-FFF2-40B4-BE49-F238E27FC236}">
                  <a16:creationId xmlns:a16="http://schemas.microsoft.com/office/drawing/2014/main" id="{C188ED4D-E5B7-4DA1-A5E4-B1DFA1830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648"/>
              <a:ext cx="192" cy="96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4" name="Line 14">
              <a:extLst>
                <a:ext uri="{FF2B5EF4-FFF2-40B4-BE49-F238E27FC236}">
                  <a16:creationId xmlns:a16="http://schemas.microsoft.com/office/drawing/2014/main" id="{EB33077F-9749-427E-82AE-AAE04E634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696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Rectangle 15">
              <a:extLst>
                <a:ext uri="{FF2B5EF4-FFF2-40B4-BE49-F238E27FC236}">
                  <a16:creationId xmlns:a16="http://schemas.microsoft.com/office/drawing/2014/main" id="{1302E79A-2252-4C31-B5C2-0AE5A2359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648"/>
              <a:ext cx="192" cy="96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6" name="Line 16">
              <a:extLst>
                <a:ext uri="{FF2B5EF4-FFF2-40B4-BE49-F238E27FC236}">
                  <a16:creationId xmlns:a16="http://schemas.microsoft.com/office/drawing/2014/main" id="{271A1A6B-BB31-4A34-932F-C981EEB15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696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Rectangle 17">
              <a:extLst>
                <a:ext uri="{FF2B5EF4-FFF2-40B4-BE49-F238E27FC236}">
                  <a16:creationId xmlns:a16="http://schemas.microsoft.com/office/drawing/2014/main" id="{0BCB2E57-D73C-40BF-9B0B-7BC0994F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648"/>
              <a:ext cx="576" cy="96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bIns="262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FFFF"/>
                  </a:solidFill>
                </a:rPr>
                <a:t>……</a:t>
              </a:r>
            </a:p>
          </p:txBody>
        </p:sp>
      </p:grpSp>
      <p:grpSp>
        <p:nvGrpSpPr>
          <p:cNvPr id="4" name="Group 34">
            <a:extLst>
              <a:ext uri="{FF2B5EF4-FFF2-40B4-BE49-F238E27FC236}">
                <a16:creationId xmlns:a16="http://schemas.microsoft.com/office/drawing/2014/main" id="{03CFFBDC-F30A-495F-BD86-94191E8C811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410200"/>
            <a:ext cx="1828800" cy="914400"/>
            <a:chOff x="2640" y="3600"/>
            <a:chExt cx="1152" cy="576"/>
          </a:xfrm>
        </p:grpSpPr>
        <p:sp>
          <p:nvSpPr>
            <p:cNvPr id="12297" name="Rectangle 21">
              <a:extLst>
                <a:ext uri="{FF2B5EF4-FFF2-40B4-BE49-F238E27FC236}">
                  <a16:creationId xmlns:a16="http://schemas.microsoft.com/office/drawing/2014/main" id="{0A67AA2F-3493-4F36-93B3-D3012F5B7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96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8" name="Rectangle 22">
              <a:extLst>
                <a:ext uri="{FF2B5EF4-FFF2-40B4-BE49-F238E27FC236}">
                  <a16:creationId xmlns:a16="http://schemas.microsoft.com/office/drawing/2014/main" id="{1E11F38D-C0DC-4017-8F08-646E9DE62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840"/>
              <a:ext cx="192" cy="96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9" name="Line 23">
              <a:extLst>
                <a:ext uri="{FF2B5EF4-FFF2-40B4-BE49-F238E27FC236}">
                  <a16:creationId xmlns:a16="http://schemas.microsoft.com/office/drawing/2014/main" id="{2157A6C8-74B9-4318-A8B9-CB5A237AF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888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Oval 24">
              <a:extLst>
                <a:ext uri="{FF2B5EF4-FFF2-40B4-BE49-F238E27FC236}">
                  <a16:creationId xmlns:a16="http://schemas.microsoft.com/office/drawing/2014/main" id="{F2C960A6-5805-427A-881C-2D9C62032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08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1" name="Rectangle 25">
              <a:extLst>
                <a:ext uri="{FF2B5EF4-FFF2-40B4-BE49-F238E27FC236}">
                  <a16:creationId xmlns:a16="http://schemas.microsoft.com/office/drawing/2014/main" id="{02EB9705-6B5F-4292-B095-8BAE56F0D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696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2" name="Rectangle 26">
              <a:extLst>
                <a:ext uri="{FF2B5EF4-FFF2-40B4-BE49-F238E27FC236}">
                  <a16:creationId xmlns:a16="http://schemas.microsoft.com/office/drawing/2014/main" id="{7FCCAFB3-6E0D-4B56-9C93-2C0612EEA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840"/>
              <a:ext cx="192" cy="96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3" name="Line 27">
              <a:extLst>
                <a:ext uri="{FF2B5EF4-FFF2-40B4-BE49-F238E27FC236}">
                  <a16:creationId xmlns:a16="http://schemas.microsoft.com/office/drawing/2014/main" id="{758E86D3-8324-4077-BADB-442DA8AC5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888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Oval 28">
              <a:extLst>
                <a:ext uri="{FF2B5EF4-FFF2-40B4-BE49-F238E27FC236}">
                  <a16:creationId xmlns:a16="http://schemas.microsoft.com/office/drawing/2014/main" id="{1805F101-6801-4E9A-B123-3A386B53E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08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5" name="Rectangle 29">
              <a:extLst>
                <a:ext uri="{FF2B5EF4-FFF2-40B4-BE49-F238E27FC236}">
                  <a16:creationId xmlns:a16="http://schemas.microsoft.com/office/drawing/2014/main" id="{70CE69C2-3131-4694-B355-4F8284D7E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696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6" name="Rectangle 30">
              <a:extLst>
                <a:ext uri="{FF2B5EF4-FFF2-40B4-BE49-F238E27FC236}">
                  <a16:creationId xmlns:a16="http://schemas.microsoft.com/office/drawing/2014/main" id="{931E526D-9B0F-4189-BDDC-76141C6C9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96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7" name="Line 31">
              <a:extLst>
                <a:ext uri="{FF2B5EF4-FFF2-40B4-BE49-F238E27FC236}">
                  <a16:creationId xmlns:a16="http://schemas.microsoft.com/office/drawing/2014/main" id="{CB9D8AC4-1272-4870-8E60-A29AA61CB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888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Oval 32">
              <a:extLst>
                <a:ext uri="{FF2B5EF4-FFF2-40B4-BE49-F238E27FC236}">
                  <a16:creationId xmlns:a16="http://schemas.microsoft.com/office/drawing/2014/main" id="{CCCA29EF-A3C2-4B54-8885-7CCACE802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408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9" name="Text Box 33">
              <a:extLst>
                <a:ext uri="{FF2B5EF4-FFF2-40B4-BE49-F238E27FC236}">
                  <a16:creationId xmlns:a16="http://schemas.microsoft.com/office/drawing/2014/main" id="{0EECB8C6-940D-4FBA-80EB-07AB0E127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60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……</a:t>
              </a:r>
            </a:p>
          </p:txBody>
        </p:sp>
      </p:grpSp>
      <p:sp>
        <p:nvSpPr>
          <p:cNvPr id="12296" name="Text Box 35">
            <a:extLst>
              <a:ext uri="{FF2B5EF4-FFF2-40B4-BE49-F238E27FC236}">
                <a16:creationId xmlns:a16="http://schemas.microsoft.com/office/drawing/2014/main" id="{D3403346-B954-4A5D-84D6-C4C5652C1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10/14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 autoUpdateAnimBg="0"/>
      <p:bldP spid="2765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0E029BD2-3D54-4DF2-9189-3CAA34A5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Separate Chaining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3B728047-D832-4666-8B9C-724D27CA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28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Find a key from a hash table</a:t>
            </a:r>
            <a:endParaRPr lang="en-US" altLang="zh-CN" b="1"/>
          </a:p>
        </p:txBody>
      </p:sp>
      <p:sp>
        <p:nvSpPr>
          <p:cNvPr id="28676" name="AutoShape 4">
            <a:extLst>
              <a:ext uri="{FF2B5EF4-FFF2-40B4-BE49-F238E27FC236}">
                <a16:creationId xmlns:a16="http://schemas.microsoft.com/office/drawing/2014/main" id="{794F4607-5775-4E26-8773-6E0C7446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153400" cy="3810000"/>
          </a:xfrm>
          <a:prstGeom prst="foldedCorner">
            <a:avLst>
              <a:gd name="adj" fmla="val 10866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Position  Find ( ElementType Key, HashTable H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Position P;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List L; </a:t>
            </a:r>
          </a:p>
          <a:p>
            <a:pPr eaLnBrk="1" hangingPunct="1"/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L = H-&gt;TheLists[ Hash( Key, H-&gt;TableSize ) ]; </a:t>
            </a:r>
          </a:p>
          <a:p>
            <a:pPr eaLnBrk="1" hangingPunct="1"/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P = L-&gt;Next;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( P != NULL &amp;&amp; P-&gt;Element != Key )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Probably need strcmp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P = P-&gt;Next;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P;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3792B0C-0685-40A2-B802-C41085CC04E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95400"/>
            <a:ext cx="5867400" cy="1447800"/>
            <a:chOff x="1680" y="528"/>
            <a:chExt cx="3696" cy="912"/>
          </a:xfrm>
        </p:grpSpPr>
        <p:sp>
          <p:nvSpPr>
            <p:cNvPr id="13323" name="Oval 5">
              <a:extLst>
                <a:ext uri="{FF2B5EF4-FFF2-40B4-BE49-F238E27FC236}">
                  <a16:creationId xmlns:a16="http://schemas.microsoft.com/office/drawing/2014/main" id="{E0239649-0889-4849-9613-4103965EF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104"/>
              <a:ext cx="1872" cy="33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4" name="AutoShape 6">
              <a:extLst>
                <a:ext uri="{FF2B5EF4-FFF2-40B4-BE49-F238E27FC236}">
                  <a16:creationId xmlns:a16="http://schemas.microsoft.com/office/drawing/2014/main" id="{75483BCB-9D10-4C0E-A14E-D97E65C62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28"/>
              <a:ext cx="1728" cy="576"/>
            </a:xfrm>
            <a:prstGeom prst="wedgeEllipseCallout">
              <a:avLst>
                <a:gd name="adj1" fmla="val -82583"/>
                <a:gd name="adj2" fmla="val 54343"/>
              </a:avLst>
            </a:pr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Your hash function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AD95B30D-0D77-4FE9-A297-096C7A0636B1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2971800"/>
            <a:ext cx="7912100" cy="3276600"/>
            <a:chOff x="200" y="1776"/>
            <a:chExt cx="4984" cy="2064"/>
          </a:xfrm>
        </p:grpSpPr>
        <p:sp>
          <p:nvSpPr>
            <p:cNvPr id="13320" name="AutoShape 8">
              <a:extLst>
                <a:ext uri="{FF2B5EF4-FFF2-40B4-BE49-F238E27FC236}">
                  <a16:creationId xmlns:a16="http://schemas.microsoft.com/office/drawing/2014/main" id="{FDD14587-244E-44D4-A2A4-9C610BE95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776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1" name="Freeform 10">
              <a:extLst>
                <a:ext uri="{FF2B5EF4-FFF2-40B4-BE49-F238E27FC236}">
                  <a16:creationId xmlns:a16="http://schemas.microsoft.com/office/drawing/2014/main" id="{910153D8-CC85-453D-B418-CEE673F27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" y="2064"/>
              <a:ext cx="568" cy="1296"/>
            </a:xfrm>
            <a:custGeom>
              <a:avLst/>
              <a:gdLst>
                <a:gd name="T0" fmla="*/ 232 w 568"/>
                <a:gd name="T1" fmla="*/ 0 h 1296"/>
                <a:gd name="T2" fmla="*/ 40 w 568"/>
                <a:gd name="T3" fmla="*/ 480 h 1296"/>
                <a:gd name="T4" fmla="*/ 88 w 568"/>
                <a:gd name="T5" fmla="*/ 1056 h 1296"/>
                <a:gd name="T6" fmla="*/ 568 w 56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8"/>
                <a:gd name="T13" fmla="*/ 0 h 1296"/>
                <a:gd name="T14" fmla="*/ 568 w 56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8" h="1296">
                  <a:moveTo>
                    <a:pt x="232" y="0"/>
                  </a:moveTo>
                  <a:cubicBezTo>
                    <a:pt x="148" y="152"/>
                    <a:pt x="64" y="304"/>
                    <a:pt x="40" y="480"/>
                  </a:cubicBezTo>
                  <a:cubicBezTo>
                    <a:pt x="16" y="656"/>
                    <a:pt x="0" y="920"/>
                    <a:pt x="88" y="1056"/>
                  </a:cubicBezTo>
                  <a:cubicBezTo>
                    <a:pt x="176" y="1192"/>
                    <a:pt x="372" y="1244"/>
                    <a:pt x="568" y="129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2" name="Oval 11">
              <a:extLst>
                <a:ext uri="{FF2B5EF4-FFF2-40B4-BE49-F238E27FC236}">
                  <a16:creationId xmlns:a16="http://schemas.microsoft.com/office/drawing/2014/main" id="{100ABFA8-BF67-4263-AEE4-248AC5C87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4416" cy="86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Identical to the code to perform a </a:t>
              </a:r>
              <a:r>
                <a:rPr lang="en-US" altLang="zh-CN" b="1" i="1">
                  <a:solidFill>
                    <a:schemeClr val="hlink"/>
                  </a:solidFill>
                </a:rPr>
                <a:t>Find</a:t>
              </a:r>
              <a:r>
                <a:rPr lang="en-US" altLang="zh-CN" b="1"/>
                <a:t> for general lists  -- List ADT</a:t>
              </a:r>
            </a:p>
          </p:txBody>
        </p:sp>
      </p:grpSp>
      <p:sp>
        <p:nvSpPr>
          <p:cNvPr id="13319" name="Text Box 13">
            <a:extLst>
              <a:ext uri="{FF2B5EF4-FFF2-40B4-BE49-F238E27FC236}">
                <a16:creationId xmlns:a16="http://schemas.microsoft.com/office/drawing/2014/main" id="{86DEECA0-A17B-4013-9878-8DE907880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11/14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4F9132EC-1174-4200-8864-AA22C67A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Separate Chaining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EDA9B701-D6B7-4CBF-A775-CC127BF8E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Insert a key into a hash table</a:t>
            </a:r>
            <a:endParaRPr lang="en-US" altLang="zh-CN" b="1"/>
          </a:p>
        </p:txBody>
      </p:sp>
      <p:sp>
        <p:nvSpPr>
          <p:cNvPr id="29700" name="AutoShape 4">
            <a:extLst>
              <a:ext uri="{FF2B5EF4-FFF2-40B4-BE49-F238E27FC236}">
                <a16:creationId xmlns:a16="http://schemas.microsoft.com/office/drawing/2014/main" id="{029B3B02-A03E-47A3-994D-CB09C982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696200" cy="4800600"/>
          </a:xfrm>
          <a:prstGeom prst="foldedCorner">
            <a:avLst>
              <a:gd name="adj" fmla="val 10866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 Insert ( ElementType Key, HashTable H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Position   Pos, NewCell;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List  L;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Pos = Find( Key, H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Pos == NULL ) {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Key is not found, then insert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NewCell = malloc(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>
                <a:latin typeface="Arial" panose="020B0604020202020204" pitchFamily="34" charset="0"/>
              </a:rPr>
              <a:t>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>
                <a:latin typeface="Arial" panose="020B0604020202020204" pitchFamily="34" charset="0"/>
              </a:rPr>
              <a:t> ListNode )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NewCell == NULL )     FatalError( "Out of space!!!"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>
                <a:latin typeface="Arial" panose="020B0604020202020204" pitchFamily="34" charset="0"/>
              </a:rPr>
              <a:t> 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L = H-&gt;TheLists[ Hash( Key, H-&gt;TableSize )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NewCell-&gt;Next = L-&gt;Next;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NewCell-&gt;Element = Key;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Probably need strcpy! */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L-&gt;Next = NewCell;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47AA83CA-21C5-4C78-AB91-7F1BA90F11A9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914400"/>
            <a:ext cx="4343400" cy="2667000"/>
            <a:chOff x="2400" y="768"/>
            <a:chExt cx="2736" cy="1680"/>
          </a:xfrm>
        </p:grpSpPr>
        <p:sp>
          <p:nvSpPr>
            <p:cNvPr id="14344" name="Oval 6">
              <a:extLst>
                <a:ext uri="{FF2B5EF4-FFF2-40B4-BE49-F238E27FC236}">
                  <a16:creationId xmlns:a16="http://schemas.microsoft.com/office/drawing/2014/main" id="{507217A9-9791-4EE8-BB40-394AF7DD0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1872" cy="33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" name="AutoShape 7">
              <a:extLst>
                <a:ext uri="{FF2B5EF4-FFF2-40B4-BE49-F238E27FC236}">
                  <a16:creationId xmlns:a16="http://schemas.microsoft.com/office/drawing/2014/main" id="{5AB408BB-3E9F-4BD8-901B-9DE3EEA2F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768"/>
              <a:ext cx="1728" cy="576"/>
            </a:xfrm>
            <a:prstGeom prst="wedgeEllipseCallout">
              <a:avLst>
                <a:gd name="adj1" fmla="val -27023"/>
                <a:gd name="adj2" fmla="val 187676"/>
              </a:avLst>
            </a:pr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ym typeface="Wingdings" panose="05000000000000000000" pitchFamily="2" charset="2"/>
                </a:rPr>
                <a:t></a:t>
              </a:r>
              <a:r>
                <a:rPr lang="en-US" altLang="zh-CN" b="1">
                  <a:sym typeface="Wingdings" panose="05000000000000000000" pitchFamily="2" charset="2"/>
                </a:rPr>
                <a:t> Again?!</a:t>
              </a:r>
              <a:endParaRPr lang="en-US" altLang="zh-CN" b="1"/>
            </a:p>
          </p:txBody>
        </p:sp>
      </p:grpSp>
      <p:sp>
        <p:nvSpPr>
          <p:cNvPr id="29706" name="Text Box 10">
            <a:extLst>
              <a:ext uri="{FF2B5EF4-FFF2-40B4-BE49-F238E27FC236}">
                <a16:creationId xmlns:a16="http://schemas.microsoft.com/office/drawing/2014/main" id="{87AC15C3-087D-4273-B010-85824495A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64163"/>
            <a:ext cx="76200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66763" indent="-76676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hlink"/>
                </a:solidFill>
                <a:sym typeface="Wingdings" panose="05000000000000000000" pitchFamily="2" charset="2"/>
              </a:rPr>
              <a:t>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Tip:</a:t>
            </a:r>
            <a:r>
              <a:rPr lang="en-US" altLang="zh-CN" sz="2000" b="1"/>
              <a:t> Make the TableSize about as large as the number of keys expected (i.e. to make the loading density factor </a:t>
            </a:r>
            <a:r>
              <a:rPr lang="en-US" altLang="zh-CN" sz="2000" b="1">
                <a:sym typeface="Symbol" panose="05050102010706020507" pitchFamily="18" charset="2"/>
              </a:rPr>
              <a:t>1).</a:t>
            </a:r>
            <a:endParaRPr lang="en-US" altLang="zh-CN" sz="2000" b="1"/>
          </a:p>
        </p:txBody>
      </p:sp>
      <p:sp>
        <p:nvSpPr>
          <p:cNvPr id="14343" name="Text Box 11">
            <a:extLst>
              <a:ext uri="{FF2B5EF4-FFF2-40B4-BE49-F238E27FC236}">
                <a16:creationId xmlns:a16="http://schemas.microsoft.com/office/drawing/2014/main" id="{05784E30-FD83-4DE2-93D6-F2376DD93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12/14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0" grpId="0" animBg="1" autoUpdateAnimBg="0"/>
      <p:bldP spid="2970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170A5B79-D469-42FE-8D82-CEB3C679C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66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§4  Open Addressing</a:t>
            </a:r>
            <a:endParaRPr lang="en-US" altLang="zh-CN" b="1"/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A4C36B51-F6EA-4475-B2FF-ABE46C510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5800"/>
            <a:ext cx="739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---- find another empty cell to solve collision (avoiding pointers)</a:t>
            </a:r>
          </a:p>
        </p:txBody>
      </p:sp>
      <p:sp>
        <p:nvSpPr>
          <p:cNvPr id="30724" name="AutoShape 4">
            <a:extLst>
              <a:ext uri="{FF2B5EF4-FFF2-40B4-BE49-F238E27FC236}">
                <a16:creationId xmlns:a16="http://schemas.microsoft.com/office/drawing/2014/main" id="{166CA994-E151-4385-BA63-1CDBC151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19200"/>
            <a:ext cx="6629400" cy="4267200"/>
          </a:xfrm>
          <a:prstGeom prst="foldedCorner">
            <a:avLst>
              <a:gd name="adj" fmla="val 10866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Algorithm: insert key into an array of hash table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index = hash(key);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initialize i = 0 ------ the counter of probing;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( collision at index ) {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index = ( hash(key) + f(i) ) % TableSize;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table is full )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1800" b="1">
                <a:latin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    </a:t>
            </a:r>
            <a:r>
              <a:rPr lang="en-US" altLang="zh-CN" sz="1800" b="1">
                <a:latin typeface="Arial" panose="020B0604020202020204" pitchFamily="34" charset="0"/>
              </a:rPr>
              <a:t>i ++;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table is full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ERROR (“No space left”);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insert key at index;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0725" name="AutoShape 5">
            <a:extLst>
              <a:ext uri="{FF2B5EF4-FFF2-40B4-BE49-F238E27FC236}">
                <a16:creationId xmlns:a16="http://schemas.microsoft.com/office/drawing/2014/main" id="{3244960B-498E-4AB1-ACCE-E3192A38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2971800" cy="1371600"/>
          </a:xfrm>
          <a:prstGeom prst="wedgeEllipseCallout">
            <a:avLst>
              <a:gd name="adj1" fmla="val -76227"/>
              <a:gd name="adj2" fmla="val -8263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Collision resolving function.</a:t>
            </a:r>
          </a:p>
          <a:p>
            <a:pPr algn="ctr" eaLnBrk="1" hangingPunct="1"/>
            <a:r>
              <a:rPr lang="en-US" altLang="zh-CN" sz="2000" b="1"/>
              <a:t>f(0) = 0.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E9E3B373-36E0-4A88-BDB8-E9C362C7D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16563"/>
            <a:ext cx="3352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66763" indent="-76676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hlink"/>
                </a:solidFill>
                <a:sym typeface="Wingdings" panose="05000000000000000000" pitchFamily="2" charset="2"/>
              </a:rPr>
              <a:t>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Tip:</a:t>
            </a:r>
            <a:r>
              <a:rPr lang="en-US" altLang="zh-CN" sz="2000" b="1"/>
              <a:t> Generally </a:t>
            </a:r>
            <a:r>
              <a:rPr lang="en-US" altLang="zh-CN" sz="2000" b="1">
                <a:sym typeface="Symbol" panose="05050102010706020507" pitchFamily="18" charset="2"/>
              </a:rPr>
              <a:t> &lt; 0.5.</a:t>
            </a:r>
            <a:endParaRPr lang="en-US" altLang="zh-CN" sz="2000" b="1"/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C5BCC220-CE52-4E26-B012-9712FD182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13/14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  <p:bldP spid="30724" grpId="0" animBg="1" autoUpdateAnimBg="0"/>
      <p:bldP spid="30725" grpId="0" animBg="1" autoUpdateAnimBg="0"/>
      <p:bldP spid="307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>
            <a:extLst>
              <a:ext uri="{FF2B5EF4-FFF2-40B4-BE49-F238E27FC236}">
                <a16:creationId xmlns:a16="http://schemas.microsoft.com/office/drawing/2014/main" id="{37E28139-84D2-48D4-B80A-E8BD0592C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Open Addressing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1061CDCC-5B1A-4565-B017-1268DD4C3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1.  Linear Probing</a:t>
            </a:r>
            <a:endParaRPr lang="en-US" altLang="zh-CN" b="1"/>
          </a:p>
        </p:txBody>
      </p:sp>
      <p:sp>
        <p:nvSpPr>
          <p:cNvPr id="31748" name="Rectangle 4" descr="棕色大理石">
            <a:extLst>
              <a:ext uri="{FF2B5EF4-FFF2-40B4-BE49-F238E27FC236}">
                <a16:creationId xmlns:a16="http://schemas.microsoft.com/office/drawing/2014/main" id="{6C1B3CF7-A38E-4DC8-B180-1510B9611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1000"/>
            <a:ext cx="4953000" cy="685800"/>
          </a:xfrm>
          <a:prstGeom prst="rect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i="1">
                <a:solidFill>
                  <a:schemeClr val="bg1"/>
                </a:solidFill>
                <a:sym typeface="Wingdings" pitchFamily="2" charset="2"/>
              </a:rPr>
              <a:t>f</a:t>
            </a:r>
            <a:r>
              <a:rPr lang="en-US" altLang="zh-CN" sz="2800" b="1">
                <a:solidFill>
                  <a:schemeClr val="bg1"/>
                </a:solidFill>
                <a:sym typeface="Wingdings" pitchFamily="2" charset="2"/>
              </a:rPr>
              <a:t> ( </a:t>
            </a:r>
            <a:r>
              <a:rPr lang="en-US" altLang="zh-CN" sz="2800" b="1" i="1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altLang="zh-CN" sz="2800" b="1">
                <a:solidFill>
                  <a:schemeClr val="bg1"/>
                </a:solidFill>
                <a:sym typeface="Wingdings" pitchFamily="2" charset="2"/>
              </a:rPr>
              <a:t> ) </a:t>
            </a:r>
            <a:r>
              <a:rPr lang="en-US" altLang="zh-CN" sz="2800" b="1">
                <a:solidFill>
                  <a:schemeClr val="bg1"/>
                </a:solidFill>
              </a:rPr>
              <a:t>= </a:t>
            </a:r>
            <a:r>
              <a:rPr lang="en-US" altLang="zh-CN" sz="2800" b="1" i="1">
                <a:solidFill>
                  <a:schemeClr val="bg1"/>
                </a:solidFill>
              </a:rPr>
              <a:t>i</a:t>
            </a:r>
            <a:r>
              <a:rPr lang="en-US" altLang="zh-CN" sz="2800" b="1">
                <a:solidFill>
                  <a:schemeClr val="bg1"/>
                </a:solidFill>
              </a:rPr>
              <a:t> ;</a:t>
            </a:r>
            <a:r>
              <a:rPr lang="en-US" altLang="zh-CN" b="1">
                <a:solidFill>
                  <a:schemeClr val="bg1"/>
                </a:solidFill>
              </a:rPr>
              <a:t>   </a:t>
            </a:r>
            <a:r>
              <a:rPr lang="en-US" altLang="zh-CN" b="1">
                <a:solidFill>
                  <a:srgbClr val="CCFFCC"/>
                </a:solidFill>
              </a:rPr>
              <a:t>/* a linear function */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8AF66F83-9FD0-480A-B7A6-4678A96BF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Mapping  </a:t>
            </a:r>
            <a:r>
              <a:rPr lang="en-US" altLang="zh-CN" b="1" i="1"/>
              <a:t>n</a:t>
            </a:r>
            <a:r>
              <a:rPr lang="en-US" altLang="zh-CN" b="1"/>
              <a:t> = 11  C library functions into a hash table ht[ ] with </a:t>
            </a:r>
            <a:r>
              <a:rPr lang="en-US" altLang="zh-CN" b="1" i="1"/>
              <a:t>b</a:t>
            </a:r>
            <a:r>
              <a:rPr lang="en-US" altLang="zh-CN" b="1"/>
              <a:t> = 26 buckets and </a:t>
            </a:r>
            <a:r>
              <a:rPr lang="en-US" altLang="zh-CN" b="1" i="1"/>
              <a:t>s</a:t>
            </a:r>
            <a:r>
              <a:rPr lang="en-US" altLang="zh-CN" b="1"/>
              <a:t> = 1.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042F4689-FD35-4D13-A127-97F0C1348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5675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acos  atoi 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hlink"/>
                </a:solidFill>
              </a:rPr>
              <a:t>char 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hlink"/>
                </a:solidFill>
              </a:rPr>
              <a:t>define  exp  ceil  cos  float  atol  floor  ctime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CCDAB24-A169-4875-9628-5E932D01A66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133600"/>
            <a:ext cx="2895600" cy="3276600"/>
            <a:chOff x="3456" y="1968"/>
            <a:chExt cx="1824" cy="2064"/>
          </a:xfrm>
        </p:grpSpPr>
        <p:sp>
          <p:nvSpPr>
            <p:cNvPr id="2103" name="Rectangle 8">
              <a:extLst>
                <a:ext uri="{FF2B5EF4-FFF2-40B4-BE49-F238E27FC236}">
                  <a16:creationId xmlns:a16="http://schemas.microsoft.com/office/drawing/2014/main" id="{4DECB8D5-53C5-45E8-9502-5DDCC798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68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bucket</a:t>
              </a:r>
            </a:p>
          </p:txBody>
        </p:sp>
        <p:sp>
          <p:nvSpPr>
            <p:cNvPr id="2104" name="Rectangle 9">
              <a:extLst>
                <a:ext uri="{FF2B5EF4-FFF2-40B4-BE49-F238E27FC236}">
                  <a16:creationId xmlns:a16="http://schemas.microsoft.com/office/drawing/2014/main" id="{A7B6801D-26AE-463C-9DBD-24F236CC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68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i="1"/>
                <a:t>x</a:t>
              </a:r>
              <a:endParaRPr lang="en-US" altLang="zh-CN" sz="1800" b="1"/>
            </a:p>
          </p:txBody>
        </p:sp>
        <p:sp>
          <p:nvSpPr>
            <p:cNvPr id="2105" name="Rectangle 10">
              <a:extLst>
                <a:ext uri="{FF2B5EF4-FFF2-40B4-BE49-F238E27FC236}">
                  <a16:creationId xmlns:a16="http://schemas.microsoft.com/office/drawing/2014/main" id="{30FE44E5-0353-47BC-BEB4-3389AA58A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16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0</a:t>
              </a:r>
            </a:p>
          </p:txBody>
        </p:sp>
        <p:sp>
          <p:nvSpPr>
            <p:cNvPr id="2106" name="Rectangle 11">
              <a:extLst>
                <a:ext uri="{FF2B5EF4-FFF2-40B4-BE49-F238E27FC236}">
                  <a16:creationId xmlns:a16="http://schemas.microsoft.com/office/drawing/2014/main" id="{6C2530DD-5E54-4565-9F1C-1D03986FB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</a:t>
              </a:r>
            </a:p>
          </p:txBody>
        </p:sp>
        <p:sp>
          <p:nvSpPr>
            <p:cNvPr id="2107" name="Rectangle 12">
              <a:extLst>
                <a:ext uri="{FF2B5EF4-FFF2-40B4-BE49-F238E27FC236}">
                  <a16:creationId xmlns:a16="http://schemas.microsoft.com/office/drawing/2014/main" id="{2823C2C5-CF3C-439B-BCAC-093E019EB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2</a:t>
              </a:r>
            </a:p>
          </p:txBody>
        </p:sp>
        <p:sp>
          <p:nvSpPr>
            <p:cNvPr id="2108" name="Rectangle 13">
              <a:extLst>
                <a:ext uri="{FF2B5EF4-FFF2-40B4-BE49-F238E27FC236}">
                  <a16:creationId xmlns:a16="http://schemas.microsoft.com/office/drawing/2014/main" id="{49D6E966-A182-469A-897D-5DDFBE538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92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3</a:t>
              </a:r>
            </a:p>
          </p:txBody>
        </p:sp>
        <p:sp>
          <p:nvSpPr>
            <p:cNvPr id="2109" name="Rectangle 14">
              <a:extLst>
                <a:ext uri="{FF2B5EF4-FFF2-40B4-BE49-F238E27FC236}">
                  <a16:creationId xmlns:a16="http://schemas.microsoft.com/office/drawing/2014/main" id="{7D29937A-EB1F-451F-A8DC-8DBF4B231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4</a:t>
              </a:r>
            </a:p>
          </p:txBody>
        </p:sp>
        <p:sp>
          <p:nvSpPr>
            <p:cNvPr id="2110" name="Rectangle 15">
              <a:extLst>
                <a:ext uri="{FF2B5EF4-FFF2-40B4-BE49-F238E27FC236}">
                  <a16:creationId xmlns:a16="http://schemas.microsoft.com/office/drawing/2014/main" id="{D1C2CDD7-450A-43F3-B904-1257402A4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88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5</a:t>
              </a:r>
            </a:p>
          </p:txBody>
        </p:sp>
        <p:sp>
          <p:nvSpPr>
            <p:cNvPr id="2111" name="Rectangle 16">
              <a:extLst>
                <a:ext uri="{FF2B5EF4-FFF2-40B4-BE49-F238E27FC236}">
                  <a16:creationId xmlns:a16="http://schemas.microsoft.com/office/drawing/2014/main" id="{1AF9791A-97E3-4AA9-8108-0AC99A30B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6</a:t>
              </a:r>
            </a:p>
          </p:txBody>
        </p:sp>
        <p:sp>
          <p:nvSpPr>
            <p:cNvPr id="2112" name="Rectangle 17">
              <a:extLst>
                <a:ext uri="{FF2B5EF4-FFF2-40B4-BE49-F238E27FC236}">
                  <a16:creationId xmlns:a16="http://schemas.microsoft.com/office/drawing/2014/main" id="{9163DA76-512D-4925-8A9E-1B0A1383D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68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7</a:t>
              </a:r>
            </a:p>
          </p:txBody>
        </p:sp>
        <p:sp>
          <p:nvSpPr>
            <p:cNvPr id="2113" name="Rectangle 18">
              <a:extLst>
                <a:ext uri="{FF2B5EF4-FFF2-40B4-BE49-F238E27FC236}">
                  <a16:creationId xmlns:a16="http://schemas.microsoft.com/office/drawing/2014/main" id="{A57C9E36-0712-447D-814D-49D53411C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312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8</a:t>
              </a:r>
            </a:p>
          </p:txBody>
        </p:sp>
        <p:sp>
          <p:nvSpPr>
            <p:cNvPr id="2114" name="Rectangle 19">
              <a:extLst>
                <a:ext uri="{FF2B5EF4-FFF2-40B4-BE49-F238E27FC236}">
                  <a16:creationId xmlns:a16="http://schemas.microsoft.com/office/drawing/2014/main" id="{50A80D45-D56B-46CA-AD75-D33F9CBFB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456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9</a:t>
              </a:r>
            </a:p>
          </p:txBody>
        </p:sp>
        <p:sp>
          <p:nvSpPr>
            <p:cNvPr id="2115" name="Rectangle 20">
              <a:extLst>
                <a:ext uri="{FF2B5EF4-FFF2-40B4-BE49-F238E27FC236}">
                  <a16:creationId xmlns:a16="http://schemas.microsoft.com/office/drawing/2014/main" id="{161B71AF-6219-4EDC-8062-742ABBBFA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10</a:t>
              </a:r>
            </a:p>
          </p:txBody>
        </p:sp>
        <p:sp>
          <p:nvSpPr>
            <p:cNvPr id="2116" name="Rectangle 21">
              <a:extLst>
                <a:ext uri="{FF2B5EF4-FFF2-40B4-BE49-F238E27FC236}">
                  <a16:creationId xmlns:a16="http://schemas.microsoft.com/office/drawing/2014/main" id="{66D26082-C136-47A4-9522-B5302A06A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44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… …</a:t>
              </a:r>
            </a:p>
          </p:txBody>
        </p:sp>
        <p:sp>
          <p:nvSpPr>
            <p:cNvPr id="2117" name="Rectangle 22">
              <a:extLst>
                <a:ext uri="{FF2B5EF4-FFF2-40B4-BE49-F238E27FC236}">
                  <a16:creationId xmlns:a16="http://schemas.microsoft.com/office/drawing/2014/main" id="{22C1C116-42F0-47F6-B289-025F98FA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888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25</a:t>
              </a:r>
            </a:p>
          </p:txBody>
        </p:sp>
        <p:sp>
          <p:nvSpPr>
            <p:cNvPr id="2118" name="Rectangle 23">
              <a:extLst>
                <a:ext uri="{FF2B5EF4-FFF2-40B4-BE49-F238E27FC236}">
                  <a16:creationId xmlns:a16="http://schemas.microsoft.com/office/drawing/2014/main" id="{30AD1475-C019-417D-A733-D7ED5AFDE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19" name="Rectangle 24">
              <a:extLst>
                <a:ext uri="{FF2B5EF4-FFF2-40B4-BE49-F238E27FC236}">
                  <a16:creationId xmlns:a16="http://schemas.microsoft.com/office/drawing/2014/main" id="{9A7C782E-203B-4913-965C-7F114704F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968"/>
              <a:ext cx="76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search time</a:t>
              </a:r>
            </a:p>
          </p:txBody>
        </p:sp>
        <p:sp>
          <p:nvSpPr>
            <p:cNvPr id="2120" name="Rectangle 25">
              <a:extLst>
                <a:ext uri="{FF2B5EF4-FFF2-40B4-BE49-F238E27FC236}">
                  <a16:creationId xmlns:a16="http://schemas.microsoft.com/office/drawing/2014/main" id="{C1062558-93D8-47E6-8C3D-7EE5AFE2C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21" name="Rectangle 26">
              <a:extLst>
                <a:ext uri="{FF2B5EF4-FFF2-40B4-BE49-F238E27FC236}">
                  <a16:creationId xmlns:a16="http://schemas.microsoft.com/office/drawing/2014/main" id="{585D76B3-4AAB-43C6-83B9-5C7559D8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04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22" name="Rectangle 27">
              <a:extLst>
                <a:ext uri="{FF2B5EF4-FFF2-40B4-BE49-F238E27FC236}">
                  <a16:creationId xmlns:a16="http://schemas.microsoft.com/office/drawing/2014/main" id="{628A83AD-C64A-4BAD-9108-D420D04F6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04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23" name="Rectangle 28">
              <a:extLst>
                <a:ext uri="{FF2B5EF4-FFF2-40B4-BE49-F238E27FC236}">
                  <a16:creationId xmlns:a16="http://schemas.microsoft.com/office/drawing/2014/main" id="{AB231BD2-420A-49B0-92B3-2B477E223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24" name="Rectangle 29">
              <a:extLst>
                <a:ext uri="{FF2B5EF4-FFF2-40B4-BE49-F238E27FC236}">
                  <a16:creationId xmlns:a16="http://schemas.microsoft.com/office/drawing/2014/main" id="{F190B3FF-0399-4369-B666-35ED5980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48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25" name="Rectangle 30">
              <a:extLst>
                <a:ext uri="{FF2B5EF4-FFF2-40B4-BE49-F238E27FC236}">
                  <a16:creationId xmlns:a16="http://schemas.microsoft.com/office/drawing/2014/main" id="{BCED8B53-BD29-4449-B0E3-0C91BD48E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92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26" name="Rectangle 31">
              <a:extLst>
                <a:ext uri="{FF2B5EF4-FFF2-40B4-BE49-F238E27FC236}">
                  <a16:creationId xmlns:a16="http://schemas.microsoft.com/office/drawing/2014/main" id="{5054E656-394A-45A1-A1E6-7DF682CD5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92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27" name="Rectangle 32">
              <a:extLst>
                <a:ext uri="{FF2B5EF4-FFF2-40B4-BE49-F238E27FC236}">
                  <a16:creationId xmlns:a16="http://schemas.microsoft.com/office/drawing/2014/main" id="{42CCFF56-B0A2-4439-900C-F46DBF11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28" name="Rectangle 33">
              <a:extLst>
                <a:ext uri="{FF2B5EF4-FFF2-40B4-BE49-F238E27FC236}">
                  <a16:creationId xmlns:a16="http://schemas.microsoft.com/office/drawing/2014/main" id="{1EA07CB5-3CA3-4247-B14E-EBF51BF8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36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29" name="Rectangle 34">
              <a:extLst>
                <a:ext uri="{FF2B5EF4-FFF2-40B4-BE49-F238E27FC236}">
                  <a16:creationId xmlns:a16="http://schemas.microsoft.com/office/drawing/2014/main" id="{77747FE3-DE05-4372-8052-FB585EA7C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8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30" name="Rectangle 35">
              <a:extLst>
                <a:ext uri="{FF2B5EF4-FFF2-40B4-BE49-F238E27FC236}">
                  <a16:creationId xmlns:a16="http://schemas.microsoft.com/office/drawing/2014/main" id="{2F34F79D-6C02-4F79-979C-E94B67E49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880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31" name="Rectangle 36">
              <a:extLst>
                <a:ext uri="{FF2B5EF4-FFF2-40B4-BE49-F238E27FC236}">
                  <a16:creationId xmlns:a16="http://schemas.microsoft.com/office/drawing/2014/main" id="{7462768D-6779-4DD5-8F27-C146D7EF2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32" name="Rectangle 37">
              <a:extLst>
                <a:ext uri="{FF2B5EF4-FFF2-40B4-BE49-F238E27FC236}">
                  <a16:creationId xmlns:a16="http://schemas.microsoft.com/office/drawing/2014/main" id="{1A2DC755-1FEA-4F68-A8A7-494BEA1B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024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33" name="Rectangle 38">
              <a:extLst>
                <a:ext uri="{FF2B5EF4-FFF2-40B4-BE49-F238E27FC236}">
                  <a16:creationId xmlns:a16="http://schemas.microsoft.com/office/drawing/2014/main" id="{1745C904-2792-4231-AB72-64ABEF0D4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8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34" name="Rectangle 39">
              <a:extLst>
                <a:ext uri="{FF2B5EF4-FFF2-40B4-BE49-F238E27FC236}">
                  <a16:creationId xmlns:a16="http://schemas.microsoft.com/office/drawing/2014/main" id="{991F0E76-AA2C-43A1-8409-FEE42C33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168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35" name="Rectangle 40">
              <a:extLst>
                <a:ext uri="{FF2B5EF4-FFF2-40B4-BE49-F238E27FC236}">
                  <a16:creationId xmlns:a16="http://schemas.microsoft.com/office/drawing/2014/main" id="{33B6135B-740F-4C13-B00F-795240C20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312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36" name="Rectangle 41">
              <a:extLst>
                <a:ext uri="{FF2B5EF4-FFF2-40B4-BE49-F238E27FC236}">
                  <a16:creationId xmlns:a16="http://schemas.microsoft.com/office/drawing/2014/main" id="{B9F4333B-E78B-456F-B771-76AD52261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312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37" name="Rectangle 42">
              <a:extLst>
                <a:ext uri="{FF2B5EF4-FFF2-40B4-BE49-F238E27FC236}">
                  <a16:creationId xmlns:a16="http://schemas.microsoft.com/office/drawing/2014/main" id="{BE32314A-F196-41E0-A1DB-5DA086B82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56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38" name="Rectangle 43">
              <a:extLst>
                <a:ext uri="{FF2B5EF4-FFF2-40B4-BE49-F238E27FC236}">
                  <a16:creationId xmlns:a16="http://schemas.microsoft.com/office/drawing/2014/main" id="{BBDAF428-D9A7-4AA0-AFDD-E1B57D84F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456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39" name="Rectangle 44">
              <a:extLst>
                <a:ext uri="{FF2B5EF4-FFF2-40B4-BE49-F238E27FC236}">
                  <a16:creationId xmlns:a16="http://schemas.microsoft.com/office/drawing/2014/main" id="{39E940F7-FECA-43C7-903A-ABF01F7F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0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40" name="Rectangle 45">
              <a:extLst>
                <a:ext uri="{FF2B5EF4-FFF2-40B4-BE49-F238E27FC236}">
                  <a16:creationId xmlns:a16="http://schemas.microsoft.com/office/drawing/2014/main" id="{472A03EE-0179-4112-9CF1-A91D1970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00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41" name="Rectangle 46">
              <a:extLst>
                <a:ext uri="{FF2B5EF4-FFF2-40B4-BE49-F238E27FC236}">
                  <a16:creationId xmlns:a16="http://schemas.microsoft.com/office/drawing/2014/main" id="{89FED6F3-B35D-4855-9EC5-D43FBE27A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744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42" name="Rectangle 47">
              <a:extLst>
                <a:ext uri="{FF2B5EF4-FFF2-40B4-BE49-F238E27FC236}">
                  <a16:creationId xmlns:a16="http://schemas.microsoft.com/office/drawing/2014/main" id="{193B364D-270B-4596-BD5D-B158A87A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744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43" name="Rectangle 48">
              <a:extLst>
                <a:ext uri="{FF2B5EF4-FFF2-40B4-BE49-F238E27FC236}">
                  <a16:creationId xmlns:a16="http://schemas.microsoft.com/office/drawing/2014/main" id="{CC7C2BD1-B8B2-45A1-A10A-74AA336A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88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44" name="Rectangle 49">
              <a:extLst>
                <a:ext uri="{FF2B5EF4-FFF2-40B4-BE49-F238E27FC236}">
                  <a16:creationId xmlns:a16="http://schemas.microsoft.com/office/drawing/2014/main" id="{234F48E9-FC48-45E9-B001-F9103C5EF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888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2145" name="Rectangle 50">
              <a:extLst>
                <a:ext uri="{FF2B5EF4-FFF2-40B4-BE49-F238E27FC236}">
                  <a16:creationId xmlns:a16="http://schemas.microsoft.com/office/drawing/2014/main" id="{1D6EFBFF-8183-49EF-9357-8B8326753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68"/>
              <a:ext cx="1824" cy="2064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51">
            <a:extLst>
              <a:ext uri="{FF2B5EF4-FFF2-40B4-BE49-F238E27FC236}">
                <a16:creationId xmlns:a16="http://schemas.microsoft.com/office/drawing/2014/main" id="{A2507E52-FDB5-4036-BCE2-45B4C7C6C2E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438400"/>
            <a:ext cx="2057400" cy="228600"/>
            <a:chOff x="3984" y="2160"/>
            <a:chExt cx="1296" cy="144"/>
          </a:xfrm>
        </p:grpSpPr>
        <p:sp>
          <p:nvSpPr>
            <p:cNvPr id="2101" name="Rectangle 52">
              <a:extLst>
                <a:ext uri="{FF2B5EF4-FFF2-40B4-BE49-F238E27FC236}">
                  <a16:creationId xmlns:a16="http://schemas.microsoft.com/office/drawing/2014/main" id="{28933BD6-E07E-4FE0-9220-D30F7791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acos</a:t>
              </a:r>
            </a:p>
          </p:txBody>
        </p:sp>
        <p:sp>
          <p:nvSpPr>
            <p:cNvPr id="2102" name="Rectangle 53">
              <a:extLst>
                <a:ext uri="{FF2B5EF4-FFF2-40B4-BE49-F238E27FC236}">
                  <a16:creationId xmlns:a16="http://schemas.microsoft.com/office/drawing/2014/main" id="{BA094ED6-B912-499C-BA09-53087E2F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</a:t>
              </a:r>
            </a:p>
          </p:txBody>
        </p:sp>
      </p:grpSp>
      <p:grpSp>
        <p:nvGrpSpPr>
          <p:cNvPr id="4" name="Group 54">
            <a:extLst>
              <a:ext uri="{FF2B5EF4-FFF2-40B4-BE49-F238E27FC236}">
                <a16:creationId xmlns:a16="http://schemas.microsoft.com/office/drawing/2014/main" id="{CD4EF4E4-A299-4D98-8AE1-AB85377F3D2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667000"/>
            <a:ext cx="2057400" cy="228600"/>
            <a:chOff x="3984" y="2160"/>
            <a:chExt cx="1296" cy="144"/>
          </a:xfrm>
        </p:grpSpPr>
        <p:sp>
          <p:nvSpPr>
            <p:cNvPr id="2099" name="Rectangle 55">
              <a:extLst>
                <a:ext uri="{FF2B5EF4-FFF2-40B4-BE49-F238E27FC236}">
                  <a16:creationId xmlns:a16="http://schemas.microsoft.com/office/drawing/2014/main" id="{30F374CB-5BB0-4A3B-A6E0-C7A796367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atoi</a:t>
              </a:r>
            </a:p>
          </p:txBody>
        </p:sp>
        <p:sp>
          <p:nvSpPr>
            <p:cNvPr id="2100" name="Rectangle 56">
              <a:extLst>
                <a:ext uri="{FF2B5EF4-FFF2-40B4-BE49-F238E27FC236}">
                  <a16:creationId xmlns:a16="http://schemas.microsoft.com/office/drawing/2014/main" id="{BB0AFE6E-3688-40A0-84F1-EEE58A163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2</a:t>
              </a:r>
            </a:p>
          </p:txBody>
        </p:sp>
      </p:grpSp>
      <p:grpSp>
        <p:nvGrpSpPr>
          <p:cNvPr id="5" name="Group 57">
            <a:extLst>
              <a:ext uri="{FF2B5EF4-FFF2-40B4-BE49-F238E27FC236}">
                <a16:creationId xmlns:a16="http://schemas.microsoft.com/office/drawing/2014/main" id="{48A68262-4220-4C74-A890-0815547D0F9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895600"/>
            <a:ext cx="2057400" cy="228600"/>
            <a:chOff x="3984" y="2160"/>
            <a:chExt cx="1296" cy="144"/>
          </a:xfrm>
        </p:grpSpPr>
        <p:sp>
          <p:nvSpPr>
            <p:cNvPr id="2097" name="Rectangle 58">
              <a:extLst>
                <a:ext uri="{FF2B5EF4-FFF2-40B4-BE49-F238E27FC236}">
                  <a16:creationId xmlns:a16="http://schemas.microsoft.com/office/drawing/2014/main" id="{93B9C9CC-B587-4BCE-81E3-59E68114B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char</a:t>
              </a:r>
            </a:p>
          </p:txBody>
        </p:sp>
        <p:sp>
          <p:nvSpPr>
            <p:cNvPr id="2098" name="Rectangle 59">
              <a:extLst>
                <a:ext uri="{FF2B5EF4-FFF2-40B4-BE49-F238E27FC236}">
                  <a16:creationId xmlns:a16="http://schemas.microsoft.com/office/drawing/2014/main" id="{56D8CAE8-D8B5-40D3-8557-03DC84107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</a:t>
              </a:r>
            </a:p>
          </p:txBody>
        </p:sp>
      </p:grpSp>
      <p:grpSp>
        <p:nvGrpSpPr>
          <p:cNvPr id="6" name="Group 60">
            <a:extLst>
              <a:ext uri="{FF2B5EF4-FFF2-40B4-BE49-F238E27FC236}">
                <a16:creationId xmlns:a16="http://schemas.microsoft.com/office/drawing/2014/main" id="{B98B92C0-A9DE-4492-8B67-CCD944EB532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124200"/>
            <a:ext cx="2057400" cy="228600"/>
            <a:chOff x="3984" y="2160"/>
            <a:chExt cx="1296" cy="144"/>
          </a:xfrm>
        </p:grpSpPr>
        <p:sp>
          <p:nvSpPr>
            <p:cNvPr id="2095" name="Rectangle 61">
              <a:extLst>
                <a:ext uri="{FF2B5EF4-FFF2-40B4-BE49-F238E27FC236}">
                  <a16:creationId xmlns:a16="http://schemas.microsoft.com/office/drawing/2014/main" id="{353ED8EE-7DF6-49DF-9216-B0C52F8CC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define</a:t>
              </a:r>
            </a:p>
          </p:txBody>
        </p:sp>
        <p:sp>
          <p:nvSpPr>
            <p:cNvPr id="2096" name="Rectangle 62">
              <a:extLst>
                <a:ext uri="{FF2B5EF4-FFF2-40B4-BE49-F238E27FC236}">
                  <a16:creationId xmlns:a16="http://schemas.microsoft.com/office/drawing/2014/main" id="{1AB0BF84-72DD-4D87-909B-AE1FBD5D4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</a:t>
              </a:r>
            </a:p>
          </p:txBody>
        </p:sp>
      </p:grpSp>
      <p:grpSp>
        <p:nvGrpSpPr>
          <p:cNvPr id="7" name="Group 63">
            <a:extLst>
              <a:ext uri="{FF2B5EF4-FFF2-40B4-BE49-F238E27FC236}">
                <a16:creationId xmlns:a16="http://schemas.microsoft.com/office/drawing/2014/main" id="{A564F66F-CEE3-4305-AF39-25DE4FF05BE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352800"/>
            <a:ext cx="2057400" cy="228600"/>
            <a:chOff x="3984" y="2160"/>
            <a:chExt cx="1296" cy="144"/>
          </a:xfrm>
        </p:grpSpPr>
        <p:sp>
          <p:nvSpPr>
            <p:cNvPr id="2093" name="Rectangle 64">
              <a:extLst>
                <a:ext uri="{FF2B5EF4-FFF2-40B4-BE49-F238E27FC236}">
                  <a16:creationId xmlns:a16="http://schemas.microsoft.com/office/drawing/2014/main" id="{65548651-C19A-4FA7-A276-646D8E041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exp</a:t>
              </a:r>
            </a:p>
          </p:txBody>
        </p:sp>
        <p:sp>
          <p:nvSpPr>
            <p:cNvPr id="2094" name="Rectangle 65">
              <a:extLst>
                <a:ext uri="{FF2B5EF4-FFF2-40B4-BE49-F238E27FC236}">
                  <a16:creationId xmlns:a16="http://schemas.microsoft.com/office/drawing/2014/main" id="{74C5DF98-F79B-4AFD-A7DC-BFE510103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</a:t>
              </a:r>
            </a:p>
          </p:txBody>
        </p:sp>
      </p:grpSp>
      <p:grpSp>
        <p:nvGrpSpPr>
          <p:cNvPr id="8" name="Group 66">
            <a:extLst>
              <a:ext uri="{FF2B5EF4-FFF2-40B4-BE49-F238E27FC236}">
                <a16:creationId xmlns:a16="http://schemas.microsoft.com/office/drawing/2014/main" id="{7610FDAB-CC8B-48DC-92C8-191585C3AE4B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581400"/>
            <a:ext cx="2057400" cy="228600"/>
            <a:chOff x="3984" y="2160"/>
            <a:chExt cx="1296" cy="144"/>
          </a:xfrm>
        </p:grpSpPr>
        <p:sp>
          <p:nvSpPr>
            <p:cNvPr id="2091" name="Rectangle 67">
              <a:extLst>
                <a:ext uri="{FF2B5EF4-FFF2-40B4-BE49-F238E27FC236}">
                  <a16:creationId xmlns:a16="http://schemas.microsoft.com/office/drawing/2014/main" id="{77867877-E765-4BD9-98B8-4D48F88F5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ceil</a:t>
              </a:r>
            </a:p>
          </p:txBody>
        </p:sp>
        <p:sp>
          <p:nvSpPr>
            <p:cNvPr id="2092" name="Rectangle 68">
              <a:extLst>
                <a:ext uri="{FF2B5EF4-FFF2-40B4-BE49-F238E27FC236}">
                  <a16:creationId xmlns:a16="http://schemas.microsoft.com/office/drawing/2014/main" id="{6502388F-6BAE-45C7-BC0A-55328921E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4</a:t>
              </a:r>
            </a:p>
          </p:txBody>
        </p:sp>
      </p:grpSp>
      <p:grpSp>
        <p:nvGrpSpPr>
          <p:cNvPr id="9" name="Group 69">
            <a:extLst>
              <a:ext uri="{FF2B5EF4-FFF2-40B4-BE49-F238E27FC236}">
                <a16:creationId xmlns:a16="http://schemas.microsoft.com/office/drawing/2014/main" id="{B17CDDAC-9875-49B8-9DAD-5A0735A686B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810000"/>
            <a:ext cx="2057400" cy="228600"/>
            <a:chOff x="3984" y="2160"/>
            <a:chExt cx="1296" cy="144"/>
          </a:xfrm>
        </p:grpSpPr>
        <p:sp>
          <p:nvSpPr>
            <p:cNvPr id="2089" name="Rectangle 70">
              <a:extLst>
                <a:ext uri="{FF2B5EF4-FFF2-40B4-BE49-F238E27FC236}">
                  <a16:creationId xmlns:a16="http://schemas.microsoft.com/office/drawing/2014/main" id="{1F7B720C-6944-4662-A9B3-4418A8BE0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cos</a:t>
              </a:r>
            </a:p>
          </p:txBody>
        </p:sp>
        <p:sp>
          <p:nvSpPr>
            <p:cNvPr id="2090" name="Rectangle 71">
              <a:extLst>
                <a:ext uri="{FF2B5EF4-FFF2-40B4-BE49-F238E27FC236}">
                  <a16:creationId xmlns:a16="http://schemas.microsoft.com/office/drawing/2014/main" id="{7F7BBE6F-0A1B-410D-8B27-F5425007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5</a:t>
              </a:r>
            </a:p>
          </p:txBody>
        </p:sp>
      </p:grpSp>
      <p:grpSp>
        <p:nvGrpSpPr>
          <p:cNvPr id="10" name="Group 72">
            <a:extLst>
              <a:ext uri="{FF2B5EF4-FFF2-40B4-BE49-F238E27FC236}">
                <a16:creationId xmlns:a16="http://schemas.microsoft.com/office/drawing/2014/main" id="{3D8D3E86-F423-4E3D-900E-50FF0FF6037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038600"/>
            <a:ext cx="2057400" cy="228600"/>
            <a:chOff x="3984" y="2160"/>
            <a:chExt cx="1296" cy="144"/>
          </a:xfrm>
        </p:grpSpPr>
        <p:sp>
          <p:nvSpPr>
            <p:cNvPr id="2087" name="Rectangle 73">
              <a:extLst>
                <a:ext uri="{FF2B5EF4-FFF2-40B4-BE49-F238E27FC236}">
                  <a16:creationId xmlns:a16="http://schemas.microsoft.com/office/drawing/2014/main" id="{978B0B85-A2F6-4D01-BB25-1FBEC143E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float</a:t>
              </a:r>
            </a:p>
          </p:txBody>
        </p:sp>
        <p:sp>
          <p:nvSpPr>
            <p:cNvPr id="2088" name="Rectangle 74">
              <a:extLst>
                <a:ext uri="{FF2B5EF4-FFF2-40B4-BE49-F238E27FC236}">
                  <a16:creationId xmlns:a16="http://schemas.microsoft.com/office/drawing/2014/main" id="{EA124B66-9107-43DE-9288-CC209548F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3</a:t>
              </a:r>
            </a:p>
          </p:txBody>
        </p:sp>
      </p:grpSp>
      <p:grpSp>
        <p:nvGrpSpPr>
          <p:cNvPr id="11" name="Group 75">
            <a:extLst>
              <a:ext uri="{FF2B5EF4-FFF2-40B4-BE49-F238E27FC236}">
                <a16:creationId xmlns:a16="http://schemas.microsoft.com/office/drawing/2014/main" id="{A3CACE03-F21E-4AE5-B0F0-69AFD81F4B6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267200"/>
            <a:ext cx="2057400" cy="228600"/>
            <a:chOff x="3984" y="2160"/>
            <a:chExt cx="1296" cy="144"/>
          </a:xfrm>
        </p:grpSpPr>
        <p:sp>
          <p:nvSpPr>
            <p:cNvPr id="2085" name="Rectangle 76">
              <a:extLst>
                <a:ext uri="{FF2B5EF4-FFF2-40B4-BE49-F238E27FC236}">
                  <a16:creationId xmlns:a16="http://schemas.microsoft.com/office/drawing/2014/main" id="{0AC8DC48-ED08-4D7D-B400-ADE7FD4D1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atol</a:t>
              </a:r>
            </a:p>
          </p:txBody>
        </p:sp>
        <p:sp>
          <p:nvSpPr>
            <p:cNvPr id="2086" name="Rectangle 77">
              <a:extLst>
                <a:ext uri="{FF2B5EF4-FFF2-40B4-BE49-F238E27FC236}">
                  <a16:creationId xmlns:a16="http://schemas.microsoft.com/office/drawing/2014/main" id="{39242904-C908-45DC-86AD-0DC9AA298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9</a:t>
              </a:r>
            </a:p>
          </p:txBody>
        </p:sp>
      </p:grpSp>
      <p:grpSp>
        <p:nvGrpSpPr>
          <p:cNvPr id="12" name="Group 78">
            <a:extLst>
              <a:ext uri="{FF2B5EF4-FFF2-40B4-BE49-F238E27FC236}">
                <a16:creationId xmlns:a16="http://schemas.microsoft.com/office/drawing/2014/main" id="{C4E28686-342D-465F-9237-DBB0AAB71E5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495800"/>
            <a:ext cx="2057400" cy="228600"/>
            <a:chOff x="3984" y="2160"/>
            <a:chExt cx="1296" cy="144"/>
          </a:xfrm>
        </p:grpSpPr>
        <p:sp>
          <p:nvSpPr>
            <p:cNvPr id="2083" name="Rectangle 79">
              <a:extLst>
                <a:ext uri="{FF2B5EF4-FFF2-40B4-BE49-F238E27FC236}">
                  <a16:creationId xmlns:a16="http://schemas.microsoft.com/office/drawing/2014/main" id="{73F09508-8CA3-4EB9-A513-83E92012E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floor</a:t>
              </a:r>
            </a:p>
          </p:txBody>
        </p:sp>
        <p:sp>
          <p:nvSpPr>
            <p:cNvPr id="2084" name="Rectangle 80">
              <a:extLst>
                <a:ext uri="{FF2B5EF4-FFF2-40B4-BE49-F238E27FC236}">
                  <a16:creationId xmlns:a16="http://schemas.microsoft.com/office/drawing/2014/main" id="{6307BF82-1751-47D9-8F58-00B37BACD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5</a:t>
              </a:r>
            </a:p>
          </p:txBody>
        </p:sp>
      </p:grpSp>
      <p:grpSp>
        <p:nvGrpSpPr>
          <p:cNvPr id="13" name="Group 81">
            <a:extLst>
              <a:ext uri="{FF2B5EF4-FFF2-40B4-BE49-F238E27FC236}">
                <a16:creationId xmlns:a16="http://schemas.microsoft.com/office/drawing/2014/main" id="{A4356D1E-6DAE-4431-B363-C21A39E12B3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724400"/>
            <a:ext cx="2057400" cy="228600"/>
            <a:chOff x="3984" y="2160"/>
            <a:chExt cx="1296" cy="144"/>
          </a:xfrm>
        </p:grpSpPr>
        <p:sp>
          <p:nvSpPr>
            <p:cNvPr id="2081" name="Rectangle 82">
              <a:extLst>
                <a:ext uri="{FF2B5EF4-FFF2-40B4-BE49-F238E27FC236}">
                  <a16:creationId xmlns:a16="http://schemas.microsoft.com/office/drawing/2014/main" id="{F6B21DFB-576D-4C97-8A88-9EAD7226A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52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ctime</a:t>
              </a:r>
            </a:p>
          </p:txBody>
        </p:sp>
        <p:sp>
          <p:nvSpPr>
            <p:cNvPr id="2082" name="Rectangle 83">
              <a:extLst>
                <a:ext uri="{FF2B5EF4-FFF2-40B4-BE49-F238E27FC236}">
                  <a16:creationId xmlns:a16="http://schemas.microsoft.com/office/drawing/2014/main" id="{B5F2BF28-30A6-42AB-A5CE-7E1FC57C8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76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9</a:t>
              </a:r>
            </a:p>
          </p:txBody>
        </p:sp>
      </p:grpSp>
      <p:sp>
        <p:nvSpPr>
          <p:cNvPr id="31828" name="Text Box 84">
            <a:extLst>
              <a:ext uri="{FF2B5EF4-FFF2-40B4-BE49-F238E27FC236}">
                <a16:creationId xmlns:a16="http://schemas.microsoft.com/office/drawing/2014/main" id="{53232A82-2913-4313-960D-4E74C03A1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60725"/>
            <a:ext cx="441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Loading density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2000" b="1">
                <a:latin typeface="Arial" panose="020B0604020202020204" pitchFamily="34" charset="0"/>
              </a:rPr>
              <a:t> = 11 / 26 = 0.42</a:t>
            </a:r>
          </a:p>
        </p:txBody>
      </p:sp>
      <p:sp>
        <p:nvSpPr>
          <p:cNvPr id="31829" name="Text Box 85">
            <a:extLst>
              <a:ext uri="{FF2B5EF4-FFF2-40B4-BE49-F238E27FC236}">
                <a16:creationId xmlns:a16="http://schemas.microsoft.com/office/drawing/2014/main" id="{C1EF17CE-585B-468C-B310-D1BA1A20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70325"/>
            <a:ext cx="472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Average search time = 41 / 11 = 3.73</a:t>
            </a:r>
          </a:p>
        </p:txBody>
      </p:sp>
      <p:sp>
        <p:nvSpPr>
          <p:cNvPr id="31831" name="Oval 87">
            <a:extLst>
              <a:ext uri="{FF2B5EF4-FFF2-40B4-BE49-F238E27FC236}">
                <a16:creationId xmlns:a16="http://schemas.microsoft.com/office/drawing/2014/main" id="{8D9D6CA6-3D25-4326-AE32-F8347136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870325"/>
            <a:ext cx="6858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832" name="Oval 88">
            <a:extLst>
              <a:ext uri="{FF2B5EF4-FFF2-40B4-BE49-F238E27FC236}">
                <a16:creationId xmlns:a16="http://schemas.microsoft.com/office/drawing/2014/main" id="{22E5100D-8A35-459F-8132-6691268E2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67200"/>
            <a:ext cx="304800" cy="228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833" name="Oval 89">
            <a:extLst>
              <a:ext uri="{FF2B5EF4-FFF2-40B4-BE49-F238E27FC236}">
                <a16:creationId xmlns:a16="http://schemas.microsoft.com/office/drawing/2014/main" id="{3E8E0F02-5A0D-4708-A8D6-4AA7FE164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304800" cy="228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834" name="AutoShape 90">
            <a:extLst>
              <a:ext uri="{FF2B5EF4-FFF2-40B4-BE49-F238E27FC236}">
                <a16:creationId xmlns:a16="http://schemas.microsoft.com/office/drawing/2014/main" id="{5D42E396-69FF-4F23-96FE-CF8C0A88362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09800" y="1295400"/>
            <a:ext cx="3657600" cy="1828800"/>
          </a:xfrm>
          <a:prstGeom prst="wedgeEllipseCallout">
            <a:avLst>
              <a:gd name="adj1" fmla="val -97398"/>
              <a:gd name="adj2" fmla="val 138190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Although </a:t>
            </a:r>
            <a:r>
              <a:rPr lang="en-US" altLang="zh-CN" b="1" i="1"/>
              <a:t>p</a:t>
            </a:r>
            <a:r>
              <a:rPr lang="en-US" altLang="zh-CN" b="1"/>
              <a:t> is small,</a:t>
            </a:r>
          </a:p>
          <a:p>
            <a:pPr algn="ctr" eaLnBrk="1" hangingPunct="1"/>
            <a:r>
              <a:rPr lang="en-US" altLang="zh-CN" b="1"/>
              <a:t>the worst case can be</a:t>
            </a:r>
          </a:p>
          <a:p>
            <a:pPr algn="ctr" eaLnBrk="1" hangingPunct="1"/>
            <a:r>
              <a:rPr lang="en-US" altLang="zh-CN" b="1"/>
              <a:t>LARGE.</a:t>
            </a:r>
          </a:p>
        </p:txBody>
      </p:sp>
      <p:grpSp>
        <p:nvGrpSpPr>
          <p:cNvPr id="14" name="Group 92">
            <a:extLst>
              <a:ext uri="{FF2B5EF4-FFF2-40B4-BE49-F238E27FC236}">
                <a16:creationId xmlns:a16="http://schemas.microsoft.com/office/drawing/2014/main" id="{39592117-36A4-4B6E-B434-D6C9951DEFF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648200"/>
            <a:ext cx="6705600" cy="1828800"/>
            <a:chOff x="384" y="2928"/>
            <a:chExt cx="4224" cy="1152"/>
          </a:xfrm>
        </p:grpSpPr>
        <p:sp>
          <p:nvSpPr>
            <p:cNvPr id="2080" name="Text Box 86">
              <a:extLst>
                <a:ext uri="{FF2B5EF4-FFF2-40B4-BE49-F238E27FC236}">
                  <a16:creationId xmlns:a16="http://schemas.microsoft.com/office/drawing/2014/main" id="{02ACD56E-F65D-4A68-94FF-308DF0DF6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928"/>
              <a:ext cx="29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Arial" panose="020B0604020202020204" pitchFamily="34" charset="0"/>
                </a:rPr>
                <a:t>Analysis of the linear probing show that the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expected number of probes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2050" name="Object 91">
              <a:extLst>
                <a:ext uri="{FF2B5EF4-FFF2-40B4-BE49-F238E27FC236}">
                  <a16:creationId xmlns:a16="http://schemas.microsoft.com/office/drawing/2014/main" id="{1939E762-4044-4D5D-84EE-DC91869D50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3456"/>
            <a:ext cx="422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Equation" r:id="rId9" imgW="3784320" imgH="558720" progId="Equation.3">
                    <p:embed/>
                  </p:oleObj>
                </mc:Choice>
                <mc:Fallback>
                  <p:oleObj name="Equation" r:id="rId9" imgW="3784320" imgH="55872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456"/>
                          <a:ext cx="422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837" name="Rectangle 93">
            <a:extLst>
              <a:ext uri="{FF2B5EF4-FFF2-40B4-BE49-F238E27FC236}">
                <a16:creationId xmlns:a16="http://schemas.microsoft.com/office/drawing/2014/main" id="{123D830B-E6EF-42AF-B079-D05372C5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6019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8000"/>
                </a:solidFill>
                <a:latin typeface="Arial" panose="020B0604020202020204" pitchFamily="34" charset="0"/>
              </a:rPr>
              <a:t>= 1.36</a:t>
            </a:r>
          </a:p>
        </p:txBody>
      </p:sp>
      <p:grpSp>
        <p:nvGrpSpPr>
          <p:cNvPr id="15" name="Group 98">
            <a:extLst>
              <a:ext uri="{FF2B5EF4-FFF2-40B4-BE49-F238E27FC236}">
                <a16:creationId xmlns:a16="http://schemas.microsoft.com/office/drawing/2014/main" id="{F6B39AC3-8A7C-4FF0-8530-209F0908F0A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295400"/>
            <a:ext cx="7391400" cy="4959350"/>
            <a:chOff x="672" y="816"/>
            <a:chExt cx="4656" cy="3124"/>
          </a:xfrm>
        </p:grpSpPr>
        <p:pic>
          <p:nvPicPr>
            <p:cNvPr id="2078" name="Picture 99" descr="C:\Documents and Settings\chenyue\Application Data\Microsoft\Media Catalog\THUMBDN.WMF">
              <a:extLst>
                <a:ext uri="{FF2B5EF4-FFF2-40B4-BE49-F238E27FC236}">
                  <a16:creationId xmlns:a16="http://schemas.microsoft.com/office/drawing/2014/main" id="{C7DCB491-7C29-4CDE-8DEE-F1B59C9A6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816"/>
              <a:ext cx="4656" cy="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Text Box 100">
              <a:extLst>
                <a:ext uri="{FF2B5EF4-FFF2-40B4-BE49-F238E27FC236}">
                  <a16:creationId xmlns:a16="http://schemas.microsoft.com/office/drawing/2014/main" id="{F0E71A77-E994-40E3-AB83-143CAA231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82"/>
              <a:ext cx="264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Cause </a:t>
              </a:r>
              <a:r>
                <a:rPr lang="en-US" altLang="zh-CN" sz="2000" b="1" i="1">
                  <a:solidFill>
                    <a:schemeClr val="hlink"/>
                  </a:solidFill>
                </a:rPr>
                <a:t>primary clustering</a:t>
              </a:r>
              <a:r>
                <a:rPr lang="en-US" altLang="zh-CN" sz="2000" b="1"/>
                <a:t>: any key that hashes into the cluster will add to the cluster after several attempts to resolve the collision.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</p:grpSp>
      <p:sp>
        <p:nvSpPr>
          <p:cNvPr id="2077" name="Text Box 101">
            <a:extLst>
              <a:ext uri="{FF2B5EF4-FFF2-40B4-BE49-F238E27FC236}">
                <a16:creationId xmlns:a16="http://schemas.microsoft.com/office/drawing/2014/main" id="{71D5949A-EB91-4EA6-84FA-CA05A6676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14/14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nimBg="1" autoUpdateAnimBg="0"/>
      <p:bldP spid="31749" grpId="0" autoUpdateAnimBg="0"/>
      <p:bldP spid="31750" grpId="0" autoUpdateAnimBg="0"/>
      <p:bldP spid="31828" grpId="0" autoUpdateAnimBg="0"/>
      <p:bldP spid="31829" grpId="0" autoUpdateAnimBg="0"/>
      <p:bldP spid="31831" grpId="0" animBg="1"/>
      <p:bldP spid="31832" grpId="0" animBg="1"/>
      <p:bldP spid="31833" grpId="0" animBg="1"/>
      <p:bldP spid="31834" grpId="0" animBg="1" autoUpdateAnimBg="0"/>
      <p:bldP spid="3183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4FE9B04-6CBB-41C6-AC9C-035F5FA525E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76800"/>
            <a:ext cx="1905000" cy="1752600"/>
            <a:chOff x="3600" y="2304"/>
            <a:chExt cx="1944" cy="1728"/>
          </a:xfrm>
        </p:grpSpPr>
        <p:sp>
          <p:nvSpPr>
            <p:cNvPr id="4110" name="AutoShape 3">
              <a:extLst>
                <a:ext uri="{FF2B5EF4-FFF2-40B4-BE49-F238E27FC236}">
                  <a16:creationId xmlns:a16="http://schemas.microsoft.com/office/drawing/2014/main" id="{7C01FCA5-9A27-4164-8631-A030181DAD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00" y="3259"/>
              <a:ext cx="742" cy="773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11" name="Group 4">
              <a:extLst>
                <a:ext uri="{FF2B5EF4-FFF2-40B4-BE49-F238E27FC236}">
                  <a16:creationId xmlns:a16="http://schemas.microsoft.com/office/drawing/2014/main" id="{1A22C9D2-249A-405D-9AD2-5AC369EC43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195"/>
              <a:ext cx="816" cy="837"/>
              <a:chOff x="576" y="3312"/>
              <a:chExt cx="528" cy="624"/>
            </a:xfrm>
          </p:grpSpPr>
          <p:sp>
            <p:nvSpPr>
              <p:cNvPr id="4164" name="Freeform 5">
                <a:extLst>
                  <a:ext uri="{FF2B5EF4-FFF2-40B4-BE49-F238E27FC236}">
                    <a16:creationId xmlns:a16="http://schemas.microsoft.com/office/drawing/2014/main" id="{D4A5D0C2-20ED-4B37-960B-844778B52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" y="3312"/>
                <a:ext cx="528" cy="624"/>
              </a:xfrm>
              <a:custGeom>
                <a:avLst/>
                <a:gdLst>
                  <a:gd name="T0" fmla="*/ 528 w 528"/>
                  <a:gd name="T1" fmla="*/ 0 h 624"/>
                  <a:gd name="T2" fmla="*/ 384 w 528"/>
                  <a:gd name="T3" fmla="*/ 96 h 624"/>
                  <a:gd name="T4" fmla="*/ 192 w 528"/>
                  <a:gd name="T5" fmla="*/ 336 h 624"/>
                  <a:gd name="T6" fmla="*/ 0 w 528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8"/>
                  <a:gd name="T13" fmla="*/ 0 h 624"/>
                  <a:gd name="T14" fmla="*/ 528 w 528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8" h="624">
                    <a:moveTo>
                      <a:pt x="528" y="0"/>
                    </a:moveTo>
                    <a:cubicBezTo>
                      <a:pt x="484" y="20"/>
                      <a:pt x="440" y="40"/>
                      <a:pt x="384" y="96"/>
                    </a:cubicBezTo>
                    <a:cubicBezTo>
                      <a:pt x="328" y="152"/>
                      <a:pt x="256" y="248"/>
                      <a:pt x="192" y="336"/>
                    </a:cubicBezTo>
                    <a:cubicBezTo>
                      <a:pt x="128" y="424"/>
                      <a:pt x="64" y="524"/>
                      <a:pt x="0" y="624"/>
                    </a:cubicBezTo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5" name="Freeform 6">
                <a:extLst>
                  <a:ext uri="{FF2B5EF4-FFF2-40B4-BE49-F238E27FC236}">
                    <a16:creationId xmlns:a16="http://schemas.microsoft.com/office/drawing/2014/main" id="{9A6A0744-924F-46FC-AB76-D5CE49D01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" y="3696"/>
                <a:ext cx="192" cy="240"/>
              </a:xfrm>
              <a:custGeom>
                <a:avLst/>
                <a:gdLst>
                  <a:gd name="T0" fmla="*/ 192 w 192"/>
                  <a:gd name="T1" fmla="*/ 0 h 240"/>
                  <a:gd name="T2" fmla="*/ 96 w 192"/>
                  <a:gd name="T3" fmla="*/ 48 h 240"/>
                  <a:gd name="T4" fmla="*/ 48 w 192"/>
                  <a:gd name="T5" fmla="*/ 144 h 240"/>
                  <a:gd name="T6" fmla="*/ 0 w 192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240"/>
                  <a:gd name="T14" fmla="*/ 192 w 192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240">
                    <a:moveTo>
                      <a:pt x="192" y="0"/>
                    </a:moveTo>
                    <a:cubicBezTo>
                      <a:pt x="156" y="12"/>
                      <a:pt x="120" y="24"/>
                      <a:pt x="96" y="48"/>
                    </a:cubicBezTo>
                    <a:cubicBezTo>
                      <a:pt x="72" y="72"/>
                      <a:pt x="64" y="112"/>
                      <a:pt x="48" y="144"/>
                    </a:cubicBezTo>
                    <a:cubicBezTo>
                      <a:pt x="32" y="176"/>
                      <a:pt x="16" y="208"/>
                      <a:pt x="0" y="240"/>
                    </a:cubicBezTo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6" name="Line 7">
                <a:extLst>
                  <a:ext uri="{FF2B5EF4-FFF2-40B4-BE49-F238E27FC236}">
                    <a16:creationId xmlns:a16="http://schemas.microsoft.com/office/drawing/2014/main" id="{D19EE230-E0E4-488A-8423-E0822B2FE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936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12" name="Freeform 8">
              <a:extLst>
                <a:ext uri="{FF2B5EF4-FFF2-40B4-BE49-F238E27FC236}">
                  <a16:creationId xmlns:a16="http://schemas.microsoft.com/office/drawing/2014/main" id="{5DAAAD17-8A54-43F4-A803-6389A0387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304"/>
              <a:ext cx="1115" cy="1103"/>
            </a:xfrm>
            <a:custGeom>
              <a:avLst/>
              <a:gdLst>
                <a:gd name="T0" fmla="*/ 0 w 1442"/>
                <a:gd name="T1" fmla="*/ 1375 h 1645"/>
                <a:gd name="T2" fmla="*/ 140 w 1442"/>
                <a:gd name="T3" fmla="*/ 1196 h 1645"/>
                <a:gd name="T4" fmla="*/ 238 w 1442"/>
                <a:gd name="T5" fmla="*/ 1089 h 1645"/>
                <a:gd name="T6" fmla="*/ 300 w 1442"/>
                <a:gd name="T7" fmla="*/ 1011 h 1645"/>
                <a:gd name="T8" fmla="*/ 305 w 1442"/>
                <a:gd name="T9" fmla="*/ 918 h 1645"/>
                <a:gd name="T10" fmla="*/ 276 w 1442"/>
                <a:gd name="T11" fmla="*/ 840 h 1645"/>
                <a:gd name="T12" fmla="*/ 233 w 1442"/>
                <a:gd name="T13" fmla="*/ 773 h 1645"/>
                <a:gd name="T14" fmla="*/ 213 w 1442"/>
                <a:gd name="T15" fmla="*/ 710 h 1645"/>
                <a:gd name="T16" fmla="*/ 191 w 1442"/>
                <a:gd name="T17" fmla="*/ 663 h 1645"/>
                <a:gd name="T18" fmla="*/ 170 w 1442"/>
                <a:gd name="T19" fmla="*/ 554 h 1645"/>
                <a:gd name="T20" fmla="*/ 172 w 1442"/>
                <a:gd name="T21" fmla="*/ 485 h 1645"/>
                <a:gd name="T22" fmla="*/ 182 w 1442"/>
                <a:gd name="T23" fmla="*/ 387 h 1645"/>
                <a:gd name="T24" fmla="*/ 211 w 1442"/>
                <a:gd name="T25" fmla="*/ 304 h 1645"/>
                <a:gd name="T26" fmla="*/ 257 w 1442"/>
                <a:gd name="T27" fmla="*/ 216 h 1645"/>
                <a:gd name="T28" fmla="*/ 305 w 1442"/>
                <a:gd name="T29" fmla="*/ 165 h 1645"/>
                <a:gd name="T30" fmla="*/ 379 w 1442"/>
                <a:gd name="T31" fmla="*/ 97 h 1645"/>
                <a:gd name="T32" fmla="*/ 484 w 1442"/>
                <a:gd name="T33" fmla="*/ 48 h 1645"/>
                <a:gd name="T34" fmla="*/ 577 w 1442"/>
                <a:gd name="T35" fmla="*/ 22 h 1645"/>
                <a:gd name="T36" fmla="*/ 689 w 1442"/>
                <a:gd name="T37" fmla="*/ 1 h 1645"/>
                <a:gd name="T38" fmla="*/ 801 w 1442"/>
                <a:gd name="T39" fmla="*/ 0 h 1645"/>
                <a:gd name="T40" fmla="*/ 891 w 1442"/>
                <a:gd name="T41" fmla="*/ 8 h 1645"/>
                <a:gd name="T42" fmla="*/ 1003 w 1442"/>
                <a:gd name="T43" fmla="*/ 34 h 1645"/>
                <a:gd name="T44" fmla="*/ 1108 w 1442"/>
                <a:gd name="T45" fmla="*/ 71 h 1645"/>
                <a:gd name="T46" fmla="*/ 1183 w 1442"/>
                <a:gd name="T47" fmla="*/ 112 h 1645"/>
                <a:gd name="T48" fmla="*/ 1271 w 1442"/>
                <a:gd name="T49" fmla="*/ 182 h 1645"/>
                <a:gd name="T50" fmla="*/ 1344 w 1442"/>
                <a:gd name="T51" fmla="*/ 273 h 1645"/>
                <a:gd name="T52" fmla="*/ 1393 w 1442"/>
                <a:gd name="T53" fmla="*/ 366 h 1645"/>
                <a:gd name="T54" fmla="*/ 1425 w 1442"/>
                <a:gd name="T55" fmla="*/ 433 h 1645"/>
                <a:gd name="T56" fmla="*/ 1442 w 1442"/>
                <a:gd name="T57" fmla="*/ 551 h 1645"/>
                <a:gd name="T58" fmla="*/ 1437 w 1442"/>
                <a:gd name="T59" fmla="*/ 674 h 1645"/>
                <a:gd name="T60" fmla="*/ 1426 w 1442"/>
                <a:gd name="T61" fmla="*/ 768 h 1645"/>
                <a:gd name="T62" fmla="*/ 1393 w 1442"/>
                <a:gd name="T63" fmla="*/ 891 h 1645"/>
                <a:gd name="T64" fmla="*/ 1350 w 1442"/>
                <a:gd name="T65" fmla="*/ 1015 h 1645"/>
                <a:gd name="T66" fmla="*/ 1297 w 1442"/>
                <a:gd name="T67" fmla="*/ 1109 h 1645"/>
                <a:gd name="T68" fmla="*/ 1226 w 1442"/>
                <a:gd name="T69" fmla="*/ 1210 h 1645"/>
                <a:gd name="T70" fmla="*/ 1141 w 1442"/>
                <a:gd name="T71" fmla="*/ 1272 h 1645"/>
                <a:gd name="T72" fmla="*/ 1056 w 1442"/>
                <a:gd name="T73" fmla="*/ 1304 h 1645"/>
                <a:gd name="T74" fmla="*/ 962 w 1442"/>
                <a:gd name="T75" fmla="*/ 1324 h 1645"/>
                <a:gd name="T76" fmla="*/ 879 w 1442"/>
                <a:gd name="T77" fmla="*/ 1323 h 1645"/>
                <a:gd name="T78" fmla="*/ 811 w 1442"/>
                <a:gd name="T79" fmla="*/ 1298 h 1645"/>
                <a:gd name="T80" fmla="*/ 752 w 1442"/>
                <a:gd name="T81" fmla="*/ 1265 h 1645"/>
                <a:gd name="T82" fmla="*/ 724 w 1442"/>
                <a:gd name="T83" fmla="*/ 1254 h 1645"/>
                <a:gd name="T84" fmla="*/ 748 w 1442"/>
                <a:gd name="T85" fmla="*/ 1319 h 1645"/>
                <a:gd name="T86" fmla="*/ 791 w 1442"/>
                <a:gd name="T87" fmla="*/ 1381 h 1645"/>
                <a:gd name="T88" fmla="*/ 811 w 1442"/>
                <a:gd name="T89" fmla="*/ 1469 h 1645"/>
                <a:gd name="T90" fmla="*/ 811 w 1442"/>
                <a:gd name="T91" fmla="*/ 1645 h 1645"/>
                <a:gd name="T92" fmla="*/ 625 w 1442"/>
                <a:gd name="T93" fmla="*/ 1631 h 1645"/>
                <a:gd name="T94" fmla="*/ 441 w 1442"/>
                <a:gd name="T95" fmla="*/ 1557 h 1645"/>
                <a:gd name="T96" fmla="*/ 305 w 1442"/>
                <a:gd name="T97" fmla="*/ 1474 h 1645"/>
                <a:gd name="T98" fmla="*/ 0 w 1442"/>
                <a:gd name="T99" fmla="*/ 1375 h 164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42"/>
                <a:gd name="T151" fmla="*/ 0 h 1645"/>
                <a:gd name="T152" fmla="*/ 1442 w 1442"/>
                <a:gd name="T153" fmla="*/ 1645 h 164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42" h="1645">
                  <a:moveTo>
                    <a:pt x="0" y="1375"/>
                  </a:moveTo>
                  <a:lnTo>
                    <a:pt x="140" y="1196"/>
                  </a:lnTo>
                  <a:lnTo>
                    <a:pt x="238" y="1089"/>
                  </a:lnTo>
                  <a:lnTo>
                    <a:pt x="300" y="1011"/>
                  </a:lnTo>
                  <a:lnTo>
                    <a:pt x="305" y="918"/>
                  </a:lnTo>
                  <a:lnTo>
                    <a:pt x="276" y="840"/>
                  </a:lnTo>
                  <a:lnTo>
                    <a:pt x="233" y="773"/>
                  </a:lnTo>
                  <a:lnTo>
                    <a:pt x="213" y="710"/>
                  </a:lnTo>
                  <a:lnTo>
                    <a:pt x="191" y="663"/>
                  </a:lnTo>
                  <a:lnTo>
                    <a:pt x="170" y="554"/>
                  </a:lnTo>
                  <a:lnTo>
                    <a:pt x="172" y="485"/>
                  </a:lnTo>
                  <a:lnTo>
                    <a:pt x="182" y="387"/>
                  </a:lnTo>
                  <a:lnTo>
                    <a:pt x="211" y="304"/>
                  </a:lnTo>
                  <a:lnTo>
                    <a:pt x="257" y="216"/>
                  </a:lnTo>
                  <a:lnTo>
                    <a:pt x="305" y="165"/>
                  </a:lnTo>
                  <a:lnTo>
                    <a:pt x="379" y="97"/>
                  </a:lnTo>
                  <a:lnTo>
                    <a:pt x="484" y="48"/>
                  </a:lnTo>
                  <a:lnTo>
                    <a:pt x="577" y="22"/>
                  </a:lnTo>
                  <a:lnTo>
                    <a:pt x="689" y="1"/>
                  </a:lnTo>
                  <a:lnTo>
                    <a:pt x="801" y="0"/>
                  </a:lnTo>
                  <a:lnTo>
                    <a:pt x="891" y="8"/>
                  </a:lnTo>
                  <a:lnTo>
                    <a:pt x="1003" y="34"/>
                  </a:lnTo>
                  <a:lnTo>
                    <a:pt x="1108" y="71"/>
                  </a:lnTo>
                  <a:lnTo>
                    <a:pt x="1183" y="112"/>
                  </a:lnTo>
                  <a:lnTo>
                    <a:pt x="1271" y="182"/>
                  </a:lnTo>
                  <a:lnTo>
                    <a:pt x="1344" y="273"/>
                  </a:lnTo>
                  <a:lnTo>
                    <a:pt x="1393" y="366"/>
                  </a:lnTo>
                  <a:lnTo>
                    <a:pt x="1425" y="433"/>
                  </a:lnTo>
                  <a:lnTo>
                    <a:pt x="1442" y="551"/>
                  </a:lnTo>
                  <a:lnTo>
                    <a:pt x="1437" y="674"/>
                  </a:lnTo>
                  <a:lnTo>
                    <a:pt x="1426" y="768"/>
                  </a:lnTo>
                  <a:lnTo>
                    <a:pt x="1393" y="891"/>
                  </a:lnTo>
                  <a:lnTo>
                    <a:pt x="1350" y="1015"/>
                  </a:lnTo>
                  <a:lnTo>
                    <a:pt x="1297" y="1109"/>
                  </a:lnTo>
                  <a:lnTo>
                    <a:pt x="1226" y="1210"/>
                  </a:lnTo>
                  <a:lnTo>
                    <a:pt x="1141" y="1272"/>
                  </a:lnTo>
                  <a:lnTo>
                    <a:pt x="1056" y="1304"/>
                  </a:lnTo>
                  <a:lnTo>
                    <a:pt x="962" y="1324"/>
                  </a:lnTo>
                  <a:lnTo>
                    <a:pt x="879" y="1323"/>
                  </a:lnTo>
                  <a:lnTo>
                    <a:pt x="811" y="1298"/>
                  </a:lnTo>
                  <a:lnTo>
                    <a:pt x="752" y="1265"/>
                  </a:lnTo>
                  <a:lnTo>
                    <a:pt x="724" y="1254"/>
                  </a:lnTo>
                  <a:lnTo>
                    <a:pt x="748" y="1319"/>
                  </a:lnTo>
                  <a:lnTo>
                    <a:pt x="791" y="1381"/>
                  </a:lnTo>
                  <a:lnTo>
                    <a:pt x="811" y="1469"/>
                  </a:lnTo>
                  <a:lnTo>
                    <a:pt x="811" y="1645"/>
                  </a:lnTo>
                  <a:lnTo>
                    <a:pt x="625" y="1631"/>
                  </a:lnTo>
                  <a:lnTo>
                    <a:pt x="441" y="1557"/>
                  </a:lnTo>
                  <a:lnTo>
                    <a:pt x="305" y="1474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E0A08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13" name="Group 9">
              <a:extLst>
                <a:ext uri="{FF2B5EF4-FFF2-40B4-BE49-F238E27FC236}">
                  <a16:creationId xmlns:a16="http://schemas.microsoft.com/office/drawing/2014/main" id="{3ECC8862-438F-41B7-9BF5-DEC9D2097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7" y="2307"/>
              <a:ext cx="640" cy="204"/>
              <a:chOff x="1314" y="2649"/>
              <a:chExt cx="414" cy="152"/>
            </a:xfrm>
          </p:grpSpPr>
          <p:sp>
            <p:nvSpPr>
              <p:cNvPr id="4162" name="Freeform 10">
                <a:extLst>
                  <a:ext uri="{FF2B5EF4-FFF2-40B4-BE49-F238E27FC236}">
                    <a16:creationId xmlns:a16="http://schemas.microsoft.com/office/drawing/2014/main" id="{A159BE76-9FDE-4726-8132-EBEAE3A84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" y="2671"/>
                <a:ext cx="384" cy="130"/>
              </a:xfrm>
              <a:custGeom>
                <a:avLst/>
                <a:gdLst>
                  <a:gd name="T0" fmla="*/ 0 w 768"/>
                  <a:gd name="T1" fmla="*/ 259 h 259"/>
                  <a:gd name="T2" fmla="*/ 64 w 768"/>
                  <a:gd name="T3" fmla="*/ 176 h 259"/>
                  <a:gd name="T4" fmla="*/ 140 w 768"/>
                  <a:gd name="T5" fmla="*/ 115 h 259"/>
                  <a:gd name="T6" fmla="*/ 229 w 768"/>
                  <a:gd name="T7" fmla="*/ 64 h 259"/>
                  <a:gd name="T8" fmla="*/ 321 w 768"/>
                  <a:gd name="T9" fmla="*/ 29 h 259"/>
                  <a:gd name="T10" fmla="*/ 427 w 768"/>
                  <a:gd name="T11" fmla="*/ 11 h 259"/>
                  <a:gd name="T12" fmla="*/ 556 w 768"/>
                  <a:gd name="T13" fmla="*/ 0 h 259"/>
                  <a:gd name="T14" fmla="*/ 649 w 768"/>
                  <a:gd name="T15" fmla="*/ 16 h 259"/>
                  <a:gd name="T16" fmla="*/ 768 w 768"/>
                  <a:gd name="T17" fmla="*/ 56 h 2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8"/>
                  <a:gd name="T28" fmla="*/ 0 h 259"/>
                  <a:gd name="T29" fmla="*/ 768 w 768"/>
                  <a:gd name="T30" fmla="*/ 259 h 25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8" h="259">
                    <a:moveTo>
                      <a:pt x="0" y="259"/>
                    </a:moveTo>
                    <a:lnTo>
                      <a:pt x="64" y="176"/>
                    </a:lnTo>
                    <a:lnTo>
                      <a:pt x="140" y="115"/>
                    </a:lnTo>
                    <a:lnTo>
                      <a:pt x="229" y="64"/>
                    </a:lnTo>
                    <a:lnTo>
                      <a:pt x="321" y="29"/>
                    </a:lnTo>
                    <a:lnTo>
                      <a:pt x="427" y="11"/>
                    </a:lnTo>
                    <a:lnTo>
                      <a:pt x="556" y="0"/>
                    </a:lnTo>
                    <a:lnTo>
                      <a:pt x="649" y="16"/>
                    </a:lnTo>
                    <a:lnTo>
                      <a:pt x="768" y="56"/>
                    </a:lnTo>
                  </a:path>
                </a:pathLst>
              </a:custGeom>
              <a:noFill/>
              <a:ln w="6350">
                <a:solidFill>
                  <a:srgbClr val="804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3" name="Freeform 11">
                <a:extLst>
                  <a:ext uri="{FF2B5EF4-FFF2-40B4-BE49-F238E27FC236}">
                    <a16:creationId xmlns:a16="http://schemas.microsoft.com/office/drawing/2014/main" id="{5DB9AEF1-C3BB-4114-AFF2-B3ABDC497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4" y="2649"/>
                <a:ext cx="389" cy="142"/>
              </a:xfrm>
              <a:custGeom>
                <a:avLst/>
                <a:gdLst>
                  <a:gd name="T0" fmla="*/ 0 w 776"/>
                  <a:gd name="T1" fmla="*/ 285 h 285"/>
                  <a:gd name="T2" fmla="*/ 40 w 776"/>
                  <a:gd name="T3" fmla="*/ 205 h 285"/>
                  <a:gd name="T4" fmla="*/ 88 w 776"/>
                  <a:gd name="T5" fmla="*/ 141 h 285"/>
                  <a:gd name="T6" fmla="*/ 147 w 776"/>
                  <a:gd name="T7" fmla="*/ 84 h 285"/>
                  <a:gd name="T8" fmla="*/ 227 w 776"/>
                  <a:gd name="T9" fmla="*/ 35 h 285"/>
                  <a:gd name="T10" fmla="*/ 341 w 776"/>
                  <a:gd name="T11" fmla="*/ 5 h 285"/>
                  <a:gd name="T12" fmla="*/ 450 w 776"/>
                  <a:gd name="T13" fmla="*/ 0 h 285"/>
                  <a:gd name="T14" fmla="*/ 568 w 776"/>
                  <a:gd name="T15" fmla="*/ 14 h 285"/>
                  <a:gd name="T16" fmla="*/ 668 w 776"/>
                  <a:gd name="T17" fmla="*/ 38 h 285"/>
                  <a:gd name="T18" fmla="*/ 726 w 776"/>
                  <a:gd name="T19" fmla="*/ 62 h 285"/>
                  <a:gd name="T20" fmla="*/ 776 w 776"/>
                  <a:gd name="T21" fmla="*/ 86 h 2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76"/>
                  <a:gd name="T34" fmla="*/ 0 h 285"/>
                  <a:gd name="T35" fmla="*/ 776 w 776"/>
                  <a:gd name="T36" fmla="*/ 285 h 28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76" h="285">
                    <a:moveTo>
                      <a:pt x="0" y="285"/>
                    </a:moveTo>
                    <a:lnTo>
                      <a:pt x="40" y="205"/>
                    </a:lnTo>
                    <a:lnTo>
                      <a:pt x="88" y="141"/>
                    </a:lnTo>
                    <a:lnTo>
                      <a:pt x="147" y="84"/>
                    </a:lnTo>
                    <a:lnTo>
                      <a:pt x="227" y="35"/>
                    </a:lnTo>
                    <a:lnTo>
                      <a:pt x="341" y="5"/>
                    </a:lnTo>
                    <a:lnTo>
                      <a:pt x="450" y="0"/>
                    </a:lnTo>
                    <a:lnTo>
                      <a:pt x="568" y="14"/>
                    </a:lnTo>
                    <a:lnTo>
                      <a:pt x="668" y="38"/>
                    </a:lnTo>
                    <a:lnTo>
                      <a:pt x="726" y="62"/>
                    </a:lnTo>
                    <a:lnTo>
                      <a:pt x="776" y="86"/>
                    </a:lnTo>
                  </a:path>
                </a:pathLst>
              </a:custGeom>
              <a:noFill/>
              <a:ln w="6350">
                <a:solidFill>
                  <a:srgbClr val="804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14" name="Group 12">
              <a:extLst>
                <a:ext uri="{FF2B5EF4-FFF2-40B4-BE49-F238E27FC236}">
                  <a16:creationId xmlns:a16="http://schemas.microsoft.com/office/drawing/2014/main" id="{2B4E1869-BF51-47F6-8714-1E76ABABB3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" y="2433"/>
              <a:ext cx="974" cy="579"/>
              <a:chOff x="1159" y="2743"/>
              <a:chExt cx="630" cy="432"/>
            </a:xfrm>
          </p:grpSpPr>
          <p:grpSp>
            <p:nvGrpSpPr>
              <p:cNvPr id="4147" name="Group 13">
                <a:extLst>
                  <a:ext uri="{FF2B5EF4-FFF2-40B4-BE49-F238E27FC236}">
                    <a16:creationId xmlns:a16="http://schemas.microsoft.com/office/drawing/2014/main" id="{8F84BB27-3F44-42B8-B391-28E3D4D65F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9" y="2743"/>
                <a:ext cx="225" cy="249"/>
                <a:chOff x="1159" y="2743"/>
                <a:chExt cx="225" cy="249"/>
              </a:xfrm>
            </p:grpSpPr>
            <p:sp>
              <p:nvSpPr>
                <p:cNvPr id="4155" name="Freeform 14">
                  <a:extLst>
                    <a:ext uri="{FF2B5EF4-FFF2-40B4-BE49-F238E27FC236}">
                      <a16:creationId xmlns:a16="http://schemas.microsoft.com/office/drawing/2014/main" id="{3F671293-CECF-433C-B2D2-9F93E4A726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9" y="2743"/>
                  <a:ext cx="225" cy="249"/>
                </a:xfrm>
                <a:custGeom>
                  <a:avLst/>
                  <a:gdLst>
                    <a:gd name="T0" fmla="*/ 24 w 449"/>
                    <a:gd name="T1" fmla="*/ 408 h 498"/>
                    <a:gd name="T2" fmla="*/ 16 w 449"/>
                    <a:gd name="T3" fmla="*/ 215 h 498"/>
                    <a:gd name="T4" fmla="*/ 75 w 449"/>
                    <a:gd name="T5" fmla="*/ 93 h 498"/>
                    <a:gd name="T6" fmla="*/ 119 w 449"/>
                    <a:gd name="T7" fmla="*/ 23 h 498"/>
                    <a:gd name="T8" fmla="*/ 162 w 449"/>
                    <a:gd name="T9" fmla="*/ 0 h 498"/>
                    <a:gd name="T10" fmla="*/ 185 w 449"/>
                    <a:gd name="T11" fmla="*/ 44 h 498"/>
                    <a:gd name="T12" fmla="*/ 220 w 449"/>
                    <a:gd name="T13" fmla="*/ 25 h 498"/>
                    <a:gd name="T14" fmla="*/ 242 w 449"/>
                    <a:gd name="T15" fmla="*/ 70 h 498"/>
                    <a:gd name="T16" fmla="*/ 265 w 449"/>
                    <a:gd name="T17" fmla="*/ 99 h 498"/>
                    <a:gd name="T18" fmla="*/ 291 w 449"/>
                    <a:gd name="T19" fmla="*/ 126 h 498"/>
                    <a:gd name="T20" fmla="*/ 286 w 449"/>
                    <a:gd name="T21" fmla="*/ 168 h 498"/>
                    <a:gd name="T22" fmla="*/ 319 w 449"/>
                    <a:gd name="T23" fmla="*/ 142 h 498"/>
                    <a:gd name="T24" fmla="*/ 351 w 449"/>
                    <a:gd name="T25" fmla="*/ 166 h 498"/>
                    <a:gd name="T26" fmla="*/ 354 w 449"/>
                    <a:gd name="T27" fmla="*/ 200 h 498"/>
                    <a:gd name="T28" fmla="*/ 391 w 449"/>
                    <a:gd name="T29" fmla="*/ 205 h 498"/>
                    <a:gd name="T30" fmla="*/ 404 w 449"/>
                    <a:gd name="T31" fmla="*/ 245 h 498"/>
                    <a:gd name="T32" fmla="*/ 433 w 449"/>
                    <a:gd name="T33" fmla="*/ 283 h 498"/>
                    <a:gd name="T34" fmla="*/ 423 w 449"/>
                    <a:gd name="T35" fmla="*/ 366 h 498"/>
                    <a:gd name="T36" fmla="*/ 438 w 449"/>
                    <a:gd name="T37" fmla="*/ 422 h 498"/>
                    <a:gd name="T38" fmla="*/ 446 w 449"/>
                    <a:gd name="T39" fmla="*/ 471 h 498"/>
                    <a:gd name="T40" fmla="*/ 417 w 449"/>
                    <a:gd name="T41" fmla="*/ 498 h 498"/>
                    <a:gd name="T42" fmla="*/ 381 w 449"/>
                    <a:gd name="T43" fmla="*/ 492 h 498"/>
                    <a:gd name="T44" fmla="*/ 351 w 449"/>
                    <a:gd name="T45" fmla="*/ 455 h 498"/>
                    <a:gd name="T46" fmla="*/ 328 w 449"/>
                    <a:gd name="T47" fmla="*/ 450 h 498"/>
                    <a:gd name="T48" fmla="*/ 290 w 449"/>
                    <a:gd name="T49" fmla="*/ 440 h 498"/>
                    <a:gd name="T50" fmla="*/ 265 w 449"/>
                    <a:gd name="T51" fmla="*/ 433 h 498"/>
                    <a:gd name="T52" fmla="*/ 248 w 449"/>
                    <a:gd name="T53" fmla="*/ 423 h 498"/>
                    <a:gd name="T54" fmla="*/ 220 w 449"/>
                    <a:gd name="T55" fmla="*/ 417 h 498"/>
                    <a:gd name="T56" fmla="*/ 200 w 449"/>
                    <a:gd name="T57" fmla="*/ 385 h 498"/>
                    <a:gd name="T58" fmla="*/ 187 w 449"/>
                    <a:gd name="T59" fmla="*/ 418 h 498"/>
                    <a:gd name="T60" fmla="*/ 158 w 449"/>
                    <a:gd name="T61" fmla="*/ 429 h 498"/>
                    <a:gd name="T62" fmla="*/ 144 w 449"/>
                    <a:gd name="T63" fmla="*/ 440 h 498"/>
                    <a:gd name="T64" fmla="*/ 119 w 449"/>
                    <a:gd name="T65" fmla="*/ 472 h 49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49"/>
                    <a:gd name="T100" fmla="*/ 0 h 498"/>
                    <a:gd name="T101" fmla="*/ 449 w 449"/>
                    <a:gd name="T102" fmla="*/ 498 h 49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49" h="498">
                      <a:moveTo>
                        <a:pt x="83" y="472"/>
                      </a:moveTo>
                      <a:lnTo>
                        <a:pt x="24" y="408"/>
                      </a:lnTo>
                      <a:lnTo>
                        <a:pt x="0" y="323"/>
                      </a:lnTo>
                      <a:lnTo>
                        <a:pt x="16" y="215"/>
                      </a:lnTo>
                      <a:lnTo>
                        <a:pt x="49" y="134"/>
                      </a:lnTo>
                      <a:lnTo>
                        <a:pt x="75" y="93"/>
                      </a:lnTo>
                      <a:lnTo>
                        <a:pt x="104" y="40"/>
                      </a:lnTo>
                      <a:lnTo>
                        <a:pt x="119" y="23"/>
                      </a:lnTo>
                      <a:lnTo>
                        <a:pt x="140" y="1"/>
                      </a:lnTo>
                      <a:lnTo>
                        <a:pt x="162" y="0"/>
                      </a:lnTo>
                      <a:lnTo>
                        <a:pt x="174" y="19"/>
                      </a:lnTo>
                      <a:lnTo>
                        <a:pt x="185" y="44"/>
                      </a:lnTo>
                      <a:lnTo>
                        <a:pt x="195" y="28"/>
                      </a:lnTo>
                      <a:lnTo>
                        <a:pt x="220" y="25"/>
                      </a:lnTo>
                      <a:lnTo>
                        <a:pt x="235" y="44"/>
                      </a:lnTo>
                      <a:lnTo>
                        <a:pt x="242" y="70"/>
                      </a:lnTo>
                      <a:lnTo>
                        <a:pt x="248" y="110"/>
                      </a:lnTo>
                      <a:lnTo>
                        <a:pt x="265" y="99"/>
                      </a:lnTo>
                      <a:lnTo>
                        <a:pt x="286" y="113"/>
                      </a:lnTo>
                      <a:lnTo>
                        <a:pt x="291" y="126"/>
                      </a:lnTo>
                      <a:lnTo>
                        <a:pt x="290" y="149"/>
                      </a:lnTo>
                      <a:lnTo>
                        <a:pt x="286" y="168"/>
                      </a:lnTo>
                      <a:lnTo>
                        <a:pt x="300" y="152"/>
                      </a:lnTo>
                      <a:lnTo>
                        <a:pt x="319" y="142"/>
                      </a:lnTo>
                      <a:lnTo>
                        <a:pt x="348" y="149"/>
                      </a:lnTo>
                      <a:lnTo>
                        <a:pt x="351" y="166"/>
                      </a:lnTo>
                      <a:lnTo>
                        <a:pt x="354" y="181"/>
                      </a:lnTo>
                      <a:lnTo>
                        <a:pt x="354" y="200"/>
                      </a:lnTo>
                      <a:lnTo>
                        <a:pt x="371" y="194"/>
                      </a:lnTo>
                      <a:lnTo>
                        <a:pt x="391" y="205"/>
                      </a:lnTo>
                      <a:lnTo>
                        <a:pt x="399" y="220"/>
                      </a:lnTo>
                      <a:lnTo>
                        <a:pt x="404" y="245"/>
                      </a:lnTo>
                      <a:lnTo>
                        <a:pt x="423" y="253"/>
                      </a:lnTo>
                      <a:lnTo>
                        <a:pt x="433" y="283"/>
                      </a:lnTo>
                      <a:lnTo>
                        <a:pt x="429" y="312"/>
                      </a:lnTo>
                      <a:lnTo>
                        <a:pt x="423" y="366"/>
                      </a:lnTo>
                      <a:lnTo>
                        <a:pt x="427" y="398"/>
                      </a:lnTo>
                      <a:lnTo>
                        <a:pt x="438" y="422"/>
                      </a:lnTo>
                      <a:lnTo>
                        <a:pt x="449" y="445"/>
                      </a:lnTo>
                      <a:lnTo>
                        <a:pt x="446" y="471"/>
                      </a:lnTo>
                      <a:lnTo>
                        <a:pt x="433" y="491"/>
                      </a:lnTo>
                      <a:lnTo>
                        <a:pt x="417" y="498"/>
                      </a:lnTo>
                      <a:lnTo>
                        <a:pt x="398" y="498"/>
                      </a:lnTo>
                      <a:lnTo>
                        <a:pt x="381" y="492"/>
                      </a:lnTo>
                      <a:lnTo>
                        <a:pt x="360" y="472"/>
                      </a:lnTo>
                      <a:lnTo>
                        <a:pt x="351" y="455"/>
                      </a:lnTo>
                      <a:lnTo>
                        <a:pt x="348" y="445"/>
                      </a:lnTo>
                      <a:lnTo>
                        <a:pt x="328" y="450"/>
                      </a:lnTo>
                      <a:lnTo>
                        <a:pt x="306" y="449"/>
                      </a:lnTo>
                      <a:lnTo>
                        <a:pt x="290" y="440"/>
                      </a:lnTo>
                      <a:lnTo>
                        <a:pt x="284" y="433"/>
                      </a:lnTo>
                      <a:lnTo>
                        <a:pt x="265" y="433"/>
                      </a:lnTo>
                      <a:lnTo>
                        <a:pt x="254" y="428"/>
                      </a:lnTo>
                      <a:lnTo>
                        <a:pt x="248" y="423"/>
                      </a:lnTo>
                      <a:lnTo>
                        <a:pt x="233" y="423"/>
                      </a:lnTo>
                      <a:lnTo>
                        <a:pt x="220" y="417"/>
                      </a:lnTo>
                      <a:lnTo>
                        <a:pt x="210" y="398"/>
                      </a:lnTo>
                      <a:lnTo>
                        <a:pt x="200" y="385"/>
                      </a:lnTo>
                      <a:lnTo>
                        <a:pt x="195" y="398"/>
                      </a:lnTo>
                      <a:lnTo>
                        <a:pt x="187" y="418"/>
                      </a:lnTo>
                      <a:lnTo>
                        <a:pt x="172" y="428"/>
                      </a:lnTo>
                      <a:lnTo>
                        <a:pt x="158" y="429"/>
                      </a:lnTo>
                      <a:lnTo>
                        <a:pt x="148" y="429"/>
                      </a:lnTo>
                      <a:lnTo>
                        <a:pt x="144" y="440"/>
                      </a:lnTo>
                      <a:lnTo>
                        <a:pt x="134" y="455"/>
                      </a:lnTo>
                      <a:lnTo>
                        <a:pt x="119" y="472"/>
                      </a:lnTo>
                      <a:lnTo>
                        <a:pt x="83" y="472"/>
                      </a:lnTo>
                      <a:close/>
                    </a:path>
                  </a:pathLst>
                </a:custGeom>
                <a:solidFill>
                  <a:srgbClr val="C0804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4156" name="Group 15">
                  <a:extLst>
                    <a:ext uri="{FF2B5EF4-FFF2-40B4-BE49-F238E27FC236}">
                      <a16:creationId xmlns:a16="http://schemas.microsoft.com/office/drawing/2014/main" id="{E4657C9A-38FF-49E4-8B83-992DE872A2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1" y="2756"/>
                  <a:ext cx="169" cy="217"/>
                  <a:chOff x="1171" y="2756"/>
                  <a:chExt cx="169" cy="217"/>
                </a:xfrm>
              </p:grpSpPr>
              <p:sp>
                <p:nvSpPr>
                  <p:cNvPr id="4157" name="Freeform 16">
                    <a:extLst>
                      <a:ext uri="{FF2B5EF4-FFF2-40B4-BE49-F238E27FC236}">
                        <a16:creationId xmlns:a16="http://schemas.microsoft.com/office/drawing/2014/main" id="{7AFA808F-66D0-44EC-A444-7362DA4ACD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6" y="2899"/>
                    <a:ext cx="34" cy="46"/>
                  </a:xfrm>
                  <a:custGeom>
                    <a:avLst/>
                    <a:gdLst>
                      <a:gd name="T0" fmla="*/ 19 w 66"/>
                      <a:gd name="T1" fmla="*/ 93 h 93"/>
                      <a:gd name="T2" fmla="*/ 14 w 66"/>
                      <a:gd name="T3" fmla="*/ 47 h 93"/>
                      <a:gd name="T4" fmla="*/ 29 w 66"/>
                      <a:gd name="T5" fmla="*/ 20 h 93"/>
                      <a:gd name="T6" fmla="*/ 66 w 66"/>
                      <a:gd name="T7" fmla="*/ 0 h 93"/>
                      <a:gd name="T8" fmla="*/ 43 w 66"/>
                      <a:gd name="T9" fmla="*/ 4 h 93"/>
                      <a:gd name="T10" fmla="*/ 12 w 66"/>
                      <a:gd name="T11" fmla="*/ 14 h 93"/>
                      <a:gd name="T12" fmla="*/ 0 w 66"/>
                      <a:gd name="T13" fmla="*/ 38 h 93"/>
                      <a:gd name="T14" fmla="*/ 19 w 66"/>
                      <a:gd name="T15" fmla="*/ 93 h 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66"/>
                      <a:gd name="T25" fmla="*/ 0 h 93"/>
                      <a:gd name="T26" fmla="*/ 66 w 66"/>
                      <a:gd name="T27" fmla="*/ 93 h 9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66" h="93">
                        <a:moveTo>
                          <a:pt x="19" y="93"/>
                        </a:moveTo>
                        <a:lnTo>
                          <a:pt x="14" y="47"/>
                        </a:lnTo>
                        <a:lnTo>
                          <a:pt x="29" y="20"/>
                        </a:lnTo>
                        <a:lnTo>
                          <a:pt x="66" y="0"/>
                        </a:lnTo>
                        <a:lnTo>
                          <a:pt x="43" y="4"/>
                        </a:lnTo>
                        <a:lnTo>
                          <a:pt x="12" y="14"/>
                        </a:lnTo>
                        <a:lnTo>
                          <a:pt x="0" y="38"/>
                        </a:lnTo>
                        <a:lnTo>
                          <a:pt x="19" y="93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58" name="Freeform 17">
                    <a:extLst>
                      <a:ext uri="{FF2B5EF4-FFF2-40B4-BE49-F238E27FC236}">
                        <a16:creationId xmlns:a16="http://schemas.microsoft.com/office/drawing/2014/main" id="{68D005DD-7645-48E9-950E-BCDD2874AB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43" y="2827"/>
                    <a:ext cx="54" cy="108"/>
                  </a:xfrm>
                  <a:custGeom>
                    <a:avLst/>
                    <a:gdLst>
                      <a:gd name="T0" fmla="*/ 43 w 108"/>
                      <a:gd name="T1" fmla="*/ 217 h 217"/>
                      <a:gd name="T2" fmla="*/ 22 w 108"/>
                      <a:gd name="T3" fmla="*/ 171 h 217"/>
                      <a:gd name="T4" fmla="*/ 26 w 108"/>
                      <a:gd name="T5" fmla="*/ 104 h 217"/>
                      <a:gd name="T6" fmla="*/ 60 w 108"/>
                      <a:gd name="T7" fmla="*/ 52 h 217"/>
                      <a:gd name="T8" fmla="*/ 108 w 108"/>
                      <a:gd name="T9" fmla="*/ 0 h 217"/>
                      <a:gd name="T10" fmla="*/ 81 w 108"/>
                      <a:gd name="T11" fmla="*/ 30 h 217"/>
                      <a:gd name="T12" fmla="*/ 32 w 108"/>
                      <a:gd name="T13" fmla="*/ 65 h 217"/>
                      <a:gd name="T14" fmla="*/ 0 w 108"/>
                      <a:gd name="T15" fmla="*/ 97 h 217"/>
                      <a:gd name="T16" fmla="*/ 5 w 108"/>
                      <a:gd name="T17" fmla="*/ 121 h 217"/>
                      <a:gd name="T18" fmla="*/ 4 w 108"/>
                      <a:gd name="T19" fmla="*/ 154 h 217"/>
                      <a:gd name="T20" fmla="*/ 4 w 108"/>
                      <a:gd name="T21" fmla="*/ 186 h 217"/>
                      <a:gd name="T22" fmla="*/ 43 w 108"/>
                      <a:gd name="T23" fmla="*/ 217 h 2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08"/>
                      <a:gd name="T37" fmla="*/ 0 h 217"/>
                      <a:gd name="T38" fmla="*/ 108 w 108"/>
                      <a:gd name="T39" fmla="*/ 217 h 2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08" h="217">
                        <a:moveTo>
                          <a:pt x="43" y="217"/>
                        </a:moveTo>
                        <a:lnTo>
                          <a:pt x="22" y="171"/>
                        </a:lnTo>
                        <a:lnTo>
                          <a:pt x="26" y="104"/>
                        </a:lnTo>
                        <a:lnTo>
                          <a:pt x="60" y="52"/>
                        </a:lnTo>
                        <a:lnTo>
                          <a:pt x="108" y="0"/>
                        </a:lnTo>
                        <a:lnTo>
                          <a:pt x="81" y="30"/>
                        </a:lnTo>
                        <a:lnTo>
                          <a:pt x="32" y="65"/>
                        </a:lnTo>
                        <a:lnTo>
                          <a:pt x="0" y="97"/>
                        </a:lnTo>
                        <a:lnTo>
                          <a:pt x="5" y="121"/>
                        </a:lnTo>
                        <a:lnTo>
                          <a:pt x="4" y="154"/>
                        </a:lnTo>
                        <a:lnTo>
                          <a:pt x="4" y="186"/>
                        </a:lnTo>
                        <a:lnTo>
                          <a:pt x="43" y="217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59" name="Freeform 18">
                    <a:extLst>
                      <a:ext uri="{FF2B5EF4-FFF2-40B4-BE49-F238E27FC236}">
                        <a16:creationId xmlns:a16="http://schemas.microsoft.com/office/drawing/2014/main" id="{5598CE24-D25D-48CE-8714-B8F553D00D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1" y="2886"/>
                    <a:ext cx="37" cy="87"/>
                  </a:xfrm>
                  <a:custGeom>
                    <a:avLst/>
                    <a:gdLst>
                      <a:gd name="T0" fmla="*/ 33 w 74"/>
                      <a:gd name="T1" fmla="*/ 144 h 174"/>
                      <a:gd name="T2" fmla="*/ 0 w 74"/>
                      <a:gd name="T3" fmla="*/ 90 h 174"/>
                      <a:gd name="T4" fmla="*/ 12 w 74"/>
                      <a:gd name="T5" fmla="*/ 53 h 174"/>
                      <a:gd name="T6" fmla="*/ 42 w 74"/>
                      <a:gd name="T7" fmla="*/ 0 h 174"/>
                      <a:gd name="T8" fmla="*/ 17 w 74"/>
                      <a:gd name="T9" fmla="*/ 92 h 174"/>
                      <a:gd name="T10" fmla="*/ 36 w 74"/>
                      <a:gd name="T11" fmla="*/ 132 h 174"/>
                      <a:gd name="T12" fmla="*/ 74 w 74"/>
                      <a:gd name="T13" fmla="*/ 174 h 174"/>
                      <a:gd name="T14" fmla="*/ 33 w 74"/>
                      <a:gd name="T15" fmla="*/ 144 h 1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74"/>
                      <a:gd name="T25" fmla="*/ 0 h 174"/>
                      <a:gd name="T26" fmla="*/ 74 w 74"/>
                      <a:gd name="T27" fmla="*/ 174 h 1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74" h="174">
                        <a:moveTo>
                          <a:pt x="33" y="144"/>
                        </a:moveTo>
                        <a:lnTo>
                          <a:pt x="0" y="90"/>
                        </a:lnTo>
                        <a:lnTo>
                          <a:pt x="12" y="53"/>
                        </a:lnTo>
                        <a:lnTo>
                          <a:pt x="42" y="0"/>
                        </a:lnTo>
                        <a:lnTo>
                          <a:pt x="17" y="92"/>
                        </a:lnTo>
                        <a:lnTo>
                          <a:pt x="36" y="132"/>
                        </a:lnTo>
                        <a:lnTo>
                          <a:pt x="74" y="174"/>
                        </a:lnTo>
                        <a:lnTo>
                          <a:pt x="33" y="144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60" name="Freeform 19">
                    <a:extLst>
                      <a:ext uri="{FF2B5EF4-FFF2-40B4-BE49-F238E27FC236}">
                        <a16:creationId xmlns:a16="http://schemas.microsoft.com/office/drawing/2014/main" id="{3CFCB131-FE90-4185-9B6A-187CA19540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1" y="2756"/>
                    <a:ext cx="49" cy="86"/>
                  </a:xfrm>
                  <a:custGeom>
                    <a:avLst/>
                    <a:gdLst>
                      <a:gd name="T0" fmla="*/ 99 w 99"/>
                      <a:gd name="T1" fmla="*/ 0 h 171"/>
                      <a:gd name="T2" fmla="*/ 52 w 99"/>
                      <a:gd name="T3" fmla="*/ 42 h 171"/>
                      <a:gd name="T4" fmla="*/ 14 w 99"/>
                      <a:gd name="T5" fmla="*/ 83 h 171"/>
                      <a:gd name="T6" fmla="*/ 6 w 99"/>
                      <a:gd name="T7" fmla="*/ 122 h 171"/>
                      <a:gd name="T8" fmla="*/ 0 w 99"/>
                      <a:gd name="T9" fmla="*/ 171 h 171"/>
                      <a:gd name="T10" fmla="*/ 16 w 99"/>
                      <a:gd name="T11" fmla="*/ 130 h 171"/>
                      <a:gd name="T12" fmla="*/ 31 w 99"/>
                      <a:gd name="T13" fmla="*/ 87 h 171"/>
                      <a:gd name="T14" fmla="*/ 72 w 99"/>
                      <a:gd name="T15" fmla="*/ 37 h 171"/>
                      <a:gd name="T16" fmla="*/ 99 w 99"/>
                      <a:gd name="T17" fmla="*/ 0 h 17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9"/>
                      <a:gd name="T28" fmla="*/ 0 h 171"/>
                      <a:gd name="T29" fmla="*/ 99 w 99"/>
                      <a:gd name="T30" fmla="*/ 171 h 17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9" h="171">
                        <a:moveTo>
                          <a:pt x="99" y="0"/>
                        </a:moveTo>
                        <a:lnTo>
                          <a:pt x="52" y="42"/>
                        </a:lnTo>
                        <a:lnTo>
                          <a:pt x="14" y="83"/>
                        </a:lnTo>
                        <a:lnTo>
                          <a:pt x="6" y="122"/>
                        </a:lnTo>
                        <a:lnTo>
                          <a:pt x="0" y="171"/>
                        </a:lnTo>
                        <a:lnTo>
                          <a:pt x="16" y="130"/>
                        </a:lnTo>
                        <a:lnTo>
                          <a:pt x="31" y="87"/>
                        </a:lnTo>
                        <a:lnTo>
                          <a:pt x="72" y="37"/>
                        </a:lnTo>
                        <a:lnTo>
                          <a:pt x="99" y="0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61" name="Freeform 20">
                    <a:extLst>
                      <a:ext uri="{FF2B5EF4-FFF2-40B4-BE49-F238E27FC236}">
                        <a16:creationId xmlns:a16="http://schemas.microsoft.com/office/drawing/2014/main" id="{4DEB8492-77CA-4A96-9BD6-C96E30A6BD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95" y="2917"/>
                    <a:ext cx="28" cy="56"/>
                  </a:xfrm>
                  <a:custGeom>
                    <a:avLst/>
                    <a:gdLst>
                      <a:gd name="T0" fmla="*/ 21 w 57"/>
                      <a:gd name="T1" fmla="*/ 112 h 112"/>
                      <a:gd name="T2" fmla="*/ 7 w 57"/>
                      <a:gd name="T3" fmla="*/ 78 h 112"/>
                      <a:gd name="T4" fmla="*/ 0 w 57"/>
                      <a:gd name="T5" fmla="*/ 53 h 112"/>
                      <a:gd name="T6" fmla="*/ 16 w 57"/>
                      <a:gd name="T7" fmla="*/ 23 h 112"/>
                      <a:gd name="T8" fmla="*/ 50 w 57"/>
                      <a:gd name="T9" fmla="*/ 0 h 112"/>
                      <a:gd name="T10" fmla="*/ 31 w 57"/>
                      <a:gd name="T11" fmla="*/ 32 h 112"/>
                      <a:gd name="T12" fmla="*/ 18 w 57"/>
                      <a:gd name="T13" fmla="*/ 64 h 112"/>
                      <a:gd name="T14" fmla="*/ 36 w 57"/>
                      <a:gd name="T15" fmla="*/ 78 h 112"/>
                      <a:gd name="T16" fmla="*/ 57 w 57"/>
                      <a:gd name="T17" fmla="*/ 47 h 112"/>
                      <a:gd name="T18" fmla="*/ 47 w 57"/>
                      <a:gd name="T19" fmla="*/ 71 h 112"/>
                      <a:gd name="T20" fmla="*/ 21 w 57"/>
                      <a:gd name="T21" fmla="*/ 112 h 112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57"/>
                      <a:gd name="T34" fmla="*/ 0 h 112"/>
                      <a:gd name="T35" fmla="*/ 57 w 57"/>
                      <a:gd name="T36" fmla="*/ 112 h 112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57" h="112">
                        <a:moveTo>
                          <a:pt x="21" y="112"/>
                        </a:moveTo>
                        <a:lnTo>
                          <a:pt x="7" y="78"/>
                        </a:lnTo>
                        <a:lnTo>
                          <a:pt x="0" y="53"/>
                        </a:lnTo>
                        <a:lnTo>
                          <a:pt x="16" y="23"/>
                        </a:lnTo>
                        <a:lnTo>
                          <a:pt x="50" y="0"/>
                        </a:lnTo>
                        <a:lnTo>
                          <a:pt x="31" y="32"/>
                        </a:lnTo>
                        <a:lnTo>
                          <a:pt x="18" y="64"/>
                        </a:lnTo>
                        <a:lnTo>
                          <a:pt x="36" y="78"/>
                        </a:lnTo>
                        <a:lnTo>
                          <a:pt x="57" y="47"/>
                        </a:lnTo>
                        <a:lnTo>
                          <a:pt x="47" y="71"/>
                        </a:lnTo>
                        <a:lnTo>
                          <a:pt x="21" y="112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4148" name="Group 21">
                <a:extLst>
                  <a:ext uri="{FF2B5EF4-FFF2-40B4-BE49-F238E27FC236}">
                    <a16:creationId xmlns:a16="http://schemas.microsoft.com/office/drawing/2014/main" id="{02D7A9DD-2B46-4B14-8D76-D6A1AD37DB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9" y="3046"/>
                <a:ext cx="240" cy="129"/>
                <a:chOff x="1549" y="3046"/>
                <a:chExt cx="240" cy="129"/>
              </a:xfrm>
            </p:grpSpPr>
            <p:sp>
              <p:nvSpPr>
                <p:cNvPr id="4149" name="Freeform 22">
                  <a:extLst>
                    <a:ext uri="{FF2B5EF4-FFF2-40B4-BE49-F238E27FC236}">
                      <a16:creationId xmlns:a16="http://schemas.microsoft.com/office/drawing/2014/main" id="{E1F1DB5C-3489-4CDA-9188-4620EE41C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9" y="3046"/>
                  <a:ext cx="240" cy="129"/>
                </a:xfrm>
                <a:custGeom>
                  <a:avLst/>
                  <a:gdLst>
                    <a:gd name="T0" fmla="*/ 30 w 480"/>
                    <a:gd name="T1" fmla="*/ 63 h 259"/>
                    <a:gd name="T2" fmla="*/ 117 w 480"/>
                    <a:gd name="T3" fmla="*/ 67 h 259"/>
                    <a:gd name="T4" fmla="*/ 176 w 480"/>
                    <a:gd name="T5" fmla="*/ 66 h 259"/>
                    <a:gd name="T6" fmla="*/ 250 w 480"/>
                    <a:gd name="T7" fmla="*/ 31 h 259"/>
                    <a:gd name="T8" fmla="*/ 309 w 480"/>
                    <a:gd name="T9" fmla="*/ 4 h 259"/>
                    <a:gd name="T10" fmla="*/ 363 w 480"/>
                    <a:gd name="T11" fmla="*/ 0 h 259"/>
                    <a:gd name="T12" fmla="*/ 387 w 480"/>
                    <a:gd name="T13" fmla="*/ 25 h 259"/>
                    <a:gd name="T14" fmla="*/ 425 w 480"/>
                    <a:gd name="T15" fmla="*/ 43 h 259"/>
                    <a:gd name="T16" fmla="*/ 469 w 480"/>
                    <a:gd name="T17" fmla="*/ 46 h 259"/>
                    <a:gd name="T18" fmla="*/ 480 w 480"/>
                    <a:gd name="T19" fmla="*/ 67 h 259"/>
                    <a:gd name="T20" fmla="*/ 473 w 480"/>
                    <a:gd name="T21" fmla="*/ 117 h 259"/>
                    <a:gd name="T22" fmla="*/ 465 w 480"/>
                    <a:gd name="T23" fmla="*/ 149 h 259"/>
                    <a:gd name="T24" fmla="*/ 444 w 480"/>
                    <a:gd name="T25" fmla="*/ 175 h 259"/>
                    <a:gd name="T26" fmla="*/ 413 w 480"/>
                    <a:gd name="T27" fmla="*/ 207 h 259"/>
                    <a:gd name="T28" fmla="*/ 397 w 480"/>
                    <a:gd name="T29" fmla="*/ 238 h 259"/>
                    <a:gd name="T30" fmla="*/ 375 w 480"/>
                    <a:gd name="T31" fmla="*/ 256 h 259"/>
                    <a:gd name="T32" fmla="*/ 357 w 480"/>
                    <a:gd name="T33" fmla="*/ 259 h 259"/>
                    <a:gd name="T34" fmla="*/ 330 w 480"/>
                    <a:gd name="T35" fmla="*/ 233 h 259"/>
                    <a:gd name="T36" fmla="*/ 311 w 480"/>
                    <a:gd name="T37" fmla="*/ 243 h 259"/>
                    <a:gd name="T38" fmla="*/ 284 w 480"/>
                    <a:gd name="T39" fmla="*/ 244 h 259"/>
                    <a:gd name="T40" fmla="*/ 264 w 480"/>
                    <a:gd name="T41" fmla="*/ 206 h 259"/>
                    <a:gd name="T42" fmla="*/ 252 w 480"/>
                    <a:gd name="T43" fmla="*/ 212 h 259"/>
                    <a:gd name="T44" fmla="*/ 232 w 480"/>
                    <a:gd name="T45" fmla="*/ 212 h 259"/>
                    <a:gd name="T46" fmla="*/ 224 w 480"/>
                    <a:gd name="T47" fmla="*/ 191 h 259"/>
                    <a:gd name="T48" fmla="*/ 202 w 480"/>
                    <a:gd name="T49" fmla="*/ 206 h 259"/>
                    <a:gd name="T50" fmla="*/ 181 w 480"/>
                    <a:gd name="T51" fmla="*/ 218 h 259"/>
                    <a:gd name="T52" fmla="*/ 158 w 480"/>
                    <a:gd name="T53" fmla="*/ 206 h 259"/>
                    <a:gd name="T54" fmla="*/ 151 w 480"/>
                    <a:gd name="T55" fmla="*/ 186 h 259"/>
                    <a:gd name="T56" fmla="*/ 149 w 480"/>
                    <a:gd name="T57" fmla="*/ 163 h 259"/>
                    <a:gd name="T58" fmla="*/ 110 w 480"/>
                    <a:gd name="T59" fmla="*/ 168 h 259"/>
                    <a:gd name="T60" fmla="*/ 81 w 480"/>
                    <a:gd name="T61" fmla="*/ 175 h 259"/>
                    <a:gd name="T62" fmla="*/ 74 w 480"/>
                    <a:gd name="T63" fmla="*/ 159 h 259"/>
                    <a:gd name="T64" fmla="*/ 50 w 480"/>
                    <a:gd name="T65" fmla="*/ 159 h 259"/>
                    <a:gd name="T66" fmla="*/ 14 w 480"/>
                    <a:gd name="T67" fmla="*/ 134 h 259"/>
                    <a:gd name="T68" fmla="*/ 0 w 480"/>
                    <a:gd name="T69" fmla="*/ 104 h 259"/>
                    <a:gd name="T70" fmla="*/ 7 w 480"/>
                    <a:gd name="T71" fmla="*/ 91 h 259"/>
                    <a:gd name="T72" fmla="*/ 2 w 480"/>
                    <a:gd name="T73" fmla="*/ 66 h 259"/>
                    <a:gd name="T74" fmla="*/ 30 w 480"/>
                    <a:gd name="T75" fmla="*/ 63 h 259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480"/>
                    <a:gd name="T115" fmla="*/ 0 h 259"/>
                    <a:gd name="T116" fmla="*/ 480 w 480"/>
                    <a:gd name="T117" fmla="*/ 259 h 259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480" h="259">
                      <a:moveTo>
                        <a:pt x="30" y="63"/>
                      </a:moveTo>
                      <a:lnTo>
                        <a:pt x="117" y="67"/>
                      </a:lnTo>
                      <a:lnTo>
                        <a:pt x="176" y="66"/>
                      </a:lnTo>
                      <a:lnTo>
                        <a:pt x="250" y="31"/>
                      </a:lnTo>
                      <a:lnTo>
                        <a:pt x="309" y="4"/>
                      </a:lnTo>
                      <a:lnTo>
                        <a:pt x="363" y="0"/>
                      </a:lnTo>
                      <a:lnTo>
                        <a:pt x="387" y="25"/>
                      </a:lnTo>
                      <a:lnTo>
                        <a:pt x="425" y="43"/>
                      </a:lnTo>
                      <a:lnTo>
                        <a:pt x="469" y="46"/>
                      </a:lnTo>
                      <a:lnTo>
                        <a:pt x="480" y="67"/>
                      </a:lnTo>
                      <a:lnTo>
                        <a:pt x="473" y="117"/>
                      </a:lnTo>
                      <a:lnTo>
                        <a:pt x="465" y="149"/>
                      </a:lnTo>
                      <a:lnTo>
                        <a:pt x="444" y="175"/>
                      </a:lnTo>
                      <a:lnTo>
                        <a:pt x="413" y="207"/>
                      </a:lnTo>
                      <a:lnTo>
                        <a:pt x="397" y="238"/>
                      </a:lnTo>
                      <a:lnTo>
                        <a:pt x="375" y="256"/>
                      </a:lnTo>
                      <a:lnTo>
                        <a:pt x="357" y="259"/>
                      </a:lnTo>
                      <a:lnTo>
                        <a:pt x="330" y="233"/>
                      </a:lnTo>
                      <a:lnTo>
                        <a:pt x="311" y="243"/>
                      </a:lnTo>
                      <a:lnTo>
                        <a:pt x="284" y="244"/>
                      </a:lnTo>
                      <a:lnTo>
                        <a:pt x="264" y="206"/>
                      </a:lnTo>
                      <a:lnTo>
                        <a:pt x="252" y="212"/>
                      </a:lnTo>
                      <a:lnTo>
                        <a:pt x="232" y="212"/>
                      </a:lnTo>
                      <a:lnTo>
                        <a:pt x="224" y="191"/>
                      </a:lnTo>
                      <a:lnTo>
                        <a:pt x="202" y="206"/>
                      </a:lnTo>
                      <a:lnTo>
                        <a:pt x="181" y="218"/>
                      </a:lnTo>
                      <a:lnTo>
                        <a:pt x="158" y="206"/>
                      </a:lnTo>
                      <a:lnTo>
                        <a:pt x="151" y="186"/>
                      </a:lnTo>
                      <a:lnTo>
                        <a:pt x="149" y="163"/>
                      </a:lnTo>
                      <a:lnTo>
                        <a:pt x="110" y="168"/>
                      </a:lnTo>
                      <a:lnTo>
                        <a:pt x="81" y="175"/>
                      </a:lnTo>
                      <a:lnTo>
                        <a:pt x="74" y="159"/>
                      </a:lnTo>
                      <a:lnTo>
                        <a:pt x="50" y="159"/>
                      </a:lnTo>
                      <a:lnTo>
                        <a:pt x="14" y="134"/>
                      </a:lnTo>
                      <a:lnTo>
                        <a:pt x="0" y="104"/>
                      </a:lnTo>
                      <a:lnTo>
                        <a:pt x="7" y="91"/>
                      </a:lnTo>
                      <a:lnTo>
                        <a:pt x="2" y="66"/>
                      </a:lnTo>
                      <a:lnTo>
                        <a:pt x="30" y="63"/>
                      </a:lnTo>
                      <a:close/>
                    </a:path>
                  </a:pathLst>
                </a:custGeom>
                <a:solidFill>
                  <a:srgbClr val="C0804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4150" name="Group 23">
                  <a:extLst>
                    <a:ext uri="{FF2B5EF4-FFF2-40B4-BE49-F238E27FC236}">
                      <a16:creationId xmlns:a16="http://schemas.microsoft.com/office/drawing/2014/main" id="{9E1A507B-99FC-4EDB-9D48-AD5CCE8448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5" y="3067"/>
                  <a:ext cx="180" cy="98"/>
                  <a:chOff x="1585" y="3067"/>
                  <a:chExt cx="180" cy="98"/>
                </a:xfrm>
              </p:grpSpPr>
              <p:sp>
                <p:nvSpPr>
                  <p:cNvPr id="4151" name="Freeform 24">
                    <a:extLst>
                      <a:ext uri="{FF2B5EF4-FFF2-40B4-BE49-F238E27FC236}">
                        <a16:creationId xmlns:a16="http://schemas.microsoft.com/office/drawing/2014/main" id="{DE1D4E71-0F79-44BF-8F78-CE00AF1AF0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5" y="3097"/>
                    <a:ext cx="55" cy="28"/>
                  </a:xfrm>
                  <a:custGeom>
                    <a:avLst/>
                    <a:gdLst>
                      <a:gd name="T0" fmla="*/ 0 w 110"/>
                      <a:gd name="T1" fmla="*/ 55 h 55"/>
                      <a:gd name="T2" fmla="*/ 58 w 110"/>
                      <a:gd name="T3" fmla="*/ 40 h 55"/>
                      <a:gd name="T4" fmla="*/ 110 w 110"/>
                      <a:gd name="T5" fmla="*/ 0 h 55"/>
                      <a:gd name="T6" fmla="*/ 90 w 110"/>
                      <a:gd name="T7" fmla="*/ 30 h 55"/>
                      <a:gd name="T8" fmla="*/ 67 w 110"/>
                      <a:gd name="T9" fmla="*/ 50 h 55"/>
                      <a:gd name="T10" fmla="*/ 0 w 110"/>
                      <a:gd name="T11" fmla="*/ 55 h 5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10"/>
                      <a:gd name="T19" fmla="*/ 0 h 55"/>
                      <a:gd name="T20" fmla="*/ 110 w 110"/>
                      <a:gd name="T21" fmla="*/ 55 h 5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10" h="55">
                        <a:moveTo>
                          <a:pt x="0" y="55"/>
                        </a:moveTo>
                        <a:lnTo>
                          <a:pt x="58" y="40"/>
                        </a:lnTo>
                        <a:lnTo>
                          <a:pt x="110" y="0"/>
                        </a:lnTo>
                        <a:lnTo>
                          <a:pt x="90" y="30"/>
                        </a:lnTo>
                        <a:lnTo>
                          <a:pt x="67" y="5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52" name="Freeform 25">
                    <a:extLst>
                      <a:ext uri="{FF2B5EF4-FFF2-40B4-BE49-F238E27FC236}">
                        <a16:creationId xmlns:a16="http://schemas.microsoft.com/office/drawing/2014/main" id="{98B67A8D-B3AA-4842-99FD-6D7FE67C56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9" y="3067"/>
                    <a:ext cx="44" cy="78"/>
                  </a:xfrm>
                  <a:custGeom>
                    <a:avLst/>
                    <a:gdLst>
                      <a:gd name="T0" fmla="*/ 0 w 88"/>
                      <a:gd name="T1" fmla="*/ 157 h 157"/>
                      <a:gd name="T2" fmla="*/ 31 w 88"/>
                      <a:gd name="T3" fmla="*/ 103 h 157"/>
                      <a:gd name="T4" fmla="*/ 88 w 88"/>
                      <a:gd name="T5" fmla="*/ 0 h 157"/>
                      <a:gd name="T6" fmla="*/ 71 w 88"/>
                      <a:gd name="T7" fmla="*/ 57 h 157"/>
                      <a:gd name="T8" fmla="*/ 59 w 88"/>
                      <a:gd name="T9" fmla="*/ 106 h 157"/>
                      <a:gd name="T10" fmla="*/ 0 w 88"/>
                      <a:gd name="T11" fmla="*/ 157 h 15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8"/>
                      <a:gd name="T19" fmla="*/ 0 h 157"/>
                      <a:gd name="T20" fmla="*/ 88 w 88"/>
                      <a:gd name="T21" fmla="*/ 157 h 15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8" h="157">
                        <a:moveTo>
                          <a:pt x="0" y="157"/>
                        </a:moveTo>
                        <a:lnTo>
                          <a:pt x="31" y="103"/>
                        </a:lnTo>
                        <a:lnTo>
                          <a:pt x="88" y="0"/>
                        </a:lnTo>
                        <a:lnTo>
                          <a:pt x="71" y="57"/>
                        </a:lnTo>
                        <a:lnTo>
                          <a:pt x="59" y="106"/>
                        </a:lnTo>
                        <a:lnTo>
                          <a:pt x="0" y="157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53" name="Freeform 26">
                    <a:extLst>
                      <a:ext uri="{FF2B5EF4-FFF2-40B4-BE49-F238E27FC236}">
                        <a16:creationId xmlns:a16="http://schemas.microsoft.com/office/drawing/2014/main" id="{4F6176BC-7BC8-422C-9BB6-3AF1669142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11" y="3069"/>
                    <a:ext cx="32" cy="96"/>
                  </a:xfrm>
                  <a:custGeom>
                    <a:avLst/>
                    <a:gdLst>
                      <a:gd name="T0" fmla="*/ 0 w 65"/>
                      <a:gd name="T1" fmla="*/ 192 h 192"/>
                      <a:gd name="T2" fmla="*/ 48 w 65"/>
                      <a:gd name="T3" fmla="*/ 150 h 192"/>
                      <a:gd name="T4" fmla="*/ 46 w 65"/>
                      <a:gd name="T5" fmla="*/ 59 h 192"/>
                      <a:gd name="T6" fmla="*/ 15 w 65"/>
                      <a:gd name="T7" fmla="*/ 0 h 192"/>
                      <a:gd name="T8" fmla="*/ 53 w 65"/>
                      <a:gd name="T9" fmla="*/ 57 h 192"/>
                      <a:gd name="T10" fmla="*/ 65 w 65"/>
                      <a:gd name="T11" fmla="*/ 116 h 192"/>
                      <a:gd name="T12" fmla="*/ 63 w 65"/>
                      <a:gd name="T13" fmla="*/ 166 h 192"/>
                      <a:gd name="T14" fmla="*/ 0 w 65"/>
                      <a:gd name="T15" fmla="*/ 192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65"/>
                      <a:gd name="T25" fmla="*/ 0 h 192"/>
                      <a:gd name="T26" fmla="*/ 65 w 65"/>
                      <a:gd name="T27" fmla="*/ 192 h 19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65" h="192">
                        <a:moveTo>
                          <a:pt x="0" y="192"/>
                        </a:moveTo>
                        <a:lnTo>
                          <a:pt x="48" y="150"/>
                        </a:lnTo>
                        <a:lnTo>
                          <a:pt x="46" y="59"/>
                        </a:lnTo>
                        <a:lnTo>
                          <a:pt x="15" y="0"/>
                        </a:lnTo>
                        <a:lnTo>
                          <a:pt x="53" y="57"/>
                        </a:lnTo>
                        <a:lnTo>
                          <a:pt x="65" y="116"/>
                        </a:lnTo>
                        <a:lnTo>
                          <a:pt x="63" y="166"/>
                        </a:lnTo>
                        <a:lnTo>
                          <a:pt x="0" y="192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54" name="Freeform 27">
                    <a:extLst>
                      <a:ext uri="{FF2B5EF4-FFF2-40B4-BE49-F238E27FC236}">
                        <a16:creationId xmlns:a16="http://schemas.microsoft.com/office/drawing/2014/main" id="{394486AD-617F-4188-8EC7-0ABBA10575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6" y="3099"/>
                    <a:ext cx="9" cy="37"/>
                  </a:xfrm>
                  <a:custGeom>
                    <a:avLst/>
                    <a:gdLst>
                      <a:gd name="T0" fmla="*/ 0 w 19"/>
                      <a:gd name="T1" fmla="*/ 0 h 74"/>
                      <a:gd name="T2" fmla="*/ 19 w 19"/>
                      <a:gd name="T3" fmla="*/ 51 h 74"/>
                      <a:gd name="T4" fmla="*/ 12 w 19"/>
                      <a:gd name="T5" fmla="*/ 74 h 74"/>
                      <a:gd name="T6" fmla="*/ 0 60000 65536"/>
                      <a:gd name="T7" fmla="*/ 0 60000 65536"/>
                      <a:gd name="T8" fmla="*/ 0 60000 65536"/>
                      <a:gd name="T9" fmla="*/ 0 w 19"/>
                      <a:gd name="T10" fmla="*/ 0 h 74"/>
                      <a:gd name="T11" fmla="*/ 19 w 19"/>
                      <a:gd name="T12" fmla="*/ 74 h 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" h="74">
                        <a:moveTo>
                          <a:pt x="0" y="0"/>
                        </a:moveTo>
                        <a:lnTo>
                          <a:pt x="19" y="51"/>
                        </a:lnTo>
                        <a:lnTo>
                          <a:pt x="12" y="74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4115" name="Group 28">
              <a:extLst>
                <a:ext uri="{FF2B5EF4-FFF2-40B4-BE49-F238E27FC236}">
                  <a16:creationId xmlns:a16="http://schemas.microsoft.com/office/drawing/2014/main" id="{26E7DCB4-5989-4CCB-83FF-70B92BF46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3210"/>
              <a:ext cx="1274" cy="818"/>
              <a:chOff x="884" y="3323"/>
              <a:chExt cx="824" cy="610"/>
            </a:xfrm>
          </p:grpSpPr>
          <p:sp>
            <p:nvSpPr>
              <p:cNvPr id="4137" name="Freeform 29">
                <a:extLst>
                  <a:ext uri="{FF2B5EF4-FFF2-40B4-BE49-F238E27FC236}">
                    <a16:creationId xmlns:a16="http://schemas.microsoft.com/office/drawing/2014/main" id="{C039C3A9-372C-4D62-8C77-8E5C32AA2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" y="3323"/>
                <a:ext cx="824" cy="610"/>
              </a:xfrm>
              <a:custGeom>
                <a:avLst/>
                <a:gdLst>
                  <a:gd name="T0" fmla="*/ 439 w 1648"/>
                  <a:gd name="T1" fmla="*/ 586 h 1220"/>
                  <a:gd name="T2" fmla="*/ 531 w 1648"/>
                  <a:gd name="T3" fmla="*/ 627 h 1220"/>
                  <a:gd name="T4" fmla="*/ 568 w 1648"/>
                  <a:gd name="T5" fmla="*/ 573 h 1220"/>
                  <a:gd name="T6" fmla="*/ 626 w 1648"/>
                  <a:gd name="T7" fmla="*/ 498 h 1220"/>
                  <a:gd name="T8" fmla="*/ 696 w 1648"/>
                  <a:gd name="T9" fmla="*/ 422 h 1220"/>
                  <a:gd name="T10" fmla="*/ 788 w 1648"/>
                  <a:gd name="T11" fmla="*/ 350 h 1220"/>
                  <a:gd name="T12" fmla="*/ 902 w 1648"/>
                  <a:gd name="T13" fmla="*/ 268 h 1220"/>
                  <a:gd name="T14" fmla="*/ 1039 w 1648"/>
                  <a:gd name="T15" fmla="*/ 189 h 1220"/>
                  <a:gd name="T16" fmla="*/ 1188 w 1648"/>
                  <a:gd name="T17" fmla="*/ 101 h 1220"/>
                  <a:gd name="T18" fmla="*/ 1353 w 1648"/>
                  <a:gd name="T19" fmla="*/ 4 h 1220"/>
                  <a:gd name="T20" fmla="*/ 1416 w 1648"/>
                  <a:gd name="T21" fmla="*/ 0 h 1220"/>
                  <a:gd name="T22" fmla="*/ 1492 w 1648"/>
                  <a:gd name="T23" fmla="*/ 34 h 1220"/>
                  <a:gd name="T24" fmla="*/ 1560 w 1648"/>
                  <a:gd name="T25" fmla="*/ 117 h 1220"/>
                  <a:gd name="T26" fmla="*/ 1608 w 1648"/>
                  <a:gd name="T27" fmla="*/ 226 h 1220"/>
                  <a:gd name="T28" fmla="*/ 1631 w 1648"/>
                  <a:gd name="T29" fmla="*/ 350 h 1220"/>
                  <a:gd name="T30" fmla="*/ 1648 w 1648"/>
                  <a:gd name="T31" fmla="*/ 541 h 1220"/>
                  <a:gd name="T32" fmla="*/ 1642 w 1648"/>
                  <a:gd name="T33" fmla="*/ 663 h 1220"/>
                  <a:gd name="T34" fmla="*/ 1615 w 1648"/>
                  <a:gd name="T35" fmla="*/ 818 h 1220"/>
                  <a:gd name="T36" fmla="*/ 1563 w 1648"/>
                  <a:gd name="T37" fmla="*/ 969 h 1220"/>
                  <a:gd name="T38" fmla="*/ 1498 w 1648"/>
                  <a:gd name="T39" fmla="*/ 1108 h 1220"/>
                  <a:gd name="T40" fmla="*/ 1424 w 1648"/>
                  <a:gd name="T41" fmla="*/ 1220 h 1220"/>
                  <a:gd name="T42" fmla="*/ 0 w 1648"/>
                  <a:gd name="T43" fmla="*/ 1220 h 1220"/>
                  <a:gd name="T44" fmla="*/ 127 w 1648"/>
                  <a:gd name="T45" fmla="*/ 941 h 1220"/>
                  <a:gd name="T46" fmla="*/ 199 w 1648"/>
                  <a:gd name="T47" fmla="*/ 974 h 1220"/>
                  <a:gd name="T48" fmla="*/ 271 w 1648"/>
                  <a:gd name="T49" fmla="*/ 919 h 1220"/>
                  <a:gd name="T50" fmla="*/ 343 w 1648"/>
                  <a:gd name="T51" fmla="*/ 854 h 1220"/>
                  <a:gd name="T52" fmla="*/ 375 w 1648"/>
                  <a:gd name="T53" fmla="*/ 814 h 1220"/>
                  <a:gd name="T54" fmla="*/ 415 w 1648"/>
                  <a:gd name="T55" fmla="*/ 743 h 1220"/>
                  <a:gd name="T56" fmla="*/ 439 w 1648"/>
                  <a:gd name="T57" fmla="*/ 586 h 12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48"/>
                  <a:gd name="T88" fmla="*/ 0 h 1220"/>
                  <a:gd name="T89" fmla="*/ 1648 w 1648"/>
                  <a:gd name="T90" fmla="*/ 1220 h 122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48" h="1220">
                    <a:moveTo>
                      <a:pt x="439" y="586"/>
                    </a:moveTo>
                    <a:lnTo>
                      <a:pt x="531" y="627"/>
                    </a:lnTo>
                    <a:lnTo>
                      <a:pt x="568" y="573"/>
                    </a:lnTo>
                    <a:lnTo>
                      <a:pt x="626" y="498"/>
                    </a:lnTo>
                    <a:lnTo>
                      <a:pt x="696" y="422"/>
                    </a:lnTo>
                    <a:lnTo>
                      <a:pt x="788" y="350"/>
                    </a:lnTo>
                    <a:lnTo>
                      <a:pt x="902" y="268"/>
                    </a:lnTo>
                    <a:lnTo>
                      <a:pt x="1039" y="189"/>
                    </a:lnTo>
                    <a:lnTo>
                      <a:pt x="1188" y="101"/>
                    </a:lnTo>
                    <a:lnTo>
                      <a:pt x="1353" y="4"/>
                    </a:lnTo>
                    <a:lnTo>
                      <a:pt x="1416" y="0"/>
                    </a:lnTo>
                    <a:lnTo>
                      <a:pt x="1492" y="34"/>
                    </a:lnTo>
                    <a:lnTo>
                      <a:pt x="1560" y="117"/>
                    </a:lnTo>
                    <a:lnTo>
                      <a:pt x="1608" y="226"/>
                    </a:lnTo>
                    <a:lnTo>
                      <a:pt x="1631" y="350"/>
                    </a:lnTo>
                    <a:lnTo>
                      <a:pt x="1648" y="541"/>
                    </a:lnTo>
                    <a:lnTo>
                      <a:pt x="1642" y="663"/>
                    </a:lnTo>
                    <a:lnTo>
                      <a:pt x="1615" y="818"/>
                    </a:lnTo>
                    <a:lnTo>
                      <a:pt x="1563" y="969"/>
                    </a:lnTo>
                    <a:lnTo>
                      <a:pt x="1498" y="1108"/>
                    </a:lnTo>
                    <a:lnTo>
                      <a:pt x="1424" y="1220"/>
                    </a:lnTo>
                    <a:lnTo>
                      <a:pt x="0" y="1220"/>
                    </a:lnTo>
                    <a:lnTo>
                      <a:pt x="127" y="941"/>
                    </a:lnTo>
                    <a:lnTo>
                      <a:pt x="199" y="974"/>
                    </a:lnTo>
                    <a:lnTo>
                      <a:pt x="271" y="919"/>
                    </a:lnTo>
                    <a:lnTo>
                      <a:pt x="343" y="854"/>
                    </a:lnTo>
                    <a:lnTo>
                      <a:pt x="375" y="814"/>
                    </a:lnTo>
                    <a:lnTo>
                      <a:pt x="415" y="743"/>
                    </a:lnTo>
                    <a:lnTo>
                      <a:pt x="439" y="586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38" name="Group 30">
                <a:extLst>
                  <a:ext uri="{FF2B5EF4-FFF2-40B4-BE49-F238E27FC236}">
                    <a16:creationId xmlns:a16="http://schemas.microsoft.com/office/drawing/2014/main" id="{46F2DB21-E4AF-4C17-A5AD-668B6E6DC1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0" y="3517"/>
                <a:ext cx="333" cy="320"/>
                <a:chOff x="1130" y="3517"/>
                <a:chExt cx="333" cy="320"/>
              </a:xfrm>
            </p:grpSpPr>
            <p:sp>
              <p:nvSpPr>
                <p:cNvPr id="4145" name="Freeform 31">
                  <a:extLst>
                    <a:ext uri="{FF2B5EF4-FFF2-40B4-BE49-F238E27FC236}">
                      <a16:creationId xmlns:a16="http://schemas.microsoft.com/office/drawing/2014/main" id="{2EBF974B-3AFD-456F-934F-C12E0B48C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0" y="3521"/>
                  <a:ext cx="333" cy="316"/>
                </a:xfrm>
                <a:custGeom>
                  <a:avLst/>
                  <a:gdLst>
                    <a:gd name="T0" fmla="*/ 0 w 667"/>
                    <a:gd name="T1" fmla="*/ 214 h 630"/>
                    <a:gd name="T2" fmla="*/ 32 w 667"/>
                    <a:gd name="T3" fmla="*/ 239 h 630"/>
                    <a:gd name="T4" fmla="*/ 63 w 667"/>
                    <a:gd name="T5" fmla="*/ 258 h 630"/>
                    <a:gd name="T6" fmla="*/ 131 w 667"/>
                    <a:gd name="T7" fmla="*/ 306 h 630"/>
                    <a:gd name="T8" fmla="*/ 188 w 667"/>
                    <a:gd name="T9" fmla="*/ 354 h 630"/>
                    <a:gd name="T10" fmla="*/ 223 w 667"/>
                    <a:gd name="T11" fmla="*/ 394 h 630"/>
                    <a:gd name="T12" fmla="*/ 260 w 667"/>
                    <a:gd name="T13" fmla="*/ 442 h 630"/>
                    <a:gd name="T14" fmla="*/ 264 w 667"/>
                    <a:gd name="T15" fmla="*/ 481 h 630"/>
                    <a:gd name="T16" fmla="*/ 296 w 667"/>
                    <a:gd name="T17" fmla="*/ 476 h 630"/>
                    <a:gd name="T18" fmla="*/ 304 w 667"/>
                    <a:gd name="T19" fmla="*/ 494 h 630"/>
                    <a:gd name="T20" fmla="*/ 323 w 667"/>
                    <a:gd name="T21" fmla="*/ 522 h 630"/>
                    <a:gd name="T22" fmla="*/ 331 w 667"/>
                    <a:gd name="T23" fmla="*/ 538 h 630"/>
                    <a:gd name="T24" fmla="*/ 323 w 667"/>
                    <a:gd name="T25" fmla="*/ 550 h 630"/>
                    <a:gd name="T26" fmla="*/ 352 w 667"/>
                    <a:gd name="T27" fmla="*/ 556 h 630"/>
                    <a:gd name="T28" fmla="*/ 400 w 667"/>
                    <a:gd name="T29" fmla="*/ 590 h 630"/>
                    <a:gd name="T30" fmla="*/ 404 w 667"/>
                    <a:gd name="T31" fmla="*/ 630 h 630"/>
                    <a:gd name="T32" fmla="*/ 409 w 667"/>
                    <a:gd name="T33" fmla="*/ 556 h 630"/>
                    <a:gd name="T34" fmla="*/ 381 w 667"/>
                    <a:gd name="T35" fmla="*/ 534 h 630"/>
                    <a:gd name="T36" fmla="*/ 388 w 667"/>
                    <a:gd name="T37" fmla="*/ 469 h 630"/>
                    <a:gd name="T38" fmla="*/ 388 w 667"/>
                    <a:gd name="T39" fmla="*/ 464 h 630"/>
                    <a:gd name="T40" fmla="*/ 397 w 667"/>
                    <a:gd name="T41" fmla="*/ 433 h 630"/>
                    <a:gd name="T42" fmla="*/ 415 w 667"/>
                    <a:gd name="T43" fmla="*/ 354 h 630"/>
                    <a:gd name="T44" fmla="*/ 443 w 667"/>
                    <a:gd name="T45" fmla="*/ 298 h 630"/>
                    <a:gd name="T46" fmla="*/ 489 w 667"/>
                    <a:gd name="T47" fmla="*/ 267 h 630"/>
                    <a:gd name="T48" fmla="*/ 543 w 667"/>
                    <a:gd name="T49" fmla="*/ 218 h 630"/>
                    <a:gd name="T50" fmla="*/ 615 w 667"/>
                    <a:gd name="T51" fmla="*/ 145 h 630"/>
                    <a:gd name="T52" fmla="*/ 643 w 667"/>
                    <a:gd name="T53" fmla="*/ 84 h 630"/>
                    <a:gd name="T54" fmla="*/ 659 w 667"/>
                    <a:gd name="T55" fmla="*/ 41 h 630"/>
                    <a:gd name="T56" fmla="*/ 667 w 667"/>
                    <a:gd name="T57" fmla="*/ 0 h 630"/>
                    <a:gd name="T58" fmla="*/ 618 w 667"/>
                    <a:gd name="T59" fmla="*/ 92 h 630"/>
                    <a:gd name="T60" fmla="*/ 571 w 667"/>
                    <a:gd name="T61" fmla="*/ 161 h 630"/>
                    <a:gd name="T62" fmla="*/ 507 w 667"/>
                    <a:gd name="T63" fmla="*/ 205 h 630"/>
                    <a:gd name="T64" fmla="*/ 461 w 667"/>
                    <a:gd name="T65" fmla="*/ 230 h 630"/>
                    <a:gd name="T66" fmla="*/ 415 w 667"/>
                    <a:gd name="T67" fmla="*/ 269 h 630"/>
                    <a:gd name="T68" fmla="*/ 368 w 667"/>
                    <a:gd name="T69" fmla="*/ 326 h 630"/>
                    <a:gd name="T70" fmla="*/ 344 w 667"/>
                    <a:gd name="T71" fmla="*/ 369 h 630"/>
                    <a:gd name="T72" fmla="*/ 340 w 667"/>
                    <a:gd name="T73" fmla="*/ 426 h 630"/>
                    <a:gd name="T74" fmla="*/ 331 w 667"/>
                    <a:gd name="T75" fmla="*/ 481 h 630"/>
                    <a:gd name="T76" fmla="*/ 344 w 667"/>
                    <a:gd name="T77" fmla="*/ 497 h 630"/>
                    <a:gd name="T78" fmla="*/ 319 w 667"/>
                    <a:gd name="T79" fmla="*/ 481 h 630"/>
                    <a:gd name="T80" fmla="*/ 313 w 667"/>
                    <a:gd name="T81" fmla="*/ 449 h 630"/>
                    <a:gd name="T82" fmla="*/ 288 w 667"/>
                    <a:gd name="T83" fmla="*/ 454 h 630"/>
                    <a:gd name="T84" fmla="*/ 285 w 667"/>
                    <a:gd name="T85" fmla="*/ 421 h 630"/>
                    <a:gd name="T86" fmla="*/ 239 w 667"/>
                    <a:gd name="T87" fmla="*/ 378 h 630"/>
                    <a:gd name="T88" fmla="*/ 176 w 667"/>
                    <a:gd name="T89" fmla="*/ 322 h 630"/>
                    <a:gd name="T90" fmla="*/ 96 w 667"/>
                    <a:gd name="T91" fmla="*/ 255 h 630"/>
                    <a:gd name="T92" fmla="*/ 0 w 667"/>
                    <a:gd name="T93" fmla="*/ 214 h 630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667"/>
                    <a:gd name="T142" fmla="*/ 0 h 630"/>
                    <a:gd name="T143" fmla="*/ 667 w 667"/>
                    <a:gd name="T144" fmla="*/ 630 h 630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667" h="630">
                      <a:moveTo>
                        <a:pt x="0" y="214"/>
                      </a:moveTo>
                      <a:lnTo>
                        <a:pt x="32" y="239"/>
                      </a:lnTo>
                      <a:lnTo>
                        <a:pt x="63" y="258"/>
                      </a:lnTo>
                      <a:lnTo>
                        <a:pt x="131" y="306"/>
                      </a:lnTo>
                      <a:lnTo>
                        <a:pt x="188" y="354"/>
                      </a:lnTo>
                      <a:lnTo>
                        <a:pt x="223" y="394"/>
                      </a:lnTo>
                      <a:lnTo>
                        <a:pt x="260" y="442"/>
                      </a:lnTo>
                      <a:lnTo>
                        <a:pt x="264" y="481"/>
                      </a:lnTo>
                      <a:lnTo>
                        <a:pt x="296" y="476"/>
                      </a:lnTo>
                      <a:lnTo>
                        <a:pt x="304" y="494"/>
                      </a:lnTo>
                      <a:lnTo>
                        <a:pt x="323" y="522"/>
                      </a:lnTo>
                      <a:lnTo>
                        <a:pt x="331" y="538"/>
                      </a:lnTo>
                      <a:lnTo>
                        <a:pt x="323" y="550"/>
                      </a:lnTo>
                      <a:lnTo>
                        <a:pt x="352" y="556"/>
                      </a:lnTo>
                      <a:lnTo>
                        <a:pt x="400" y="590"/>
                      </a:lnTo>
                      <a:lnTo>
                        <a:pt x="404" y="630"/>
                      </a:lnTo>
                      <a:lnTo>
                        <a:pt x="409" y="556"/>
                      </a:lnTo>
                      <a:lnTo>
                        <a:pt x="381" y="534"/>
                      </a:lnTo>
                      <a:lnTo>
                        <a:pt x="388" y="469"/>
                      </a:lnTo>
                      <a:lnTo>
                        <a:pt x="388" y="464"/>
                      </a:lnTo>
                      <a:lnTo>
                        <a:pt x="397" y="433"/>
                      </a:lnTo>
                      <a:lnTo>
                        <a:pt x="415" y="354"/>
                      </a:lnTo>
                      <a:lnTo>
                        <a:pt x="443" y="298"/>
                      </a:lnTo>
                      <a:lnTo>
                        <a:pt x="489" y="267"/>
                      </a:lnTo>
                      <a:lnTo>
                        <a:pt x="543" y="218"/>
                      </a:lnTo>
                      <a:lnTo>
                        <a:pt x="615" y="145"/>
                      </a:lnTo>
                      <a:lnTo>
                        <a:pt x="643" y="84"/>
                      </a:lnTo>
                      <a:lnTo>
                        <a:pt x="659" y="41"/>
                      </a:lnTo>
                      <a:lnTo>
                        <a:pt x="667" y="0"/>
                      </a:lnTo>
                      <a:lnTo>
                        <a:pt x="618" y="92"/>
                      </a:lnTo>
                      <a:lnTo>
                        <a:pt x="571" y="161"/>
                      </a:lnTo>
                      <a:lnTo>
                        <a:pt x="507" y="205"/>
                      </a:lnTo>
                      <a:lnTo>
                        <a:pt x="461" y="230"/>
                      </a:lnTo>
                      <a:lnTo>
                        <a:pt x="415" y="269"/>
                      </a:lnTo>
                      <a:lnTo>
                        <a:pt x="368" y="326"/>
                      </a:lnTo>
                      <a:lnTo>
                        <a:pt x="344" y="369"/>
                      </a:lnTo>
                      <a:lnTo>
                        <a:pt x="340" y="426"/>
                      </a:lnTo>
                      <a:lnTo>
                        <a:pt x="331" y="481"/>
                      </a:lnTo>
                      <a:lnTo>
                        <a:pt x="344" y="497"/>
                      </a:lnTo>
                      <a:lnTo>
                        <a:pt x="319" y="481"/>
                      </a:lnTo>
                      <a:lnTo>
                        <a:pt x="313" y="449"/>
                      </a:lnTo>
                      <a:lnTo>
                        <a:pt x="288" y="454"/>
                      </a:lnTo>
                      <a:lnTo>
                        <a:pt x="285" y="421"/>
                      </a:lnTo>
                      <a:lnTo>
                        <a:pt x="239" y="378"/>
                      </a:lnTo>
                      <a:lnTo>
                        <a:pt x="176" y="322"/>
                      </a:lnTo>
                      <a:lnTo>
                        <a:pt x="96" y="255"/>
                      </a:lnTo>
                      <a:lnTo>
                        <a:pt x="0" y="2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46" name="Freeform 32">
                  <a:extLst>
                    <a:ext uri="{FF2B5EF4-FFF2-40B4-BE49-F238E27FC236}">
                      <a16:creationId xmlns:a16="http://schemas.microsoft.com/office/drawing/2014/main" id="{BCB2BCBD-9E9A-4A62-8953-4EC3E2AAE8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" y="3517"/>
                  <a:ext cx="330" cy="283"/>
                </a:xfrm>
                <a:custGeom>
                  <a:avLst/>
                  <a:gdLst>
                    <a:gd name="T0" fmla="*/ 0 w 661"/>
                    <a:gd name="T1" fmla="*/ 227 h 567"/>
                    <a:gd name="T2" fmla="*/ 56 w 661"/>
                    <a:gd name="T3" fmla="*/ 235 h 567"/>
                    <a:gd name="T4" fmla="*/ 104 w 661"/>
                    <a:gd name="T5" fmla="*/ 272 h 567"/>
                    <a:gd name="T6" fmla="*/ 195 w 661"/>
                    <a:gd name="T7" fmla="*/ 339 h 567"/>
                    <a:gd name="T8" fmla="*/ 280 w 661"/>
                    <a:gd name="T9" fmla="*/ 426 h 567"/>
                    <a:gd name="T10" fmla="*/ 283 w 661"/>
                    <a:gd name="T11" fmla="*/ 457 h 567"/>
                    <a:gd name="T12" fmla="*/ 310 w 661"/>
                    <a:gd name="T13" fmla="*/ 450 h 567"/>
                    <a:gd name="T14" fmla="*/ 327 w 661"/>
                    <a:gd name="T15" fmla="*/ 487 h 567"/>
                    <a:gd name="T16" fmla="*/ 331 w 661"/>
                    <a:gd name="T17" fmla="*/ 511 h 567"/>
                    <a:gd name="T18" fmla="*/ 390 w 661"/>
                    <a:gd name="T19" fmla="*/ 567 h 567"/>
                    <a:gd name="T20" fmla="*/ 331 w 661"/>
                    <a:gd name="T21" fmla="*/ 507 h 567"/>
                    <a:gd name="T22" fmla="*/ 324 w 661"/>
                    <a:gd name="T23" fmla="*/ 474 h 567"/>
                    <a:gd name="T24" fmla="*/ 336 w 661"/>
                    <a:gd name="T25" fmla="*/ 376 h 567"/>
                    <a:gd name="T26" fmla="*/ 387 w 661"/>
                    <a:gd name="T27" fmla="*/ 294 h 567"/>
                    <a:gd name="T28" fmla="*/ 464 w 661"/>
                    <a:gd name="T29" fmla="*/ 230 h 567"/>
                    <a:gd name="T30" fmla="*/ 539 w 661"/>
                    <a:gd name="T31" fmla="*/ 185 h 567"/>
                    <a:gd name="T32" fmla="*/ 591 w 661"/>
                    <a:gd name="T33" fmla="*/ 123 h 567"/>
                    <a:gd name="T34" fmla="*/ 628 w 661"/>
                    <a:gd name="T35" fmla="*/ 74 h 567"/>
                    <a:gd name="T36" fmla="*/ 661 w 661"/>
                    <a:gd name="T37" fmla="*/ 0 h 56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61"/>
                    <a:gd name="T58" fmla="*/ 0 h 567"/>
                    <a:gd name="T59" fmla="*/ 661 w 661"/>
                    <a:gd name="T60" fmla="*/ 567 h 56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61" h="567">
                      <a:moveTo>
                        <a:pt x="0" y="227"/>
                      </a:moveTo>
                      <a:lnTo>
                        <a:pt x="56" y="235"/>
                      </a:lnTo>
                      <a:lnTo>
                        <a:pt x="104" y="272"/>
                      </a:lnTo>
                      <a:lnTo>
                        <a:pt x="195" y="339"/>
                      </a:lnTo>
                      <a:lnTo>
                        <a:pt x="280" y="426"/>
                      </a:lnTo>
                      <a:lnTo>
                        <a:pt x="283" y="457"/>
                      </a:lnTo>
                      <a:lnTo>
                        <a:pt x="310" y="450"/>
                      </a:lnTo>
                      <a:lnTo>
                        <a:pt x="327" y="487"/>
                      </a:lnTo>
                      <a:lnTo>
                        <a:pt x="331" y="511"/>
                      </a:lnTo>
                      <a:lnTo>
                        <a:pt x="390" y="567"/>
                      </a:lnTo>
                      <a:lnTo>
                        <a:pt x="331" y="507"/>
                      </a:lnTo>
                      <a:lnTo>
                        <a:pt x="324" y="474"/>
                      </a:lnTo>
                      <a:lnTo>
                        <a:pt x="336" y="376"/>
                      </a:lnTo>
                      <a:lnTo>
                        <a:pt x="387" y="294"/>
                      </a:lnTo>
                      <a:lnTo>
                        <a:pt x="464" y="230"/>
                      </a:lnTo>
                      <a:lnTo>
                        <a:pt x="539" y="185"/>
                      </a:lnTo>
                      <a:lnTo>
                        <a:pt x="591" y="123"/>
                      </a:lnTo>
                      <a:lnTo>
                        <a:pt x="628" y="74"/>
                      </a:lnTo>
                      <a:lnTo>
                        <a:pt x="661" y="0"/>
                      </a:lnTo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139" name="Group 33">
                <a:extLst>
                  <a:ext uri="{FF2B5EF4-FFF2-40B4-BE49-F238E27FC236}">
                    <a16:creationId xmlns:a16="http://schemas.microsoft.com/office/drawing/2014/main" id="{1804BFE6-FBB2-4A22-93F9-9CF2AE0D84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9" y="3808"/>
                <a:ext cx="131" cy="125"/>
                <a:chOff x="939" y="3808"/>
                <a:chExt cx="131" cy="125"/>
              </a:xfrm>
            </p:grpSpPr>
            <p:sp>
              <p:nvSpPr>
                <p:cNvPr id="4143" name="Freeform 34">
                  <a:extLst>
                    <a:ext uri="{FF2B5EF4-FFF2-40B4-BE49-F238E27FC236}">
                      <a16:creationId xmlns:a16="http://schemas.microsoft.com/office/drawing/2014/main" id="{EF2F0822-49F1-43FF-A87A-8EFE842742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" y="3808"/>
                  <a:ext cx="131" cy="123"/>
                </a:xfrm>
                <a:custGeom>
                  <a:avLst/>
                  <a:gdLst>
                    <a:gd name="T0" fmla="*/ 0 w 262"/>
                    <a:gd name="T1" fmla="*/ 0 h 245"/>
                    <a:gd name="T2" fmla="*/ 128 w 262"/>
                    <a:gd name="T3" fmla="*/ 33 h 245"/>
                    <a:gd name="T4" fmla="*/ 160 w 262"/>
                    <a:gd name="T5" fmla="*/ 57 h 245"/>
                    <a:gd name="T6" fmla="*/ 188 w 262"/>
                    <a:gd name="T7" fmla="*/ 133 h 245"/>
                    <a:gd name="T8" fmla="*/ 192 w 262"/>
                    <a:gd name="T9" fmla="*/ 137 h 245"/>
                    <a:gd name="T10" fmla="*/ 213 w 262"/>
                    <a:gd name="T11" fmla="*/ 161 h 245"/>
                    <a:gd name="T12" fmla="*/ 229 w 262"/>
                    <a:gd name="T13" fmla="*/ 184 h 245"/>
                    <a:gd name="T14" fmla="*/ 251 w 262"/>
                    <a:gd name="T15" fmla="*/ 198 h 245"/>
                    <a:gd name="T16" fmla="*/ 251 w 262"/>
                    <a:gd name="T17" fmla="*/ 222 h 245"/>
                    <a:gd name="T18" fmla="*/ 262 w 262"/>
                    <a:gd name="T19" fmla="*/ 245 h 245"/>
                    <a:gd name="T20" fmla="*/ 241 w 262"/>
                    <a:gd name="T21" fmla="*/ 245 h 245"/>
                    <a:gd name="T22" fmla="*/ 240 w 262"/>
                    <a:gd name="T23" fmla="*/ 235 h 245"/>
                    <a:gd name="T24" fmla="*/ 240 w 262"/>
                    <a:gd name="T25" fmla="*/ 206 h 245"/>
                    <a:gd name="T26" fmla="*/ 204 w 262"/>
                    <a:gd name="T27" fmla="*/ 188 h 245"/>
                    <a:gd name="T28" fmla="*/ 176 w 262"/>
                    <a:gd name="T29" fmla="*/ 141 h 245"/>
                    <a:gd name="T30" fmla="*/ 160 w 262"/>
                    <a:gd name="T31" fmla="*/ 109 h 245"/>
                    <a:gd name="T32" fmla="*/ 135 w 262"/>
                    <a:gd name="T33" fmla="*/ 57 h 245"/>
                    <a:gd name="T34" fmla="*/ 87 w 262"/>
                    <a:gd name="T35" fmla="*/ 29 h 245"/>
                    <a:gd name="T36" fmla="*/ 0 w 262"/>
                    <a:gd name="T37" fmla="*/ 0 h 24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62"/>
                    <a:gd name="T58" fmla="*/ 0 h 245"/>
                    <a:gd name="T59" fmla="*/ 262 w 262"/>
                    <a:gd name="T60" fmla="*/ 245 h 24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62" h="245">
                      <a:moveTo>
                        <a:pt x="0" y="0"/>
                      </a:moveTo>
                      <a:lnTo>
                        <a:pt x="128" y="33"/>
                      </a:lnTo>
                      <a:lnTo>
                        <a:pt x="160" y="57"/>
                      </a:lnTo>
                      <a:lnTo>
                        <a:pt x="188" y="133"/>
                      </a:lnTo>
                      <a:lnTo>
                        <a:pt x="192" y="137"/>
                      </a:lnTo>
                      <a:lnTo>
                        <a:pt x="213" y="161"/>
                      </a:lnTo>
                      <a:lnTo>
                        <a:pt x="229" y="184"/>
                      </a:lnTo>
                      <a:lnTo>
                        <a:pt x="251" y="198"/>
                      </a:lnTo>
                      <a:lnTo>
                        <a:pt x="251" y="222"/>
                      </a:lnTo>
                      <a:lnTo>
                        <a:pt x="262" y="245"/>
                      </a:lnTo>
                      <a:lnTo>
                        <a:pt x="241" y="245"/>
                      </a:lnTo>
                      <a:lnTo>
                        <a:pt x="240" y="235"/>
                      </a:lnTo>
                      <a:lnTo>
                        <a:pt x="240" y="206"/>
                      </a:lnTo>
                      <a:lnTo>
                        <a:pt x="204" y="188"/>
                      </a:lnTo>
                      <a:lnTo>
                        <a:pt x="176" y="141"/>
                      </a:lnTo>
                      <a:lnTo>
                        <a:pt x="160" y="109"/>
                      </a:lnTo>
                      <a:lnTo>
                        <a:pt x="135" y="57"/>
                      </a:lnTo>
                      <a:lnTo>
                        <a:pt x="87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44" name="Freeform 35">
                  <a:extLst>
                    <a:ext uri="{FF2B5EF4-FFF2-40B4-BE49-F238E27FC236}">
                      <a16:creationId xmlns:a16="http://schemas.microsoft.com/office/drawing/2014/main" id="{866BC96E-7EC5-4243-985F-80C0F0369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6" y="3810"/>
                  <a:ext cx="112" cy="123"/>
                </a:xfrm>
                <a:custGeom>
                  <a:avLst/>
                  <a:gdLst>
                    <a:gd name="T0" fmla="*/ 0 w 222"/>
                    <a:gd name="T1" fmla="*/ 0 h 245"/>
                    <a:gd name="T2" fmla="*/ 85 w 222"/>
                    <a:gd name="T3" fmla="*/ 36 h 245"/>
                    <a:gd name="T4" fmla="*/ 122 w 222"/>
                    <a:gd name="T5" fmla="*/ 58 h 245"/>
                    <a:gd name="T6" fmla="*/ 141 w 222"/>
                    <a:gd name="T7" fmla="*/ 96 h 245"/>
                    <a:gd name="T8" fmla="*/ 160 w 222"/>
                    <a:gd name="T9" fmla="*/ 147 h 245"/>
                    <a:gd name="T10" fmla="*/ 178 w 222"/>
                    <a:gd name="T11" fmla="*/ 176 h 245"/>
                    <a:gd name="T12" fmla="*/ 204 w 222"/>
                    <a:gd name="T13" fmla="*/ 195 h 245"/>
                    <a:gd name="T14" fmla="*/ 219 w 222"/>
                    <a:gd name="T15" fmla="*/ 210 h 245"/>
                    <a:gd name="T16" fmla="*/ 222 w 222"/>
                    <a:gd name="T17" fmla="*/ 245 h 2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2"/>
                    <a:gd name="T28" fmla="*/ 0 h 245"/>
                    <a:gd name="T29" fmla="*/ 222 w 222"/>
                    <a:gd name="T30" fmla="*/ 245 h 2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2" h="245">
                      <a:moveTo>
                        <a:pt x="0" y="0"/>
                      </a:moveTo>
                      <a:lnTo>
                        <a:pt x="85" y="36"/>
                      </a:lnTo>
                      <a:lnTo>
                        <a:pt x="122" y="58"/>
                      </a:lnTo>
                      <a:lnTo>
                        <a:pt x="141" y="96"/>
                      </a:lnTo>
                      <a:lnTo>
                        <a:pt x="160" y="147"/>
                      </a:lnTo>
                      <a:lnTo>
                        <a:pt x="178" y="176"/>
                      </a:lnTo>
                      <a:lnTo>
                        <a:pt x="204" y="195"/>
                      </a:lnTo>
                      <a:lnTo>
                        <a:pt x="219" y="210"/>
                      </a:lnTo>
                      <a:lnTo>
                        <a:pt x="222" y="245"/>
                      </a:lnTo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140" name="Group 36">
                <a:extLst>
                  <a:ext uri="{FF2B5EF4-FFF2-40B4-BE49-F238E27FC236}">
                    <a16:creationId xmlns:a16="http://schemas.microsoft.com/office/drawing/2014/main" id="{9D8E271B-223A-4599-8B8F-2D533BEC38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2" y="3664"/>
                <a:ext cx="194" cy="269"/>
                <a:chOff x="1512" y="3664"/>
                <a:chExt cx="194" cy="269"/>
              </a:xfrm>
            </p:grpSpPr>
            <p:sp>
              <p:nvSpPr>
                <p:cNvPr id="4141" name="Freeform 37">
                  <a:extLst>
                    <a:ext uri="{FF2B5EF4-FFF2-40B4-BE49-F238E27FC236}">
                      <a16:creationId xmlns:a16="http://schemas.microsoft.com/office/drawing/2014/main" id="{448CD75E-C696-4714-ADEA-28B73DC97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6" y="3667"/>
                  <a:ext cx="189" cy="264"/>
                </a:xfrm>
                <a:custGeom>
                  <a:avLst/>
                  <a:gdLst>
                    <a:gd name="T0" fmla="*/ 378 w 378"/>
                    <a:gd name="T1" fmla="*/ 0 h 530"/>
                    <a:gd name="T2" fmla="*/ 366 w 378"/>
                    <a:gd name="T3" fmla="*/ 62 h 530"/>
                    <a:gd name="T4" fmla="*/ 342 w 378"/>
                    <a:gd name="T5" fmla="*/ 105 h 530"/>
                    <a:gd name="T6" fmla="*/ 298 w 378"/>
                    <a:gd name="T7" fmla="*/ 144 h 530"/>
                    <a:gd name="T8" fmla="*/ 245 w 378"/>
                    <a:gd name="T9" fmla="*/ 188 h 530"/>
                    <a:gd name="T10" fmla="*/ 184 w 378"/>
                    <a:gd name="T11" fmla="*/ 233 h 530"/>
                    <a:gd name="T12" fmla="*/ 134 w 378"/>
                    <a:gd name="T13" fmla="*/ 272 h 530"/>
                    <a:gd name="T14" fmla="*/ 95 w 378"/>
                    <a:gd name="T15" fmla="*/ 336 h 530"/>
                    <a:gd name="T16" fmla="*/ 67 w 378"/>
                    <a:gd name="T17" fmla="*/ 393 h 530"/>
                    <a:gd name="T18" fmla="*/ 54 w 378"/>
                    <a:gd name="T19" fmla="*/ 445 h 530"/>
                    <a:gd name="T20" fmla="*/ 38 w 378"/>
                    <a:gd name="T21" fmla="*/ 487 h 530"/>
                    <a:gd name="T22" fmla="*/ 20 w 378"/>
                    <a:gd name="T23" fmla="*/ 522 h 530"/>
                    <a:gd name="T24" fmla="*/ 0 w 378"/>
                    <a:gd name="T25" fmla="*/ 530 h 530"/>
                    <a:gd name="T26" fmla="*/ 27 w 378"/>
                    <a:gd name="T27" fmla="*/ 527 h 530"/>
                    <a:gd name="T28" fmla="*/ 47 w 378"/>
                    <a:gd name="T29" fmla="*/ 527 h 530"/>
                    <a:gd name="T30" fmla="*/ 79 w 378"/>
                    <a:gd name="T31" fmla="*/ 482 h 530"/>
                    <a:gd name="T32" fmla="*/ 91 w 378"/>
                    <a:gd name="T33" fmla="*/ 434 h 530"/>
                    <a:gd name="T34" fmla="*/ 107 w 378"/>
                    <a:gd name="T35" fmla="*/ 393 h 530"/>
                    <a:gd name="T36" fmla="*/ 134 w 378"/>
                    <a:gd name="T37" fmla="*/ 341 h 530"/>
                    <a:gd name="T38" fmla="*/ 171 w 378"/>
                    <a:gd name="T39" fmla="*/ 304 h 530"/>
                    <a:gd name="T40" fmla="*/ 196 w 378"/>
                    <a:gd name="T41" fmla="*/ 268 h 530"/>
                    <a:gd name="T42" fmla="*/ 241 w 378"/>
                    <a:gd name="T43" fmla="*/ 237 h 530"/>
                    <a:gd name="T44" fmla="*/ 286 w 378"/>
                    <a:gd name="T45" fmla="*/ 212 h 530"/>
                    <a:gd name="T46" fmla="*/ 325 w 378"/>
                    <a:gd name="T47" fmla="*/ 157 h 530"/>
                    <a:gd name="T48" fmla="*/ 345 w 378"/>
                    <a:gd name="T49" fmla="*/ 117 h 530"/>
                    <a:gd name="T50" fmla="*/ 363 w 378"/>
                    <a:gd name="T51" fmla="*/ 82 h 530"/>
                    <a:gd name="T52" fmla="*/ 378 w 378"/>
                    <a:gd name="T53" fmla="*/ 0 h 530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78"/>
                    <a:gd name="T82" fmla="*/ 0 h 530"/>
                    <a:gd name="T83" fmla="*/ 378 w 378"/>
                    <a:gd name="T84" fmla="*/ 530 h 530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78" h="530">
                      <a:moveTo>
                        <a:pt x="378" y="0"/>
                      </a:moveTo>
                      <a:lnTo>
                        <a:pt x="366" y="62"/>
                      </a:lnTo>
                      <a:lnTo>
                        <a:pt x="342" y="105"/>
                      </a:lnTo>
                      <a:lnTo>
                        <a:pt x="298" y="144"/>
                      </a:lnTo>
                      <a:lnTo>
                        <a:pt x="245" y="188"/>
                      </a:lnTo>
                      <a:lnTo>
                        <a:pt x="184" y="233"/>
                      </a:lnTo>
                      <a:lnTo>
                        <a:pt x="134" y="272"/>
                      </a:lnTo>
                      <a:lnTo>
                        <a:pt x="95" y="336"/>
                      </a:lnTo>
                      <a:lnTo>
                        <a:pt x="67" y="393"/>
                      </a:lnTo>
                      <a:lnTo>
                        <a:pt x="54" y="445"/>
                      </a:lnTo>
                      <a:lnTo>
                        <a:pt x="38" y="487"/>
                      </a:lnTo>
                      <a:lnTo>
                        <a:pt x="20" y="522"/>
                      </a:lnTo>
                      <a:lnTo>
                        <a:pt x="0" y="530"/>
                      </a:lnTo>
                      <a:lnTo>
                        <a:pt x="27" y="527"/>
                      </a:lnTo>
                      <a:lnTo>
                        <a:pt x="47" y="527"/>
                      </a:lnTo>
                      <a:lnTo>
                        <a:pt x="79" y="482"/>
                      </a:lnTo>
                      <a:lnTo>
                        <a:pt x="91" y="434"/>
                      </a:lnTo>
                      <a:lnTo>
                        <a:pt x="107" y="393"/>
                      </a:lnTo>
                      <a:lnTo>
                        <a:pt x="134" y="341"/>
                      </a:lnTo>
                      <a:lnTo>
                        <a:pt x="171" y="304"/>
                      </a:lnTo>
                      <a:lnTo>
                        <a:pt x="196" y="268"/>
                      </a:lnTo>
                      <a:lnTo>
                        <a:pt x="241" y="237"/>
                      </a:lnTo>
                      <a:lnTo>
                        <a:pt x="286" y="212"/>
                      </a:lnTo>
                      <a:lnTo>
                        <a:pt x="325" y="157"/>
                      </a:lnTo>
                      <a:lnTo>
                        <a:pt x="345" y="117"/>
                      </a:lnTo>
                      <a:lnTo>
                        <a:pt x="363" y="82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42" name="Freeform 38">
                  <a:extLst>
                    <a:ext uri="{FF2B5EF4-FFF2-40B4-BE49-F238E27FC236}">
                      <a16:creationId xmlns:a16="http://schemas.microsoft.com/office/drawing/2014/main" id="{C67709A3-D4F9-403C-A593-FF8F8D3B5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3664"/>
                  <a:ext cx="194" cy="269"/>
                </a:xfrm>
                <a:custGeom>
                  <a:avLst/>
                  <a:gdLst>
                    <a:gd name="T0" fmla="*/ 0 w 386"/>
                    <a:gd name="T1" fmla="*/ 539 h 539"/>
                    <a:gd name="T2" fmla="*/ 36 w 386"/>
                    <a:gd name="T3" fmla="*/ 523 h 539"/>
                    <a:gd name="T4" fmla="*/ 58 w 386"/>
                    <a:gd name="T5" fmla="*/ 491 h 539"/>
                    <a:gd name="T6" fmla="*/ 70 w 386"/>
                    <a:gd name="T7" fmla="*/ 436 h 539"/>
                    <a:gd name="T8" fmla="*/ 102 w 386"/>
                    <a:gd name="T9" fmla="*/ 341 h 539"/>
                    <a:gd name="T10" fmla="*/ 154 w 386"/>
                    <a:gd name="T11" fmla="*/ 267 h 539"/>
                    <a:gd name="T12" fmla="*/ 255 w 386"/>
                    <a:gd name="T13" fmla="*/ 196 h 539"/>
                    <a:gd name="T14" fmla="*/ 299 w 386"/>
                    <a:gd name="T15" fmla="*/ 163 h 539"/>
                    <a:gd name="T16" fmla="*/ 364 w 386"/>
                    <a:gd name="T17" fmla="*/ 93 h 539"/>
                    <a:gd name="T18" fmla="*/ 380 w 386"/>
                    <a:gd name="T19" fmla="*/ 35 h 539"/>
                    <a:gd name="T20" fmla="*/ 386 w 386"/>
                    <a:gd name="T21" fmla="*/ 0 h 5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6"/>
                    <a:gd name="T34" fmla="*/ 0 h 539"/>
                    <a:gd name="T35" fmla="*/ 386 w 386"/>
                    <a:gd name="T36" fmla="*/ 539 h 53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6" h="539">
                      <a:moveTo>
                        <a:pt x="0" y="539"/>
                      </a:moveTo>
                      <a:lnTo>
                        <a:pt x="36" y="523"/>
                      </a:lnTo>
                      <a:lnTo>
                        <a:pt x="58" y="491"/>
                      </a:lnTo>
                      <a:lnTo>
                        <a:pt x="70" y="436"/>
                      </a:lnTo>
                      <a:lnTo>
                        <a:pt x="102" y="341"/>
                      </a:lnTo>
                      <a:lnTo>
                        <a:pt x="154" y="267"/>
                      </a:lnTo>
                      <a:lnTo>
                        <a:pt x="255" y="196"/>
                      </a:lnTo>
                      <a:lnTo>
                        <a:pt x="299" y="163"/>
                      </a:lnTo>
                      <a:lnTo>
                        <a:pt x="364" y="93"/>
                      </a:lnTo>
                      <a:lnTo>
                        <a:pt x="380" y="35"/>
                      </a:lnTo>
                      <a:lnTo>
                        <a:pt x="386" y="0"/>
                      </a:lnTo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4116" name="Group 39">
              <a:extLst>
                <a:ext uri="{FF2B5EF4-FFF2-40B4-BE49-F238E27FC236}">
                  <a16:creationId xmlns:a16="http://schemas.microsoft.com/office/drawing/2014/main" id="{3E2F7668-57B9-4866-B502-8F66D5DF6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4" y="2706"/>
              <a:ext cx="198" cy="231"/>
              <a:chOff x="1209" y="2947"/>
              <a:chExt cx="128" cy="172"/>
            </a:xfrm>
          </p:grpSpPr>
          <p:sp>
            <p:nvSpPr>
              <p:cNvPr id="4135" name="Freeform 40">
                <a:extLst>
                  <a:ext uri="{FF2B5EF4-FFF2-40B4-BE49-F238E27FC236}">
                    <a16:creationId xmlns:a16="http://schemas.microsoft.com/office/drawing/2014/main" id="{987FE3F1-2927-46FB-A27C-D34115D7C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2947"/>
                <a:ext cx="119" cy="172"/>
              </a:xfrm>
              <a:custGeom>
                <a:avLst/>
                <a:gdLst>
                  <a:gd name="T0" fmla="*/ 196 w 239"/>
                  <a:gd name="T1" fmla="*/ 57 h 346"/>
                  <a:gd name="T2" fmla="*/ 166 w 239"/>
                  <a:gd name="T3" fmla="*/ 16 h 346"/>
                  <a:gd name="T4" fmla="*/ 128 w 239"/>
                  <a:gd name="T5" fmla="*/ 1 h 346"/>
                  <a:gd name="T6" fmla="*/ 80 w 239"/>
                  <a:gd name="T7" fmla="*/ 0 h 346"/>
                  <a:gd name="T8" fmla="*/ 38 w 239"/>
                  <a:gd name="T9" fmla="*/ 27 h 346"/>
                  <a:gd name="T10" fmla="*/ 9 w 239"/>
                  <a:gd name="T11" fmla="*/ 74 h 346"/>
                  <a:gd name="T12" fmla="*/ 0 w 239"/>
                  <a:gd name="T13" fmla="*/ 129 h 346"/>
                  <a:gd name="T14" fmla="*/ 5 w 239"/>
                  <a:gd name="T15" fmla="*/ 208 h 346"/>
                  <a:gd name="T16" fmla="*/ 35 w 239"/>
                  <a:gd name="T17" fmla="*/ 250 h 346"/>
                  <a:gd name="T18" fmla="*/ 63 w 239"/>
                  <a:gd name="T19" fmla="*/ 275 h 346"/>
                  <a:gd name="T20" fmla="*/ 104 w 239"/>
                  <a:gd name="T21" fmla="*/ 296 h 346"/>
                  <a:gd name="T22" fmla="*/ 126 w 239"/>
                  <a:gd name="T23" fmla="*/ 331 h 346"/>
                  <a:gd name="T24" fmla="*/ 156 w 239"/>
                  <a:gd name="T25" fmla="*/ 346 h 346"/>
                  <a:gd name="T26" fmla="*/ 195 w 239"/>
                  <a:gd name="T27" fmla="*/ 344 h 346"/>
                  <a:gd name="T28" fmla="*/ 220 w 239"/>
                  <a:gd name="T29" fmla="*/ 320 h 346"/>
                  <a:gd name="T30" fmla="*/ 235 w 239"/>
                  <a:gd name="T31" fmla="*/ 288 h 346"/>
                  <a:gd name="T32" fmla="*/ 239 w 239"/>
                  <a:gd name="T33" fmla="*/ 249 h 346"/>
                  <a:gd name="T34" fmla="*/ 225 w 239"/>
                  <a:gd name="T35" fmla="*/ 211 h 346"/>
                  <a:gd name="T36" fmla="*/ 229 w 239"/>
                  <a:gd name="T37" fmla="*/ 159 h 346"/>
                  <a:gd name="T38" fmla="*/ 218 w 239"/>
                  <a:gd name="T39" fmla="*/ 103 h 346"/>
                  <a:gd name="T40" fmla="*/ 196 w 239"/>
                  <a:gd name="T41" fmla="*/ 57 h 34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39"/>
                  <a:gd name="T64" fmla="*/ 0 h 346"/>
                  <a:gd name="T65" fmla="*/ 239 w 239"/>
                  <a:gd name="T66" fmla="*/ 346 h 34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39" h="346">
                    <a:moveTo>
                      <a:pt x="196" y="57"/>
                    </a:moveTo>
                    <a:lnTo>
                      <a:pt x="166" y="16"/>
                    </a:lnTo>
                    <a:lnTo>
                      <a:pt x="128" y="1"/>
                    </a:lnTo>
                    <a:lnTo>
                      <a:pt x="80" y="0"/>
                    </a:lnTo>
                    <a:lnTo>
                      <a:pt x="38" y="27"/>
                    </a:lnTo>
                    <a:lnTo>
                      <a:pt x="9" y="74"/>
                    </a:lnTo>
                    <a:lnTo>
                      <a:pt x="0" y="129"/>
                    </a:lnTo>
                    <a:lnTo>
                      <a:pt x="5" y="208"/>
                    </a:lnTo>
                    <a:lnTo>
                      <a:pt x="35" y="250"/>
                    </a:lnTo>
                    <a:lnTo>
                      <a:pt x="63" y="275"/>
                    </a:lnTo>
                    <a:lnTo>
                      <a:pt x="104" y="296"/>
                    </a:lnTo>
                    <a:lnTo>
                      <a:pt x="126" y="331"/>
                    </a:lnTo>
                    <a:lnTo>
                      <a:pt x="156" y="346"/>
                    </a:lnTo>
                    <a:lnTo>
                      <a:pt x="195" y="344"/>
                    </a:lnTo>
                    <a:lnTo>
                      <a:pt x="220" y="320"/>
                    </a:lnTo>
                    <a:lnTo>
                      <a:pt x="235" y="288"/>
                    </a:lnTo>
                    <a:lnTo>
                      <a:pt x="239" y="249"/>
                    </a:lnTo>
                    <a:lnTo>
                      <a:pt x="225" y="211"/>
                    </a:lnTo>
                    <a:lnTo>
                      <a:pt x="229" y="159"/>
                    </a:lnTo>
                    <a:lnTo>
                      <a:pt x="218" y="103"/>
                    </a:lnTo>
                    <a:lnTo>
                      <a:pt x="196" y="57"/>
                    </a:lnTo>
                    <a:close/>
                  </a:path>
                </a:pathLst>
              </a:custGeom>
              <a:solidFill>
                <a:srgbClr val="E0A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36" name="Freeform 41">
                <a:extLst>
                  <a:ext uri="{FF2B5EF4-FFF2-40B4-BE49-F238E27FC236}">
                    <a16:creationId xmlns:a16="http://schemas.microsoft.com/office/drawing/2014/main" id="{454C5F72-6AA1-4D93-AB86-D04C80365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2947"/>
                <a:ext cx="98" cy="163"/>
              </a:xfrm>
              <a:custGeom>
                <a:avLst/>
                <a:gdLst>
                  <a:gd name="T0" fmla="*/ 161 w 197"/>
                  <a:gd name="T1" fmla="*/ 53 h 326"/>
                  <a:gd name="T2" fmla="*/ 137 w 197"/>
                  <a:gd name="T3" fmla="*/ 15 h 326"/>
                  <a:gd name="T4" fmla="*/ 106 w 197"/>
                  <a:gd name="T5" fmla="*/ 1 h 326"/>
                  <a:gd name="T6" fmla="*/ 67 w 197"/>
                  <a:gd name="T7" fmla="*/ 0 h 326"/>
                  <a:gd name="T8" fmla="*/ 32 w 197"/>
                  <a:gd name="T9" fmla="*/ 26 h 326"/>
                  <a:gd name="T10" fmla="*/ 8 w 197"/>
                  <a:gd name="T11" fmla="*/ 70 h 326"/>
                  <a:gd name="T12" fmla="*/ 0 w 197"/>
                  <a:gd name="T13" fmla="*/ 122 h 326"/>
                  <a:gd name="T14" fmla="*/ 4 w 197"/>
                  <a:gd name="T15" fmla="*/ 196 h 326"/>
                  <a:gd name="T16" fmla="*/ 29 w 197"/>
                  <a:gd name="T17" fmla="*/ 235 h 326"/>
                  <a:gd name="T18" fmla="*/ 52 w 197"/>
                  <a:gd name="T19" fmla="*/ 259 h 326"/>
                  <a:gd name="T20" fmla="*/ 85 w 197"/>
                  <a:gd name="T21" fmla="*/ 278 h 326"/>
                  <a:gd name="T22" fmla="*/ 104 w 197"/>
                  <a:gd name="T23" fmla="*/ 313 h 326"/>
                  <a:gd name="T24" fmla="*/ 129 w 197"/>
                  <a:gd name="T25" fmla="*/ 326 h 326"/>
                  <a:gd name="T26" fmla="*/ 160 w 197"/>
                  <a:gd name="T27" fmla="*/ 324 h 326"/>
                  <a:gd name="T28" fmla="*/ 182 w 197"/>
                  <a:gd name="T29" fmla="*/ 302 h 326"/>
                  <a:gd name="T30" fmla="*/ 195 w 197"/>
                  <a:gd name="T31" fmla="*/ 272 h 326"/>
                  <a:gd name="T32" fmla="*/ 197 w 197"/>
                  <a:gd name="T33" fmla="*/ 235 h 326"/>
                  <a:gd name="T34" fmla="*/ 186 w 197"/>
                  <a:gd name="T35" fmla="*/ 198 h 326"/>
                  <a:gd name="T36" fmla="*/ 189 w 197"/>
                  <a:gd name="T37" fmla="*/ 150 h 326"/>
                  <a:gd name="T38" fmla="*/ 180 w 197"/>
                  <a:gd name="T39" fmla="*/ 97 h 326"/>
                  <a:gd name="T40" fmla="*/ 161 w 197"/>
                  <a:gd name="T41" fmla="*/ 53 h 3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7"/>
                  <a:gd name="T64" fmla="*/ 0 h 326"/>
                  <a:gd name="T65" fmla="*/ 197 w 197"/>
                  <a:gd name="T66" fmla="*/ 326 h 3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7" h="326">
                    <a:moveTo>
                      <a:pt x="161" y="53"/>
                    </a:moveTo>
                    <a:lnTo>
                      <a:pt x="137" y="15"/>
                    </a:lnTo>
                    <a:lnTo>
                      <a:pt x="106" y="1"/>
                    </a:lnTo>
                    <a:lnTo>
                      <a:pt x="67" y="0"/>
                    </a:lnTo>
                    <a:lnTo>
                      <a:pt x="32" y="26"/>
                    </a:lnTo>
                    <a:lnTo>
                      <a:pt x="8" y="70"/>
                    </a:lnTo>
                    <a:lnTo>
                      <a:pt x="0" y="122"/>
                    </a:lnTo>
                    <a:lnTo>
                      <a:pt x="4" y="196"/>
                    </a:lnTo>
                    <a:lnTo>
                      <a:pt x="29" y="235"/>
                    </a:lnTo>
                    <a:lnTo>
                      <a:pt x="52" y="259"/>
                    </a:lnTo>
                    <a:lnTo>
                      <a:pt x="85" y="278"/>
                    </a:lnTo>
                    <a:lnTo>
                      <a:pt x="104" y="313"/>
                    </a:lnTo>
                    <a:lnTo>
                      <a:pt x="129" y="326"/>
                    </a:lnTo>
                    <a:lnTo>
                      <a:pt x="160" y="324"/>
                    </a:lnTo>
                    <a:lnTo>
                      <a:pt x="182" y="302"/>
                    </a:lnTo>
                    <a:lnTo>
                      <a:pt x="195" y="272"/>
                    </a:lnTo>
                    <a:lnTo>
                      <a:pt x="197" y="235"/>
                    </a:lnTo>
                    <a:lnTo>
                      <a:pt x="186" y="198"/>
                    </a:lnTo>
                    <a:lnTo>
                      <a:pt x="189" y="150"/>
                    </a:lnTo>
                    <a:lnTo>
                      <a:pt x="180" y="97"/>
                    </a:lnTo>
                    <a:lnTo>
                      <a:pt x="161" y="53"/>
                    </a:lnTo>
                    <a:close/>
                  </a:path>
                </a:pathLst>
              </a:custGeom>
              <a:solidFill>
                <a:srgbClr val="E0A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17" name="Freeform 42">
              <a:extLst>
                <a:ext uri="{FF2B5EF4-FFF2-40B4-BE49-F238E27FC236}">
                  <a16:creationId xmlns:a16="http://schemas.microsoft.com/office/drawing/2014/main" id="{58FA17BC-B715-4550-B518-76E3BAD35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3044"/>
              <a:ext cx="768" cy="562"/>
            </a:xfrm>
            <a:custGeom>
              <a:avLst/>
              <a:gdLst>
                <a:gd name="T0" fmla="*/ 380 w 994"/>
                <a:gd name="T1" fmla="*/ 0 h 838"/>
                <a:gd name="T2" fmla="*/ 188 w 994"/>
                <a:gd name="T3" fmla="*/ 165 h 838"/>
                <a:gd name="T4" fmla="*/ 71 w 994"/>
                <a:gd name="T5" fmla="*/ 319 h 838"/>
                <a:gd name="T6" fmla="*/ 0 w 994"/>
                <a:gd name="T7" fmla="*/ 582 h 838"/>
                <a:gd name="T8" fmla="*/ 188 w 994"/>
                <a:gd name="T9" fmla="*/ 443 h 838"/>
                <a:gd name="T10" fmla="*/ 292 w 994"/>
                <a:gd name="T11" fmla="*/ 345 h 838"/>
                <a:gd name="T12" fmla="*/ 349 w 994"/>
                <a:gd name="T13" fmla="*/ 282 h 838"/>
                <a:gd name="T14" fmla="*/ 292 w 994"/>
                <a:gd name="T15" fmla="*/ 441 h 838"/>
                <a:gd name="T16" fmla="*/ 278 w 994"/>
                <a:gd name="T17" fmla="*/ 586 h 838"/>
                <a:gd name="T18" fmla="*/ 273 w 994"/>
                <a:gd name="T19" fmla="*/ 838 h 838"/>
                <a:gd name="T20" fmla="*/ 305 w 994"/>
                <a:gd name="T21" fmla="*/ 766 h 838"/>
                <a:gd name="T22" fmla="*/ 369 w 994"/>
                <a:gd name="T23" fmla="*/ 661 h 838"/>
                <a:gd name="T24" fmla="*/ 473 w 994"/>
                <a:gd name="T25" fmla="*/ 582 h 838"/>
                <a:gd name="T26" fmla="*/ 568 w 994"/>
                <a:gd name="T27" fmla="*/ 541 h 838"/>
                <a:gd name="T28" fmla="*/ 799 w 994"/>
                <a:gd name="T29" fmla="*/ 433 h 838"/>
                <a:gd name="T30" fmla="*/ 994 w 994"/>
                <a:gd name="T31" fmla="*/ 252 h 838"/>
                <a:gd name="T32" fmla="*/ 934 w 994"/>
                <a:gd name="T33" fmla="*/ 209 h 838"/>
                <a:gd name="T34" fmla="*/ 879 w 994"/>
                <a:gd name="T35" fmla="*/ 230 h 838"/>
                <a:gd name="T36" fmla="*/ 787 w 994"/>
                <a:gd name="T37" fmla="*/ 234 h 838"/>
                <a:gd name="T38" fmla="*/ 675 w 994"/>
                <a:gd name="T39" fmla="*/ 221 h 838"/>
                <a:gd name="T40" fmla="*/ 577 w 994"/>
                <a:gd name="T41" fmla="*/ 193 h 838"/>
                <a:gd name="T42" fmla="*/ 424 w 994"/>
                <a:gd name="T43" fmla="*/ 205 h 838"/>
                <a:gd name="T44" fmla="*/ 380 w 994"/>
                <a:gd name="T45" fmla="*/ 0 h 8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94"/>
                <a:gd name="T70" fmla="*/ 0 h 838"/>
                <a:gd name="T71" fmla="*/ 994 w 994"/>
                <a:gd name="T72" fmla="*/ 838 h 8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94" h="838">
                  <a:moveTo>
                    <a:pt x="380" y="0"/>
                  </a:moveTo>
                  <a:lnTo>
                    <a:pt x="188" y="165"/>
                  </a:lnTo>
                  <a:lnTo>
                    <a:pt x="71" y="319"/>
                  </a:lnTo>
                  <a:lnTo>
                    <a:pt x="0" y="582"/>
                  </a:lnTo>
                  <a:lnTo>
                    <a:pt x="188" y="443"/>
                  </a:lnTo>
                  <a:lnTo>
                    <a:pt x="292" y="345"/>
                  </a:lnTo>
                  <a:lnTo>
                    <a:pt x="349" y="282"/>
                  </a:lnTo>
                  <a:lnTo>
                    <a:pt x="292" y="441"/>
                  </a:lnTo>
                  <a:lnTo>
                    <a:pt x="278" y="586"/>
                  </a:lnTo>
                  <a:lnTo>
                    <a:pt x="273" y="838"/>
                  </a:lnTo>
                  <a:lnTo>
                    <a:pt x="305" y="766"/>
                  </a:lnTo>
                  <a:lnTo>
                    <a:pt x="369" y="661"/>
                  </a:lnTo>
                  <a:lnTo>
                    <a:pt x="473" y="582"/>
                  </a:lnTo>
                  <a:lnTo>
                    <a:pt x="568" y="541"/>
                  </a:lnTo>
                  <a:lnTo>
                    <a:pt x="799" y="433"/>
                  </a:lnTo>
                  <a:lnTo>
                    <a:pt x="994" y="252"/>
                  </a:lnTo>
                  <a:lnTo>
                    <a:pt x="934" y="209"/>
                  </a:lnTo>
                  <a:lnTo>
                    <a:pt x="879" y="230"/>
                  </a:lnTo>
                  <a:lnTo>
                    <a:pt x="787" y="234"/>
                  </a:lnTo>
                  <a:lnTo>
                    <a:pt x="675" y="221"/>
                  </a:lnTo>
                  <a:lnTo>
                    <a:pt x="577" y="193"/>
                  </a:lnTo>
                  <a:lnTo>
                    <a:pt x="424" y="205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8" name="Freeform 43" descr="宽下对角线">
              <a:extLst>
                <a:ext uri="{FF2B5EF4-FFF2-40B4-BE49-F238E27FC236}">
                  <a16:creationId xmlns:a16="http://schemas.microsoft.com/office/drawing/2014/main" id="{91265C4B-9443-445B-8A7C-55FA69924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3225"/>
              <a:ext cx="414" cy="619"/>
            </a:xfrm>
            <a:custGeom>
              <a:avLst/>
              <a:gdLst>
                <a:gd name="T0" fmla="*/ 473 w 537"/>
                <a:gd name="T1" fmla="*/ 0 h 925"/>
                <a:gd name="T2" fmla="*/ 537 w 537"/>
                <a:gd name="T3" fmla="*/ 48 h 925"/>
                <a:gd name="T4" fmla="*/ 531 w 537"/>
                <a:gd name="T5" fmla="*/ 180 h 925"/>
                <a:gd name="T6" fmla="*/ 406 w 537"/>
                <a:gd name="T7" fmla="*/ 280 h 925"/>
                <a:gd name="T8" fmla="*/ 316 w 537"/>
                <a:gd name="T9" fmla="*/ 606 h 925"/>
                <a:gd name="T10" fmla="*/ 0 w 537"/>
                <a:gd name="T11" fmla="*/ 925 h 925"/>
                <a:gd name="T12" fmla="*/ 145 w 537"/>
                <a:gd name="T13" fmla="*/ 476 h 925"/>
                <a:gd name="T14" fmla="*/ 305 w 537"/>
                <a:gd name="T15" fmla="*/ 231 h 925"/>
                <a:gd name="T16" fmla="*/ 330 w 537"/>
                <a:gd name="T17" fmla="*/ 80 h 925"/>
                <a:gd name="T18" fmla="*/ 473 w 537"/>
                <a:gd name="T19" fmla="*/ 0 h 9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37"/>
                <a:gd name="T31" fmla="*/ 0 h 925"/>
                <a:gd name="T32" fmla="*/ 537 w 537"/>
                <a:gd name="T33" fmla="*/ 925 h 9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37" h="925">
                  <a:moveTo>
                    <a:pt x="473" y="0"/>
                  </a:moveTo>
                  <a:lnTo>
                    <a:pt x="537" y="48"/>
                  </a:lnTo>
                  <a:lnTo>
                    <a:pt x="531" y="180"/>
                  </a:lnTo>
                  <a:lnTo>
                    <a:pt x="406" y="280"/>
                  </a:lnTo>
                  <a:lnTo>
                    <a:pt x="316" y="606"/>
                  </a:lnTo>
                  <a:lnTo>
                    <a:pt x="0" y="925"/>
                  </a:lnTo>
                  <a:lnTo>
                    <a:pt x="145" y="476"/>
                  </a:lnTo>
                  <a:lnTo>
                    <a:pt x="305" y="231"/>
                  </a:lnTo>
                  <a:lnTo>
                    <a:pt x="330" y="80"/>
                  </a:lnTo>
                  <a:lnTo>
                    <a:pt x="473" y="0"/>
                  </a:lnTo>
                  <a:close/>
                </a:path>
              </a:pathLst>
            </a:custGeom>
            <a:pattFill prst="wdDnDiag">
              <a:fgClr>
                <a:schemeClr val="hlink"/>
              </a:fgClr>
              <a:bgClr>
                <a:srgbClr val="FFFFFF"/>
              </a:bgClr>
            </a:patt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19" name="Group 44">
              <a:extLst>
                <a:ext uri="{FF2B5EF4-FFF2-40B4-BE49-F238E27FC236}">
                  <a16:creationId xmlns:a16="http://schemas.microsoft.com/office/drawing/2014/main" id="{E4A14034-68B8-4C4C-BE4D-E6186BD87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1" y="3260"/>
              <a:ext cx="518" cy="498"/>
              <a:chOff x="741" y="3360"/>
              <a:chExt cx="335" cy="372"/>
            </a:xfrm>
          </p:grpSpPr>
          <p:sp>
            <p:nvSpPr>
              <p:cNvPr id="4129" name="Freeform 45">
                <a:extLst>
                  <a:ext uri="{FF2B5EF4-FFF2-40B4-BE49-F238E27FC236}">
                    <a16:creationId xmlns:a16="http://schemas.microsoft.com/office/drawing/2014/main" id="{5EB08AB3-EF60-489A-BD6B-78B4B9C57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" y="3360"/>
                <a:ext cx="335" cy="372"/>
              </a:xfrm>
              <a:custGeom>
                <a:avLst/>
                <a:gdLst>
                  <a:gd name="T0" fmla="*/ 571 w 669"/>
                  <a:gd name="T1" fmla="*/ 72 h 745"/>
                  <a:gd name="T2" fmla="*/ 511 w 669"/>
                  <a:gd name="T3" fmla="*/ 192 h 745"/>
                  <a:gd name="T4" fmla="*/ 409 w 669"/>
                  <a:gd name="T5" fmla="*/ 169 h 745"/>
                  <a:gd name="T6" fmla="*/ 314 w 669"/>
                  <a:gd name="T7" fmla="*/ 140 h 745"/>
                  <a:gd name="T8" fmla="*/ 229 w 669"/>
                  <a:gd name="T9" fmla="*/ 102 h 745"/>
                  <a:gd name="T10" fmla="*/ 167 w 669"/>
                  <a:gd name="T11" fmla="*/ 75 h 745"/>
                  <a:gd name="T12" fmla="*/ 52 w 669"/>
                  <a:gd name="T13" fmla="*/ 0 h 745"/>
                  <a:gd name="T14" fmla="*/ 20 w 669"/>
                  <a:gd name="T15" fmla="*/ 12 h 745"/>
                  <a:gd name="T16" fmla="*/ 16 w 669"/>
                  <a:gd name="T17" fmla="*/ 85 h 745"/>
                  <a:gd name="T18" fmla="*/ 64 w 669"/>
                  <a:gd name="T19" fmla="*/ 153 h 745"/>
                  <a:gd name="T20" fmla="*/ 25 w 669"/>
                  <a:gd name="T21" fmla="*/ 144 h 745"/>
                  <a:gd name="T22" fmla="*/ 0 w 669"/>
                  <a:gd name="T23" fmla="*/ 176 h 745"/>
                  <a:gd name="T24" fmla="*/ 7 w 669"/>
                  <a:gd name="T25" fmla="*/ 208 h 745"/>
                  <a:gd name="T26" fmla="*/ 41 w 669"/>
                  <a:gd name="T27" fmla="*/ 249 h 745"/>
                  <a:gd name="T28" fmla="*/ 25 w 669"/>
                  <a:gd name="T29" fmla="*/ 265 h 745"/>
                  <a:gd name="T30" fmla="*/ 7 w 669"/>
                  <a:gd name="T31" fmla="*/ 289 h 745"/>
                  <a:gd name="T32" fmla="*/ 7 w 669"/>
                  <a:gd name="T33" fmla="*/ 319 h 745"/>
                  <a:gd name="T34" fmla="*/ 25 w 669"/>
                  <a:gd name="T35" fmla="*/ 368 h 745"/>
                  <a:gd name="T36" fmla="*/ 80 w 669"/>
                  <a:gd name="T37" fmla="*/ 415 h 745"/>
                  <a:gd name="T38" fmla="*/ 55 w 669"/>
                  <a:gd name="T39" fmla="*/ 431 h 745"/>
                  <a:gd name="T40" fmla="*/ 44 w 669"/>
                  <a:gd name="T41" fmla="*/ 472 h 745"/>
                  <a:gd name="T42" fmla="*/ 59 w 669"/>
                  <a:gd name="T43" fmla="*/ 512 h 745"/>
                  <a:gd name="T44" fmla="*/ 109 w 669"/>
                  <a:gd name="T45" fmla="*/ 537 h 745"/>
                  <a:gd name="T46" fmla="*/ 173 w 669"/>
                  <a:gd name="T47" fmla="*/ 561 h 745"/>
                  <a:gd name="T48" fmla="*/ 225 w 669"/>
                  <a:gd name="T49" fmla="*/ 605 h 745"/>
                  <a:gd name="T50" fmla="*/ 265 w 669"/>
                  <a:gd name="T51" fmla="*/ 645 h 745"/>
                  <a:gd name="T52" fmla="*/ 301 w 669"/>
                  <a:gd name="T53" fmla="*/ 685 h 745"/>
                  <a:gd name="T54" fmla="*/ 343 w 669"/>
                  <a:gd name="T55" fmla="*/ 730 h 745"/>
                  <a:gd name="T56" fmla="*/ 417 w 669"/>
                  <a:gd name="T57" fmla="*/ 745 h 745"/>
                  <a:gd name="T58" fmla="*/ 560 w 669"/>
                  <a:gd name="T59" fmla="*/ 561 h 745"/>
                  <a:gd name="T60" fmla="*/ 584 w 669"/>
                  <a:gd name="T61" fmla="*/ 424 h 745"/>
                  <a:gd name="T62" fmla="*/ 593 w 669"/>
                  <a:gd name="T63" fmla="*/ 344 h 745"/>
                  <a:gd name="T64" fmla="*/ 629 w 669"/>
                  <a:gd name="T65" fmla="*/ 303 h 745"/>
                  <a:gd name="T66" fmla="*/ 656 w 669"/>
                  <a:gd name="T67" fmla="*/ 261 h 745"/>
                  <a:gd name="T68" fmla="*/ 669 w 669"/>
                  <a:gd name="T69" fmla="*/ 197 h 745"/>
                  <a:gd name="T70" fmla="*/ 666 w 669"/>
                  <a:gd name="T71" fmla="*/ 154 h 745"/>
                  <a:gd name="T72" fmla="*/ 652 w 669"/>
                  <a:gd name="T73" fmla="*/ 118 h 745"/>
                  <a:gd name="T74" fmla="*/ 629 w 669"/>
                  <a:gd name="T75" fmla="*/ 83 h 745"/>
                  <a:gd name="T76" fmla="*/ 602 w 669"/>
                  <a:gd name="T77" fmla="*/ 68 h 745"/>
                  <a:gd name="T78" fmla="*/ 571 w 669"/>
                  <a:gd name="T79" fmla="*/ 72 h 7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69"/>
                  <a:gd name="T121" fmla="*/ 0 h 745"/>
                  <a:gd name="T122" fmla="*/ 669 w 669"/>
                  <a:gd name="T123" fmla="*/ 745 h 74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69" h="745">
                    <a:moveTo>
                      <a:pt x="571" y="72"/>
                    </a:moveTo>
                    <a:lnTo>
                      <a:pt x="511" y="192"/>
                    </a:lnTo>
                    <a:lnTo>
                      <a:pt x="409" y="169"/>
                    </a:lnTo>
                    <a:lnTo>
                      <a:pt x="314" y="140"/>
                    </a:lnTo>
                    <a:lnTo>
                      <a:pt x="229" y="102"/>
                    </a:lnTo>
                    <a:lnTo>
                      <a:pt x="167" y="75"/>
                    </a:lnTo>
                    <a:lnTo>
                      <a:pt x="52" y="0"/>
                    </a:lnTo>
                    <a:lnTo>
                      <a:pt x="20" y="12"/>
                    </a:lnTo>
                    <a:lnTo>
                      <a:pt x="16" y="85"/>
                    </a:lnTo>
                    <a:lnTo>
                      <a:pt x="64" y="153"/>
                    </a:lnTo>
                    <a:lnTo>
                      <a:pt x="25" y="144"/>
                    </a:lnTo>
                    <a:lnTo>
                      <a:pt x="0" y="176"/>
                    </a:lnTo>
                    <a:lnTo>
                      <a:pt x="7" y="208"/>
                    </a:lnTo>
                    <a:lnTo>
                      <a:pt x="41" y="249"/>
                    </a:lnTo>
                    <a:lnTo>
                      <a:pt x="25" y="265"/>
                    </a:lnTo>
                    <a:lnTo>
                      <a:pt x="7" y="289"/>
                    </a:lnTo>
                    <a:lnTo>
                      <a:pt x="7" y="319"/>
                    </a:lnTo>
                    <a:lnTo>
                      <a:pt x="25" y="368"/>
                    </a:lnTo>
                    <a:lnTo>
                      <a:pt x="80" y="415"/>
                    </a:lnTo>
                    <a:lnTo>
                      <a:pt x="55" y="431"/>
                    </a:lnTo>
                    <a:lnTo>
                      <a:pt x="44" y="472"/>
                    </a:lnTo>
                    <a:lnTo>
                      <a:pt x="59" y="512"/>
                    </a:lnTo>
                    <a:lnTo>
                      <a:pt x="109" y="537"/>
                    </a:lnTo>
                    <a:lnTo>
                      <a:pt x="173" y="561"/>
                    </a:lnTo>
                    <a:lnTo>
                      <a:pt x="225" y="605"/>
                    </a:lnTo>
                    <a:lnTo>
                      <a:pt x="265" y="645"/>
                    </a:lnTo>
                    <a:lnTo>
                      <a:pt x="301" y="685"/>
                    </a:lnTo>
                    <a:lnTo>
                      <a:pt x="343" y="730"/>
                    </a:lnTo>
                    <a:lnTo>
                      <a:pt x="417" y="745"/>
                    </a:lnTo>
                    <a:lnTo>
                      <a:pt x="560" y="561"/>
                    </a:lnTo>
                    <a:lnTo>
                      <a:pt x="584" y="424"/>
                    </a:lnTo>
                    <a:lnTo>
                      <a:pt x="593" y="344"/>
                    </a:lnTo>
                    <a:lnTo>
                      <a:pt x="629" y="303"/>
                    </a:lnTo>
                    <a:lnTo>
                      <a:pt x="656" y="261"/>
                    </a:lnTo>
                    <a:lnTo>
                      <a:pt x="669" y="197"/>
                    </a:lnTo>
                    <a:lnTo>
                      <a:pt x="666" y="154"/>
                    </a:lnTo>
                    <a:lnTo>
                      <a:pt x="652" y="118"/>
                    </a:lnTo>
                    <a:lnTo>
                      <a:pt x="629" y="83"/>
                    </a:lnTo>
                    <a:lnTo>
                      <a:pt x="602" y="68"/>
                    </a:lnTo>
                    <a:lnTo>
                      <a:pt x="571" y="72"/>
                    </a:lnTo>
                    <a:close/>
                  </a:path>
                </a:pathLst>
              </a:custGeom>
              <a:solidFill>
                <a:srgbClr val="E0A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30" name="Group 46">
                <a:extLst>
                  <a:ext uri="{FF2B5EF4-FFF2-40B4-BE49-F238E27FC236}">
                    <a16:creationId xmlns:a16="http://schemas.microsoft.com/office/drawing/2014/main" id="{D0AEBCCE-FE92-4369-84C9-2B2B1D9884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" y="3416"/>
                <a:ext cx="249" cy="182"/>
                <a:chOff x="762" y="3416"/>
                <a:chExt cx="249" cy="182"/>
              </a:xfrm>
            </p:grpSpPr>
            <p:sp>
              <p:nvSpPr>
                <p:cNvPr id="4131" name="Freeform 47">
                  <a:extLst>
                    <a:ext uri="{FF2B5EF4-FFF2-40B4-BE49-F238E27FC236}">
                      <a16:creationId xmlns:a16="http://schemas.microsoft.com/office/drawing/2014/main" id="{09A620FE-023A-4DDA-8A5B-A70EB1E45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" y="3432"/>
                  <a:ext cx="177" cy="62"/>
                </a:xfrm>
                <a:custGeom>
                  <a:avLst/>
                  <a:gdLst>
                    <a:gd name="T0" fmla="*/ 0 w 354"/>
                    <a:gd name="T1" fmla="*/ 0 h 124"/>
                    <a:gd name="T2" fmla="*/ 79 w 354"/>
                    <a:gd name="T3" fmla="*/ 59 h 124"/>
                    <a:gd name="T4" fmla="*/ 175 w 354"/>
                    <a:gd name="T5" fmla="*/ 105 h 124"/>
                    <a:gd name="T6" fmla="*/ 275 w 354"/>
                    <a:gd name="T7" fmla="*/ 124 h 124"/>
                    <a:gd name="T8" fmla="*/ 354 w 354"/>
                    <a:gd name="T9" fmla="*/ 124 h 1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124"/>
                    <a:gd name="T17" fmla="*/ 354 w 354"/>
                    <a:gd name="T18" fmla="*/ 124 h 1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124">
                      <a:moveTo>
                        <a:pt x="0" y="0"/>
                      </a:moveTo>
                      <a:lnTo>
                        <a:pt x="79" y="59"/>
                      </a:lnTo>
                      <a:lnTo>
                        <a:pt x="175" y="105"/>
                      </a:lnTo>
                      <a:lnTo>
                        <a:pt x="275" y="124"/>
                      </a:lnTo>
                      <a:lnTo>
                        <a:pt x="354" y="124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32" name="Freeform 48">
                  <a:extLst>
                    <a:ext uri="{FF2B5EF4-FFF2-40B4-BE49-F238E27FC236}">
                      <a16:creationId xmlns:a16="http://schemas.microsoft.com/office/drawing/2014/main" id="{78983E3A-979E-4FB6-8B1A-28DDABD245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" y="3488"/>
                  <a:ext cx="128" cy="57"/>
                </a:xfrm>
                <a:custGeom>
                  <a:avLst/>
                  <a:gdLst>
                    <a:gd name="T0" fmla="*/ 0 w 257"/>
                    <a:gd name="T1" fmla="*/ 0 h 116"/>
                    <a:gd name="T2" fmla="*/ 59 w 257"/>
                    <a:gd name="T3" fmla="*/ 47 h 116"/>
                    <a:gd name="T4" fmla="*/ 148 w 257"/>
                    <a:gd name="T5" fmla="*/ 91 h 116"/>
                    <a:gd name="T6" fmla="*/ 257 w 257"/>
                    <a:gd name="T7" fmla="*/ 116 h 1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7"/>
                    <a:gd name="T13" fmla="*/ 0 h 116"/>
                    <a:gd name="T14" fmla="*/ 257 w 257"/>
                    <a:gd name="T15" fmla="*/ 116 h 1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7" h="116">
                      <a:moveTo>
                        <a:pt x="0" y="0"/>
                      </a:moveTo>
                      <a:lnTo>
                        <a:pt x="59" y="47"/>
                      </a:lnTo>
                      <a:lnTo>
                        <a:pt x="148" y="91"/>
                      </a:lnTo>
                      <a:lnTo>
                        <a:pt x="257" y="116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33" name="Freeform 49">
                  <a:extLst>
                    <a:ext uri="{FF2B5EF4-FFF2-40B4-BE49-F238E27FC236}">
                      <a16:creationId xmlns:a16="http://schemas.microsoft.com/office/drawing/2014/main" id="{517084B6-3CF8-4076-89B0-AC3254DF94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" y="3567"/>
                  <a:ext cx="87" cy="31"/>
                </a:xfrm>
                <a:custGeom>
                  <a:avLst/>
                  <a:gdLst>
                    <a:gd name="T0" fmla="*/ 0 w 172"/>
                    <a:gd name="T1" fmla="*/ 0 h 62"/>
                    <a:gd name="T2" fmla="*/ 81 w 172"/>
                    <a:gd name="T3" fmla="*/ 41 h 62"/>
                    <a:gd name="T4" fmla="*/ 172 w 172"/>
                    <a:gd name="T5" fmla="*/ 62 h 62"/>
                    <a:gd name="T6" fmla="*/ 0 60000 65536"/>
                    <a:gd name="T7" fmla="*/ 0 60000 65536"/>
                    <a:gd name="T8" fmla="*/ 0 60000 65536"/>
                    <a:gd name="T9" fmla="*/ 0 w 172"/>
                    <a:gd name="T10" fmla="*/ 0 h 62"/>
                    <a:gd name="T11" fmla="*/ 172 w 172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" h="62">
                      <a:moveTo>
                        <a:pt x="0" y="0"/>
                      </a:moveTo>
                      <a:lnTo>
                        <a:pt x="81" y="41"/>
                      </a:lnTo>
                      <a:lnTo>
                        <a:pt x="172" y="62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34" name="Freeform 50">
                  <a:extLst>
                    <a:ext uri="{FF2B5EF4-FFF2-40B4-BE49-F238E27FC236}">
                      <a16:creationId xmlns:a16="http://schemas.microsoft.com/office/drawing/2014/main" id="{4B07D28A-25C1-49E6-82B4-D679A0DBC3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5" y="3416"/>
                  <a:ext cx="6" cy="38"/>
                </a:xfrm>
                <a:custGeom>
                  <a:avLst/>
                  <a:gdLst>
                    <a:gd name="T0" fmla="*/ 6 w 12"/>
                    <a:gd name="T1" fmla="*/ 75 h 75"/>
                    <a:gd name="T2" fmla="*/ 0 w 12"/>
                    <a:gd name="T3" fmla="*/ 43 h 75"/>
                    <a:gd name="T4" fmla="*/ 1 w 12"/>
                    <a:gd name="T5" fmla="*/ 25 h 75"/>
                    <a:gd name="T6" fmla="*/ 12 w 12"/>
                    <a:gd name="T7" fmla="*/ 0 h 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"/>
                    <a:gd name="T13" fmla="*/ 0 h 75"/>
                    <a:gd name="T14" fmla="*/ 12 w 12"/>
                    <a:gd name="T15" fmla="*/ 75 h 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" h="75">
                      <a:moveTo>
                        <a:pt x="6" y="75"/>
                      </a:moveTo>
                      <a:lnTo>
                        <a:pt x="0" y="43"/>
                      </a:lnTo>
                      <a:lnTo>
                        <a:pt x="1" y="25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4120" name="Freeform 51">
              <a:extLst>
                <a:ext uri="{FF2B5EF4-FFF2-40B4-BE49-F238E27FC236}">
                  <a16:creationId xmlns:a16="http://schemas.microsoft.com/office/drawing/2014/main" id="{9D9910AF-9B6A-486B-B734-72D268F3B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" y="3511"/>
              <a:ext cx="362" cy="368"/>
            </a:xfrm>
            <a:custGeom>
              <a:avLst/>
              <a:gdLst>
                <a:gd name="T0" fmla="*/ 279 w 467"/>
                <a:gd name="T1" fmla="*/ 0 h 549"/>
                <a:gd name="T2" fmla="*/ 375 w 467"/>
                <a:gd name="T3" fmla="*/ 66 h 549"/>
                <a:gd name="T4" fmla="*/ 467 w 467"/>
                <a:gd name="T5" fmla="*/ 152 h 549"/>
                <a:gd name="T6" fmla="*/ 464 w 467"/>
                <a:gd name="T7" fmla="*/ 203 h 549"/>
                <a:gd name="T8" fmla="*/ 443 w 467"/>
                <a:gd name="T9" fmla="*/ 249 h 549"/>
                <a:gd name="T10" fmla="*/ 395 w 467"/>
                <a:gd name="T11" fmla="*/ 346 h 549"/>
                <a:gd name="T12" fmla="*/ 304 w 467"/>
                <a:gd name="T13" fmla="*/ 465 h 549"/>
                <a:gd name="T14" fmla="*/ 203 w 467"/>
                <a:gd name="T15" fmla="*/ 549 h 549"/>
                <a:gd name="T16" fmla="*/ 95 w 467"/>
                <a:gd name="T17" fmla="*/ 520 h 549"/>
                <a:gd name="T18" fmla="*/ 29 w 467"/>
                <a:gd name="T19" fmla="*/ 474 h 549"/>
                <a:gd name="T20" fmla="*/ 0 w 467"/>
                <a:gd name="T21" fmla="*/ 416 h 549"/>
                <a:gd name="T22" fmla="*/ 0 w 467"/>
                <a:gd name="T23" fmla="*/ 337 h 549"/>
                <a:gd name="T24" fmla="*/ 29 w 467"/>
                <a:gd name="T25" fmla="*/ 346 h 549"/>
                <a:gd name="T26" fmla="*/ 95 w 467"/>
                <a:gd name="T27" fmla="*/ 314 h 549"/>
                <a:gd name="T28" fmla="*/ 143 w 467"/>
                <a:gd name="T29" fmla="*/ 257 h 549"/>
                <a:gd name="T30" fmla="*/ 234 w 467"/>
                <a:gd name="T31" fmla="*/ 149 h 549"/>
                <a:gd name="T32" fmla="*/ 279 w 467"/>
                <a:gd name="T33" fmla="*/ 0 h 5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7"/>
                <a:gd name="T52" fmla="*/ 0 h 549"/>
                <a:gd name="T53" fmla="*/ 467 w 467"/>
                <a:gd name="T54" fmla="*/ 549 h 54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7" h="549">
                  <a:moveTo>
                    <a:pt x="279" y="0"/>
                  </a:moveTo>
                  <a:lnTo>
                    <a:pt x="375" y="66"/>
                  </a:lnTo>
                  <a:lnTo>
                    <a:pt x="467" y="152"/>
                  </a:lnTo>
                  <a:lnTo>
                    <a:pt x="464" y="203"/>
                  </a:lnTo>
                  <a:lnTo>
                    <a:pt x="443" y="249"/>
                  </a:lnTo>
                  <a:lnTo>
                    <a:pt x="395" y="346"/>
                  </a:lnTo>
                  <a:lnTo>
                    <a:pt x="304" y="465"/>
                  </a:lnTo>
                  <a:lnTo>
                    <a:pt x="203" y="549"/>
                  </a:lnTo>
                  <a:lnTo>
                    <a:pt x="95" y="520"/>
                  </a:lnTo>
                  <a:lnTo>
                    <a:pt x="29" y="474"/>
                  </a:lnTo>
                  <a:lnTo>
                    <a:pt x="0" y="416"/>
                  </a:lnTo>
                  <a:lnTo>
                    <a:pt x="0" y="337"/>
                  </a:lnTo>
                  <a:lnTo>
                    <a:pt x="29" y="346"/>
                  </a:lnTo>
                  <a:lnTo>
                    <a:pt x="95" y="314"/>
                  </a:lnTo>
                  <a:lnTo>
                    <a:pt x="143" y="257"/>
                  </a:lnTo>
                  <a:lnTo>
                    <a:pt x="234" y="14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21" name="Group 52">
              <a:extLst>
                <a:ext uri="{FF2B5EF4-FFF2-40B4-BE49-F238E27FC236}">
                  <a16:creationId xmlns:a16="http://schemas.microsoft.com/office/drawing/2014/main" id="{44BFA0DC-DE1E-49F1-B389-73A27F231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" y="2496"/>
              <a:ext cx="456" cy="393"/>
              <a:chOff x="1846" y="1786"/>
              <a:chExt cx="456" cy="393"/>
            </a:xfrm>
          </p:grpSpPr>
          <p:sp>
            <p:nvSpPr>
              <p:cNvPr id="4122" name="Freeform 53">
                <a:extLst>
                  <a:ext uri="{FF2B5EF4-FFF2-40B4-BE49-F238E27FC236}">
                    <a16:creationId xmlns:a16="http://schemas.microsoft.com/office/drawing/2014/main" id="{4E71BF33-C9A0-440E-A6F1-69C033F56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8" y="1928"/>
                <a:ext cx="217" cy="202"/>
              </a:xfrm>
              <a:custGeom>
                <a:avLst/>
                <a:gdLst>
                  <a:gd name="T0" fmla="*/ 15 w 217"/>
                  <a:gd name="T1" fmla="*/ 81 h 202"/>
                  <a:gd name="T2" fmla="*/ 40 w 217"/>
                  <a:gd name="T3" fmla="*/ 41 h 202"/>
                  <a:gd name="T4" fmla="*/ 56 w 217"/>
                  <a:gd name="T5" fmla="*/ 27 h 202"/>
                  <a:gd name="T6" fmla="*/ 90 w 217"/>
                  <a:gd name="T7" fmla="*/ 9 h 202"/>
                  <a:gd name="T8" fmla="*/ 129 w 217"/>
                  <a:gd name="T9" fmla="*/ 0 h 202"/>
                  <a:gd name="T10" fmla="*/ 163 w 217"/>
                  <a:gd name="T11" fmla="*/ 0 h 202"/>
                  <a:gd name="T12" fmla="*/ 185 w 217"/>
                  <a:gd name="T13" fmla="*/ 7 h 202"/>
                  <a:gd name="T14" fmla="*/ 204 w 217"/>
                  <a:gd name="T15" fmla="*/ 31 h 202"/>
                  <a:gd name="T16" fmla="*/ 217 w 217"/>
                  <a:gd name="T17" fmla="*/ 65 h 202"/>
                  <a:gd name="T18" fmla="*/ 213 w 217"/>
                  <a:gd name="T19" fmla="*/ 101 h 202"/>
                  <a:gd name="T20" fmla="*/ 194 w 217"/>
                  <a:gd name="T21" fmla="*/ 133 h 202"/>
                  <a:gd name="T22" fmla="*/ 180 w 217"/>
                  <a:gd name="T23" fmla="*/ 158 h 202"/>
                  <a:gd name="T24" fmla="*/ 140 w 217"/>
                  <a:gd name="T25" fmla="*/ 181 h 202"/>
                  <a:gd name="T26" fmla="*/ 90 w 217"/>
                  <a:gd name="T27" fmla="*/ 192 h 202"/>
                  <a:gd name="T28" fmla="*/ 47 w 217"/>
                  <a:gd name="T29" fmla="*/ 202 h 202"/>
                  <a:gd name="T30" fmla="*/ 17 w 217"/>
                  <a:gd name="T31" fmla="*/ 192 h 202"/>
                  <a:gd name="T32" fmla="*/ 2 w 217"/>
                  <a:gd name="T33" fmla="*/ 173 h 202"/>
                  <a:gd name="T34" fmla="*/ 0 w 217"/>
                  <a:gd name="T35" fmla="*/ 140 h 202"/>
                  <a:gd name="T36" fmla="*/ 15 w 217"/>
                  <a:gd name="T37" fmla="*/ 81 h 2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7"/>
                  <a:gd name="T58" fmla="*/ 0 h 202"/>
                  <a:gd name="T59" fmla="*/ 217 w 217"/>
                  <a:gd name="T60" fmla="*/ 202 h 2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7" h="202">
                    <a:moveTo>
                      <a:pt x="15" y="81"/>
                    </a:moveTo>
                    <a:lnTo>
                      <a:pt x="40" y="41"/>
                    </a:lnTo>
                    <a:lnTo>
                      <a:pt x="56" y="27"/>
                    </a:lnTo>
                    <a:lnTo>
                      <a:pt x="90" y="9"/>
                    </a:lnTo>
                    <a:lnTo>
                      <a:pt x="129" y="0"/>
                    </a:lnTo>
                    <a:lnTo>
                      <a:pt x="163" y="0"/>
                    </a:lnTo>
                    <a:lnTo>
                      <a:pt x="185" y="7"/>
                    </a:lnTo>
                    <a:lnTo>
                      <a:pt x="204" y="31"/>
                    </a:lnTo>
                    <a:lnTo>
                      <a:pt x="217" y="65"/>
                    </a:lnTo>
                    <a:lnTo>
                      <a:pt x="213" y="101"/>
                    </a:lnTo>
                    <a:lnTo>
                      <a:pt x="194" y="133"/>
                    </a:lnTo>
                    <a:lnTo>
                      <a:pt x="180" y="158"/>
                    </a:lnTo>
                    <a:lnTo>
                      <a:pt x="140" y="181"/>
                    </a:lnTo>
                    <a:lnTo>
                      <a:pt x="90" y="192"/>
                    </a:lnTo>
                    <a:lnTo>
                      <a:pt x="47" y="202"/>
                    </a:lnTo>
                    <a:lnTo>
                      <a:pt x="17" y="192"/>
                    </a:lnTo>
                    <a:lnTo>
                      <a:pt x="2" y="173"/>
                    </a:lnTo>
                    <a:lnTo>
                      <a:pt x="0" y="140"/>
                    </a:lnTo>
                    <a:lnTo>
                      <a:pt x="15" y="81"/>
                    </a:lnTo>
                    <a:close/>
                  </a:path>
                </a:pathLst>
              </a:custGeom>
              <a:solidFill>
                <a:srgbClr val="F0F0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23" name="Freeform 54">
                <a:extLst>
                  <a:ext uri="{FF2B5EF4-FFF2-40B4-BE49-F238E27FC236}">
                    <a16:creationId xmlns:a16="http://schemas.microsoft.com/office/drawing/2014/main" id="{6735FDFB-E8E6-4E0F-90B5-8FFD9B14E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865"/>
                <a:ext cx="161" cy="126"/>
              </a:xfrm>
              <a:custGeom>
                <a:avLst/>
                <a:gdLst>
                  <a:gd name="T0" fmla="*/ 20 w 161"/>
                  <a:gd name="T1" fmla="*/ 0 h 126"/>
                  <a:gd name="T2" fmla="*/ 155 w 161"/>
                  <a:gd name="T3" fmla="*/ 75 h 126"/>
                  <a:gd name="T4" fmla="*/ 160 w 161"/>
                  <a:gd name="T5" fmla="*/ 85 h 126"/>
                  <a:gd name="T6" fmla="*/ 161 w 161"/>
                  <a:gd name="T7" fmla="*/ 100 h 126"/>
                  <a:gd name="T8" fmla="*/ 159 w 161"/>
                  <a:gd name="T9" fmla="*/ 112 h 126"/>
                  <a:gd name="T10" fmla="*/ 155 w 161"/>
                  <a:gd name="T11" fmla="*/ 122 h 126"/>
                  <a:gd name="T12" fmla="*/ 149 w 161"/>
                  <a:gd name="T13" fmla="*/ 126 h 126"/>
                  <a:gd name="T14" fmla="*/ 136 w 161"/>
                  <a:gd name="T15" fmla="*/ 126 h 126"/>
                  <a:gd name="T16" fmla="*/ 13 w 161"/>
                  <a:gd name="T17" fmla="*/ 55 h 126"/>
                  <a:gd name="T18" fmla="*/ 3 w 161"/>
                  <a:gd name="T19" fmla="*/ 45 h 126"/>
                  <a:gd name="T20" fmla="*/ 0 w 161"/>
                  <a:gd name="T21" fmla="*/ 31 h 126"/>
                  <a:gd name="T22" fmla="*/ 3 w 161"/>
                  <a:gd name="T23" fmla="*/ 16 h 126"/>
                  <a:gd name="T24" fmla="*/ 8 w 161"/>
                  <a:gd name="T25" fmla="*/ 8 h 126"/>
                  <a:gd name="T26" fmla="*/ 14 w 161"/>
                  <a:gd name="T27" fmla="*/ 2 h 126"/>
                  <a:gd name="T28" fmla="*/ 20 w 161"/>
                  <a:gd name="T29" fmla="*/ 0 h 12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61"/>
                  <a:gd name="T46" fmla="*/ 0 h 126"/>
                  <a:gd name="T47" fmla="*/ 161 w 161"/>
                  <a:gd name="T48" fmla="*/ 126 h 12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61" h="126">
                    <a:moveTo>
                      <a:pt x="20" y="0"/>
                    </a:moveTo>
                    <a:lnTo>
                      <a:pt x="155" y="75"/>
                    </a:lnTo>
                    <a:lnTo>
                      <a:pt x="160" y="85"/>
                    </a:lnTo>
                    <a:lnTo>
                      <a:pt x="161" y="100"/>
                    </a:lnTo>
                    <a:lnTo>
                      <a:pt x="159" y="112"/>
                    </a:lnTo>
                    <a:lnTo>
                      <a:pt x="155" y="122"/>
                    </a:lnTo>
                    <a:lnTo>
                      <a:pt x="149" y="126"/>
                    </a:lnTo>
                    <a:lnTo>
                      <a:pt x="136" y="126"/>
                    </a:lnTo>
                    <a:lnTo>
                      <a:pt x="13" y="55"/>
                    </a:lnTo>
                    <a:lnTo>
                      <a:pt x="3" y="45"/>
                    </a:lnTo>
                    <a:lnTo>
                      <a:pt x="0" y="31"/>
                    </a:lnTo>
                    <a:lnTo>
                      <a:pt x="3" y="16"/>
                    </a:lnTo>
                    <a:lnTo>
                      <a:pt x="8" y="8"/>
                    </a:lnTo>
                    <a:lnTo>
                      <a:pt x="14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0804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24" name="Freeform 55">
                <a:extLst>
                  <a:ext uri="{FF2B5EF4-FFF2-40B4-BE49-F238E27FC236}">
                    <a16:creationId xmlns:a16="http://schemas.microsoft.com/office/drawing/2014/main" id="{E23A31B5-D762-4021-9F99-E2E8E8196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1873"/>
                <a:ext cx="295" cy="306"/>
              </a:xfrm>
              <a:custGeom>
                <a:avLst/>
                <a:gdLst>
                  <a:gd name="T0" fmla="*/ 91 w 295"/>
                  <a:gd name="T1" fmla="*/ 0 h 306"/>
                  <a:gd name="T2" fmla="*/ 177 w 295"/>
                  <a:gd name="T3" fmla="*/ 70 h 306"/>
                  <a:gd name="T4" fmla="*/ 213 w 295"/>
                  <a:gd name="T5" fmla="*/ 102 h 306"/>
                  <a:gd name="T6" fmla="*/ 248 w 295"/>
                  <a:gd name="T7" fmla="*/ 140 h 306"/>
                  <a:gd name="T8" fmla="*/ 270 w 295"/>
                  <a:gd name="T9" fmla="*/ 169 h 306"/>
                  <a:gd name="T10" fmla="*/ 289 w 295"/>
                  <a:gd name="T11" fmla="*/ 199 h 306"/>
                  <a:gd name="T12" fmla="*/ 295 w 295"/>
                  <a:gd name="T13" fmla="*/ 233 h 306"/>
                  <a:gd name="T14" fmla="*/ 291 w 295"/>
                  <a:gd name="T15" fmla="*/ 269 h 306"/>
                  <a:gd name="T16" fmla="*/ 275 w 295"/>
                  <a:gd name="T17" fmla="*/ 291 h 306"/>
                  <a:gd name="T18" fmla="*/ 248 w 295"/>
                  <a:gd name="T19" fmla="*/ 306 h 306"/>
                  <a:gd name="T20" fmla="*/ 183 w 295"/>
                  <a:gd name="T21" fmla="*/ 306 h 306"/>
                  <a:gd name="T22" fmla="*/ 137 w 295"/>
                  <a:gd name="T23" fmla="*/ 300 h 306"/>
                  <a:gd name="T24" fmla="*/ 68 w 295"/>
                  <a:gd name="T25" fmla="*/ 281 h 306"/>
                  <a:gd name="T26" fmla="*/ 55 w 295"/>
                  <a:gd name="T27" fmla="*/ 260 h 306"/>
                  <a:gd name="T28" fmla="*/ 35 w 295"/>
                  <a:gd name="T29" fmla="*/ 233 h 306"/>
                  <a:gd name="T30" fmla="*/ 0 w 295"/>
                  <a:gd name="T31" fmla="*/ 219 h 306"/>
                  <a:gd name="T32" fmla="*/ 31 w 295"/>
                  <a:gd name="T33" fmla="*/ 174 h 306"/>
                  <a:gd name="T34" fmla="*/ 31 w 295"/>
                  <a:gd name="T35" fmla="*/ 70 h 306"/>
                  <a:gd name="T36" fmla="*/ 91 w 295"/>
                  <a:gd name="T37" fmla="*/ 0 h 30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5"/>
                  <a:gd name="T58" fmla="*/ 0 h 306"/>
                  <a:gd name="T59" fmla="*/ 295 w 295"/>
                  <a:gd name="T60" fmla="*/ 306 h 30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5" h="306">
                    <a:moveTo>
                      <a:pt x="91" y="0"/>
                    </a:moveTo>
                    <a:lnTo>
                      <a:pt x="177" y="70"/>
                    </a:lnTo>
                    <a:lnTo>
                      <a:pt x="213" y="102"/>
                    </a:lnTo>
                    <a:lnTo>
                      <a:pt x="248" y="140"/>
                    </a:lnTo>
                    <a:lnTo>
                      <a:pt x="270" y="169"/>
                    </a:lnTo>
                    <a:lnTo>
                      <a:pt x="289" y="199"/>
                    </a:lnTo>
                    <a:lnTo>
                      <a:pt x="295" y="233"/>
                    </a:lnTo>
                    <a:lnTo>
                      <a:pt x="291" y="269"/>
                    </a:lnTo>
                    <a:lnTo>
                      <a:pt x="275" y="291"/>
                    </a:lnTo>
                    <a:lnTo>
                      <a:pt x="248" y="306"/>
                    </a:lnTo>
                    <a:lnTo>
                      <a:pt x="183" y="306"/>
                    </a:lnTo>
                    <a:lnTo>
                      <a:pt x="137" y="300"/>
                    </a:lnTo>
                    <a:lnTo>
                      <a:pt x="68" y="281"/>
                    </a:lnTo>
                    <a:lnTo>
                      <a:pt x="55" y="260"/>
                    </a:lnTo>
                    <a:lnTo>
                      <a:pt x="35" y="233"/>
                    </a:lnTo>
                    <a:lnTo>
                      <a:pt x="0" y="219"/>
                    </a:lnTo>
                    <a:lnTo>
                      <a:pt x="31" y="174"/>
                    </a:lnTo>
                    <a:lnTo>
                      <a:pt x="31" y="7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E0A08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25" name="Group 56">
                <a:extLst>
                  <a:ext uri="{FF2B5EF4-FFF2-40B4-BE49-F238E27FC236}">
                    <a16:creationId xmlns:a16="http://schemas.microsoft.com/office/drawing/2014/main" id="{1E24ACD7-AE86-4559-800E-04FB3B735C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6" y="1786"/>
                <a:ext cx="277" cy="268"/>
                <a:chOff x="1846" y="1786"/>
                <a:chExt cx="277" cy="268"/>
              </a:xfrm>
            </p:grpSpPr>
            <p:sp>
              <p:nvSpPr>
                <p:cNvPr id="4126" name="Freeform 57">
                  <a:extLst>
                    <a:ext uri="{FF2B5EF4-FFF2-40B4-BE49-F238E27FC236}">
                      <a16:creationId xmlns:a16="http://schemas.microsoft.com/office/drawing/2014/main" id="{5220E9F8-C944-4EAD-9066-BAA84E217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" y="1851"/>
                  <a:ext cx="219" cy="203"/>
                </a:xfrm>
                <a:custGeom>
                  <a:avLst/>
                  <a:gdLst>
                    <a:gd name="T0" fmla="*/ 16 w 219"/>
                    <a:gd name="T1" fmla="*/ 82 h 203"/>
                    <a:gd name="T2" fmla="*/ 41 w 219"/>
                    <a:gd name="T3" fmla="*/ 43 h 203"/>
                    <a:gd name="T4" fmla="*/ 57 w 219"/>
                    <a:gd name="T5" fmla="*/ 26 h 203"/>
                    <a:gd name="T6" fmla="*/ 91 w 219"/>
                    <a:gd name="T7" fmla="*/ 8 h 203"/>
                    <a:gd name="T8" fmla="*/ 132 w 219"/>
                    <a:gd name="T9" fmla="*/ 0 h 203"/>
                    <a:gd name="T10" fmla="*/ 167 w 219"/>
                    <a:gd name="T11" fmla="*/ 0 h 203"/>
                    <a:gd name="T12" fmla="*/ 189 w 219"/>
                    <a:gd name="T13" fmla="*/ 7 h 203"/>
                    <a:gd name="T14" fmla="*/ 209 w 219"/>
                    <a:gd name="T15" fmla="*/ 31 h 203"/>
                    <a:gd name="T16" fmla="*/ 219 w 219"/>
                    <a:gd name="T17" fmla="*/ 66 h 203"/>
                    <a:gd name="T18" fmla="*/ 217 w 219"/>
                    <a:gd name="T19" fmla="*/ 104 h 203"/>
                    <a:gd name="T20" fmla="*/ 198 w 219"/>
                    <a:gd name="T21" fmla="*/ 136 h 203"/>
                    <a:gd name="T22" fmla="*/ 182 w 219"/>
                    <a:gd name="T23" fmla="*/ 158 h 203"/>
                    <a:gd name="T24" fmla="*/ 143 w 219"/>
                    <a:gd name="T25" fmla="*/ 180 h 203"/>
                    <a:gd name="T26" fmla="*/ 91 w 219"/>
                    <a:gd name="T27" fmla="*/ 192 h 203"/>
                    <a:gd name="T28" fmla="*/ 50 w 219"/>
                    <a:gd name="T29" fmla="*/ 203 h 203"/>
                    <a:gd name="T30" fmla="*/ 21 w 219"/>
                    <a:gd name="T31" fmla="*/ 192 h 203"/>
                    <a:gd name="T32" fmla="*/ 6 w 219"/>
                    <a:gd name="T33" fmla="*/ 173 h 203"/>
                    <a:gd name="T34" fmla="*/ 0 w 219"/>
                    <a:gd name="T35" fmla="*/ 141 h 203"/>
                    <a:gd name="T36" fmla="*/ 16 w 219"/>
                    <a:gd name="T37" fmla="*/ 82 h 2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9"/>
                    <a:gd name="T58" fmla="*/ 0 h 203"/>
                    <a:gd name="T59" fmla="*/ 219 w 219"/>
                    <a:gd name="T60" fmla="*/ 203 h 20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9" h="203">
                      <a:moveTo>
                        <a:pt x="16" y="82"/>
                      </a:moveTo>
                      <a:lnTo>
                        <a:pt x="41" y="43"/>
                      </a:lnTo>
                      <a:lnTo>
                        <a:pt x="57" y="26"/>
                      </a:lnTo>
                      <a:lnTo>
                        <a:pt x="91" y="8"/>
                      </a:lnTo>
                      <a:lnTo>
                        <a:pt x="132" y="0"/>
                      </a:lnTo>
                      <a:lnTo>
                        <a:pt x="167" y="0"/>
                      </a:lnTo>
                      <a:lnTo>
                        <a:pt x="189" y="7"/>
                      </a:lnTo>
                      <a:lnTo>
                        <a:pt x="209" y="31"/>
                      </a:lnTo>
                      <a:lnTo>
                        <a:pt x="219" y="66"/>
                      </a:lnTo>
                      <a:lnTo>
                        <a:pt x="217" y="104"/>
                      </a:lnTo>
                      <a:lnTo>
                        <a:pt x="198" y="136"/>
                      </a:lnTo>
                      <a:lnTo>
                        <a:pt x="182" y="158"/>
                      </a:lnTo>
                      <a:lnTo>
                        <a:pt x="143" y="180"/>
                      </a:lnTo>
                      <a:lnTo>
                        <a:pt x="91" y="192"/>
                      </a:lnTo>
                      <a:lnTo>
                        <a:pt x="50" y="203"/>
                      </a:lnTo>
                      <a:lnTo>
                        <a:pt x="21" y="192"/>
                      </a:lnTo>
                      <a:lnTo>
                        <a:pt x="6" y="173"/>
                      </a:lnTo>
                      <a:lnTo>
                        <a:pt x="0" y="141"/>
                      </a:lnTo>
                      <a:lnTo>
                        <a:pt x="16" y="82"/>
                      </a:lnTo>
                      <a:close/>
                    </a:path>
                  </a:pathLst>
                </a:custGeom>
                <a:solidFill>
                  <a:srgbClr val="F0F0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27" name="Oval 58">
                  <a:extLst>
                    <a:ext uri="{FF2B5EF4-FFF2-40B4-BE49-F238E27FC236}">
                      <a16:creationId xmlns:a16="http://schemas.microsoft.com/office/drawing/2014/main" id="{DFD9D2C6-6CCA-48A8-82E5-6FEF23D0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995"/>
                  <a:ext cx="61" cy="58"/>
                </a:xfrm>
                <a:prstGeom prst="ellipse">
                  <a:avLst/>
                </a:prstGeom>
                <a:solidFill>
                  <a:srgbClr val="008080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28" name="Freeform 59">
                  <a:extLst>
                    <a:ext uri="{FF2B5EF4-FFF2-40B4-BE49-F238E27FC236}">
                      <a16:creationId xmlns:a16="http://schemas.microsoft.com/office/drawing/2014/main" id="{B6F07D55-81EB-4CF4-83D7-033F29E7F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6" y="1786"/>
                  <a:ext cx="227" cy="132"/>
                </a:xfrm>
                <a:custGeom>
                  <a:avLst/>
                  <a:gdLst>
                    <a:gd name="T0" fmla="*/ 32 w 227"/>
                    <a:gd name="T1" fmla="*/ 0 h 132"/>
                    <a:gd name="T2" fmla="*/ 218 w 227"/>
                    <a:gd name="T3" fmla="*/ 78 h 132"/>
                    <a:gd name="T4" fmla="*/ 225 w 227"/>
                    <a:gd name="T5" fmla="*/ 88 h 132"/>
                    <a:gd name="T6" fmla="*/ 227 w 227"/>
                    <a:gd name="T7" fmla="*/ 105 h 132"/>
                    <a:gd name="T8" fmla="*/ 223 w 227"/>
                    <a:gd name="T9" fmla="*/ 116 h 132"/>
                    <a:gd name="T10" fmla="*/ 217 w 227"/>
                    <a:gd name="T11" fmla="*/ 127 h 132"/>
                    <a:gd name="T12" fmla="*/ 208 w 227"/>
                    <a:gd name="T13" fmla="*/ 131 h 132"/>
                    <a:gd name="T14" fmla="*/ 191 w 227"/>
                    <a:gd name="T15" fmla="*/ 132 h 132"/>
                    <a:gd name="T16" fmla="*/ 18 w 227"/>
                    <a:gd name="T17" fmla="*/ 58 h 132"/>
                    <a:gd name="T18" fmla="*/ 4 w 227"/>
                    <a:gd name="T19" fmla="*/ 47 h 132"/>
                    <a:gd name="T20" fmla="*/ 0 w 227"/>
                    <a:gd name="T21" fmla="*/ 32 h 132"/>
                    <a:gd name="T22" fmla="*/ 4 w 227"/>
                    <a:gd name="T23" fmla="*/ 17 h 132"/>
                    <a:gd name="T24" fmla="*/ 11 w 227"/>
                    <a:gd name="T25" fmla="*/ 9 h 132"/>
                    <a:gd name="T26" fmla="*/ 20 w 227"/>
                    <a:gd name="T27" fmla="*/ 3 h 132"/>
                    <a:gd name="T28" fmla="*/ 32 w 227"/>
                    <a:gd name="T29" fmla="*/ 0 h 1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27"/>
                    <a:gd name="T46" fmla="*/ 0 h 132"/>
                    <a:gd name="T47" fmla="*/ 227 w 227"/>
                    <a:gd name="T48" fmla="*/ 132 h 13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27" h="132">
                      <a:moveTo>
                        <a:pt x="32" y="0"/>
                      </a:moveTo>
                      <a:lnTo>
                        <a:pt x="218" y="78"/>
                      </a:lnTo>
                      <a:lnTo>
                        <a:pt x="225" y="88"/>
                      </a:lnTo>
                      <a:lnTo>
                        <a:pt x="227" y="105"/>
                      </a:lnTo>
                      <a:lnTo>
                        <a:pt x="223" y="116"/>
                      </a:lnTo>
                      <a:lnTo>
                        <a:pt x="217" y="127"/>
                      </a:lnTo>
                      <a:lnTo>
                        <a:pt x="208" y="131"/>
                      </a:lnTo>
                      <a:lnTo>
                        <a:pt x="191" y="132"/>
                      </a:lnTo>
                      <a:lnTo>
                        <a:pt x="18" y="58"/>
                      </a:lnTo>
                      <a:lnTo>
                        <a:pt x="4" y="47"/>
                      </a:lnTo>
                      <a:lnTo>
                        <a:pt x="0" y="32"/>
                      </a:lnTo>
                      <a:lnTo>
                        <a:pt x="4" y="17"/>
                      </a:lnTo>
                      <a:lnTo>
                        <a:pt x="11" y="9"/>
                      </a:lnTo>
                      <a:lnTo>
                        <a:pt x="20" y="3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C08040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sp>
        <p:nvSpPr>
          <p:cNvPr id="39996" name="Rectangle 60">
            <a:extLst>
              <a:ext uri="{FF2B5EF4-FFF2-40B4-BE49-F238E27FC236}">
                <a16:creationId xmlns:a16="http://schemas.microsoft.com/office/drawing/2014/main" id="{48F9D3D1-8EEF-41EA-9659-DEBDB9E3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00600"/>
            <a:ext cx="2057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97" name="Text Box 61">
            <a:extLst>
              <a:ext uri="{FF2B5EF4-FFF2-40B4-BE49-F238E27FC236}">
                <a16:creationId xmlns:a16="http://schemas.microsoft.com/office/drawing/2014/main" id="{C6BA8B7C-DDFA-4683-85EA-9D21FE928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§1  General Idea</a:t>
            </a:r>
            <a:endParaRPr lang="en-US" altLang="zh-CN" b="1"/>
          </a:p>
        </p:txBody>
      </p:sp>
      <p:sp>
        <p:nvSpPr>
          <p:cNvPr id="39998" name="Text Box 62">
            <a:extLst>
              <a:ext uri="{FF2B5EF4-FFF2-40B4-BE49-F238E27FC236}">
                <a16:creationId xmlns:a16="http://schemas.microsoft.com/office/drawing/2014/main" id="{51F45C19-A08F-4059-827F-723EA8ED1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Symbol Table</a:t>
            </a:r>
            <a:r>
              <a:rPr lang="en-US" altLang="zh-CN" b="1"/>
              <a:t> ( == Dictionary) ::= { &lt; name, attribute &gt; }</a:t>
            </a:r>
          </a:p>
        </p:txBody>
      </p:sp>
      <p:sp>
        <p:nvSpPr>
          <p:cNvPr id="39999" name="Text Box 63">
            <a:extLst>
              <a:ext uri="{FF2B5EF4-FFF2-40B4-BE49-F238E27FC236}">
                <a16:creationId xmlns:a16="http://schemas.microsoft.com/office/drawing/2014/main" id="{72B59855-0930-44F7-A605-24D7B9600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792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In Oxford English dictionary</a:t>
            </a:r>
          </a:p>
          <a:p>
            <a:pPr eaLnBrk="1" hangingPunct="1"/>
            <a:r>
              <a:rPr lang="en-US" altLang="zh-CN" b="1"/>
              <a:t>    name = </a:t>
            </a:r>
            <a:r>
              <a:rPr lang="en-US" altLang="zh-CN" b="1">
                <a:solidFill>
                  <a:schemeClr val="hlink"/>
                </a:solidFill>
              </a:rPr>
              <a:t>since</a:t>
            </a:r>
            <a:endParaRPr lang="en-US" altLang="zh-CN" b="1"/>
          </a:p>
          <a:p>
            <a:pPr eaLnBrk="1" hangingPunct="1"/>
            <a:r>
              <a:rPr lang="en-US" altLang="zh-CN" b="1"/>
              <a:t>    attribute = </a:t>
            </a:r>
            <a:r>
              <a:rPr lang="en-US" altLang="zh-CN" b="1">
                <a:solidFill>
                  <a:schemeClr val="hlink"/>
                </a:solidFill>
              </a:rPr>
              <a:t>a list of meanings</a:t>
            </a:r>
            <a:endParaRPr lang="en-US" altLang="zh-CN" b="1"/>
          </a:p>
        </p:txBody>
      </p:sp>
      <p:grpSp>
        <p:nvGrpSpPr>
          <p:cNvPr id="19" name="Group 64">
            <a:extLst>
              <a:ext uri="{FF2B5EF4-FFF2-40B4-BE49-F238E27FC236}">
                <a16:creationId xmlns:a16="http://schemas.microsoft.com/office/drawing/2014/main" id="{B083CC81-4A7A-4606-B461-9EC9234395D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14600"/>
            <a:ext cx="4191000" cy="1295400"/>
            <a:chOff x="2880" y="1392"/>
            <a:chExt cx="2640" cy="816"/>
          </a:xfrm>
        </p:grpSpPr>
        <p:sp>
          <p:nvSpPr>
            <p:cNvPr id="4107" name="Rectangle 65">
              <a:extLst>
                <a:ext uri="{FF2B5EF4-FFF2-40B4-BE49-F238E27FC236}">
                  <a16:creationId xmlns:a16="http://schemas.microsoft.com/office/drawing/2014/main" id="{B07F54B9-0253-47F0-9FB2-47D4FEDA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2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Arial" panose="020B0604020202020204" pitchFamily="34" charset="0"/>
                </a:rPr>
                <a:t>M[0] = after a date, event, etc.</a:t>
              </a:r>
            </a:p>
          </p:txBody>
        </p:sp>
        <p:sp>
          <p:nvSpPr>
            <p:cNvPr id="4108" name="Rectangle 66">
              <a:extLst>
                <a:ext uri="{FF2B5EF4-FFF2-40B4-BE49-F238E27FC236}">
                  <a16:creationId xmlns:a16="http://schemas.microsoft.com/office/drawing/2014/main" id="{DE9E90C4-78C6-40AA-99C7-50E99DB49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84"/>
              <a:ext cx="2544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Arial" panose="020B0604020202020204" pitchFamily="34" charset="0"/>
                </a:rPr>
                <a:t>M[1] = seeing that (expressing </a:t>
              </a:r>
            </a:p>
            <a:p>
              <a:pPr eaLnBrk="1" hangingPunct="1"/>
              <a:r>
                <a:rPr lang="en-US" altLang="zh-CN" sz="2000" b="1">
                  <a:latin typeface="Arial" panose="020B0604020202020204" pitchFamily="34" charset="0"/>
                </a:rPr>
                <a:t>            reason)</a:t>
              </a:r>
            </a:p>
            <a:p>
              <a:pPr eaLnBrk="1" hangingPunct="1"/>
              <a:r>
                <a:rPr lang="en-US" altLang="zh-CN" sz="2000" b="1">
                  <a:latin typeface="Arial" panose="020B0604020202020204" pitchFamily="34" charset="0"/>
                </a:rPr>
                <a:t> ……     ……</a:t>
              </a:r>
            </a:p>
          </p:txBody>
        </p:sp>
        <p:sp>
          <p:nvSpPr>
            <p:cNvPr id="4109" name="AutoShape 67">
              <a:extLst>
                <a:ext uri="{FF2B5EF4-FFF2-40B4-BE49-F238E27FC236}">
                  <a16:creationId xmlns:a16="http://schemas.microsoft.com/office/drawing/2014/main" id="{D387FA31-A0F6-425B-ACF8-AB2F157A0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488"/>
              <a:ext cx="144" cy="624"/>
            </a:xfrm>
            <a:prstGeom prst="leftBrace">
              <a:avLst>
                <a:gd name="adj1" fmla="val 36111"/>
                <a:gd name="adj2" fmla="val 3044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0004" name="AutoShape 68">
            <a:extLst>
              <a:ext uri="{FF2B5EF4-FFF2-40B4-BE49-F238E27FC236}">
                <a16:creationId xmlns:a16="http://schemas.microsoft.com/office/drawing/2014/main" id="{EF97C036-65CC-4530-951D-56893722E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81400"/>
            <a:ext cx="6172200" cy="2057400"/>
          </a:xfrm>
          <a:prstGeom prst="cloudCallout">
            <a:avLst>
              <a:gd name="adj1" fmla="val -59801"/>
              <a:gd name="adj2" fmla="val 48380"/>
            </a:avLst>
          </a:prstGeom>
          <a:gradFill rotWithShape="0">
            <a:gsLst>
              <a:gs pos="0">
                <a:srgbClr val="DBDBDB"/>
              </a:gs>
              <a:gs pos="100000">
                <a:srgbClr val="FFFFFF"/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       This is the worst disaster in California </a:t>
            </a:r>
          </a:p>
          <a:p>
            <a:pPr algn="ctr" eaLnBrk="1" hangingPunct="1"/>
            <a:r>
              <a:rPr lang="en-US" altLang="zh-CN" b="1"/>
              <a:t>since I was elected.</a:t>
            </a:r>
          </a:p>
          <a:p>
            <a:pPr algn="ctr" eaLnBrk="1" hangingPunct="1"/>
            <a:r>
              <a:rPr lang="en-US" altLang="zh-CN" sz="2000" b="1" i="1"/>
              <a:t>California Governor Pat Brown, </a:t>
            </a:r>
          </a:p>
          <a:p>
            <a:pPr algn="ctr" eaLnBrk="1" hangingPunct="1"/>
            <a:r>
              <a:rPr lang="en-US" altLang="zh-CN" sz="2000" b="1" i="1"/>
              <a:t>discussing a local flood</a:t>
            </a:r>
            <a:endParaRPr lang="en-US" altLang="zh-CN" b="1"/>
          </a:p>
        </p:txBody>
      </p:sp>
      <p:sp>
        <p:nvSpPr>
          <p:cNvPr id="40005" name="Text Box 69">
            <a:extLst>
              <a:ext uri="{FF2B5EF4-FFF2-40B4-BE49-F238E27FC236}">
                <a16:creationId xmlns:a16="http://schemas.microsoft.com/office/drawing/2014/main" id="{E1A6D960-B6E6-4CCB-ADB1-101D96838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7924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8163" indent="-180816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In a symbol table for a compiler</a:t>
            </a:r>
          </a:p>
          <a:p>
            <a:pPr eaLnBrk="1" hangingPunct="1"/>
            <a:r>
              <a:rPr lang="en-US" altLang="zh-CN" b="1"/>
              <a:t>    name = </a:t>
            </a:r>
            <a:r>
              <a:rPr lang="en-US" altLang="zh-CN" b="1">
                <a:solidFill>
                  <a:schemeClr val="hlink"/>
                </a:solidFill>
              </a:rPr>
              <a:t>identifier </a:t>
            </a:r>
            <a:r>
              <a:rPr lang="en-US" altLang="zh-CN" b="1"/>
              <a:t>(e.g.</a:t>
            </a:r>
            <a:r>
              <a:rPr lang="en-US" altLang="zh-CN" b="1">
                <a:solidFill>
                  <a:schemeClr val="hlink"/>
                </a:solidFill>
              </a:rPr>
              <a:t> int</a:t>
            </a:r>
            <a:r>
              <a:rPr lang="en-US" altLang="zh-CN" b="1"/>
              <a:t>)</a:t>
            </a:r>
          </a:p>
          <a:p>
            <a:pPr eaLnBrk="1" hangingPunct="1"/>
            <a:r>
              <a:rPr lang="en-US" altLang="zh-CN" b="1"/>
              <a:t>    attribute = </a:t>
            </a:r>
            <a:r>
              <a:rPr lang="en-US" altLang="zh-CN" b="1">
                <a:solidFill>
                  <a:schemeClr val="hlink"/>
                </a:solidFill>
              </a:rPr>
              <a:t>a list of lines that use the identifier, and some other fields</a:t>
            </a:r>
            <a:endParaRPr lang="en-US" altLang="zh-CN" b="1"/>
          </a:p>
        </p:txBody>
      </p:sp>
      <p:sp>
        <p:nvSpPr>
          <p:cNvPr id="4106" name="Text Box 70">
            <a:extLst>
              <a:ext uri="{FF2B5EF4-FFF2-40B4-BE49-F238E27FC236}">
                <a16:creationId xmlns:a16="http://schemas.microsoft.com/office/drawing/2014/main" id="{DEA92CBE-46C6-4D33-B7EC-D59F35D95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2/14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9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00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0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6" grpId="0" animBg="1"/>
      <p:bldP spid="39997" grpId="0" autoUpdateAnimBg="0"/>
      <p:bldP spid="39998" grpId="0" autoUpdateAnimBg="0"/>
      <p:bldP spid="39999" grpId="0" autoUpdateAnimBg="0"/>
      <p:bldP spid="40004" grpId="0" animBg="1" autoUpdateAnimBg="0"/>
      <p:bldP spid="4000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1CC31BC7-3E78-437D-B467-198AC40CB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3013" indent="-12430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Objects</a:t>
            </a:r>
            <a:r>
              <a:rPr lang="en-US" altLang="zh-CN" b="1"/>
              <a:t>:  </a:t>
            </a:r>
            <a:r>
              <a:rPr lang="en-US" altLang="zh-CN" sz="2000" b="1">
                <a:latin typeface="Arial" panose="020B0604020202020204" pitchFamily="34" charset="0"/>
              </a:rPr>
              <a:t>A set of name-attribute pairs, where the names are unique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CDB79B48-29B3-45D9-928F-2E7E7BE2F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33600"/>
            <a:ext cx="5410200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3563" indent="-56356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Operations</a:t>
            </a:r>
            <a:r>
              <a:rPr lang="en-US" altLang="zh-CN" b="1"/>
              <a:t>:</a:t>
            </a:r>
          </a:p>
          <a:p>
            <a:pPr eaLnBrk="1" fontAlgn="ctr" hangingPunct="1">
              <a:lnSpc>
                <a:spcPct val="120000"/>
              </a:lnSpc>
            </a:pPr>
            <a:r>
              <a:rPr lang="en-US" altLang="zh-CN" sz="3600" b="1">
                <a:sym typeface="Wingdings" panose="05000000000000000000" pitchFamily="2" charset="2"/>
              </a:rPr>
              <a:t>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SymTab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Create(TableSize) </a:t>
            </a:r>
          </a:p>
          <a:p>
            <a:pPr eaLnBrk="1" fontAlgn="ctr" hangingPunct="1">
              <a:lnSpc>
                <a:spcPct val="120000"/>
              </a:lnSpc>
            </a:pPr>
            <a:r>
              <a:rPr lang="en-US" altLang="zh-CN" sz="3600" b="1">
                <a:sym typeface="Wingdings" panose="05000000000000000000" pitchFamily="2" charset="2"/>
              </a:rPr>
              <a:t>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Boolean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IsIn(symtab, name)</a:t>
            </a:r>
            <a:endParaRPr lang="en-US" altLang="zh-CN" sz="2000" b="1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1" fontAlgn="ctr" hangingPunct="1">
              <a:lnSpc>
                <a:spcPct val="120000"/>
              </a:lnSpc>
            </a:pPr>
            <a:r>
              <a:rPr lang="en-US" altLang="zh-CN" sz="3600" b="1">
                <a:sym typeface="Wingdings" panose="05000000000000000000" pitchFamily="2" charset="2"/>
              </a:rPr>
              <a:t>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Attribute  Find(symtab, name) </a:t>
            </a:r>
          </a:p>
          <a:p>
            <a:pPr eaLnBrk="1" fontAlgn="ctr" hangingPunct="1">
              <a:lnSpc>
                <a:spcPct val="120000"/>
              </a:lnSpc>
            </a:pPr>
            <a:r>
              <a:rPr lang="en-US" altLang="zh-CN" sz="3600" b="1">
                <a:sym typeface="Wingdings" panose="05000000000000000000" pitchFamily="2" charset="2"/>
              </a:rPr>
              <a:t>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SymTab  Insert(symtab, name, attr)</a:t>
            </a:r>
            <a:endParaRPr lang="en-US" altLang="zh-CN" sz="2000" b="1">
              <a:solidFill>
                <a:schemeClr val="accent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1" fontAlgn="ctr" hangingPunct="1">
              <a:lnSpc>
                <a:spcPct val="120000"/>
              </a:lnSpc>
            </a:pPr>
            <a:r>
              <a:rPr lang="en-US" altLang="zh-CN" sz="3600" b="1">
                <a:sym typeface="Wingdings" panose="05000000000000000000" pitchFamily="2" charset="2"/>
              </a:rPr>
              <a:t>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SymTab  Delete(symtab, name) </a:t>
            </a:r>
            <a:endParaRPr lang="en-US" altLang="zh-CN" sz="2000" b="1">
              <a:solidFill>
                <a:schemeClr val="accent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145CB4A3-73BD-4BCF-AC77-8ECA4BE7C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 Symbol Table ADT: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40965" name="AutoShape 5">
            <a:extLst>
              <a:ext uri="{FF2B5EF4-FFF2-40B4-BE49-F238E27FC236}">
                <a16:creationId xmlns:a16="http://schemas.microsoft.com/office/drawing/2014/main" id="{C46A493C-3011-4E7C-94F4-1CD08C1DD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4800"/>
            <a:ext cx="304800" cy="3048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6" name="AutoShape 6">
            <a:extLst>
              <a:ext uri="{FF2B5EF4-FFF2-40B4-BE49-F238E27FC236}">
                <a16:creationId xmlns:a16="http://schemas.microsoft.com/office/drawing/2014/main" id="{89D70053-EAC8-4ADD-95E9-58851B7A5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304800" cy="3048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7" name="AutoShape 7">
            <a:extLst>
              <a:ext uri="{FF2B5EF4-FFF2-40B4-BE49-F238E27FC236}">
                <a16:creationId xmlns:a16="http://schemas.microsoft.com/office/drawing/2014/main" id="{3105BD6C-1C31-49DB-8283-88314D0F5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3EB26474-E545-48D4-97B2-AA792D716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General Idea</a:t>
            </a:r>
            <a:endParaRPr lang="en-US" altLang="zh-CN" sz="1800" b="1"/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6B013CAE-2B0B-4494-B923-90501DE6F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3/14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autoUpdateAnimBg="0"/>
      <p:bldP spid="40964" grpId="0" autoUpdateAnimBg="0"/>
      <p:bldP spid="40965" grpId="0" animBg="1"/>
      <p:bldP spid="40966" grpId="0" animBg="1"/>
      <p:bldP spid="409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C8361B18-5DCD-4194-93BA-1FB38D172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Hash Tables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16B161F-8EEE-4986-9931-6B113615609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66800"/>
            <a:ext cx="3048000" cy="3429000"/>
            <a:chOff x="528" y="1296"/>
            <a:chExt cx="1920" cy="2160"/>
          </a:xfrm>
        </p:grpSpPr>
        <p:sp>
          <p:nvSpPr>
            <p:cNvPr id="6161" name="Rectangle 4">
              <a:extLst>
                <a:ext uri="{FF2B5EF4-FFF2-40B4-BE49-F238E27FC236}">
                  <a16:creationId xmlns:a16="http://schemas.microsoft.com/office/drawing/2014/main" id="{307B00A6-7F2C-4FCF-A967-D0911A7E9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4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chemeClr val="accent1"/>
                  </a:solidFill>
                </a:rPr>
                <a:t>[0]</a:t>
              </a:r>
              <a:endParaRPr lang="en-US" altLang="zh-CN" sz="1800" b="1"/>
            </a:p>
          </p:txBody>
        </p:sp>
        <p:sp>
          <p:nvSpPr>
            <p:cNvPr id="6162" name="Rectangle 5">
              <a:extLst>
                <a:ext uri="{FF2B5EF4-FFF2-40B4-BE49-F238E27FC236}">
                  <a16:creationId xmlns:a16="http://schemas.microsoft.com/office/drawing/2014/main" id="{5941C560-6185-48D9-906E-986361CC6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4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chemeClr val="accent1"/>
                  </a:solidFill>
                </a:rPr>
                <a:t>[1]</a:t>
              </a:r>
              <a:endParaRPr lang="en-US" altLang="zh-CN" sz="1800" b="1"/>
            </a:p>
          </p:txBody>
        </p:sp>
        <p:sp>
          <p:nvSpPr>
            <p:cNvPr id="6163" name="Rectangle 6">
              <a:extLst>
                <a:ext uri="{FF2B5EF4-FFF2-40B4-BE49-F238E27FC236}">
                  <a16:creationId xmlns:a16="http://schemas.microsoft.com/office/drawing/2014/main" id="{5AB2747F-79BD-4DDF-8AE9-61B546A38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9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chemeClr val="accent1"/>
                  </a:solidFill>
                </a:rPr>
                <a:t>… …</a:t>
              </a:r>
              <a:endParaRPr lang="en-US" altLang="zh-CN" sz="1800" b="1"/>
            </a:p>
          </p:txBody>
        </p:sp>
        <p:sp>
          <p:nvSpPr>
            <p:cNvPr id="6164" name="Rectangle 7">
              <a:extLst>
                <a:ext uri="{FF2B5EF4-FFF2-40B4-BE49-F238E27FC236}">
                  <a16:creationId xmlns:a16="http://schemas.microsoft.com/office/drawing/2014/main" id="{C6D44C4B-6E3C-4071-917A-B5AC3CEFD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34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chemeClr val="accent1"/>
                  </a:solidFill>
                </a:rPr>
                <a:t>[s</a:t>
              </a:r>
              <a:r>
                <a:rPr lang="en-US" altLang="zh-CN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1</a:t>
              </a:r>
              <a:r>
                <a:rPr lang="en-US" altLang="zh-CN" sz="1800" b="1">
                  <a:solidFill>
                    <a:schemeClr val="accent1"/>
                  </a:solidFill>
                </a:rPr>
                <a:t>]</a:t>
              </a:r>
              <a:endParaRPr lang="en-US" altLang="zh-CN" sz="1800" b="1"/>
            </a:p>
          </p:txBody>
        </p:sp>
        <p:grpSp>
          <p:nvGrpSpPr>
            <p:cNvPr id="6165" name="Group 8">
              <a:extLst>
                <a:ext uri="{FF2B5EF4-FFF2-40B4-BE49-F238E27FC236}">
                  <a16:creationId xmlns:a16="http://schemas.microsoft.com/office/drawing/2014/main" id="{65BE4701-8E38-4BF2-9D3E-7DBFAE582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584"/>
              <a:ext cx="1920" cy="288"/>
              <a:chOff x="528" y="1584"/>
              <a:chExt cx="1920" cy="288"/>
            </a:xfrm>
          </p:grpSpPr>
          <p:sp>
            <p:nvSpPr>
              <p:cNvPr id="6180" name="Rectangle 9">
                <a:extLst>
                  <a:ext uri="{FF2B5EF4-FFF2-40B4-BE49-F238E27FC236}">
                    <a16:creationId xmlns:a16="http://schemas.microsoft.com/office/drawing/2014/main" id="{D77088B4-AE3A-435A-BF01-8C62BE483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584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81" name="Rectangle 10">
                <a:extLst>
                  <a:ext uri="{FF2B5EF4-FFF2-40B4-BE49-F238E27FC236}">
                    <a16:creationId xmlns:a16="http://schemas.microsoft.com/office/drawing/2014/main" id="{EEE2B231-555B-4F21-82E0-363116634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584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82" name="Rectangle 11">
                <a:extLst>
                  <a:ext uri="{FF2B5EF4-FFF2-40B4-BE49-F238E27FC236}">
                    <a16:creationId xmlns:a16="http://schemas.microsoft.com/office/drawing/2014/main" id="{42B92C6E-EAF5-4F47-8B6E-530F05112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67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… …</a:t>
                </a:r>
              </a:p>
            </p:txBody>
          </p:sp>
          <p:sp>
            <p:nvSpPr>
              <p:cNvPr id="6183" name="Rectangle 12">
                <a:extLst>
                  <a:ext uri="{FF2B5EF4-FFF2-40B4-BE49-F238E27FC236}">
                    <a16:creationId xmlns:a16="http://schemas.microsoft.com/office/drawing/2014/main" id="{C96EBB66-2640-48B8-906B-69301A76F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84" name="Rectangle 13">
                <a:extLst>
                  <a:ext uri="{FF2B5EF4-FFF2-40B4-BE49-F238E27FC236}">
                    <a16:creationId xmlns:a16="http://schemas.microsoft.com/office/drawing/2014/main" id="{2B24BEDE-DA29-4CA2-A8DB-5ADD96A2B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632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>
                    <a:solidFill>
                      <a:schemeClr val="hlink"/>
                    </a:solidFill>
                  </a:rPr>
                  <a:t>ht [ 0 ]</a:t>
                </a:r>
                <a:endParaRPr lang="en-US" altLang="zh-CN" sz="1800" b="1"/>
              </a:p>
            </p:txBody>
          </p:sp>
        </p:grpSp>
        <p:grpSp>
          <p:nvGrpSpPr>
            <p:cNvPr id="6166" name="Group 14">
              <a:extLst>
                <a:ext uri="{FF2B5EF4-FFF2-40B4-BE49-F238E27FC236}">
                  <a16:creationId xmlns:a16="http://schemas.microsoft.com/office/drawing/2014/main" id="{0F4EEC7E-6BBF-4B03-B674-2EDDF42C7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872"/>
              <a:ext cx="1920" cy="288"/>
              <a:chOff x="528" y="1584"/>
              <a:chExt cx="1920" cy="288"/>
            </a:xfrm>
          </p:grpSpPr>
          <p:sp>
            <p:nvSpPr>
              <p:cNvPr id="6175" name="Rectangle 15">
                <a:extLst>
                  <a:ext uri="{FF2B5EF4-FFF2-40B4-BE49-F238E27FC236}">
                    <a16:creationId xmlns:a16="http://schemas.microsoft.com/office/drawing/2014/main" id="{6BE1CECB-D5E9-4490-9480-01ADE1266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584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76" name="Rectangle 16">
                <a:extLst>
                  <a:ext uri="{FF2B5EF4-FFF2-40B4-BE49-F238E27FC236}">
                    <a16:creationId xmlns:a16="http://schemas.microsoft.com/office/drawing/2014/main" id="{3653BF34-10F3-470D-9CEC-D9C5E646B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584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77" name="Rectangle 17">
                <a:extLst>
                  <a:ext uri="{FF2B5EF4-FFF2-40B4-BE49-F238E27FC236}">
                    <a16:creationId xmlns:a16="http://schemas.microsoft.com/office/drawing/2014/main" id="{3B941717-A3E5-4F53-9498-4A1E80C43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67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… …</a:t>
                </a:r>
              </a:p>
            </p:txBody>
          </p:sp>
          <p:sp>
            <p:nvSpPr>
              <p:cNvPr id="6178" name="Rectangle 18">
                <a:extLst>
                  <a:ext uri="{FF2B5EF4-FFF2-40B4-BE49-F238E27FC236}">
                    <a16:creationId xmlns:a16="http://schemas.microsoft.com/office/drawing/2014/main" id="{756F3E6C-783B-435E-8C09-38282E2BB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79" name="Rectangle 19">
                <a:extLst>
                  <a:ext uri="{FF2B5EF4-FFF2-40B4-BE49-F238E27FC236}">
                    <a16:creationId xmlns:a16="http://schemas.microsoft.com/office/drawing/2014/main" id="{DDA8F309-4197-4C06-BD28-71EFF5272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632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>
                    <a:solidFill>
                      <a:schemeClr val="hlink"/>
                    </a:solidFill>
                  </a:rPr>
                  <a:t>ht [ 1 ]</a:t>
                </a:r>
                <a:endParaRPr lang="en-US" altLang="zh-CN" sz="1800" b="1"/>
              </a:p>
            </p:txBody>
          </p:sp>
        </p:grpSp>
        <p:grpSp>
          <p:nvGrpSpPr>
            <p:cNvPr id="6167" name="Group 20">
              <a:extLst>
                <a:ext uri="{FF2B5EF4-FFF2-40B4-BE49-F238E27FC236}">
                  <a16:creationId xmlns:a16="http://schemas.microsoft.com/office/drawing/2014/main" id="{C4C9C2ED-45D6-409D-8134-CC26E7FCB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168"/>
              <a:ext cx="1920" cy="288"/>
              <a:chOff x="528" y="1584"/>
              <a:chExt cx="1920" cy="288"/>
            </a:xfrm>
          </p:grpSpPr>
          <p:sp>
            <p:nvSpPr>
              <p:cNvPr id="6170" name="Rectangle 21">
                <a:extLst>
                  <a:ext uri="{FF2B5EF4-FFF2-40B4-BE49-F238E27FC236}">
                    <a16:creationId xmlns:a16="http://schemas.microsoft.com/office/drawing/2014/main" id="{546227BF-236C-4670-9D87-133AA221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584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71" name="Rectangle 22">
                <a:extLst>
                  <a:ext uri="{FF2B5EF4-FFF2-40B4-BE49-F238E27FC236}">
                    <a16:creationId xmlns:a16="http://schemas.microsoft.com/office/drawing/2014/main" id="{3A45C9EB-CA0F-4F67-A3EF-4DC95A840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584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72" name="Rectangle 23">
                <a:extLst>
                  <a:ext uri="{FF2B5EF4-FFF2-40B4-BE49-F238E27FC236}">
                    <a16:creationId xmlns:a16="http://schemas.microsoft.com/office/drawing/2014/main" id="{C68E0919-5172-4C92-B7E8-01D6331D0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67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… …</a:t>
                </a:r>
              </a:p>
            </p:txBody>
          </p:sp>
          <p:sp>
            <p:nvSpPr>
              <p:cNvPr id="6173" name="Rectangle 24">
                <a:extLst>
                  <a:ext uri="{FF2B5EF4-FFF2-40B4-BE49-F238E27FC236}">
                    <a16:creationId xmlns:a16="http://schemas.microsoft.com/office/drawing/2014/main" id="{A93A042B-0B3B-4F76-A316-843EA131F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74" name="Rectangle 25">
                <a:extLst>
                  <a:ext uri="{FF2B5EF4-FFF2-40B4-BE49-F238E27FC236}">
                    <a16:creationId xmlns:a16="http://schemas.microsoft.com/office/drawing/2014/main" id="{BDB1760A-E7FD-40F2-929A-279302969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632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>
                    <a:solidFill>
                      <a:schemeClr val="hlink"/>
                    </a:solidFill>
                  </a:rPr>
                  <a:t>ht [b</a:t>
                </a:r>
                <a:r>
                  <a:rPr lang="en-US" altLang="zh-CN" sz="1800" b="1">
                    <a:solidFill>
                      <a:schemeClr val="hlink"/>
                    </a:solidFill>
                    <a:sym typeface="Symbol" panose="05050102010706020507" pitchFamily="18" charset="2"/>
                  </a:rPr>
                  <a:t>1</a:t>
                </a:r>
                <a:r>
                  <a:rPr lang="en-US" altLang="zh-CN" sz="1800" b="1">
                    <a:solidFill>
                      <a:schemeClr val="hlink"/>
                    </a:solidFill>
                  </a:rPr>
                  <a:t>]</a:t>
                </a:r>
                <a:endParaRPr lang="en-US" altLang="zh-CN" sz="1800" b="1"/>
              </a:p>
            </p:txBody>
          </p:sp>
        </p:grpSp>
        <p:sp>
          <p:nvSpPr>
            <p:cNvPr id="6168" name="Rectangle 26">
              <a:extLst>
                <a:ext uri="{FF2B5EF4-FFF2-40B4-BE49-F238E27FC236}">
                  <a16:creationId xmlns:a16="http://schemas.microsoft.com/office/drawing/2014/main" id="{5E9CA67F-727D-49C6-B594-FA66298CC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84"/>
              <a:ext cx="1392" cy="187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       </a:t>
              </a:r>
              <a:r>
                <a:rPr lang="en-US" altLang="zh-CN" sz="3600" b="1"/>
                <a:t>… …</a:t>
              </a:r>
            </a:p>
          </p:txBody>
        </p:sp>
        <p:sp>
          <p:nvSpPr>
            <p:cNvPr id="6169" name="Rectangle 27">
              <a:extLst>
                <a:ext uri="{FF2B5EF4-FFF2-40B4-BE49-F238E27FC236}">
                  <a16:creationId xmlns:a16="http://schemas.microsoft.com/office/drawing/2014/main" id="{536B4F11-7327-4FCB-B3FA-202E4792B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256"/>
              <a:ext cx="240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hlink"/>
                  </a:solidFill>
                </a:rPr>
                <a:t>…  …</a:t>
              </a:r>
              <a:endParaRPr lang="en-US" altLang="zh-CN" sz="3200" b="1"/>
            </a:p>
          </p:txBody>
        </p:sp>
      </p:grpSp>
      <p:grpSp>
        <p:nvGrpSpPr>
          <p:cNvPr id="6" name="Group 28">
            <a:extLst>
              <a:ext uri="{FF2B5EF4-FFF2-40B4-BE49-F238E27FC236}">
                <a16:creationId xmlns:a16="http://schemas.microsoft.com/office/drawing/2014/main" id="{63F97B77-0102-4D19-AD49-00B0EBAB47F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524000"/>
            <a:ext cx="1828800" cy="2971800"/>
            <a:chOff x="2352" y="1296"/>
            <a:chExt cx="1152" cy="1872"/>
          </a:xfrm>
        </p:grpSpPr>
        <p:sp>
          <p:nvSpPr>
            <p:cNvPr id="6159" name="AutoShape 29">
              <a:extLst>
                <a:ext uri="{FF2B5EF4-FFF2-40B4-BE49-F238E27FC236}">
                  <a16:creationId xmlns:a16="http://schemas.microsoft.com/office/drawing/2014/main" id="{13B527C9-F298-4495-B322-D1EE13218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1296"/>
              <a:ext cx="240" cy="1872"/>
            </a:xfrm>
            <a:prstGeom prst="rightBrace">
              <a:avLst>
                <a:gd name="adj1" fmla="val 6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0" name="Rectangle 30">
              <a:extLst>
                <a:ext uri="{FF2B5EF4-FFF2-40B4-BE49-F238E27FC236}">
                  <a16:creationId xmlns:a16="http://schemas.microsoft.com/office/drawing/2014/main" id="{FCFE7642-237C-4258-A808-9947C0DC1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64"/>
              <a:ext cx="9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b buckets</a:t>
              </a:r>
              <a:endParaRPr lang="en-US" altLang="zh-CN" b="1"/>
            </a:p>
          </p:txBody>
        </p:sp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id="{52595DA5-F4D8-4797-8831-6C1D5F330E1A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572000"/>
            <a:ext cx="2133600" cy="685800"/>
            <a:chOff x="960" y="3216"/>
            <a:chExt cx="1344" cy="432"/>
          </a:xfrm>
        </p:grpSpPr>
        <p:sp>
          <p:nvSpPr>
            <p:cNvPr id="6157" name="AutoShape 32">
              <a:extLst>
                <a:ext uri="{FF2B5EF4-FFF2-40B4-BE49-F238E27FC236}">
                  <a16:creationId xmlns:a16="http://schemas.microsoft.com/office/drawing/2014/main" id="{1F58BC38-4EB7-4724-8C63-4ADC8D4AA9BC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536" y="2640"/>
              <a:ext cx="192" cy="1344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8" name="Rectangle 33">
              <a:extLst>
                <a:ext uri="{FF2B5EF4-FFF2-40B4-BE49-F238E27FC236}">
                  <a16:creationId xmlns:a16="http://schemas.microsoft.com/office/drawing/2014/main" id="{A7DCA686-93DD-43B2-BBE0-E54D82D2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08"/>
              <a:ext cx="9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accent1"/>
                  </a:solidFill>
                </a:rPr>
                <a:t>s slots</a:t>
              </a:r>
              <a:endParaRPr lang="en-US" altLang="zh-CN" b="1"/>
            </a:p>
          </p:txBody>
        </p:sp>
      </p:grpSp>
      <p:sp>
        <p:nvSpPr>
          <p:cNvPr id="42018" name="Text Box 34">
            <a:extLst>
              <a:ext uri="{FF2B5EF4-FFF2-40B4-BE49-F238E27FC236}">
                <a16:creationId xmlns:a16="http://schemas.microsoft.com/office/drawing/2014/main" id="{B9953068-4CEC-4715-9C25-0F5C00E3F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914400"/>
            <a:ext cx="4343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         For each identifier  </a:t>
            </a:r>
            <a:r>
              <a:rPr lang="en-US" altLang="zh-CN" b="1" i="1"/>
              <a:t>x</a:t>
            </a:r>
            <a:r>
              <a:rPr lang="en-US" altLang="zh-CN" b="1"/>
              <a:t>,  we define a </a:t>
            </a:r>
            <a:r>
              <a:rPr lang="en-US" altLang="zh-CN" b="1">
                <a:solidFill>
                  <a:schemeClr val="hlink"/>
                </a:solidFill>
              </a:rPr>
              <a:t>hash function</a:t>
            </a:r>
            <a:r>
              <a:rPr lang="en-US" altLang="zh-CN" b="1"/>
              <a:t> </a:t>
            </a:r>
          </a:p>
          <a:p>
            <a:pPr eaLnBrk="1" hangingPunct="1"/>
            <a:r>
              <a:rPr lang="en-US" altLang="zh-CN" b="1"/>
              <a:t> </a:t>
            </a:r>
            <a:r>
              <a:rPr lang="en-US" altLang="zh-CN" b="1" i="1">
                <a:solidFill>
                  <a:schemeClr val="hlink"/>
                </a:solidFill>
              </a:rPr>
              <a:t>f</a:t>
            </a:r>
            <a:r>
              <a:rPr lang="en-US" altLang="zh-CN" b="1">
                <a:solidFill>
                  <a:schemeClr val="hlink"/>
                </a:solidFill>
              </a:rPr>
              <a:t> ( </a:t>
            </a:r>
            <a:r>
              <a:rPr lang="en-US" altLang="zh-CN" b="1" i="1">
                <a:solidFill>
                  <a:schemeClr val="hlink"/>
                </a:solidFill>
              </a:rPr>
              <a:t>x</a:t>
            </a:r>
            <a:r>
              <a:rPr lang="en-US" altLang="zh-CN" b="1">
                <a:solidFill>
                  <a:schemeClr val="hlink"/>
                </a:solidFill>
              </a:rPr>
              <a:t> )</a:t>
            </a:r>
            <a:r>
              <a:rPr lang="en-US" altLang="zh-CN" b="1"/>
              <a:t> = position of </a:t>
            </a:r>
            <a:r>
              <a:rPr lang="en-US" altLang="zh-CN" b="1" i="1"/>
              <a:t>x</a:t>
            </a:r>
            <a:r>
              <a:rPr lang="en-US" altLang="zh-CN" b="1"/>
              <a:t> in ht[ ] (i.e. </a:t>
            </a:r>
          </a:p>
          <a:p>
            <a:pPr eaLnBrk="1" hangingPunct="1"/>
            <a:r>
              <a:rPr lang="en-US" altLang="zh-CN" b="1"/>
              <a:t>              the index of the bucket </a:t>
            </a:r>
          </a:p>
          <a:p>
            <a:pPr eaLnBrk="1" hangingPunct="1"/>
            <a:r>
              <a:rPr lang="en-US" altLang="zh-CN" b="1"/>
              <a:t>              that contains </a:t>
            </a:r>
            <a:r>
              <a:rPr lang="en-US" altLang="zh-CN" b="1" i="1"/>
              <a:t>x</a:t>
            </a:r>
            <a:r>
              <a:rPr lang="en-US" altLang="zh-CN" b="1"/>
              <a:t> ) </a:t>
            </a:r>
          </a:p>
        </p:txBody>
      </p:sp>
      <p:sp>
        <p:nvSpPr>
          <p:cNvPr id="42019" name="Text Box 35">
            <a:extLst>
              <a:ext uri="{FF2B5EF4-FFF2-40B4-BE49-F238E27FC236}">
                <a16:creationId xmlns:a16="http://schemas.microsoft.com/office/drawing/2014/main" id="{C1EE6AD7-E4C0-4788-9926-3A786AA98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429000"/>
            <a:ext cx="464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1244600" indent="-1244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T</a:t>
            </a:r>
            <a:r>
              <a:rPr lang="en-US" altLang="zh-CN" b="1">
                <a:sym typeface="Wingdings" panose="05000000000000000000" pitchFamily="2" charset="2"/>
              </a:rPr>
              <a:t>  ::= total number of distinct possible values for </a:t>
            </a:r>
            <a:r>
              <a:rPr lang="en-US" altLang="zh-CN" b="1" i="1">
                <a:sym typeface="Wingdings" panose="05000000000000000000" pitchFamily="2" charset="2"/>
              </a:rPr>
              <a:t>x</a:t>
            </a:r>
            <a:endParaRPr lang="en-US" altLang="zh-CN" b="1"/>
          </a:p>
        </p:txBody>
      </p:sp>
      <p:sp>
        <p:nvSpPr>
          <p:cNvPr id="42020" name="Text Box 36">
            <a:extLst>
              <a:ext uri="{FF2B5EF4-FFF2-40B4-BE49-F238E27FC236}">
                <a16:creationId xmlns:a16="http://schemas.microsoft.com/office/drawing/2014/main" id="{D9D3D2E0-B082-40CF-B39F-C2EEC1534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67200"/>
            <a:ext cx="464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1244600" indent="-1244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b="1">
                <a:sym typeface="Wingdings" panose="05000000000000000000" pitchFamily="2" charset="2"/>
              </a:rPr>
              <a:t> ::= total number of identifiers in ht[ ]</a:t>
            </a:r>
            <a:endParaRPr lang="en-US" altLang="zh-CN" b="1"/>
          </a:p>
        </p:txBody>
      </p:sp>
      <p:sp>
        <p:nvSpPr>
          <p:cNvPr id="42021" name="Text Box 37">
            <a:extLst>
              <a:ext uri="{FF2B5EF4-FFF2-40B4-BE49-F238E27FC236}">
                <a16:creationId xmlns:a16="http://schemas.microsoft.com/office/drawing/2014/main" id="{7757567B-9F75-4D32-B3EB-8ACB2A35C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1244600" indent="-1244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  identifier density</a:t>
            </a:r>
            <a:r>
              <a:rPr lang="en-US" altLang="zh-CN" b="1">
                <a:sym typeface="Wingdings" panose="05000000000000000000" pitchFamily="2" charset="2"/>
              </a:rPr>
              <a:t> ::= </a:t>
            </a:r>
            <a:r>
              <a:rPr lang="en-US" altLang="zh-CN" b="1" i="1">
                <a:sym typeface="Wingdings" panose="05000000000000000000" pitchFamily="2" charset="2"/>
              </a:rPr>
              <a:t>n </a:t>
            </a:r>
            <a:r>
              <a:rPr lang="en-US" altLang="zh-CN" b="1">
                <a:sym typeface="Wingdings" panose="05000000000000000000" pitchFamily="2" charset="2"/>
              </a:rPr>
              <a:t>/ </a:t>
            </a:r>
            <a:r>
              <a:rPr lang="en-US" altLang="zh-CN" b="1" i="1">
                <a:sym typeface="Wingdings" panose="05000000000000000000" pitchFamily="2" charset="2"/>
              </a:rPr>
              <a:t>T</a:t>
            </a:r>
            <a:endParaRPr lang="en-US" altLang="zh-CN" b="1" i="1"/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3FFBC84B-43DA-47BC-B68D-646319689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5626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1244600" indent="-1244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  loading density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</a:t>
            </a:r>
            <a:r>
              <a:rPr lang="en-US" altLang="zh-CN" b="1">
                <a:sym typeface="Wingdings" panose="05000000000000000000" pitchFamily="2" charset="2"/>
              </a:rPr>
              <a:t> ::= </a:t>
            </a:r>
            <a:r>
              <a:rPr lang="en-US" altLang="zh-CN" b="1" i="1">
                <a:sym typeface="Wingdings" panose="05000000000000000000" pitchFamily="2" charset="2"/>
              </a:rPr>
              <a:t>n </a:t>
            </a:r>
            <a:r>
              <a:rPr lang="en-US" altLang="zh-CN" b="1">
                <a:sym typeface="Wingdings" panose="05000000000000000000" pitchFamily="2" charset="2"/>
              </a:rPr>
              <a:t>/ (</a:t>
            </a:r>
            <a:r>
              <a:rPr lang="en-US" altLang="zh-CN" b="1" i="1">
                <a:sym typeface="Wingdings" panose="05000000000000000000" pitchFamily="2" charset="2"/>
              </a:rPr>
              <a:t>s b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155" name="Text Box 39">
            <a:extLst>
              <a:ext uri="{FF2B5EF4-FFF2-40B4-BE49-F238E27FC236}">
                <a16:creationId xmlns:a16="http://schemas.microsoft.com/office/drawing/2014/main" id="{28FC77BC-E548-4602-BD1B-E01239FF1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General Idea</a:t>
            </a:r>
            <a:endParaRPr lang="en-US" altLang="zh-CN" sz="1800" b="1"/>
          </a:p>
        </p:txBody>
      </p:sp>
      <p:sp>
        <p:nvSpPr>
          <p:cNvPr id="6156" name="Text Box 40">
            <a:extLst>
              <a:ext uri="{FF2B5EF4-FFF2-40B4-BE49-F238E27FC236}">
                <a16:creationId xmlns:a16="http://schemas.microsoft.com/office/drawing/2014/main" id="{6127B26B-E09B-4480-875D-A0025CA23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4/14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2018" grpId="0" autoUpdateAnimBg="0"/>
      <p:bldP spid="42019" grpId="0" autoUpdateAnimBg="0"/>
      <p:bldP spid="42020" grpId="0" autoUpdateAnimBg="0"/>
      <p:bldP spid="42021" grpId="0" autoUpdateAnimBg="0"/>
      <p:bldP spid="420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>
            <a:extLst>
              <a:ext uri="{FF2B5EF4-FFF2-40B4-BE49-F238E27FC236}">
                <a16:creationId xmlns:a16="http://schemas.microsoft.com/office/drawing/2014/main" id="{1CB6AE35-5D92-44E3-8A9F-D501F0804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"/>
            <a:ext cx="853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660400" indent="-660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hlink"/>
                </a:solidFill>
                <a:sym typeface="Webdings" panose="05030102010509060703" pitchFamily="18" charset="2"/>
              </a:rPr>
              <a:t> </a:t>
            </a:r>
            <a:r>
              <a:rPr lang="en-US" altLang="zh-CN" b="1">
                <a:sym typeface="Webdings" panose="05030102010509060703" pitchFamily="18" charset="2"/>
              </a:rPr>
              <a:t>A</a:t>
            </a:r>
            <a:r>
              <a:rPr lang="en-US" altLang="zh-CN" b="1">
                <a:solidFill>
                  <a:schemeClr val="hlink"/>
                </a:solidFill>
                <a:sym typeface="Webdings" panose="05030102010509060703" pitchFamily="18" charset="2"/>
              </a:rPr>
              <a:t> collision </a:t>
            </a:r>
            <a:r>
              <a:rPr lang="en-US" altLang="zh-CN" b="1">
                <a:sym typeface="Webdings" panose="05030102010509060703" pitchFamily="18" charset="2"/>
              </a:rPr>
              <a:t>occurs when we hash two nonidentical identifiers into the same bucket, i.e.  </a:t>
            </a:r>
            <a:r>
              <a:rPr lang="en-US" altLang="zh-CN" b="1" i="1">
                <a:sym typeface="Webdings" panose="05030102010509060703" pitchFamily="18" charset="2"/>
              </a:rPr>
              <a:t>f</a:t>
            </a:r>
            <a:r>
              <a:rPr lang="en-US" altLang="zh-CN" b="1">
                <a:sym typeface="Webdings" panose="05030102010509060703" pitchFamily="18" charset="2"/>
              </a:rPr>
              <a:t> ( </a:t>
            </a:r>
            <a:r>
              <a:rPr lang="en-US" altLang="zh-CN" b="1" i="1">
                <a:sym typeface="Webdings" panose="05030102010509060703" pitchFamily="18" charset="2"/>
              </a:rPr>
              <a:t>i</a:t>
            </a:r>
            <a:r>
              <a:rPr lang="en-US" altLang="zh-CN" b="1" baseline="-25000">
                <a:sym typeface="Webdings" panose="05030102010509060703" pitchFamily="18" charset="2"/>
              </a:rPr>
              <a:t>1</a:t>
            </a:r>
            <a:r>
              <a:rPr lang="en-US" altLang="zh-CN" b="1">
                <a:sym typeface="Webdings" panose="05030102010509060703" pitchFamily="18" charset="2"/>
              </a:rPr>
              <a:t> ) = </a:t>
            </a:r>
            <a:r>
              <a:rPr lang="en-US" altLang="zh-CN" b="1" i="1">
                <a:sym typeface="Webdings" panose="05030102010509060703" pitchFamily="18" charset="2"/>
              </a:rPr>
              <a:t>f</a:t>
            </a:r>
            <a:r>
              <a:rPr lang="en-US" altLang="zh-CN" b="1">
                <a:sym typeface="Webdings" panose="05030102010509060703" pitchFamily="18" charset="2"/>
              </a:rPr>
              <a:t> ( </a:t>
            </a:r>
            <a:r>
              <a:rPr lang="en-US" altLang="zh-CN" b="1" i="1">
                <a:sym typeface="Webdings" panose="05030102010509060703" pitchFamily="18" charset="2"/>
              </a:rPr>
              <a:t>i</a:t>
            </a:r>
            <a:r>
              <a:rPr lang="en-US" altLang="zh-CN" b="1" baseline="-25000">
                <a:sym typeface="Webdings" panose="05030102010509060703" pitchFamily="18" charset="2"/>
              </a:rPr>
              <a:t>2</a:t>
            </a:r>
            <a:r>
              <a:rPr lang="en-US" altLang="zh-CN" b="1">
                <a:sym typeface="Webdings" panose="05030102010509060703" pitchFamily="18" charset="2"/>
              </a:rPr>
              <a:t> ) when </a:t>
            </a:r>
            <a:r>
              <a:rPr lang="en-US" altLang="zh-CN" b="1" i="1">
                <a:sym typeface="Webdings" panose="05030102010509060703" pitchFamily="18" charset="2"/>
              </a:rPr>
              <a:t>i</a:t>
            </a:r>
            <a:r>
              <a:rPr lang="en-US" altLang="zh-CN" b="1" baseline="-25000">
                <a:sym typeface="Webdings" panose="05030102010509060703" pitchFamily="18" charset="2"/>
              </a:rPr>
              <a:t>1</a:t>
            </a:r>
            <a:r>
              <a:rPr lang="en-US" altLang="zh-CN" b="1">
                <a:sym typeface="Webdings" panose="05030102010509060703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 </a:t>
            </a:r>
            <a:r>
              <a:rPr lang="en-US" altLang="zh-CN" b="1" i="1">
                <a:sym typeface="Symbol" panose="05050102010706020507" pitchFamily="18" charset="2"/>
              </a:rPr>
              <a:t>i</a:t>
            </a:r>
            <a:r>
              <a:rPr lang="en-US" altLang="zh-CN" b="1" baseline="-25000">
                <a:sym typeface="Symbol" panose="05050102010706020507" pitchFamily="18" charset="2"/>
              </a:rPr>
              <a:t>2 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  <a:endParaRPr lang="en-US" altLang="zh-CN" b="1"/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1BE92817-612E-4C8D-AD95-33549DD63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853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660400" indent="-660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hlink"/>
                </a:solidFill>
                <a:sym typeface="Webdings" panose="05030102010509060703" pitchFamily="18" charset="2"/>
              </a:rPr>
              <a:t> </a:t>
            </a:r>
            <a:r>
              <a:rPr lang="en-US" altLang="zh-CN" b="1">
                <a:sym typeface="Webdings" panose="05030102010509060703" pitchFamily="18" charset="2"/>
              </a:rPr>
              <a:t>An</a:t>
            </a:r>
            <a:r>
              <a:rPr lang="en-US" altLang="zh-CN" b="1">
                <a:solidFill>
                  <a:schemeClr val="hlink"/>
                </a:solidFill>
                <a:sym typeface="Webdings" panose="05030102010509060703" pitchFamily="18" charset="2"/>
              </a:rPr>
              <a:t> overflow </a:t>
            </a:r>
            <a:r>
              <a:rPr lang="en-US" altLang="zh-CN" b="1">
                <a:sym typeface="Webdings" panose="05030102010509060703" pitchFamily="18" charset="2"/>
              </a:rPr>
              <a:t>occurs when we hash a new identifier into a full bucket.</a:t>
            </a:r>
            <a:endParaRPr lang="en-US" altLang="zh-CN" b="1"/>
          </a:p>
        </p:txBody>
      </p:sp>
      <p:sp>
        <p:nvSpPr>
          <p:cNvPr id="43013" name="AutoShape 5">
            <a:extLst>
              <a:ext uri="{FF2B5EF4-FFF2-40B4-BE49-F238E27FC236}">
                <a16:creationId xmlns:a16="http://schemas.microsoft.com/office/drawing/2014/main" id="{9AAEFE24-9D95-40DF-916C-46C08D575DA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19400" y="1600200"/>
            <a:ext cx="5334000" cy="1066800"/>
          </a:xfrm>
          <a:prstGeom prst="wedgeEllipseCallout">
            <a:avLst>
              <a:gd name="adj1" fmla="val -55986"/>
              <a:gd name="adj2" fmla="val 75593"/>
            </a:avLst>
          </a:prstGeom>
          <a:gradFill rotWithShape="0">
            <a:gsLst>
              <a:gs pos="0">
                <a:srgbClr val="D5D5D5"/>
              </a:gs>
              <a:gs pos="100000">
                <a:srgbClr val="FFFFFF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Collision and overflow happen </a:t>
            </a:r>
          </a:p>
          <a:p>
            <a:pPr algn="ctr" eaLnBrk="1" hangingPunct="1"/>
            <a:r>
              <a:rPr lang="en-US" altLang="zh-CN" b="1"/>
              <a:t>simultaneously if s = 1.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BED770D7-1E9A-4041-B09C-2A45F2ABD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Mapping  </a:t>
            </a:r>
            <a:r>
              <a:rPr lang="en-US" altLang="zh-CN" b="1" i="1"/>
              <a:t>n</a:t>
            </a:r>
            <a:r>
              <a:rPr lang="en-US" altLang="zh-CN" b="1"/>
              <a:t> = 10  </a:t>
            </a:r>
            <a:r>
              <a:rPr lang="en-US" altLang="zh-CN" b="1">
                <a:latin typeface="Arial" panose="020B0604020202020204" pitchFamily="34" charset="0"/>
              </a:rPr>
              <a:t>C</a:t>
            </a:r>
            <a:r>
              <a:rPr lang="en-US" altLang="zh-CN" b="1"/>
              <a:t> library functions into a hash table ht[ ] with </a:t>
            </a:r>
            <a:r>
              <a:rPr lang="en-US" altLang="zh-CN" b="1" i="1"/>
              <a:t>b</a:t>
            </a:r>
            <a:r>
              <a:rPr lang="en-US" altLang="zh-CN" b="1"/>
              <a:t> = 26 buckets and </a:t>
            </a:r>
            <a:r>
              <a:rPr lang="en-US" altLang="zh-CN" b="1" i="1"/>
              <a:t>s</a:t>
            </a:r>
            <a:r>
              <a:rPr lang="en-US" altLang="zh-CN" b="1"/>
              <a:t> = 2.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067BDB6A-786E-4F24-8924-91ABAC906A0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971800"/>
            <a:ext cx="2514600" cy="3048000"/>
            <a:chOff x="3648" y="2064"/>
            <a:chExt cx="1584" cy="1920"/>
          </a:xfrm>
        </p:grpSpPr>
        <p:sp>
          <p:nvSpPr>
            <p:cNvPr id="7205" name="Rectangle 8">
              <a:extLst>
                <a:ext uri="{FF2B5EF4-FFF2-40B4-BE49-F238E27FC236}">
                  <a16:creationId xmlns:a16="http://schemas.microsoft.com/office/drawing/2014/main" id="{90D0F5BA-FA81-457A-988E-992A4F6F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Slot 1</a:t>
              </a:r>
            </a:p>
          </p:txBody>
        </p:sp>
        <p:sp>
          <p:nvSpPr>
            <p:cNvPr id="7206" name="Rectangle 9">
              <a:extLst>
                <a:ext uri="{FF2B5EF4-FFF2-40B4-BE49-F238E27FC236}">
                  <a16:creationId xmlns:a16="http://schemas.microsoft.com/office/drawing/2014/main" id="{1FD0769E-781C-41DF-B0D6-914FCFD10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64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Slot 0</a:t>
              </a:r>
            </a:p>
          </p:txBody>
        </p:sp>
        <p:sp>
          <p:nvSpPr>
            <p:cNvPr id="7207" name="Rectangle 10">
              <a:extLst>
                <a:ext uri="{FF2B5EF4-FFF2-40B4-BE49-F238E27FC236}">
                  <a16:creationId xmlns:a16="http://schemas.microsoft.com/office/drawing/2014/main" id="{3FE7C165-36D3-4BE3-BFB8-B97950D2D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064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08" name="Rectangle 11">
              <a:extLst>
                <a:ext uri="{FF2B5EF4-FFF2-40B4-BE49-F238E27FC236}">
                  <a16:creationId xmlns:a16="http://schemas.microsoft.com/office/drawing/2014/main" id="{06BE9E81-A232-47D4-B8BB-491808E1E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256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09" name="Rectangle 12">
              <a:extLst>
                <a:ext uri="{FF2B5EF4-FFF2-40B4-BE49-F238E27FC236}">
                  <a16:creationId xmlns:a16="http://schemas.microsoft.com/office/drawing/2014/main" id="{7F79BD09-1ED6-477B-BB48-5588C5130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56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10" name="Rectangle 13">
              <a:extLst>
                <a:ext uri="{FF2B5EF4-FFF2-40B4-BE49-F238E27FC236}">
                  <a16:creationId xmlns:a16="http://schemas.microsoft.com/office/drawing/2014/main" id="{A7AEE7B7-9DFC-4ACA-8B2F-99EFE40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256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0</a:t>
              </a:r>
            </a:p>
          </p:txBody>
        </p:sp>
        <p:sp>
          <p:nvSpPr>
            <p:cNvPr id="7211" name="Rectangle 14">
              <a:extLst>
                <a:ext uri="{FF2B5EF4-FFF2-40B4-BE49-F238E27FC236}">
                  <a16:creationId xmlns:a16="http://schemas.microsoft.com/office/drawing/2014/main" id="{CFA6C193-7CB4-4F1E-9727-016F4AD1B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12" name="Rectangle 15">
              <a:extLst>
                <a:ext uri="{FF2B5EF4-FFF2-40B4-BE49-F238E27FC236}">
                  <a16:creationId xmlns:a16="http://schemas.microsoft.com/office/drawing/2014/main" id="{030F888E-8513-43D3-9421-DB629EE35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48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13" name="Rectangle 16">
              <a:extLst>
                <a:ext uri="{FF2B5EF4-FFF2-40B4-BE49-F238E27FC236}">
                  <a16:creationId xmlns:a16="http://schemas.microsoft.com/office/drawing/2014/main" id="{DCD1FAFC-C636-4E9A-91AC-C530178AD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1</a:t>
              </a:r>
            </a:p>
          </p:txBody>
        </p:sp>
        <p:sp>
          <p:nvSpPr>
            <p:cNvPr id="7214" name="Rectangle 17">
              <a:extLst>
                <a:ext uri="{FF2B5EF4-FFF2-40B4-BE49-F238E27FC236}">
                  <a16:creationId xmlns:a16="http://schemas.microsoft.com/office/drawing/2014/main" id="{9DADA76E-7037-43E4-AC36-565CB5141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40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15" name="Rectangle 18">
              <a:extLst>
                <a:ext uri="{FF2B5EF4-FFF2-40B4-BE49-F238E27FC236}">
                  <a16:creationId xmlns:a16="http://schemas.microsoft.com/office/drawing/2014/main" id="{045558EC-C01A-4056-A76F-78884784B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40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16" name="Rectangle 19">
              <a:extLst>
                <a:ext uri="{FF2B5EF4-FFF2-40B4-BE49-F238E27FC236}">
                  <a16:creationId xmlns:a16="http://schemas.microsoft.com/office/drawing/2014/main" id="{E3513BC8-135C-43AA-B88C-79ACB03A3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640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2</a:t>
              </a:r>
            </a:p>
          </p:txBody>
        </p:sp>
        <p:sp>
          <p:nvSpPr>
            <p:cNvPr id="7217" name="Rectangle 20">
              <a:extLst>
                <a:ext uri="{FF2B5EF4-FFF2-40B4-BE49-F238E27FC236}">
                  <a16:creationId xmlns:a16="http://schemas.microsoft.com/office/drawing/2014/main" id="{097A6DB8-A8BA-4BAB-8CFD-F3E4E353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83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18" name="Rectangle 21">
              <a:extLst>
                <a:ext uri="{FF2B5EF4-FFF2-40B4-BE49-F238E27FC236}">
                  <a16:creationId xmlns:a16="http://schemas.microsoft.com/office/drawing/2014/main" id="{7FC577E9-9D80-413D-82C8-718E73019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3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19" name="Rectangle 22">
              <a:extLst>
                <a:ext uri="{FF2B5EF4-FFF2-40B4-BE49-F238E27FC236}">
                  <a16:creationId xmlns:a16="http://schemas.microsoft.com/office/drawing/2014/main" id="{1C506AC4-954B-4EA8-B819-A7342451C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3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3</a:t>
              </a:r>
            </a:p>
          </p:txBody>
        </p:sp>
        <p:sp>
          <p:nvSpPr>
            <p:cNvPr id="7220" name="Rectangle 23">
              <a:extLst>
                <a:ext uri="{FF2B5EF4-FFF2-40B4-BE49-F238E27FC236}">
                  <a16:creationId xmlns:a16="http://schemas.microsoft.com/office/drawing/2014/main" id="{2CC72C16-67B8-44FE-8A7E-BF179AC84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24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21" name="Rectangle 24">
              <a:extLst>
                <a:ext uri="{FF2B5EF4-FFF2-40B4-BE49-F238E27FC236}">
                  <a16:creationId xmlns:a16="http://schemas.microsoft.com/office/drawing/2014/main" id="{AAF98784-4092-41A3-9ACB-AD70AB9AB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24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22" name="Rectangle 25">
              <a:extLst>
                <a:ext uri="{FF2B5EF4-FFF2-40B4-BE49-F238E27FC236}">
                  <a16:creationId xmlns:a16="http://schemas.microsoft.com/office/drawing/2014/main" id="{D7A5458E-3408-47B2-AE4A-62F5CBDF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4</a:t>
              </a:r>
            </a:p>
          </p:txBody>
        </p:sp>
        <p:sp>
          <p:nvSpPr>
            <p:cNvPr id="7223" name="Rectangle 26">
              <a:extLst>
                <a:ext uri="{FF2B5EF4-FFF2-40B4-BE49-F238E27FC236}">
                  <a16:creationId xmlns:a16="http://schemas.microsoft.com/office/drawing/2014/main" id="{A335629E-824F-4CB8-8BEF-7ACE9048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16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24" name="Rectangle 27">
              <a:extLst>
                <a:ext uri="{FF2B5EF4-FFF2-40B4-BE49-F238E27FC236}">
                  <a16:creationId xmlns:a16="http://schemas.microsoft.com/office/drawing/2014/main" id="{4DE41C6D-E1F8-4D6B-A8A1-10B30817A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216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25" name="Rectangle 28">
              <a:extLst>
                <a:ext uri="{FF2B5EF4-FFF2-40B4-BE49-F238E27FC236}">
                  <a16:creationId xmlns:a16="http://schemas.microsoft.com/office/drawing/2014/main" id="{2A75AB2A-A0C2-404E-9C30-6FB433A52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216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5</a:t>
              </a:r>
            </a:p>
          </p:txBody>
        </p:sp>
        <p:sp>
          <p:nvSpPr>
            <p:cNvPr id="7226" name="Rectangle 29">
              <a:extLst>
                <a:ext uri="{FF2B5EF4-FFF2-40B4-BE49-F238E27FC236}">
                  <a16:creationId xmlns:a16="http://schemas.microsoft.com/office/drawing/2014/main" id="{E7A7A3FF-8047-4D17-B772-68956ACD6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27" name="Rectangle 30">
              <a:extLst>
                <a:ext uri="{FF2B5EF4-FFF2-40B4-BE49-F238E27FC236}">
                  <a16:creationId xmlns:a16="http://schemas.microsoft.com/office/drawing/2014/main" id="{FD26EF9A-2883-4DD8-B8FB-A0BE33AF6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408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28" name="Rectangle 31">
              <a:extLst>
                <a:ext uri="{FF2B5EF4-FFF2-40B4-BE49-F238E27FC236}">
                  <a16:creationId xmlns:a16="http://schemas.microsoft.com/office/drawing/2014/main" id="{90CC65F5-8F4E-41B6-AED4-92A398ABE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08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6</a:t>
              </a:r>
            </a:p>
          </p:txBody>
        </p:sp>
        <p:sp>
          <p:nvSpPr>
            <p:cNvPr id="7229" name="Rectangle 32">
              <a:extLst>
                <a:ext uri="{FF2B5EF4-FFF2-40B4-BE49-F238E27FC236}">
                  <a16:creationId xmlns:a16="http://schemas.microsoft.com/office/drawing/2014/main" id="{D9E13D30-D5C3-484B-BAD7-B1B35F7AF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600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30" name="Rectangle 33">
              <a:extLst>
                <a:ext uri="{FF2B5EF4-FFF2-40B4-BE49-F238E27FC236}">
                  <a16:creationId xmlns:a16="http://schemas.microsoft.com/office/drawing/2014/main" id="{EF501DCE-8780-4A2B-BF4E-7AE19B2EE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600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31" name="Rectangle 34">
              <a:extLst>
                <a:ext uri="{FF2B5EF4-FFF2-40B4-BE49-F238E27FC236}">
                  <a16:creationId xmlns:a16="http://schemas.microsoft.com/office/drawing/2014/main" id="{4279BCAF-9B57-4D15-8AA9-2B8508094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00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……</a:t>
              </a:r>
            </a:p>
          </p:txBody>
        </p:sp>
        <p:sp>
          <p:nvSpPr>
            <p:cNvPr id="7232" name="Rectangle 35">
              <a:extLst>
                <a:ext uri="{FF2B5EF4-FFF2-40B4-BE49-F238E27FC236}">
                  <a16:creationId xmlns:a16="http://schemas.microsoft.com/office/drawing/2014/main" id="{A66EB3A6-FF28-447B-9A23-CDCDFCD70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79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33" name="Rectangle 36">
              <a:extLst>
                <a:ext uri="{FF2B5EF4-FFF2-40B4-BE49-F238E27FC236}">
                  <a16:creationId xmlns:a16="http://schemas.microsoft.com/office/drawing/2014/main" id="{D74906BE-3FE5-4433-9D07-B2E398F66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79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7234" name="Rectangle 37">
              <a:extLst>
                <a:ext uri="{FF2B5EF4-FFF2-40B4-BE49-F238E27FC236}">
                  <a16:creationId xmlns:a16="http://schemas.microsoft.com/office/drawing/2014/main" id="{FEDA451F-E4BE-4E0D-885A-DD0E1AB0A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79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25</a:t>
              </a:r>
            </a:p>
          </p:txBody>
        </p:sp>
        <p:sp>
          <p:nvSpPr>
            <p:cNvPr id="7235" name="Rectangle 38">
              <a:extLst>
                <a:ext uri="{FF2B5EF4-FFF2-40B4-BE49-F238E27FC236}">
                  <a16:creationId xmlns:a16="http://schemas.microsoft.com/office/drawing/2014/main" id="{7EE84000-F7AA-4984-B3F3-9326CDB0E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064"/>
              <a:ext cx="1584" cy="1920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047" name="Text Box 39">
            <a:extLst>
              <a:ext uri="{FF2B5EF4-FFF2-40B4-BE49-F238E27FC236}">
                <a16:creationId xmlns:a16="http://schemas.microsoft.com/office/drawing/2014/main" id="{E508FBEF-4E83-4A10-92BB-38C5DDE0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Loading density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</a:t>
            </a:r>
            <a:r>
              <a:rPr lang="en-US" altLang="zh-CN" b="1">
                <a:sym typeface="Symbol" panose="05050102010706020507" pitchFamily="18" charset="2"/>
              </a:rPr>
              <a:t> =  ?</a:t>
            </a:r>
          </a:p>
        </p:txBody>
      </p:sp>
      <p:sp>
        <p:nvSpPr>
          <p:cNvPr id="43048" name="Rectangle 40">
            <a:extLst>
              <a:ext uri="{FF2B5EF4-FFF2-40B4-BE49-F238E27FC236}">
                <a16:creationId xmlns:a16="http://schemas.microsoft.com/office/drawing/2014/main" id="{46ED1DEC-7721-481F-9D70-1D55BC804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97180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10 / 52 = 0.19</a:t>
            </a:r>
          </a:p>
        </p:txBody>
      </p:sp>
      <p:sp>
        <p:nvSpPr>
          <p:cNvPr id="43049" name="Text Box 41">
            <a:extLst>
              <a:ext uri="{FF2B5EF4-FFF2-40B4-BE49-F238E27FC236}">
                <a16:creationId xmlns:a16="http://schemas.microsoft.com/office/drawing/2014/main" id="{F97E3720-5C51-45C0-B6FA-D19BF2181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480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To map the letters  </a:t>
            </a:r>
            <a:r>
              <a:rPr lang="en-US" altLang="zh-CN" b="1" i="1"/>
              <a:t>a</a:t>
            </a:r>
            <a:r>
              <a:rPr lang="en-US" altLang="zh-CN" b="1"/>
              <a:t> ~ </a:t>
            </a:r>
            <a:r>
              <a:rPr lang="en-US" altLang="zh-CN" b="1" i="1"/>
              <a:t>z</a:t>
            </a:r>
            <a:r>
              <a:rPr lang="en-US" altLang="zh-CN" b="1"/>
              <a:t>  to 0 ~ 25, we may define  </a:t>
            </a:r>
            <a:r>
              <a:rPr lang="en-US" altLang="zh-CN" b="1" i="1"/>
              <a:t>f</a:t>
            </a:r>
            <a:r>
              <a:rPr lang="en-US" altLang="zh-CN" b="1"/>
              <a:t> ( </a:t>
            </a:r>
            <a:r>
              <a:rPr lang="en-US" altLang="zh-CN" b="1" i="1"/>
              <a:t>x</a:t>
            </a:r>
            <a:r>
              <a:rPr lang="en-US" altLang="zh-CN" b="1"/>
              <a:t> ) =  ?</a:t>
            </a:r>
          </a:p>
        </p:txBody>
      </p:sp>
      <p:sp>
        <p:nvSpPr>
          <p:cNvPr id="43050" name="Rectangle 42">
            <a:extLst>
              <a:ext uri="{FF2B5EF4-FFF2-40B4-BE49-F238E27FC236}">
                <a16:creationId xmlns:a16="http://schemas.microsoft.com/office/drawing/2014/main" id="{85ED1F0A-86FC-4209-B26E-E846EDCB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/>
              <a:t> x</a:t>
            </a:r>
            <a:r>
              <a:rPr lang="en-US" altLang="zh-CN" b="1"/>
              <a:t> [ 0 ] </a:t>
            </a:r>
            <a:r>
              <a:rPr lang="en-US" altLang="zh-CN" b="1">
                <a:sym typeface="Symbol" panose="05050102010706020507" pitchFamily="18" charset="2"/>
              </a:rPr>
              <a:t> ‘</a:t>
            </a:r>
            <a:r>
              <a:rPr lang="en-US" altLang="zh-CN" b="1" i="1">
                <a:sym typeface="Symbol" panose="05050102010706020507" pitchFamily="18" charset="2"/>
              </a:rPr>
              <a:t>a</a:t>
            </a:r>
            <a:r>
              <a:rPr lang="en-US" altLang="zh-CN" b="1">
                <a:sym typeface="Symbol" panose="05050102010706020507" pitchFamily="18" charset="2"/>
              </a:rPr>
              <a:t>’</a:t>
            </a:r>
            <a:endParaRPr lang="en-US" altLang="zh-CN" b="1"/>
          </a:p>
        </p:txBody>
      </p:sp>
      <p:sp>
        <p:nvSpPr>
          <p:cNvPr id="43051" name="Rectangle 43">
            <a:extLst>
              <a:ext uri="{FF2B5EF4-FFF2-40B4-BE49-F238E27FC236}">
                <a16:creationId xmlns:a16="http://schemas.microsoft.com/office/drawing/2014/main" id="{7D758306-4ABD-4374-8000-512D6F67E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196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acos</a:t>
            </a:r>
            <a:endParaRPr lang="en-US" altLang="zh-CN" b="1"/>
          </a:p>
        </p:txBody>
      </p:sp>
      <p:sp>
        <p:nvSpPr>
          <p:cNvPr id="43052" name="Rectangle 44">
            <a:extLst>
              <a:ext uri="{FF2B5EF4-FFF2-40B4-BE49-F238E27FC236}">
                <a16:creationId xmlns:a16="http://schemas.microsoft.com/office/drawing/2014/main" id="{ACAB4156-90BB-4876-9D70-348AFE512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276600"/>
            <a:ext cx="8382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acos</a:t>
            </a:r>
          </a:p>
        </p:txBody>
      </p:sp>
      <p:sp>
        <p:nvSpPr>
          <p:cNvPr id="43053" name="Rectangle 45">
            <a:extLst>
              <a:ext uri="{FF2B5EF4-FFF2-40B4-BE49-F238E27FC236}">
                <a16:creationId xmlns:a16="http://schemas.microsoft.com/office/drawing/2014/main" id="{7227E19C-2AAA-4231-AD97-2EBC8C997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19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define</a:t>
            </a:r>
            <a:endParaRPr lang="en-US" altLang="zh-CN" b="1"/>
          </a:p>
        </p:txBody>
      </p:sp>
      <p:sp>
        <p:nvSpPr>
          <p:cNvPr id="43054" name="Rectangle 46">
            <a:extLst>
              <a:ext uri="{FF2B5EF4-FFF2-40B4-BE49-F238E27FC236}">
                <a16:creationId xmlns:a16="http://schemas.microsoft.com/office/drawing/2014/main" id="{FF44520A-2F29-40C0-9916-FBBE29E5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91000"/>
            <a:ext cx="8382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define</a:t>
            </a:r>
          </a:p>
        </p:txBody>
      </p:sp>
      <p:sp>
        <p:nvSpPr>
          <p:cNvPr id="43055" name="Rectangle 47">
            <a:extLst>
              <a:ext uri="{FF2B5EF4-FFF2-40B4-BE49-F238E27FC236}">
                <a16:creationId xmlns:a16="http://schemas.microsoft.com/office/drawing/2014/main" id="{B01010E4-6B7F-4640-89E8-BA352BAA6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19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float</a:t>
            </a:r>
            <a:endParaRPr lang="en-US" altLang="zh-CN" b="1"/>
          </a:p>
        </p:txBody>
      </p:sp>
      <p:sp>
        <p:nvSpPr>
          <p:cNvPr id="43056" name="Rectangle 48">
            <a:extLst>
              <a:ext uri="{FF2B5EF4-FFF2-40B4-BE49-F238E27FC236}">
                <a16:creationId xmlns:a16="http://schemas.microsoft.com/office/drawing/2014/main" id="{D0C9471D-3A4B-40D9-AAAA-F48E422E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800600"/>
            <a:ext cx="8382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float</a:t>
            </a:r>
          </a:p>
        </p:txBody>
      </p:sp>
      <p:sp>
        <p:nvSpPr>
          <p:cNvPr id="43057" name="Rectangle 49">
            <a:extLst>
              <a:ext uri="{FF2B5EF4-FFF2-40B4-BE49-F238E27FC236}">
                <a16:creationId xmlns:a16="http://schemas.microsoft.com/office/drawing/2014/main" id="{D0787BBB-3769-436D-9475-F7B11BE46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exp</a:t>
            </a:r>
            <a:endParaRPr lang="en-US" altLang="zh-CN" b="1"/>
          </a:p>
        </p:txBody>
      </p:sp>
      <p:sp>
        <p:nvSpPr>
          <p:cNvPr id="43058" name="Rectangle 50">
            <a:extLst>
              <a:ext uri="{FF2B5EF4-FFF2-40B4-BE49-F238E27FC236}">
                <a16:creationId xmlns:a16="http://schemas.microsoft.com/office/drawing/2014/main" id="{0FCD8F79-F060-46B2-A02D-8A46212D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95800"/>
            <a:ext cx="8382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exp</a:t>
            </a:r>
          </a:p>
        </p:txBody>
      </p:sp>
      <p:sp>
        <p:nvSpPr>
          <p:cNvPr id="43059" name="Rectangle 51">
            <a:extLst>
              <a:ext uri="{FF2B5EF4-FFF2-40B4-BE49-F238E27FC236}">
                <a16:creationId xmlns:a16="http://schemas.microsoft.com/office/drawing/2014/main" id="{32A8697E-E832-4A72-99E8-1B1B78858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19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char</a:t>
            </a:r>
            <a:endParaRPr lang="en-US" altLang="zh-CN" b="1"/>
          </a:p>
        </p:txBody>
      </p:sp>
      <p:sp>
        <p:nvSpPr>
          <p:cNvPr id="43060" name="Rectangle 52">
            <a:extLst>
              <a:ext uri="{FF2B5EF4-FFF2-40B4-BE49-F238E27FC236}">
                <a16:creationId xmlns:a16="http://schemas.microsoft.com/office/drawing/2014/main" id="{90B358D7-1338-4F19-A77A-E3C42592A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86200"/>
            <a:ext cx="8382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char</a:t>
            </a:r>
          </a:p>
        </p:txBody>
      </p:sp>
      <p:sp>
        <p:nvSpPr>
          <p:cNvPr id="43061" name="Rectangle 53">
            <a:extLst>
              <a:ext uri="{FF2B5EF4-FFF2-40B4-BE49-F238E27FC236}">
                <a16:creationId xmlns:a16="http://schemas.microsoft.com/office/drawing/2014/main" id="{F7679622-4263-4E40-B4EA-69E5EDDDD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atan</a:t>
            </a:r>
            <a:endParaRPr lang="en-US" altLang="zh-CN" b="1"/>
          </a:p>
        </p:txBody>
      </p:sp>
      <p:sp>
        <p:nvSpPr>
          <p:cNvPr id="43062" name="Rectangle 54">
            <a:extLst>
              <a:ext uri="{FF2B5EF4-FFF2-40B4-BE49-F238E27FC236}">
                <a16:creationId xmlns:a16="http://schemas.microsoft.com/office/drawing/2014/main" id="{C5D98D61-9CB7-4BAF-B3CF-BD1763C0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838200" cy="3048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/>
          </a:p>
        </p:txBody>
      </p:sp>
      <p:sp>
        <p:nvSpPr>
          <p:cNvPr id="43063" name="Rectangle 55">
            <a:extLst>
              <a:ext uri="{FF2B5EF4-FFF2-40B4-BE49-F238E27FC236}">
                <a16:creationId xmlns:a16="http://schemas.microsoft.com/office/drawing/2014/main" id="{7CC9E5B5-367B-48DF-A4B8-989AA09F7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8382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atan</a:t>
            </a:r>
          </a:p>
        </p:txBody>
      </p:sp>
      <p:sp>
        <p:nvSpPr>
          <p:cNvPr id="43064" name="Rectangle 56">
            <a:extLst>
              <a:ext uri="{FF2B5EF4-FFF2-40B4-BE49-F238E27FC236}">
                <a16:creationId xmlns:a16="http://schemas.microsoft.com/office/drawing/2014/main" id="{E61B34E7-3817-43C6-8773-9EB55CE2B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76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ceil</a:t>
            </a:r>
            <a:endParaRPr lang="en-US" altLang="zh-CN" b="1"/>
          </a:p>
        </p:txBody>
      </p:sp>
      <p:sp>
        <p:nvSpPr>
          <p:cNvPr id="43065" name="Rectangle 57">
            <a:extLst>
              <a:ext uri="{FF2B5EF4-FFF2-40B4-BE49-F238E27FC236}">
                <a16:creationId xmlns:a16="http://schemas.microsoft.com/office/drawing/2014/main" id="{745D1F17-DBE2-412C-AC9C-18AF307D4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838200" cy="3048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/>
          </a:p>
        </p:txBody>
      </p:sp>
      <p:sp>
        <p:nvSpPr>
          <p:cNvPr id="43066" name="Rectangle 58">
            <a:extLst>
              <a:ext uri="{FF2B5EF4-FFF2-40B4-BE49-F238E27FC236}">
                <a16:creationId xmlns:a16="http://schemas.microsoft.com/office/drawing/2014/main" id="{1EAEB007-0F9D-4379-A276-5699E9DA9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86200"/>
            <a:ext cx="8382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ceil</a:t>
            </a:r>
          </a:p>
        </p:txBody>
      </p:sp>
      <p:sp>
        <p:nvSpPr>
          <p:cNvPr id="43067" name="Rectangle 59">
            <a:extLst>
              <a:ext uri="{FF2B5EF4-FFF2-40B4-BE49-F238E27FC236}">
                <a16:creationId xmlns:a16="http://schemas.microsoft.com/office/drawing/2014/main" id="{EFDBE388-F64E-4EFF-908B-A82AB337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76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floor</a:t>
            </a:r>
            <a:endParaRPr lang="en-US" altLang="zh-CN" b="1"/>
          </a:p>
        </p:txBody>
      </p:sp>
      <p:sp>
        <p:nvSpPr>
          <p:cNvPr id="43068" name="Rectangle 60">
            <a:extLst>
              <a:ext uri="{FF2B5EF4-FFF2-40B4-BE49-F238E27FC236}">
                <a16:creationId xmlns:a16="http://schemas.microsoft.com/office/drawing/2014/main" id="{E2D01A09-11E8-4F58-AAED-274FD711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800600"/>
            <a:ext cx="838200" cy="3048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/>
          </a:p>
        </p:txBody>
      </p:sp>
      <p:sp>
        <p:nvSpPr>
          <p:cNvPr id="43069" name="Rectangle 61">
            <a:extLst>
              <a:ext uri="{FF2B5EF4-FFF2-40B4-BE49-F238E27FC236}">
                <a16:creationId xmlns:a16="http://schemas.microsoft.com/office/drawing/2014/main" id="{42AE3CA7-0F68-4988-A300-612E62B41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8382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floor</a:t>
            </a:r>
          </a:p>
        </p:txBody>
      </p:sp>
      <p:sp>
        <p:nvSpPr>
          <p:cNvPr id="43070" name="Rectangle 62">
            <a:extLst>
              <a:ext uri="{FF2B5EF4-FFF2-40B4-BE49-F238E27FC236}">
                <a16:creationId xmlns:a16="http://schemas.microsoft.com/office/drawing/2014/main" id="{03F3E31E-7E1D-4382-AC85-4D458E5A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76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clock</a:t>
            </a:r>
            <a:endParaRPr lang="en-US" altLang="zh-CN" b="1"/>
          </a:p>
        </p:txBody>
      </p:sp>
      <p:sp>
        <p:nvSpPr>
          <p:cNvPr id="43071" name="Rectangle 63">
            <a:extLst>
              <a:ext uri="{FF2B5EF4-FFF2-40B4-BE49-F238E27FC236}">
                <a16:creationId xmlns:a16="http://schemas.microsoft.com/office/drawing/2014/main" id="{0022E877-B19D-44DA-959D-7522FF35C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838200" cy="304800"/>
          </a:xfrm>
          <a:prstGeom prst="rect">
            <a:avLst/>
          </a:prstGeom>
          <a:solidFill>
            <a:srgbClr val="00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/>
          </a:p>
        </p:txBody>
      </p:sp>
      <p:sp>
        <p:nvSpPr>
          <p:cNvPr id="43072" name="Rectangle 64">
            <a:extLst>
              <a:ext uri="{FF2B5EF4-FFF2-40B4-BE49-F238E27FC236}">
                <a16:creationId xmlns:a16="http://schemas.microsoft.com/office/drawing/2014/main" id="{080C43D4-23F4-4453-90F0-DA0830D52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ctime</a:t>
            </a:r>
            <a:endParaRPr lang="en-US" altLang="zh-CN" b="1"/>
          </a:p>
        </p:txBody>
      </p:sp>
      <p:sp>
        <p:nvSpPr>
          <p:cNvPr id="43073" name="Line 65">
            <a:extLst>
              <a:ext uri="{FF2B5EF4-FFF2-40B4-BE49-F238E27FC236}">
                <a16:creationId xmlns:a16="http://schemas.microsoft.com/office/drawing/2014/main" id="{32DB5C64-A383-4C54-BB95-16EA3CEAE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257800"/>
            <a:ext cx="1600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74" name="Text Box 66" descr="再生纸">
            <a:extLst>
              <a:ext uri="{FF2B5EF4-FFF2-40B4-BE49-F238E27FC236}">
                <a16:creationId xmlns:a16="http://schemas.microsoft.com/office/drawing/2014/main" id="{7509BA2C-4BF7-49CA-A421-10054217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5181600" cy="909638"/>
          </a:xfrm>
          <a:prstGeom prst="rect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Without overflow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search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= T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insert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= T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delete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O( 1 )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03" name="Text Box 67">
            <a:extLst>
              <a:ext uri="{FF2B5EF4-FFF2-40B4-BE49-F238E27FC236}">
                <a16:creationId xmlns:a16="http://schemas.microsoft.com/office/drawing/2014/main" id="{032D58A3-C585-4587-AC76-021B180E4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General Idea</a:t>
            </a:r>
            <a:endParaRPr lang="en-US" altLang="zh-CN" sz="1800" b="1"/>
          </a:p>
        </p:txBody>
      </p:sp>
      <p:sp>
        <p:nvSpPr>
          <p:cNvPr id="7204" name="Text Box 68">
            <a:extLst>
              <a:ext uri="{FF2B5EF4-FFF2-40B4-BE49-F238E27FC236}">
                <a16:creationId xmlns:a16="http://schemas.microsoft.com/office/drawing/2014/main" id="{CDF0E342-F4C6-4C60-969D-E5A7C1DA5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5/14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蛙鸣周期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43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43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430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43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430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43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5" dur="500"/>
                                        <p:tgtEl>
                                          <p:spTgt spid="43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500"/>
                                        <p:tgtEl>
                                          <p:spTgt spid="43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蛙鸣周期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43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错误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3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2" grpId="0" autoUpdateAnimBg="0"/>
      <p:bldP spid="43013" grpId="0" animBg="1" autoUpdateAnimBg="0"/>
      <p:bldP spid="43014" grpId="0" autoUpdateAnimBg="0"/>
      <p:bldP spid="43047" grpId="0" autoUpdateAnimBg="0"/>
      <p:bldP spid="43048" grpId="0" animBg="1" autoUpdateAnimBg="0"/>
      <p:bldP spid="43049" grpId="0" autoUpdateAnimBg="0"/>
      <p:bldP spid="43050" grpId="0" animBg="1" autoUpdateAnimBg="0"/>
      <p:bldP spid="43051" grpId="0" autoUpdateAnimBg="0"/>
      <p:bldP spid="43052" grpId="0" animBg="1" autoUpdateAnimBg="0"/>
      <p:bldP spid="43053" grpId="0" autoUpdateAnimBg="0"/>
      <p:bldP spid="43054" grpId="0" animBg="1" autoUpdateAnimBg="0"/>
      <p:bldP spid="43055" grpId="0" autoUpdateAnimBg="0"/>
      <p:bldP spid="43056" grpId="0" animBg="1" autoUpdateAnimBg="0"/>
      <p:bldP spid="43057" grpId="0" autoUpdateAnimBg="0"/>
      <p:bldP spid="43058" grpId="0" animBg="1" autoUpdateAnimBg="0"/>
      <p:bldP spid="43059" grpId="0" autoUpdateAnimBg="0"/>
      <p:bldP spid="43060" grpId="0" animBg="1" autoUpdateAnimBg="0"/>
      <p:bldP spid="43061" grpId="0" autoUpdateAnimBg="0"/>
      <p:bldP spid="43062" grpId="0" animBg="1" autoUpdateAnimBg="0"/>
      <p:bldP spid="43063" grpId="0" animBg="1" autoUpdateAnimBg="0"/>
      <p:bldP spid="43064" grpId="0" autoUpdateAnimBg="0"/>
      <p:bldP spid="43065" grpId="0" animBg="1" autoUpdateAnimBg="0"/>
      <p:bldP spid="43066" grpId="0" animBg="1" autoUpdateAnimBg="0"/>
      <p:bldP spid="43067" grpId="0" autoUpdateAnimBg="0"/>
      <p:bldP spid="43068" grpId="0" animBg="1" autoUpdateAnimBg="0"/>
      <p:bldP spid="43069" grpId="0" animBg="1" autoUpdateAnimBg="0"/>
      <p:bldP spid="43070" grpId="0" autoUpdateAnimBg="0"/>
      <p:bldP spid="43071" grpId="0" animBg="1" autoUpdateAnimBg="0"/>
      <p:bldP spid="43072" grpId="0" autoUpdateAnimBg="0"/>
      <p:bldP spid="4307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F2F25D5F-D098-49AC-B951-D31F43243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Properties of  </a:t>
            </a:r>
            <a:r>
              <a:rPr lang="en-US" altLang="zh-CN" b="1" i="1">
                <a:solidFill>
                  <a:schemeClr val="accent1"/>
                </a:solidFill>
              </a:rPr>
              <a:t>f </a:t>
            </a:r>
            <a:r>
              <a:rPr lang="en-US" altLang="zh-CN" b="1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FD2BA50B-1AC6-4E1C-82E6-4CBD54AB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388938" indent="-38893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  </a:t>
            </a:r>
            <a:r>
              <a:rPr lang="en-US" altLang="zh-CN" b="1" i="1">
                <a:sym typeface="Wingdings" panose="05000000000000000000" pitchFamily="2" charset="2"/>
              </a:rPr>
              <a:t>f</a:t>
            </a:r>
            <a:r>
              <a:rPr lang="en-US" altLang="zh-CN" b="1">
                <a:sym typeface="Wingdings" panose="05000000000000000000" pitchFamily="2" charset="2"/>
              </a:rPr>
              <a:t> ( </a:t>
            </a:r>
            <a:r>
              <a:rPr lang="en-US" altLang="zh-CN" b="1" i="1">
                <a:sym typeface="Wingdings" panose="05000000000000000000" pitchFamily="2" charset="2"/>
              </a:rPr>
              <a:t>x</a:t>
            </a:r>
            <a:r>
              <a:rPr lang="en-US" altLang="zh-CN" b="1">
                <a:sym typeface="Wingdings" panose="05000000000000000000" pitchFamily="2" charset="2"/>
              </a:rPr>
              <a:t> ) must be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easy</a:t>
            </a:r>
            <a:r>
              <a:rPr lang="en-US" altLang="zh-CN" b="1">
                <a:sym typeface="Wingdings" panose="05000000000000000000" pitchFamily="2" charset="2"/>
              </a:rPr>
              <a:t> to compute and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minimizes</a:t>
            </a:r>
            <a:r>
              <a:rPr lang="en-US" altLang="zh-CN" b="1">
                <a:sym typeface="Wingdings" panose="05000000000000000000" pitchFamily="2" charset="2"/>
              </a:rPr>
              <a:t> the number of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collisions</a:t>
            </a:r>
            <a:r>
              <a:rPr lang="en-US" altLang="zh-CN" b="1">
                <a:sym typeface="Wingdings" panose="05000000000000000000" pitchFamily="2" charset="2"/>
              </a:rPr>
              <a:t>.</a:t>
            </a:r>
            <a:endParaRPr lang="en-US" altLang="zh-CN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3D6C46F9-5205-46D0-A56E-5116552E7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807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388938" indent="-38893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 </a:t>
            </a:r>
            <a:r>
              <a:rPr lang="en-US" altLang="zh-CN" b="1" i="1">
                <a:sym typeface="Wingdings" panose="05000000000000000000" pitchFamily="2" charset="2"/>
              </a:rPr>
              <a:t>f</a:t>
            </a:r>
            <a:r>
              <a:rPr lang="en-US" altLang="zh-CN" b="1">
                <a:sym typeface="Wingdings" panose="05000000000000000000" pitchFamily="2" charset="2"/>
              </a:rPr>
              <a:t> ( </a:t>
            </a:r>
            <a:r>
              <a:rPr lang="en-US" altLang="zh-CN" b="1" i="1">
                <a:sym typeface="Wingdings" panose="05000000000000000000" pitchFamily="2" charset="2"/>
              </a:rPr>
              <a:t>x</a:t>
            </a:r>
            <a:r>
              <a:rPr lang="en-US" altLang="zh-CN" b="1">
                <a:sym typeface="Wingdings" panose="05000000000000000000" pitchFamily="2" charset="2"/>
              </a:rPr>
              <a:t> ) should be unbiased.  That is, for any </a:t>
            </a:r>
            <a:r>
              <a:rPr lang="en-US" altLang="zh-CN" b="1" i="1">
                <a:sym typeface="Wingdings" panose="05000000000000000000" pitchFamily="2" charset="2"/>
              </a:rPr>
              <a:t>x</a:t>
            </a:r>
            <a:r>
              <a:rPr lang="en-US" altLang="zh-CN" b="1">
                <a:sym typeface="Wingdings" panose="05000000000000000000" pitchFamily="2" charset="2"/>
              </a:rPr>
              <a:t> and any </a:t>
            </a:r>
            <a:r>
              <a:rPr lang="en-US" altLang="zh-CN" b="1" i="1">
                <a:sym typeface="Wingdings" panose="05000000000000000000" pitchFamily="2" charset="2"/>
              </a:rPr>
              <a:t>i</a:t>
            </a:r>
            <a:r>
              <a:rPr lang="en-US" altLang="zh-CN" b="1">
                <a:sym typeface="Wingdings" panose="05000000000000000000" pitchFamily="2" charset="2"/>
              </a:rPr>
              <a:t>, we have that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Probability( 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f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( 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x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) = 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) = 1 / 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b</a:t>
            </a:r>
            <a:r>
              <a:rPr lang="en-US" altLang="zh-CN" b="1">
                <a:sym typeface="Wingdings" panose="05000000000000000000" pitchFamily="2" charset="2"/>
              </a:rPr>
              <a:t>.  Such kind of a hash function is called a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uniform hash function</a:t>
            </a:r>
            <a:r>
              <a:rPr lang="en-US" altLang="zh-CN" b="1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8E43E45B-74DD-49FB-828E-5259D93F7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§2  Hash Function</a:t>
            </a:r>
            <a:endParaRPr lang="en-US" altLang="zh-CN" b="1"/>
          </a:p>
        </p:txBody>
      </p:sp>
      <p:sp>
        <p:nvSpPr>
          <p:cNvPr id="38918" name="Rectangle 6" descr="棕色大理石">
            <a:extLst>
              <a:ext uri="{FF2B5EF4-FFF2-40B4-BE49-F238E27FC236}">
                <a16:creationId xmlns:a16="http://schemas.microsoft.com/office/drawing/2014/main" id="{17D3B04C-C43F-4821-AA92-78468787D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1400"/>
            <a:ext cx="7391400" cy="9144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i="1">
                <a:solidFill>
                  <a:schemeClr val="bg1"/>
                </a:solidFill>
                <a:sym typeface="Wingdings" pitchFamily="2" charset="2"/>
              </a:rPr>
              <a:t>f</a:t>
            </a:r>
            <a:r>
              <a:rPr lang="en-US" altLang="zh-CN" sz="2800" b="1">
                <a:solidFill>
                  <a:schemeClr val="bg1"/>
                </a:solidFill>
                <a:sym typeface="Wingdings" pitchFamily="2" charset="2"/>
              </a:rPr>
              <a:t> ( </a:t>
            </a:r>
            <a:r>
              <a:rPr lang="en-US" altLang="zh-CN" sz="2800" b="1" i="1">
                <a:solidFill>
                  <a:schemeClr val="bg1"/>
                </a:solidFill>
                <a:sym typeface="Wingdings" pitchFamily="2" charset="2"/>
              </a:rPr>
              <a:t>x</a:t>
            </a:r>
            <a:r>
              <a:rPr lang="en-US" altLang="zh-CN" sz="2800" b="1">
                <a:solidFill>
                  <a:schemeClr val="bg1"/>
                </a:solidFill>
                <a:sym typeface="Wingdings" pitchFamily="2" charset="2"/>
              </a:rPr>
              <a:t> ) </a:t>
            </a:r>
            <a:r>
              <a:rPr lang="en-US" altLang="zh-CN" sz="2800" b="1">
                <a:solidFill>
                  <a:schemeClr val="bg1"/>
                </a:solidFill>
              </a:rPr>
              <a:t>= </a:t>
            </a:r>
            <a:r>
              <a:rPr lang="en-US" altLang="zh-CN" sz="2800" b="1" i="1">
                <a:solidFill>
                  <a:schemeClr val="bg1"/>
                </a:solidFill>
              </a:rPr>
              <a:t>x</a:t>
            </a:r>
            <a:r>
              <a:rPr lang="en-US" altLang="zh-CN" sz="2800" b="1">
                <a:solidFill>
                  <a:schemeClr val="bg1"/>
                </a:solidFill>
              </a:rPr>
              <a:t> % </a:t>
            </a:r>
            <a:r>
              <a:rPr lang="en-US" altLang="zh-CN" sz="2800" b="1" i="1">
                <a:solidFill>
                  <a:schemeClr val="bg1"/>
                </a:solidFill>
              </a:rPr>
              <a:t>TableSize</a:t>
            </a:r>
            <a:r>
              <a:rPr lang="en-US" altLang="zh-CN" sz="2800" b="1">
                <a:solidFill>
                  <a:schemeClr val="bg1"/>
                </a:solidFill>
              </a:rPr>
              <a:t> ;</a:t>
            </a:r>
            <a:r>
              <a:rPr lang="en-US" altLang="zh-CN" b="1">
                <a:solidFill>
                  <a:schemeClr val="bg1"/>
                </a:solidFill>
              </a:rPr>
              <a:t>   </a:t>
            </a:r>
            <a:r>
              <a:rPr lang="en-US" altLang="zh-CN" b="1">
                <a:solidFill>
                  <a:srgbClr val="CCFFCC"/>
                </a:solidFill>
              </a:rPr>
              <a:t>/* if </a:t>
            </a:r>
            <a:r>
              <a:rPr lang="en-US" altLang="zh-CN" b="1" i="1">
                <a:solidFill>
                  <a:srgbClr val="CCFFCC"/>
                </a:solidFill>
              </a:rPr>
              <a:t>x</a:t>
            </a:r>
            <a:r>
              <a:rPr lang="en-US" altLang="zh-CN" b="1">
                <a:solidFill>
                  <a:srgbClr val="CCFFCC"/>
                </a:solidFill>
              </a:rPr>
              <a:t> is an integer */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221D9045-A1AB-43AC-A226-37623F66F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48200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ym typeface="Wingdings" panose="05000000000000000000" pitchFamily="2" charset="2"/>
              </a:rPr>
              <a:t></a:t>
            </a:r>
            <a:r>
              <a:rPr lang="en-US" altLang="zh-CN" b="1">
                <a:sym typeface="Wingdings" panose="05000000000000000000" pitchFamily="2" charset="2"/>
              </a:rPr>
              <a:t>  What if </a:t>
            </a:r>
            <a:r>
              <a:rPr lang="en-US" altLang="zh-CN" b="1" i="1">
                <a:sym typeface="Wingdings" panose="05000000000000000000" pitchFamily="2" charset="2"/>
              </a:rPr>
              <a:t>TableSize</a:t>
            </a:r>
            <a:r>
              <a:rPr lang="en-US" altLang="zh-CN" b="1">
                <a:sym typeface="Wingdings" panose="05000000000000000000" pitchFamily="2" charset="2"/>
              </a:rPr>
              <a:t> = 10 and </a:t>
            </a:r>
            <a:r>
              <a:rPr lang="en-US" altLang="zh-CN" b="1" i="1">
                <a:sym typeface="Wingdings" panose="05000000000000000000" pitchFamily="2" charset="2"/>
              </a:rPr>
              <a:t>x</a:t>
            </a:r>
            <a:r>
              <a:rPr lang="en-US" altLang="zh-CN" b="1">
                <a:sym typeface="Wingdings" panose="05000000000000000000" pitchFamily="2" charset="2"/>
              </a:rPr>
              <a:t>’s are all end in zero?</a:t>
            </a:r>
            <a:endParaRPr lang="en-US" altLang="zh-CN" b="1"/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69920FC9-6387-4124-A5D4-26276F7E4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81600"/>
            <a:ext cx="7467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6763" indent="-457676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ym typeface="Wingdings" panose="05000000000000000000" pitchFamily="2" charset="2"/>
              </a:rPr>
              <a:t></a:t>
            </a:r>
            <a:r>
              <a:rPr lang="en-US" altLang="zh-CN" b="1">
                <a:sym typeface="Wingdings" panose="05000000000000000000" pitchFamily="2" charset="2"/>
              </a:rPr>
              <a:t>  </a:t>
            </a:r>
            <a:r>
              <a:rPr lang="en-US" altLang="zh-CN" b="1" i="1">
                <a:sym typeface="Wingdings" panose="05000000000000000000" pitchFamily="2" charset="2"/>
              </a:rPr>
              <a:t>TableSize</a:t>
            </a:r>
            <a:r>
              <a:rPr lang="en-US" altLang="zh-CN" b="1">
                <a:sym typeface="Wingdings" panose="05000000000000000000" pitchFamily="2" charset="2"/>
              </a:rPr>
              <a:t> =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prime</a:t>
            </a:r>
            <a:r>
              <a:rPr lang="en-US" altLang="zh-CN" b="1">
                <a:sym typeface="Wingdings" panose="05000000000000000000" pitchFamily="2" charset="2"/>
              </a:rPr>
              <a:t> number ----  good for random integer keys</a:t>
            </a:r>
            <a:endParaRPr lang="en-US" altLang="zh-CN" b="1"/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02016D0E-BD31-4FF9-B03F-F9C0A6E3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6/14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  <p:bldP spid="38916" grpId="0" autoUpdateAnimBg="0"/>
      <p:bldP spid="38917" grpId="0" autoUpdateAnimBg="0"/>
      <p:bldP spid="38918" grpId="0" animBg="1" autoUpdateAnimBg="0"/>
      <p:bldP spid="38919" grpId="0" autoUpdateAnimBg="0"/>
      <p:bldP spid="389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42106130-405B-49EE-9196-BA5716830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Hash Function</a:t>
            </a:r>
            <a:endParaRPr lang="en-US" altLang="zh-CN" sz="1800" b="1"/>
          </a:p>
        </p:txBody>
      </p:sp>
      <p:sp>
        <p:nvSpPr>
          <p:cNvPr id="24579" name="Rectangle 3" descr="棕色大理石">
            <a:extLst>
              <a:ext uri="{FF2B5EF4-FFF2-40B4-BE49-F238E27FC236}">
                <a16:creationId xmlns:a16="http://schemas.microsoft.com/office/drawing/2014/main" id="{35B2D1CD-1D8C-4062-96EF-AE2D03893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7620000" cy="914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i="1">
                <a:solidFill>
                  <a:schemeClr val="bg1"/>
                </a:solidFill>
                <a:sym typeface="Wingdings" pitchFamily="2" charset="2"/>
              </a:rPr>
              <a:t>f</a:t>
            </a:r>
            <a:r>
              <a:rPr lang="en-US" altLang="zh-CN" sz="2800" b="1">
                <a:solidFill>
                  <a:schemeClr val="bg1"/>
                </a:solidFill>
                <a:sym typeface="Wingdings" pitchFamily="2" charset="2"/>
              </a:rPr>
              <a:t> ( </a:t>
            </a:r>
            <a:r>
              <a:rPr lang="en-US" altLang="zh-CN" sz="2800" b="1" i="1">
                <a:solidFill>
                  <a:schemeClr val="bg1"/>
                </a:solidFill>
                <a:sym typeface="Wingdings" pitchFamily="2" charset="2"/>
              </a:rPr>
              <a:t>x</a:t>
            </a:r>
            <a:r>
              <a:rPr lang="en-US" altLang="zh-CN" sz="2800" b="1">
                <a:solidFill>
                  <a:schemeClr val="bg1"/>
                </a:solidFill>
                <a:sym typeface="Wingdings" pitchFamily="2" charset="2"/>
              </a:rPr>
              <a:t> ) </a:t>
            </a:r>
            <a:r>
              <a:rPr lang="en-US" altLang="zh-CN" sz="2800" b="1">
                <a:solidFill>
                  <a:schemeClr val="bg1"/>
                </a:solidFill>
              </a:rPr>
              <a:t>= (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 </a:t>
            </a:r>
            <a:r>
              <a:rPr lang="en-US" altLang="zh-CN" sz="2800" b="1" i="1">
                <a:solidFill>
                  <a:schemeClr val="bg1"/>
                </a:solidFill>
              </a:rPr>
              <a:t>x</a:t>
            </a:r>
            <a:r>
              <a:rPr lang="en-US" altLang="zh-CN" sz="2800" b="1">
                <a:solidFill>
                  <a:schemeClr val="bg1"/>
                </a:solidFill>
              </a:rPr>
              <a:t>[</a:t>
            </a:r>
            <a:r>
              <a:rPr lang="en-US" altLang="zh-CN" sz="2800" b="1" i="1">
                <a:solidFill>
                  <a:schemeClr val="bg1"/>
                </a:solidFill>
              </a:rPr>
              <a:t>i</a:t>
            </a:r>
            <a:r>
              <a:rPr lang="en-US" altLang="zh-CN" sz="2800" b="1">
                <a:solidFill>
                  <a:schemeClr val="bg1"/>
                </a:solidFill>
              </a:rPr>
              <a:t>]) % </a:t>
            </a:r>
            <a:r>
              <a:rPr lang="en-US" altLang="zh-CN" sz="2800" b="1" i="1">
                <a:solidFill>
                  <a:schemeClr val="bg1"/>
                </a:solidFill>
              </a:rPr>
              <a:t>TableSize</a:t>
            </a:r>
            <a:r>
              <a:rPr lang="en-US" altLang="zh-CN" sz="2800" b="1">
                <a:solidFill>
                  <a:schemeClr val="bg1"/>
                </a:solidFill>
              </a:rPr>
              <a:t> ;</a:t>
            </a:r>
            <a:r>
              <a:rPr lang="en-US" altLang="zh-CN" b="1">
                <a:solidFill>
                  <a:schemeClr val="bg1"/>
                </a:solidFill>
              </a:rPr>
              <a:t>   </a:t>
            </a:r>
            <a:r>
              <a:rPr lang="en-US" altLang="zh-CN" b="1">
                <a:solidFill>
                  <a:srgbClr val="CCFFCC"/>
                </a:solidFill>
              </a:rPr>
              <a:t>/* if </a:t>
            </a:r>
            <a:r>
              <a:rPr lang="en-US" altLang="zh-CN" b="1" i="1">
                <a:solidFill>
                  <a:srgbClr val="CCFFCC"/>
                </a:solidFill>
              </a:rPr>
              <a:t>x</a:t>
            </a:r>
            <a:r>
              <a:rPr lang="en-US" altLang="zh-CN" b="1">
                <a:solidFill>
                  <a:srgbClr val="CCFFCC"/>
                </a:solidFill>
              </a:rPr>
              <a:t> is a string */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BD35A736-51A2-4F5B-8C95-C82822ED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82763"/>
            <a:ext cx="8153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 </a:t>
            </a:r>
            <a:r>
              <a:rPr lang="en-US" altLang="zh-CN" b="1" i="1">
                <a:solidFill>
                  <a:schemeClr val="hlink"/>
                </a:solidFill>
              </a:rPr>
              <a:t>TableSize</a:t>
            </a:r>
            <a:r>
              <a:rPr lang="en-US" altLang="zh-CN" b="1"/>
              <a:t> = 10,007  and  string length of </a:t>
            </a:r>
            <a:r>
              <a:rPr lang="en-US" altLang="zh-CN" b="1" i="1"/>
              <a:t>x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 8.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Symbol" panose="05050102010706020507" pitchFamily="18" charset="2"/>
              </a:rPr>
              <a:t>    If  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[</a:t>
            </a:r>
            <a:r>
              <a:rPr lang="en-US" altLang="zh-CN" b="1" i="1">
                <a:sym typeface="Symbol" panose="05050102010706020507" pitchFamily="18" charset="2"/>
              </a:rPr>
              <a:t>i</a:t>
            </a:r>
            <a:r>
              <a:rPr lang="en-US" altLang="zh-CN" b="1">
                <a:sym typeface="Symbol" panose="05050102010706020507" pitchFamily="18" charset="2"/>
              </a:rPr>
              <a:t>]  [0, 127], then  </a:t>
            </a:r>
            <a:r>
              <a:rPr lang="en-US" altLang="zh-CN" b="1" i="1">
                <a:sym typeface="Symbol" panose="05050102010706020507" pitchFamily="18" charset="2"/>
              </a:rPr>
              <a:t>f</a:t>
            </a:r>
            <a:r>
              <a:rPr lang="en-US" altLang="zh-CN" b="1">
                <a:sym typeface="Symbol" panose="05050102010706020507" pitchFamily="18" charset="2"/>
              </a:rPr>
              <a:t> ( 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 )  [0,     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?</a:t>
            </a:r>
            <a:r>
              <a:rPr lang="en-US" altLang="zh-CN" b="1">
                <a:sym typeface="Symbol" panose="05050102010706020507" pitchFamily="18" charset="2"/>
              </a:rPr>
              <a:t>      ]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64B6D75A-3551-4E70-A0A7-3D31179B7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3045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1016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923D9BF3-2419-46D2-BF0B-00F62DF37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39963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ym typeface="Wingdings" panose="05000000000000000000" pitchFamily="2" charset="2"/>
              </a:rPr>
              <a:t></a:t>
            </a:r>
            <a:endParaRPr lang="en-US" altLang="zh-CN" sz="3200" b="1"/>
          </a:p>
        </p:txBody>
      </p:sp>
      <p:sp>
        <p:nvSpPr>
          <p:cNvPr id="24584" name="Rectangle 8" descr="棕色大理石">
            <a:extLst>
              <a:ext uri="{FF2B5EF4-FFF2-40B4-BE49-F238E27FC236}">
                <a16:creationId xmlns:a16="http://schemas.microsoft.com/office/drawing/2014/main" id="{A4004306-2A71-4469-85D0-14719B96E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30563"/>
            <a:ext cx="8077200" cy="914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i="1">
                <a:solidFill>
                  <a:schemeClr val="bg1"/>
                </a:solidFill>
                <a:sym typeface="Wingdings" pitchFamily="2" charset="2"/>
              </a:rPr>
              <a:t>f</a:t>
            </a:r>
            <a:r>
              <a:rPr lang="en-US" altLang="zh-CN" sz="2800" b="1">
                <a:solidFill>
                  <a:schemeClr val="bg1"/>
                </a:solidFill>
                <a:sym typeface="Wingdings" pitchFamily="2" charset="2"/>
              </a:rPr>
              <a:t> ( </a:t>
            </a:r>
            <a:r>
              <a:rPr lang="en-US" altLang="zh-CN" sz="2800" b="1" i="1">
                <a:solidFill>
                  <a:schemeClr val="bg1"/>
                </a:solidFill>
                <a:sym typeface="Wingdings" pitchFamily="2" charset="2"/>
              </a:rPr>
              <a:t>x</a:t>
            </a:r>
            <a:r>
              <a:rPr lang="en-US" altLang="zh-CN" sz="2800" b="1">
                <a:solidFill>
                  <a:schemeClr val="bg1"/>
                </a:solidFill>
                <a:sym typeface="Wingdings" pitchFamily="2" charset="2"/>
              </a:rPr>
              <a:t> ) </a:t>
            </a:r>
            <a:r>
              <a:rPr lang="en-US" altLang="zh-CN" sz="2800" b="1">
                <a:solidFill>
                  <a:schemeClr val="bg1"/>
                </a:solidFill>
              </a:rPr>
              <a:t>= (</a:t>
            </a:r>
            <a:r>
              <a:rPr lang="en-US" altLang="zh-CN" sz="2800" b="1" i="1">
                <a:solidFill>
                  <a:schemeClr val="bg1"/>
                </a:solidFill>
              </a:rPr>
              <a:t>x</a:t>
            </a:r>
            <a:r>
              <a:rPr lang="en-US" altLang="zh-CN" sz="2800" b="1">
                <a:solidFill>
                  <a:schemeClr val="bg1"/>
                </a:solidFill>
              </a:rPr>
              <a:t>[0]+ </a:t>
            </a:r>
            <a:r>
              <a:rPr lang="en-US" altLang="zh-CN" sz="2800" b="1" i="1">
                <a:solidFill>
                  <a:schemeClr val="bg1"/>
                </a:solidFill>
              </a:rPr>
              <a:t>x</a:t>
            </a:r>
            <a:r>
              <a:rPr lang="en-US" altLang="zh-CN" sz="2800" b="1">
                <a:solidFill>
                  <a:schemeClr val="bg1"/>
                </a:solidFill>
              </a:rPr>
              <a:t>[1]*27 + </a:t>
            </a:r>
            <a:r>
              <a:rPr lang="en-US" altLang="zh-CN" sz="2800" b="1" i="1">
                <a:solidFill>
                  <a:schemeClr val="bg1"/>
                </a:solidFill>
              </a:rPr>
              <a:t>x</a:t>
            </a:r>
            <a:r>
              <a:rPr lang="en-US" altLang="zh-CN" sz="2800" b="1">
                <a:solidFill>
                  <a:schemeClr val="bg1"/>
                </a:solidFill>
              </a:rPr>
              <a:t>[2]*27</a:t>
            </a:r>
            <a:r>
              <a:rPr lang="en-US" altLang="zh-CN" sz="2800" b="1" baseline="30000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) % </a:t>
            </a:r>
            <a:r>
              <a:rPr lang="en-US" altLang="zh-CN" sz="2800" b="1" i="1">
                <a:solidFill>
                  <a:schemeClr val="bg1"/>
                </a:solidFill>
              </a:rPr>
              <a:t>TableSize</a:t>
            </a:r>
            <a:r>
              <a:rPr lang="en-US" altLang="zh-CN" sz="2800" b="1">
                <a:solidFill>
                  <a:schemeClr val="bg1"/>
                </a:solidFill>
              </a:rPr>
              <a:t> ;</a:t>
            </a:r>
            <a:endParaRPr lang="en-US" altLang="zh-CN" b="1">
              <a:solidFill>
                <a:srgbClr val="CCFFCC"/>
              </a:solidFill>
            </a:endParaRPr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52FC0E9F-63BD-47CC-A32C-19BC2151C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Total</a:t>
            </a:r>
            <a:r>
              <a:rPr lang="en-US" altLang="zh-CN" b="1">
                <a:ea typeface="MS Hei" pitchFamily="49" charset="-122"/>
              </a:rPr>
              <a:t> number of combinations =  26</a:t>
            </a:r>
            <a:r>
              <a:rPr lang="en-US" altLang="zh-CN" b="1" baseline="30000">
                <a:ea typeface="MS Hei" pitchFamily="49" charset="-122"/>
              </a:rPr>
              <a:t>3 </a:t>
            </a:r>
            <a:r>
              <a:rPr lang="en-US" altLang="zh-CN" b="1">
                <a:ea typeface="MS Hei" pitchFamily="49" charset="-122"/>
              </a:rPr>
              <a:t>= 17,576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99A7B0B9-D4FA-45E7-A801-A10500544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59363"/>
            <a:ext cx="6172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ym typeface="Wingdings" panose="05000000000000000000" pitchFamily="2" charset="2"/>
              </a:rPr>
              <a:t></a:t>
            </a:r>
            <a:r>
              <a:rPr lang="en-US" altLang="zh-CN" b="1">
                <a:ea typeface="MS Hei" pitchFamily="49" charset="-122"/>
              </a:rPr>
              <a:t>   Actual number of combinations &lt; 3000</a:t>
            </a:r>
          </a:p>
        </p:txBody>
      </p:sp>
      <p:sp>
        <p:nvSpPr>
          <p:cNvPr id="9226" name="Text Box 11">
            <a:extLst>
              <a:ext uri="{FF2B5EF4-FFF2-40B4-BE49-F238E27FC236}">
                <a16:creationId xmlns:a16="http://schemas.microsoft.com/office/drawing/2014/main" id="{1B827DBF-9CF4-4391-A5A8-BCF64F7A9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7/14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 autoUpdateAnimBg="0"/>
      <p:bldP spid="24580" grpId="0" autoUpdateAnimBg="0"/>
      <p:bldP spid="24582" grpId="0" animBg="1" autoUpdateAnimBg="0"/>
      <p:bldP spid="24583" grpId="0" autoUpdateAnimBg="0"/>
      <p:bldP spid="24584" grpId="0" animBg="1" autoUpdateAnimBg="0"/>
      <p:bldP spid="24585" grpId="0" autoUpdateAnimBg="0"/>
      <p:bldP spid="2458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8B65E1A-989D-43DF-A5B6-0B64CD0B4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Hash Function</a:t>
            </a:r>
            <a:endParaRPr lang="en-US" altLang="zh-CN" sz="1800" b="1"/>
          </a:p>
        </p:txBody>
      </p:sp>
      <p:sp>
        <p:nvSpPr>
          <p:cNvPr id="25603" name="Rectangle 3" descr="棕色大理石">
            <a:extLst>
              <a:ext uri="{FF2B5EF4-FFF2-40B4-BE49-F238E27FC236}">
                <a16:creationId xmlns:a16="http://schemas.microsoft.com/office/drawing/2014/main" id="{8D8CAE46-7534-42A0-9020-D47FF76D0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7620000" cy="914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i="1">
                <a:solidFill>
                  <a:schemeClr val="bg1"/>
                </a:solidFill>
                <a:sym typeface="Wingdings" pitchFamily="2" charset="2"/>
              </a:rPr>
              <a:t>f</a:t>
            </a:r>
            <a:r>
              <a:rPr lang="en-US" altLang="zh-CN" sz="2800" b="1">
                <a:solidFill>
                  <a:schemeClr val="bg1"/>
                </a:solidFill>
                <a:sym typeface="Wingdings" pitchFamily="2" charset="2"/>
              </a:rPr>
              <a:t> ( </a:t>
            </a:r>
            <a:r>
              <a:rPr lang="en-US" altLang="zh-CN" sz="2800" b="1" i="1">
                <a:solidFill>
                  <a:schemeClr val="bg1"/>
                </a:solidFill>
                <a:sym typeface="Wingdings" pitchFamily="2" charset="2"/>
              </a:rPr>
              <a:t>x</a:t>
            </a:r>
            <a:r>
              <a:rPr lang="en-US" altLang="zh-CN" sz="2800" b="1">
                <a:solidFill>
                  <a:schemeClr val="bg1"/>
                </a:solidFill>
                <a:sym typeface="Wingdings" pitchFamily="2" charset="2"/>
              </a:rPr>
              <a:t> ) </a:t>
            </a:r>
            <a:r>
              <a:rPr lang="en-US" altLang="zh-CN" sz="2800" b="1">
                <a:solidFill>
                  <a:schemeClr val="bg1"/>
                </a:solidFill>
              </a:rPr>
              <a:t>= (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 </a:t>
            </a:r>
            <a:r>
              <a:rPr lang="en-US" altLang="zh-CN" sz="2800" b="1" i="1">
                <a:solidFill>
                  <a:schemeClr val="bg1"/>
                </a:solidFill>
              </a:rPr>
              <a:t>x</a:t>
            </a:r>
            <a:r>
              <a:rPr lang="en-US" altLang="zh-CN" sz="2800" b="1">
                <a:solidFill>
                  <a:schemeClr val="bg1"/>
                </a:solidFill>
              </a:rPr>
              <a:t>[</a:t>
            </a:r>
            <a:r>
              <a:rPr lang="en-US" altLang="zh-CN" sz="2800" b="1" i="1">
                <a:solidFill>
                  <a:schemeClr val="bg1"/>
                </a:solidFill>
              </a:rPr>
              <a:t>N </a:t>
            </a:r>
            <a:r>
              <a:rPr lang="en-US" altLang="zh-CN" sz="2800" b="1" i="1">
                <a:solidFill>
                  <a:schemeClr val="bg1"/>
                </a:solidFill>
                <a:sym typeface="Symbol" pitchFamily="18" charset="2"/>
              </a:rPr>
              <a:t> </a:t>
            </a:r>
            <a:r>
              <a:rPr lang="en-US" altLang="zh-CN" sz="2800" b="1" i="1">
                <a:solidFill>
                  <a:schemeClr val="bg1"/>
                </a:solidFill>
              </a:rPr>
              <a:t>i </a:t>
            </a:r>
            <a:r>
              <a:rPr lang="en-US" altLang="zh-CN" sz="2800" b="1" i="1">
                <a:solidFill>
                  <a:schemeClr val="bg1"/>
                </a:solidFill>
                <a:sym typeface="Symbol" pitchFamily="18" charset="2"/>
              </a:rPr>
              <a:t> 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chemeClr val="bg1"/>
                </a:solidFill>
              </a:rPr>
              <a:t>] * 32</a:t>
            </a:r>
            <a:r>
              <a:rPr lang="en-US" altLang="zh-CN" sz="2800" b="1" i="1" baseline="30000">
                <a:solidFill>
                  <a:schemeClr val="bg1"/>
                </a:solidFill>
              </a:rPr>
              <a:t>i</a:t>
            </a:r>
            <a:r>
              <a:rPr lang="en-US" altLang="zh-CN" sz="2800" b="1">
                <a:solidFill>
                  <a:schemeClr val="bg1"/>
                </a:solidFill>
              </a:rPr>
              <a:t> ) % </a:t>
            </a:r>
            <a:r>
              <a:rPr lang="en-US" altLang="zh-CN" sz="2800" b="1" i="1">
                <a:solidFill>
                  <a:schemeClr val="bg1"/>
                </a:solidFill>
              </a:rPr>
              <a:t>TableSize</a:t>
            </a:r>
            <a:r>
              <a:rPr lang="en-US" altLang="zh-CN" sz="2800" b="1">
                <a:solidFill>
                  <a:schemeClr val="bg1"/>
                </a:solidFill>
              </a:rPr>
              <a:t> ;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2A711111-DE40-49EF-8784-8A72D988BD1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676400"/>
            <a:ext cx="4876800" cy="609600"/>
            <a:chOff x="1104" y="1152"/>
            <a:chExt cx="3072" cy="384"/>
          </a:xfrm>
        </p:grpSpPr>
        <p:sp>
          <p:nvSpPr>
            <p:cNvPr id="10256" name="Rectangle 4">
              <a:extLst>
                <a:ext uri="{FF2B5EF4-FFF2-40B4-BE49-F238E27FC236}">
                  <a16:creationId xmlns:a16="http://schemas.microsoft.com/office/drawing/2014/main" id="{C6CD2758-9578-4255-9399-87AD43BCC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7" name="Rectangle 5">
              <a:extLst>
                <a:ext uri="{FF2B5EF4-FFF2-40B4-BE49-F238E27FC236}">
                  <a16:creationId xmlns:a16="http://schemas.microsoft.com/office/drawing/2014/main" id="{6C13DD40-BE01-4E63-86C5-5E2CFEAFC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8" name="Rectangle 6">
              <a:extLst>
                <a:ext uri="{FF2B5EF4-FFF2-40B4-BE49-F238E27FC236}">
                  <a16:creationId xmlns:a16="http://schemas.microsoft.com/office/drawing/2014/main" id="{A53CC248-F78C-429E-B426-83FF26B9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9" name="Rectangle 7">
              <a:extLst>
                <a:ext uri="{FF2B5EF4-FFF2-40B4-BE49-F238E27FC236}">
                  <a16:creationId xmlns:a16="http://schemas.microsoft.com/office/drawing/2014/main" id="{B4C08E10-ED1A-4EEF-824E-3AC4E8548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0" name="Rectangle 8">
              <a:extLst>
                <a:ext uri="{FF2B5EF4-FFF2-40B4-BE49-F238E27FC236}">
                  <a16:creationId xmlns:a16="http://schemas.microsoft.com/office/drawing/2014/main" id="{780DB104-50EE-408E-BBB9-5F6105E53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1" name="Rectangle 9">
              <a:extLst>
                <a:ext uri="{FF2B5EF4-FFF2-40B4-BE49-F238E27FC236}">
                  <a16:creationId xmlns:a16="http://schemas.microsoft.com/office/drawing/2014/main" id="{EDA365CD-37EE-4795-9D0C-A66C4893E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296"/>
              <a:ext cx="115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0262" name="Rectangle 10">
              <a:extLst>
                <a:ext uri="{FF2B5EF4-FFF2-40B4-BE49-F238E27FC236}">
                  <a16:creationId xmlns:a16="http://schemas.microsoft.com/office/drawing/2014/main" id="{115B8A77-18EC-4393-B442-C3AB81A99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3" name="Rectangle 11">
              <a:extLst>
                <a:ext uri="{FF2B5EF4-FFF2-40B4-BE49-F238E27FC236}">
                  <a16:creationId xmlns:a16="http://schemas.microsoft.com/office/drawing/2014/main" id="{FC4F0B6C-FF0C-4683-A2C9-B564E7C2D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4" name="Rectangle 12">
              <a:extLst>
                <a:ext uri="{FF2B5EF4-FFF2-40B4-BE49-F238E27FC236}">
                  <a16:creationId xmlns:a16="http://schemas.microsoft.com/office/drawing/2014/main" id="{6169A1BA-99E6-4E41-B203-69DE81BDE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5" name="Rectangle 13">
              <a:extLst>
                <a:ext uri="{FF2B5EF4-FFF2-40B4-BE49-F238E27FC236}">
                  <a16:creationId xmlns:a16="http://schemas.microsoft.com/office/drawing/2014/main" id="{E337B523-1BB5-4484-B2F4-FEC4676AA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6" name="Rectangle 14">
              <a:extLst>
                <a:ext uri="{FF2B5EF4-FFF2-40B4-BE49-F238E27FC236}">
                  <a16:creationId xmlns:a16="http://schemas.microsoft.com/office/drawing/2014/main" id="{9D88D667-D360-44DB-AA82-5905D13AF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7" name="Rectangle 15">
              <a:extLst>
                <a:ext uri="{FF2B5EF4-FFF2-40B4-BE49-F238E27FC236}">
                  <a16:creationId xmlns:a16="http://schemas.microsoft.com/office/drawing/2014/main" id="{FA5CEE4B-D4AD-483C-8682-1E5E5E2BD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8" name="Rectangle 16">
              <a:extLst>
                <a:ext uri="{FF2B5EF4-FFF2-40B4-BE49-F238E27FC236}">
                  <a16:creationId xmlns:a16="http://schemas.microsoft.com/office/drawing/2014/main" id="{B729A666-A3E6-46E4-832B-570CCBB05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9" name="Rectangle 17">
              <a:extLst>
                <a:ext uri="{FF2B5EF4-FFF2-40B4-BE49-F238E27FC236}">
                  <a16:creationId xmlns:a16="http://schemas.microsoft.com/office/drawing/2014/main" id="{C542FF78-A494-4F31-BB67-B9F32A8BE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0" name="Rectangle 18">
              <a:extLst>
                <a:ext uri="{FF2B5EF4-FFF2-40B4-BE49-F238E27FC236}">
                  <a16:creationId xmlns:a16="http://schemas.microsoft.com/office/drawing/2014/main" id="{5E93B921-8BDA-4B97-A8D7-BE46A3806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1" name="Rectangle 19">
              <a:extLst>
                <a:ext uri="{FF2B5EF4-FFF2-40B4-BE49-F238E27FC236}">
                  <a16:creationId xmlns:a16="http://schemas.microsoft.com/office/drawing/2014/main" id="{AD2B291D-03D4-496F-9E97-B30A95D19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2" name="Rectangle 20">
              <a:extLst>
                <a:ext uri="{FF2B5EF4-FFF2-40B4-BE49-F238E27FC236}">
                  <a16:creationId xmlns:a16="http://schemas.microsoft.com/office/drawing/2014/main" id="{24C4F387-A603-4B69-9332-7035EE2E6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3" name="Rectangle 21">
              <a:extLst>
                <a:ext uri="{FF2B5EF4-FFF2-40B4-BE49-F238E27FC236}">
                  <a16:creationId xmlns:a16="http://schemas.microsoft.com/office/drawing/2014/main" id="{339F8BC0-3B5C-47AB-AA6B-9382249FD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4" name="Rectangle 22">
              <a:extLst>
                <a:ext uri="{FF2B5EF4-FFF2-40B4-BE49-F238E27FC236}">
                  <a16:creationId xmlns:a16="http://schemas.microsoft.com/office/drawing/2014/main" id="{4446891D-DE39-4991-B5E0-86130D735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5" name="Rectangle 23">
              <a:extLst>
                <a:ext uri="{FF2B5EF4-FFF2-40B4-BE49-F238E27FC236}">
                  <a16:creationId xmlns:a16="http://schemas.microsoft.com/office/drawing/2014/main" id="{F231EAB4-0DB3-40F2-BE68-0E2ACB04A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6" name="Rectangle 24">
              <a:extLst>
                <a:ext uri="{FF2B5EF4-FFF2-40B4-BE49-F238E27FC236}">
                  <a16:creationId xmlns:a16="http://schemas.microsoft.com/office/drawing/2014/main" id="{3F97705F-4F18-4904-B195-2E99FA6A2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96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7" name="AutoShape 25">
              <a:extLst>
                <a:ext uri="{FF2B5EF4-FFF2-40B4-BE49-F238E27FC236}">
                  <a16:creationId xmlns:a16="http://schemas.microsoft.com/office/drawing/2014/main" id="{FFA21E28-C15C-493E-BF0D-99FCC75D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1248"/>
              <a:ext cx="48" cy="288"/>
            </a:xfrm>
            <a:prstGeom prst="can">
              <a:avLst>
                <a:gd name="adj" fmla="val 15000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8" name="AutoShape 26">
              <a:extLst>
                <a:ext uri="{FF2B5EF4-FFF2-40B4-BE49-F238E27FC236}">
                  <a16:creationId xmlns:a16="http://schemas.microsoft.com/office/drawing/2014/main" id="{2FBD676B-0AD2-496D-B756-40FD70EEB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248"/>
              <a:ext cx="48" cy="288"/>
            </a:xfrm>
            <a:prstGeom prst="can">
              <a:avLst>
                <a:gd name="adj" fmla="val 15000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9" name="AutoShape 27">
              <a:extLst>
                <a:ext uri="{FF2B5EF4-FFF2-40B4-BE49-F238E27FC236}">
                  <a16:creationId xmlns:a16="http://schemas.microsoft.com/office/drawing/2014/main" id="{478D82CA-1C61-40CF-992E-3C1496D46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1248"/>
              <a:ext cx="48" cy="288"/>
            </a:xfrm>
            <a:prstGeom prst="can">
              <a:avLst>
                <a:gd name="adj" fmla="val 15000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0" name="AutoShape 28">
              <a:extLst>
                <a:ext uri="{FF2B5EF4-FFF2-40B4-BE49-F238E27FC236}">
                  <a16:creationId xmlns:a16="http://schemas.microsoft.com/office/drawing/2014/main" id="{3EEBD418-442E-4650-83B0-AFE4453E3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248"/>
              <a:ext cx="48" cy="288"/>
            </a:xfrm>
            <a:prstGeom prst="can">
              <a:avLst>
                <a:gd name="adj" fmla="val 15000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1" name="Text Box 29">
              <a:extLst>
                <a:ext uri="{FF2B5EF4-FFF2-40B4-BE49-F238E27FC236}">
                  <a16:creationId xmlns:a16="http://schemas.microsoft.com/office/drawing/2014/main" id="{7BAC53B5-911D-4936-8058-C67CBD5D9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152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…………</a:t>
              </a:r>
            </a:p>
          </p:txBody>
        </p:sp>
      </p:grpSp>
      <p:grpSp>
        <p:nvGrpSpPr>
          <p:cNvPr id="3" name="Group 35">
            <a:extLst>
              <a:ext uri="{FF2B5EF4-FFF2-40B4-BE49-F238E27FC236}">
                <a16:creationId xmlns:a16="http://schemas.microsoft.com/office/drawing/2014/main" id="{53519093-7447-4D58-97B0-D16DABB22367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09800"/>
            <a:ext cx="5029200" cy="366713"/>
            <a:chOff x="1056" y="1488"/>
            <a:chExt cx="3168" cy="231"/>
          </a:xfrm>
        </p:grpSpPr>
        <p:sp>
          <p:nvSpPr>
            <p:cNvPr id="10252" name="Text Box 31">
              <a:extLst>
                <a:ext uri="{FF2B5EF4-FFF2-40B4-BE49-F238E27FC236}">
                  <a16:creationId xmlns:a16="http://schemas.microsoft.com/office/drawing/2014/main" id="{3FEFC46B-7FF8-42DA-92D8-3EBBE881F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8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/>
                <a:t>[0]</a:t>
              </a:r>
            </a:p>
          </p:txBody>
        </p:sp>
        <p:sp>
          <p:nvSpPr>
            <p:cNvPr id="10253" name="Text Box 32">
              <a:extLst>
                <a:ext uri="{FF2B5EF4-FFF2-40B4-BE49-F238E27FC236}">
                  <a16:creationId xmlns:a16="http://schemas.microsoft.com/office/drawing/2014/main" id="{D3CBCB23-C3A5-49FE-B892-24B1CBB79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48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/>
                <a:t>[1]</a:t>
              </a:r>
            </a:p>
          </p:txBody>
        </p:sp>
        <p:sp>
          <p:nvSpPr>
            <p:cNvPr id="10254" name="Text Box 33">
              <a:extLst>
                <a:ext uri="{FF2B5EF4-FFF2-40B4-BE49-F238E27FC236}">
                  <a16:creationId xmlns:a16="http://schemas.microsoft.com/office/drawing/2014/main" id="{176BA13D-871A-46D7-8E90-2B860997F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48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/>
                <a:t>[</a:t>
              </a:r>
              <a:r>
                <a:rPr lang="en-US" altLang="zh-CN" sz="1800" b="1" i="1"/>
                <a:t>N</a:t>
              </a:r>
              <a:r>
                <a:rPr lang="en-US" altLang="zh-CN" sz="1800" b="1"/>
                <a:t>-2]</a:t>
              </a:r>
            </a:p>
          </p:txBody>
        </p:sp>
        <p:sp>
          <p:nvSpPr>
            <p:cNvPr id="10255" name="Text Box 34">
              <a:extLst>
                <a:ext uri="{FF2B5EF4-FFF2-40B4-BE49-F238E27FC236}">
                  <a16:creationId xmlns:a16="http://schemas.microsoft.com/office/drawing/2014/main" id="{3BEBECFD-FECB-4E6B-B169-DE57139C0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48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/>
                <a:t>[</a:t>
              </a:r>
              <a:r>
                <a:rPr lang="en-US" altLang="zh-CN" sz="1800" b="1" i="1"/>
                <a:t>N</a:t>
              </a:r>
              <a:r>
                <a:rPr lang="en-US" altLang="zh-CN" sz="1800" b="1"/>
                <a:t>-1]</a:t>
              </a:r>
            </a:p>
          </p:txBody>
        </p:sp>
      </p:grpSp>
      <p:sp>
        <p:nvSpPr>
          <p:cNvPr id="25636" name="AutoShape 36">
            <a:extLst>
              <a:ext uri="{FF2B5EF4-FFF2-40B4-BE49-F238E27FC236}">
                <a16:creationId xmlns:a16="http://schemas.microsoft.com/office/drawing/2014/main" id="{F965C878-D43A-4B4B-8EC6-BFD7F810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43200"/>
            <a:ext cx="5410200" cy="2286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18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Index Hash3(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char</a:t>
            </a:r>
            <a:r>
              <a:rPr lang="en-US" altLang="zh-CN" sz="1800" b="1">
                <a:latin typeface="Arial" panose="020B0604020202020204" pitchFamily="34" charset="0"/>
              </a:rPr>
              <a:t> *x,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TableSize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unsigned  int</a:t>
            </a:r>
            <a:r>
              <a:rPr lang="en-US" altLang="zh-CN" sz="1800" b="1">
                <a:latin typeface="Arial" panose="020B0604020202020204" pitchFamily="34" charset="0"/>
              </a:rPr>
              <a:t>  HashVal = 0;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( *x != '\0' )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1800" b="1">
                <a:latin typeface="Arial" panose="020B0604020202020204" pitchFamily="34" charset="0"/>
              </a:rPr>
              <a:t> 	     HashVal = ( HashVal &lt;&lt; 5 ) + *x++;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HashVal % TableSize;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25637" name="AutoShape 37">
            <a:extLst>
              <a:ext uri="{FF2B5EF4-FFF2-40B4-BE49-F238E27FC236}">
                <a16:creationId xmlns:a16="http://schemas.microsoft.com/office/drawing/2014/main" id="{D73EE607-64B7-4F26-B3D5-9F6D8B74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14600"/>
            <a:ext cx="2667000" cy="990600"/>
          </a:xfrm>
          <a:prstGeom prst="wedgeEllipseCallout">
            <a:avLst>
              <a:gd name="adj1" fmla="val -103931"/>
              <a:gd name="adj2" fmla="val 10945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Faster than *27</a:t>
            </a:r>
          </a:p>
        </p:txBody>
      </p:sp>
      <p:sp>
        <p:nvSpPr>
          <p:cNvPr id="25638" name="AutoShape 38">
            <a:extLst>
              <a:ext uri="{FF2B5EF4-FFF2-40B4-BE49-F238E27FC236}">
                <a16:creationId xmlns:a16="http://schemas.microsoft.com/office/drawing/2014/main" id="{E504C6C6-9361-4F51-A984-F81837AD0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2743200" cy="1295400"/>
          </a:xfrm>
          <a:prstGeom prst="wedgeEllipseCallout">
            <a:avLst>
              <a:gd name="adj1" fmla="val -82815"/>
              <a:gd name="adj2" fmla="val 7463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Can you make it faster?</a:t>
            </a:r>
          </a:p>
        </p:txBody>
      </p:sp>
      <p:sp>
        <p:nvSpPr>
          <p:cNvPr id="25639" name="Text Box 39">
            <a:extLst>
              <a:ext uri="{FF2B5EF4-FFF2-40B4-BE49-F238E27FC236}">
                <a16:creationId xmlns:a16="http://schemas.microsoft.com/office/drawing/2014/main" id="{A8BEB205-3837-428D-AD49-78D48CE9B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75238"/>
            <a:ext cx="7696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8325" indent="-5683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ym typeface="Wingdings" panose="05000000000000000000" pitchFamily="2" charset="2"/>
              </a:rPr>
              <a:t></a:t>
            </a:r>
            <a:r>
              <a:rPr lang="en-US" altLang="zh-CN" b="1">
                <a:ea typeface="MS Hei" pitchFamily="49" charset="-122"/>
              </a:rPr>
              <a:t>   If </a:t>
            </a:r>
            <a:r>
              <a:rPr lang="en-US" altLang="zh-CN" b="1" i="1">
                <a:ea typeface="MS Hei" pitchFamily="49" charset="-122"/>
              </a:rPr>
              <a:t>x</a:t>
            </a:r>
            <a:r>
              <a:rPr lang="en-US" altLang="zh-CN" b="1">
                <a:ea typeface="MS Hei" pitchFamily="49" charset="-122"/>
              </a:rPr>
              <a:t> is too long (e.g. street address), the early characters will be left-shifted out of place.</a:t>
            </a:r>
          </a:p>
        </p:txBody>
      </p:sp>
      <p:sp>
        <p:nvSpPr>
          <p:cNvPr id="25640" name="Text Box 40">
            <a:extLst>
              <a:ext uri="{FF2B5EF4-FFF2-40B4-BE49-F238E27FC236}">
                <a16:creationId xmlns:a16="http://schemas.microsoft.com/office/drawing/2014/main" id="{4741F293-E381-4AC1-80E8-C13D7838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95600"/>
            <a:ext cx="24384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660400" indent="-660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hlink"/>
                </a:solidFill>
                <a:sym typeface="Webdings" panose="05030102010509060703" pitchFamily="18" charset="2"/>
              </a:rPr>
              <a:t> </a:t>
            </a:r>
            <a:r>
              <a:rPr lang="en-US" altLang="zh-CN" b="1">
                <a:sym typeface="Webdings" panose="05030102010509060703" pitchFamily="18" charset="2"/>
              </a:rPr>
              <a:t>Carefully select some characters from </a:t>
            </a:r>
            <a:r>
              <a:rPr lang="en-US" altLang="zh-CN" b="1" i="1">
                <a:sym typeface="Webdings" panose="05030102010509060703" pitchFamily="18" charset="2"/>
              </a:rPr>
              <a:t>x</a:t>
            </a:r>
            <a:r>
              <a:rPr lang="en-US" altLang="zh-CN" b="1">
                <a:sym typeface="Webdings" panose="05030102010509060703" pitchFamily="18" charset="2"/>
              </a:rPr>
              <a:t>.</a:t>
            </a:r>
            <a:endParaRPr lang="en-US" altLang="zh-CN" b="1"/>
          </a:p>
        </p:txBody>
      </p:sp>
      <p:sp>
        <p:nvSpPr>
          <p:cNvPr id="10251" name="Text Box 41">
            <a:extLst>
              <a:ext uri="{FF2B5EF4-FFF2-40B4-BE49-F238E27FC236}">
                <a16:creationId xmlns:a16="http://schemas.microsoft.com/office/drawing/2014/main" id="{4B61B643-04F5-4563-B3F6-85D8A9F15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8/14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蛙鸣周期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 autoUpdateAnimBg="0"/>
      <p:bldP spid="25636" grpId="0" animBg="1" autoUpdateAnimBg="0"/>
      <p:bldP spid="25637" grpId="0" animBg="1" autoUpdateAnimBg="0"/>
      <p:bldP spid="25638" grpId="0" animBg="1" autoUpdateAnimBg="0"/>
      <p:bldP spid="25639" grpId="0" autoUpdateAnimBg="0"/>
      <p:bldP spid="2564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E5659EF6-CF38-42C0-9813-25C8D41EB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66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§3  Separate Chaining</a:t>
            </a:r>
            <a:endParaRPr lang="en-US" altLang="zh-CN" b="1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A26239F-360D-4EDC-AF50-421CBAD44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58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---- keep a list of all keys that hash to the same value</a:t>
            </a:r>
          </a:p>
        </p:txBody>
      </p:sp>
      <p:sp>
        <p:nvSpPr>
          <p:cNvPr id="26630" name="AutoShape 6" descr="羊皮纸">
            <a:extLst>
              <a:ext uri="{FF2B5EF4-FFF2-40B4-BE49-F238E27FC236}">
                <a16:creationId xmlns:a16="http://schemas.microsoft.com/office/drawing/2014/main" id="{983CA2D1-33BB-42C5-948B-A1F90CC99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19200"/>
            <a:ext cx="6858000" cy="5105400"/>
          </a:xfrm>
          <a:prstGeom prst="roundRect">
            <a:avLst>
              <a:gd name="adj" fmla="val 6088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struct </a:t>
            </a:r>
            <a:r>
              <a:rPr lang="en-US" altLang="zh-CN" sz="1800" b="1">
                <a:latin typeface="Arial" panose="020B0604020202020204" pitchFamily="34" charset="0"/>
              </a:rPr>
              <a:t> ListNode; </a:t>
            </a: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typedef  struct</a:t>
            </a:r>
            <a:r>
              <a:rPr lang="en-US" altLang="zh-CN" sz="1800" b="1">
                <a:latin typeface="Arial" panose="020B0604020202020204" pitchFamily="34" charset="0"/>
              </a:rPr>
              <a:t>  ListNode  *Position; </a:t>
            </a: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struct </a:t>
            </a:r>
            <a:r>
              <a:rPr lang="en-US" altLang="zh-CN" sz="1800" b="1">
                <a:latin typeface="Arial" panose="020B0604020202020204" pitchFamily="34" charset="0"/>
              </a:rPr>
              <a:t> HashTbl; 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typedef  struct</a:t>
            </a:r>
            <a:r>
              <a:rPr lang="en-US" altLang="zh-CN" sz="1800" b="1">
                <a:latin typeface="Arial" panose="020B0604020202020204" pitchFamily="34" charset="0"/>
              </a:rPr>
              <a:t>  HashTbl  *HashTable; </a:t>
            </a: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>
                <a:latin typeface="Arial" panose="020B0604020202020204" pitchFamily="34" charset="0"/>
              </a:rPr>
              <a:t>  ListNode 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ElementType  Element;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Position  Next;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}; 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typedef </a:t>
            </a:r>
            <a:r>
              <a:rPr lang="en-US" altLang="zh-CN" sz="1800" b="1">
                <a:latin typeface="Arial" panose="020B0604020202020204" pitchFamily="34" charset="0"/>
              </a:rPr>
              <a:t> Position  List;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List *TheList will be an array of lists, allocated later */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The lists use headers (for simplicity), */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though this wastes space */ </a:t>
            </a: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>
                <a:latin typeface="Arial" panose="020B0604020202020204" pitchFamily="34" charset="0"/>
              </a:rPr>
              <a:t>  HashTbl 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TableSize;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List  *TheLists;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}; </a:t>
            </a: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77B59585-6351-4020-94AF-5EF3DC97C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9/14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630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1480</Words>
  <Application>Microsoft Office PowerPoint</Application>
  <PresentationFormat>全屏显示(4:3)</PresentationFormat>
  <Paragraphs>316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Times New Roman</vt:lpstr>
      <vt:lpstr>宋体</vt:lpstr>
      <vt:lpstr>Arial</vt:lpstr>
      <vt:lpstr>Calibri</vt:lpstr>
      <vt:lpstr>Symbol</vt:lpstr>
      <vt:lpstr>Impact</vt:lpstr>
      <vt:lpstr>Webdings</vt:lpstr>
      <vt:lpstr>MS Hei</vt:lpstr>
      <vt:lpstr>Wingdings</vt:lpstr>
      <vt:lpstr>默认设计模板</vt:lpstr>
      <vt:lpstr>Microsoft Equation 3.0</vt:lpstr>
      <vt:lpstr>Microsoft Clip Gallery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92</cp:revision>
  <dcterms:created xsi:type="dcterms:W3CDTF">2000-07-24T11:13:48Z</dcterms:created>
  <dcterms:modified xsi:type="dcterms:W3CDTF">2022-12-25T10:47:52Z</dcterms:modified>
</cp:coreProperties>
</file>