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86" r:id="rId3"/>
    <p:sldId id="287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2B2B2"/>
    <a:srgbClr val="CCFFCC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4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D5CF50A-DD37-4EE3-8DF2-B81F8F1402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033C66C-E3E6-4091-BABE-B53CEB93AF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F00A8A0-66EB-488A-A86E-CC6F2C8589B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0E85710D-1BDF-44EE-9716-2137B72B5D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AE9C38E2-4071-4335-8995-A28FB86822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CB1E70EA-2E86-4363-BFD1-FF36E3EE6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C8BCD3-8FAD-4EF2-928A-7942147F7B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3CB8945-0E4B-42F6-B480-5A11121D2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8891FD-76B2-4434-A194-8B8F18055995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2082734-E960-4927-A869-B367159112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C6B1AD1-FA74-42DE-83B5-7314B6541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如果是</a:t>
            </a:r>
            <a:r>
              <a:rPr lang="en-US" altLang="zh-CN"/>
              <a:t>empty</a:t>
            </a:r>
            <a:r>
              <a:rPr lang="zh-CN" altLang="en-US"/>
              <a:t>，则</a:t>
            </a:r>
            <a:r>
              <a:rPr lang="en-US" altLang="zh-CN"/>
              <a:t>key</a:t>
            </a:r>
            <a:r>
              <a:rPr lang="zh-CN" altLang="en-US"/>
              <a:t>没有定义，先判断会出错。</a:t>
            </a:r>
          </a:p>
          <a:p>
            <a:pPr eaLnBrk="1" hangingPunct="1"/>
            <a:r>
              <a:rPr lang="zh-CN" altLang="en-US"/>
              <a:t>假设探测步数</a:t>
            </a:r>
            <a:r>
              <a:rPr lang="en-US" altLang="zh-CN"/>
              <a:t>i</a:t>
            </a:r>
            <a:r>
              <a:rPr lang="zh-CN" altLang="en-US"/>
              <a:t>不超过</a:t>
            </a:r>
            <a:r>
              <a:rPr lang="en-US" altLang="zh-CN"/>
              <a:t>TS/2+1</a:t>
            </a:r>
            <a:r>
              <a:rPr lang="zh-CN" altLang="en-US"/>
              <a:t>步，即假设表</a:t>
            </a:r>
            <a:r>
              <a:rPr lang="en-US" altLang="zh-CN"/>
              <a:t>&lt;50%</a:t>
            </a:r>
            <a:r>
              <a:rPr lang="zh-CN" altLang="en-US"/>
              <a:t>。这时</a:t>
            </a:r>
            <a:r>
              <a:rPr lang="en-US" altLang="zh-CN"/>
              <a:t>CurrentPos+2i-1 &lt;= 2TS-1</a:t>
            </a:r>
            <a:r>
              <a:rPr lang="zh-CN" altLang="en-US"/>
              <a:t>，所以可以用减法。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9723BA-1B13-4B73-A202-FE39B37D1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224C71-97B1-474F-A68E-5D2ACFFF5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C6E741-595F-40FE-8E0F-5A94EF552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141CC-BFD0-4733-B15C-85DEBD8A6F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21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410FF-8C48-4BF6-82CE-78C320C18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F04851-627E-4B9C-9463-4A4132358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C768D3-E9F3-4A2F-AFBD-C097E8A8F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5F231-A6B2-40E9-BA6E-7E3F9AC54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53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AEAE5-3EA6-441A-9EBB-7AF1EE8FFB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DCFAC9-4E3C-46AA-92CD-10208E93B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922DA2-99ED-4E09-90A8-64B1F8214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27739-30F1-4EA8-A9CC-FB45077F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28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9FFB33-D2AF-46A9-A688-5F2F6969B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C290C4-FF27-433D-94DB-D4FE266F2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A1F02C-087D-47E1-AA75-126C7A9DD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9B7EF-AAAB-48DF-8009-F6DEF89FF1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3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4B996-66DB-48D2-B29F-0D3A53264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F887B4-1CBA-4C48-915B-8D6B4F424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4E4CE3-E633-4C93-9CAF-9C9BA9EF6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638DF-6402-49F1-9BC1-2580EA1D75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0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DB082-6C55-4495-B64B-B7CF83278B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A6B94-564A-47F6-9C42-8E98C190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74962-833D-4983-806D-4021D295E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74B79-D105-4D97-B62D-E044E813DA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3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D915E6-98CA-4948-BF73-53AC334C0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A9185D-51A7-4469-B8AB-CDF4ABDF1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E195D3-1552-4A39-83B4-FE0E0F779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00270-12F5-4976-82F8-9648E9DED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5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58A6D1-E78C-4D40-8015-E9B2E02D6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FF9F66-6C7B-439B-90F6-F2EDAA90E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733F32-F944-4BB7-9DC3-FCDF0C67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CBEB7-F8E3-491A-9DD6-53AC252A4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95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C160D5-6A4E-4F60-932E-C51886863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0BF68F-F8FF-4089-9E32-3556FE9E34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31AC91-1D49-4290-9539-F1C44C0C7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5CA28-240C-4917-A975-8FE68AAD4B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86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02751-B9CD-41B2-B50A-AE9868E46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F4863-A2DD-4A87-832A-C726C0331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53EE0-53BB-4F08-8205-64280FF04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BA720-23EB-42C8-AAEC-BE53D63FDE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5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C4902-628F-4D79-A4FD-933FC72E2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48824-0FCB-4EA6-8B39-ABF7D64E3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52BCC-CA53-44C9-9CCB-570704035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53F7A-9C3A-48FE-8DE1-F871039627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63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9FF5FF4-2866-41D3-A1AA-B7524B2AA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055106-3C8D-4D55-84A3-D3C22E077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C3F4521-F4AC-499C-A20E-EAB74CFD53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3CB3AC-EA1E-477A-A7BF-E2BB6A31E4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504A17A-B0E9-4CD3-A700-F792933505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29D74F-B50B-4526-90B4-F0ADDA0846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3.wav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7B8DE460-A5BE-4F33-9EB2-2D21D2CE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Open Addressing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5DDFF563-EF78-4B6A-BED3-9506F6323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2. Quadratic Probing</a:t>
            </a:r>
            <a:endParaRPr lang="en-US" altLang="zh-CN" b="1"/>
          </a:p>
        </p:txBody>
      </p:sp>
      <p:sp>
        <p:nvSpPr>
          <p:cNvPr id="32772" name="Rectangle 4" descr="棕色大理石">
            <a:extLst>
              <a:ext uri="{FF2B5EF4-FFF2-40B4-BE49-F238E27FC236}">
                <a16:creationId xmlns:a16="http://schemas.microsoft.com/office/drawing/2014/main" id="{98E9DC9D-7917-4670-8BDE-0BD51933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"/>
            <a:ext cx="5181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( </a:t>
            </a: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) </a:t>
            </a:r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b="1" i="1">
                <a:solidFill>
                  <a:schemeClr val="bg1"/>
                </a:solidFill>
              </a:rPr>
              <a:t>i </a:t>
            </a:r>
            <a:r>
              <a:rPr lang="en-US" altLang="zh-CN" sz="2800" b="1" baseline="30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;</a:t>
            </a: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en-US" altLang="zh-CN" sz="2000" b="1">
                <a:solidFill>
                  <a:srgbClr val="CCFFCC"/>
                </a:solidFill>
              </a:rPr>
              <a:t>/* a quadratic function */</a:t>
            </a: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6D15B911-58E8-4571-B9E0-4BA56355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【Theorem】</a:t>
            </a:r>
            <a:r>
              <a:rPr lang="en-US" altLang="zh-CN" sz="2000" b="1"/>
              <a:t>If quadratic probing is used, and the table size is </a:t>
            </a:r>
            <a:r>
              <a:rPr lang="en-US" altLang="zh-CN" sz="2000" b="1">
                <a:solidFill>
                  <a:schemeClr val="hlink"/>
                </a:solidFill>
              </a:rPr>
              <a:t>prime</a:t>
            </a:r>
            <a:r>
              <a:rPr lang="en-US" altLang="zh-CN" sz="2000" b="1"/>
              <a:t>, then a new element can always be inserted if the table is </a:t>
            </a:r>
            <a:r>
              <a:rPr lang="en-US" altLang="zh-CN" sz="2000" b="1">
                <a:solidFill>
                  <a:schemeClr val="hlink"/>
                </a:solidFill>
              </a:rPr>
              <a:t>at least half empty</a:t>
            </a:r>
            <a:r>
              <a:rPr lang="en-US" altLang="zh-CN" sz="2000" b="1"/>
              <a:t>.</a:t>
            </a:r>
            <a:endParaRPr lang="en-US" altLang="zh-CN" sz="2000" b="1">
              <a:sym typeface="Symbol" panose="05050102010706020507" pitchFamily="18" charset="2"/>
            </a:endParaRP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F221205F-20A4-4E29-A3FD-CD92F7B6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Proof: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en-US" altLang="zh-CN" sz="2000" b="1"/>
              <a:t>Just prove that the first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TableSize/2</a:t>
            </a:r>
            <a:r>
              <a:rPr lang="en-US" altLang="zh-CN" sz="2000" b="1">
                <a:sym typeface="Symbol" panose="05050102010706020507" pitchFamily="18" charset="2"/>
              </a:rPr>
              <a:t> alternative locations are all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distinct</a:t>
            </a:r>
            <a:r>
              <a:rPr lang="en-US" altLang="zh-CN" sz="2000" b="1">
                <a:sym typeface="Symbol" panose="05050102010706020507" pitchFamily="18" charset="2"/>
              </a:rPr>
              <a:t>.   That is, for any 0 &lt; </a:t>
            </a:r>
            <a:r>
              <a:rPr lang="en-US" altLang="zh-CN" sz="2000" b="1" i="1">
                <a:sym typeface="Symbol" panose="05050102010706020507" pitchFamily="18" charset="2"/>
              </a:rPr>
              <a:t>i</a:t>
            </a:r>
            <a:r>
              <a:rPr lang="en-US" altLang="zh-CN" sz="2000" b="1">
                <a:sym typeface="Symbol" panose="05050102010706020507" pitchFamily="18" charset="2"/>
              </a:rPr>
              <a:t>  </a:t>
            </a:r>
            <a:r>
              <a:rPr lang="en-US" altLang="zh-CN" sz="2000" b="1" i="1">
                <a:sym typeface="Symbol" panose="05050102010706020507" pitchFamily="18" charset="2"/>
              </a:rPr>
              <a:t>j</a:t>
            </a:r>
            <a:r>
              <a:rPr lang="en-US" altLang="zh-CN" sz="2000" b="1">
                <a:sym typeface="Symbol" panose="05050102010706020507" pitchFamily="18" charset="2"/>
              </a:rPr>
              <a:t> 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TableSize/2</a:t>
            </a:r>
            <a:r>
              <a:rPr lang="en-US" altLang="zh-CN" sz="2000" b="1">
                <a:sym typeface="Symbol" panose="05050102010706020507" pitchFamily="18" charset="2"/>
              </a:rPr>
              <a:t>, we have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ym typeface="Symbol" panose="05050102010706020507" pitchFamily="18" charset="2"/>
              </a:rPr>
              <a:t>        ( </a:t>
            </a:r>
            <a:r>
              <a:rPr lang="en-US" altLang="zh-CN" sz="2000" b="1" i="1">
                <a:sym typeface="Symbol" panose="05050102010706020507" pitchFamily="18" charset="2"/>
              </a:rPr>
              <a:t>h</a:t>
            </a:r>
            <a:r>
              <a:rPr lang="en-US" altLang="zh-CN" sz="2000" b="1"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ym typeface="Symbol" panose="05050102010706020507" pitchFamily="18" charset="2"/>
              </a:rPr>
              <a:t>x</a:t>
            </a:r>
            <a:r>
              <a:rPr lang="en-US" altLang="zh-CN" sz="2000" b="1">
                <a:sym typeface="Symbol" panose="05050102010706020507" pitchFamily="18" charset="2"/>
              </a:rPr>
              <a:t>) + </a:t>
            </a:r>
            <a:r>
              <a:rPr lang="en-US" altLang="zh-CN" sz="2000" b="1" i="1">
                <a:sym typeface="Symbol" panose="05050102010706020507" pitchFamily="18" charset="2"/>
              </a:rPr>
              <a:t>i </a:t>
            </a:r>
            <a:r>
              <a:rPr lang="en-US" altLang="zh-CN" sz="2000" b="1" baseline="30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) %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TableSize</a:t>
            </a:r>
            <a:r>
              <a:rPr lang="en-US" altLang="zh-CN" sz="2000" b="1">
                <a:sym typeface="Symbol" panose="05050102010706020507" pitchFamily="18" charset="2"/>
              </a:rPr>
              <a:t>    ( </a:t>
            </a:r>
            <a:r>
              <a:rPr lang="en-US" altLang="zh-CN" sz="2000" b="1" i="1">
                <a:sym typeface="Symbol" panose="05050102010706020507" pitchFamily="18" charset="2"/>
              </a:rPr>
              <a:t>h</a:t>
            </a:r>
            <a:r>
              <a:rPr lang="en-US" altLang="zh-CN" sz="2000" b="1"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ym typeface="Symbol" panose="05050102010706020507" pitchFamily="18" charset="2"/>
              </a:rPr>
              <a:t>x</a:t>
            </a:r>
            <a:r>
              <a:rPr lang="en-US" altLang="zh-CN" sz="2000" b="1">
                <a:sym typeface="Symbol" panose="05050102010706020507" pitchFamily="18" charset="2"/>
              </a:rPr>
              <a:t>) +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 baseline="30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) %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TableSize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F9201548-2B59-4007-8728-5FED49FF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ym typeface="Symbol" panose="05050102010706020507" pitchFamily="18" charset="2"/>
              </a:rPr>
              <a:t>Suppose:     </a:t>
            </a:r>
            <a:r>
              <a:rPr lang="en-US" altLang="zh-CN" sz="2000" b="1" i="1">
                <a:sym typeface="Symbol" panose="05050102010706020507" pitchFamily="18" charset="2"/>
              </a:rPr>
              <a:t>h</a:t>
            </a:r>
            <a:r>
              <a:rPr lang="en-US" altLang="zh-CN" sz="2000" b="1"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ym typeface="Symbol" panose="05050102010706020507" pitchFamily="18" charset="2"/>
              </a:rPr>
              <a:t>x</a:t>
            </a:r>
            <a:r>
              <a:rPr lang="en-US" altLang="zh-CN" sz="2000" b="1">
                <a:sym typeface="Symbol" panose="05050102010706020507" pitchFamily="18" charset="2"/>
              </a:rPr>
              <a:t>) + </a:t>
            </a:r>
            <a:r>
              <a:rPr lang="en-US" altLang="zh-CN" sz="2000" b="1" i="1">
                <a:sym typeface="Symbol" panose="05050102010706020507" pitchFamily="18" charset="2"/>
              </a:rPr>
              <a:t>i </a:t>
            </a:r>
            <a:r>
              <a:rPr lang="en-US" altLang="zh-CN" sz="2000" b="1" baseline="30000">
                <a:sym typeface="Symbol" panose="05050102010706020507" pitchFamily="18" charset="2"/>
              </a:rPr>
              <a:t>2</a:t>
            </a:r>
            <a:r>
              <a:rPr lang="en-US" altLang="zh-CN" sz="2000" b="1"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sym typeface="Symbol" panose="05050102010706020507" pitchFamily="18" charset="2"/>
              </a:rPr>
              <a:t>h</a:t>
            </a:r>
            <a:r>
              <a:rPr lang="en-US" altLang="zh-CN" sz="2000" b="1"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ym typeface="Symbol" panose="05050102010706020507" pitchFamily="18" charset="2"/>
              </a:rPr>
              <a:t>x</a:t>
            </a:r>
            <a:r>
              <a:rPr lang="en-US" altLang="zh-CN" sz="2000" b="1">
                <a:sym typeface="Symbol" panose="05050102010706020507" pitchFamily="18" charset="2"/>
              </a:rPr>
              <a:t>) +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 baseline="30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     ( mod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TableSize </a:t>
            </a:r>
            <a:r>
              <a:rPr lang="en-US" altLang="zh-CN" sz="2000" b="1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D48AE9F7-8528-4769-BD0A-FDACD2C1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ym typeface="Symbol" panose="05050102010706020507" pitchFamily="18" charset="2"/>
              </a:rPr>
              <a:t>then:                       </a:t>
            </a:r>
            <a:r>
              <a:rPr lang="en-US" altLang="zh-CN" sz="2000" b="1" i="1">
                <a:sym typeface="Symbol" panose="05050102010706020507" pitchFamily="18" charset="2"/>
              </a:rPr>
              <a:t>i </a:t>
            </a:r>
            <a:r>
              <a:rPr lang="en-US" altLang="zh-CN" sz="2000" b="1" baseline="30000">
                <a:sym typeface="Symbol" panose="05050102010706020507" pitchFamily="18" charset="2"/>
              </a:rPr>
              <a:t>2</a:t>
            </a:r>
            <a:r>
              <a:rPr lang="en-US" altLang="zh-CN" sz="2000" b="1"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 baseline="30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                ( mod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TableSize </a:t>
            </a:r>
            <a:r>
              <a:rPr lang="en-US" altLang="zh-CN" sz="2000" b="1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2782" name="Rectangle 14">
            <a:extLst>
              <a:ext uri="{FF2B5EF4-FFF2-40B4-BE49-F238E27FC236}">
                <a16:creationId xmlns:a16="http://schemas.microsoft.com/office/drawing/2014/main" id="{FC1077EE-83A0-40D4-B190-65373493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8600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ym typeface="Symbol" panose="05050102010706020507" pitchFamily="18" charset="2"/>
              </a:rPr>
              <a:t>            ( </a:t>
            </a:r>
            <a:r>
              <a:rPr lang="en-US" altLang="zh-CN" sz="2000" b="1" i="1">
                <a:sym typeface="Symbol" panose="05050102010706020507" pitchFamily="18" charset="2"/>
              </a:rPr>
              <a:t>i</a:t>
            </a:r>
            <a:r>
              <a:rPr lang="en-US" altLang="zh-CN" sz="2000" b="1">
                <a:sym typeface="Symbol" panose="05050102010706020507" pitchFamily="18" charset="2"/>
              </a:rPr>
              <a:t> +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>
                <a:sym typeface="Symbol" panose="05050102010706020507" pitchFamily="18" charset="2"/>
              </a:rPr>
              <a:t>) ( </a:t>
            </a:r>
            <a:r>
              <a:rPr lang="en-US" altLang="zh-CN" sz="2000" b="1" i="1">
                <a:sym typeface="Symbol" panose="05050102010706020507" pitchFamily="18" charset="2"/>
              </a:rPr>
              <a:t>i</a:t>
            </a:r>
            <a:r>
              <a:rPr lang="en-US" altLang="zh-CN" sz="2000" b="1">
                <a:sym typeface="Symbol" panose="05050102010706020507" pitchFamily="18" charset="2"/>
              </a:rPr>
              <a:t> 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>
                <a:sym typeface="Symbol" panose="05050102010706020507" pitchFamily="18" charset="2"/>
              </a:rPr>
              <a:t>) = 0                  ( mod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TableSize </a:t>
            </a:r>
            <a:r>
              <a:rPr lang="en-US" altLang="zh-CN" sz="2000" b="1"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353E6107-104D-4342-A038-1766017A351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95800"/>
            <a:ext cx="2667000" cy="396875"/>
            <a:chOff x="384" y="3360"/>
            <a:chExt cx="1680" cy="250"/>
          </a:xfrm>
        </p:grpSpPr>
        <p:sp>
          <p:nvSpPr>
            <p:cNvPr id="3089" name="Rectangle 15">
              <a:extLst>
                <a:ext uri="{FF2B5EF4-FFF2-40B4-BE49-F238E27FC236}">
                  <a16:creationId xmlns:a16="http://schemas.microsoft.com/office/drawing/2014/main" id="{77B28682-7644-45BD-B4B1-B20D67F1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60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TableSize </a:t>
              </a:r>
              <a:r>
                <a:rPr lang="en-US" altLang="zh-CN" sz="2000" b="1">
                  <a:sym typeface="Symbol" panose="05050102010706020507" pitchFamily="18" charset="2"/>
                </a:rPr>
                <a:t>is prime</a:t>
              </a:r>
            </a:p>
          </p:txBody>
        </p:sp>
        <p:sp>
          <p:nvSpPr>
            <p:cNvPr id="3090" name="AutoShape 16">
              <a:extLst>
                <a:ext uri="{FF2B5EF4-FFF2-40B4-BE49-F238E27FC236}">
                  <a16:creationId xmlns:a16="http://schemas.microsoft.com/office/drawing/2014/main" id="{37217055-BC2B-4491-86AE-085EE7F1B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3BB3FDC4-9F95-4DFC-8D2D-F34A6EB3E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556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ym typeface="Symbol" panose="05050102010706020507" pitchFamily="18" charset="2"/>
              </a:rPr>
              <a:t>either ( </a:t>
            </a:r>
            <a:r>
              <a:rPr lang="en-US" altLang="zh-CN" sz="2000" b="1" i="1">
                <a:sym typeface="Symbol" panose="05050102010706020507" pitchFamily="18" charset="2"/>
              </a:rPr>
              <a:t>i</a:t>
            </a:r>
            <a:r>
              <a:rPr lang="en-US" altLang="zh-CN" sz="2000" b="1">
                <a:sym typeface="Symbol" panose="05050102010706020507" pitchFamily="18" charset="2"/>
              </a:rPr>
              <a:t> +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>
                <a:sym typeface="Symbol" panose="05050102010706020507" pitchFamily="18" charset="2"/>
              </a:rPr>
              <a:t>) or ( </a:t>
            </a:r>
            <a:r>
              <a:rPr lang="en-US" altLang="zh-CN" sz="2000" b="1" i="1">
                <a:sym typeface="Symbol" panose="05050102010706020507" pitchFamily="18" charset="2"/>
              </a:rPr>
              <a:t>i</a:t>
            </a:r>
            <a:r>
              <a:rPr lang="en-US" altLang="zh-CN" sz="2000" b="1">
                <a:sym typeface="Symbol" panose="05050102010706020507" pitchFamily="18" charset="2"/>
              </a:rPr>
              <a:t> 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>
                <a:sym typeface="Symbol" panose="05050102010706020507" pitchFamily="18" charset="2"/>
              </a:rPr>
              <a:t>) is divisible by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TableSize</a:t>
            </a:r>
            <a:endParaRPr lang="en-US" altLang="zh-CN" sz="2000" b="1">
              <a:sym typeface="Symbol" panose="05050102010706020507" pitchFamily="18" charset="2"/>
            </a:endParaRPr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87680A8B-6514-454F-9AD1-FBEC4D2BA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895600"/>
            <a:ext cx="274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9846766B-F5BE-47DA-A731-AA098C0A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Contradiction !</a:t>
            </a:r>
          </a:p>
        </p:txBody>
      </p:sp>
      <p:sp>
        <p:nvSpPr>
          <p:cNvPr id="32789" name="Rectangle 21">
            <a:extLst>
              <a:ext uri="{FF2B5EF4-FFF2-40B4-BE49-F238E27FC236}">
                <a16:creationId xmlns:a16="http://schemas.microsoft.com/office/drawing/2014/main" id="{AA473AC9-AD1D-4F00-B361-D5B62351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57800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ym typeface="Symbol" panose="05050102010706020507" pitchFamily="18" charset="2"/>
              </a:rPr>
              <a:t>For any </a:t>
            </a:r>
            <a:r>
              <a:rPr lang="en-US" altLang="zh-CN" sz="2000" b="1" i="1">
                <a:sym typeface="Symbol" panose="05050102010706020507" pitchFamily="18" charset="2"/>
              </a:rPr>
              <a:t>x</a:t>
            </a:r>
            <a:r>
              <a:rPr lang="en-US" altLang="zh-CN" sz="2000" b="1">
                <a:sym typeface="Symbol" panose="05050102010706020507" pitchFamily="18" charset="2"/>
              </a:rPr>
              <a:t>, it has 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TableSize/2</a:t>
            </a:r>
            <a:r>
              <a:rPr lang="en-US" altLang="zh-CN" sz="2000" b="1">
                <a:sym typeface="Symbol" panose="05050102010706020507" pitchFamily="18" charset="2"/>
              </a:rPr>
              <a:t>  distinct locations into which it can go.  If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at most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TableSize/2</a:t>
            </a:r>
            <a:r>
              <a:rPr lang="en-US" altLang="zh-CN" sz="2000" b="1">
                <a:sym typeface="Symbol" panose="05050102010706020507" pitchFamily="18" charset="2"/>
              </a:rPr>
              <a:t> positions are taken, then an empty spot can always be found.</a:t>
            </a:r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76E22FC4-9D8F-4DCB-8203-3BB4AAEA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019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8" name="Text Box 23">
            <a:extLst>
              <a:ext uri="{FF2B5EF4-FFF2-40B4-BE49-F238E27FC236}">
                <a16:creationId xmlns:a16="http://schemas.microsoft.com/office/drawing/2014/main" id="{0ED4EAFB-85D6-4A58-8780-6B617DF1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nimBg="1" autoUpdateAnimBg="0"/>
      <p:bldP spid="32777" grpId="0" autoUpdateAnimBg="0"/>
      <p:bldP spid="32778" grpId="0" autoUpdateAnimBg="0"/>
      <p:bldP spid="32780" grpId="0" autoUpdateAnimBg="0"/>
      <p:bldP spid="32781" grpId="0" autoUpdateAnimBg="0"/>
      <p:bldP spid="32782" grpId="0" autoUpdateAnimBg="0"/>
      <p:bldP spid="32786" grpId="0" autoUpdateAnimBg="0"/>
      <p:bldP spid="32788" grpId="0" autoUpdateAnimBg="0"/>
      <p:bldP spid="32789" grpId="0" autoUpdateAnimBg="0"/>
      <p:bldP spid="327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D5EDEE5-1D15-47F3-8374-63E19FC32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Open Addressing</a:t>
            </a:r>
          </a:p>
        </p:txBody>
      </p:sp>
      <p:sp>
        <p:nvSpPr>
          <p:cNvPr id="33795" name="AutoShape 3" descr="再生纸">
            <a:extLst>
              <a:ext uri="{FF2B5EF4-FFF2-40B4-BE49-F238E27FC236}">
                <a16:creationId xmlns:a16="http://schemas.microsoft.com/office/drawing/2014/main" id="{4482F248-0AFB-44F1-973A-5E4837484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162800" cy="9906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If the table size is a prime of the form 4</a:t>
            </a:r>
            <a:r>
              <a:rPr lang="en-US" altLang="zh-CN" sz="2000" b="1" i="1"/>
              <a:t>k</a:t>
            </a:r>
            <a:r>
              <a:rPr lang="en-US" altLang="zh-CN" sz="2000" b="1"/>
              <a:t> + 3, then the quadratic probing 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i</a:t>
            </a:r>
            <a:r>
              <a:rPr lang="en-US" altLang="zh-CN" sz="2000" b="1"/>
              <a:t>) = </a:t>
            </a:r>
            <a:r>
              <a:rPr lang="en-US" altLang="zh-CN" sz="2000" b="1">
                <a:sym typeface="Symbol" pitchFamily="18" charset="2"/>
              </a:rPr>
              <a:t> </a:t>
            </a:r>
            <a:r>
              <a:rPr lang="en-US" altLang="zh-CN" sz="2000" b="1" i="1">
                <a:sym typeface="Symbol" pitchFamily="18" charset="2"/>
              </a:rPr>
              <a:t>i </a:t>
            </a:r>
            <a:r>
              <a:rPr lang="en-US" altLang="zh-CN" sz="2000" b="1" baseline="30000">
                <a:sym typeface="Symbol" pitchFamily="18" charset="2"/>
              </a:rPr>
              <a:t>2</a:t>
            </a:r>
            <a:r>
              <a:rPr lang="en-US" altLang="zh-CN" sz="2000" b="1">
                <a:sym typeface="Symbol" pitchFamily="18" charset="2"/>
              </a:rPr>
              <a:t> can probe the entire table.</a:t>
            </a: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D6155F77-1997-47D9-93BC-8E8B371005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600" y="1447800"/>
            <a:ext cx="7086600" cy="1219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FCFCF"/>
              </a:gs>
              <a:gs pos="50000">
                <a:srgbClr val="FFFFFF"/>
              </a:gs>
              <a:gs pos="100000">
                <a:srgbClr val="CFCFCF"/>
              </a:gs>
            </a:gsLst>
            <a:lin ang="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Read Figures 7.15 - 7.16 for detailed </a:t>
            </a:r>
          </a:p>
          <a:p>
            <a:pPr algn="ctr" eaLnBrk="1" hangingPunct="1"/>
            <a:r>
              <a:rPr lang="en-US" altLang="zh-CN" sz="2000" b="1"/>
              <a:t>representations and implementations of initialization.</a:t>
            </a:r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F7E920AB-A5B5-48BC-B425-BA55759A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8153400" cy="3657600"/>
          </a:xfrm>
          <a:prstGeom prst="foldedCorner">
            <a:avLst>
              <a:gd name="adj" fmla="val 8102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Position  Find ( ElementType Key, HashTable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Position  CurrentPos;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CollisionNum;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CollisionNum = 0;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CurrentPos = Hash( Key, H-&gt;TableSize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H-&gt;TheCells[ CurrentPos ].Info != Empty &amp;&amp;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H-&gt;TheCells[ CurrentPos ].Element != Key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CurrentPos += 2 * ++CollisionNum 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latin typeface="Arial" panose="020B0604020202020204" pitchFamily="34" charset="0"/>
              </a:rPr>
              <a:t> 1;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CurrentPos &gt;= H-&gt;TableSize )  CurrentPos 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latin typeface="Arial" panose="020B0604020202020204" pitchFamily="34" charset="0"/>
              </a:rPr>
              <a:t> = H-&gt;TableSize;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CurrentPos;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33799" name="AutoShape 7">
            <a:extLst>
              <a:ext uri="{FF2B5EF4-FFF2-40B4-BE49-F238E27FC236}">
                <a16:creationId xmlns:a16="http://schemas.microsoft.com/office/drawing/2014/main" id="{4025AD57-F17A-4EF2-91ED-06F0E1CA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2590800" cy="1219200"/>
          </a:xfrm>
          <a:prstGeom prst="wedgeEllipseCallout">
            <a:avLst>
              <a:gd name="adj1" fmla="val -37991"/>
              <a:gd name="adj2" fmla="val 8307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What if these two conditions are switched?</a:t>
            </a:r>
          </a:p>
        </p:txBody>
      </p:sp>
      <p:sp>
        <p:nvSpPr>
          <p:cNvPr id="33800" name="AutoShape 8">
            <a:extLst>
              <a:ext uri="{FF2B5EF4-FFF2-40B4-BE49-F238E27FC236}">
                <a16:creationId xmlns:a16="http://schemas.microsoft.com/office/drawing/2014/main" id="{ACD08B4A-3764-437E-8EFD-B71F0D58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43200"/>
            <a:ext cx="2971800" cy="1295400"/>
          </a:xfrm>
          <a:prstGeom prst="wedgeEllipseCallout">
            <a:avLst>
              <a:gd name="adj1" fmla="val -123023"/>
              <a:gd name="adj2" fmla="val 11764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/>
              <a:t>f</a:t>
            </a:r>
            <a:r>
              <a:rPr lang="en-US" altLang="zh-CN" sz="1800" b="1"/>
              <a:t>(</a:t>
            </a:r>
            <a:r>
              <a:rPr lang="en-US" altLang="zh-CN" sz="1800" b="1" i="1"/>
              <a:t>i</a:t>
            </a:r>
            <a:r>
              <a:rPr lang="en-US" altLang="zh-CN" sz="1800" b="1"/>
              <a:t>)=</a:t>
            </a:r>
            <a:r>
              <a:rPr lang="en-US" altLang="zh-CN" sz="1800" b="1" i="1"/>
              <a:t>f</a:t>
            </a:r>
            <a:r>
              <a:rPr lang="en-US" altLang="zh-CN" sz="1800" b="1"/>
              <a:t>(</a:t>
            </a:r>
            <a:r>
              <a:rPr lang="en-US" altLang="zh-CN" sz="1800" b="1" i="1"/>
              <a:t>i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/>
              <a:t>1)+2</a:t>
            </a:r>
            <a:r>
              <a:rPr lang="en-US" altLang="zh-CN" sz="1800" b="1" i="1"/>
              <a:t>i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/>
              <a:t>1</a:t>
            </a:r>
            <a:endParaRPr lang="en-US" altLang="zh-CN" sz="1800" b="1" i="1"/>
          </a:p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where 2* is really a bit shift</a:t>
            </a: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2BD1E577-D623-4FF3-A879-90CAB702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95600"/>
            <a:ext cx="2286000" cy="1143000"/>
          </a:xfrm>
          <a:prstGeom prst="wedgeEllipseCallout">
            <a:avLst>
              <a:gd name="adj1" fmla="val -27639"/>
              <a:gd name="adj2" fmla="val 1606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Faster than mod</a:t>
            </a:r>
          </a:p>
        </p:txBody>
      </p:sp>
      <p:sp>
        <p:nvSpPr>
          <p:cNvPr id="33802" name="AutoShape 10">
            <a:extLst>
              <a:ext uri="{FF2B5EF4-FFF2-40B4-BE49-F238E27FC236}">
                <a16:creationId xmlns:a16="http://schemas.microsoft.com/office/drawing/2014/main" id="{ED5C62AA-131D-42D5-A14E-CDB320E2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2895600" cy="1219200"/>
          </a:xfrm>
          <a:prstGeom prst="wedgeEllipseCallout">
            <a:avLst>
              <a:gd name="adj1" fmla="val -150440"/>
              <a:gd name="adj2" fmla="val 16719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panose="020B0604020202020204" pitchFamily="34" charset="0"/>
              </a:rPr>
              <a:t>What is returned?</a:t>
            </a:r>
          </a:p>
        </p:txBody>
      </p:sp>
      <p:sp>
        <p:nvSpPr>
          <p:cNvPr id="4106" name="Text Box 11">
            <a:extLst>
              <a:ext uri="{FF2B5EF4-FFF2-40B4-BE49-F238E27FC236}">
                <a16:creationId xmlns:a16="http://schemas.microsoft.com/office/drawing/2014/main" id="{61305C56-0755-46BF-9948-1C959A7B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6" grpId="0" animBg="1" autoUpdateAnimBg="0"/>
      <p:bldP spid="33797" grpId="0" animBg="1" autoUpdateAnimBg="0"/>
      <p:bldP spid="33799" grpId="0" animBg="1" autoUpdateAnimBg="0"/>
      <p:bldP spid="33800" grpId="0" animBg="1" autoUpdateAnimBg="0"/>
      <p:bldP spid="33801" grpId="0" animBg="1" autoUpdateAnimBg="0"/>
      <p:bldP spid="3380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9E5A7F31-24D8-45F9-A041-2C2F99D34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Open Addressing</a:t>
            </a:r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55DF1DF7-EA77-4245-A2B2-FD46BAC4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7924800" cy="2819400"/>
          </a:xfrm>
          <a:prstGeom prst="foldedCorner">
            <a:avLst>
              <a:gd name="adj" fmla="val 10532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Insert ( ElementType Key, HashTable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Position  Pos;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Pos = Find( Key, H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H-&gt;TheCells[ Pos ].Info != Legitimate ) {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OK to insert here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H-&gt;TheCells[ Pos ].Info = Legitimate;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H-&gt;TheCells[ Pos ].Element = Key;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Probably need strcpy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AF34E75F-9E22-4001-818D-FB623F5F8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7239000" cy="762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Question:</a:t>
            </a:r>
            <a:r>
              <a:rPr lang="en-US" altLang="zh-CN" b="1"/>
              <a:t>  How to delete a key?</a:t>
            </a:r>
          </a:p>
        </p:txBody>
      </p:sp>
      <p:sp>
        <p:nvSpPr>
          <p:cNvPr id="34821" name="AutoShape 5" descr="再生纸">
            <a:extLst>
              <a:ext uri="{FF2B5EF4-FFF2-40B4-BE49-F238E27FC236}">
                <a16:creationId xmlns:a16="http://schemas.microsoft.com/office/drawing/2014/main" id="{D85424F9-F3D8-40E0-83C0-C05FABCF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</a:t>
            </a:r>
            <a:r>
              <a:rPr lang="en-US" altLang="zh-CN" sz="2000" b="1">
                <a:sym typeface="Wingdings" pitchFamily="2" charset="2"/>
              </a:rPr>
              <a:t> </a:t>
            </a:r>
            <a:r>
              <a:rPr lang="en-US" altLang="zh-CN" sz="2000" b="1"/>
              <a:t>Insertion will be seriously slowed down if there are too many </a:t>
            </a:r>
            <a:r>
              <a:rPr lang="en-US" altLang="zh-CN" sz="2000" b="1">
                <a:solidFill>
                  <a:schemeClr val="hlink"/>
                </a:solidFill>
              </a:rPr>
              <a:t>deletions intermixed with insertions</a:t>
            </a:r>
            <a:r>
              <a:rPr lang="en-US" altLang="zh-CN" sz="2000" b="1"/>
              <a:t>.</a:t>
            </a:r>
          </a:p>
          <a:p>
            <a:pPr marL="661988" indent="-661988">
              <a:defRPr/>
            </a:pPr>
            <a:r>
              <a:rPr lang="en-US" altLang="zh-CN" sz="2000" b="1"/>
              <a:t>          </a:t>
            </a:r>
            <a:r>
              <a:rPr lang="en-US" altLang="zh-CN" sz="2000" b="1">
                <a:sym typeface="Wingdings" pitchFamily="2" charset="2"/>
              </a:rPr>
              <a:t></a:t>
            </a:r>
            <a:r>
              <a:rPr lang="en-US" altLang="zh-CN" sz="2000" b="1"/>
              <a:t> Although primary clustering is solved, </a:t>
            </a:r>
            <a:r>
              <a:rPr lang="en-US" altLang="zh-CN" sz="2000" b="1" i="1">
                <a:solidFill>
                  <a:schemeClr val="hlink"/>
                </a:solidFill>
              </a:rPr>
              <a:t>secondary clustering</a:t>
            </a:r>
            <a:r>
              <a:rPr lang="en-US" altLang="zh-CN" sz="2000" b="1"/>
              <a:t> occurs – that is, keys that hash to the same position will probe the same alternative cells.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B711C0D2-BA8F-413C-9012-448F74AE1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 autoUpdateAnimBg="0"/>
      <p:bldP spid="34820" grpId="0" animBg="1" autoUpdateAnimBg="0"/>
      <p:bldP spid="348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C004CF4-2033-4025-9C0B-DEE07F27C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Open Addressing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4F66E0A-9E02-4E68-8E7D-6CA9F4DC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3. Double Hashing</a:t>
            </a:r>
            <a:endParaRPr lang="en-US" altLang="zh-CN" b="1"/>
          </a:p>
        </p:txBody>
      </p:sp>
      <p:sp>
        <p:nvSpPr>
          <p:cNvPr id="35844" name="Rectangle 4" descr="棕色大理石">
            <a:extLst>
              <a:ext uri="{FF2B5EF4-FFF2-40B4-BE49-F238E27FC236}">
                <a16:creationId xmlns:a16="http://schemas.microsoft.com/office/drawing/2014/main" id="{FC28F3E5-9C88-4BA4-85CB-860D41CA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8001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f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( </a:t>
            </a:r>
            <a:r>
              <a:rPr lang="en-US" altLang="zh-CN" sz="2800" b="1" i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altLang="zh-CN" sz="2800" b="1">
                <a:solidFill>
                  <a:schemeClr val="bg1"/>
                </a:solidFill>
                <a:sym typeface="Wingdings" pitchFamily="2" charset="2"/>
              </a:rPr>
              <a:t> ) </a:t>
            </a:r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b="1" i="1">
                <a:solidFill>
                  <a:schemeClr val="bg1"/>
                </a:solidFill>
              </a:rPr>
              <a:t>i </a:t>
            </a:r>
            <a:r>
              <a:rPr lang="en-US" altLang="zh-CN" sz="2800" b="1">
                <a:solidFill>
                  <a:schemeClr val="bg1"/>
                </a:solidFill>
              </a:rPr>
              <a:t>* hash</a:t>
            </a:r>
            <a:r>
              <a:rPr lang="en-US" altLang="zh-CN" sz="2800" b="1" baseline="-25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( </a:t>
            </a:r>
            <a:r>
              <a:rPr lang="en-US" altLang="zh-CN" sz="2800" b="1" i="1">
                <a:solidFill>
                  <a:schemeClr val="bg1"/>
                </a:solidFill>
              </a:rPr>
              <a:t>x </a:t>
            </a:r>
            <a:r>
              <a:rPr lang="en-US" altLang="zh-CN" sz="2800" b="1">
                <a:solidFill>
                  <a:schemeClr val="bg1"/>
                </a:solidFill>
              </a:rPr>
              <a:t>);</a:t>
            </a: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en-US" altLang="zh-CN" sz="2000" b="1">
                <a:solidFill>
                  <a:srgbClr val="CCFFCC"/>
                </a:solidFill>
              </a:rPr>
              <a:t>/* hash</a:t>
            </a:r>
            <a:r>
              <a:rPr lang="en-US" altLang="zh-CN" sz="2000" b="1" baseline="-25000">
                <a:solidFill>
                  <a:srgbClr val="CCFFCC"/>
                </a:solidFill>
              </a:rPr>
              <a:t>2</a:t>
            </a:r>
            <a:r>
              <a:rPr lang="en-US" altLang="zh-CN" sz="2000" b="1">
                <a:solidFill>
                  <a:srgbClr val="CCFFCC"/>
                </a:solidFill>
              </a:rPr>
              <a:t>( </a:t>
            </a:r>
            <a:r>
              <a:rPr lang="en-US" altLang="zh-CN" sz="2000" b="1" i="1">
                <a:solidFill>
                  <a:srgbClr val="CCFFCC"/>
                </a:solidFill>
              </a:rPr>
              <a:t>x</a:t>
            </a:r>
            <a:r>
              <a:rPr lang="en-US" altLang="zh-CN" sz="2000" b="1">
                <a:solidFill>
                  <a:srgbClr val="CCFFCC"/>
                </a:solidFill>
              </a:rPr>
              <a:t> ) is the 2</a:t>
            </a:r>
            <a:r>
              <a:rPr lang="en-US" altLang="zh-CN" sz="2000" b="1" baseline="30000">
                <a:solidFill>
                  <a:srgbClr val="CCFFCC"/>
                </a:solidFill>
              </a:rPr>
              <a:t>nd</a:t>
            </a:r>
            <a:r>
              <a:rPr lang="en-US" altLang="zh-CN" sz="2000" b="1">
                <a:solidFill>
                  <a:srgbClr val="CCFFCC"/>
                </a:solidFill>
              </a:rPr>
              <a:t> hash function */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1CFC080B-34C9-4C38-87F1-2C12A559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7160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sym typeface="Webdings" panose="05030102010509060703" pitchFamily="18" charset="2"/>
              </a:rPr>
              <a:t> </a:t>
            </a:r>
            <a:r>
              <a:rPr lang="en-US" altLang="zh-CN" b="1"/>
              <a:t>make sure that all cells can be probed.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8A1D46A-59A3-4D7B-8C32-51B9DC1015D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2819400" cy="579438"/>
            <a:chOff x="240" y="912"/>
            <a:chExt cx="1776" cy="365"/>
          </a:xfrm>
        </p:grpSpPr>
        <p:sp>
          <p:nvSpPr>
            <p:cNvPr id="6154" name="Rectangle 5">
              <a:extLst>
                <a:ext uri="{FF2B5EF4-FFF2-40B4-BE49-F238E27FC236}">
                  <a16:creationId xmlns:a16="http://schemas.microsoft.com/office/drawing/2014/main" id="{EC08B127-8296-4B19-AB95-1EB86A1E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12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hlink"/>
                  </a:solidFill>
                  <a:sym typeface="Webdings" panose="05030102010509060703" pitchFamily="18" charset="2"/>
                </a:rPr>
                <a:t> </a:t>
              </a:r>
              <a:r>
                <a:rPr lang="en-US" altLang="zh-CN" b="1"/>
                <a:t>hash</a:t>
              </a:r>
              <a:r>
                <a:rPr lang="en-US" altLang="zh-CN" b="1" baseline="-25000"/>
                <a:t>2</a:t>
              </a:r>
              <a:r>
                <a:rPr lang="en-US" altLang="zh-CN" b="1"/>
                <a:t>( </a:t>
              </a:r>
              <a:r>
                <a:rPr lang="en-US" altLang="zh-CN" b="1" i="1"/>
                <a:t>x</a:t>
              </a:r>
              <a:r>
                <a:rPr lang="en-US" altLang="zh-CN" b="1"/>
                <a:t> ) </a:t>
              </a:r>
              <a:r>
                <a:rPr lang="en-US" altLang="zh-CN" b="1">
                  <a:sym typeface="Symbol" panose="05050102010706020507" pitchFamily="18" charset="2"/>
                </a:rPr>
                <a:t> 0 ;</a:t>
              </a:r>
              <a:endParaRPr lang="en-US" altLang="zh-CN" b="1"/>
            </a:p>
          </p:txBody>
        </p:sp>
        <p:sp>
          <p:nvSpPr>
            <p:cNvPr id="6155" name="Line 7">
              <a:extLst>
                <a:ext uri="{FF2B5EF4-FFF2-40B4-BE49-F238E27FC236}">
                  <a16:creationId xmlns:a16="http://schemas.microsoft.com/office/drawing/2014/main" id="{9F0F4C8E-949A-484B-A342-194B4BE2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56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9" name="Text Box 9">
            <a:extLst>
              <a:ext uri="{FF2B5EF4-FFF2-40B4-BE49-F238E27FC236}">
                <a16:creationId xmlns:a16="http://schemas.microsoft.com/office/drawing/2014/main" id="{64947552-750A-4555-BC34-3C185769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8001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0425" indent="-860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sym typeface="Wingdings" panose="05000000000000000000" pitchFamily="2" charset="2"/>
              </a:rPr>
              <a:t>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Tip:</a:t>
            </a:r>
            <a:r>
              <a:rPr lang="en-US" altLang="zh-CN" sz="2000" b="1"/>
              <a:t> </a:t>
            </a:r>
            <a:r>
              <a:rPr lang="en-US" altLang="zh-CN" b="1">
                <a:solidFill>
                  <a:srgbClr val="008000"/>
                </a:solidFill>
              </a:rPr>
              <a:t>hash</a:t>
            </a:r>
            <a:r>
              <a:rPr lang="en-US" altLang="zh-CN" b="1" baseline="-25000">
                <a:solidFill>
                  <a:srgbClr val="008000"/>
                </a:solidFill>
              </a:rPr>
              <a:t>2</a:t>
            </a:r>
            <a:r>
              <a:rPr lang="en-US" altLang="zh-CN" b="1">
                <a:solidFill>
                  <a:srgbClr val="008000"/>
                </a:solidFill>
              </a:rPr>
              <a:t>( </a:t>
            </a:r>
            <a:r>
              <a:rPr lang="en-US" altLang="zh-CN" b="1" i="1">
                <a:solidFill>
                  <a:srgbClr val="008000"/>
                </a:solidFill>
              </a:rPr>
              <a:t>x</a:t>
            </a:r>
            <a:r>
              <a:rPr lang="en-US" altLang="zh-CN" b="1">
                <a:solidFill>
                  <a:srgbClr val="008000"/>
                </a:solidFill>
              </a:rPr>
              <a:t> ) = </a:t>
            </a:r>
            <a:r>
              <a:rPr lang="en-US" altLang="zh-CN" b="1" i="1">
                <a:solidFill>
                  <a:srgbClr val="008000"/>
                </a:solidFill>
              </a:rPr>
              <a:t>R</a:t>
            </a:r>
            <a:r>
              <a:rPr lang="en-US" altLang="zh-CN" b="1">
                <a:solidFill>
                  <a:srgbClr val="008000"/>
                </a:solidFill>
              </a:rPr>
              <a:t> – ( </a:t>
            </a:r>
            <a:r>
              <a:rPr lang="en-US" altLang="zh-CN" b="1" i="1">
                <a:solidFill>
                  <a:srgbClr val="008000"/>
                </a:solidFill>
              </a:rPr>
              <a:t>x</a:t>
            </a:r>
            <a:r>
              <a:rPr lang="en-US" altLang="zh-CN" b="1">
                <a:solidFill>
                  <a:srgbClr val="008000"/>
                </a:solidFill>
              </a:rPr>
              <a:t> % </a:t>
            </a:r>
            <a:r>
              <a:rPr lang="en-US" altLang="zh-CN" b="1" i="1">
                <a:solidFill>
                  <a:srgbClr val="008000"/>
                </a:solidFill>
              </a:rPr>
              <a:t>R</a:t>
            </a:r>
            <a:r>
              <a:rPr lang="en-US" altLang="zh-CN" b="1">
                <a:solidFill>
                  <a:srgbClr val="008000"/>
                </a:solidFill>
              </a:rPr>
              <a:t> )</a:t>
            </a:r>
            <a:r>
              <a:rPr lang="en-US" altLang="zh-CN" b="1"/>
              <a:t> with </a:t>
            </a:r>
            <a:r>
              <a:rPr lang="en-US" altLang="zh-CN" b="1" i="1"/>
              <a:t>R</a:t>
            </a:r>
            <a:r>
              <a:rPr lang="en-US" altLang="zh-CN" b="1"/>
              <a:t> a prime smaller than </a:t>
            </a:r>
            <a:r>
              <a:rPr lang="en-US" altLang="zh-CN" sz="2000" b="1">
                <a:latin typeface="Arial" panose="020B0604020202020204" pitchFamily="34" charset="0"/>
              </a:rPr>
              <a:t>TableSize</a:t>
            </a:r>
            <a:r>
              <a:rPr lang="en-US" altLang="zh-CN" b="1"/>
              <a:t>, will work well.</a:t>
            </a:r>
          </a:p>
        </p:txBody>
      </p:sp>
      <p:sp>
        <p:nvSpPr>
          <p:cNvPr id="35850" name="AutoShape 10" descr="再生纸">
            <a:extLst>
              <a:ext uri="{FF2B5EF4-FFF2-40B4-BE49-F238E27FC236}">
                <a16:creationId xmlns:a16="http://schemas.microsoft.com/office/drawing/2014/main" id="{9F16EFC9-8F00-4B07-B6A7-16072350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7772400" cy="3124200"/>
          </a:xfrm>
          <a:prstGeom prst="roundRect">
            <a:avLst>
              <a:gd name="adj" fmla="val 604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766763" indent="-766763"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</a:t>
            </a:r>
            <a:r>
              <a:rPr lang="en-US" altLang="zh-CN" b="1">
                <a:sym typeface="Wingdings" pitchFamily="2" charset="2"/>
              </a:rPr>
              <a:t> </a:t>
            </a:r>
            <a:r>
              <a:rPr lang="en-US" altLang="zh-CN" b="1"/>
              <a:t>If double hashing is correctly implemented, simulations imply that the </a:t>
            </a:r>
            <a:r>
              <a:rPr lang="en-US" altLang="zh-CN" b="1">
                <a:solidFill>
                  <a:schemeClr val="hlink"/>
                </a:solidFill>
              </a:rPr>
              <a:t>expected</a:t>
            </a:r>
            <a:r>
              <a:rPr lang="en-US" altLang="zh-CN" b="1"/>
              <a:t> number of probes is almost the same as for a </a:t>
            </a:r>
            <a:r>
              <a:rPr lang="en-US" altLang="zh-CN" b="1">
                <a:solidFill>
                  <a:schemeClr val="hlink"/>
                </a:solidFill>
              </a:rPr>
              <a:t>random</a:t>
            </a:r>
            <a:r>
              <a:rPr lang="en-US" altLang="zh-CN" b="1"/>
              <a:t> collision resolution strategy.</a:t>
            </a:r>
          </a:p>
          <a:p>
            <a:pPr marL="766763" indent="-766763">
              <a:defRPr/>
            </a:pPr>
            <a:r>
              <a:rPr lang="en-US" altLang="zh-CN" b="1"/>
              <a:t>          </a:t>
            </a:r>
            <a:r>
              <a:rPr lang="en-US" altLang="zh-CN" b="1">
                <a:sym typeface="Wingdings" pitchFamily="2" charset="2"/>
              </a:rPr>
              <a:t></a:t>
            </a:r>
            <a:r>
              <a:rPr lang="en-US" altLang="zh-CN" b="1"/>
              <a:t> Quadratic probing does not require the use of a second hash function and is thus likely to be </a:t>
            </a:r>
            <a:r>
              <a:rPr lang="en-US" altLang="zh-CN" b="1">
                <a:solidFill>
                  <a:schemeClr val="hlink"/>
                </a:solidFill>
              </a:rPr>
              <a:t>simpler and faster</a:t>
            </a:r>
            <a:r>
              <a:rPr lang="en-US" altLang="zh-CN" b="1"/>
              <a:t> in practice.</a:t>
            </a:r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7B0F7DF0-AF54-4973-AA83-F5A5419A8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nimBg="1" autoUpdateAnimBg="0"/>
      <p:bldP spid="35846" grpId="0" autoUpdateAnimBg="0"/>
      <p:bldP spid="35849" grpId="0" autoUpdateAnimBg="0"/>
      <p:bldP spid="3585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3277010A-663C-4DFF-BA70-D1D431E6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§5  Rehashing</a:t>
            </a:r>
            <a:endParaRPr lang="en-US" altLang="zh-CN" b="1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AD91A08-9694-4E4B-9454-CE795E232A0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191000"/>
            <a:ext cx="2286000" cy="1985963"/>
            <a:chOff x="1680" y="2373"/>
            <a:chExt cx="2038" cy="1758"/>
          </a:xfrm>
        </p:grpSpPr>
        <p:grpSp>
          <p:nvGrpSpPr>
            <p:cNvPr id="1044" name="Group 4">
              <a:extLst>
                <a:ext uri="{FF2B5EF4-FFF2-40B4-BE49-F238E27FC236}">
                  <a16:creationId xmlns:a16="http://schemas.microsoft.com/office/drawing/2014/main" id="{B15E51CC-397F-4CAF-9B87-04AFB188CCF6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79" name="Group 5">
                <a:extLst>
                  <a:ext uri="{FF2B5EF4-FFF2-40B4-BE49-F238E27FC236}">
                    <a16:creationId xmlns:a16="http://schemas.microsoft.com/office/drawing/2014/main" id="{CD3D6B0A-517A-49B9-912F-8CE182940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82" name="Freeform 6">
                  <a:extLst>
                    <a:ext uri="{FF2B5EF4-FFF2-40B4-BE49-F238E27FC236}">
                      <a16:creationId xmlns:a16="http://schemas.microsoft.com/office/drawing/2014/main" id="{4FCC8B33-2558-4503-B052-2E8A216F2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3" name="Arc 7">
                  <a:extLst>
                    <a:ext uri="{FF2B5EF4-FFF2-40B4-BE49-F238E27FC236}">
                      <a16:creationId xmlns:a16="http://schemas.microsoft.com/office/drawing/2014/main" id="{B3CF767C-99E2-45CC-9DB6-7C5922177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80" name="Rectangle 8">
                <a:extLst>
                  <a:ext uri="{FF2B5EF4-FFF2-40B4-BE49-F238E27FC236}">
                    <a16:creationId xmlns:a16="http://schemas.microsoft.com/office/drawing/2014/main" id="{F4A84F8E-3EF0-4C1A-A3EA-E46FD0E7A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1" name="Freeform 9">
                <a:extLst>
                  <a:ext uri="{FF2B5EF4-FFF2-40B4-BE49-F238E27FC236}">
                    <a16:creationId xmlns:a16="http://schemas.microsoft.com/office/drawing/2014/main" id="{7325C4C6-81D4-4703-9E12-384BF2151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" name="Group 10">
              <a:extLst>
                <a:ext uri="{FF2B5EF4-FFF2-40B4-BE49-F238E27FC236}">
                  <a16:creationId xmlns:a16="http://schemas.microsoft.com/office/drawing/2014/main" id="{BB88C53C-8FE0-4D93-83B7-730694C673A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77" name="Freeform 11">
                <a:extLst>
                  <a:ext uri="{FF2B5EF4-FFF2-40B4-BE49-F238E27FC236}">
                    <a16:creationId xmlns:a16="http://schemas.microsoft.com/office/drawing/2014/main" id="{211BC1E6-2A34-440C-9C47-2FE7B74D6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8" name="Freeform 12">
                <a:extLst>
                  <a:ext uri="{FF2B5EF4-FFF2-40B4-BE49-F238E27FC236}">
                    <a16:creationId xmlns:a16="http://schemas.microsoft.com/office/drawing/2014/main" id="{75761450-CD32-4F56-BEC7-9954B58FD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6" name="Freeform 13">
              <a:extLst>
                <a:ext uri="{FF2B5EF4-FFF2-40B4-BE49-F238E27FC236}">
                  <a16:creationId xmlns:a16="http://schemas.microsoft.com/office/drawing/2014/main" id="{5EFC8C00-7397-42A5-BC4D-D3ADB64A1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Freeform 14">
              <a:extLst>
                <a:ext uri="{FF2B5EF4-FFF2-40B4-BE49-F238E27FC236}">
                  <a16:creationId xmlns:a16="http://schemas.microsoft.com/office/drawing/2014/main" id="{35A6763D-979F-48D5-BE49-F0918AEB2B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Freeform 15">
              <a:extLst>
                <a:ext uri="{FF2B5EF4-FFF2-40B4-BE49-F238E27FC236}">
                  <a16:creationId xmlns:a16="http://schemas.microsoft.com/office/drawing/2014/main" id="{A5B00B15-35EC-49A9-8749-F4BFCC63DE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9" name="Group 16">
              <a:extLst>
                <a:ext uri="{FF2B5EF4-FFF2-40B4-BE49-F238E27FC236}">
                  <a16:creationId xmlns:a16="http://schemas.microsoft.com/office/drawing/2014/main" id="{E8BC5097-3847-4D4B-8FA4-B892AF6791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75" name="Freeform 17">
                <a:extLst>
                  <a:ext uri="{FF2B5EF4-FFF2-40B4-BE49-F238E27FC236}">
                    <a16:creationId xmlns:a16="http://schemas.microsoft.com/office/drawing/2014/main" id="{96AD1DB1-6775-4B19-A3C4-75DF74330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6" name="Arc 18">
                <a:extLst>
                  <a:ext uri="{FF2B5EF4-FFF2-40B4-BE49-F238E27FC236}">
                    <a16:creationId xmlns:a16="http://schemas.microsoft.com/office/drawing/2014/main" id="{923D8A5A-1321-4DEE-8CDC-80C3D551B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21761A81-81D9-4828-B617-446387431A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3965CC22-7218-4701-AE16-952979DE3F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52" name="Group 21">
              <a:extLst>
                <a:ext uri="{FF2B5EF4-FFF2-40B4-BE49-F238E27FC236}">
                  <a16:creationId xmlns:a16="http://schemas.microsoft.com/office/drawing/2014/main" id="{A96E0B83-714B-411F-B16D-3C2714D9B083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60" name="Group 22">
                <a:extLst>
                  <a:ext uri="{FF2B5EF4-FFF2-40B4-BE49-F238E27FC236}">
                    <a16:creationId xmlns:a16="http://schemas.microsoft.com/office/drawing/2014/main" id="{947460CE-D127-49E0-91F9-2EB558231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70" name="Group 23">
                  <a:extLst>
                    <a:ext uri="{FF2B5EF4-FFF2-40B4-BE49-F238E27FC236}">
                      <a16:creationId xmlns:a16="http://schemas.microsoft.com/office/drawing/2014/main" id="{DBC91CCB-8840-419E-B7F8-6C137C1738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72" name="Freeform 24">
                    <a:extLst>
                      <a:ext uri="{FF2B5EF4-FFF2-40B4-BE49-F238E27FC236}">
                        <a16:creationId xmlns:a16="http://schemas.microsoft.com/office/drawing/2014/main" id="{8F66C7EB-9944-49BB-9F90-B3BB718629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3" name="Freeform 25">
                    <a:extLst>
                      <a:ext uri="{FF2B5EF4-FFF2-40B4-BE49-F238E27FC236}">
                        <a16:creationId xmlns:a16="http://schemas.microsoft.com/office/drawing/2014/main" id="{4E3FB01E-9CB7-44FD-A905-E6990ADCC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4" name="Arc 26">
                    <a:extLst>
                      <a:ext uri="{FF2B5EF4-FFF2-40B4-BE49-F238E27FC236}">
                        <a16:creationId xmlns:a16="http://schemas.microsoft.com/office/drawing/2014/main" id="{81D7F577-7DED-485C-ACD6-9B5C1960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071" name="Freeform 27">
                  <a:extLst>
                    <a:ext uri="{FF2B5EF4-FFF2-40B4-BE49-F238E27FC236}">
                      <a16:creationId xmlns:a16="http://schemas.microsoft.com/office/drawing/2014/main" id="{22CE52E6-C034-495A-9647-5A3472D14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61" name="Freeform 28">
                <a:extLst>
                  <a:ext uri="{FF2B5EF4-FFF2-40B4-BE49-F238E27FC236}">
                    <a16:creationId xmlns:a16="http://schemas.microsoft.com/office/drawing/2014/main" id="{3C59D30E-4658-4289-968A-776C7A4A3A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2" name="Freeform 29">
                <a:extLst>
                  <a:ext uri="{FF2B5EF4-FFF2-40B4-BE49-F238E27FC236}">
                    <a16:creationId xmlns:a16="http://schemas.microsoft.com/office/drawing/2014/main" id="{9C6A0D44-724E-4CE1-8970-64EA793AFF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63" name="Group 30">
                <a:extLst>
                  <a:ext uri="{FF2B5EF4-FFF2-40B4-BE49-F238E27FC236}">
                    <a16:creationId xmlns:a16="http://schemas.microsoft.com/office/drawing/2014/main" id="{705E30F8-5783-4622-8115-1930014462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64" name="Freeform 31">
                  <a:extLst>
                    <a:ext uri="{FF2B5EF4-FFF2-40B4-BE49-F238E27FC236}">
                      <a16:creationId xmlns:a16="http://schemas.microsoft.com/office/drawing/2014/main" id="{8D14B9ED-32FB-4E50-808F-BAAD9BB1D2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5" name="Oval 32">
                  <a:extLst>
                    <a:ext uri="{FF2B5EF4-FFF2-40B4-BE49-F238E27FC236}">
                      <a16:creationId xmlns:a16="http://schemas.microsoft.com/office/drawing/2014/main" id="{B994FBF8-6933-4C66-AD14-FAC780DBB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6" name="Line 33">
                  <a:extLst>
                    <a:ext uri="{FF2B5EF4-FFF2-40B4-BE49-F238E27FC236}">
                      <a16:creationId xmlns:a16="http://schemas.microsoft.com/office/drawing/2014/main" id="{4CD29FE2-C96A-463F-947D-61356D8E51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67" name="Group 34">
                  <a:extLst>
                    <a:ext uri="{FF2B5EF4-FFF2-40B4-BE49-F238E27FC236}">
                      <a16:creationId xmlns:a16="http://schemas.microsoft.com/office/drawing/2014/main" id="{27A8478A-DBF5-4480-B1C9-9D8637EDE1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68" name="Oval 35">
                    <a:extLst>
                      <a:ext uri="{FF2B5EF4-FFF2-40B4-BE49-F238E27FC236}">
                        <a16:creationId xmlns:a16="http://schemas.microsoft.com/office/drawing/2014/main" id="{6DFD5737-C50F-43A7-AD75-5B02BE3992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9" name="Oval 36">
                    <a:extLst>
                      <a:ext uri="{FF2B5EF4-FFF2-40B4-BE49-F238E27FC236}">
                        <a16:creationId xmlns:a16="http://schemas.microsoft.com/office/drawing/2014/main" id="{44D1B7DD-BB14-4FD4-8497-709DD2C2A5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053" name="Group 37">
              <a:extLst>
                <a:ext uri="{FF2B5EF4-FFF2-40B4-BE49-F238E27FC236}">
                  <a16:creationId xmlns:a16="http://schemas.microsoft.com/office/drawing/2014/main" id="{0A06FFC9-18C3-4568-B908-30343B736B11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54" name="Group 38">
                <a:extLst>
                  <a:ext uri="{FF2B5EF4-FFF2-40B4-BE49-F238E27FC236}">
                    <a16:creationId xmlns:a16="http://schemas.microsoft.com/office/drawing/2014/main" id="{B6AB5325-9538-42B1-8E50-FCE93746BC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58" name="Freeform 39">
                  <a:extLst>
                    <a:ext uri="{FF2B5EF4-FFF2-40B4-BE49-F238E27FC236}">
                      <a16:creationId xmlns:a16="http://schemas.microsoft.com/office/drawing/2014/main" id="{37D3B962-F183-4676-B8AB-4255904BEA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9" name="Arc 40">
                  <a:extLst>
                    <a:ext uri="{FF2B5EF4-FFF2-40B4-BE49-F238E27FC236}">
                      <a16:creationId xmlns:a16="http://schemas.microsoft.com/office/drawing/2014/main" id="{16F09574-4D66-4533-9D49-04578609F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55" name="Group 41">
                <a:extLst>
                  <a:ext uri="{FF2B5EF4-FFF2-40B4-BE49-F238E27FC236}">
                    <a16:creationId xmlns:a16="http://schemas.microsoft.com/office/drawing/2014/main" id="{29AD5BBE-70E8-43CB-AFB7-E4B91292C6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56" name="Rectangle 42">
                  <a:extLst>
                    <a:ext uri="{FF2B5EF4-FFF2-40B4-BE49-F238E27FC236}">
                      <a16:creationId xmlns:a16="http://schemas.microsoft.com/office/drawing/2014/main" id="{4C4A1D97-F2CA-4E39-8551-F7A2B4FBF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7" name="Freeform 43">
                  <a:extLst>
                    <a:ext uri="{FF2B5EF4-FFF2-40B4-BE49-F238E27FC236}">
                      <a16:creationId xmlns:a16="http://schemas.microsoft.com/office/drawing/2014/main" id="{53398280-9C4A-4015-9FD3-3503C62C62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1026" name="Object 44">
              <a:extLst>
                <a:ext uri="{FF2B5EF4-FFF2-40B4-BE49-F238E27FC236}">
                  <a16:creationId xmlns:a16="http://schemas.microsoft.com/office/drawing/2014/main" id="{12F23342-7829-4BD2-93B3-CE946AC6C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剪辑" r:id="rId6" imgW="2286720" imgH="2155680" progId="MS_ClipArt_Gallery.2">
                    <p:embed/>
                  </p:oleObj>
                </mc:Choice>
                <mc:Fallback>
                  <p:oleObj name="剪辑" r:id="rId6" imgW="2286720" imgH="2155680" progId="MS_ClipArt_Gallery.2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13" name="AutoShape 49">
            <a:extLst>
              <a:ext uri="{FF2B5EF4-FFF2-40B4-BE49-F238E27FC236}">
                <a16:creationId xmlns:a16="http://schemas.microsoft.com/office/drawing/2014/main" id="{D4B0DF4B-F502-4493-87E3-09A6550BB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85800"/>
            <a:ext cx="5791200" cy="2438400"/>
          </a:xfrm>
          <a:prstGeom prst="cloudCallout">
            <a:avLst>
              <a:gd name="adj1" fmla="val 50056"/>
              <a:gd name="adj2" fmla="val 96940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Oh come on!  Haven’t we had </a:t>
            </a:r>
          </a:p>
          <a:p>
            <a:pPr algn="ctr" eaLnBrk="1" hangingPunct="1"/>
            <a:r>
              <a:rPr lang="en-US" altLang="zh-CN" b="1"/>
              <a:t>enough hashing methods?</a:t>
            </a:r>
          </a:p>
          <a:p>
            <a:pPr algn="ctr" eaLnBrk="1" hangingPunct="1"/>
            <a:r>
              <a:rPr lang="en-US" altLang="zh-CN" b="1"/>
              <a:t>    Why do we need </a:t>
            </a:r>
            <a:r>
              <a:rPr lang="en-US" altLang="zh-CN" b="1" i="1"/>
              <a:t>rehashing</a:t>
            </a:r>
            <a:r>
              <a:rPr lang="en-US" altLang="zh-CN" b="1"/>
              <a:t> ?</a:t>
            </a:r>
          </a:p>
        </p:txBody>
      </p:sp>
      <p:sp>
        <p:nvSpPr>
          <p:cNvPr id="36914" name="AutoShape 50">
            <a:extLst>
              <a:ext uri="{FF2B5EF4-FFF2-40B4-BE49-F238E27FC236}">
                <a16:creationId xmlns:a16="http://schemas.microsoft.com/office/drawing/2014/main" id="{82075C73-E42F-4E6A-BB63-C3C5EF86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5800"/>
            <a:ext cx="5943600" cy="2590800"/>
          </a:xfrm>
          <a:prstGeom prst="cloudCallout">
            <a:avLst>
              <a:gd name="adj1" fmla="val 37097"/>
              <a:gd name="adj2" fmla="val 115014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Because </a:t>
            </a:r>
          </a:p>
          <a:p>
            <a:pPr algn="ctr" eaLnBrk="1" hangingPunct="1"/>
            <a:r>
              <a:rPr lang="en-US" altLang="zh-CN" b="1"/>
              <a:t>         I enjoy giving you headaches …</a:t>
            </a:r>
          </a:p>
          <a:p>
            <a:pPr algn="ctr" eaLnBrk="1" hangingPunct="1"/>
            <a:r>
              <a:rPr lang="en-US" altLang="zh-CN" b="1"/>
              <a:t>Just kidding </a:t>
            </a:r>
            <a:r>
              <a:rPr lang="en-US" altLang="zh-CN" b="1">
                <a:sym typeface="Wingdings" panose="05000000000000000000" pitchFamily="2" charset="2"/>
              </a:rPr>
              <a:t></a:t>
            </a:r>
          </a:p>
          <a:p>
            <a:pPr algn="ctr" eaLnBrk="1" hangingPunct="1"/>
            <a:r>
              <a:rPr lang="en-US" altLang="zh-CN" b="1"/>
              <a:t>Say which probing method</a:t>
            </a:r>
          </a:p>
          <a:p>
            <a:pPr algn="ctr" eaLnBrk="1" hangingPunct="1"/>
            <a:r>
              <a:rPr lang="en-US" altLang="zh-CN" b="1"/>
              <a:t>do you like?</a:t>
            </a:r>
          </a:p>
        </p:txBody>
      </p:sp>
      <p:sp>
        <p:nvSpPr>
          <p:cNvPr id="36931" name="AutoShape 67">
            <a:extLst>
              <a:ext uri="{FF2B5EF4-FFF2-40B4-BE49-F238E27FC236}">
                <a16:creationId xmlns:a16="http://schemas.microsoft.com/office/drawing/2014/main" id="{B49A4FF6-CD57-466A-8AD1-018CF0A1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5800"/>
            <a:ext cx="6019800" cy="2438400"/>
          </a:xfrm>
          <a:prstGeom prst="cloudCallout">
            <a:avLst>
              <a:gd name="adj1" fmla="val 48046"/>
              <a:gd name="adj2" fmla="val 91472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Practically speaking </a:t>
            </a:r>
          </a:p>
          <a:p>
            <a:pPr algn="ctr" eaLnBrk="1" hangingPunct="1"/>
            <a:r>
              <a:rPr lang="en-US" altLang="zh-CN" b="1"/>
              <a:t>       I would prefer to use quadratic hashing…</a:t>
            </a:r>
          </a:p>
          <a:p>
            <a:pPr algn="ctr" eaLnBrk="1" hangingPunct="1"/>
            <a:r>
              <a:rPr lang="en-US" altLang="zh-CN" b="1"/>
              <a:t>What, anything wrong with it?</a:t>
            </a:r>
          </a:p>
        </p:txBody>
      </p:sp>
      <p:sp>
        <p:nvSpPr>
          <p:cNvPr id="36932" name="AutoShape 68">
            <a:extLst>
              <a:ext uri="{FF2B5EF4-FFF2-40B4-BE49-F238E27FC236}">
                <a16:creationId xmlns:a16="http://schemas.microsoft.com/office/drawing/2014/main" id="{02D7E3FB-9292-4898-97EE-49C5D12B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85800"/>
            <a:ext cx="5334000" cy="2209800"/>
          </a:xfrm>
          <a:prstGeom prst="cloudCallout">
            <a:avLst>
              <a:gd name="adj1" fmla="val 47856"/>
              <a:gd name="adj2" fmla="val 13893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What will happen </a:t>
            </a:r>
          </a:p>
          <a:p>
            <a:pPr algn="ctr" eaLnBrk="1" hangingPunct="1"/>
            <a:r>
              <a:rPr lang="en-US" altLang="zh-CN" b="1"/>
              <a:t>        if the table is more than half full?</a:t>
            </a:r>
          </a:p>
        </p:txBody>
      </p:sp>
      <p:sp>
        <p:nvSpPr>
          <p:cNvPr id="36933" name="AutoShape 69">
            <a:extLst>
              <a:ext uri="{FF2B5EF4-FFF2-40B4-BE49-F238E27FC236}">
                <a16:creationId xmlns:a16="http://schemas.microsoft.com/office/drawing/2014/main" id="{F3F0ECBF-497A-46DE-A389-B317D38A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"/>
            <a:ext cx="5181600" cy="1981200"/>
          </a:xfrm>
          <a:prstGeom prst="cloudCallout">
            <a:avLst>
              <a:gd name="adj1" fmla="val 66454"/>
              <a:gd name="adj2" fmla="val 134296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Uhhhh… </a:t>
            </a:r>
          </a:p>
          <a:p>
            <a:pPr algn="ctr" eaLnBrk="1" hangingPunct="1"/>
            <a:r>
              <a:rPr lang="en-US" altLang="zh-CN" b="1"/>
              <a:t>insertion might fail </a:t>
            </a:r>
            <a:r>
              <a:rPr lang="en-US" altLang="zh-CN" b="1">
                <a:sym typeface="Wingdings" panose="05000000000000000000" pitchFamily="2" charset="2"/>
              </a:rPr>
              <a:t></a:t>
            </a:r>
            <a:endParaRPr lang="en-US" altLang="zh-CN" b="1"/>
          </a:p>
        </p:txBody>
      </p:sp>
      <p:sp>
        <p:nvSpPr>
          <p:cNvPr id="36934" name="AutoShape 70">
            <a:extLst>
              <a:ext uri="{FF2B5EF4-FFF2-40B4-BE49-F238E27FC236}">
                <a16:creationId xmlns:a16="http://schemas.microsoft.com/office/drawing/2014/main" id="{4A6267C0-EB4C-45DD-B8AF-D15DECB4D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5334000" cy="1447800"/>
          </a:xfrm>
          <a:prstGeom prst="cloudCallout">
            <a:avLst>
              <a:gd name="adj1" fmla="val 48931"/>
              <a:gd name="adj2" fmla="val 207236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Then what can we do?</a:t>
            </a: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538A7548-9A1A-4497-9182-571FBD942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2438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" name="Group 72">
            <a:extLst>
              <a:ext uri="{FF2B5EF4-FFF2-40B4-BE49-F238E27FC236}">
                <a16:creationId xmlns:a16="http://schemas.microsoft.com/office/drawing/2014/main" id="{2983619C-78E1-4208-8BC1-049E8FEFE0F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85800"/>
            <a:ext cx="7696200" cy="2355850"/>
            <a:chOff x="384" y="672"/>
            <a:chExt cx="4848" cy="1484"/>
          </a:xfrm>
        </p:grpSpPr>
        <p:pic>
          <p:nvPicPr>
            <p:cNvPr id="1042" name="Picture 73" descr="LIGHTBLB">
              <a:extLst>
                <a:ext uri="{FF2B5EF4-FFF2-40B4-BE49-F238E27FC236}">
                  <a16:creationId xmlns:a16="http://schemas.microsoft.com/office/drawing/2014/main" id="{571A814E-1111-4617-BFE2-D3AACDCE67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912"/>
              <a:ext cx="791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3" name="Text Box 74">
              <a:extLst>
                <a:ext uri="{FF2B5EF4-FFF2-40B4-BE49-F238E27FC236}">
                  <a16:creationId xmlns:a16="http://schemas.microsoft.com/office/drawing/2014/main" id="{0EC6DEEF-6EA7-4603-A4BD-BC1DB47D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672"/>
              <a:ext cx="3984" cy="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4175" indent="-3841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zh-CN" b="1">
                  <a:solidFill>
                    <a:schemeClr val="hlink"/>
                  </a:solidFill>
                  <a:sym typeface="Wingdings" panose="05000000000000000000" pitchFamily="2" charset="2"/>
                </a:rPr>
                <a:t></a:t>
              </a:r>
              <a:r>
                <a:rPr lang="en-US" altLang="zh-CN" b="1">
                  <a:sym typeface="Wingdings" panose="05000000000000000000" pitchFamily="2" charset="2"/>
                </a:rPr>
                <a:t> </a:t>
              </a:r>
              <a:r>
                <a:rPr lang="en-US" altLang="zh-CN" b="1"/>
                <a:t>Build another table that is about twice as big;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zh-CN" b="1">
                  <a:solidFill>
                    <a:schemeClr val="hlink"/>
                  </a:solidFill>
                  <a:sym typeface="Wingdings" panose="05000000000000000000" pitchFamily="2" charset="2"/>
                </a:rPr>
                <a:t></a:t>
              </a:r>
              <a:r>
                <a:rPr lang="en-US" altLang="zh-CN" b="1"/>
                <a:t> Scan down the entire original hash table for non-deleted elements;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zh-CN" b="1">
                  <a:solidFill>
                    <a:schemeClr val="hlink"/>
                  </a:solidFill>
                  <a:sym typeface="Wingdings" panose="05000000000000000000" pitchFamily="2" charset="2"/>
                </a:rPr>
                <a:t></a:t>
              </a:r>
              <a:r>
                <a:rPr lang="en-US" altLang="zh-CN" b="1"/>
                <a:t> Use a new function to hash those elements into the new table.</a:t>
              </a:r>
            </a:p>
          </p:txBody>
        </p:sp>
      </p:grp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6F8F851B-CB19-49D1-832D-E77FFD99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If there are </a:t>
            </a:r>
            <a:r>
              <a:rPr lang="en-US" altLang="zh-CN" b="1" i="1"/>
              <a:t>N</a:t>
            </a:r>
            <a:r>
              <a:rPr lang="en-US" altLang="zh-CN" b="1"/>
              <a:t> keys in the table, then </a:t>
            </a:r>
            <a:r>
              <a:rPr lang="en-US" altLang="zh-CN" b="1" i="1"/>
              <a:t>T</a:t>
            </a:r>
            <a:r>
              <a:rPr lang="en-US" altLang="zh-CN" b="1"/>
              <a:t> (</a:t>
            </a:r>
            <a:r>
              <a:rPr lang="en-US" altLang="zh-CN" b="1" i="1"/>
              <a:t>N</a:t>
            </a:r>
            <a:r>
              <a:rPr lang="en-US" altLang="zh-CN" b="1"/>
              <a:t>) = </a:t>
            </a: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D5CCE89B-A19E-40F7-9ABD-84553A5A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O(</a:t>
            </a:r>
            <a:r>
              <a:rPr lang="en-US" altLang="zh-CN" b="1" i="1"/>
              <a:t>N</a:t>
            </a:r>
            <a:r>
              <a:rPr lang="en-US" altLang="zh-CN" b="1"/>
              <a:t>)</a:t>
            </a:r>
          </a:p>
        </p:txBody>
      </p:sp>
      <p:sp>
        <p:nvSpPr>
          <p:cNvPr id="36941" name="Oval 77">
            <a:extLst>
              <a:ext uri="{FF2B5EF4-FFF2-40B4-BE49-F238E27FC236}">
                <a16:creationId xmlns:a16="http://schemas.microsoft.com/office/drawing/2014/main" id="{90605728-8217-4012-9B0C-49404E19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553200" cy="762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Question:</a:t>
            </a:r>
            <a:r>
              <a:rPr lang="en-US" altLang="zh-CN" b="1"/>
              <a:t>  When to rehash?</a:t>
            </a:r>
          </a:p>
        </p:txBody>
      </p:sp>
      <p:sp>
        <p:nvSpPr>
          <p:cNvPr id="36942" name="Oval 78">
            <a:extLst>
              <a:ext uri="{FF2B5EF4-FFF2-40B4-BE49-F238E27FC236}">
                <a16:creationId xmlns:a16="http://schemas.microsoft.com/office/drawing/2014/main" id="{92CA062C-C8FC-4406-8D2C-A1F5073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19600"/>
            <a:ext cx="8001000" cy="1905000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0" rIns="90000" bIns="190800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                       Answer: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 As soon as the table is half full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 When an insertion fails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 When the table reaches a certain load factor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41" name="Text Box 79">
            <a:extLst>
              <a:ext uri="{FF2B5EF4-FFF2-40B4-BE49-F238E27FC236}">
                <a16:creationId xmlns:a16="http://schemas.microsoft.com/office/drawing/2014/main" id="{C5867F7B-8C1B-4A4D-B8D5-9E24C34B2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913" grpId="0" animBg="1" autoUpdateAnimBg="0"/>
      <p:bldP spid="36914" grpId="0" animBg="1" autoUpdateAnimBg="0"/>
      <p:bldP spid="36931" grpId="0" animBg="1" autoUpdateAnimBg="0"/>
      <p:bldP spid="36932" grpId="0" animBg="1" autoUpdateAnimBg="0"/>
      <p:bldP spid="36933" grpId="0" animBg="1" autoUpdateAnimBg="0"/>
      <p:bldP spid="36934" grpId="0" animBg="1" autoUpdateAnimBg="0"/>
      <p:bldP spid="36935" grpId="0" animBg="1"/>
      <p:bldP spid="36939" grpId="0" autoUpdateAnimBg="0"/>
      <p:bldP spid="36940" grpId="0" autoUpdateAnimBg="0"/>
      <p:bldP spid="36941" grpId="0" animBg="1" autoUpdateAnimBg="0"/>
      <p:bldP spid="3694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>
            <a:extLst>
              <a:ext uri="{FF2B5EF4-FFF2-40B4-BE49-F238E27FC236}">
                <a16:creationId xmlns:a16="http://schemas.microsoft.com/office/drawing/2014/main" id="{76C9EA00-BF17-49F5-8428-6DDB82B64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0"/>
            <a:ext cx="189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§5  Rehashing</a:t>
            </a:r>
          </a:p>
        </p:txBody>
      </p:sp>
      <p:sp>
        <p:nvSpPr>
          <p:cNvPr id="37895" name="AutoShape 7" descr="再生纸">
            <a:extLst>
              <a:ext uri="{FF2B5EF4-FFF2-40B4-BE49-F238E27FC236}">
                <a16:creationId xmlns:a16="http://schemas.microsoft.com/office/drawing/2014/main" id="{C4138873-708A-4070-8E36-FD6B7BF5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315200" cy="30480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766763" indent="-766763">
              <a:spcAft>
                <a:spcPct val="30000"/>
              </a:spcAft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Usually there should have been </a:t>
            </a:r>
            <a:r>
              <a:rPr lang="en-US" altLang="zh-CN" b="1" i="1"/>
              <a:t>N</a:t>
            </a:r>
            <a:r>
              <a:rPr lang="en-US" altLang="zh-CN" b="1"/>
              <a:t>/2 insertions before rehash, so O(</a:t>
            </a:r>
            <a:r>
              <a:rPr lang="en-US" altLang="zh-CN" b="1" i="1"/>
              <a:t>N</a:t>
            </a:r>
            <a:r>
              <a:rPr lang="en-US" altLang="zh-CN" b="1"/>
              <a:t>) rehash only adds a constant cost to each insertion.</a:t>
            </a:r>
          </a:p>
          <a:p>
            <a:pPr marL="766763" indent="-766763">
              <a:spcAft>
                <a:spcPct val="30000"/>
              </a:spcAft>
              <a:defRPr/>
            </a:pPr>
            <a:r>
              <a:rPr lang="en-US" altLang="zh-CN" b="1"/>
              <a:t>          However, in an interactive system, the unfortunate user whose insertion caused a rehash could see a slowdown.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7896" name="AutoShape 8">
            <a:extLst>
              <a:ext uri="{FF2B5EF4-FFF2-40B4-BE49-F238E27FC236}">
                <a16:creationId xmlns:a16="http://schemas.microsoft.com/office/drawing/2014/main" id="{D36B9038-3742-4E3A-9536-3852E78177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8200" y="3886200"/>
            <a:ext cx="7086600" cy="1600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FCFCF"/>
              </a:gs>
              <a:gs pos="50000">
                <a:srgbClr val="FFFFFF"/>
              </a:gs>
              <a:gs pos="100000">
                <a:srgbClr val="CFCFCF"/>
              </a:gs>
            </a:gsLst>
            <a:lin ang="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Read Figures 7.23 </a:t>
            </a:r>
          </a:p>
          <a:p>
            <a:pPr algn="ctr" eaLnBrk="1" hangingPunct="1"/>
            <a:r>
              <a:rPr lang="en-US" altLang="zh-CN" b="1"/>
              <a:t>for detailed implementation of rehashing.</a:t>
            </a:r>
          </a:p>
        </p:txBody>
      </p:sp>
      <p:sp>
        <p:nvSpPr>
          <p:cNvPr id="7173" name="Text Box 10">
            <a:extLst>
              <a:ext uri="{FF2B5EF4-FFF2-40B4-BE49-F238E27FC236}">
                <a16:creationId xmlns:a16="http://schemas.microsoft.com/office/drawing/2014/main" id="{76AF57AF-5F2F-4247-8606-6ACD6DB1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 autoUpdateAnimBg="0"/>
      <p:bldP spid="37896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880</Words>
  <Application>Microsoft Office PowerPoint</Application>
  <PresentationFormat>全屏显示(4:3)</PresentationFormat>
  <Paragraphs>96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Times New Roman</vt:lpstr>
      <vt:lpstr>宋体</vt:lpstr>
      <vt:lpstr>Arial</vt:lpstr>
      <vt:lpstr>Webdings</vt:lpstr>
      <vt:lpstr>Wingdings</vt:lpstr>
      <vt:lpstr>Symbol</vt:lpstr>
      <vt:lpstr>默认设计模板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102</cp:revision>
  <dcterms:created xsi:type="dcterms:W3CDTF">2000-07-24T11:13:48Z</dcterms:created>
  <dcterms:modified xsi:type="dcterms:W3CDTF">2022-12-25T10:47:44Z</dcterms:modified>
</cp:coreProperties>
</file>