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1" r:id="rId13"/>
  </p:sldMasterIdLst>
  <p:notesMasterIdLst>
    <p:notesMasterId r:id="rId15"/>
  </p:notesMasterIdLst>
  <p:sldIdLst>
    <p:sldId id="262" r:id="rId17"/>
    <p:sldId id="257" r:id="rId18"/>
    <p:sldId id="256" r:id="rId19"/>
    <p:sldId id="270" r:id="rId20"/>
    <p:sldId id="279" r:id="rId21"/>
    <p:sldId id="280" r:id="rId22"/>
    <p:sldId id="281" r:id="rId23"/>
    <p:sldId id="283" r:id="rId24"/>
    <p:sldId id="277" r:id="rId25"/>
    <p:sldId id="285" r:id="rId26"/>
    <p:sldId id="274" r:id="rId27"/>
    <p:sldId id="284" r:id="rId28"/>
    <p:sldId id="278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B6224"/>
    <a:srgbClr val="FCF3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78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104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51ED-8AEA-CC4C-8154-E97416AADF7F}" type="datetimeFigureOut">
              <a:rPr kumimoji="1" lang="ko-KR" altLang="en-US" smtClean="0"/>
              <a:t>2017. 12. 12.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0A70-0DBB-0147-B44A-8BAD0B630A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6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8B10-7B6C-47E0-AD8F-EC9009332F34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54629245705.png"></Relationship><Relationship Id="rId3" Type="http://schemas.openxmlformats.org/officeDocument/2006/relationships/image" Target="../media/fImage851629258145.png"></Relationship><Relationship Id="rId4" Type="http://schemas.openxmlformats.org/officeDocument/2006/relationships/image" Target="../media/fImage428659293281.png"></Relationship><Relationship Id="rId5" Type="http://schemas.openxmlformats.org/officeDocument/2006/relationships/image" Target="../media/fImage130959366827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4" Type="http://schemas.openxmlformats.org/officeDocument/2006/relationships/image" Target="../media/image3.jpe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2" Type="http://schemas.openxmlformats.org/officeDocument/2006/relationships/image" Target="../media/image1.png"></Relationship><Relationship Id="rId7" Type="http://schemas.openxmlformats.org/officeDocument/2006/relationships/image" Target="../media/fImage1136053141.png"></Relationship><Relationship Id="rId8" Type="http://schemas.openxmlformats.org/officeDocument/2006/relationships/image" Target="../media/fImage113605328467.png"></Relationship><Relationship Id="rId9" Type="http://schemas.openxmlformats.org/officeDocument/2006/relationships/image" Target="../media/fImage113605336334.png"></Relationship><Relationship Id="rId10" Type="http://schemas.openxmlformats.org/officeDocument/2006/relationships/image" Target="../media/fImage113605346500.png"></Relationship><Relationship Id="rId1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292155379169.png"></Relationship><Relationship Id="rId4" Type="http://schemas.openxmlformats.org/officeDocument/2006/relationships/image" Target="../media/fImage102505415724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69366461478.png"></Relationship><Relationship Id="rId3" Type="http://schemas.openxmlformats.org/officeDocument/2006/relationships/image" Target="../media/fImage93798649935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fImage298358236962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98358974464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hyperlink" Target="https://github.com/WildLaws/5Magician/wiki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도형 28"/>
          <p:cNvSpPr>
            <a:spLocks/>
          </p:cNvSpPr>
          <p:nvPr/>
        </p:nvSpPr>
        <p:spPr>
          <a:xfrm>
            <a:off x="2790190" y="2639060"/>
            <a:ext cx="6590665" cy="1581150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66185" y="2259330"/>
            <a:ext cx="982980" cy="119380"/>
            <a:chOff x="3766185" y="2259330"/>
            <a:chExt cx="982980" cy="119380"/>
          </a:xfrm>
        </p:grpSpPr>
        <p:sp>
          <p:nvSpPr>
            <p:cNvPr id="5" name="포인트가 5개인 별 4"/>
            <p:cNvSpPr/>
            <p:nvPr/>
          </p:nvSpPr>
          <p:spPr>
            <a:xfrm>
              <a:off x="3766185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3910330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5개인 별 6"/>
            <p:cNvSpPr/>
            <p:nvPr/>
          </p:nvSpPr>
          <p:spPr>
            <a:xfrm>
              <a:off x="4054475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4198620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4342130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4486275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4630420" y="2259330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4877435" y="2316480"/>
            <a:ext cx="3677285" cy="635"/>
          </a:xfrm>
          <a:prstGeom prst="line">
            <a:avLst/>
          </a:prstGeom>
          <a:ln w="6350" cap="flat" cmpd="sng">
            <a:solidFill>
              <a:srgbClr val="FCF3D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flipH="1">
            <a:off x="7571105" y="4445635"/>
            <a:ext cx="982980" cy="119380"/>
            <a:chOff x="7571105" y="4445635"/>
            <a:chExt cx="982980" cy="119380"/>
          </a:xfrm>
        </p:grpSpPr>
        <p:sp>
          <p:nvSpPr>
            <p:cNvPr id="21" name="포인트가 5개인 별 20"/>
            <p:cNvSpPr/>
            <p:nvPr/>
          </p:nvSpPr>
          <p:spPr>
            <a:xfrm>
              <a:off x="8434705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8291195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8147050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8002905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7858760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7715250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7571105" y="4445635"/>
              <a:ext cx="119380" cy="119380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 flipH="1">
            <a:off x="3766185" y="4502785"/>
            <a:ext cx="3676650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3698240" y="2975610"/>
            <a:ext cx="4775200" cy="924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 smtClean="0">
                <a:solidFill>
                  <a:srgbClr val="FCF3DC"/>
                </a:solidFill>
                <a:latin typeface="Dynalight" charset="0"/>
                <a:ea typeface="Dynalight" charset="0"/>
              </a:rPr>
              <a:t>Merry Lego christmas</a:t>
            </a:r>
            <a:endParaRPr lang="ko-KR" altLang="en-US" sz="5400" b="0" cap="none" dirty="0" smtClean="0">
              <a:solidFill>
                <a:srgbClr val="FCF3DC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55575" y="4445"/>
            <a:ext cx="320738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rgbClr val="FCF3DC"/>
                </a:solidFill>
                <a:latin typeface="Dynalight" charset="0"/>
                <a:ea typeface="Dynalight" charset="0"/>
              </a:rPr>
              <a:t>5’s magicians</a:t>
            </a:r>
            <a:endParaRPr lang="ko-KR" altLang="en-US" sz="2800" b="0" cap="none" dirty="0" smtClean="0">
              <a:solidFill>
                <a:srgbClr val="FCF3DC"/>
              </a:solidFill>
              <a:latin typeface="Dynalight" charset="0"/>
              <a:ea typeface="Dyn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6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 rot="0">
            <a:off x="312420" y="368300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business model 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5076825" y="1132840"/>
            <a:ext cx="5917565" cy="48260"/>
          </a:xfrm>
          <a:custGeom>
            <a:gdLst>
              <a:gd fmla="*/ 7467600 w 7467602" name="TX0"/>
              <a:gd fmla="*/ 101600 h 101602" name="TY0"/>
              <a:gd fmla="*/ 0 w 7467602" name="TX1"/>
              <a:gd fmla="*/ 101600 h 101602" name="TY1"/>
              <a:gd fmla="*/ 0 w 7467602" name="TX2"/>
              <a:gd fmla="*/ 0 h 101602" name="TY2"/>
              <a:gd fmla="*/ 7467600 w 7467602" name="TX3"/>
              <a:gd fmla="*/ 0 h 101602" name="TY3"/>
              <a:gd fmla="*/ 7467600 w 7467602" name="TX4"/>
              <a:gd fmla="*/ 101600 h 101602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7467602" h="101602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5089525" y="1508125"/>
            <a:ext cx="5872480" cy="3414395"/>
          </a:xfrm>
          <a:prstGeom prst="rect"/>
          <a:noFill/>
          <a:ln w="63500" cap="flat" cmpd="sng">
            <a:solidFill>
              <a:schemeClr val="accent3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210 DaylightOTF" charset="0"/>
                <a:ea typeface="210 DaylightOTF" charset="0"/>
              </a:rPr>
              <a:t>  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# “플러그엔 지니” 서비스 기획 의도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별도의 음악 재생용 PC 마련이 곤란한 소형 점포를 위해 저렴한 독립형 뮤직 셋톱박스(standalone music set-top box)를 제공하는 것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따라서 기획 의도에 맞게 독립형 뮤직 셋톱박스를 제공한다면 소형 점포 점주들은 이것을 사용할 것이기 때문에 충분히 시장성이 있음</a:t>
            </a:r>
            <a:endParaRPr lang="ko-KR" altLang="en-US" sz="180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324485" y="363855"/>
            <a:ext cx="11554460" cy="613664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>
            <a:off x="7470140" y="1121410"/>
            <a:ext cx="2242185" cy="1205865"/>
          </a:xfrm>
          <a:custGeom>
            <a:avLst/>
            <a:gdLst>
              <a:gd name="TX0" fmla="*/ 0 w 2241630"/>
              <a:gd name="TY0" fmla="*/ 0 h 1205178"/>
              <a:gd name="TX1" fmla="*/ 2241629 w 2241630"/>
              <a:gd name="TY1" fmla="*/ 0 h 1205178"/>
              <a:gd name="TX2" fmla="*/ 2241629 w 2241630"/>
              <a:gd name="TY2" fmla="*/ 1205177 h 1205178"/>
              <a:gd name="TX3" fmla="*/ 0 w 2241630"/>
              <a:gd name="TY3" fmla="*/ 1205177 h 1205178"/>
              <a:gd name="TX4" fmla="*/ 0 w 2241630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0" h="1205178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l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>
            <a:off x="2480310" y="2826385"/>
            <a:ext cx="2169795" cy="1205865"/>
          </a:xfrm>
          <a:custGeom>
            <a:avLst/>
            <a:gdLst>
              <a:gd name="TX0" fmla="*/ 0 w 2169319"/>
              <a:gd name="TY0" fmla="*/ 0 h 1205178"/>
              <a:gd name="TX1" fmla="*/ 2169318 w 2169319"/>
              <a:gd name="TY1" fmla="*/ 0 h 1205178"/>
              <a:gd name="TX2" fmla="*/ 2169318 w 2169319"/>
              <a:gd name="TY2" fmla="*/ 1205177 h 1205178"/>
              <a:gd name="TX3" fmla="*/ 0 w 2169319"/>
              <a:gd name="TY3" fmla="*/ 1205177 h 1205178"/>
              <a:gd name="TX4" fmla="*/ 0 w 2169319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19" h="1205178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r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>
            <a:off x="7470140" y="4531360"/>
            <a:ext cx="2242185" cy="1205865"/>
          </a:xfrm>
          <a:custGeom>
            <a:avLst/>
            <a:gdLst>
              <a:gd name="TX0" fmla="*/ 0 w 2241630"/>
              <a:gd name="TY0" fmla="*/ 0 h 1205178"/>
              <a:gd name="TX1" fmla="*/ 2241629 w 2241630"/>
              <a:gd name="TY1" fmla="*/ 0 h 1205178"/>
              <a:gd name="TX2" fmla="*/ 2241629 w 2241630"/>
              <a:gd name="TY2" fmla="*/ 1205177 h 1205178"/>
              <a:gd name="TX3" fmla="*/ 0 w 2241630"/>
              <a:gd name="TY3" fmla="*/ 1205177 h 1205178"/>
              <a:gd name="TX4" fmla="*/ 0 w 2241630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0" h="1205178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l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 rot="0">
            <a:off x="312420" y="368300"/>
            <a:ext cx="11555095" cy="6137275"/>
          </a:xfrm>
          <a:prstGeom prst="rect"/>
          <a:solidFill>
            <a:schemeClr val="accent2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1500" cy="1101090"/>
          </a:xfrm>
          <a:prstGeom prst="homePlate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2320290" y="739775"/>
            <a:ext cx="3749040" cy="77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rgbClr val="5D141B"/>
                </a:solidFill>
                <a:latin typeface="Dynalight" charset="0"/>
                <a:ea typeface="Dynalight" charset="0"/>
              </a:rPr>
              <a:t>business model </a:t>
            </a:r>
            <a:endParaRPr lang="ko-KR" altLang="en-US" sz="4400" b="0" cap="none" dirty="0" smtClean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5076825" y="1132840"/>
            <a:ext cx="5916930" cy="47625"/>
          </a:xfrm>
          <a:custGeom>
            <a:avLst/>
            <a:gdLst>
              <a:gd name="TX0" fmla="*/ 7467600 w 7467601"/>
              <a:gd name="TY0" fmla="*/ 101600 h 101601"/>
              <a:gd name="TX1" fmla="*/ 0 w 7467601"/>
              <a:gd name="TY1" fmla="*/ 101600 h 101601"/>
              <a:gd name="TX2" fmla="*/ 0 w 7467601"/>
              <a:gd name="TY2" fmla="*/ 0 h 101601"/>
              <a:gd name="TX3" fmla="*/ 7467600 w 7467601"/>
              <a:gd name="TY3" fmla="*/ 0 h 101601"/>
              <a:gd name="TX4" fmla="*/ 7467600 w 7467601"/>
              <a:gd name="TY4" fmla="*/ 101600 h 10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7467601" h="101601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5089525" y="1508125"/>
            <a:ext cx="5871845" cy="4695825"/>
          </a:xfrm>
          <a:prstGeom prst="rect">
            <a:avLst/>
          </a:prstGeom>
          <a:noFill/>
          <a:ln w="63500" cap="flat" cmpd="sng">
            <a:solidFill>
              <a:schemeClr val="accent3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210 DaylightOTF" charset="0"/>
                <a:ea typeface="210 DaylightOTF" charset="0"/>
              </a:rPr>
              <a:t>  </a:t>
            </a:r>
            <a:endParaRPr lang="ko-KR" altLang="en-US" sz="1800" b="0" cap="none" dirty="0" smtClean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6253480" y="2000250"/>
            <a:ext cx="358203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협회가 최대관리 수수료를 받을 때의 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              보상금 분배</a:t>
            </a:r>
            <a:endParaRPr lang="ko-KR" altLang="en-US" sz="1800" cap="none" dirty="0" smtClean="0" b="1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 rot="0">
            <a:off x="5800725" y="2925445"/>
            <a:ext cx="4488815" cy="388620"/>
            <a:chOff x="5800725" y="2925445"/>
            <a:chExt cx="4488815" cy="388620"/>
          </a:xfrm>
        </p:grpSpPr>
        <p:sp>
          <p:nvSpPr>
            <p:cNvPr id="93" name="도형 92"/>
            <p:cNvSpPr>
              <a:spLocks/>
            </p:cNvSpPr>
            <p:nvPr/>
          </p:nvSpPr>
          <p:spPr>
            <a:xfrm rot="0">
              <a:off x="8801735" y="2985770"/>
              <a:ext cx="236220" cy="253365"/>
            </a:xfrm>
            <a:prstGeom prst="rect"/>
            <a:solidFill>
              <a:srgbClr val="336600"/>
            </a:solidFill>
            <a:ln w="539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rot="0">
              <a:off x="5800725" y="2925445"/>
              <a:ext cx="4488815" cy="388620"/>
              <a:chOff x="5800725" y="2925445"/>
              <a:chExt cx="4488815" cy="388620"/>
            </a:xfrm>
          </p:grpSpPr>
          <p:grpSp>
            <p:nvGrpSpPr>
              <p:cNvPr id="95" name="그룹 94"/>
              <p:cNvGrpSpPr/>
              <p:nvPr/>
            </p:nvGrpSpPr>
            <p:grpSpPr>
              <a:xfrm rot="0">
                <a:off x="5800725" y="2925445"/>
                <a:ext cx="2724150" cy="388620"/>
                <a:chOff x="5800725" y="2925445"/>
                <a:chExt cx="2724150" cy="388620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 rot="0">
                  <a:off x="5800725" y="2943225"/>
                  <a:ext cx="1838325" cy="370840"/>
                  <a:chOff x="5800725" y="2943225"/>
                  <a:chExt cx="1838325" cy="370840"/>
                </a:xfrm>
              </p:grpSpPr>
              <p:sp>
                <p:nvSpPr>
                  <p:cNvPr id="97" name="도형 96"/>
                  <p:cNvSpPr>
                    <a:spLocks/>
                  </p:cNvSpPr>
                  <p:nvPr/>
                </p:nvSpPr>
                <p:spPr>
                  <a:xfrm rot="0">
                    <a:off x="7402830" y="2997835"/>
                    <a:ext cx="236220" cy="253365"/>
                  </a:xfrm>
                  <a:prstGeom prst="rect"/>
                  <a:solidFill>
                    <a:schemeClr val="accent3"/>
                  </a:solidFill>
                  <a:ln w="53975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vert="horz" anchor="ctr">
                    <a:noAutofit/>
                  </a:bodyPr>
                  <a:lstStyle/>
                  <a:p>
                    <a:pPr marL="0" indent="0" algn="ctr" fontAlgn="auto" defTabSz="508000" eaLnBrk="0" latin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1800" cap="none" dirty="0" smtClean="0" b="0">
                      <a:solidFill>
                        <a:srgbClr val="FFFFFF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grpSp>
                <p:nvGrpSpPr>
                  <p:cNvPr id="98" name="그룹 97"/>
                  <p:cNvGrpSpPr/>
                  <p:nvPr/>
                </p:nvGrpSpPr>
                <p:grpSpPr>
                  <a:xfrm rot="0">
                    <a:off x="5800725" y="2943225"/>
                    <a:ext cx="1076325" cy="370840"/>
                    <a:chOff x="5800725" y="2943225"/>
                    <a:chExt cx="1076325" cy="370840"/>
                  </a:xfrm>
                </p:grpSpPr>
                <p:sp>
                  <p:nvSpPr>
                    <p:cNvPr id="99" name="도형 98"/>
                    <p:cNvSpPr>
                      <a:spLocks/>
                    </p:cNvSpPr>
                    <p:nvPr/>
                  </p:nvSpPr>
                  <p:spPr>
                    <a:xfrm rot="0">
                      <a:off x="5800725" y="2993390"/>
                      <a:ext cx="236220" cy="253365"/>
                    </a:xfrm>
                    <a:prstGeom prst="rect"/>
                    <a:ln w="53975" cap="flat" cmpd="sng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cap="none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00" name="텍스트 상자 99"/>
                    <p:cNvSpPr txBox="1">
                      <a:spLocks/>
                    </p:cNvSpPr>
                    <p:nvPr/>
                  </p:nvSpPr>
                  <p:spPr>
                    <a:xfrm rot="0">
                      <a:off x="6001385" y="2943225"/>
                      <a:ext cx="875665" cy="370205"/>
                    </a:xfrm>
                    <a:prstGeom prst="rect"/>
                    <a:noFill/>
                    <a:ln w="0">
                      <a:noFill/>
                      <a:prstDash/>
                    </a:ln>
                  </p:spPr>
                  <p:txBody>
                    <a:bodyPr wrap="square" lIns="89535" tIns="46355" rIns="89535" bIns="46355" vert="horz" anchor="t">
                      <a:spAutoFit/>
                    </a:bodyPr>
                    <a:lstStyle/>
                    <a:p>
                      <a:pPr marL="0" indent="0" algn="l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분배금</a:t>
                      </a:r>
                      <a:endParaRPr lang="ko-KR" altLang="en-US" sz="1800" cap="none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</p:grpSp>
            </p:grpSp>
            <p:sp>
              <p:nvSpPr>
                <p:cNvPr id="101" name="텍스트 상자 100"/>
                <p:cNvSpPr txBox="1">
                  <a:spLocks/>
                </p:cNvSpPr>
                <p:nvPr/>
              </p:nvSpPr>
              <p:spPr>
                <a:xfrm rot="0">
                  <a:off x="7599680" y="2925445"/>
                  <a:ext cx="925195" cy="37020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89535" tIns="46355" rIns="89535" bIns="46355" vert="horz" anchor="t">
                  <a:spAutoFit/>
                </a:bodyPr>
                <a:lstStyle/>
                <a:p>
                  <a:pPr marL="0" indent="0" algn="l" fontAlgn="auto" defTabSz="508000" eaLnBrk="0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협회</a:t>
                  </a:r>
                  <a:endParaRPr lang="ko-KR" altLang="en-US" sz="1800" cap="none" dirty="0" smtClean="0" b="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sp>
            <p:nvSpPr>
              <p:cNvPr id="102" name="텍스트 상자 101"/>
              <p:cNvSpPr txBox="1">
                <a:spLocks/>
              </p:cNvSpPr>
              <p:nvPr/>
            </p:nvSpPr>
            <p:spPr>
              <a:xfrm rot="0">
                <a:off x="9028430" y="2925445"/>
                <a:ext cx="1261110" cy="37020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KT music</a:t>
                </a:r>
                <a:endParaRPr lang="ko-KR" altLang="en-US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05" name="텍스트 상자 104"/>
          <p:cNvSpPr txBox="1">
            <a:spLocks/>
          </p:cNvSpPr>
          <p:nvPr/>
        </p:nvSpPr>
        <p:spPr>
          <a:xfrm rot="0">
            <a:off x="7465695" y="4559935"/>
            <a:ext cx="835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35%</a:t>
            </a: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 rot="0">
            <a:off x="9219565" y="4810125"/>
            <a:ext cx="5016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5%</a:t>
            </a: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 rot="0">
            <a:off x="8835390" y="4024630"/>
            <a:ext cx="1440815" cy="1440815"/>
            <a:chOff x="8835390" y="4024630"/>
            <a:chExt cx="1440815" cy="1440815"/>
          </a:xfrm>
        </p:grpSpPr>
        <p:grpSp>
          <p:nvGrpSpPr>
            <p:cNvPr id="110" name="그룹 109"/>
            <p:cNvGrpSpPr/>
            <p:nvPr/>
          </p:nvGrpSpPr>
          <p:grpSpPr>
            <a:xfrm rot="0">
              <a:off x="8835390" y="4024630"/>
              <a:ext cx="1440815" cy="1440815"/>
              <a:chOff x="8835390" y="4024630"/>
              <a:chExt cx="1440815" cy="1440815"/>
            </a:xfrm>
          </p:grpSpPr>
          <p:sp>
            <p:nvSpPr>
              <p:cNvPr id="111" name="도형 110"/>
              <p:cNvSpPr>
                <a:spLocks/>
              </p:cNvSpPr>
              <p:nvPr/>
            </p:nvSpPr>
            <p:spPr>
              <a:xfrm rot="0">
                <a:off x="8835390" y="4024630"/>
                <a:ext cx="1440815" cy="1440815"/>
              </a:xfrm>
              <a:prstGeom prst="ellipse"/>
              <a:solidFill>
                <a:schemeClr val="accent3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2" name="도형 111"/>
              <p:cNvSpPr>
                <a:spLocks/>
              </p:cNvSpPr>
              <p:nvPr/>
            </p:nvSpPr>
            <p:spPr>
              <a:xfrm rot="0">
                <a:off x="8835390" y="4024630"/>
                <a:ext cx="1440815" cy="1440815"/>
              </a:xfrm>
              <a:prstGeom prst="pie">
                <a:avLst>
                  <a:gd name="adj1" fmla="val 1253824"/>
                  <a:gd name="adj2" fmla="val 4793777"/>
                </a:avLst>
              </a:prstGeom>
              <a:solidFill>
                <a:srgbClr val="3366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13" name="텍스트 상자 112"/>
            <p:cNvSpPr txBox="1">
              <a:spLocks/>
            </p:cNvSpPr>
            <p:nvPr/>
          </p:nvSpPr>
          <p:spPr>
            <a:xfrm rot="0">
              <a:off x="9653905" y="4909820"/>
              <a:ext cx="50165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5%</a:t>
              </a: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 rot="0">
            <a:off x="6229350" y="3808730"/>
            <a:ext cx="1801495" cy="1834515"/>
            <a:chOff x="6229350" y="3808730"/>
            <a:chExt cx="1801495" cy="1834515"/>
          </a:xfrm>
        </p:grpSpPr>
        <p:sp>
          <p:nvSpPr>
            <p:cNvPr id="117" name="도형 116"/>
            <p:cNvSpPr>
              <a:spLocks/>
            </p:cNvSpPr>
            <p:nvPr/>
          </p:nvSpPr>
          <p:spPr>
            <a:xfrm rot="0">
              <a:off x="6229350" y="3808730"/>
              <a:ext cx="1800860" cy="180086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 rot="0">
              <a:off x="6229985" y="3842385"/>
              <a:ext cx="1800860" cy="1800860"/>
            </a:xfrm>
            <a:prstGeom prst="pie">
              <a:avLst>
                <a:gd name="adj1" fmla="val 18086530"/>
                <a:gd name="adj2" fmla="val 30668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0" name="텍스트 상자 119"/>
          <p:cNvSpPr txBox="1">
            <a:spLocks/>
          </p:cNvSpPr>
          <p:nvPr/>
        </p:nvSpPr>
        <p:spPr>
          <a:xfrm rot="0">
            <a:off x="7331710" y="4526280"/>
            <a:ext cx="8026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35%</a:t>
            </a: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 rot="0">
            <a:off x="312420" y="368300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business model 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5076825" y="1132840"/>
            <a:ext cx="5917565" cy="48260"/>
          </a:xfrm>
          <a:custGeom>
            <a:gdLst>
              <a:gd fmla="*/ 7467600 w 7467602" name="TX0"/>
              <a:gd fmla="*/ 101600 h 101602" name="TY0"/>
              <a:gd fmla="*/ 0 w 7467602" name="TX1"/>
              <a:gd fmla="*/ 101600 h 101602" name="TY1"/>
              <a:gd fmla="*/ 0 w 7467602" name="TX2"/>
              <a:gd fmla="*/ 0 h 101602" name="TY2"/>
              <a:gd fmla="*/ 7467600 w 7467602" name="TX3"/>
              <a:gd fmla="*/ 0 h 101602" name="TY3"/>
              <a:gd fmla="*/ 7467600 w 7467602" name="TX4"/>
              <a:gd fmla="*/ 101600 h 101602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7467602" h="101602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5089525" y="1508125"/>
            <a:ext cx="5872480" cy="4696460"/>
          </a:xfrm>
          <a:prstGeom prst="rect"/>
          <a:noFill/>
          <a:ln w="63500" cap="flat" cmpd="sng">
            <a:solidFill>
              <a:schemeClr val="accent3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210 DaylightOTF" charset="0"/>
                <a:ea typeface="210 DaylightOTF" charset="0"/>
              </a:rPr>
              <a:t>  </a:t>
            </a:r>
            <a:endParaRPr lang="ko-KR" altLang="en-US" sz="180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5207635" y="2321560"/>
            <a:ext cx="5601970" cy="26295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210 DaylightOTF" charset="0"/>
                <a:ea typeface="210 DaylightOTF" charset="0"/>
              </a:rPr>
              <a:t> 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#이 사업으로 우리가 얻는 수익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= 보상금 – 분배금 – 한국음반산업협회 관리수수료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 # 한국음반산업협회와의 협상 결과 전체 보상금의                      5% 정도 받을 예정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 # 박리다매로 한다면 충분히 수익성 있음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 rot="0">
            <a:off x="312420" y="368300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business model 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5076825" y="1132840"/>
            <a:ext cx="5917565" cy="48260"/>
          </a:xfrm>
          <a:custGeom>
            <a:gdLst>
              <a:gd fmla="*/ 7467600 w 7467602" name="TX0"/>
              <a:gd fmla="*/ 101600 h 101602" name="TY0"/>
              <a:gd fmla="*/ 0 w 7467602" name="TX1"/>
              <a:gd fmla="*/ 101600 h 101602" name="TY1"/>
              <a:gd fmla="*/ 0 w 7467602" name="TX2"/>
              <a:gd fmla="*/ 0 h 101602" name="TY2"/>
              <a:gd fmla="*/ 7467600 w 7467602" name="TX3"/>
              <a:gd fmla="*/ 0 h 101602" name="TY3"/>
              <a:gd fmla="*/ 7467600 w 7467602" name="TX4"/>
              <a:gd fmla="*/ 101600 h 101602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7467602" h="101602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5089525" y="1508125"/>
            <a:ext cx="5872480" cy="4696460"/>
          </a:xfrm>
          <a:prstGeom prst="rect"/>
          <a:noFill/>
          <a:ln w="63500" cap="flat" cmpd="sng">
            <a:solidFill>
              <a:schemeClr val="accent3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210 DaylightOTF" charset="0"/>
                <a:ea typeface="210 DaylightOTF" charset="0"/>
              </a:rPr>
              <a:t>  </a:t>
            </a:r>
            <a:endParaRPr lang="ko-KR" altLang="en-US" sz="1800" cap="none" dirty="0" smtClean="0" b="0">
              <a:solidFill>
                <a:srgbClr val="000000"/>
              </a:solidFill>
              <a:latin typeface="210 DaylightOTF" charset="0"/>
              <a:ea typeface="210 DaylightOTF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5175885" y="1498600"/>
            <a:ext cx="5601335" cy="3199765"/>
            <a:chOff x="5175885" y="1498600"/>
            <a:chExt cx="5601335" cy="3199765"/>
          </a:xfrm>
        </p:grpSpPr>
        <p:pic>
          <p:nvPicPr>
            <p:cNvPr id="67" name="그림 66" descr="C:/Users/^^/AppData/Roaming/PolarisOffice/ETemp/68320_2068544/fImage65462924570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8304529" y="2087880"/>
              <a:ext cx="2080260" cy="2588260"/>
            </a:xfrm>
            <a:prstGeom prst="rect"/>
            <a:noFill/>
          </p:spPr>
        </p:pic>
        <p:grpSp>
          <p:nvGrpSpPr>
            <p:cNvPr id="68" name="그룹 67"/>
            <p:cNvGrpSpPr/>
            <p:nvPr/>
          </p:nvGrpSpPr>
          <p:grpSpPr>
            <a:xfrm rot="0">
              <a:off x="5175885" y="1498600"/>
              <a:ext cx="5601335" cy="3199765"/>
              <a:chOff x="5175885" y="1498600"/>
              <a:chExt cx="5601335" cy="3199765"/>
            </a:xfrm>
          </p:grpSpPr>
          <p:grpSp>
            <p:nvGrpSpPr>
              <p:cNvPr id="69" name="그룹 68"/>
              <p:cNvGrpSpPr/>
              <p:nvPr/>
            </p:nvGrpSpPr>
            <p:grpSpPr>
              <a:xfrm rot="0">
                <a:off x="5176520" y="2091055"/>
                <a:ext cx="2817495" cy="2607310"/>
                <a:chOff x="5176520" y="2091055"/>
                <a:chExt cx="2817495" cy="2607310"/>
              </a:xfrm>
            </p:grpSpPr>
            <p:pic>
              <p:nvPicPr>
                <p:cNvPr id="70" name="그림 69" descr="C:/Users/^^/AppData/Roaming/PolarisOffice/ETemp/68320_2068544/fImage851629258145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5176520" y="2091055"/>
                  <a:ext cx="2817495" cy="2607310"/>
                </a:xfrm>
                <a:prstGeom prst="rect"/>
                <a:noFill/>
              </p:spPr>
            </p:pic>
            <p:sp>
              <p:nvSpPr>
                <p:cNvPr id="71" name="도형 70"/>
                <p:cNvSpPr>
                  <a:spLocks/>
                </p:cNvSpPr>
                <p:nvPr/>
              </p:nvSpPr>
              <p:spPr>
                <a:xfrm rot="0">
                  <a:off x="6254750" y="2384425"/>
                  <a:ext cx="501650" cy="436880"/>
                </a:xfrm>
                <a:prstGeom prst="ellipse"/>
                <a:ln w="0">
                  <a:noFill/>
                  <a:prstDash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>
                    <a:solidFill>
                      <a:srgbClr val="000000"/>
                    </a:solidFill>
                    <a:latin typeface="210 DaylightOTF" charset="0"/>
                    <a:ea typeface="210 DaylightOTF" charset="0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 rot="0">
                <a:off x="5175885" y="1498600"/>
                <a:ext cx="5601335" cy="1199515"/>
                <a:chOff x="5175885" y="1498600"/>
                <a:chExt cx="5601335" cy="1199515"/>
              </a:xfrm>
            </p:grpSpPr>
            <p:sp>
              <p:nvSpPr>
                <p:cNvPr id="73" name="텍스트 상자 72"/>
                <p:cNvSpPr txBox="1">
                  <a:spLocks/>
                </p:cNvSpPr>
                <p:nvPr/>
              </p:nvSpPr>
              <p:spPr>
                <a:xfrm rot="0">
                  <a:off x="5175885" y="1498600"/>
                  <a:ext cx="5601335" cy="507365"/>
                </a:xfrm>
                <a:prstGeom prst="rect"/>
                <a:noFill/>
              </p:spPr>
              <p:txBody>
                <a:bodyPr wrap="square" lIns="91440" tIns="45720" rIns="91440" bIns="45720" vert="horz" anchor="t">
                  <a:spAutoFit/>
                </a:bodyPr>
                <a:lstStyle/>
                <a:p>
                  <a:pPr marL="0" indent="0" algn="l" fontAlgn="auto" defTabSz="914400" eaLnBrk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rgbClr val="000000"/>
                      </a:solidFill>
                      <a:latin typeface="서울남산체 EB" charset="0"/>
                      <a:ea typeface="서울남산체 EB" charset="0"/>
                    </a:rPr>
                    <a:t>1.경기도 지역 시범운영</a:t>
                  </a:r>
                  <a:endParaRPr lang="ko-KR" altLang="en-US" sz="1800" cap="none" dirty="0" smtClean="0" b="0">
                    <a:solidFill>
                      <a:srgbClr val="000000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  <p:pic>
              <p:nvPicPr>
                <p:cNvPr id="74" name="그림 73" descr="C:/Users/^^/AppData/Roaming/PolarisOffice/ETemp/68320_2068544/fImage428659293281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6114415" y="2451100"/>
                  <a:ext cx="692785" cy="247014"/>
                </a:xfrm>
                <a:prstGeom prst="rect"/>
                <a:noFill/>
              </p:spPr>
            </p:pic>
          </p:grpSp>
        </p:grpSp>
      </p:grpSp>
      <p:sp>
        <p:nvSpPr>
          <p:cNvPr id="75" name="텍스트 상자 74"/>
          <p:cNvSpPr txBox="1">
            <a:spLocks/>
          </p:cNvSpPr>
          <p:nvPr/>
        </p:nvSpPr>
        <p:spPr>
          <a:xfrm rot="0">
            <a:off x="5084445" y="4683760"/>
            <a:ext cx="3884930" cy="14763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2. 샵엔지니                     처럼</a:t>
            </a:r>
            <a:r>
              <a:rPr lang="en-US" altLang="ko-KR" sz="24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    </a:t>
            </a:r>
            <a:endParaRPr lang="ko-KR" altLang="en-US" sz="24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-이용 계약                                  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  <a:p>
            <a:pPr marL="0" indent="0" algn="just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서울남산체 EB" charset="0"/>
                <a:ea typeface="서울남산체 EB" charset="0"/>
              </a:rPr>
              <a:t>-이벤트 진행</a:t>
            </a:r>
            <a:endParaRPr lang="ko-KR" altLang="en-US" sz="1800" cap="none" dirty="0" smtClean="0" b="0">
              <a:solidFill>
                <a:srgbClr val="000000"/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6" name="그림 75" descr="C:/Users/^^/AppData/Roaming/PolarisOffice/ETemp/68320_2068544/fImage13095936682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65545" y="4838700"/>
            <a:ext cx="1501140" cy="405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50" y="2418080"/>
            <a:ext cx="5956300" cy="21399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511550" y="4183380"/>
            <a:ext cx="5129530" cy="0"/>
          </a:xfrm>
          <a:prstGeom prst="line">
            <a:avLst/>
          </a:prstGeom>
          <a:ln w="19050">
            <a:solidFill>
              <a:srgbClr val="FCF3DC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91050" y="2276475"/>
            <a:ext cx="2892425" cy="978535"/>
            <a:chOff x="4591050" y="2276475"/>
            <a:chExt cx="2892425" cy="978535"/>
          </a:xfrm>
        </p:grpSpPr>
        <p:sp>
          <p:nvSpPr>
            <p:cNvPr id="11" name="포인트가 5개인 별 10"/>
            <p:cNvSpPr/>
            <p:nvPr/>
          </p:nvSpPr>
          <p:spPr>
            <a:xfrm>
              <a:off x="7350760" y="2513965"/>
              <a:ext cx="132715" cy="132715"/>
            </a:xfrm>
            <a:prstGeom prst="star5">
              <a:avLst/>
            </a:prstGeom>
            <a:solidFill>
              <a:srgbClr val="FCF3DC"/>
            </a:solidFill>
            <a:ln>
              <a:solidFill>
                <a:srgbClr val="FCF3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591050" y="2276475"/>
              <a:ext cx="2842260" cy="978535"/>
              <a:chOff x="4591050" y="2276475"/>
              <a:chExt cx="2842260" cy="978535"/>
            </a:xfrm>
          </p:grpSpPr>
          <p:sp>
            <p:nvSpPr>
              <p:cNvPr id="10" name="원호 9"/>
              <p:cNvSpPr/>
              <p:nvPr/>
            </p:nvSpPr>
            <p:spPr>
              <a:xfrm>
                <a:off x="4627880" y="2276475"/>
                <a:ext cx="2805430" cy="819785"/>
              </a:xfrm>
              <a:prstGeom prst="arc">
                <a:avLst>
                  <a:gd name="adj1" fmla="val 17220607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원호 11"/>
              <p:cNvSpPr/>
              <p:nvPr/>
            </p:nvSpPr>
            <p:spPr>
              <a:xfrm>
                <a:off x="4609465" y="2355850"/>
                <a:ext cx="2805430" cy="819785"/>
              </a:xfrm>
              <a:prstGeom prst="arc">
                <a:avLst>
                  <a:gd name="adj1" fmla="val 12703198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4591050" y="2435225"/>
                <a:ext cx="2805430" cy="819785"/>
              </a:xfrm>
              <a:prstGeom prst="arc">
                <a:avLst>
                  <a:gd name="adj1" fmla="val 11644468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8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257810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" name="대각선 줄무늬 43"/>
          <p:cNvSpPr/>
          <p:nvPr/>
        </p:nvSpPr>
        <p:spPr>
          <a:xfrm>
            <a:off x="0" y="0"/>
            <a:ext cx="2369820" cy="2369820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5469890" y="726440"/>
            <a:ext cx="12649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>
                <a:solidFill>
                  <a:schemeClr val="tx2"/>
                </a:solidFill>
                <a:latin typeface="Dynalight" charset="0"/>
                <a:ea typeface="Dynalight" charset="0"/>
              </a:rPr>
              <a:t>index</a:t>
            </a:r>
            <a:endParaRPr lang="ko-KR" altLang="en-US" sz="5400" cap="none" dirty="0" smtClean="0" b="1">
              <a:solidFill>
                <a:schemeClr val="tx2"/>
              </a:solidFill>
              <a:latin typeface="Dynalight" charset="0"/>
              <a:ea typeface="Dynaligh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31490" y="2912745"/>
            <a:ext cx="3133090" cy="3133090"/>
            <a:chOff x="3031490" y="2912745"/>
            <a:chExt cx="3133090" cy="3133090"/>
          </a:xfrm>
        </p:grpSpPr>
        <p:pic>
          <p:nvPicPr>
            <p:cNvPr id="53" name="그림 52" descr="C:/Users/^^/AppData/Roaming/PolarisOffice/ETemp/68320_2068544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9" r="15" b="-199"/>
            <a:stretch>
              <a:fillRect/>
            </a:stretch>
          </p:blipFill>
          <p:spPr>
            <a:xfrm rot="0">
              <a:off x="3451225" y="3513455"/>
              <a:ext cx="2284730" cy="1955165"/>
            </a:xfrm>
            <a:prstGeom prst="rect"/>
            <a:noFill/>
            <a:effectLst>
              <a:softEdge rad="0"/>
            </a:effectLst>
          </p:spPr>
        </p:pic>
        <p:sp>
          <p:nvSpPr>
            <p:cNvPr id="54" name="도형 53"/>
            <p:cNvSpPr>
              <a:spLocks/>
            </p:cNvSpPr>
            <p:nvPr/>
          </p:nvSpPr>
          <p:spPr>
            <a:xfrm rot="0">
              <a:off x="3031490" y="2912745"/>
              <a:ext cx="3133725" cy="3133725"/>
            </a:xfrm>
            <a:prstGeom prst="donut">
              <a:avLst>
                <a:gd name="adj" fmla="val 18750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                         </a:t>
              </a:r>
              <a:endParaRPr lang="ko-KR" altLang="en-US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0520" y="2900680"/>
            <a:ext cx="3133090" cy="3133090"/>
            <a:chOff x="350520" y="2900680"/>
            <a:chExt cx="3133090" cy="3133090"/>
          </a:xfrm>
        </p:grpSpPr>
        <p:pic>
          <p:nvPicPr>
            <p:cNvPr id="59" name="그림 58" descr="C:/Users/^^/AppData/Roaming/PolarisOffice/ETemp/68320_2068544/image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9" r="21595"/>
            <a:stretch>
              <a:fillRect/>
            </a:stretch>
          </p:blipFill>
          <p:spPr>
            <a:xfrm rot="0">
              <a:off x="868680" y="3350260"/>
              <a:ext cx="2136775" cy="2052320"/>
            </a:xfrm>
            <a:prstGeom prst="rect"/>
            <a:noFill/>
          </p:spPr>
        </p:pic>
        <p:sp>
          <p:nvSpPr>
            <p:cNvPr id="56" name="도형 55"/>
            <p:cNvSpPr>
              <a:spLocks/>
            </p:cNvSpPr>
            <p:nvPr/>
          </p:nvSpPr>
          <p:spPr>
            <a:xfrm rot="0">
              <a:off x="350520" y="2900680"/>
              <a:ext cx="3133725" cy="3133725"/>
            </a:xfrm>
            <a:prstGeom prst="donut">
              <a:avLst>
                <a:gd name="adj" fmla="val 18750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                         </a:t>
              </a:r>
              <a:endParaRPr lang="ko-KR" altLang="en-US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0" name="도형 59"/>
          <p:cNvSpPr>
            <a:spLocks/>
          </p:cNvSpPr>
          <p:nvPr/>
        </p:nvSpPr>
        <p:spPr>
          <a:xfrm rot="0">
            <a:off x="-819150" y="3126105"/>
            <a:ext cx="388620" cy="338137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6243955" y="2856230"/>
            <a:ext cx="3133090" cy="3133090"/>
          </a:xfrm>
          <a:prstGeom prst="donut">
            <a:avLst>
              <a:gd name="adj" fmla="val 1875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             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67045" y="2901315"/>
            <a:ext cx="3133090" cy="3133090"/>
            <a:chOff x="5567045" y="2901315"/>
            <a:chExt cx="3133090" cy="3133090"/>
          </a:xfrm>
        </p:grpSpPr>
        <p:pic>
          <p:nvPicPr>
            <p:cNvPr id="66" name="그림 65" descr="C:/Users/^^/AppData/Roaming/PolarisOffice/ETemp/68320_2068544/image3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96"/>
            <a:stretch>
              <a:fillRect/>
            </a:stretch>
          </p:blipFill>
          <p:spPr>
            <a:xfrm rot="0">
              <a:off x="6135370" y="3462020"/>
              <a:ext cx="1948815" cy="1899920"/>
            </a:xfrm>
            <a:prstGeom prst="rect"/>
            <a:noFill/>
          </p:spPr>
        </p:pic>
        <p:sp>
          <p:nvSpPr>
            <p:cNvPr id="58" name="도형 57"/>
            <p:cNvSpPr>
              <a:spLocks/>
            </p:cNvSpPr>
            <p:nvPr/>
          </p:nvSpPr>
          <p:spPr>
            <a:xfrm rot="0">
              <a:off x="5567045" y="2901315"/>
              <a:ext cx="3133725" cy="3133725"/>
            </a:xfrm>
            <a:prstGeom prst="donut">
              <a:avLst>
                <a:gd name="adj" fmla="val 18750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                         </a:t>
              </a:r>
              <a:endParaRPr lang="ko-KR" altLang="en-US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5" name="대각선 줄무늬 44"/>
          <p:cNvSpPr/>
          <p:nvPr/>
        </p:nvSpPr>
        <p:spPr>
          <a:xfrm rot="10800000">
            <a:off x="9827260" y="4493260"/>
            <a:ext cx="2369820" cy="2369820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368665" y="2915920"/>
            <a:ext cx="3133090" cy="3133090"/>
            <a:chOff x="8368665" y="2915920"/>
            <a:chExt cx="3133090" cy="3133090"/>
          </a:xfrm>
        </p:grpSpPr>
        <p:grpSp>
          <p:nvGrpSpPr>
            <p:cNvPr id="61" name="그룹 60"/>
            <p:cNvGrpSpPr/>
            <p:nvPr/>
          </p:nvGrpSpPr>
          <p:grpSpPr>
            <a:xfrm>
              <a:off x="8856980" y="3465830"/>
              <a:ext cx="2048510" cy="2050415"/>
              <a:chOff x="8856980" y="3465830"/>
              <a:chExt cx="2048510" cy="2050415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856980" y="3465830"/>
                <a:ext cx="2048510" cy="2050415"/>
                <a:chOff x="8856980" y="3465830"/>
                <a:chExt cx="2048510" cy="2050415"/>
              </a:xfrm>
            </p:grpSpPr>
            <p:pic>
              <p:nvPicPr>
                <p:cNvPr id="63" name="그림 62" descr="C:/Users/^^/AppData/Roaming/PolarisOffice/ETemp/68320_2068544/image4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8855710" y="3463290"/>
                  <a:ext cx="2049780" cy="2051685"/>
                </a:xfrm>
                <a:prstGeom prst="rect"/>
                <a:noFill/>
              </p:spPr>
            </p:pic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 rot="0">
                  <a:off x="9636125" y="3692525"/>
                  <a:ext cx="367030" cy="344170"/>
                </a:xfrm>
                <a:prstGeom prst="ellipse"/>
                <a:ln w="0">
                  <a:noFill/>
                  <a:prstDash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>
                    <a:solidFill>
                      <a:srgbClr val="000000"/>
                    </a:solidFill>
                    <a:latin typeface="210 DaylightOTF" charset="0"/>
                    <a:ea typeface="210 DaylightOTF" charset="0"/>
                  </a:endParaRPr>
                </a:p>
              </p:txBody>
            </p:sp>
          </p:grpSp>
          <p:pic>
            <p:nvPicPr>
              <p:cNvPr id="65" name="그림 64" descr="C:/Users/^^/AppData/Roaming/PolarisOffice/ETemp/68320_2068544/image5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9568815" y="3746500"/>
                <a:ext cx="505460" cy="195580"/>
              </a:xfrm>
              <a:prstGeom prst="rect"/>
              <a:noFill/>
            </p:spPr>
          </p:pic>
        </p:grpSp>
        <p:sp>
          <p:nvSpPr>
            <p:cNvPr id="23" name="도형 57"/>
            <p:cNvSpPr>
              <a:spLocks/>
            </p:cNvSpPr>
            <p:nvPr/>
          </p:nvSpPr>
          <p:spPr>
            <a:xfrm rot="0">
              <a:off x="8368665" y="2915920"/>
              <a:ext cx="3133725" cy="3133725"/>
            </a:xfrm>
            <a:prstGeom prst="donut">
              <a:avLst>
                <a:gd name="adj" fmla="val 18750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                         </a:t>
              </a:r>
              <a:endParaRPr lang="ko-KR" altLang="en-US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텍스트 상자 51"/>
          <p:cNvSpPr txBox="1">
            <a:spLocks/>
          </p:cNvSpPr>
          <p:nvPr/>
        </p:nvSpPr>
        <p:spPr>
          <a:xfrm rot="0">
            <a:off x="8502015" y="1648460"/>
            <a:ext cx="2943225" cy="319405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spc="300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04</a:t>
            </a:r>
            <a:endParaRPr lang="ko-KR" altLang="en-US" sz="435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Business  Model </a:t>
            </a:r>
            <a:r>
              <a:rPr lang="en-US" altLang="ko-KR" sz="4400" cap="none" dirty="0" smtClean="0" b="0">
                <a:solidFill>
                  <a:srgbClr val="3C3C3C"/>
                </a:solidFill>
                <a:latin typeface="Dynalight" charset="0"/>
                <a:ea typeface="Dynalight" charset="0"/>
              </a:rPr>
              <a:t> </a:t>
            </a:r>
            <a:r>
              <a:rPr lang="en-US" altLang="ko-KR" sz="3200" cap="none" dirty="0" smtClean="0" b="0">
                <a:solidFill>
                  <a:srgbClr val="3C3C3C"/>
                </a:solidFill>
                <a:latin typeface="서울남산체 EB" charset="0"/>
                <a:ea typeface="서울남산체 EB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3200" cap="none" dirty="0" smtClean="0" b="0">
              <a:solidFill>
                <a:srgbClr val="3C3C3C"/>
              </a:solidFill>
              <a:latin typeface="서울남산체 EB" charset="0"/>
              <a:ea typeface="서울남산체 EB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rgbClr val="3C3C3C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50" cap="none" dirty="0" smtClean="0" b="0">
              <a:solidFill>
                <a:srgbClr val="000000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350" cap="none" dirty="0" smtClean="0" b="0">
              <a:solidFill>
                <a:srgbClr val="3C3C3C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1142365" y="1680210"/>
            <a:ext cx="1523365" cy="243205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spc="300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01</a:t>
            </a:r>
            <a:endParaRPr lang="ko-KR" altLang="en-US" sz="435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planning</a:t>
            </a:r>
            <a:endParaRPr lang="ko-KR" altLang="en-US" sz="440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50" cap="none" dirty="0" smtClean="0" b="0">
              <a:solidFill>
                <a:srgbClr val="000000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350" cap="none" dirty="0" smtClean="0" b="0">
              <a:solidFill>
                <a:srgbClr val="3C3C3C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4083050" y="1649095"/>
            <a:ext cx="1079500" cy="243205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spc="300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02</a:t>
            </a:r>
            <a:endParaRPr lang="ko-KR" altLang="en-US" sz="435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design</a:t>
            </a:r>
            <a:r>
              <a:rPr lang="en-US" altLang="ko-KR" sz="4350" cap="none" dirty="0" smtClean="0" b="0">
                <a:solidFill>
                  <a:srgbClr val="3C3C3C"/>
                </a:solidFill>
                <a:latin typeface="Dynalight" charset="0"/>
                <a:ea typeface="Dynalight" charset="0"/>
              </a:rPr>
              <a:t> </a:t>
            </a:r>
            <a:endParaRPr lang="ko-KR" altLang="en-US" sz="4350" cap="none" dirty="0" smtClean="0" b="0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50" cap="none" dirty="0" smtClean="0" b="0">
              <a:solidFill>
                <a:srgbClr val="000000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350" cap="none" dirty="0" smtClean="0" b="0">
              <a:solidFill>
                <a:srgbClr val="3C3C3C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6734175" y="1741170"/>
            <a:ext cx="905510" cy="243205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spc="300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03</a:t>
            </a:r>
            <a:endParaRPr lang="ko-KR" altLang="en-US" sz="435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rgbClr val="3C3C3C"/>
                </a:solidFill>
                <a:latin typeface="Dynalight" charset="0"/>
                <a:ea typeface="Dynalight" charset="0"/>
              </a:rPr>
              <a:t>Code</a:t>
            </a:r>
            <a:endParaRPr lang="ko-KR" altLang="en-US" sz="4400" cap="none" dirty="0" smtClean="0" b="1">
              <a:solidFill>
                <a:srgbClr val="3C3C3C"/>
              </a:solidFill>
              <a:latin typeface="Dynalight" charset="0"/>
              <a:ea typeface="Dynalight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50" cap="none" dirty="0" smtClean="0" b="0">
              <a:solidFill>
                <a:srgbClr val="000000"/>
              </a:solidFill>
              <a:latin typeface="Dynalight" charset="0"/>
              <a:ea typeface="Dynalight" charset="0"/>
            </a:endParaRPr>
          </a:p>
          <a:p>
            <a:pPr marL="12700" indent="0" algn="l" fontAlgn="auto" defTabSz="914400" eaLnBrk="0" latinLnBrk="0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350" cap="none" dirty="0" smtClean="0" b="0">
              <a:solidFill>
                <a:srgbClr val="3C3C3C"/>
              </a:solidFill>
              <a:latin typeface="Dynalight" charset="0"/>
              <a:ea typeface="Dynalight" charset="0"/>
            </a:endParaRPr>
          </a:p>
        </p:txBody>
      </p:sp>
      <p:pic>
        <p:nvPicPr>
          <p:cNvPr id="67" name="그림 66" descr="C:/Users/^^/AppData/Roaming/PolarisOffice/ETemp/68320_2068544/fImage113605314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3045" y="3245485"/>
            <a:ext cx="869315" cy="847090"/>
          </a:xfrm>
          <a:prstGeom prst="rect"/>
          <a:noFill/>
        </p:spPr>
      </p:pic>
      <p:pic>
        <p:nvPicPr>
          <p:cNvPr id="68" name="그림 67" descr="C:/Users/^^/AppData/Roaming/PolarisOffice/ETemp/68320_2068544/fImage113605328467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3695" y="3217545"/>
            <a:ext cx="869315" cy="847090"/>
          </a:xfrm>
          <a:prstGeom prst="rect"/>
          <a:noFill/>
        </p:spPr>
      </p:pic>
      <p:pic>
        <p:nvPicPr>
          <p:cNvPr id="69" name="그림 68" descr="C:/Users/^^/AppData/Roaming/PolarisOffice/ETemp/68320_2068544/fImage11360533633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4015" y="3205480"/>
            <a:ext cx="869315" cy="847090"/>
          </a:xfrm>
          <a:prstGeom prst="rect"/>
          <a:noFill/>
        </p:spPr>
      </p:pic>
      <p:pic>
        <p:nvPicPr>
          <p:cNvPr id="70" name="그림 69" descr="C:/Users/^^/AppData/Roaming/PolarisOffice/ETemp/68320_2068544/fImage113605346500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7855" y="3250565"/>
            <a:ext cx="869315" cy="847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47120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324485" y="363855"/>
            <a:ext cx="11553825" cy="613600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7470140" y="1121410"/>
            <a:ext cx="2241550" cy="1205230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56" name="자유형 55"/>
          <p:cNvSpPr/>
          <p:nvPr/>
        </p:nvSpPr>
        <p:spPr>
          <a:xfrm>
            <a:off x="2480310" y="2826385"/>
            <a:ext cx="2169160" cy="1205230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59" name="자유형 58"/>
          <p:cNvSpPr/>
          <p:nvPr/>
        </p:nvSpPr>
        <p:spPr>
          <a:xfrm>
            <a:off x="7470140" y="4531360"/>
            <a:ext cx="2241550" cy="1205230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>
            <a:off x="328930" y="368300"/>
            <a:ext cx="11554460" cy="613664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1500" cy="1101090"/>
          </a:xfrm>
          <a:prstGeom prst="homePlate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671576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3"/>
                </a:solidFill>
                <a:latin typeface="Dynalight" charset="0"/>
                <a:ea typeface="Dynalight" charset="0"/>
              </a:rPr>
              <a:t>Planning - </a:t>
            </a:r>
            <a:r>
              <a:rPr lang="en-US" altLang="ko-KR" sz="2800" cap="none" dirty="0" smtClean="0" b="0">
                <a:solidFill>
                  <a:schemeClr val="accent3"/>
                </a:solidFill>
                <a:latin typeface="서울남산체 EB" charset="0"/>
                <a:ea typeface="서울남산체 EB" charset="0"/>
              </a:rPr>
              <a:t>계기 </a:t>
            </a:r>
            <a:endParaRPr lang="ko-KR" altLang="en-US" sz="4400" cap="none" dirty="0" smtClean="0" b="0">
              <a:solidFill>
                <a:schemeClr val="accent3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1136015" y="2321560"/>
            <a:ext cx="6864985" cy="3875405"/>
          </a:xfrm>
          <a:prstGeom prst="rect"/>
          <a:pattFill prst="ltUpDiag">
            <a:fgClr>
              <a:schemeClr val="accent3"/>
            </a:fgClr>
            <a:bgClr>
              <a:schemeClr val="accent2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63" name="그림 62" descr="C:/Users/^^/AppData/Roaming/PolarisOffice/ETemp/68320_2068544/fImage29215537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9370" y="2471420"/>
            <a:ext cx="2733675" cy="3575050"/>
          </a:xfrm>
          <a:prstGeom prst="rect"/>
          <a:noFill/>
        </p:spPr>
      </p:pic>
      <p:sp>
        <p:nvSpPr>
          <p:cNvPr id="65" name="도형 64"/>
          <p:cNvSpPr>
            <a:spLocks/>
          </p:cNvSpPr>
          <p:nvPr/>
        </p:nvSpPr>
        <p:spPr>
          <a:xfrm rot="0">
            <a:off x="4175125" y="4259580"/>
            <a:ext cx="792480" cy="792480"/>
          </a:xfrm>
          <a:prstGeom prst="plus">
            <a:avLst>
              <a:gd name="adj" fmla="val 4212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5126990" y="2472055"/>
            <a:ext cx="2733040" cy="357568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67" name="그림 66" descr="C:/Users/^^/AppData/Roaming/PolarisOffice/ETemp/68320_2068544/fImage10250541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77485" y="3044825"/>
            <a:ext cx="2439035" cy="2439035"/>
          </a:xfrm>
          <a:prstGeom prst="rect"/>
          <a:noFill/>
        </p:spPr>
      </p:pic>
      <p:sp>
        <p:nvSpPr>
          <p:cNvPr id="68" name="도형 67"/>
          <p:cNvSpPr>
            <a:spLocks/>
          </p:cNvSpPr>
          <p:nvPr/>
        </p:nvSpPr>
        <p:spPr>
          <a:xfrm rot="0">
            <a:off x="8000364" y="4025265"/>
            <a:ext cx="1420495" cy="1186180"/>
          </a:xfrm>
          <a:prstGeom prst="rightArrow"/>
          <a:pattFill prst="ltUpDiag">
            <a:fgClr>
              <a:schemeClr val="accent3"/>
            </a:fgClr>
            <a:bgClr>
              <a:schemeClr val="accent2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9536430" y="4258310"/>
            <a:ext cx="2172335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accent3"/>
                </a:solidFill>
                <a:latin typeface="서울남산체 EB" charset="0"/>
                <a:ea typeface="서울남산체 EB" charset="0"/>
              </a:rPr>
              <a:t>수입원 다원화로 </a:t>
            </a:r>
            <a:endParaRPr lang="ko-KR" altLang="en-US" sz="2400" cap="none" dirty="0" smtClean="0" b="0">
              <a:solidFill>
                <a:schemeClr val="accent3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accent3"/>
                </a:solidFill>
                <a:latin typeface="서울남산체 EB" charset="0"/>
                <a:ea typeface="서울남산체 EB" charset="0"/>
              </a:rPr>
              <a:t>     이익증가</a:t>
            </a:r>
            <a:endParaRPr lang="ko-KR" altLang="en-US" sz="2400" cap="none" dirty="0" smtClean="0" b="0">
              <a:solidFill>
                <a:schemeClr val="accent3"/>
              </a:solidFill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0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324485" y="363855"/>
            <a:ext cx="11554460" cy="613664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>
            <a:off x="7470140" y="1121410"/>
            <a:ext cx="2242185" cy="1205865"/>
          </a:xfrm>
          <a:custGeom>
            <a:avLst/>
            <a:gdLst>
              <a:gd name="TX0" fmla="*/ 0 w 2241630"/>
              <a:gd name="TY0" fmla="*/ 0 h 1205178"/>
              <a:gd name="TX1" fmla="*/ 2241629 w 2241630"/>
              <a:gd name="TY1" fmla="*/ 0 h 1205178"/>
              <a:gd name="TX2" fmla="*/ 2241629 w 2241630"/>
              <a:gd name="TY2" fmla="*/ 1205177 h 1205178"/>
              <a:gd name="TX3" fmla="*/ 0 w 2241630"/>
              <a:gd name="TY3" fmla="*/ 1205177 h 1205178"/>
              <a:gd name="TX4" fmla="*/ 0 w 2241630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0" h="1205178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l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>
            <a:off x="2480310" y="2826385"/>
            <a:ext cx="2169795" cy="1205865"/>
          </a:xfrm>
          <a:custGeom>
            <a:avLst/>
            <a:gdLst>
              <a:gd name="TX0" fmla="*/ 0 w 2169319"/>
              <a:gd name="TY0" fmla="*/ 0 h 1205178"/>
              <a:gd name="TX1" fmla="*/ 2169318 w 2169319"/>
              <a:gd name="TY1" fmla="*/ 0 h 1205178"/>
              <a:gd name="TX2" fmla="*/ 2169318 w 2169319"/>
              <a:gd name="TY2" fmla="*/ 1205177 h 1205178"/>
              <a:gd name="TX3" fmla="*/ 0 w 2169319"/>
              <a:gd name="TY3" fmla="*/ 1205177 h 1205178"/>
              <a:gd name="TX4" fmla="*/ 0 w 2169319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19" h="1205178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r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>
            <a:off x="7470140" y="4531360"/>
            <a:ext cx="2242185" cy="1205865"/>
          </a:xfrm>
          <a:custGeom>
            <a:avLst/>
            <a:gdLst>
              <a:gd name="TX0" fmla="*/ 0 w 2241630"/>
              <a:gd name="TY0" fmla="*/ 0 h 1205178"/>
              <a:gd name="TX1" fmla="*/ 2241629 w 2241630"/>
              <a:gd name="TY1" fmla="*/ 0 h 1205178"/>
              <a:gd name="TX2" fmla="*/ 2241629 w 2241630"/>
              <a:gd name="TY2" fmla="*/ 1205177 h 1205178"/>
              <a:gd name="TX3" fmla="*/ 0 w 2241630"/>
              <a:gd name="TY3" fmla="*/ 1205177 h 1205178"/>
              <a:gd name="TX4" fmla="*/ 0 w 2241630"/>
              <a:gd name="TY4" fmla="*/ 0 h 12051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0" h="1205178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vert="horz" wrap="square" lIns="137160" tIns="137160" rIns="137160" bIns="137160" anchor="ctr">
            <a:noAutofit/>
          </a:bodyPr>
          <a:lstStyle/>
          <a:p>
            <a:pPr marL="0" indent="0" algn="l" defTabSz="1600200" eaLnBrk="0" fontAlgn="auto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b="0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 rot="0">
            <a:off x="312420" y="368300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1500" cy="1101090"/>
          </a:xfrm>
          <a:prstGeom prst="homePlate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499554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Planning - </a:t>
            </a:r>
            <a:r>
              <a:rPr lang="en-US" altLang="ko-KR" sz="2800" cap="none" dirty="0" smtClean="0" b="0">
                <a:solidFill>
                  <a:srgbClr val="5D141B"/>
                </a:solidFill>
                <a:latin typeface="서울남산체 EB" charset="0"/>
                <a:ea typeface="서울남산체 EB" charset="0"/>
              </a:rPr>
              <a:t>나선형 모델 사용</a:t>
            </a:r>
            <a:endParaRPr lang="ko-KR" altLang="en-US" sz="2800" cap="none" dirty="0" smtClean="0" b="0">
              <a:solidFill>
                <a:srgbClr val="5D141B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1102360" y="2171065"/>
            <a:ext cx="3006725" cy="648335"/>
          </a:xfrm>
          <a:prstGeom prst="homePlat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3891280" y="2171065"/>
            <a:ext cx="2671445" cy="648335"/>
          </a:xfrm>
          <a:prstGeom prst="chevron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6334760" y="2176145"/>
            <a:ext cx="2671445" cy="648335"/>
          </a:xfrm>
          <a:prstGeom prst="chevron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8778240" y="2181225"/>
            <a:ext cx="2671445" cy="648335"/>
          </a:xfrm>
          <a:prstGeom prst="chevron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1837055" y="2321560"/>
            <a:ext cx="15201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계획 및 정의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4626610" y="2321560"/>
            <a:ext cx="1202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위험 분석</a:t>
            </a:r>
            <a:endParaRPr lang="ko-KR" altLang="en-US" sz="1800" cap="none" dirty="0" smtClean="0" b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7299325" y="2321560"/>
            <a:ext cx="6851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개발</a:t>
            </a:r>
            <a:endParaRPr lang="ko-KR" altLang="en-US" sz="1800" cap="none" dirty="0" smtClean="0" b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9586595" y="2321560"/>
            <a:ext cx="11201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고객평가</a:t>
            </a:r>
            <a:endParaRPr lang="ko-KR" altLang="en-US" sz="1800" cap="none" dirty="0" smtClean="0" b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1269365" y="3256915"/>
            <a:ext cx="26225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1118870" y="3156585"/>
            <a:ext cx="2907030" cy="7188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 rot="0">
            <a:off x="1353185" y="3089910"/>
            <a:ext cx="24390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서울남산체 EB" charset="0"/>
                <a:ea typeface="서울남산체 EB" charset="0"/>
              </a:rPr>
              <a:t>네트워크 스트리밍 및 </a:t>
            </a:r>
            <a:endParaRPr lang="ko-KR" altLang="en-US" sz="1800" cap="none" dirty="0" smtClean="0" b="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서울남산체 EB" charset="0"/>
                <a:ea typeface="서울남산체 EB" charset="0"/>
              </a:rPr>
              <a:t>    다운로드 기능</a:t>
            </a:r>
            <a:endParaRPr lang="ko-KR" altLang="en-US" sz="1800" cap="none" dirty="0" smtClean="0" b="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서울남산체 EB" charset="0"/>
                <a:ea typeface="서울남산체 EB" charset="0"/>
              </a:rPr>
              <a:t>    채널, 노래 전환</a:t>
            </a:r>
            <a:endParaRPr lang="ko-KR" altLang="en-US" sz="1800" cap="none" dirty="0" smtClean="0" b="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4075430" y="3089275"/>
            <a:ext cx="23558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전원 켜질 때 서버의 정상 작동 여부(네트워크 연결작동 시의 오류)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6496685" y="3173730"/>
            <a:ext cx="2322195" cy="1704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8919210" y="3107055"/>
            <a:ext cx="24218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/?고객 만족도 요소와 같은 데이터 베이스 수집 제안?/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4008120" y="1970405"/>
            <a:ext cx="4911090" cy="1036320"/>
          </a:xfrm>
          <a:prstGeom prst="bracketPair"/>
          <a:noFill/>
          <a:ln w="82550" cap="flat" cmpd="sng">
            <a:solidFill>
              <a:schemeClr val="accent3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0">
            <a:off x="2488565" y="4592955"/>
            <a:ext cx="167640" cy="1654175"/>
          </a:xfrm>
          <a:prstGeom prst="rect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2488565" y="6096000"/>
            <a:ext cx="7983855" cy="165735"/>
          </a:xfrm>
          <a:prstGeom prst="rect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10304780" y="4526280"/>
            <a:ext cx="165735" cy="1652905"/>
          </a:xfrm>
          <a:prstGeom prst="rect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16200000">
            <a:off x="2247900" y="4337685"/>
            <a:ext cx="672465" cy="924560"/>
          </a:xfrm>
          <a:prstGeom prst="chevron">
            <a:avLst>
              <a:gd name="adj" fmla="val 63986"/>
            </a:avLst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5010785" y="5561965"/>
            <a:ext cx="31572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/>
                </a:solidFill>
                <a:latin typeface="서울남산체 EB" charset="0"/>
                <a:ea typeface="서울남산체 EB" charset="0"/>
              </a:rPr>
              <a:t>한 사이클 후 조원들간의 피드백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4258945" y="1720850"/>
            <a:ext cx="45434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/>
                </a:solidFill>
                <a:latin typeface="서울남산체 EB" charset="0"/>
                <a:ea typeface="서울남산체 EB" charset="0"/>
              </a:rPr>
              <a:t>위험요소에 대한 계획적인 대처 -&gt; 견고한 코드</a:t>
            </a:r>
            <a:endParaRPr lang="ko-KR" altLang="en-US" sz="1800" cap="none" dirty="0" smtClean="0" b="0">
              <a:solidFill>
                <a:schemeClr val="accent3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6446520" y="3274060"/>
            <a:ext cx="23393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인터페이스, 코드 구현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planning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pic>
        <p:nvPicPr>
          <p:cNvPr id="63" name="그림 62" descr="C:/Users/^^/AppData/Roaming/PolarisOffice/ETemp/68320_2068544/fImage86936646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8" r="31437"/>
          <a:stretch>
            <a:fillRect/>
          </a:stretch>
        </p:blipFill>
        <p:spPr>
          <a:xfrm rot="0">
            <a:off x="1068705" y="2321560"/>
            <a:ext cx="1952625" cy="2869565"/>
          </a:xfrm>
          <a:prstGeom prst="rect"/>
          <a:noFill/>
        </p:spPr>
      </p:pic>
      <p:pic>
        <p:nvPicPr>
          <p:cNvPr id="64" name="그림 63" descr="C:/Users/^^/AppData/Roaming/PolarisOffice/ETemp/68320_2068544/fImage93798649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9" r="29691"/>
          <a:stretch>
            <a:fillRect/>
          </a:stretch>
        </p:blipFill>
        <p:spPr>
          <a:xfrm rot="0">
            <a:off x="3490595" y="2328545"/>
            <a:ext cx="2155190" cy="2868930"/>
          </a:xfrm>
          <a:prstGeom prst="rect"/>
          <a:noFill/>
        </p:spPr>
      </p:pic>
      <p:sp>
        <p:nvSpPr>
          <p:cNvPr id="65" name="텍스트 상자 64"/>
          <p:cNvSpPr txBox="1">
            <a:spLocks/>
          </p:cNvSpPr>
          <p:nvPr/>
        </p:nvSpPr>
        <p:spPr>
          <a:xfrm rot="0">
            <a:off x="6296025" y="2606040"/>
            <a:ext cx="52451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그날 활동을 보고서형식으로 간략히 정리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-&gt;나선형진행방식의 복잡성을 보완할 수 있었음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-&gt;각 조원들의 업무량을 정확히 구별가능. 공정성 보장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-&gt;조별활동이 끝난 추후에 이 프로젝트 연장선상으로 일을 진행할 때 필 수적인 자료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Design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3" name="양쪽 중괄호 62"/>
          <p:cNvSpPr>
            <a:spLocks/>
          </p:cNvSpPr>
          <p:nvPr/>
        </p:nvSpPr>
        <p:spPr>
          <a:xfrm rot="0">
            <a:off x="511175" y="2202815"/>
            <a:ext cx="11184890" cy="3658870"/>
          </a:xfrm>
          <a:prstGeom prst="bracePair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 rot="0">
            <a:off x="1802130" y="4122420"/>
            <a:ext cx="2020570" cy="143510"/>
            <a:chOff x="1802130" y="4122420"/>
            <a:chExt cx="2020570" cy="143510"/>
          </a:xfrm>
        </p:grpSpPr>
        <p:sp>
          <p:nvSpPr>
            <p:cNvPr id="65" name="직사각형 64"/>
            <p:cNvSpPr>
              <a:spLocks/>
            </p:cNvSpPr>
            <p:nvPr/>
          </p:nvSpPr>
          <p:spPr>
            <a:xfrm rot="0">
              <a:off x="2386330" y="4122420"/>
              <a:ext cx="1436370" cy="143510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66" name="직사각형 65"/>
            <p:cNvSpPr>
              <a:spLocks/>
            </p:cNvSpPr>
            <p:nvPr/>
          </p:nvSpPr>
          <p:spPr>
            <a:xfrm rot="0" flipH="1" flipV="1">
              <a:off x="1802130" y="4122420"/>
              <a:ext cx="641350" cy="143510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rot="0">
            <a:off x="5175250" y="4122420"/>
            <a:ext cx="2020570" cy="143510"/>
            <a:chOff x="5175250" y="4122420"/>
            <a:chExt cx="2020570" cy="143510"/>
          </a:xfrm>
        </p:grpSpPr>
        <p:sp>
          <p:nvSpPr>
            <p:cNvPr id="68" name="직사각형 67"/>
            <p:cNvSpPr>
              <a:spLocks/>
            </p:cNvSpPr>
            <p:nvPr/>
          </p:nvSpPr>
          <p:spPr>
            <a:xfrm rot="0">
              <a:off x="5759450" y="4122420"/>
              <a:ext cx="1436370" cy="143510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 rot="0" flipH="1" flipV="1">
              <a:off x="5175250" y="4122420"/>
              <a:ext cx="641350" cy="143510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8583930" y="4119880"/>
            <a:ext cx="2020570" cy="143510"/>
            <a:chOff x="8583930" y="4119880"/>
            <a:chExt cx="2020570" cy="143510"/>
          </a:xfrm>
        </p:grpSpPr>
        <p:sp>
          <p:nvSpPr>
            <p:cNvPr id="71" name="직사각형 70"/>
            <p:cNvSpPr>
              <a:spLocks/>
            </p:cNvSpPr>
            <p:nvPr/>
          </p:nvSpPr>
          <p:spPr>
            <a:xfrm rot="0">
              <a:off x="9168130" y="4119880"/>
              <a:ext cx="1436370" cy="143510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72" name="직사각형 71"/>
            <p:cNvSpPr>
              <a:spLocks/>
            </p:cNvSpPr>
            <p:nvPr/>
          </p:nvSpPr>
          <p:spPr>
            <a:xfrm rot="0" flipH="1" flipV="1">
              <a:off x="8583930" y="4119880"/>
              <a:ext cx="641350" cy="143510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73" name="텍스트 상자 72"/>
          <p:cNvSpPr txBox="1">
            <a:spLocks/>
          </p:cNvSpPr>
          <p:nvPr/>
        </p:nvSpPr>
        <p:spPr>
          <a:xfrm rot="0">
            <a:off x="2004060" y="3373120"/>
            <a:ext cx="16878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SIMPLE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4781550" y="3378835"/>
            <a:ext cx="29356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INTERESTING</a:t>
            </a:r>
            <a:endParaRPr lang="ko-KR" altLang="en-US" sz="3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8961755" y="3383280"/>
            <a:ext cx="12769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SOFT</a:t>
            </a:r>
            <a:endParaRPr lang="ko-KR" altLang="en-US" sz="3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양쪽 중괄호 100"/>
          <p:cNvSpPr>
            <a:spLocks/>
          </p:cNvSpPr>
          <p:nvPr/>
        </p:nvSpPr>
        <p:spPr>
          <a:xfrm rot="0">
            <a:off x="511175" y="2202815"/>
            <a:ext cx="11184890" cy="3658870"/>
          </a:xfrm>
          <a:prstGeom prst="bracePair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Design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 rot="0">
            <a:off x="6877050" y="2646045"/>
            <a:ext cx="3430270" cy="165735"/>
            <a:chOff x="6877050" y="2646045"/>
            <a:chExt cx="3430270" cy="165735"/>
          </a:xfrm>
        </p:grpSpPr>
        <p:sp>
          <p:nvSpPr>
            <p:cNvPr id="71" name="직사각형 70"/>
            <p:cNvSpPr>
              <a:spLocks/>
            </p:cNvSpPr>
            <p:nvPr/>
          </p:nvSpPr>
          <p:spPr>
            <a:xfrm rot="0">
              <a:off x="7868920" y="2646045"/>
              <a:ext cx="2438400" cy="165735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72" name="직사각형 71"/>
            <p:cNvSpPr>
              <a:spLocks/>
            </p:cNvSpPr>
            <p:nvPr/>
          </p:nvSpPr>
          <p:spPr>
            <a:xfrm rot="0" flipH="1" flipV="1">
              <a:off x="6877050" y="2646045"/>
              <a:ext cx="1089025" cy="165735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74" name="텍스트 상자 73"/>
          <p:cNvSpPr txBox="1">
            <a:spLocks/>
          </p:cNvSpPr>
          <p:nvPr/>
        </p:nvSpPr>
        <p:spPr>
          <a:xfrm rot="0">
            <a:off x="7381875" y="2109470"/>
            <a:ext cx="24053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>
                <a:latin typeface="서울남산체 EB" charset="0"/>
                <a:ea typeface="서울남산체 EB" charset="0"/>
              </a:rPr>
              <a:t>Real product</a:t>
            </a:r>
            <a:endParaRPr lang="ko-KR" altLang="en-US" sz="3000" cap="none" dirty="0" smtClean="0" b="0">
              <a:latin typeface="서울남산체 EB" charset="0"/>
              <a:ea typeface="서울남산체 EB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5" name="그림 94" descr="C:/Users/^^/AppData/Roaming/PolarisOffice/ETemp/68320_2068544/image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94280" y="3106420"/>
            <a:ext cx="2592705" cy="2601595"/>
          </a:xfrm>
          <a:prstGeom prst="rect"/>
          <a:noFill/>
        </p:spPr>
      </p:pic>
      <p:pic>
        <p:nvPicPr>
          <p:cNvPr id="96" name="그림 95" descr="C:/Users/^^/AppData/Roaming/PolarisOffice/ETemp/68320_2068544/fImage29835823696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17044" r="-314" b="25479"/>
          <a:stretch>
            <a:fillRect/>
          </a:stretch>
        </p:blipFill>
        <p:spPr>
          <a:xfrm rot="0">
            <a:off x="7296150" y="3106420"/>
            <a:ext cx="2592705" cy="2596515"/>
          </a:xfrm>
          <a:prstGeom prst="rect"/>
          <a:noFill/>
        </p:spPr>
      </p:pic>
      <p:grpSp>
        <p:nvGrpSpPr>
          <p:cNvPr id="103" name="그룹 102"/>
          <p:cNvGrpSpPr/>
          <p:nvPr/>
        </p:nvGrpSpPr>
        <p:grpSpPr>
          <a:xfrm rot="0">
            <a:off x="2082800" y="2661920"/>
            <a:ext cx="3430270" cy="165735"/>
            <a:chOff x="2082800" y="2661920"/>
            <a:chExt cx="3430270" cy="165735"/>
          </a:xfrm>
        </p:grpSpPr>
        <p:sp>
          <p:nvSpPr>
            <p:cNvPr id="98" name="직사각형 97"/>
            <p:cNvSpPr>
              <a:spLocks/>
            </p:cNvSpPr>
            <p:nvPr/>
          </p:nvSpPr>
          <p:spPr>
            <a:xfrm rot="0">
              <a:off x="3074670" y="2661920"/>
              <a:ext cx="2438400" cy="165735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99" name="직사각형 98"/>
            <p:cNvSpPr>
              <a:spLocks/>
            </p:cNvSpPr>
            <p:nvPr/>
          </p:nvSpPr>
          <p:spPr>
            <a:xfrm rot="0" flipH="1" flipV="1">
              <a:off x="2082800" y="2661920"/>
              <a:ext cx="1089025" cy="165735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00" name="텍스트 상자 99"/>
          <p:cNvSpPr txBox="1">
            <a:spLocks/>
          </p:cNvSpPr>
          <p:nvPr/>
        </p:nvSpPr>
        <p:spPr>
          <a:xfrm rot="0">
            <a:off x="3207385" y="2105660"/>
            <a:ext cx="1236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>
                <a:latin typeface="서울남산체 EB" charset="0"/>
                <a:ea typeface="서울남산체 EB" charset="0"/>
              </a:rPr>
              <a:t>Model</a:t>
            </a:r>
            <a:endParaRPr lang="ko-KR" altLang="en-US" sz="3000" cap="none" dirty="0" smtClean="0" b="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Design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63" name="양쪽 중괄호 62"/>
          <p:cNvSpPr>
            <a:spLocks/>
          </p:cNvSpPr>
          <p:nvPr/>
        </p:nvSpPr>
        <p:spPr>
          <a:xfrm rot="0">
            <a:off x="511175" y="2202815"/>
            <a:ext cx="11184890" cy="3658870"/>
          </a:xfrm>
          <a:prstGeom prst="bracePair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5573395" y="2868930"/>
            <a:ext cx="5215255" cy="165735"/>
            <a:chOff x="5573395" y="2868930"/>
            <a:chExt cx="5215255" cy="16573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7081520" y="2868930"/>
              <a:ext cx="3707130" cy="165735"/>
            </a:xfrm>
            <a:prstGeom prst="rect"/>
            <a:solidFill>
              <a:schemeClr val="accent4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직사각형 74"/>
            <p:cNvSpPr>
              <a:spLocks/>
            </p:cNvSpPr>
            <p:nvPr/>
          </p:nvSpPr>
          <p:spPr>
            <a:xfrm rot="0" flipH="1" flipV="1">
              <a:off x="5573395" y="2868930"/>
              <a:ext cx="1656080" cy="165735"/>
            </a:xfrm>
            <a:prstGeom prst="rect"/>
            <a:solidFill>
              <a:srgbClr val="3B622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76" name="텍스트 상자 75"/>
          <p:cNvSpPr txBox="1">
            <a:spLocks/>
          </p:cNvSpPr>
          <p:nvPr/>
        </p:nvSpPr>
        <p:spPr>
          <a:xfrm rot="0">
            <a:off x="7549515" y="2273935"/>
            <a:ext cx="13030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>
                <a:latin typeface="서울남산체 EB" charset="0"/>
                <a:ea typeface="서울남산체 EB" charset="0"/>
              </a:rPr>
              <a:t>profile</a:t>
            </a:r>
            <a:endParaRPr lang="ko-KR" altLang="en-US" sz="3000" cap="none" dirty="0" smtClean="0" b="0">
              <a:latin typeface="서울남산체 EB" charset="0"/>
              <a:ea typeface="서울남산체 EB" charset="0"/>
            </a:endParaRPr>
          </a:p>
        </p:txBody>
      </p:sp>
      <p:pic>
        <p:nvPicPr>
          <p:cNvPr id="77" name="그림 76" descr="C:/Users/^^/AppData/Roaming/PolarisOffice/ETemp/68320_2068544/fImage29835897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17044" r="-314" b="25479"/>
          <a:stretch>
            <a:fillRect/>
          </a:stretch>
        </p:blipFill>
        <p:spPr>
          <a:xfrm rot="0">
            <a:off x="1867535" y="2873375"/>
            <a:ext cx="2592705" cy="2612390"/>
          </a:xfrm>
          <a:prstGeom prst="rect"/>
          <a:noFill/>
        </p:spPr>
      </p:pic>
      <p:sp>
        <p:nvSpPr>
          <p:cNvPr id="78" name="텍스트 상자 77"/>
          <p:cNvSpPr txBox="1">
            <a:spLocks/>
          </p:cNvSpPr>
          <p:nvPr/>
        </p:nvSpPr>
        <p:spPr>
          <a:xfrm rot="0">
            <a:off x="5812155" y="3407410"/>
            <a:ext cx="479425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직선과 곡선의 조화 -&gt; 편안한 디자인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소품적 기능 -&gt; 인테리어, 유아동반 고객에게 더 자유로운 구매기회 제공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서울남산체 EB" charset="0"/>
                <a:ea typeface="서울남산체 EB" charset="0"/>
              </a:rPr>
              <a:t>내구성 -&gt; 심플, 가벼움</a:t>
            </a:r>
            <a:endParaRPr lang="ko-KR" altLang="en-US" sz="1800" cap="none" dirty="0" smtClean="0" b="0">
              <a:latin typeface="서울남산체 EB" charset="0"/>
              <a:ea typeface="서울남산체 E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324485" y="363855"/>
            <a:ext cx="11555095" cy="613727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solidFill>
                  <a:schemeClr val="accent3"/>
                </a:solidFill>
                <a:latin typeface="Dynalight" charset="0"/>
                <a:ea typeface="Dynalight" charset="0"/>
                <a:hlinkClick r:id="rId2"/>
              </a:rPr>
              <a:t>https://github.com/WildLaws/5Magician/wiki</a:t>
            </a:r>
            <a:endParaRPr lang="ko-KR" altLang="en-US" sz="4800" cap="none" dirty="0" smtClean="0" b="0">
              <a:solidFill>
                <a:schemeClr val="accent3"/>
              </a:solidFill>
              <a:latin typeface="Dynalight" charset="0"/>
              <a:ea typeface="Dynalight" charset="0"/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>
          <a:xfrm rot="0">
            <a:off x="7470140" y="112141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>
          <a:xfrm rot="0">
            <a:off x="2480310" y="2826385"/>
            <a:ext cx="2170430" cy="1206500"/>
          </a:xfrm>
          <a:custGeom>
            <a:gdLst>
              <a:gd fmla="*/ 0 w 2169320" name="TX0"/>
              <a:gd fmla="*/ 0 h 1205179" name="TY0"/>
              <a:gd fmla="*/ 2169318 w 2169320" name="TX1"/>
              <a:gd fmla="*/ 0 h 1205179" name="TY1"/>
              <a:gd fmla="*/ 2169318 w 2169320" name="TX2"/>
              <a:gd fmla="*/ 1205177 h 1205179" name="TY2"/>
              <a:gd fmla="*/ 0 w 2169320" name="TX3"/>
              <a:gd fmla="*/ 1205177 h 1205179" name="TY3"/>
              <a:gd fmla="*/ 0 w 2169320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9320" h="1205179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r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자유형 58"/>
          <p:cNvSpPr>
            <a:spLocks/>
          </p:cNvSpPr>
          <p:nvPr/>
        </p:nvSpPr>
        <p:spPr>
          <a:xfrm rot="0">
            <a:off x="7470140" y="4531360"/>
            <a:ext cx="2242820" cy="1206500"/>
          </a:xfrm>
          <a:custGeom>
            <a:gdLst>
              <a:gd fmla="*/ 0 w 2241631" name="TX0"/>
              <a:gd fmla="*/ 0 h 1205179" name="TY0"/>
              <a:gd fmla="*/ 2241629 w 2241631" name="TX1"/>
              <a:gd fmla="*/ 0 h 1205179" name="TY1"/>
              <a:gd fmla="*/ 2241629 w 2241631" name="TX2"/>
              <a:gd fmla="*/ 1205177 h 1205179" name="TY2"/>
              <a:gd fmla="*/ 0 w 2241631" name="TX3"/>
              <a:gd fmla="*/ 1205177 h 1205179" name="TY3"/>
              <a:gd fmla="*/ 0 w 2241631" name="TX4"/>
              <a:gd fmla="*/ 0 h 1205179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241631" h="1205179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lumOff val="0"/>
              <a:satOff val="0"/>
            </a:schemeClr>
          </a:lnRef>
          <a:fillRef idx="0">
            <a:schemeClr val="lt1">
              <a:lumOff val="0"/>
              <a:satOff val="0"/>
            </a:schemeClr>
          </a:fillRef>
          <a:effectRef idx="0">
            <a:schemeClr val="lt1">
              <a:lumOff val="0"/>
              <a:satOff val="0"/>
            </a:schemeClr>
          </a:effectRef>
          <a:fontRef idx="minor">
            <a:schemeClr val="tx1">
              <a:lumOff val="0"/>
              <a:satOff val="0"/>
            </a:schemeClr>
          </a:fontRef>
        </p:style>
        <p:txBody>
          <a:bodyPr wrap="square" lIns="137160" tIns="137160" rIns="137160" bIns="137160" vert="horz" anchor="ctr">
            <a:noAutofit/>
          </a:bodyPr>
          <a:lstStyle/>
          <a:p>
            <a:pPr marL="0" indent="0" algn="l" fontAlgn="auto" defTabSz="1600200" eaLnBrk="0" latinLnBrk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36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697230" y="377825"/>
            <a:ext cx="1842135" cy="1101725"/>
          </a:xfrm>
          <a:prstGeom prst="homePlate"/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320290" y="739775"/>
            <a:ext cx="3749675" cy="770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5D141B"/>
                </a:solidFill>
                <a:latin typeface="Dynalight" charset="0"/>
                <a:ea typeface="Dynalight" charset="0"/>
              </a:rPr>
              <a:t>code</a:t>
            </a:r>
            <a:endParaRPr lang="ko-KR" altLang="en-US" sz="4400" cap="none" dirty="0" smtClean="0" b="0">
              <a:solidFill>
                <a:srgbClr val="5D141B"/>
              </a:solidFill>
              <a:latin typeface="Dynalight" charset="0"/>
              <a:ea typeface="Dyna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59</Paragraphs>
  <Words>350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유 정연</cp:lastModifiedBy>
  <dc:title>PowerPoint 프레젠테이션</dc:title>
  <dcterms:modified xsi:type="dcterms:W3CDTF">2017-12-12T07:51:02Z</dcterms:modified>
</cp:coreProperties>
</file>