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9" r:id="rId6"/>
    <p:sldId id="286" r:id="rId7"/>
    <p:sldId id="275" r:id="rId8"/>
    <p:sldId id="276" r:id="rId9"/>
    <p:sldId id="277" r:id="rId10"/>
    <p:sldId id="290" r:id="rId11"/>
    <p:sldId id="291" r:id="rId12"/>
    <p:sldId id="295" r:id="rId13"/>
    <p:sldId id="296" r:id="rId14"/>
    <p:sldId id="297" r:id="rId15"/>
    <p:sldId id="298" r:id="rId16"/>
    <p:sldId id="293" r:id="rId17"/>
    <p:sldId id="29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174"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13</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14</a:t>
            </a:fld>
            <a:endParaRPr lang="en-US"/>
          </a:p>
        </p:txBody>
      </p:sp>
    </p:spTree>
    <p:extLst>
      <p:ext uri="{BB962C8B-B14F-4D97-AF65-F5344CB8AC3E}">
        <p14:creationId xmlns:p14="http://schemas.microsoft.com/office/powerpoint/2010/main" val="41599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Anthony	</a:t>
            </a:r>
          </a:p>
          <a:p>
            <a:r>
              <a:rPr lang="en-US" dirty="0"/>
              <a:t>Moving on, our first observation is that the UI/UX of the app is intimidating for new users. Starting off on the left, this is a slide from </a:t>
            </a:r>
            <a:r>
              <a:rPr lang="en-US" dirty="0" err="1"/>
              <a:t>webull’s</a:t>
            </a:r>
            <a:r>
              <a:rPr lang="en-US" dirty="0"/>
              <a:t> investor presentation deck that we found on the SEC’s website. From the beginning </a:t>
            </a:r>
            <a:r>
              <a:rPr lang="en-US" dirty="0" err="1"/>
              <a:t>webull</a:t>
            </a:r>
            <a:r>
              <a:rPr lang="en-US" dirty="0"/>
              <a:t> has been catered towards more experienced traders. This means that a lot of the design in the app is very intimidating for new traders and their first experience on </a:t>
            </a:r>
            <a:r>
              <a:rPr lang="en-US" dirty="0" err="1"/>
              <a:t>brockerage</a:t>
            </a:r>
            <a:r>
              <a:rPr lang="en-US" dirty="0"/>
              <a:t> apps. We can see this in the examples when we compare the difference between </a:t>
            </a:r>
            <a:r>
              <a:rPr lang="en-US" dirty="0" err="1"/>
              <a:t>webull’s</a:t>
            </a:r>
            <a:r>
              <a:rPr lang="en-US" dirty="0"/>
              <a:t> watch list page and </a:t>
            </a:r>
            <a:r>
              <a:rPr lang="en-US" dirty="0" err="1"/>
              <a:t>robinhood’s</a:t>
            </a:r>
            <a:r>
              <a:rPr lang="en-US" dirty="0"/>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0364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299193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142548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leetcode.com/problems/combination-sum-ii/description/" TargetMode="External"/><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5.PNG"/><Relationship Id="rId5" Type="http://schemas.openxmlformats.org/officeDocument/2006/relationships/image" Target="../media/image26.svg"/><Relationship Id="rId10" Type="http://schemas.openxmlformats.org/officeDocument/2006/relationships/image" Target="../media/image44.PNG"/><Relationship Id="rId4" Type="http://schemas.openxmlformats.org/officeDocument/2006/relationships/image" Target="../media/image25.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8.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Algorithm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566815"/>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469348"/>
            <a:ext cx="914400" cy="914400"/>
          </a:xfrm>
          <a:prstGeom prst="rect">
            <a:avLst/>
          </a:prstGeom>
        </p:spPr>
      </p:pic>
      <p:sp>
        <p:nvSpPr>
          <p:cNvPr id="13" name="TextBox 12">
            <a:extLst>
              <a:ext uri="{FF2B5EF4-FFF2-40B4-BE49-F238E27FC236}">
                <a16:creationId xmlns:a16="http://schemas.microsoft.com/office/drawing/2014/main" id="{DA0B79F0-E038-9243-6B05-AAFF092EFC4A}"/>
              </a:ext>
            </a:extLst>
          </p:cNvPr>
          <p:cNvSpPr txBox="1"/>
          <p:nvPr/>
        </p:nvSpPr>
        <p:spPr>
          <a:xfrm>
            <a:off x="1603717" y="1450905"/>
            <a:ext cx="5823826" cy="1477328"/>
          </a:xfrm>
          <a:prstGeom prst="rect">
            <a:avLst/>
          </a:prstGeom>
          <a:noFill/>
        </p:spPr>
        <p:txBody>
          <a:bodyPr wrap="square" rtlCol="0">
            <a:spAutoFit/>
          </a:bodyPr>
          <a:lstStyle/>
          <a:p>
            <a:r>
              <a:rPr lang="en-US" b="1" dirty="0"/>
              <a:t>Based on similar problem: </a:t>
            </a:r>
            <a:endParaRPr lang="en-US" dirty="0"/>
          </a:p>
          <a:p>
            <a:r>
              <a:rPr lang="en-US" dirty="0">
                <a:hlinkClick r:id="rId8"/>
              </a:rPr>
              <a:t>Combination Sum II – </a:t>
            </a:r>
            <a:r>
              <a:rPr lang="en-US" dirty="0" err="1">
                <a:hlinkClick r:id="rId8"/>
              </a:rPr>
              <a:t>LeetCode</a:t>
            </a:r>
            <a:endParaRPr lang="en-US" dirty="0"/>
          </a:p>
          <a:p>
            <a:r>
              <a:rPr lang="en-US" dirty="0"/>
              <a:t>“Given a collection of candidate numbers and a target number, find all unique combinations in candidates where the candidate numbers sum to target”</a:t>
            </a:r>
          </a:p>
        </p:txBody>
      </p:sp>
      <p:sp>
        <p:nvSpPr>
          <p:cNvPr id="15" name="TextBox 14">
            <a:extLst>
              <a:ext uri="{FF2B5EF4-FFF2-40B4-BE49-F238E27FC236}">
                <a16:creationId xmlns:a16="http://schemas.microsoft.com/office/drawing/2014/main" id="{3A9CA746-1208-A36B-9DF5-F8BB6202DF55}"/>
              </a:ext>
            </a:extLst>
          </p:cNvPr>
          <p:cNvSpPr txBox="1"/>
          <p:nvPr/>
        </p:nvSpPr>
        <p:spPr>
          <a:xfrm>
            <a:off x="1603717" y="3281928"/>
            <a:ext cx="3882683" cy="2862322"/>
          </a:xfrm>
          <a:prstGeom prst="rect">
            <a:avLst/>
          </a:prstGeom>
          <a:noFill/>
        </p:spPr>
        <p:txBody>
          <a:bodyPr wrap="square" rtlCol="0">
            <a:spAutoFit/>
          </a:bodyPr>
          <a:lstStyle/>
          <a:p>
            <a:r>
              <a:rPr lang="en-US" b="1" dirty="0"/>
              <a:t>Two functions:</a:t>
            </a:r>
          </a:p>
          <a:p>
            <a:pPr marL="342900" indent="-342900">
              <a:buAutoNum type="arabicParenR"/>
            </a:pPr>
            <a:r>
              <a:rPr lang="en-US" dirty="0" err="1"/>
              <a:t>can_sum</a:t>
            </a:r>
            <a:r>
              <a:rPr lang="en-US" dirty="0"/>
              <a:t>: use dynamic programming to calculate if a list of numbers can sum up to a target number</a:t>
            </a:r>
          </a:p>
          <a:p>
            <a:pPr marL="342900" indent="-342900">
              <a:buAutoNum type="arabicParenR"/>
            </a:pPr>
            <a:r>
              <a:rPr lang="en-US" dirty="0" err="1"/>
              <a:t>combination_sum</a:t>
            </a:r>
            <a:r>
              <a:rPr lang="en-US" dirty="0"/>
              <a:t>: use stack-based depth first search to calculate a possible combination that sums up to the target – capped at 100,000 attempts </a:t>
            </a:r>
          </a:p>
        </p:txBody>
      </p:sp>
      <p:pic>
        <p:nvPicPr>
          <p:cNvPr id="23" name="Picture 22">
            <a:extLst>
              <a:ext uri="{FF2B5EF4-FFF2-40B4-BE49-F238E27FC236}">
                <a16:creationId xmlns:a16="http://schemas.microsoft.com/office/drawing/2014/main" id="{2E0A52A6-BA49-6E90-52FD-179D83B4F195}"/>
              </a:ext>
            </a:extLst>
          </p:cNvPr>
          <p:cNvPicPr>
            <a:picLocks noChangeAspect="1"/>
          </p:cNvPicPr>
          <p:nvPr/>
        </p:nvPicPr>
        <p:blipFill>
          <a:blip r:embed="rId9"/>
          <a:stretch>
            <a:fillRect/>
          </a:stretch>
        </p:blipFill>
        <p:spPr>
          <a:xfrm>
            <a:off x="7107758" y="1230841"/>
            <a:ext cx="4078195" cy="4913409"/>
          </a:xfrm>
          <a:prstGeom prst="rect">
            <a:avLst/>
          </a:prstGeom>
        </p:spPr>
      </p:pic>
    </p:spTree>
    <p:extLst>
      <p:ext uri="{BB962C8B-B14F-4D97-AF65-F5344CB8AC3E}">
        <p14:creationId xmlns:p14="http://schemas.microsoft.com/office/powerpoint/2010/main" val="2431640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err="1">
                <a:cs typeface="Arial" panose="020B0604020202020204" pitchFamily="34" charset="0"/>
              </a:rPr>
              <a:t>can_sum</a:t>
            </a:r>
            <a:endParaRPr lang="en-US" b="1" dirty="0">
              <a:cs typeface="Arial" panose="020B0604020202020204" pitchFamily="34" charset="0"/>
            </a:endParaRP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pic>
        <p:nvPicPr>
          <p:cNvPr id="4" name="Picture 3">
            <a:extLst>
              <a:ext uri="{FF2B5EF4-FFF2-40B4-BE49-F238E27FC236}">
                <a16:creationId xmlns:a16="http://schemas.microsoft.com/office/drawing/2014/main" id="{9F52C84B-ADE9-F7FA-8E08-FFA3EF958C0B}"/>
              </a:ext>
            </a:extLst>
          </p:cNvPr>
          <p:cNvPicPr>
            <a:picLocks noChangeAspect="1"/>
          </p:cNvPicPr>
          <p:nvPr/>
        </p:nvPicPr>
        <p:blipFill>
          <a:blip r:embed="rId8"/>
          <a:stretch>
            <a:fillRect/>
          </a:stretch>
        </p:blipFill>
        <p:spPr>
          <a:xfrm>
            <a:off x="5788970" y="1373831"/>
            <a:ext cx="5992061" cy="3010320"/>
          </a:xfrm>
          <a:prstGeom prst="rect">
            <a:avLst/>
          </a:prstGeom>
        </p:spPr>
      </p:pic>
      <p:sp>
        <p:nvSpPr>
          <p:cNvPr id="6" name="TextBox 5">
            <a:extLst>
              <a:ext uri="{FF2B5EF4-FFF2-40B4-BE49-F238E27FC236}">
                <a16:creationId xmlns:a16="http://schemas.microsoft.com/office/drawing/2014/main" id="{1D41E811-7735-0284-F854-F5DC87672675}"/>
              </a:ext>
            </a:extLst>
          </p:cNvPr>
          <p:cNvSpPr txBox="1"/>
          <p:nvPr/>
        </p:nvSpPr>
        <p:spPr>
          <a:xfrm>
            <a:off x="1456023" y="1182516"/>
            <a:ext cx="3893899" cy="1754326"/>
          </a:xfrm>
          <a:prstGeom prst="rect">
            <a:avLst/>
          </a:prstGeom>
          <a:noFill/>
        </p:spPr>
        <p:txBody>
          <a:bodyPr wrap="square" rtlCol="0">
            <a:spAutoFit/>
          </a:bodyPr>
          <a:lstStyle/>
          <a:p>
            <a:r>
              <a:rPr lang="en-US" dirty="0"/>
              <a:t>Calculate if it is possible to reach a target number with a set of numbers, ensures we don’t do unnecessary calculations if the quantities in TRF can’t possibly add up the quantity in WB</a:t>
            </a:r>
          </a:p>
        </p:txBody>
      </p:sp>
      <p:sp>
        <p:nvSpPr>
          <p:cNvPr id="8" name="TextBox 7">
            <a:extLst>
              <a:ext uri="{FF2B5EF4-FFF2-40B4-BE49-F238E27FC236}">
                <a16:creationId xmlns:a16="http://schemas.microsoft.com/office/drawing/2014/main" id="{BB6003A1-0915-915D-7798-F8D6FD2A1A92}"/>
              </a:ext>
            </a:extLst>
          </p:cNvPr>
          <p:cNvSpPr txBox="1"/>
          <p:nvPr/>
        </p:nvSpPr>
        <p:spPr>
          <a:xfrm>
            <a:off x="1456023" y="3330054"/>
            <a:ext cx="4180502" cy="3416320"/>
          </a:xfrm>
          <a:prstGeom prst="rect">
            <a:avLst/>
          </a:prstGeom>
          <a:noFill/>
        </p:spPr>
        <p:txBody>
          <a:bodyPr wrap="square" rtlCol="0">
            <a:spAutoFit/>
          </a:bodyPr>
          <a:lstStyle/>
          <a:p>
            <a:r>
              <a:rPr lang="en-US" b="1" dirty="0"/>
              <a:t>Simple example:</a:t>
            </a:r>
          </a:p>
          <a:p>
            <a:endParaRPr lang="en-US" b="1" dirty="0"/>
          </a:p>
          <a:p>
            <a:r>
              <a:rPr lang="en-US" dirty="0" err="1"/>
              <a:t>nums</a:t>
            </a:r>
            <a:r>
              <a:rPr lang="en-US" dirty="0"/>
              <a:t> = [2,3,7]</a:t>
            </a:r>
          </a:p>
          <a:p>
            <a:r>
              <a:rPr lang="en-US" dirty="0"/>
              <a:t>target = 10</a:t>
            </a:r>
            <a:br>
              <a:rPr lang="en-US" dirty="0"/>
            </a:br>
            <a:endParaRPr lang="en-US" dirty="0"/>
          </a:p>
          <a:p>
            <a:r>
              <a:rPr lang="en-US" dirty="0"/>
              <a:t>First iteration:</a:t>
            </a:r>
          </a:p>
          <a:p>
            <a:r>
              <a:rPr lang="en-US" dirty="0" err="1"/>
              <a:t>possible_sums</a:t>
            </a:r>
            <a:r>
              <a:rPr lang="en-US" dirty="0"/>
              <a:t> = {0}</a:t>
            </a:r>
          </a:p>
          <a:p>
            <a:r>
              <a:rPr lang="en-US" dirty="0"/>
              <a:t>num = 2</a:t>
            </a:r>
          </a:p>
          <a:p>
            <a:r>
              <a:rPr lang="en-US" dirty="0" err="1"/>
              <a:t>new_sum</a:t>
            </a:r>
            <a:r>
              <a:rPr lang="en-US" dirty="0"/>
              <a:t> = {0,2}</a:t>
            </a:r>
          </a:p>
          <a:p>
            <a:endParaRPr lang="en-US" dirty="0"/>
          </a:p>
          <a:p>
            <a:pPr marL="342900" indent="-342900">
              <a:buAutoNum type="arabicParenR"/>
            </a:pPr>
            <a:endParaRPr lang="en-US" dirty="0"/>
          </a:p>
          <a:p>
            <a:endParaRPr lang="en-US" b="1" dirty="0"/>
          </a:p>
        </p:txBody>
      </p:sp>
      <p:sp>
        <p:nvSpPr>
          <p:cNvPr id="9" name="TextBox 8">
            <a:extLst>
              <a:ext uri="{FF2B5EF4-FFF2-40B4-BE49-F238E27FC236}">
                <a16:creationId xmlns:a16="http://schemas.microsoft.com/office/drawing/2014/main" id="{2A95D51D-BCCE-5352-849A-B32542AA2442}"/>
              </a:ext>
            </a:extLst>
          </p:cNvPr>
          <p:cNvSpPr txBox="1"/>
          <p:nvPr/>
        </p:nvSpPr>
        <p:spPr>
          <a:xfrm>
            <a:off x="4526507" y="4738362"/>
            <a:ext cx="3138985" cy="1477328"/>
          </a:xfrm>
          <a:prstGeom prst="rect">
            <a:avLst/>
          </a:prstGeom>
          <a:noFill/>
        </p:spPr>
        <p:txBody>
          <a:bodyPr wrap="square" rtlCol="0">
            <a:spAutoFit/>
          </a:bodyPr>
          <a:lstStyle/>
          <a:p>
            <a:r>
              <a:rPr lang="en-US" dirty="0"/>
              <a:t>Second iteration:</a:t>
            </a:r>
          </a:p>
          <a:p>
            <a:r>
              <a:rPr lang="en-US" dirty="0" err="1"/>
              <a:t>Possible_sums</a:t>
            </a:r>
            <a:r>
              <a:rPr lang="en-US" dirty="0"/>
              <a:t> = {0,2}</a:t>
            </a:r>
          </a:p>
          <a:p>
            <a:r>
              <a:rPr lang="en-US" dirty="0"/>
              <a:t>num = 3</a:t>
            </a:r>
          </a:p>
          <a:p>
            <a:r>
              <a:rPr lang="en-US" dirty="0" err="1"/>
              <a:t>new_sum</a:t>
            </a:r>
            <a:r>
              <a:rPr lang="en-US" dirty="0"/>
              <a:t> = {0+3, 2+3} = {3,5}</a:t>
            </a:r>
          </a:p>
          <a:p>
            <a:endParaRPr lang="en-US" dirty="0"/>
          </a:p>
        </p:txBody>
      </p:sp>
      <p:sp>
        <p:nvSpPr>
          <p:cNvPr id="11" name="TextBox 10">
            <a:extLst>
              <a:ext uri="{FF2B5EF4-FFF2-40B4-BE49-F238E27FC236}">
                <a16:creationId xmlns:a16="http://schemas.microsoft.com/office/drawing/2014/main" id="{A0919E19-72D7-4E7C-E173-356FE1EF0EA7}"/>
              </a:ext>
            </a:extLst>
          </p:cNvPr>
          <p:cNvSpPr txBox="1"/>
          <p:nvPr/>
        </p:nvSpPr>
        <p:spPr>
          <a:xfrm>
            <a:off x="7912428" y="4738362"/>
            <a:ext cx="3647318" cy="1754326"/>
          </a:xfrm>
          <a:prstGeom prst="rect">
            <a:avLst/>
          </a:prstGeom>
          <a:noFill/>
        </p:spPr>
        <p:txBody>
          <a:bodyPr wrap="square" rtlCol="0">
            <a:spAutoFit/>
          </a:bodyPr>
          <a:lstStyle/>
          <a:p>
            <a:r>
              <a:rPr lang="en-US" dirty="0"/>
              <a:t>Third iteration:</a:t>
            </a:r>
          </a:p>
          <a:p>
            <a:r>
              <a:rPr lang="en-US" dirty="0" err="1"/>
              <a:t>Possible_sums</a:t>
            </a:r>
            <a:r>
              <a:rPr lang="en-US" dirty="0"/>
              <a:t> = {0,2,3,5}</a:t>
            </a:r>
          </a:p>
          <a:p>
            <a:r>
              <a:rPr lang="en-US" dirty="0"/>
              <a:t>num = 7</a:t>
            </a:r>
          </a:p>
          <a:p>
            <a:r>
              <a:rPr lang="en-US" dirty="0" err="1"/>
              <a:t>new_sum</a:t>
            </a:r>
            <a:r>
              <a:rPr lang="en-US" dirty="0"/>
              <a:t> = {0+7, 2+7, 3+7, 5+7}</a:t>
            </a:r>
          </a:p>
          <a:p>
            <a:r>
              <a:rPr lang="en-US" dirty="0"/>
              <a:t>= {7,9,10,12}</a:t>
            </a:r>
          </a:p>
          <a:p>
            <a:r>
              <a:rPr lang="en-US" dirty="0"/>
              <a:t>Since 3+7 == target, we return True</a:t>
            </a:r>
          </a:p>
        </p:txBody>
      </p:sp>
    </p:spTree>
    <p:extLst>
      <p:ext uri="{BB962C8B-B14F-4D97-AF65-F5344CB8AC3E}">
        <p14:creationId xmlns:p14="http://schemas.microsoft.com/office/powerpoint/2010/main" val="3479613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err="1">
                <a:cs typeface="Arial" panose="020B0604020202020204" pitchFamily="34" charset="0"/>
              </a:rPr>
              <a:t>combination_sum</a:t>
            </a:r>
            <a:endParaRPr lang="en-US" b="1" dirty="0">
              <a:cs typeface="Arial" panose="020B0604020202020204" pitchFamily="34" charset="0"/>
            </a:endParaRP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301736"/>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6" name="TextBox 5">
            <a:extLst>
              <a:ext uri="{FF2B5EF4-FFF2-40B4-BE49-F238E27FC236}">
                <a16:creationId xmlns:a16="http://schemas.microsoft.com/office/drawing/2014/main" id="{1D41E811-7735-0284-F854-F5DC87672675}"/>
              </a:ext>
            </a:extLst>
          </p:cNvPr>
          <p:cNvSpPr txBox="1"/>
          <p:nvPr/>
        </p:nvSpPr>
        <p:spPr>
          <a:xfrm>
            <a:off x="1372720" y="1182516"/>
            <a:ext cx="3893899" cy="1138773"/>
          </a:xfrm>
          <a:prstGeom prst="rect">
            <a:avLst/>
          </a:prstGeom>
          <a:noFill/>
        </p:spPr>
        <p:txBody>
          <a:bodyPr wrap="square" rtlCol="0">
            <a:spAutoFit/>
          </a:bodyPr>
          <a:lstStyle/>
          <a:p>
            <a:r>
              <a:rPr lang="en-US" sz="1700" dirty="0"/>
              <a:t>Calculate a possible combination that can sum to our target quantity. The number of attempts is capped at 100,000 to prevent getting stuck</a:t>
            </a:r>
          </a:p>
        </p:txBody>
      </p:sp>
      <p:sp>
        <p:nvSpPr>
          <p:cNvPr id="8" name="TextBox 7">
            <a:extLst>
              <a:ext uri="{FF2B5EF4-FFF2-40B4-BE49-F238E27FC236}">
                <a16:creationId xmlns:a16="http://schemas.microsoft.com/office/drawing/2014/main" id="{BB6003A1-0915-915D-7798-F8D6FD2A1A92}"/>
              </a:ext>
            </a:extLst>
          </p:cNvPr>
          <p:cNvSpPr txBox="1"/>
          <p:nvPr/>
        </p:nvSpPr>
        <p:spPr>
          <a:xfrm>
            <a:off x="1325369" y="2508269"/>
            <a:ext cx="4311156" cy="5062924"/>
          </a:xfrm>
          <a:prstGeom prst="rect">
            <a:avLst/>
          </a:prstGeom>
          <a:noFill/>
        </p:spPr>
        <p:txBody>
          <a:bodyPr wrap="square" rtlCol="0">
            <a:spAutoFit/>
          </a:bodyPr>
          <a:lstStyle/>
          <a:p>
            <a:r>
              <a:rPr lang="en-US" sz="1700" b="1" dirty="0"/>
              <a:t>Summary:</a:t>
            </a:r>
          </a:p>
          <a:p>
            <a:pPr marL="342900" indent="-342900">
              <a:buAutoNum type="arabicParenR"/>
            </a:pPr>
            <a:r>
              <a:rPr lang="en-US" sz="1700" dirty="0"/>
              <a:t>Sort candidates to make calculations easier</a:t>
            </a:r>
          </a:p>
          <a:p>
            <a:pPr marL="342900" indent="-342900">
              <a:buAutoNum type="arabicParenR"/>
            </a:pPr>
            <a:r>
              <a:rPr lang="en-US" sz="1700" dirty="0"/>
              <a:t>While there are still values to explore:</a:t>
            </a:r>
          </a:p>
          <a:p>
            <a:pPr marL="800100" lvl="1" indent="-342900">
              <a:buAutoNum type="arabicParenR"/>
            </a:pPr>
            <a:r>
              <a:rPr lang="en-US" sz="1700" dirty="0"/>
              <a:t>If the current sum = our target, return the combination that makes up our current sum</a:t>
            </a:r>
          </a:p>
          <a:p>
            <a:pPr marL="800100" lvl="1" indent="-342900">
              <a:buAutoNum type="arabicParenR"/>
            </a:pPr>
            <a:r>
              <a:rPr lang="en-US" sz="1700" dirty="0"/>
              <a:t>If the number of iterations exceeds our maximum – assume no combination will be found and return </a:t>
            </a:r>
          </a:p>
          <a:p>
            <a:pPr marL="800100" lvl="1" indent="-342900">
              <a:buAutoNum type="arabicParenR"/>
            </a:pPr>
            <a:r>
              <a:rPr lang="en-US" sz="1700" dirty="0"/>
              <a:t>If the current number equals the previous number, skip it to prevent duplicates</a:t>
            </a:r>
          </a:p>
          <a:p>
            <a:pPr marL="800100" lvl="1" indent="-342900">
              <a:buAutoNum type="arabicParenR"/>
            </a:pPr>
            <a:r>
              <a:rPr lang="en-US" sz="1700" dirty="0"/>
              <a:t>Add the next number in candidates to our current number </a:t>
            </a:r>
          </a:p>
          <a:p>
            <a:pPr marL="800100" lvl="1" indent="-342900">
              <a:buAutoNum type="arabicParenR"/>
            </a:pPr>
            <a:endParaRPr lang="en-US" sz="1700" dirty="0"/>
          </a:p>
          <a:p>
            <a:pPr marL="342900" indent="-342900">
              <a:buAutoNum type="arabicParenR"/>
            </a:pPr>
            <a:endParaRPr lang="en-US" sz="1700" dirty="0"/>
          </a:p>
          <a:p>
            <a:endParaRPr lang="en-US" sz="1700" b="1" dirty="0"/>
          </a:p>
        </p:txBody>
      </p:sp>
      <p:pic>
        <p:nvPicPr>
          <p:cNvPr id="13" name="Picture 12">
            <a:extLst>
              <a:ext uri="{FF2B5EF4-FFF2-40B4-BE49-F238E27FC236}">
                <a16:creationId xmlns:a16="http://schemas.microsoft.com/office/drawing/2014/main" id="{97CDD366-3A36-4F27-A15C-AAAB43C1BD69}"/>
              </a:ext>
            </a:extLst>
          </p:cNvPr>
          <p:cNvPicPr>
            <a:picLocks noChangeAspect="1"/>
          </p:cNvPicPr>
          <p:nvPr/>
        </p:nvPicPr>
        <p:blipFill>
          <a:blip r:embed="rId8"/>
          <a:stretch>
            <a:fillRect/>
          </a:stretch>
        </p:blipFill>
        <p:spPr>
          <a:xfrm>
            <a:off x="5683876" y="1182516"/>
            <a:ext cx="5353797" cy="4191585"/>
          </a:xfrm>
          <a:prstGeom prst="rect">
            <a:avLst/>
          </a:prstGeom>
        </p:spPr>
      </p:pic>
      <p:sp>
        <p:nvSpPr>
          <p:cNvPr id="14" name="TextBox 13">
            <a:extLst>
              <a:ext uri="{FF2B5EF4-FFF2-40B4-BE49-F238E27FC236}">
                <a16:creationId xmlns:a16="http://schemas.microsoft.com/office/drawing/2014/main" id="{FC9B9D21-AB3F-0495-8E8C-9802EFFABF02}"/>
              </a:ext>
            </a:extLst>
          </p:cNvPr>
          <p:cNvSpPr txBox="1"/>
          <p:nvPr/>
        </p:nvSpPr>
        <p:spPr>
          <a:xfrm>
            <a:off x="5795493" y="5478113"/>
            <a:ext cx="5390460" cy="1138773"/>
          </a:xfrm>
          <a:prstGeom prst="rect">
            <a:avLst/>
          </a:prstGeom>
          <a:noFill/>
        </p:spPr>
        <p:txBody>
          <a:bodyPr wrap="square" rtlCol="0">
            <a:spAutoFit/>
          </a:bodyPr>
          <a:lstStyle/>
          <a:p>
            <a:r>
              <a:rPr lang="en-US" sz="1700" dirty="0"/>
              <a:t>5) If the new total is greater than our target, exit from loop</a:t>
            </a:r>
          </a:p>
          <a:p>
            <a:r>
              <a:rPr lang="en-US" sz="1700" dirty="0"/>
              <a:t>6) Add the new sum, index, new path to the stack to continue exploring </a:t>
            </a:r>
          </a:p>
        </p:txBody>
      </p:sp>
    </p:spTree>
    <p:extLst>
      <p:ext uri="{BB962C8B-B14F-4D97-AF65-F5344CB8AC3E}">
        <p14:creationId xmlns:p14="http://schemas.microsoft.com/office/powerpoint/2010/main" val="1508097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a:t>
            </a:r>
            <a:r>
              <a:rPr lang="en-US" sz="3200" dirty="0">
                <a:solidFill>
                  <a:srgbClr val="000000"/>
                </a:solidFill>
              </a:rPr>
              <a:t>90</a:t>
            </a:r>
            <a:r>
              <a:rPr lang="en-US" sz="3200" b="0" i="0" dirty="0">
                <a:solidFill>
                  <a:srgbClr val="000000"/>
                </a:solidFill>
                <a:effectLst/>
              </a:rPr>
              <a:t>% for </a:t>
            </a:r>
            <a:r>
              <a:rPr lang="en-US" sz="3200" b="0" i="0" dirty="0" err="1">
                <a:solidFill>
                  <a:srgbClr val="000000"/>
                </a:solidFill>
                <a:effectLst/>
              </a:rPr>
              <a:t>Webull</a:t>
            </a:r>
            <a:r>
              <a:rPr lang="en-US" sz="3200" b="0" i="0" dirty="0">
                <a:solidFill>
                  <a:srgbClr val="000000"/>
                </a:solidFill>
                <a:effectLst/>
              </a:rPr>
              <a:t> files, ~90%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1631216"/>
          </a:xfrm>
          <a:prstGeom prst="rect">
            <a:avLst/>
          </a:prstGeom>
          <a:noFill/>
        </p:spPr>
        <p:txBody>
          <a:bodyPr wrap="square" lIns="91440" tIns="45720" rIns="91440" bIns="45720" rtlCol="0" anchor="t">
            <a:spAutoFit/>
          </a:bodyPr>
          <a:lstStyle/>
          <a:p>
            <a:r>
              <a:rPr lang="en-US" sz="3200" dirty="0"/>
              <a:t>Issues: runtime of round 5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584" y="4673273"/>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0524" y="4669978"/>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3824572" y="4327619"/>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968072" y="4349674"/>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t>
            </a:r>
            <a:r>
              <a:rPr lang="en-US" sz="3200" dirty="0">
                <a:solidFill>
                  <a:srgbClr val="000000"/>
                </a:solidFill>
              </a:rPr>
              <a:t>symbol and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Second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9" name="TextBox 8">
            <a:extLst>
              <a:ext uri="{FF2B5EF4-FFF2-40B4-BE49-F238E27FC236}">
                <a16:creationId xmlns:a16="http://schemas.microsoft.com/office/drawing/2014/main" id="{73F190AE-4FA1-5764-F34E-6C5C5D49E708}"/>
              </a:ext>
            </a:extLst>
          </p:cNvPr>
          <p:cNvSpPr txBox="1"/>
          <p:nvPr/>
        </p:nvSpPr>
        <p:spPr>
          <a:xfrm>
            <a:off x="3572842" y="4386811"/>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471327" y="4410696"/>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9226" y="4817089"/>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4031" y="4764076"/>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4% for WB, 9%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C206AB3D-B075-F63A-3484-DEB2D68BD254}"/>
              </a:ext>
            </a:extLst>
          </p:cNvPr>
          <p:cNvSpPr txBox="1"/>
          <p:nvPr/>
        </p:nvSpPr>
        <p:spPr>
          <a:xfrm>
            <a:off x="3272765" y="4552751"/>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982143" y="4564584"/>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A1E4ADB0-013F-AC25-791E-787796BFAEC8}"/>
              </a:ext>
            </a:extLst>
          </p:cNvPr>
          <p:cNvPicPr>
            <a:picLocks noChangeAspect="1"/>
          </p:cNvPicPr>
          <p:nvPr/>
        </p:nvPicPr>
        <p:blipFill>
          <a:blip r:embed="rId10"/>
          <a:stretch>
            <a:fillRect/>
          </a:stretch>
        </p:blipFill>
        <p:spPr>
          <a:xfrm>
            <a:off x="1325369" y="4923397"/>
            <a:ext cx="4896533" cy="1552792"/>
          </a:xfrm>
          <a:prstGeom prst="rect">
            <a:avLst/>
          </a:prstGeom>
        </p:spPr>
      </p:pic>
      <p:pic>
        <p:nvPicPr>
          <p:cNvPr id="13" name="Picture 12">
            <a:extLst>
              <a:ext uri="{FF2B5EF4-FFF2-40B4-BE49-F238E27FC236}">
                <a16:creationId xmlns:a16="http://schemas.microsoft.com/office/drawing/2014/main" id="{700D93BB-F8C0-A8E1-00E5-0308EFF50A63}"/>
              </a:ext>
            </a:extLst>
          </p:cNvPr>
          <p:cNvPicPr>
            <a:picLocks noChangeAspect="1"/>
          </p:cNvPicPr>
          <p:nvPr/>
        </p:nvPicPr>
        <p:blipFill>
          <a:blip r:embed="rId11"/>
          <a:stretch>
            <a:fillRect/>
          </a:stretch>
        </p:blipFill>
        <p:spPr>
          <a:xfrm>
            <a:off x="6966802" y="5085660"/>
            <a:ext cx="4769593" cy="596199"/>
          </a:xfrm>
          <a:prstGeom prst="rect">
            <a:avLst/>
          </a:prstGeom>
        </p:spPr>
      </p:pic>
      <p:cxnSp>
        <p:nvCxnSpPr>
          <p:cNvPr id="17" name="Straight Arrow Connector 16">
            <a:extLst>
              <a:ext uri="{FF2B5EF4-FFF2-40B4-BE49-F238E27FC236}">
                <a16:creationId xmlns:a16="http://schemas.microsoft.com/office/drawing/2014/main" id="{90A25897-8478-2494-ACA8-E978039AB024}"/>
              </a:ext>
            </a:extLst>
          </p:cNvPr>
          <p:cNvCxnSpPr>
            <a:cxnSpLocks/>
          </p:cNvCxnSpPr>
          <p:nvPr/>
        </p:nvCxnSpPr>
        <p:spPr>
          <a:xfrm flipV="1">
            <a:off x="2644726" y="5275385"/>
            <a:ext cx="4501662" cy="18092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75FDDB67-CF73-32B6-ED34-FB9687FB1AA1}"/>
              </a:ext>
            </a:extLst>
          </p:cNvPr>
          <p:cNvCxnSpPr>
            <a:cxnSpLocks/>
          </p:cNvCxnSpPr>
          <p:nvPr/>
        </p:nvCxnSpPr>
        <p:spPr>
          <a:xfrm flipV="1">
            <a:off x="2644726" y="5329572"/>
            <a:ext cx="4491576" cy="252125"/>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96AA015D-C271-99BD-3069-1329497C2FAC}"/>
              </a:ext>
            </a:extLst>
          </p:cNvPr>
          <p:cNvCxnSpPr>
            <a:cxnSpLocks/>
          </p:cNvCxnSpPr>
          <p:nvPr/>
        </p:nvCxnSpPr>
        <p:spPr>
          <a:xfrm flipV="1">
            <a:off x="2644726" y="5275385"/>
            <a:ext cx="4491576" cy="50945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Use </a:t>
            </a:r>
            <a:r>
              <a:rPr lang="en-US" sz="3200" dirty="0">
                <a:solidFill>
                  <a:srgbClr val="000000"/>
                </a:solidFill>
              </a:rPr>
              <a:t>D</a:t>
            </a:r>
            <a:r>
              <a:rPr lang="en-US" sz="3200" b="0" i="0" dirty="0">
                <a:solidFill>
                  <a:srgbClr val="000000"/>
                </a:solidFill>
                <a:effectLst/>
              </a:rPr>
              <a:t>P to calculate if it’s possible to sum up to a value, then append </a:t>
            </a:r>
            <a:r>
              <a:rPr lang="en-US" sz="3200" b="1" i="0" dirty="0">
                <a:solidFill>
                  <a:srgbClr val="000000"/>
                </a:solidFill>
                <a:effectLst/>
              </a:rPr>
              <a:t>random</a:t>
            </a:r>
            <a:r>
              <a:rPr lang="en-US" sz="3200" b="0" i="0" dirty="0">
                <a:solidFill>
                  <a:srgbClr val="000000"/>
                </a:solidFill>
                <a:effectLst/>
              </a:rPr>
              <a:t>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9024"/>
            <a:ext cx="10287000" cy="1631216"/>
          </a:xfrm>
          <a:prstGeom prst="rect">
            <a:avLst/>
          </a:prstGeom>
          <a:noFill/>
        </p:spPr>
        <p:txBody>
          <a:bodyPr wrap="square" lIns="91440" tIns="45720" rIns="91440" bIns="45720" rtlCol="0" anchor="t">
            <a:spAutoFit/>
          </a:bodyPr>
          <a:lstStyle/>
          <a:p>
            <a:r>
              <a:rPr lang="en-US" sz="3200" dirty="0"/>
              <a:t>Fourth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44AC52A0-3BF9-A9A3-DC6F-4935533AC599}"/>
              </a:ext>
            </a:extLst>
          </p:cNvPr>
          <p:cNvSpPr txBox="1"/>
          <p:nvPr/>
        </p:nvSpPr>
        <p:spPr>
          <a:xfrm>
            <a:off x="3308694" y="45068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809638" y="4506885"/>
            <a:ext cx="738909" cy="307777"/>
          </a:xfrm>
          <a:prstGeom prst="rect">
            <a:avLst/>
          </a:prstGeom>
          <a:noFill/>
        </p:spPr>
        <p:txBody>
          <a:bodyPr wrap="square" rtlCol="0">
            <a:spAutoFit/>
          </a:bodyPr>
          <a:lstStyle/>
          <a:p>
            <a:r>
              <a:rPr lang="en-US" sz="1400" dirty="0"/>
              <a:t>WB</a:t>
            </a:r>
          </a:p>
        </p:txBody>
      </p:sp>
      <p:pic>
        <p:nvPicPr>
          <p:cNvPr id="13" name="Picture 12">
            <a:extLst>
              <a:ext uri="{FF2B5EF4-FFF2-40B4-BE49-F238E27FC236}">
                <a16:creationId xmlns:a16="http://schemas.microsoft.com/office/drawing/2014/main" id="{89AB806C-0213-6595-EDF6-155AF378357C}"/>
              </a:ext>
            </a:extLst>
          </p:cNvPr>
          <p:cNvPicPr>
            <a:picLocks noChangeAspect="1"/>
          </p:cNvPicPr>
          <p:nvPr/>
        </p:nvPicPr>
        <p:blipFill>
          <a:blip r:embed="rId10"/>
          <a:stretch>
            <a:fillRect/>
          </a:stretch>
        </p:blipFill>
        <p:spPr>
          <a:xfrm>
            <a:off x="1325369" y="4973229"/>
            <a:ext cx="4858428" cy="1705213"/>
          </a:xfrm>
          <a:prstGeom prst="rect">
            <a:avLst/>
          </a:prstGeom>
        </p:spPr>
      </p:pic>
      <p:pic>
        <p:nvPicPr>
          <p:cNvPr id="17" name="Picture 16">
            <a:extLst>
              <a:ext uri="{FF2B5EF4-FFF2-40B4-BE49-F238E27FC236}">
                <a16:creationId xmlns:a16="http://schemas.microsoft.com/office/drawing/2014/main" id="{65145A5E-7197-2464-0842-CF14A289D58B}"/>
              </a:ext>
            </a:extLst>
          </p:cNvPr>
          <p:cNvPicPr>
            <a:picLocks noChangeAspect="1"/>
          </p:cNvPicPr>
          <p:nvPr/>
        </p:nvPicPr>
        <p:blipFill>
          <a:blip r:embed="rId11"/>
          <a:stretch>
            <a:fillRect/>
          </a:stretch>
        </p:blipFill>
        <p:spPr>
          <a:xfrm>
            <a:off x="7040431" y="5058513"/>
            <a:ext cx="4277322" cy="581106"/>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customXml/itemProps2.xml><?xml version="1.0" encoding="utf-8"?>
<ds:datastoreItem xmlns:ds="http://schemas.openxmlformats.org/officeDocument/2006/customXml" ds:itemID="{C87C4A66-61EC-4D03-9A42-DCBF8752D11E}">
  <ds:schemaRefs>
    <ds:schemaRef ds:uri="http://schemas.microsoft.com/sharepoint/v3/contenttype/forms"/>
  </ds:schemaRefs>
</ds:datastoreItem>
</file>

<file path=customXml/itemProps3.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13824</TotalTime>
  <Words>942</Words>
  <Application>Microsoft Office PowerPoint</Application>
  <PresentationFormat>Widescreen</PresentationFormat>
  <Paragraphs>106</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Fourth Round Match Algorithm </vt:lpstr>
      <vt:lpstr>can_sum</vt:lpstr>
      <vt:lpstr>combination_sum</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19</cp:revision>
  <dcterms:created xsi:type="dcterms:W3CDTF">2024-06-17T19:17:16Z</dcterms:created>
  <dcterms:modified xsi:type="dcterms:W3CDTF">2024-08-14T15:39:07Z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