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sldIdLst>
    <p:sldId id="256" r:id="rId5"/>
    <p:sldId id="259" r:id="rId6"/>
    <p:sldId id="286" r:id="rId7"/>
    <p:sldId id="275" r:id="rId8"/>
    <p:sldId id="276" r:id="rId9"/>
    <p:sldId id="277" r:id="rId10"/>
    <p:sldId id="290" r:id="rId11"/>
    <p:sldId id="291" r:id="rId12"/>
    <p:sldId id="292" r:id="rId13"/>
    <p:sldId id="295" r:id="rId14"/>
    <p:sldId id="293" r:id="rId15"/>
    <p:sldId id="294"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6DF6"/>
    <a:srgbClr val="FF5D5D"/>
    <a:srgbClr val="3E97FF"/>
    <a:srgbClr val="0059FF"/>
    <a:srgbClr val="648BF8"/>
    <a:srgbClr val="0A43EA"/>
    <a:srgbClr val="0043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2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92CFB-E4E2-4671-84C9-9231D204B1B9}" type="datetimeFigureOut">
              <a:rPr lang="en-US" smtClean="0"/>
              <a:t>8/8/2024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F91BE-0B5C-4DB9-8EF4-A5A81C125A9B}" type="slidenum">
              <a:rPr lang="en-US" smtClean="0"/>
              <a:t>‹#›</a:t>
            </a:fld>
            <a:endParaRPr lang="en-US"/>
          </a:p>
        </p:txBody>
      </p:sp>
    </p:spTree>
    <p:extLst>
      <p:ext uri="{BB962C8B-B14F-4D97-AF65-F5344CB8AC3E}">
        <p14:creationId xmlns:p14="http://schemas.microsoft.com/office/powerpoint/2010/main" val="4263348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Anthony	</a:t>
            </a:r>
          </a:p>
          <a:p>
            <a:r>
              <a:rPr lang="en-US"/>
              <a:t>To start, something that we noticed during the sign up process was the time associated with the sign up especially during the tax certification step. Filling in the same information across all three apps, Robinhood was the only app that let me do the sign up in a single session on the app, and I was actually able to get onto the plaid landing page to link my bank account. Moreover, </a:t>
            </a:r>
            <a:r>
              <a:rPr lang="en-US" err="1"/>
              <a:t>webull</a:t>
            </a:r>
            <a:r>
              <a:rPr lang="en-US"/>
              <a:t> took the longest time to get through the signup process taking 7 minutes and 30 seconds compared to </a:t>
            </a:r>
            <a:r>
              <a:rPr lang="en-US" err="1"/>
              <a:t>robinhood’s</a:t>
            </a:r>
            <a:r>
              <a:rPr lang="en-US"/>
              <a:t> 5 minutes and 30 seconds. Granted this is also a very complicated issue involving regulations and compliance </a:t>
            </a:r>
            <a:r>
              <a:rPr lang="en-US" err="1"/>
              <a:t>etc</a:t>
            </a:r>
            <a:r>
              <a:rPr lang="en-US"/>
              <a:t> but this was something we’d like to highlight</a:t>
            </a:r>
          </a:p>
          <a:p>
            <a:endParaRPr lang="en-US"/>
          </a:p>
        </p:txBody>
      </p:sp>
      <p:sp>
        <p:nvSpPr>
          <p:cNvPr id="4" name="Slide Number Placeholder 3"/>
          <p:cNvSpPr>
            <a:spLocks noGrp="1"/>
          </p:cNvSpPr>
          <p:nvPr>
            <p:ph type="sldNum" sz="quarter" idx="5"/>
          </p:nvPr>
        </p:nvSpPr>
        <p:spPr/>
        <p:txBody>
          <a:bodyPr/>
          <a:lstStyle/>
          <a:p>
            <a:fld id="{D62F91BE-0B5C-4DB9-8EF4-A5A81C125A9B}" type="slidenum">
              <a:rPr lang="en-US" smtClean="0"/>
              <a:t>3</a:t>
            </a:fld>
            <a:endParaRPr lang="en-US"/>
          </a:p>
        </p:txBody>
      </p:sp>
    </p:spTree>
    <p:extLst>
      <p:ext uri="{BB962C8B-B14F-4D97-AF65-F5344CB8AC3E}">
        <p14:creationId xmlns:p14="http://schemas.microsoft.com/office/powerpoint/2010/main" val="2469064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Anthony	</a:t>
            </a:r>
          </a:p>
          <a:p>
            <a:r>
              <a:rPr lang="en-US"/>
              <a:t>Moving on, our first observation is that the UI/UX of the app is intimidating for new users. Starting off on the left, this is a slide from </a:t>
            </a:r>
            <a:r>
              <a:rPr lang="en-US" err="1"/>
              <a:t>webull’s</a:t>
            </a:r>
            <a:r>
              <a:rPr lang="en-US"/>
              <a:t> investor presentation deck that we found on the SEC’s website. From the beginning </a:t>
            </a:r>
            <a:r>
              <a:rPr lang="en-US" err="1"/>
              <a:t>webull</a:t>
            </a:r>
            <a:r>
              <a:rPr lang="en-US"/>
              <a:t> has been catered towards more experienced traders. This means that a lot of the design in the app is very intimidating for new traders and their first experience on </a:t>
            </a:r>
            <a:r>
              <a:rPr lang="en-US" err="1"/>
              <a:t>brockerage</a:t>
            </a:r>
            <a:r>
              <a:rPr lang="en-US"/>
              <a:t> apps. We can see this in the examples when we compare the difference between </a:t>
            </a:r>
            <a:r>
              <a:rPr lang="en-US" err="1"/>
              <a:t>webull’s</a:t>
            </a:r>
            <a:r>
              <a:rPr lang="en-US"/>
              <a:t> watch list page and </a:t>
            </a:r>
            <a:r>
              <a:rPr lang="en-US" err="1"/>
              <a:t>robinhood’s</a:t>
            </a:r>
            <a:r>
              <a:rPr lang="en-US"/>
              <a:t> watch list page. While it might objectively be helpful for investors to have more information, most of this information is inaccessible to new traders, whose main objective is to get a simple and fast interface to buy stocks </a:t>
            </a:r>
          </a:p>
        </p:txBody>
      </p:sp>
      <p:sp>
        <p:nvSpPr>
          <p:cNvPr id="4" name="Slide Number Placeholder 3"/>
          <p:cNvSpPr>
            <a:spLocks noGrp="1"/>
          </p:cNvSpPr>
          <p:nvPr>
            <p:ph type="sldNum" sz="quarter" idx="5"/>
          </p:nvPr>
        </p:nvSpPr>
        <p:spPr/>
        <p:txBody>
          <a:bodyPr/>
          <a:lstStyle/>
          <a:p>
            <a:fld id="{D62F91BE-0B5C-4DB9-8EF4-A5A81C125A9B}" type="slidenum">
              <a:rPr lang="en-US" smtClean="0"/>
              <a:t>5</a:t>
            </a:fld>
            <a:endParaRPr lang="en-US"/>
          </a:p>
        </p:txBody>
      </p:sp>
    </p:spTree>
    <p:extLst>
      <p:ext uri="{BB962C8B-B14F-4D97-AF65-F5344CB8AC3E}">
        <p14:creationId xmlns:p14="http://schemas.microsoft.com/office/powerpoint/2010/main" val="1507737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6</a:t>
            </a:fld>
            <a:endParaRPr lang="en-US"/>
          </a:p>
        </p:txBody>
      </p:sp>
    </p:spTree>
    <p:extLst>
      <p:ext uri="{BB962C8B-B14F-4D97-AF65-F5344CB8AC3E}">
        <p14:creationId xmlns:p14="http://schemas.microsoft.com/office/powerpoint/2010/main" val="382533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7</a:t>
            </a:fld>
            <a:endParaRPr lang="en-US"/>
          </a:p>
        </p:txBody>
      </p:sp>
    </p:spTree>
    <p:extLst>
      <p:ext uri="{BB962C8B-B14F-4D97-AF65-F5344CB8AC3E}">
        <p14:creationId xmlns:p14="http://schemas.microsoft.com/office/powerpoint/2010/main" val="1607330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8</a:t>
            </a:fld>
            <a:endParaRPr lang="en-US"/>
          </a:p>
        </p:txBody>
      </p:sp>
    </p:spTree>
    <p:extLst>
      <p:ext uri="{BB962C8B-B14F-4D97-AF65-F5344CB8AC3E}">
        <p14:creationId xmlns:p14="http://schemas.microsoft.com/office/powerpoint/2010/main" val="721968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9</a:t>
            </a:fld>
            <a:endParaRPr lang="en-US"/>
          </a:p>
        </p:txBody>
      </p:sp>
    </p:spTree>
    <p:extLst>
      <p:ext uri="{BB962C8B-B14F-4D97-AF65-F5344CB8AC3E}">
        <p14:creationId xmlns:p14="http://schemas.microsoft.com/office/powerpoint/2010/main" val="1247580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10</a:t>
            </a:fld>
            <a:endParaRPr lang="en-US"/>
          </a:p>
        </p:txBody>
      </p:sp>
    </p:spTree>
    <p:extLst>
      <p:ext uri="{BB962C8B-B14F-4D97-AF65-F5344CB8AC3E}">
        <p14:creationId xmlns:p14="http://schemas.microsoft.com/office/powerpoint/2010/main" val="3985976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11</a:t>
            </a:fld>
            <a:endParaRPr lang="en-US"/>
          </a:p>
        </p:txBody>
      </p:sp>
    </p:spTree>
    <p:extLst>
      <p:ext uri="{BB962C8B-B14F-4D97-AF65-F5344CB8AC3E}">
        <p14:creationId xmlns:p14="http://schemas.microsoft.com/office/powerpoint/2010/main" val="3311370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12</a:t>
            </a:fld>
            <a:endParaRPr lang="en-US"/>
          </a:p>
        </p:txBody>
      </p:sp>
    </p:spTree>
    <p:extLst>
      <p:ext uri="{BB962C8B-B14F-4D97-AF65-F5344CB8AC3E}">
        <p14:creationId xmlns:p14="http://schemas.microsoft.com/office/powerpoint/2010/main" val="4159920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10000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8.PNG"/><Relationship Id="rId5" Type="http://schemas.openxmlformats.org/officeDocument/2006/relationships/image" Target="../media/image26.svg"/><Relationship Id="rId10" Type="http://schemas.openxmlformats.org/officeDocument/2006/relationships/image" Target="../media/image37.PNG"/><Relationship Id="rId4" Type="http://schemas.openxmlformats.org/officeDocument/2006/relationships/image" Target="../media/image25.png"/><Relationship Id="rId9" Type="http://schemas.openxmlformats.org/officeDocument/2006/relationships/image" Target="../media/image30.svg"/></Relationships>
</file>

<file path=ppt/slides/_rels/slide1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42.PNG"/><Relationship Id="rId5" Type="http://schemas.openxmlformats.org/officeDocument/2006/relationships/image" Target="../media/image26.svg"/><Relationship Id="rId10" Type="http://schemas.openxmlformats.org/officeDocument/2006/relationships/image" Target="../media/image41.PNG"/><Relationship Id="rId4" Type="http://schemas.openxmlformats.org/officeDocument/2006/relationships/image" Target="../media/image25.png"/><Relationship Id="rId9" Type="http://schemas.openxmlformats.org/officeDocument/2006/relationships/image" Target="../media/image40.PNG"/></Relationships>
</file>

<file path=ppt/slides/_rels/slide1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 Id="rId9" Type="http://schemas.openxmlformats.org/officeDocument/2006/relationships/image" Target="../media/image44.PNG"/></Relationships>
</file>

<file path=ppt/slides/_rels/slide1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45.jpeg"/><Relationship Id="rId3" Type="http://schemas.openxmlformats.org/officeDocument/2006/relationships/image" Target="../media/image4.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3.png"/><Relationship Id="rId16"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10.png"/><Relationship Id="rId5" Type="http://schemas.openxmlformats.org/officeDocument/2006/relationships/image" Target="../media/image1.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8.png"/><Relationship Id="rId14" Type="http://schemas.openxmlformats.org/officeDocument/2006/relationships/image" Target="../media/image13.sv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jpeg"/><Relationship Id="rId3" Type="http://schemas.openxmlformats.org/officeDocument/2006/relationships/image" Target="../media/image4.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3.png"/><Relationship Id="rId16"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10.png"/><Relationship Id="rId5" Type="http://schemas.openxmlformats.org/officeDocument/2006/relationships/image" Target="../media/image1.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8.png"/><Relationship Id="rId14" Type="http://schemas.openxmlformats.org/officeDocument/2006/relationships/image" Target="../media/image13.sv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22.jpeg"/><Relationship Id="rId3" Type="http://schemas.openxmlformats.org/officeDocument/2006/relationships/image" Target="../media/image4.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3.png"/><Relationship Id="rId16"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10.png"/><Relationship Id="rId5" Type="http://schemas.openxmlformats.org/officeDocument/2006/relationships/image" Target="../media/image1.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8.png"/><Relationship Id="rId14"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1.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4.PNG"/><Relationship Id="rId5" Type="http://schemas.openxmlformats.org/officeDocument/2006/relationships/image" Target="../media/image26.svg"/><Relationship Id="rId10" Type="http://schemas.openxmlformats.org/officeDocument/2006/relationships/image" Target="../media/image33.PNG"/><Relationship Id="rId4" Type="http://schemas.openxmlformats.org/officeDocument/2006/relationships/image" Target="../media/image25.png"/><Relationship Id="rId9" Type="http://schemas.openxmlformats.org/officeDocument/2006/relationships/image" Target="../media/image30.sv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6.PNG"/><Relationship Id="rId5" Type="http://schemas.openxmlformats.org/officeDocument/2006/relationships/image" Target="../media/image26.svg"/><Relationship Id="rId10" Type="http://schemas.openxmlformats.org/officeDocument/2006/relationships/image" Target="../media/image35.PNG"/><Relationship Id="rId4" Type="http://schemas.openxmlformats.org/officeDocument/2006/relationships/image" Target="../media/image25.png"/><Relationship Id="rId9" Type="http://schemas.openxmlformats.org/officeDocument/2006/relationships/image" Target="../media/image30.sv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8.PNG"/><Relationship Id="rId5" Type="http://schemas.openxmlformats.org/officeDocument/2006/relationships/image" Target="../media/image26.svg"/><Relationship Id="rId10" Type="http://schemas.openxmlformats.org/officeDocument/2006/relationships/image" Target="../media/image37.PNG"/><Relationship Id="rId4" Type="http://schemas.openxmlformats.org/officeDocument/2006/relationships/image" Target="../media/image25.png"/><Relationship Id="rId9"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13810" y="2960716"/>
            <a:ext cx="4036334" cy="2387600"/>
          </a:xfrm>
        </p:spPr>
        <p:txBody>
          <a:bodyPr anchor="t">
            <a:normAutofit/>
          </a:bodyPr>
          <a:lstStyle/>
          <a:p>
            <a:pPr algn="l"/>
            <a:r>
              <a:rPr lang="en-US" sz="3800" dirty="0">
                <a:ea typeface="+mj-lt"/>
                <a:cs typeface="+mj-lt"/>
              </a:rPr>
              <a:t>TRF_WB Matching Program</a:t>
            </a:r>
          </a:p>
          <a:p>
            <a:pPr algn="l"/>
            <a:endParaRPr lang="en-US" sz="3800" dirty="0"/>
          </a:p>
        </p:txBody>
      </p:sp>
      <p:sp>
        <p:nvSpPr>
          <p:cNvPr id="3" name="Subtitle 2"/>
          <p:cNvSpPr>
            <a:spLocks noGrp="1"/>
          </p:cNvSpPr>
          <p:nvPr>
            <p:ph type="subTitle" idx="1"/>
          </p:nvPr>
        </p:nvSpPr>
        <p:spPr>
          <a:xfrm>
            <a:off x="1113809" y="953037"/>
            <a:ext cx="4036333" cy="1709849"/>
          </a:xfrm>
        </p:spPr>
        <p:txBody>
          <a:bodyPr vert="horz" lIns="91440" tIns="45720" rIns="91440" bIns="45720" rtlCol="0" anchor="b">
            <a:normAutofit/>
          </a:bodyPr>
          <a:lstStyle/>
          <a:p>
            <a:pPr algn="l"/>
            <a:r>
              <a:rPr lang="en-US" sz="2000" dirty="0">
                <a:ea typeface="Calibri"/>
                <a:cs typeface="Calibri"/>
              </a:rPr>
              <a:t>Anthony Yang &amp; Andrew Louie</a:t>
            </a:r>
          </a:p>
          <a:p>
            <a:pPr algn="l"/>
            <a:r>
              <a:rPr lang="en-US" sz="2000" dirty="0">
                <a:ea typeface="Calibri"/>
                <a:cs typeface="Calibri"/>
              </a:rPr>
              <a:t>July 2024</a:t>
            </a:r>
          </a:p>
        </p:txBody>
      </p:sp>
      <p:grpSp>
        <p:nvGrpSpPr>
          <p:cNvPr id="39" name="Group 3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40" name="Rectangle 3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4C2B2AA9-DD45-CD9C-DE0A-059D5E03DD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7597" y="666728"/>
            <a:ext cx="5465791" cy="5465791"/>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Fifth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270162"/>
            <a:ext cx="10287000" cy="2123658"/>
          </a:xfrm>
          <a:prstGeom prst="rect">
            <a:avLst/>
          </a:prstGeom>
          <a:noFill/>
        </p:spPr>
        <p:txBody>
          <a:bodyPr wrap="square" lIns="91440" tIns="45720" rIns="91440" bIns="45720" rtlCol="0" anchor="t">
            <a:spAutoFit/>
          </a:bodyPr>
          <a:lstStyle/>
          <a:p>
            <a:r>
              <a:rPr lang="en-US" sz="3200" b="0" i="0" dirty="0">
                <a:solidFill>
                  <a:srgbClr val="000000"/>
                </a:solidFill>
                <a:effectLst/>
              </a:rPr>
              <a:t>Use DP to calculate if it’s possible to sum up to cumulative value, then append random combination to matching list</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138773"/>
          </a:xfrm>
          <a:prstGeom prst="rect">
            <a:avLst/>
          </a:prstGeom>
          <a:noFill/>
        </p:spPr>
        <p:txBody>
          <a:bodyPr wrap="square" lIns="91440" tIns="45720" rIns="91440" bIns="45720" rtlCol="0" anchor="t">
            <a:spAutoFit/>
          </a:bodyPr>
          <a:lstStyle/>
          <a:p>
            <a:r>
              <a:rPr lang="en-US" sz="3200" dirty="0"/>
              <a:t>Fourth round match percentage = 50% for </a:t>
            </a:r>
            <a:r>
              <a:rPr lang="en-US" sz="3200" dirty="0" err="1"/>
              <a:t>wb</a:t>
            </a:r>
            <a:r>
              <a:rPr lang="en-US" sz="3200" dirty="0"/>
              <a:t>, 25% for </a:t>
            </a:r>
            <a:r>
              <a:rPr lang="en-US" sz="3200" dirty="0" err="1"/>
              <a:t>trf</a:t>
            </a:r>
            <a:endParaRPr lang="en-US" sz="3200" dirty="0"/>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sp>
        <p:nvSpPr>
          <p:cNvPr id="15" name="TextBox 14">
            <a:extLst>
              <a:ext uri="{FF2B5EF4-FFF2-40B4-BE49-F238E27FC236}">
                <a16:creationId xmlns:a16="http://schemas.microsoft.com/office/drawing/2014/main" id="{F897CE10-A84B-0423-FF50-F20400A6CCBF}"/>
              </a:ext>
            </a:extLst>
          </p:cNvPr>
          <p:cNvSpPr txBox="1"/>
          <p:nvPr/>
        </p:nvSpPr>
        <p:spPr>
          <a:xfrm>
            <a:off x="1494031" y="4718473"/>
            <a:ext cx="10287000" cy="1631216"/>
          </a:xfrm>
          <a:prstGeom prst="rect">
            <a:avLst/>
          </a:prstGeom>
          <a:noFill/>
        </p:spPr>
        <p:txBody>
          <a:bodyPr wrap="square" lIns="91440" tIns="45720" rIns="91440" bIns="45720" rtlCol="0" anchor="t">
            <a:spAutoFit/>
          </a:bodyPr>
          <a:lstStyle/>
          <a:p>
            <a:r>
              <a:rPr lang="en-US" sz="3200" dirty="0"/>
              <a:t>Outputs csv files – wb_matching_v5, trf_matching_v5, wb_not_matching_v5, trf_not_matching_v5</a:t>
            </a:r>
          </a:p>
          <a:p>
            <a:endParaRPr lang="en-US" sz="3600" dirty="0"/>
          </a:p>
        </p:txBody>
      </p:sp>
      <p:sp>
        <p:nvSpPr>
          <p:cNvPr id="3" name="TextBox 2">
            <a:extLst>
              <a:ext uri="{FF2B5EF4-FFF2-40B4-BE49-F238E27FC236}">
                <a16:creationId xmlns:a16="http://schemas.microsoft.com/office/drawing/2014/main" id="{44AC52A0-3BF9-A9A3-DC6F-4935533AC599}"/>
              </a:ext>
            </a:extLst>
          </p:cNvPr>
          <p:cNvSpPr txBox="1"/>
          <p:nvPr/>
        </p:nvSpPr>
        <p:spPr>
          <a:xfrm>
            <a:off x="2485016" y="5803024"/>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89FEC1A5-AB29-239B-DB62-97DFADDD90AE}"/>
              </a:ext>
            </a:extLst>
          </p:cNvPr>
          <p:cNvSpPr txBox="1"/>
          <p:nvPr/>
        </p:nvSpPr>
        <p:spPr>
          <a:xfrm>
            <a:off x="8598622" y="5803023"/>
            <a:ext cx="738909" cy="307777"/>
          </a:xfrm>
          <a:prstGeom prst="rect">
            <a:avLst/>
          </a:prstGeom>
          <a:noFill/>
        </p:spPr>
        <p:txBody>
          <a:bodyPr wrap="square" rtlCol="0">
            <a:spAutoFit/>
          </a:bodyPr>
          <a:lstStyle/>
          <a:p>
            <a:r>
              <a:rPr lang="en-US" sz="1400" dirty="0"/>
              <a:t>WB</a:t>
            </a:r>
          </a:p>
        </p:txBody>
      </p:sp>
      <p:pic>
        <p:nvPicPr>
          <p:cNvPr id="12" name="Picture 11" descr="A grid of numbers with black numbers&#10;&#10;Description automatically generated with medium confidence">
            <a:extLst>
              <a:ext uri="{FF2B5EF4-FFF2-40B4-BE49-F238E27FC236}">
                <a16:creationId xmlns:a16="http://schemas.microsoft.com/office/drawing/2014/main" id="{F499EF57-4B73-0C89-EC69-AC74FC2045A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0353" y="6158522"/>
            <a:ext cx="4896533" cy="638264"/>
          </a:xfrm>
          <a:prstGeom prst="rect">
            <a:avLst/>
          </a:prstGeom>
        </p:spPr>
      </p:pic>
      <p:pic>
        <p:nvPicPr>
          <p:cNvPr id="16" name="Picture 15">
            <a:extLst>
              <a:ext uri="{FF2B5EF4-FFF2-40B4-BE49-F238E27FC236}">
                <a16:creationId xmlns:a16="http://schemas.microsoft.com/office/drawing/2014/main" id="{8CBD449B-140B-55CC-7A45-76B78ED8B9D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10362" y="6259284"/>
            <a:ext cx="4315427" cy="419158"/>
          </a:xfrm>
          <a:prstGeom prst="rect">
            <a:avLst/>
          </a:prstGeom>
        </p:spPr>
      </p:pic>
    </p:spTree>
    <p:extLst>
      <p:ext uri="{BB962C8B-B14F-4D97-AF65-F5344CB8AC3E}">
        <p14:creationId xmlns:p14="http://schemas.microsoft.com/office/powerpoint/2010/main" val="822355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Summary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138773"/>
          </a:xfrm>
          <a:prstGeom prst="rect">
            <a:avLst/>
          </a:prstGeom>
          <a:noFill/>
        </p:spPr>
        <p:txBody>
          <a:bodyPr wrap="square" lIns="91440" tIns="45720" rIns="91440" bIns="45720" rtlCol="0" anchor="t">
            <a:spAutoFit/>
          </a:bodyPr>
          <a:lstStyle/>
          <a:p>
            <a:r>
              <a:rPr lang="en-US" sz="3200" b="0" i="0" dirty="0">
                <a:solidFill>
                  <a:srgbClr val="000000"/>
                </a:solidFill>
                <a:effectLst/>
              </a:rPr>
              <a:t>Total Matching = ~ 97% for </a:t>
            </a:r>
            <a:r>
              <a:rPr lang="en-US" sz="3200" b="0" i="0" dirty="0" err="1">
                <a:solidFill>
                  <a:srgbClr val="000000"/>
                </a:solidFill>
                <a:effectLst/>
              </a:rPr>
              <a:t>Webull</a:t>
            </a:r>
            <a:r>
              <a:rPr lang="en-US" sz="3200" b="0" i="0" dirty="0">
                <a:solidFill>
                  <a:srgbClr val="000000"/>
                </a:solidFill>
                <a:effectLst/>
              </a:rPr>
              <a:t> files, ~80% for TRF files</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2987398"/>
            <a:ext cx="10287000" cy="2123658"/>
          </a:xfrm>
          <a:prstGeom prst="rect">
            <a:avLst/>
          </a:prstGeom>
          <a:noFill/>
        </p:spPr>
        <p:txBody>
          <a:bodyPr wrap="square" lIns="91440" tIns="45720" rIns="91440" bIns="45720" rtlCol="0" anchor="t">
            <a:spAutoFit/>
          </a:bodyPr>
          <a:lstStyle/>
          <a:p>
            <a:r>
              <a:rPr lang="en-US" sz="3200" dirty="0"/>
              <a:t>Issues: mismatching price, mismatching quantity, runtime of round 5 is a bit long  and randomly matches orders</a:t>
            </a:r>
          </a:p>
          <a:p>
            <a:endParaRPr lang="en-US" sz="3600" dirty="0"/>
          </a:p>
        </p:txBody>
      </p:sp>
      <p:sp>
        <p:nvSpPr>
          <p:cNvPr id="3" name="TextBox 2">
            <a:extLst>
              <a:ext uri="{FF2B5EF4-FFF2-40B4-BE49-F238E27FC236}">
                <a16:creationId xmlns:a16="http://schemas.microsoft.com/office/drawing/2014/main" id="{44AC52A0-3BF9-A9A3-DC6F-4935533AC599}"/>
              </a:ext>
            </a:extLst>
          </p:cNvPr>
          <p:cNvSpPr txBox="1"/>
          <p:nvPr/>
        </p:nvSpPr>
        <p:spPr>
          <a:xfrm>
            <a:off x="2965307" y="4512285"/>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89FEC1A5-AB29-239B-DB62-97DFADDD90AE}"/>
              </a:ext>
            </a:extLst>
          </p:cNvPr>
          <p:cNvSpPr txBox="1"/>
          <p:nvPr/>
        </p:nvSpPr>
        <p:spPr>
          <a:xfrm>
            <a:off x="8558556" y="4512285"/>
            <a:ext cx="738909" cy="307777"/>
          </a:xfrm>
          <a:prstGeom prst="rect">
            <a:avLst/>
          </a:prstGeom>
          <a:noFill/>
        </p:spPr>
        <p:txBody>
          <a:bodyPr wrap="square" rtlCol="0">
            <a:spAutoFit/>
          </a:bodyPr>
          <a:lstStyle/>
          <a:p>
            <a:r>
              <a:rPr lang="en-US" sz="1400" dirty="0"/>
              <a:t>WB</a:t>
            </a:r>
          </a:p>
        </p:txBody>
      </p:sp>
      <p:pic>
        <p:nvPicPr>
          <p:cNvPr id="10" name="Picture 9">
            <a:extLst>
              <a:ext uri="{FF2B5EF4-FFF2-40B4-BE49-F238E27FC236}">
                <a16:creationId xmlns:a16="http://schemas.microsoft.com/office/drawing/2014/main" id="{1E72E8A1-7817-BFAE-0A9F-FFEA1F987E1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41660" y="4967829"/>
            <a:ext cx="4925112" cy="438211"/>
          </a:xfrm>
          <a:prstGeom prst="rect">
            <a:avLst/>
          </a:prstGeom>
        </p:spPr>
      </p:pic>
      <p:pic>
        <p:nvPicPr>
          <p:cNvPr id="13" name="Picture 12">
            <a:extLst>
              <a:ext uri="{FF2B5EF4-FFF2-40B4-BE49-F238E27FC236}">
                <a16:creationId xmlns:a16="http://schemas.microsoft.com/office/drawing/2014/main" id="{7CFC2FCB-BE84-A0CC-0067-D1E2A7BC5AF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84586" y="4996408"/>
            <a:ext cx="4286848" cy="409632"/>
          </a:xfrm>
          <a:prstGeom prst="rect">
            <a:avLst/>
          </a:prstGeom>
        </p:spPr>
      </p:pic>
      <p:pic>
        <p:nvPicPr>
          <p:cNvPr id="18" name="Picture 17">
            <a:extLst>
              <a:ext uri="{FF2B5EF4-FFF2-40B4-BE49-F238E27FC236}">
                <a16:creationId xmlns:a16="http://schemas.microsoft.com/office/drawing/2014/main" id="{625DF1C7-31C2-BFF0-643C-CD111E12C75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32133" y="5800576"/>
            <a:ext cx="4934639" cy="228632"/>
          </a:xfrm>
          <a:prstGeom prst="rect">
            <a:avLst/>
          </a:prstGeom>
        </p:spPr>
      </p:pic>
      <p:pic>
        <p:nvPicPr>
          <p:cNvPr id="20" name="Picture 19">
            <a:extLst>
              <a:ext uri="{FF2B5EF4-FFF2-40B4-BE49-F238E27FC236}">
                <a16:creationId xmlns:a16="http://schemas.microsoft.com/office/drawing/2014/main" id="{BDF0F840-3238-ED09-8D2B-F0105DFE85EA}"/>
              </a:ext>
            </a:extLst>
          </p:cNvPr>
          <p:cNvPicPr>
            <a:picLocks noChangeAspect="1"/>
          </p:cNvPicPr>
          <p:nvPr/>
        </p:nvPicPr>
        <p:blipFill rotWithShape="1">
          <a:blip r:embed="rId11">
            <a:extLst>
              <a:ext uri="{28A0092B-C50C-407E-A947-70E740481C1C}">
                <a14:useLocalDpi xmlns:a14="http://schemas.microsoft.com/office/drawing/2010/main" val="0"/>
              </a:ext>
            </a:extLst>
          </a:blip>
          <a:srcRect r="13294"/>
          <a:stretch/>
        </p:blipFill>
        <p:spPr>
          <a:xfrm>
            <a:off x="6784587" y="5800576"/>
            <a:ext cx="4286848" cy="228632"/>
          </a:xfrm>
          <a:prstGeom prst="rect">
            <a:avLst/>
          </a:prstGeom>
        </p:spPr>
      </p:pic>
      <p:sp>
        <p:nvSpPr>
          <p:cNvPr id="21" name="TextBox 20">
            <a:extLst>
              <a:ext uri="{FF2B5EF4-FFF2-40B4-BE49-F238E27FC236}">
                <a16:creationId xmlns:a16="http://schemas.microsoft.com/office/drawing/2014/main" id="{8D941CD9-FF40-6F9D-7EC2-116B397C2775}"/>
              </a:ext>
            </a:extLst>
          </p:cNvPr>
          <p:cNvSpPr txBox="1"/>
          <p:nvPr/>
        </p:nvSpPr>
        <p:spPr>
          <a:xfrm>
            <a:off x="78901" y="4996408"/>
            <a:ext cx="914399" cy="307777"/>
          </a:xfrm>
          <a:prstGeom prst="rect">
            <a:avLst/>
          </a:prstGeom>
          <a:noFill/>
        </p:spPr>
        <p:txBody>
          <a:bodyPr wrap="square" rtlCol="0">
            <a:spAutoFit/>
          </a:bodyPr>
          <a:lstStyle/>
          <a:p>
            <a:r>
              <a:rPr lang="en-US" sz="1400" dirty="0"/>
              <a:t>Quantity</a:t>
            </a:r>
          </a:p>
        </p:txBody>
      </p:sp>
      <p:sp>
        <p:nvSpPr>
          <p:cNvPr id="22" name="TextBox 21">
            <a:extLst>
              <a:ext uri="{FF2B5EF4-FFF2-40B4-BE49-F238E27FC236}">
                <a16:creationId xmlns:a16="http://schemas.microsoft.com/office/drawing/2014/main" id="{0A789175-8E96-301E-81CA-7E90F48F5517}"/>
              </a:ext>
            </a:extLst>
          </p:cNvPr>
          <p:cNvSpPr txBox="1"/>
          <p:nvPr/>
        </p:nvSpPr>
        <p:spPr>
          <a:xfrm>
            <a:off x="166645" y="5721431"/>
            <a:ext cx="738909" cy="307777"/>
          </a:xfrm>
          <a:prstGeom prst="rect">
            <a:avLst/>
          </a:prstGeom>
          <a:noFill/>
        </p:spPr>
        <p:txBody>
          <a:bodyPr wrap="square" rtlCol="0">
            <a:spAutoFit/>
          </a:bodyPr>
          <a:lstStyle/>
          <a:p>
            <a:r>
              <a:rPr lang="en-US" sz="1400" dirty="0"/>
              <a:t>Price</a:t>
            </a:r>
          </a:p>
        </p:txBody>
      </p:sp>
    </p:spTree>
    <p:extLst>
      <p:ext uri="{BB962C8B-B14F-4D97-AF65-F5344CB8AC3E}">
        <p14:creationId xmlns:p14="http://schemas.microsoft.com/office/powerpoint/2010/main" val="4676529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Potential Solutions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631216"/>
          </a:xfrm>
          <a:prstGeom prst="rect">
            <a:avLst/>
          </a:prstGeom>
          <a:noFill/>
        </p:spPr>
        <p:txBody>
          <a:bodyPr wrap="square" lIns="91440" tIns="45720" rIns="91440" bIns="45720" rtlCol="0" anchor="t">
            <a:spAutoFit/>
          </a:bodyPr>
          <a:lstStyle/>
          <a:p>
            <a:r>
              <a:rPr lang="en-US" sz="3200" b="0" i="0" dirty="0">
                <a:solidFill>
                  <a:srgbClr val="000000"/>
                </a:solidFill>
                <a:effectLst/>
              </a:rPr>
              <a:t>Fuzzy match price and quantity – could lead to false positives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631216"/>
          </a:xfrm>
          <a:prstGeom prst="rect">
            <a:avLst/>
          </a:prstGeom>
          <a:noFill/>
        </p:spPr>
        <p:txBody>
          <a:bodyPr wrap="square" lIns="91440" tIns="45720" rIns="91440" bIns="45720" rtlCol="0" anchor="t">
            <a:spAutoFit/>
          </a:bodyPr>
          <a:lstStyle/>
          <a:p>
            <a:r>
              <a:rPr lang="en-US" sz="3200" dirty="0"/>
              <a:t>Example: match the trade from TRF to 5 of the trades from WB and split WB’s trade </a:t>
            </a:r>
          </a:p>
          <a:p>
            <a:endParaRPr lang="en-US" sz="3600" dirty="0"/>
          </a:p>
        </p:txBody>
      </p:sp>
      <p:sp>
        <p:nvSpPr>
          <p:cNvPr id="3" name="TextBox 2">
            <a:extLst>
              <a:ext uri="{FF2B5EF4-FFF2-40B4-BE49-F238E27FC236}">
                <a16:creationId xmlns:a16="http://schemas.microsoft.com/office/drawing/2014/main" id="{44AC52A0-3BF9-A9A3-DC6F-4935533AC599}"/>
              </a:ext>
            </a:extLst>
          </p:cNvPr>
          <p:cNvSpPr txBox="1"/>
          <p:nvPr/>
        </p:nvSpPr>
        <p:spPr>
          <a:xfrm>
            <a:off x="2965307" y="4512285"/>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89FEC1A5-AB29-239B-DB62-97DFADDD90AE}"/>
              </a:ext>
            </a:extLst>
          </p:cNvPr>
          <p:cNvSpPr txBox="1"/>
          <p:nvPr/>
        </p:nvSpPr>
        <p:spPr>
          <a:xfrm>
            <a:off x="8558556" y="4512285"/>
            <a:ext cx="738909" cy="307777"/>
          </a:xfrm>
          <a:prstGeom prst="rect">
            <a:avLst/>
          </a:prstGeom>
          <a:noFill/>
        </p:spPr>
        <p:txBody>
          <a:bodyPr wrap="square" rtlCol="0">
            <a:spAutoFit/>
          </a:bodyPr>
          <a:lstStyle/>
          <a:p>
            <a:r>
              <a:rPr lang="en-US" sz="1400" dirty="0"/>
              <a:t>WB</a:t>
            </a:r>
          </a:p>
        </p:txBody>
      </p:sp>
      <p:pic>
        <p:nvPicPr>
          <p:cNvPr id="11" name="Picture 10">
            <a:extLst>
              <a:ext uri="{FF2B5EF4-FFF2-40B4-BE49-F238E27FC236}">
                <a16:creationId xmlns:a16="http://schemas.microsoft.com/office/drawing/2014/main" id="{93516592-CD81-0BA7-80FF-151384A1543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11852" y="5017770"/>
            <a:ext cx="4286848" cy="438211"/>
          </a:xfrm>
          <a:prstGeom prst="rect">
            <a:avLst/>
          </a:prstGeom>
        </p:spPr>
      </p:pic>
      <p:pic>
        <p:nvPicPr>
          <p:cNvPr id="14" name="Picture 13">
            <a:extLst>
              <a:ext uri="{FF2B5EF4-FFF2-40B4-BE49-F238E27FC236}">
                <a16:creationId xmlns:a16="http://schemas.microsoft.com/office/drawing/2014/main" id="{422A1AA6-F3E0-5196-F72E-918433FEC1D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90020" y="4998717"/>
            <a:ext cx="4925112" cy="457264"/>
          </a:xfrm>
          <a:prstGeom prst="rect">
            <a:avLst/>
          </a:prstGeom>
        </p:spPr>
      </p:pic>
    </p:spTree>
    <p:extLst>
      <p:ext uri="{BB962C8B-B14F-4D97-AF65-F5344CB8AC3E}">
        <p14:creationId xmlns:p14="http://schemas.microsoft.com/office/powerpoint/2010/main" val="13331266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redit card with solid fill">
            <a:extLst>
              <a:ext uri="{FF2B5EF4-FFF2-40B4-BE49-F238E27FC236}">
                <a16:creationId xmlns:a16="http://schemas.microsoft.com/office/drawing/2014/main" id="{5255B8DE-D2EB-F580-79BC-E47D9400613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1950" y="4199827"/>
            <a:ext cx="914400" cy="914400"/>
          </a:xfrm>
        </p:spPr>
      </p:pic>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10900" y="0"/>
            <a:ext cx="1074523" cy="1002958"/>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5ADF25CE-5F3C-4C11-7C93-4CFF7F94D0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5719953"/>
            <a:ext cx="1138047" cy="1138047"/>
          </a:xfrm>
          <a:prstGeom prst="rect">
            <a:avLst/>
          </a:prstGeom>
        </p:spPr>
      </p:pic>
      <p:pic>
        <p:nvPicPr>
          <p:cNvPr id="10" name="Graphic 9" descr="Head with gears with solid fill">
            <a:extLst>
              <a:ext uri="{FF2B5EF4-FFF2-40B4-BE49-F238E27FC236}">
                <a16:creationId xmlns:a16="http://schemas.microsoft.com/office/drawing/2014/main" id="{79C3B6BF-B693-52EB-AF35-909FE4E900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90200" y="2135188"/>
            <a:ext cx="914400" cy="914400"/>
          </a:xfrm>
          <a:prstGeom prst="rect">
            <a:avLst/>
          </a:prstGeom>
        </p:spPr>
      </p:pic>
      <p:pic>
        <p:nvPicPr>
          <p:cNvPr id="12" name="Graphic 11" descr="Pie chart with solid fill">
            <a:extLst>
              <a:ext uri="{FF2B5EF4-FFF2-40B4-BE49-F238E27FC236}">
                <a16:creationId xmlns:a16="http://schemas.microsoft.com/office/drawing/2014/main" id="{03CC747F-E54C-B598-7B6E-BED93194D86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10100" y="2399507"/>
            <a:ext cx="914400" cy="914400"/>
          </a:xfrm>
          <a:prstGeom prst="rect">
            <a:avLst/>
          </a:prstGeom>
        </p:spPr>
      </p:pic>
      <p:pic>
        <p:nvPicPr>
          <p:cNvPr id="14" name="Graphic 13" descr="Bar graph with upward trend with solid fill">
            <a:extLst>
              <a:ext uri="{FF2B5EF4-FFF2-40B4-BE49-F238E27FC236}">
                <a16:creationId xmlns:a16="http://schemas.microsoft.com/office/drawing/2014/main" id="{90F265E7-9EDA-C61E-6714-91997B5D624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3000" y="3313907"/>
            <a:ext cx="914400" cy="914400"/>
          </a:xfrm>
          <a:prstGeom prst="rect">
            <a:avLst/>
          </a:prstGeom>
        </p:spPr>
      </p:pic>
      <p:pic>
        <p:nvPicPr>
          <p:cNvPr id="16" name="Graphic 15" descr="Register with solid fill">
            <a:extLst>
              <a:ext uri="{FF2B5EF4-FFF2-40B4-BE49-F238E27FC236}">
                <a16:creationId xmlns:a16="http://schemas.microsoft.com/office/drawing/2014/main" id="{CEBD3DA0-8EE5-5831-909A-E71A64FB781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362451" y="3285427"/>
            <a:ext cx="914400" cy="914400"/>
          </a:xfrm>
          <a:prstGeom prst="rect">
            <a:avLst/>
          </a:prstGeom>
        </p:spPr>
      </p:pic>
      <p:sp>
        <p:nvSpPr>
          <p:cNvPr id="17" name="Rectangle 16">
            <a:extLst>
              <a:ext uri="{FF2B5EF4-FFF2-40B4-BE49-F238E27FC236}">
                <a16:creationId xmlns:a16="http://schemas.microsoft.com/office/drawing/2014/main" id="{697986C4-08D6-0AE2-A413-83A6C9E0E65D}"/>
              </a:ext>
            </a:extLst>
          </p:cNvPr>
          <p:cNvSpPr/>
          <p:nvPr/>
        </p:nvSpPr>
        <p:spPr>
          <a:xfrm>
            <a:off x="5524500" y="2766219"/>
            <a:ext cx="6667500" cy="1325562"/>
          </a:xfrm>
          <a:prstGeom prst="rect">
            <a:avLst/>
          </a:prstGeom>
          <a:solidFill>
            <a:srgbClr val="3C6DF6">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adge 1 with solid fill">
            <a:extLst>
              <a:ext uri="{FF2B5EF4-FFF2-40B4-BE49-F238E27FC236}">
                <a16:creationId xmlns:a16="http://schemas.microsoft.com/office/drawing/2014/main" id="{BFDE7903-41B8-5E0D-6999-413DA404388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23848" y="2993039"/>
            <a:ext cx="914400" cy="914400"/>
          </a:xfrm>
          <a:prstGeom prst="rect">
            <a:avLst/>
          </a:prstGeom>
        </p:spPr>
      </p:pic>
      <p:sp>
        <p:nvSpPr>
          <p:cNvPr id="21" name="TextBox 20">
            <a:extLst>
              <a:ext uri="{FF2B5EF4-FFF2-40B4-BE49-F238E27FC236}">
                <a16:creationId xmlns:a16="http://schemas.microsoft.com/office/drawing/2014/main" id="{34DB89A9-A55D-F7A4-8FA4-55D9E9AA8867}"/>
              </a:ext>
            </a:extLst>
          </p:cNvPr>
          <p:cNvSpPr txBox="1"/>
          <p:nvPr/>
        </p:nvSpPr>
        <p:spPr>
          <a:xfrm>
            <a:off x="7581900" y="3157852"/>
            <a:ext cx="3981450" cy="584775"/>
          </a:xfrm>
          <a:prstGeom prst="rect">
            <a:avLst/>
          </a:prstGeom>
          <a:noFill/>
        </p:spPr>
        <p:txBody>
          <a:bodyPr wrap="square" rtlCol="0">
            <a:spAutoFit/>
          </a:bodyPr>
          <a:lstStyle/>
          <a:p>
            <a:r>
              <a:rPr lang="en-US" sz="3200">
                <a:solidFill>
                  <a:schemeClr val="bg1"/>
                </a:solidFill>
              </a:rPr>
              <a:t>Conclusion</a:t>
            </a:r>
          </a:p>
        </p:txBody>
      </p:sp>
      <p:pic>
        <p:nvPicPr>
          <p:cNvPr id="23" name="Picture 2" descr="Introduction to OpenAPI | Webull API">
            <a:extLst>
              <a:ext uri="{FF2B5EF4-FFF2-40B4-BE49-F238E27FC236}">
                <a16:creationId xmlns:a16="http://schemas.microsoft.com/office/drawing/2014/main" id="{606E441C-044A-B2A2-D2AE-4F16DD724E71}"/>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person standing next to a computer&#10;&#10;Description automatically generated">
            <a:extLst>
              <a:ext uri="{FF2B5EF4-FFF2-40B4-BE49-F238E27FC236}">
                <a16:creationId xmlns:a16="http://schemas.microsoft.com/office/drawing/2014/main" id="{673DCAC5-E10E-4BD7-FAB3-4C512779B0A2}"/>
              </a:ext>
            </a:extLst>
          </p:cNvPr>
          <p:cNvPicPr>
            <a:picLocks noChangeAspect="1"/>
          </p:cNvPicPr>
          <p:nvPr/>
        </p:nvPicPr>
        <p:blipFill>
          <a:blip r:embed="rId18"/>
          <a:stretch>
            <a:fillRect/>
          </a:stretch>
        </p:blipFill>
        <p:spPr>
          <a:xfrm>
            <a:off x="0" y="1"/>
            <a:ext cx="12272210" cy="6857999"/>
          </a:xfrm>
          <a:prstGeom prst="rect">
            <a:avLst/>
          </a:prstGeom>
        </p:spPr>
      </p:pic>
      <p:pic>
        <p:nvPicPr>
          <p:cNvPr id="4" name="Picture 3" descr="A blue square with white dots&#10;&#10;Description automatically generated">
            <a:extLst>
              <a:ext uri="{FF2B5EF4-FFF2-40B4-BE49-F238E27FC236}">
                <a16:creationId xmlns:a16="http://schemas.microsoft.com/office/drawing/2014/main" id="{20CDFD35-A52F-CC06-D667-4BC5BB4DFB0F}"/>
              </a:ext>
            </a:extLst>
          </p:cNvPr>
          <p:cNvPicPr>
            <a:picLocks noChangeAspect="1"/>
          </p:cNvPicPr>
          <p:nvPr/>
        </p:nvPicPr>
        <p:blipFill>
          <a:blip r:embed="rId19"/>
          <a:stretch>
            <a:fillRect/>
          </a:stretch>
        </p:blipFill>
        <p:spPr>
          <a:xfrm>
            <a:off x="5969633" y="3153750"/>
            <a:ext cx="6302348" cy="751629"/>
          </a:xfrm>
          <a:prstGeom prst="rect">
            <a:avLst/>
          </a:prstGeom>
        </p:spPr>
      </p:pic>
      <p:sp>
        <p:nvSpPr>
          <p:cNvPr id="7" name="TextBox 6">
            <a:extLst>
              <a:ext uri="{FF2B5EF4-FFF2-40B4-BE49-F238E27FC236}">
                <a16:creationId xmlns:a16="http://schemas.microsoft.com/office/drawing/2014/main" id="{3EEE5F1B-AF98-416B-4AB2-2AA659D8A2D4}"/>
              </a:ext>
            </a:extLst>
          </p:cNvPr>
          <p:cNvSpPr txBox="1"/>
          <p:nvPr/>
        </p:nvSpPr>
        <p:spPr>
          <a:xfrm>
            <a:off x="6226342" y="3288630"/>
            <a:ext cx="43814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Quire Sans"/>
                <a:cs typeface="Quire Sans"/>
              </a:rPr>
              <a:t>The End</a:t>
            </a:r>
          </a:p>
        </p:txBody>
      </p:sp>
    </p:spTree>
    <p:extLst>
      <p:ext uri="{BB962C8B-B14F-4D97-AF65-F5344CB8AC3E}">
        <p14:creationId xmlns:p14="http://schemas.microsoft.com/office/powerpoint/2010/main" val="3410698054"/>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chemeClr val="bg1"/>
            </a:gs>
            <a:gs pos="100000">
              <a:srgbClr val="0043E9">
                <a:lumMod val="30000"/>
                <a:lumOff val="70000"/>
              </a:srgbClr>
            </a:gs>
          </a:gsLst>
          <a:lin ang="5400000" scaled="1"/>
          <a:tileRect/>
        </a:gradFill>
        <a:effectLst/>
      </p:bgPr>
    </p:bg>
    <p:spTree>
      <p:nvGrpSpPr>
        <p:cNvPr id="1" name=""/>
        <p:cNvGrpSpPr/>
        <p:nvPr/>
      </p:nvGrpSpPr>
      <p:grpSpPr>
        <a:xfrm>
          <a:off x="0" y="0"/>
          <a:ext cx="0" cy="0"/>
          <a:chOff x="0" y="0"/>
          <a:chExt cx="0" cy="0"/>
        </a:xfrm>
      </p:grpSpPr>
      <p:pic>
        <p:nvPicPr>
          <p:cNvPr id="8" name="Content Placeholder 7" descr="Credit card with solid fill">
            <a:extLst>
              <a:ext uri="{FF2B5EF4-FFF2-40B4-BE49-F238E27FC236}">
                <a16:creationId xmlns:a16="http://schemas.microsoft.com/office/drawing/2014/main" id="{5255B8DE-D2EB-F580-79BC-E47D9400613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1950" y="4199827"/>
            <a:ext cx="914400" cy="914400"/>
          </a:xfrm>
        </p:spPr>
      </p:pic>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10900" y="0"/>
            <a:ext cx="1074523" cy="1002958"/>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5ADF25CE-5F3C-4C11-7C93-4CFF7F94D0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5719953"/>
            <a:ext cx="1138047" cy="1138047"/>
          </a:xfrm>
          <a:prstGeom prst="rect">
            <a:avLst/>
          </a:prstGeom>
        </p:spPr>
      </p:pic>
      <p:pic>
        <p:nvPicPr>
          <p:cNvPr id="10" name="Graphic 9" descr="Head with gears with solid fill">
            <a:extLst>
              <a:ext uri="{FF2B5EF4-FFF2-40B4-BE49-F238E27FC236}">
                <a16:creationId xmlns:a16="http://schemas.microsoft.com/office/drawing/2014/main" id="{79C3B6BF-B693-52EB-AF35-909FE4E900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90200" y="2135188"/>
            <a:ext cx="914400" cy="914400"/>
          </a:xfrm>
          <a:prstGeom prst="rect">
            <a:avLst/>
          </a:prstGeom>
        </p:spPr>
      </p:pic>
      <p:pic>
        <p:nvPicPr>
          <p:cNvPr id="12" name="Graphic 11" descr="Pie chart with solid fill">
            <a:extLst>
              <a:ext uri="{FF2B5EF4-FFF2-40B4-BE49-F238E27FC236}">
                <a16:creationId xmlns:a16="http://schemas.microsoft.com/office/drawing/2014/main" id="{03CC747F-E54C-B598-7B6E-BED93194D86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10100" y="2399507"/>
            <a:ext cx="914400" cy="914400"/>
          </a:xfrm>
          <a:prstGeom prst="rect">
            <a:avLst/>
          </a:prstGeom>
        </p:spPr>
      </p:pic>
      <p:pic>
        <p:nvPicPr>
          <p:cNvPr id="14" name="Graphic 13" descr="Bar graph with upward trend with solid fill">
            <a:extLst>
              <a:ext uri="{FF2B5EF4-FFF2-40B4-BE49-F238E27FC236}">
                <a16:creationId xmlns:a16="http://schemas.microsoft.com/office/drawing/2014/main" id="{90F265E7-9EDA-C61E-6714-91997B5D624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3000" y="3313907"/>
            <a:ext cx="914400" cy="914400"/>
          </a:xfrm>
          <a:prstGeom prst="rect">
            <a:avLst/>
          </a:prstGeom>
        </p:spPr>
      </p:pic>
      <p:pic>
        <p:nvPicPr>
          <p:cNvPr id="16" name="Graphic 15" descr="Register with solid fill">
            <a:extLst>
              <a:ext uri="{FF2B5EF4-FFF2-40B4-BE49-F238E27FC236}">
                <a16:creationId xmlns:a16="http://schemas.microsoft.com/office/drawing/2014/main" id="{CEBD3DA0-8EE5-5831-909A-E71A64FB781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362451" y="3285427"/>
            <a:ext cx="914400" cy="914400"/>
          </a:xfrm>
          <a:prstGeom prst="rect">
            <a:avLst/>
          </a:prstGeom>
        </p:spPr>
      </p:pic>
      <p:sp>
        <p:nvSpPr>
          <p:cNvPr id="17" name="Rectangle 16">
            <a:extLst>
              <a:ext uri="{FF2B5EF4-FFF2-40B4-BE49-F238E27FC236}">
                <a16:creationId xmlns:a16="http://schemas.microsoft.com/office/drawing/2014/main" id="{697986C4-08D6-0AE2-A413-83A6C9E0E65D}"/>
              </a:ext>
            </a:extLst>
          </p:cNvPr>
          <p:cNvSpPr/>
          <p:nvPr/>
        </p:nvSpPr>
        <p:spPr>
          <a:xfrm>
            <a:off x="5524500" y="2766219"/>
            <a:ext cx="6667500" cy="1325562"/>
          </a:xfrm>
          <a:prstGeom prst="rect">
            <a:avLst/>
          </a:prstGeom>
          <a:solidFill>
            <a:srgbClr val="3C6DF6">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adge 1 with solid fill">
            <a:extLst>
              <a:ext uri="{FF2B5EF4-FFF2-40B4-BE49-F238E27FC236}">
                <a16:creationId xmlns:a16="http://schemas.microsoft.com/office/drawing/2014/main" id="{BFDE7903-41B8-5E0D-6999-413DA404388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23848" y="2993039"/>
            <a:ext cx="914400" cy="914400"/>
          </a:xfrm>
          <a:prstGeom prst="rect">
            <a:avLst/>
          </a:prstGeom>
        </p:spPr>
      </p:pic>
      <p:sp>
        <p:nvSpPr>
          <p:cNvPr id="21" name="TextBox 20">
            <a:extLst>
              <a:ext uri="{FF2B5EF4-FFF2-40B4-BE49-F238E27FC236}">
                <a16:creationId xmlns:a16="http://schemas.microsoft.com/office/drawing/2014/main" id="{34DB89A9-A55D-F7A4-8FA4-55D9E9AA8867}"/>
              </a:ext>
            </a:extLst>
          </p:cNvPr>
          <p:cNvSpPr txBox="1"/>
          <p:nvPr/>
        </p:nvSpPr>
        <p:spPr>
          <a:xfrm>
            <a:off x="7581900" y="3157852"/>
            <a:ext cx="3981450" cy="584775"/>
          </a:xfrm>
          <a:prstGeom prst="rect">
            <a:avLst/>
          </a:prstGeom>
          <a:noFill/>
        </p:spPr>
        <p:txBody>
          <a:bodyPr wrap="square" rtlCol="0">
            <a:spAutoFit/>
          </a:bodyPr>
          <a:lstStyle/>
          <a:p>
            <a:r>
              <a:rPr lang="en-US" sz="3200">
                <a:solidFill>
                  <a:schemeClr val="bg1"/>
                </a:solidFill>
                <a:latin typeface="+mj-lt"/>
              </a:rPr>
              <a:t>Problem Statement</a:t>
            </a:r>
          </a:p>
        </p:txBody>
      </p:sp>
      <p:pic>
        <p:nvPicPr>
          <p:cNvPr id="23" name="Picture 2" descr="Introduction to OpenAPI | Webull API">
            <a:extLst>
              <a:ext uri="{FF2B5EF4-FFF2-40B4-BE49-F238E27FC236}">
                <a16:creationId xmlns:a16="http://schemas.microsoft.com/office/drawing/2014/main" id="{606E441C-044A-B2A2-D2AE-4F16DD724E71}"/>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person standing next to a computer&#10;&#10;Description automatically generated">
            <a:extLst>
              <a:ext uri="{FF2B5EF4-FFF2-40B4-BE49-F238E27FC236}">
                <a16:creationId xmlns:a16="http://schemas.microsoft.com/office/drawing/2014/main" id="{2133FDE0-5467-7839-916B-682C5973EE0F}"/>
              </a:ext>
            </a:extLst>
          </p:cNvPr>
          <p:cNvPicPr>
            <a:picLocks noChangeAspect="1"/>
          </p:cNvPicPr>
          <p:nvPr/>
        </p:nvPicPr>
        <p:blipFill>
          <a:blip r:embed="rId18"/>
          <a:stretch>
            <a:fillRect/>
          </a:stretch>
        </p:blipFill>
        <p:spPr>
          <a:xfrm>
            <a:off x="-2740" y="0"/>
            <a:ext cx="12182819" cy="6853409"/>
          </a:xfrm>
          <a:prstGeom prst="rect">
            <a:avLst/>
          </a:prstGeom>
        </p:spPr>
      </p:pic>
      <p:pic>
        <p:nvPicPr>
          <p:cNvPr id="2" name="Picture 1" descr="A blue square with white dots&#10;&#10;Description automatically generated">
            <a:extLst>
              <a:ext uri="{FF2B5EF4-FFF2-40B4-BE49-F238E27FC236}">
                <a16:creationId xmlns:a16="http://schemas.microsoft.com/office/drawing/2014/main" id="{DC4276B7-F7FE-E5F3-EA3E-22754B96C2E8}"/>
              </a:ext>
            </a:extLst>
          </p:cNvPr>
          <p:cNvPicPr>
            <a:picLocks noChangeAspect="1"/>
          </p:cNvPicPr>
          <p:nvPr/>
        </p:nvPicPr>
        <p:blipFill>
          <a:blip r:embed="rId19"/>
          <a:stretch>
            <a:fillRect/>
          </a:stretch>
        </p:blipFill>
        <p:spPr>
          <a:xfrm>
            <a:off x="6096230" y="3162931"/>
            <a:ext cx="2019300" cy="752475"/>
          </a:xfrm>
          <a:prstGeom prst="rect">
            <a:avLst/>
          </a:prstGeom>
        </p:spPr>
      </p:pic>
      <p:pic>
        <p:nvPicPr>
          <p:cNvPr id="3" name="Picture 2" descr="A blue square with white dots&#10;&#10;Description automatically generated">
            <a:extLst>
              <a:ext uri="{FF2B5EF4-FFF2-40B4-BE49-F238E27FC236}">
                <a16:creationId xmlns:a16="http://schemas.microsoft.com/office/drawing/2014/main" id="{090CCCE8-CBB6-F9B4-C1B4-3AC200ED523C}"/>
              </a:ext>
            </a:extLst>
          </p:cNvPr>
          <p:cNvPicPr>
            <a:picLocks noChangeAspect="1"/>
          </p:cNvPicPr>
          <p:nvPr/>
        </p:nvPicPr>
        <p:blipFill>
          <a:blip r:embed="rId19"/>
          <a:stretch>
            <a:fillRect/>
          </a:stretch>
        </p:blipFill>
        <p:spPr>
          <a:xfrm>
            <a:off x="8015001" y="3153751"/>
            <a:ext cx="4176770" cy="761655"/>
          </a:xfrm>
          <a:prstGeom prst="rect">
            <a:avLst/>
          </a:prstGeom>
        </p:spPr>
      </p:pic>
      <p:sp>
        <p:nvSpPr>
          <p:cNvPr id="11" name="TextBox 10">
            <a:extLst>
              <a:ext uri="{FF2B5EF4-FFF2-40B4-BE49-F238E27FC236}">
                <a16:creationId xmlns:a16="http://schemas.microsoft.com/office/drawing/2014/main" id="{40947C37-4172-0516-9478-0D01F164CE23}"/>
              </a:ext>
            </a:extLst>
          </p:cNvPr>
          <p:cNvSpPr txBox="1"/>
          <p:nvPr/>
        </p:nvSpPr>
        <p:spPr>
          <a:xfrm>
            <a:off x="6226342" y="3288630"/>
            <a:ext cx="43814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Quire Sans"/>
                <a:cs typeface="Quire Sans"/>
              </a:rPr>
              <a:t>The Problem</a:t>
            </a:r>
          </a:p>
        </p:txBody>
      </p:sp>
    </p:spTree>
    <p:extLst>
      <p:ext uri="{BB962C8B-B14F-4D97-AF65-F5344CB8AC3E}">
        <p14:creationId xmlns:p14="http://schemas.microsoft.com/office/powerpoint/2010/main" val="204788678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704850" y="179558"/>
            <a:ext cx="10515600" cy="1002958"/>
          </a:xfrm>
        </p:spPr>
        <p:txBody>
          <a:bodyPr>
            <a:normAutofit/>
          </a:bodyPr>
          <a:lstStyle/>
          <a:p>
            <a:r>
              <a:rPr lang="en-US" b="1" dirty="0">
                <a:cs typeface="Arial" panose="020B0604020202020204" pitchFamily="34" charset="0"/>
              </a:rPr>
              <a:t>How to find ‘breaks’ between TRF and WB</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screenshot of a computer&#10;&#10;Description automatically generated">
            <a:extLst>
              <a:ext uri="{FF2B5EF4-FFF2-40B4-BE49-F238E27FC236}">
                <a16:creationId xmlns:a16="http://schemas.microsoft.com/office/drawing/2014/main" id="{4CE78F35-ADA6-4BBA-0C4C-4236D74470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4656" y="1965326"/>
            <a:ext cx="4796852" cy="1788512"/>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53D922A8-0650-E2D2-2041-AFCD956DD1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80103" y="1965325"/>
            <a:ext cx="4687241" cy="1788513"/>
          </a:xfrm>
          <a:prstGeom prst="rect">
            <a:avLst/>
          </a:prstGeom>
        </p:spPr>
      </p:pic>
      <p:pic>
        <p:nvPicPr>
          <p:cNvPr id="10" name="Picture 9" descr="A close up of a text&#10;&#10;Description automatically generated">
            <a:extLst>
              <a:ext uri="{FF2B5EF4-FFF2-40B4-BE49-F238E27FC236}">
                <a16:creationId xmlns:a16="http://schemas.microsoft.com/office/drawing/2014/main" id="{5F8ABB54-8783-E9A0-6851-E4AF3D49683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34675" y="4755250"/>
            <a:ext cx="3722650" cy="1816875"/>
          </a:xfrm>
          <a:prstGeom prst="rect">
            <a:avLst/>
          </a:prstGeom>
        </p:spPr>
      </p:pic>
      <p:sp>
        <p:nvSpPr>
          <p:cNvPr id="12" name="TextBox 11">
            <a:extLst>
              <a:ext uri="{FF2B5EF4-FFF2-40B4-BE49-F238E27FC236}">
                <a16:creationId xmlns:a16="http://schemas.microsoft.com/office/drawing/2014/main" id="{A3A7375C-4C7C-988F-2179-2E5E2F4A245E}"/>
              </a:ext>
            </a:extLst>
          </p:cNvPr>
          <p:cNvSpPr txBox="1"/>
          <p:nvPr/>
        </p:nvSpPr>
        <p:spPr>
          <a:xfrm>
            <a:off x="1813833" y="1389254"/>
            <a:ext cx="2218498" cy="369332"/>
          </a:xfrm>
          <a:prstGeom prst="rect">
            <a:avLst/>
          </a:prstGeom>
          <a:noFill/>
        </p:spPr>
        <p:txBody>
          <a:bodyPr wrap="square" rtlCol="0">
            <a:spAutoFit/>
          </a:bodyPr>
          <a:lstStyle/>
          <a:p>
            <a:r>
              <a:rPr lang="en-US" dirty="0" err="1"/>
              <a:t>Webull</a:t>
            </a:r>
            <a:r>
              <a:rPr lang="en-US" dirty="0"/>
              <a:t> Buy Sheet</a:t>
            </a:r>
          </a:p>
        </p:txBody>
      </p:sp>
      <p:sp>
        <p:nvSpPr>
          <p:cNvPr id="13" name="TextBox 12">
            <a:extLst>
              <a:ext uri="{FF2B5EF4-FFF2-40B4-BE49-F238E27FC236}">
                <a16:creationId xmlns:a16="http://schemas.microsoft.com/office/drawing/2014/main" id="{9FC36269-4826-8D2B-5E7C-73006CC667A3}"/>
              </a:ext>
            </a:extLst>
          </p:cNvPr>
          <p:cNvSpPr txBox="1"/>
          <p:nvPr/>
        </p:nvSpPr>
        <p:spPr>
          <a:xfrm>
            <a:off x="8214474" y="1389254"/>
            <a:ext cx="2218498" cy="369332"/>
          </a:xfrm>
          <a:prstGeom prst="rect">
            <a:avLst/>
          </a:prstGeom>
          <a:noFill/>
        </p:spPr>
        <p:txBody>
          <a:bodyPr wrap="square" rtlCol="0">
            <a:spAutoFit/>
          </a:bodyPr>
          <a:lstStyle/>
          <a:p>
            <a:r>
              <a:rPr lang="en-US" dirty="0" err="1"/>
              <a:t>Webull</a:t>
            </a:r>
            <a:r>
              <a:rPr lang="en-US" dirty="0"/>
              <a:t> Sell Sheet</a:t>
            </a:r>
          </a:p>
        </p:txBody>
      </p:sp>
      <p:sp>
        <p:nvSpPr>
          <p:cNvPr id="21" name="TextBox 20">
            <a:extLst>
              <a:ext uri="{FF2B5EF4-FFF2-40B4-BE49-F238E27FC236}">
                <a16:creationId xmlns:a16="http://schemas.microsoft.com/office/drawing/2014/main" id="{27CC67E9-5096-D28E-5E84-4CC468633016}"/>
              </a:ext>
            </a:extLst>
          </p:cNvPr>
          <p:cNvSpPr txBox="1"/>
          <p:nvPr/>
        </p:nvSpPr>
        <p:spPr>
          <a:xfrm>
            <a:off x="4986751" y="4201802"/>
            <a:ext cx="2218498" cy="369332"/>
          </a:xfrm>
          <a:prstGeom prst="rect">
            <a:avLst/>
          </a:prstGeom>
          <a:noFill/>
        </p:spPr>
        <p:txBody>
          <a:bodyPr wrap="square" rtlCol="0">
            <a:spAutoFit/>
          </a:bodyPr>
          <a:lstStyle/>
          <a:p>
            <a:r>
              <a:rPr lang="en-US" dirty="0"/>
              <a:t>TRF Order Sheet </a:t>
            </a:r>
          </a:p>
        </p:txBody>
      </p:sp>
    </p:spTree>
    <p:extLst>
      <p:ext uri="{BB962C8B-B14F-4D97-AF65-F5344CB8AC3E}">
        <p14:creationId xmlns:p14="http://schemas.microsoft.com/office/powerpoint/2010/main" val="266521107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redit card with solid fill">
            <a:extLst>
              <a:ext uri="{FF2B5EF4-FFF2-40B4-BE49-F238E27FC236}">
                <a16:creationId xmlns:a16="http://schemas.microsoft.com/office/drawing/2014/main" id="{5255B8DE-D2EB-F580-79BC-E47D9400613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1950" y="4199827"/>
            <a:ext cx="914400" cy="914400"/>
          </a:xfrm>
        </p:spPr>
      </p:pic>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10900" y="0"/>
            <a:ext cx="1074523" cy="1002958"/>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5ADF25CE-5F3C-4C11-7C93-4CFF7F94D0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5719953"/>
            <a:ext cx="1138047" cy="1138047"/>
          </a:xfrm>
          <a:prstGeom prst="rect">
            <a:avLst/>
          </a:prstGeom>
        </p:spPr>
      </p:pic>
      <p:pic>
        <p:nvPicPr>
          <p:cNvPr id="10" name="Graphic 9" descr="Head with gears with solid fill">
            <a:extLst>
              <a:ext uri="{FF2B5EF4-FFF2-40B4-BE49-F238E27FC236}">
                <a16:creationId xmlns:a16="http://schemas.microsoft.com/office/drawing/2014/main" id="{79C3B6BF-B693-52EB-AF35-909FE4E900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90200" y="2135188"/>
            <a:ext cx="914400" cy="914400"/>
          </a:xfrm>
          <a:prstGeom prst="rect">
            <a:avLst/>
          </a:prstGeom>
        </p:spPr>
      </p:pic>
      <p:pic>
        <p:nvPicPr>
          <p:cNvPr id="12" name="Graphic 11" descr="Pie chart with solid fill">
            <a:extLst>
              <a:ext uri="{FF2B5EF4-FFF2-40B4-BE49-F238E27FC236}">
                <a16:creationId xmlns:a16="http://schemas.microsoft.com/office/drawing/2014/main" id="{03CC747F-E54C-B598-7B6E-BED93194D86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10100" y="2399507"/>
            <a:ext cx="914400" cy="914400"/>
          </a:xfrm>
          <a:prstGeom prst="rect">
            <a:avLst/>
          </a:prstGeom>
        </p:spPr>
      </p:pic>
      <p:pic>
        <p:nvPicPr>
          <p:cNvPr id="14" name="Graphic 13" descr="Bar graph with upward trend with solid fill">
            <a:extLst>
              <a:ext uri="{FF2B5EF4-FFF2-40B4-BE49-F238E27FC236}">
                <a16:creationId xmlns:a16="http://schemas.microsoft.com/office/drawing/2014/main" id="{90F265E7-9EDA-C61E-6714-91997B5D624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3000" y="3313907"/>
            <a:ext cx="914400" cy="914400"/>
          </a:xfrm>
          <a:prstGeom prst="rect">
            <a:avLst/>
          </a:prstGeom>
        </p:spPr>
      </p:pic>
      <p:pic>
        <p:nvPicPr>
          <p:cNvPr id="16" name="Graphic 15" descr="Register with solid fill">
            <a:extLst>
              <a:ext uri="{FF2B5EF4-FFF2-40B4-BE49-F238E27FC236}">
                <a16:creationId xmlns:a16="http://schemas.microsoft.com/office/drawing/2014/main" id="{CEBD3DA0-8EE5-5831-909A-E71A64FB781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362451" y="3285427"/>
            <a:ext cx="914400" cy="914400"/>
          </a:xfrm>
          <a:prstGeom prst="rect">
            <a:avLst/>
          </a:prstGeom>
        </p:spPr>
      </p:pic>
      <p:sp>
        <p:nvSpPr>
          <p:cNvPr id="17" name="Rectangle 16">
            <a:extLst>
              <a:ext uri="{FF2B5EF4-FFF2-40B4-BE49-F238E27FC236}">
                <a16:creationId xmlns:a16="http://schemas.microsoft.com/office/drawing/2014/main" id="{697986C4-08D6-0AE2-A413-83A6C9E0E65D}"/>
              </a:ext>
            </a:extLst>
          </p:cNvPr>
          <p:cNvSpPr/>
          <p:nvPr/>
        </p:nvSpPr>
        <p:spPr>
          <a:xfrm>
            <a:off x="5524500" y="2766219"/>
            <a:ext cx="6667500" cy="1325562"/>
          </a:xfrm>
          <a:prstGeom prst="rect">
            <a:avLst/>
          </a:prstGeom>
          <a:solidFill>
            <a:srgbClr val="3C6DF6">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adge 1 with solid fill">
            <a:extLst>
              <a:ext uri="{FF2B5EF4-FFF2-40B4-BE49-F238E27FC236}">
                <a16:creationId xmlns:a16="http://schemas.microsoft.com/office/drawing/2014/main" id="{BFDE7903-41B8-5E0D-6999-413DA404388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23848" y="2993039"/>
            <a:ext cx="914400" cy="914400"/>
          </a:xfrm>
          <a:prstGeom prst="rect">
            <a:avLst/>
          </a:prstGeom>
        </p:spPr>
      </p:pic>
      <p:sp>
        <p:nvSpPr>
          <p:cNvPr id="21" name="TextBox 20">
            <a:extLst>
              <a:ext uri="{FF2B5EF4-FFF2-40B4-BE49-F238E27FC236}">
                <a16:creationId xmlns:a16="http://schemas.microsoft.com/office/drawing/2014/main" id="{34DB89A9-A55D-F7A4-8FA4-55D9E9AA8867}"/>
              </a:ext>
            </a:extLst>
          </p:cNvPr>
          <p:cNvSpPr txBox="1"/>
          <p:nvPr/>
        </p:nvSpPr>
        <p:spPr>
          <a:xfrm>
            <a:off x="7581900" y="3157852"/>
            <a:ext cx="3981450" cy="584775"/>
          </a:xfrm>
          <a:prstGeom prst="rect">
            <a:avLst/>
          </a:prstGeom>
          <a:noFill/>
        </p:spPr>
        <p:txBody>
          <a:bodyPr wrap="square" rtlCol="0">
            <a:spAutoFit/>
          </a:bodyPr>
          <a:lstStyle/>
          <a:p>
            <a:r>
              <a:rPr lang="en-US" sz="3200">
                <a:solidFill>
                  <a:schemeClr val="bg1"/>
                </a:solidFill>
              </a:rPr>
              <a:t>Our Solution</a:t>
            </a:r>
          </a:p>
        </p:txBody>
      </p:sp>
      <p:pic>
        <p:nvPicPr>
          <p:cNvPr id="23" name="Picture 2" descr="Introduction to OpenAPI | Webull API">
            <a:extLst>
              <a:ext uri="{FF2B5EF4-FFF2-40B4-BE49-F238E27FC236}">
                <a16:creationId xmlns:a16="http://schemas.microsoft.com/office/drawing/2014/main" id="{606E441C-044A-B2A2-D2AE-4F16DD724E71}"/>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person standing next to a computer&#10;&#10;Description automatically generated">
            <a:extLst>
              <a:ext uri="{FF2B5EF4-FFF2-40B4-BE49-F238E27FC236}">
                <a16:creationId xmlns:a16="http://schemas.microsoft.com/office/drawing/2014/main" id="{09458A69-EDF2-0FA8-A8B4-25899FBC297F}"/>
              </a:ext>
            </a:extLst>
          </p:cNvPr>
          <p:cNvPicPr>
            <a:picLocks noChangeAspect="1"/>
          </p:cNvPicPr>
          <p:nvPr/>
        </p:nvPicPr>
        <p:blipFill>
          <a:blip r:embed="rId18"/>
          <a:stretch>
            <a:fillRect/>
          </a:stretch>
        </p:blipFill>
        <p:spPr>
          <a:xfrm>
            <a:off x="0" y="-10025"/>
            <a:ext cx="12192000" cy="6857999"/>
          </a:xfrm>
          <a:prstGeom prst="rect">
            <a:avLst/>
          </a:prstGeom>
        </p:spPr>
      </p:pic>
      <p:pic>
        <p:nvPicPr>
          <p:cNvPr id="4" name="Picture 3" descr="A blue square with white dots&#10;&#10;Description automatically generated">
            <a:extLst>
              <a:ext uri="{FF2B5EF4-FFF2-40B4-BE49-F238E27FC236}">
                <a16:creationId xmlns:a16="http://schemas.microsoft.com/office/drawing/2014/main" id="{A09F89AB-5F4F-E245-F43A-9664825E6E1E}"/>
              </a:ext>
            </a:extLst>
          </p:cNvPr>
          <p:cNvPicPr>
            <a:picLocks noChangeAspect="1"/>
          </p:cNvPicPr>
          <p:nvPr/>
        </p:nvPicPr>
        <p:blipFill>
          <a:blip r:embed="rId19"/>
          <a:stretch>
            <a:fillRect/>
          </a:stretch>
        </p:blipFill>
        <p:spPr>
          <a:xfrm>
            <a:off x="5969633" y="3153750"/>
            <a:ext cx="6222138" cy="751629"/>
          </a:xfrm>
          <a:prstGeom prst="rect">
            <a:avLst/>
          </a:prstGeom>
        </p:spPr>
      </p:pic>
      <p:sp>
        <p:nvSpPr>
          <p:cNvPr id="7" name="TextBox 6">
            <a:extLst>
              <a:ext uri="{FF2B5EF4-FFF2-40B4-BE49-F238E27FC236}">
                <a16:creationId xmlns:a16="http://schemas.microsoft.com/office/drawing/2014/main" id="{B06C3C1C-E917-99AC-834C-ADB53BF1C8D3}"/>
              </a:ext>
            </a:extLst>
          </p:cNvPr>
          <p:cNvSpPr txBox="1"/>
          <p:nvPr/>
        </p:nvSpPr>
        <p:spPr>
          <a:xfrm>
            <a:off x="6226342" y="3288630"/>
            <a:ext cx="43814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solidFill>
                  <a:schemeClr val="bg1"/>
                </a:solidFill>
                <a:latin typeface="Quire Sans"/>
                <a:cs typeface="Quire Sans"/>
              </a:rPr>
              <a:t>Our Solution</a:t>
            </a:r>
          </a:p>
        </p:txBody>
      </p:sp>
    </p:spTree>
    <p:extLst>
      <p:ext uri="{BB962C8B-B14F-4D97-AF65-F5344CB8AC3E}">
        <p14:creationId xmlns:p14="http://schemas.microsoft.com/office/powerpoint/2010/main" val="1131301241"/>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704850" y="179558"/>
            <a:ext cx="10515600" cy="1002958"/>
          </a:xfrm>
        </p:spPr>
        <p:txBody>
          <a:bodyPr/>
          <a:lstStyle/>
          <a:p>
            <a:r>
              <a:rPr lang="en-US" b="1" dirty="0">
                <a:cs typeface="Arial" panose="020B0604020202020204" pitchFamily="34" charset="0"/>
              </a:rPr>
              <a:t>Prepare Data for Processing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96D99E7-5808-3CB2-5ED3-FA8686FD266B}"/>
              </a:ext>
            </a:extLst>
          </p:cNvPr>
          <p:cNvSpPr txBox="1"/>
          <p:nvPr/>
        </p:nvSpPr>
        <p:spPr>
          <a:xfrm>
            <a:off x="1219219" y="3845469"/>
            <a:ext cx="3581415" cy="954107"/>
          </a:xfrm>
          <a:prstGeom prst="rect">
            <a:avLst/>
          </a:prstGeom>
          <a:noFill/>
        </p:spPr>
        <p:txBody>
          <a:bodyPr wrap="square" rtlCol="0">
            <a:spAutoFit/>
          </a:bodyPr>
          <a:lstStyle/>
          <a:p>
            <a:pPr algn="ctr"/>
            <a:r>
              <a:rPr lang="en-US" sz="2000" dirty="0"/>
              <a:t>Wb_sell.xlsx and </a:t>
            </a:r>
            <a:r>
              <a:rPr lang="en-US" sz="2000" dirty="0" err="1"/>
              <a:t>Wb_buy</a:t>
            </a:r>
            <a:r>
              <a:rPr lang="en-US" sz="2000" dirty="0"/>
              <a:t> .xlsx</a:t>
            </a:r>
          </a:p>
          <a:p>
            <a:pPr marL="742950" indent="-742950">
              <a:buAutoNum type="arabicPeriod"/>
            </a:pPr>
            <a:endParaRPr lang="en-US" sz="3600" dirty="0"/>
          </a:p>
        </p:txBody>
      </p:sp>
      <p:pic>
        <p:nvPicPr>
          <p:cNvPr id="8" name="Picture 7" descr="A grid of squares with many small dots&#10;&#10;Description automatically generated with medium confidence">
            <a:extLst>
              <a:ext uri="{FF2B5EF4-FFF2-40B4-BE49-F238E27FC236}">
                <a16:creationId xmlns:a16="http://schemas.microsoft.com/office/drawing/2014/main" id="{CE9680CE-1287-E571-33E5-665CAD862F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43691" y="1562110"/>
            <a:ext cx="4076759" cy="1946734"/>
          </a:xfrm>
          <a:prstGeom prst="rect">
            <a:avLst/>
          </a:prstGeom>
        </p:spPr>
      </p:pic>
      <p:pic>
        <p:nvPicPr>
          <p:cNvPr id="11" name="Picture 10" descr="A close up of a text&#10;&#10;Description automatically generated">
            <a:extLst>
              <a:ext uri="{FF2B5EF4-FFF2-40B4-BE49-F238E27FC236}">
                <a16:creationId xmlns:a16="http://schemas.microsoft.com/office/drawing/2014/main" id="{C10A0FA3-7A39-C87D-7713-BE369BF4E84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1550" y="1562110"/>
            <a:ext cx="4076759" cy="1946734"/>
          </a:xfrm>
          <a:prstGeom prst="rect">
            <a:avLst/>
          </a:prstGeom>
        </p:spPr>
      </p:pic>
      <p:sp>
        <p:nvSpPr>
          <p:cNvPr id="13" name="Arrow: Right 12">
            <a:extLst>
              <a:ext uri="{FF2B5EF4-FFF2-40B4-BE49-F238E27FC236}">
                <a16:creationId xmlns:a16="http://schemas.microsoft.com/office/drawing/2014/main" id="{9487E21B-C012-61A4-76C4-A4457330197A}"/>
              </a:ext>
            </a:extLst>
          </p:cNvPr>
          <p:cNvSpPr/>
          <p:nvPr/>
        </p:nvSpPr>
        <p:spPr>
          <a:xfrm>
            <a:off x="5251921" y="2396560"/>
            <a:ext cx="1688157" cy="277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CD54523-B421-1065-8C45-76B63204AD0B}"/>
              </a:ext>
            </a:extLst>
          </p:cNvPr>
          <p:cNvSpPr txBox="1"/>
          <p:nvPr/>
        </p:nvSpPr>
        <p:spPr>
          <a:xfrm>
            <a:off x="8616164" y="1085053"/>
            <a:ext cx="1131805" cy="954107"/>
          </a:xfrm>
          <a:prstGeom prst="rect">
            <a:avLst/>
          </a:prstGeom>
          <a:noFill/>
        </p:spPr>
        <p:txBody>
          <a:bodyPr wrap="square" rtlCol="0">
            <a:spAutoFit/>
          </a:bodyPr>
          <a:lstStyle/>
          <a:p>
            <a:pPr algn="ctr"/>
            <a:r>
              <a:rPr lang="en-US" sz="2000" dirty="0" err="1"/>
              <a:t>trf.json</a:t>
            </a:r>
            <a:endParaRPr lang="en-US" sz="2000" dirty="0"/>
          </a:p>
          <a:p>
            <a:pPr marL="742950" indent="-742950">
              <a:buAutoNum type="arabicPeriod"/>
            </a:pPr>
            <a:endParaRPr lang="en-US" sz="3600" dirty="0"/>
          </a:p>
        </p:txBody>
      </p:sp>
      <p:pic>
        <p:nvPicPr>
          <p:cNvPr id="19" name="Picture 18" descr="A screenshot of a computer&#10;&#10;Description automatically generated">
            <a:extLst>
              <a:ext uri="{FF2B5EF4-FFF2-40B4-BE49-F238E27FC236}">
                <a16:creationId xmlns:a16="http://schemas.microsoft.com/office/drawing/2014/main" id="{20A573EA-8FB8-9AF9-FE48-F0BBB1AB530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43690" y="4322523"/>
            <a:ext cx="4076758" cy="1946734"/>
          </a:xfrm>
          <a:prstGeom prst="rect">
            <a:avLst/>
          </a:prstGeom>
        </p:spPr>
      </p:pic>
      <p:pic>
        <p:nvPicPr>
          <p:cNvPr id="21" name="Picture 20" descr="A screenshot of a computer&#10;&#10;Description automatically generated">
            <a:extLst>
              <a:ext uri="{FF2B5EF4-FFF2-40B4-BE49-F238E27FC236}">
                <a16:creationId xmlns:a16="http://schemas.microsoft.com/office/drawing/2014/main" id="{80E9DB0C-B192-65A3-8589-9ABA55157D0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1551" y="4322523"/>
            <a:ext cx="4076758" cy="1946734"/>
          </a:xfrm>
          <a:prstGeom prst="rect">
            <a:avLst/>
          </a:prstGeom>
        </p:spPr>
      </p:pic>
      <p:sp>
        <p:nvSpPr>
          <p:cNvPr id="22" name="TextBox 21">
            <a:extLst>
              <a:ext uri="{FF2B5EF4-FFF2-40B4-BE49-F238E27FC236}">
                <a16:creationId xmlns:a16="http://schemas.microsoft.com/office/drawing/2014/main" id="{BC7A7330-2C73-727C-C98A-2097CBCB0247}"/>
              </a:ext>
            </a:extLst>
          </p:cNvPr>
          <p:cNvSpPr txBox="1"/>
          <p:nvPr/>
        </p:nvSpPr>
        <p:spPr>
          <a:xfrm>
            <a:off x="2444025" y="1085054"/>
            <a:ext cx="1131805" cy="954107"/>
          </a:xfrm>
          <a:prstGeom prst="rect">
            <a:avLst/>
          </a:prstGeom>
          <a:noFill/>
        </p:spPr>
        <p:txBody>
          <a:bodyPr wrap="square" rtlCol="0">
            <a:spAutoFit/>
          </a:bodyPr>
          <a:lstStyle/>
          <a:p>
            <a:pPr algn="ctr"/>
            <a:r>
              <a:rPr lang="en-US" sz="2000" dirty="0"/>
              <a:t>trf.log</a:t>
            </a:r>
          </a:p>
          <a:p>
            <a:pPr marL="742950" indent="-742950">
              <a:buAutoNum type="arabicPeriod"/>
            </a:pPr>
            <a:endParaRPr lang="en-US" sz="3600" dirty="0"/>
          </a:p>
        </p:txBody>
      </p:sp>
      <p:sp>
        <p:nvSpPr>
          <p:cNvPr id="24" name="Arrow: Right 23">
            <a:extLst>
              <a:ext uri="{FF2B5EF4-FFF2-40B4-BE49-F238E27FC236}">
                <a16:creationId xmlns:a16="http://schemas.microsoft.com/office/drawing/2014/main" id="{F70224EB-92EB-1EEA-7B11-D881A016607B}"/>
              </a:ext>
            </a:extLst>
          </p:cNvPr>
          <p:cNvSpPr/>
          <p:nvPr/>
        </p:nvSpPr>
        <p:spPr>
          <a:xfrm>
            <a:off x="5251920" y="5156973"/>
            <a:ext cx="1688157" cy="277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094D353F-C6D4-3A91-9A6E-BD58721D7952}"/>
              </a:ext>
            </a:extLst>
          </p:cNvPr>
          <p:cNvSpPr txBox="1"/>
          <p:nvPr/>
        </p:nvSpPr>
        <p:spPr>
          <a:xfrm>
            <a:off x="5183045" y="4183607"/>
            <a:ext cx="1825906" cy="1508105"/>
          </a:xfrm>
          <a:prstGeom prst="rect">
            <a:avLst/>
          </a:prstGeom>
          <a:noFill/>
        </p:spPr>
        <p:txBody>
          <a:bodyPr wrap="square" rtlCol="0">
            <a:spAutoFit/>
          </a:bodyPr>
          <a:lstStyle/>
          <a:p>
            <a:pPr algn="ctr"/>
            <a:r>
              <a:rPr lang="en-US" sz="1400" dirty="0"/>
              <a:t>Remove Options/Futures, Replace HDSN with HRTF</a:t>
            </a:r>
          </a:p>
          <a:p>
            <a:pPr marL="742950" indent="-742950">
              <a:buAutoNum type="arabicPeriod"/>
            </a:pPr>
            <a:endParaRPr lang="en-US" sz="3600" dirty="0"/>
          </a:p>
        </p:txBody>
      </p:sp>
      <p:sp>
        <p:nvSpPr>
          <p:cNvPr id="27" name="TextBox 26">
            <a:extLst>
              <a:ext uri="{FF2B5EF4-FFF2-40B4-BE49-F238E27FC236}">
                <a16:creationId xmlns:a16="http://schemas.microsoft.com/office/drawing/2014/main" id="{3CF03956-9ABA-014B-D1D2-0B45850FCEF3}"/>
              </a:ext>
            </a:extLst>
          </p:cNvPr>
          <p:cNvSpPr txBox="1"/>
          <p:nvPr/>
        </p:nvSpPr>
        <p:spPr>
          <a:xfrm>
            <a:off x="7391360" y="3845468"/>
            <a:ext cx="3581415" cy="954107"/>
          </a:xfrm>
          <a:prstGeom prst="rect">
            <a:avLst/>
          </a:prstGeom>
          <a:noFill/>
        </p:spPr>
        <p:txBody>
          <a:bodyPr wrap="square" rtlCol="0">
            <a:spAutoFit/>
          </a:bodyPr>
          <a:lstStyle/>
          <a:p>
            <a:pPr algn="ctr"/>
            <a:r>
              <a:rPr lang="en-US" sz="2000" dirty="0"/>
              <a:t>Wb_sell.csv and </a:t>
            </a:r>
            <a:r>
              <a:rPr lang="en-US" sz="2000" dirty="0" err="1"/>
              <a:t>Wb_buy</a:t>
            </a:r>
            <a:r>
              <a:rPr lang="en-US" sz="2000" dirty="0"/>
              <a:t> .csv</a:t>
            </a:r>
          </a:p>
          <a:p>
            <a:pPr marL="742950" indent="-742950">
              <a:buAutoNum type="arabicPeriod"/>
            </a:pPr>
            <a:endParaRPr lang="en-US" sz="3600" dirty="0"/>
          </a:p>
        </p:txBody>
      </p:sp>
    </p:spTree>
    <p:extLst>
      <p:ext uri="{BB962C8B-B14F-4D97-AF65-F5344CB8AC3E}">
        <p14:creationId xmlns:p14="http://schemas.microsoft.com/office/powerpoint/2010/main" val="74131200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First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631216"/>
          </a:xfrm>
          <a:prstGeom prst="rect">
            <a:avLst/>
          </a:prstGeom>
          <a:noFill/>
        </p:spPr>
        <p:txBody>
          <a:bodyPr wrap="square" lIns="91440" tIns="45720" rIns="91440" bIns="45720" rtlCol="0" anchor="t">
            <a:spAutoFit/>
          </a:bodyPr>
          <a:lstStyle/>
          <a:p>
            <a:r>
              <a:rPr lang="en-US" sz="3200" b="0" i="0" dirty="0">
                <a:solidFill>
                  <a:srgbClr val="000000"/>
                </a:solidFill>
                <a:effectLst/>
              </a:rPr>
              <a:t>Find exact match between (</a:t>
            </a:r>
            <a:r>
              <a:rPr lang="en-US" sz="3200" b="0" i="0" dirty="0" err="1">
                <a:solidFill>
                  <a:srgbClr val="000000"/>
                </a:solidFill>
                <a:effectLst/>
              </a:rPr>
              <a:t>wb_buy</a:t>
            </a:r>
            <a:r>
              <a:rPr lang="en-US" sz="3200" b="0" i="0" dirty="0">
                <a:solidFill>
                  <a:srgbClr val="000000"/>
                </a:solidFill>
                <a:effectLst/>
              </a:rPr>
              <a:t>, </a:t>
            </a:r>
            <a:r>
              <a:rPr lang="en-US" sz="3200" b="0" i="0" dirty="0" err="1">
                <a:solidFill>
                  <a:srgbClr val="000000"/>
                </a:solidFill>
                <a:effectLst/>
              </a:rPr>
              <a:t>trf_sell</a:t>
            </a:r>
            <a:r>
              <a:rPr lang="en-US" sz="3200" b="0" i="0" dirty="0">
                <a:solidFill>
                  <a:srgbClr val="000000"/>
                </a:solidFill>
                <a:effectLst/>
              </a:rPr>
              <a:t>) and vice versa based on broker, symbol, quantity, price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138773"/>
          </a:xfrm>
          <a:prstGeom prst="rect">
            <a:avLst/>
          </a:prstGeom>
          <a:noFill/>
        </p:spPr>
        <p:txBody>
          <a:bodyPr wrap="square" lIns="91440" tIns="45720" rIns="91440" bIns="45720" rtlCol="0" anchor="t">
            <a:spAutoFit/>
          </a:bodyPr>
          <a:lstStyle/>
          <a:p>
            <a:r>
              <a:rPr lang="en-US" sz="3200" dirty="0"/>
              <a:t>First round match percentage = 72%</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sp>
        <p:nvSpPr>
          <p:cNvPr id="15" name="TextBox 14">
            <a:extLst>
              <a:ext uri="{FF2B5EF4-FFF2-40B4-BE49-F238E27FC236}">
                <a16:creationId xmlns:a16="http://schemas.microsoft.com/office/drawing/2014/main" id="{F897CE10-A84B-0423-FF50-F20400A6CCBF}"/>
              </a:ext>
            </a:extLst>
          </p:cNvPr>
          <p:cNvSpPr txBox="1"/>
          <p:nvPr/>
        </p:nvSpPr>
        <p:spPr>
          <a:xfrm>
            <a:off x="1494031" y="4603784"/>
            <a:ext cx="10287000" cy="1631216"/>
          </a:xfrm>
          <a:prstGeom prst="rect">
            <a:avLst/>
          </a:prstGeom>
          <a:noFill/>
        </p:spPr>
        <p:txBody>
          <a:bodyPr wrap="square" lIns="91440" tIns="45720" rIns="91440" bIns="45720" rtlCol="0" anchor="t">
            <a:spAutoFit/>
          </a:bodyPr>
          <a:lstStyle/>
          <a:p>
            <a:r>
              <a:rPr lang="en-US" sz="3200" dirty="0"/>
              <a:t>Outputs csv files – </a:t>
            </a:r>
            <a:r>
              <a:rPr lang="en-US" sz="3200" dirty="0" err="1"/>
              <a:t>wb_matching</a:t>
            </a:r>
            <a:r>
              <a:rPr lang="en-US" sz="3200" dirty="0"/>
              <a:t>, </a:t>
            </a:r>
            <a:r>
              <a:rPr lang="en-US" sz="3200" dirty="0" err="1"/>
              <a:t>trf_matching</a:t>
            </a:r>
            <a:r>
              <a:rPr lang="en-US" sz="3200" dirty="0"/>
              <a:t>, </a:t>
            </a:r>
            <a:r>
              <a:rPr lang="en-US" sz="3200" dirty="0" err="1"/>
              <a:t>wb_not_matching</a:t>
            </a:r>
            <a:r>
              <a:rPr lang="en-US" sz="3200" dirty="0"/>
              <a:t>, </a:t>
            </a:r>
            <a:r>
              <a:rPr lang="en-US" sz="3200" dirty="0" err="1"/>
              <a:t>trf_not_matching</a:t>
            </a:r>
            <a:endParaRPr lang="en-US" sz="3200" dirty="0"/>
          </a:p>
          <a:p>
            <a:endParaRPr lang="en-US" sz="3600" dirty="0"/>
          </a:p>
        </p:txBody>
      </p:sp>
      <p:pic>
        <p:nvPicPr>
          <p:cNvPr id="4" name="Picture 3" descr="A white sheet with black text&#10;&#10;Description automatically generated">
            <a:extLst>
              <a:ext uri="{FF2B5EF4-FFF2-40B4-BE49-F238E27FC236}">
                <a16:creationId xmlns:a16="http://schemas.microsoft.com/office/drawing/2014/main" id="{56BA5784-BB22-66AD-D91D-D23031CCDAA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94027" y="6079189"/>
            <a:ext cx="4258269" cy="790685"/>
          </a:xfrm>
          <a:prstGeom prst="rect">
            <a:avLst/>
          </a:prstGeom>
        </p:spPr>
      </p:pic>
      <p:pic>
        <p:nvPicPr>
          <p:cNvPr id="10" name="Picture 9" descr="A white grid with black text&#10;&#10;Description automatically generated">
            <a:extLst>
              <a:ext uri="{FF2B5EF4-FFF2-40B4-BE49-F238E27FC236}">
                <a16:creationId xmlns:a16="http://schemas.microsoft.com/office/drawing/2014/main" id="{EFBE3B71-BE03-5722-98F8-ACD5E3A16C1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0968" y="6079189"/>
            <a:ext cx="4887007" cy="790685"/>
          </a:xfrm>
          <a:prstGeom prst="rect">
            <a:avLst/>
          </a:prstGeom>
        </p:spPr>
      </p:pic>
      <p:sp>
        <p:nvSpPr>
          <p:cNvPr id="11" name="TextBox 10">
            <a:extLst>
              <a:ext uri="{FF2B5EF4-FFF2-40B4-BE49-F238E27FC236}">
                <a16:creationId xmlns:a16="http://schemas.microsoft.com/office/drawing/2014/main" id="{54CB189A-A4D8-5872-2C61-6DF9B2D8023A}"/>
              </a:ext>
            </a:extLst>
          </p:cNvPr>
          <p:cNvSpPr txBox="1"/>
          <p:nvPr/>
        </p:nvSpPr>
        <p:spPr>
          <a:xfrm>
            <a:off x="2485016" y="5803024"/>
            <a:ext cx="738909" cy="307777"/>
          </a:xfrm>
          <a:prstGeom prst="rect">
            <a:avLst/>
          </a:prstGeom>
          <a:noFill/>
        </p:spPr>
        <p:txBody>
          <a:bodyPr wrap="square" rtlCol="0">
            <a:spAutoFit/>
          </a:bodyPr>
          <a:lstStyle/>
          <a:p>
            <a:r>
              <a:rPr lang="en-US" sz="1400" dirty="0"/>
              <a:t>TRF</a:t>
            </a:r>
          </a:p>
        </p:txBody>
      </p:sp>
      <p:sp>
        <p:nvSpPr>
          <p:cNvPr id="12" name="TextBox 11">
            <a:extLst>
              <a:ext uri="{FF2B5EF4-FFF2-40B4-BE49-F238E27FC236}">
                <a16:creationId xmlns:a16="http://schemas.microsoft.com/office/drawing/2014/main" id="{82FAD950-890C-EFB5-ACD9-8DB8E9D78455}"/>
              </a:ext>
            </a:extLst>
          </p:cNvPr>
          <p:cNvSpPr txBox="1"/>
          <p:nvPr/>
        </p:nvSpPr>
        <p:spPr>
          <a:xfrm>
            <a:off x="8653706" y="5803023"/>
            <a:ext cx="738909" cy="307777"/>
          </a:xfrm>
          <a:prstGeom prst="rect">
            <a:avLst/>
          </a:prstGeom>
          <a:noFill/>
        </p:spPr>
        <p:txBody>
          <a:bodyPr wrap="square" rtlCol="0">
            <a:spAutoFit/>
          </a:bodyPr>
          <a:lstStyle/>
          <a:p>
            <a:r>
              <a:rPr lang="en-US" sz="1400" dirty="0"/>
              <a:t>WB</a:t>
            </a:r>
          </a:p>
        </p:txBody>
      </p:sp>
    </p:spTree>
    <p:extLst>
      <p:ext uri="{BB962C8B-B14F-4D97-AF65-F5344CB8AC3E}">
        <p14:creationId xmlns:p14="http://schemas.microsoft.com/office/powerpoint/2010/main" val="3156667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Second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631216"/>
          </a:xfrm>
          <a:prstGeom prst="rect">
            <a:avLst/>
          </a:prstGeom>
          <a:noFill/>
        </p:spPr>
        <p:txBody>
          <a:bodyPr wrap="square" lIns="91440" tIns="45720" rIns="91440" bIns="45720" rtlCol="0" anchor="t">
            <a:spAutoFit/>
          </a:bodyPr>
          <a:lstStyle/>
          <a:p>
            <a:r>
              <a:rPr lang="en-US" sz="3200" dirty="0">
                <a:solidFill>
                  <a:srgbClr val="000000"/>
                </a:solidFill>
              </a:rPr>
              <a:t>Match </a:t>
            </a:r>
            <a:r>
              <a:rPr lang="en-US" sz="3200" b="0" i="0" dirty="0">
                <a:solidFill>
                  <a:srgbClr val="000000"/>
                </a:solidFill>
                <a:effectLst/>
              </a:rPr>
              <a:t>on cumulative trade quantity between </a:t>
            </a:r>
            <a:r>
              <a:rPr lang="en-US" sz="3200" b="0" i="0" dirty="0" err="1">
                <a:solidFill>
                  <a:srgbClr val="000000"/>
                </a:solidFill>
                <a:effectLst/>
              </a:rPr>
              <a:t>not_matching</a:t>
            </a:r>
            <a:r>
              <a:rPr lang="en-US" sz="3200" b="0" i="0" dirty="0">
                <a:solidFill>
                  <a:srgbClr val="000000"/>
                </a:solidFill>
                <a:effectLst/>
              </a:rPr>
              <a:t> files </a:t>
            </a:r>
            <a:r>
              <a:rPr lang="en-US" sz="3200" dirty="0">
                <a:solidFill>
                  <a:srgbClr val="000000"/>
                </a:solidFill>
              </a:rPr>
              <a:t>for each </a:t>
            </a:r>
            <a:r>
              <a:rPr lang="en-US" sz="3200" b="0" i="0" dirty="0">
                <a:solidFill>
                  <a:srgbClr val="000000"/>
                </a:solidFill>
                <a:effectLst/>
              </a:rPr>
              <a:t>broker and </a:t>
            </a:r>
            <a:r>
              <a:rPr lang="en-US" sz="3200" dirty="0">
                <a:solidFill>
                  <a:srgbClr val="000000"/>
                </a:solidFill>
              </a:rPr>
              <a:t> symbol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138773"/>
          </a:xfrm>
          <a:prstGeom prst="rect">
            <a:avLst/>
          </a:prstGeom>
          <a:noFill/>
        </p:spPr>
        <p:txBody>
          <a:bodyPr wrap="square" lIns="91440" tIns="45720" rIns="91440" bIns="45720" rtlCol="0" anchor="t">
            <a:spAutoFit/>
          </a:bodyPr>
          <a:lstStyle/>
          <a:p>
            <a:r>
              <a:rPr lang="en-US" sz="3200" dirty="0"/>
              <a:t>Second round match percentage = 22%</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sp>
        <p:nvSpPr>
          <p:cNvPr id="15" name="TextBox 14">
            <a:extLst>
              <a:ext uri="{FF2B5EF4-FFF2-40B4-BE49-F238E27FC236}">
                <a16:creationId xmlns:a16="http://schemas.microsoft.com/office/drawing/2014/main" id="{F897CE10-A84B-0423-FF50-F20400A6CCBF}"/>
              </a:ext>
            </a:extLst>
          </p:cNvPr>
          <p:cNvSpPr txBox="1"/>
          <p:nvPr/>
        </p:nvSpPr>
        <p:spPr>
          <a:xfrm>
            <a:off x="1494031" y="4695441"/>
            <a:ext cx="10287000" cy="1631216"/>
          </a:xfrm>
          <a:prstGeom prst="rect">
            <a:avLst/>
          </a:prstGeom>
          <a:noFill/>
        </p:spPr>
        <p:txBody>
          <a:bodyPr wrap="square" lIns="91440" tIns="45720" rIns="91440" bIns="45720" rtlCol="0" anchor="t">
            <a:spAutoFit/>
          </a:bodyPr>
          <a:lstStyle/>
          <a:p>
            <a:r>
              <a:rPr lang="en-US" sz="3200" dirty="0"/>
              <a:t>Outputs csv files – wb_matching_v2, trf_matching_v2, wb_not_matching_v2, trf_not_matching_v2</a:t>
            </a:r>
          </a:p>
          <a:p>
            <a:endParaRPr lang="en-US" sz="3600" dirty="0"/>
          </a:p>
        </p:txBody>
      </p:sp>
      <p:sp>
        <p:nvSpPr>
          <p:cNvPr id="9" name="TextBox 8">
            <a:extLst>
              <a:ext uri="{FF2B5EF4-FFF2-40B4-BE49-F238E27FC236}">
                <a16:creationId xmlns:a16="http://schemas.microsoft.com/office/drawing/2014/main" id="{73F190AE-4FA1-5764-F34E-6C5C5D49E708}"/>
              </a:ext>
            </a:extLst>
          </p:cNvPr>
          <p:cNvSpPr txBox="1"/>
          <p:nvPr/>
        </p:nvSpPr>
        <p:spPr>
          <a:xfrm>
            <a:off x="2485016" y="5803024"/>
            <a:ext cx="738909" cy="307777"/>
          </a:xfrm>
          <a:prstGeom prst="rect">
            <a:avLst/>
          </a:prstGeom>
          <a:noFill/>
        </p:spPr>
        <p:txBody>
          <a:bodyPr wrap="square" rtlCol="0">
            <a:spAutoFit/>
          </a:bodyPr>
          <a:lstStyle/>
          <a:p>
            <a:r>
              <a:rPr lang="en-US" sz="1400" dirty="0"/>
              <a:t>TRF</a:t>
            </a:r>
          </a:p>
        </p:txBody>
      </p:sp>
      <p:sp>
        <p:nvSpPr>
          <p:cNvPr id="10" name="TextBox 9">
            <a:extLst>
              <a:ext uri="{FF2B5EF4-FFF2-40B4-BE49-F238E27FC236}">
                <a16:creationId xmlns:a16="http://schemas.microsoft.com/office/drawing/2014/main" id="{AC1ADE29-A8F0-4F94-642A-2463C4342050}"/>
              </a:ext>
            </a:extLst>
          </p:cNvPr>
          <p:cNvSpPr txBox="1"/>
          <p:nvPr/>
        </p:nvSpPr>
        <p:spPr>
          <a:xfrm>
            <a:off x="8653706" y="5803023"/>
            <a:ext cx="738909" cy="307777"/>
          </a:xfrm>
          <a:prstGeom prst="rect">
            <a:avLst/>
          </a:prstGeom>
          <a:noFill/>
        </p:spPr>
        <p:txBody>
          <a:bodyPr wrap="square" rtlCol="0">
            <a:spAutoFit/>
          </a:bodyPr>
          <a:lstStyle/>
          <a:p>
            <a:r>
              <a:rPr lang="en-US" sz="1400" dirty="0"/>
              <a:t>WB</a:t>
            </a:r>
          </a:p>
        </p:txBody>
      </p:sp>
      <p:pic>
        <p:nvPicPr>
          <p:cNvPr id="12" name="Picture 11">
            <a:extLst>
              <a:ext uri="{FF2B5EF4-FFF2-40B4-BE49-F238E27FC236}">
                <a16:creationId xmlns:a16="http://schemas.microsoft.com/office/drawing/2014/main" id="{3F8D628D-EF93-7208-CE58-F94C6C81FB1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90564" y="6110800"/>
            <a:ext cx="4563112" cy="419158"/>
          </a:xfrm>
          <a:prstGeom prst="rect">
            <a:avLst/>
          </a:prstGeom>
        </p:spPr>
      </p:pic>
      <p:pic>
        <p:nvPicPr>
          <p:cNvPr id="16" name="Picture 15" descr="A white grid with black text&#10;&#10;Description automatically generated">
            <a:extLst>
              <a:ext uri="{FF2B5EF4-FFF2-40B4-BE49-F238E27FC236}">
                <a16:creationId xmlns:a16="http://schemas.microsoft.com/office/drawing/2014/main" id="{66152472-0031-94D7-1871-9B37BDDAB61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2024" y="6057788"/>
            <a:ext cx="4896533" cy="800212"/>
          </a:xfrm>
          <a:prstGeom prst="rect">
            <a:avLst/>
          </a:prstGeom>
        </p:spPr>
      </p:pic>
    </p:spTree>
    <p:extLst>
      <p:ext uri="{BB962C8B-B14F-4D97-AF65-F5344CB8AC3E}">
        <p14:creationId xmlns:p14="http://schemas.microsoft.com/office/powerpoint/2010/main" val="34876356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Third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2123658"/>
          </a:xfrm>
          <a:prstGeom prst="rect">
            <a:avLst/>
          </a:prstGeom>
          <a:noFill/>
        </p:spPr>
        <p:txBody>
          <a:bodyPr wrap="square" lIns="91440" tIns="45720" rIns="91440" bIns="45720" rtlCol="0" anchor="t">
            <a:spAutoFit/>
          </a:bodyPr>
          <a:lstStyle/>
          <a:p>
            <a:r>
              <a:rPr lang="en-US" sz="3200" b="0" i="0" dirty="0">
                <a:solidFill>
                  <a:srgbClr val="000000"/>
                </a:solidFill>
                <a:effectLst/>
              </a:rPr>
              <a:t>Find subset of numbers that add up to cumulative trade total between not matching files based on broker, symbol, average price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138773"/>
          </a:xfrm>
          <a:prstGeom prst="rect">
            <a:avLst/>
          </a:prstGeom>
          <a:noFill/>
        </p:spPr>
        <p:txBody>
          <a:bodyPr wrap="square" lIns="91440" tIns="45720" rIns="91440" bIns="45720" rtlCol="0" anchor="t">
            <a:spAutoFit/>
          </a:bodyPr>
          <a:lstStyle/>
          <a:p>
            <a:r>
              <a:rPr lang="en-US" sz="3200" dirty="0"/>
              <a:t>Third round match percentage = 3%</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sp>
        <p:nvSpPr>
          <p:cNvPr id="15" name="TextBox 14">
            <a:extLst>
              <a:ext uri="{FF2B5EF4-FFF2-40B4-BE49-F238E27FC236}">
                <a16:creationId xmlns:a16="http://schemas.microsoft.com/office/drawing/2014/main" id="{F897CE10-A84B-0423-FF50-F20400A6CCBF}"/>
              </a:ext>
            </a:extLst>
          </p:cNvPr>
          <p:cNvSpPr txBox="1"/>
          <p:nvPr/>
        </p:nvSpPr>
        <p:spPr>
          <a:xfrm>
            <a:off x="1494031" y="4651011"/>
            <a:ext cx="10287000" cy="1631216"/>
          </a:xfrm>
          <a:prstGeom prst="rect">
            <a:avLst/>
          </a:prstGeom>
          <a:noFill/>
        </p:spPr>
        <p:txBody>
          <a:bodyPr wrap="square" lIns="91440" tIns="45720" rIns="91440" bIns="45720" rtlCol="0" anchor="t">
            <a:spAutoFit/>
          </a:bodyPr>
          <a:lstStyle/>
          <a:p>
            <a:r>
              <a:rPr lang="en-US" sz="3200" dirty="0"/>
              <a:t>Outputs csv files – wb_matching_v3, trf_matching_v3, wb_not_matching_v3, trf_not_matching_v3</a:t>
            </a:r>
          </a:p>
          <a:p>
            <a:endParaRPr lang="en-US" sz="3600" dirty="0"/>
          </a:p>
        </p:txBody>
      </p:sp>
      <p:sp>
        <p:nvSpPr>
          <p:cNvPr id="3" name="TextBox 2">
            <a:extLst>
              <a:ext uri="{FF2B5EF4-FFF2-40B4-BE49-F238E27FC236}">
                <a16:creationId xmlns:a16="http://schemas.microsoft.com/office/drawing/2014/main" id="{C206AB3D-B075-F63A-3484-DEB2D68BD254}"/>
              </a:ext>
            </a:extLst>
          </p:cNvPr>
          <p:cNvSpPr txBox="1"/>
          <p:nvPr/>
        </p:nvSpPr>
        <p:spPr>
          <a:xfrm>
            <a:off x="2485016" y="5803024"/>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34FED5E0-22C7-AA30-581F-AD68D02AC655}"/>
              </a:ext>
            </a:extLst>
          </p:cNvPr>
          <p:cNvSpPr txBox="1"/>
          <p:nvPr/>
        </p:nvSpPr>
        <p:spPr>
          <a:xfrm>
            <a:off x="8598622" y="5803023"/>
            <a:ext cx="738909" cy="307777"/>
          </a:xfrm>
          <a:prstGeom prst="rect">
            <a:avLst/>
          </a:prstGeom>
          <a:noFill/>
        </p:spPr>
        <p:txBody>
          <a:bodyPr wrap="square" rtlCol="0">
            <a:spAutoFit/>
          </a:bodyPr>
          <a:lstStyle/>
          <a:p>
            <a:r>
              <a:rPr lang="en-US" sz="1400" dirty="0"/>
              <a:t>WB</a:t>
            </a:r>
          </a:p>
        </p:txBody>
      </p:sp>
      <p:pic>
        <p:nvPicPr>
          <p:cNvPr id="12" name="Picture 11">
            <a:extLst>
              <a:ext uri="{FF2B5EF4-FFF2-40B4-BE49-F238E27FC236}">
                <a16:creationId xmlns:a16="http://schemas.microsoft.com/office/drawing/2014/main" id="{9C384BC9-4DFF-D642-F13A-AA0E37EE3E4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05520" y="6176934"/>
            <a:ext cx="4925112" cy="428685"/>
          </a:xfrm>
          <a:prstGeom prst="rect">
            <a:avLst/>
          </a:prstGeom>
        </p:spPr>
      </p:pic>
      <p:pic>
        <p:nvPicPr>
          <p:cNvPr id="16" name="Picture 15">
            <a:extLst>
              <a:ext uri="{FF2B5EF4-FFF2-40B4-BE49-F238E27FC236}">
                <a16:creationId xmlns:a16="http://schemas.microsoft.com/office/drawing/2014/main" id="{902BFEA1-7358-CF17-3A1A-36E5E208E7C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06282" y="6282227"/>
            <a:ext cx="4296375" cy="238158"/>
          </a:xfrm>
          <a:prstGeom prst="rect">
            <a:avLst/>
          </a:prstGeom>
        </p:spPr>
      </p:pic>
    </p:spTree>
    <p:extLst>
      <p:ext uri="{BB962C8B-B14F-4D97-AF65-F5344CB8AC3E}">
        <p14:creationId xmlns:p14="http://schemas.microsoft.com/office/powerpoint/2010/main" val="19104706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Fourth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138773"/>
          </a:xfrm>
          <a:prstGeom prst="rect">
            <a:avLst/>
          </a:prstGeom>
          <a:noFill/>
        </p:spPr>
        <p:txBody>
          <a:bodyPr wrap="square" lIns="91440" tIns="45720" rIns="91440" bIns="45720" rtlCol="0" anchor="t">
            <a:spAutoFit/>
          </a:bodyPr>
          <a:lstStyle/>
          <a:p>
            <a:r>
              <a:rPr lang="en-US" sz="3200" b="0" i="0" dirty="0">
                <a:solidFill>
                  <a:srgbClr val="000000"/>
                </a:solidFill>
                <a:effectLst/>
              </a:rPr>
              <a:t>Repeat Second Round Match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138773"/>
          </a:xfrm>
          <a:prstGeom prst="rect">
            <a:avLst/>
          </a:prstGeom>
          <a:noFill/>
        </p:spPr>
        <p:txBody>
          <a:bodyPr wrap="square" lIns="91440" tIns="45720" rIns="91440" bIns="45720" rtlCol="0" anchor="t">
            <a:spAutoFit/>
          </a:bodyPr>
          <a:lstStyle/>
          <a:p>
            <a:r>
              <a:rPr lang="en-US" sz="3200" dirty="0"/>
              <a:t>Fourth round match percentage = 1% for both </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sp>
        <p:nvSpPr>
          <p:cNvPr id="15" name="TextBox 14">
            <a:extLst>
              <a:ext uri="{FF2B5EF4-FFF2-40B4-BE49-F238E27FC236}">
                <a16:creationId xmlns:a16="http://schemas.microsoft.com/office/drawing/2014/main" id="{F897CE10-A84B-0423-FF50-F20400A6CCBF}"/>
              </a:ext>
            </a:extLst>
          </p:cNvPr>
          <p:cNvSpPr txBox="1"/>
          <p:nvPr/>
        </p:nvSpPr>
        <p:spPr>
          <a:xfrm>
            <a:off x="1494031" y="4718473"/>
            <a:ext cx="10287000" cy="1631216"/>
          </a:xfrm>
          <a:prstGeom prst="rect">
            <a:avLst/>
          </a:prstGeom>
          <a:noFill/>
        </p:spPr>
        <p:txBody>
          <a:bodyPr wrap="square" lIns="91440" tIns="45720" rIns="91440" bIns="45720" rtlCol="0" anchor="t">
            <a:spAutoFit/>
          </a:bodyPr>
          <a:lstStyle/>
          <a:p>
            <a:r>
              <a:rPr lang="en-US" sz="3200" dirty="0"/>
              <a:t>Outputs csv files – wb_matching_v4, trf_matching_v4, wb_not_matching_v4, trf_not_matching_v4</a:t>
            </a:r>
          </a:p>
          <a:p>
            <a:endParaRPr lang="en-US" sz="3600" dirty="0"/>
          </a:p>
        </p:txBody>
      </p:sp>
      <p:sp>
        <p:nvSpPr>
          <p:cNvPr id="3" name="TextBox 2">
            <a:extLst>
              <a:ext uri="{FF2B5EF4-FFF2-40B4-BE49-F238E27FC236}">
                <a16:creationId xmlns:a16="http://schemas.microsoft.com/office/drawing/2014/main" id="{44AC52A0-3BF9-A9A3-DC6F-4935533AC599}"/>
              </a:ext>
            </a:extLst>
          </p:cNvPr>
          <p:cNvSpPr txBox="1"/>
          <p:nvPr/>
        </p:nvSpPr>
        <p:spPr>
          <a:xfrm>
            <a:off x="2485016" y="5803024"/>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89FEC1A5-AB29-239B-DB62-97DFADDD90AE}"/>
              </a:ext>
            </a:extLst>
          </p:cNvPr>
          <p:cNvSpPr txBox="1"/>
          <p:nvPr/>
        </p:nvSpPr>
        <p:spPr>
          <a:xfrm>
            <a:off x="8598622" y="5803023"/>
            <a:ext cx="738909" cy="307777"/>
          </a:xfrm>
          <a:prstGeom prst="rect">
            <a:avLst/>
          </a:prstGeom>
          <a:noFill/>
        </p:spPr>
        <p:txBody>
          <a:bodyPr wrap="square" rtlCol="0">
            <a:spAutoFit/>
          </a:bodyPr>
          <a:lstStyle/>
          <a:p>
            <a:r>
              <a:rPr lang="en-US" sz="1400" dirty="0"/>
              <a:t>WB</a:t>
            </a:r>
          </a:p>
        </p:txBody>
      </p:sp>
      <p:pic>
        <p:nvPicPr>
          <p:cNvPr id="12" name="Picture 11" descr="A grid of numbers with black numbers&#10;&#10;Description automatically generated with medium confidence">
            <a:extLst>
              <a:ext uri="{FF2B5EF4-FFF2-40B4-BE49-F238E27FC236}">
                <a16:creationId xmlns:a16="http://schemas.microsoft.com/office/drawing/2014/main" id="{F499EF57-4B73-0C89-EC69-AC74FC2045A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0353" y="6158522"/>
            <a:ext cx="4896533" cy="638264"/>
          </a:xfrm>
          <a:prstGeom prst="rect">
            <a:avLst/>
          </a:prstGeom>
        </p:spPr>
      </p:pic>
      <p:pic>
        <p:nvPicPr>
          <p:cNvPr id="16" name="Picture 15">
            <a:extLst>
              <a:ext uri="{FF2B5EF4-FFF2-40B4-BE49-F238E27FC236}">
                <a16:creationId xmlns:a16="http://schemas.microsoft.com/office/drawing/2014/main" id="{8CBD449B-140B-55CC-7A45-76B78ED8B9D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10362" y="6259284"/>
            <a:ext cx="4315427" cy="419158"/>
          </a:xfrm>
          <a:prstGeom prst="rect">
            <a:avLst/>
          </a:prstGeom>
        </p:spPr>
      </p:pic>
    </p:spTree>
    <p:extLst>
      <p:ext uri="{BB962C8B-B14F-4D97-AF65-F5344CB8AC3E}">
        <p14:creationId xmlns:p14="http://schemas.microsoft.com/office/powerpoint/2010/main" val="1293189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4634fbf-cba0-4f2c-b64b-bfe5786ed74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文档" ma:contentTypeID="0x01010091704C4F4458AD4799CA30A1424640A8" ma:contentTypeVersion="10" ma:contentTypeDescription="新建文档。" ma:contentTypeScope="" ma:versionID="603888007cbb681a3473a2397bc01e52">
  <xsd:schema xmlns:xsd="http://www.w3.org/2001/XMLSchema" xmlns:xs="http://www.w3.org/2001/XMLSchema" xmlns:p="http://schemas.microsoft.com/office/2006/metadata/properties" xmlns:ns3="04634fbf-cba0-4f2c-b64b-bfe5786ed74a" targetNamespace="http://schemas.microsoft.com/office/2006/metadata/properties" ma:root="true" ma:fieldsID="3e2da1342de8abc2c9ddcd8cd30c6802" ns3:_="">
    <xsd:import namespace="04634fbf-cba0-4f2c-b64b-bfe5786ed74a"/>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634fbf-cba0-4f2c-b64b-bfe5786ed74a"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3027CA-153C-43A2-9067-346C0FB0C7E1}">
  <ds:schemaRefs>
    <ds:schemaRef ds:uri="http://purl.org/dc/elements/1.1/"/>
    <ds:schemaRef ds:uri="http://www.w3.org/XML/1998/namespace"/>
    <ds:schemaRef ds:uri="http://purl.org/dc/dcmityp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04634fbf-cba0-4f2c-b64b-bfe5786ed74a"/>
    <ds:schemaRef ds:uri="http://schemas.microsoft.com/office/2006/metadata/properties"/>
  </ds:schemaRefs>
</ds:datastoreItem>
</file>

<file path=customXml/itemProps2.xml><?xml version="1.0" encoding="utf-8"?>
<ds:datastoreItem xmlns:ds="http://schemas.openxmlformats.org/officeDocument/2006/customXml" ds:itemID="{C71712F0-88DD-463B-AD23-6E1917D892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634fbf-cba0-4f2c-b64b-bfe5786ed7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7C4A66-61EC-4D03-9A42-DCBF8752D1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13581</TotalTime>
  <Words>739</Words>
  <Application>Microsoft Office PowerPoint</Application>
  <PresentationFormat>Widescreen</PresentationFormat>
  <Paragraphs>74</Paragraphs>
  <Slides>13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Calibri</vt:lpstr>
      <vt:lpstr>Quire Sans</vt:lpstr>
      <vt:lpstr>office theme</vt:lpstr>
      <vt:lpstr>TRF_WB Matching Program </vt:lpstr>
      <vt:lpstr>PowerPoint Presentation</vt:lpstr>
      <vt:lpstr>How to find ‘breaks’ between TRF and WB</vt:lpstr>
      <vt:lpstr>PowerPoint Presentation</vt:lpstr>
      <vt:lpstr>Prepare Data for Processing </vt:lpstr>
      <vt:lpstr>First Round Match </vt:lpstr>
      <vt:lpstr>Second Round Match </vt:lpstr>
      <vt:lpstr>Third Round Match </vt:lpstr>
      <vt:lpstr>Fourth Round Match </vt:lpstr>
      <vt:lpstr>Fifth Round Match </vt:lpstr>
      <vt:lpstr>Summary </vt:lpstr>
      <vt:lpstr>Potential Solutions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Yang</dc:creator>
  <cp:lastModifiedBy>Anthony Yang</cp:lastModifiedBy>
  <cp:revision>8</cp:revision>
  <dcterms:created xsi:type="dcterms:W3CDTF">2024-06-17T19:17:16Z</dcterms:created>
  <dcterms:modified xsi:type="dcterms:W3CDTF">2024-08-08T19:38:09Z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0x01010091704C4F4458AD4799CA30A1424640A8</vt:lpwstr>
  </property>
</Properties>
</file>