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9" r:id="rId6"/>
    <p:sldId id="286" r:id="rId7"/>
    <p:sldId id="275" r:id="rId8"/>
    <p:sldId id="276" r:id="rId9"/>
    <p:sldId id="277" r:id="rId10"/>
    <p:sldId id="290" r:id="rId11"/>
    <p:sldId id="291" r:id="rId12"/>
    <p:sldId id="292" r:id="rId13"/>
    <p:sldId id="295" r:id="rId14"/>
    <p:sldId id="296" r:id="rId15"/>
    <p:sldId id="293" r:id="rId16"/>
    <p:sldId id="294"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DF6"/>
    <a:srgbClr val="FF5D5D"/>
    <a:srgbClr val="3E97FF"/>
    <a:srgbClr val="0059FF"/>
    <a:srgbClr val="648BF8"/>
    <a:srgbClr val="0A43EA"/>
    <a:srgbClr val="004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0"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92CFB-E4E2-4671-84C9-9231D204B1B9}" type="datetimeFigureOut">
              <a:rPr lang="en-US" smtClean="0"/>
              <a:t>8/13/2024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91BE-0B5C-4DB9-8EF4-A5A81C125A9B}" type="slidenum">
              <a:rPr lang="en-US" smtClean="0"/>
              <a:t>‹#›</a:t>
            </a:fld>
            <a:endParaRPr lang="en-US"/>
          </a:p>
        </p:txBody>
      </p:sp>
    </p:spTree>
    <p:extLst>
      <p:ext uri="{BB962C8B-B14F-4D97-AF65-F5344CB8AC3E}">
        <p14:creationId xmlns:p14="http://schemas.microsoft.com/office/powerpoint/2010/main" val="42633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To start, something that we noticed during the sign up process was the time associated with the sign up especially during the tax certification step. Filling in the same information across all three apps, Robinhood was the only app that let me do the sign up in a single session on the app, and I was actually able to get onto the plaid landing page to link my bank account. Moreover, </a:t>
            </a:r>
            <a:r>
              <a:rPr lang="en-US" err="1"/>
              <a:t>webull</a:t>
            </a:r>
            <a:r>
              <a:rPr lang="en-US"/>
              <a:t> took the longest time to get through the signup process taking 7 minutes and 30 seconds compared to </a:t>
            </a:r>
            <a:r>
              <a:rPr lang="en-US" err="1"/>
              <a:t>robinhood’s</a:t>
            </a:r>
            <a:r>
              <a:rPr lang="en-US"/>
              <a:t> 5 minutes and 30 seconds. Granted this is also a very complicated issue involving regulations and compliance </a:t>
            </a:r>
            <a:r>
              <a:rPr lang="en-US" err="1"/>
              <a:t>etc</a:t>
            </a:r>
            <a:r>
              <a:rPr lang="en-US"/>
              <a:t> but this was something we’d like to highlight</a:t>
            </a:r>
          </a:p>
          <a:p>
            <a:endParaRPr lang="en-US"/>
          </a:p>
        </p:txBody>
      </p:sp>
      <p:sp>
        <p:nvSpPr>
          <p:cNvPr id="4" name="Slide Number Placeholder 3"/>
          <p:cNvSpPr>
            <a:spLocks noGrp="1"/>
          </p:cNvSpPr>
          <p:nvPr>
            <p:ph type="sldNum" sz="quarter" idx="5"/>
          </p:nvPr>
        </p:nvSpPr>
        <p:spPr/>
        <p:txBody>
          <a:bodyPr/>
          <a:lstStyle/>
          <a:p>
            <a:fld id="{D62F91BE-0B5C-4DB9-8EF4-A5A81C125A9B}" type="slidenum">
              <a:rPr lang="en-US" smtClean="0"/>
              <a:t>3</a:t>
            </a:fld>
            <a:endParaRPr lang="en-US"/>
          </a:p>
        </p:txBody>
      </p:sp>
    </p:spTree>
    <p:extLst>
      <p:ext uri="{BB962C8B-B14F-4D97-AF65-F5344CB8AC3E}">
        <p14:creationId xmlns:p14="http://schemas.microsoft.com/office/powerpoint/2010/main" val="2469064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13</a:t>
            </a:fld>
            <a:endParaRPr lang="en-US"/>
          </a:p>
        </p:txBody>
      </p:sp>
    </p:spTree>
    <p:extLst>
      <p:ext uri="{BB962C8B-B14F-4D97-AF65-F5344CB8AC3E}">
        <p14:creationId xmlns:p14="http://schemas.microsoft.com/office/powerpoint/2010/main" val="415992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Moving on, our first observation is that the UI/UX of the app is intimidating for new users. Starting off on the left, this is a slide from </a:t>
            </a:r>
            <a:r>
              <a:rPr lang="en-US" err="1"/>
              <a:t>webull’s</a:t>
            </a:r>
            <a:r>
              <a:rPr lang="en-US"/>
              <a:t> investor presentation deck that we found on the SEC’s website. From the beginning </a:t>
            </a:r>
            <a:r>
              <a:rPr lang="en-US" err="1"/>
              <a:t>webull</a:t>
            </a:r>
            <a:r>
              <a:rPr lang="en-US"/>
              <a:t> has been catered towards more experienced traders. This means that a lot of the design in the app is very intimidating for new traders and their first experience on </a:t>
            </a:r>
            <a:r>
              <a:rPr lang="en-US" err="1"/>
              <a:t>brockerage</a:t>
            </a:r>
            <a:r>
              <a:rPr lang="en-US"/>
              <a:t> apps. We can see this in the examples when we compare the difference between </a:t>
            </a:r>
            <a:r>
              <a:rPr lang="en-US" err="1"/>
              <a:t>webull’s</a:t>
            </a:r>
            <a:r>
              <a:rPr lang="en-US"/>
              <a:t> watch list page and </a:t>
            </a:r>
            <a:r>
              <a:rPr lang="en-US" err="1"/>
              <a:t>robinhood’s</a:t>
            </a:r>
            <a:r>
              <a:rPr lang="en-US"/>
              <a:t> watch list page. While it might objectively be helpful for investors to have more information, most of this information is inaccessible to new traders, whose main objective is to get a simple and fast interface to buy stocks </a:t>
            </a:r>
          </a:p>
        </p:txBody>
      </p:sp>
      <p:sp>
        <p:nvSpPr>
          <p:cNvPr id="4" name="Slide Number Placeholder 3"/>
          <p:cNvSpPr>
            <a:spLocks noGrp="1"/>
          </p:cNvSpPr>
          <p:nvPr>
            <p:ph type="sldNum" sz="quarter" idx="5"/>
          </p:nvPr>
        </p:nvSpPr>
        <p:spPr/>
        <p:txBody>
          <a:bodyPr/>
          <a:lstStyle/>
          <a:p>
            <a:fld id="{D62F91BE-0B5C-4DB9-8EF4-A5A81C125A9B}" type="slidenum">
              <a:rPr lang="en-US" smtClean="0"/>
              <a:t>5</a:t>
            </a:fld>
            <a:endParaRPr lang="en-US"/>
          </a:p>
        </p:txBody>
      </p:sp>
    </p:spTree>
    <p:extLst>
      <p:ext uri="{BB962C8B-B14F-4D97-AF65-F5344CB8AC3E}">
        <p14:creationId xmlns:p14="http://schemas.microsoft.com/office/powerpoint/2010/main" val="15077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6</a:t>
            </a:fld>
            <a:endParaRPr lang="en-US"/>
          </a:p>
        </p:txBody>
      </p:sp>
    </p:spTree>
    <p:extLst>
      <p:ext uri="{BB962C8B-B14F-4D97-AF65-F5344CB8AC3E}">
        <p14:creationId xmlns:p14="http://schemas.microsoft.com/office/powerpoint/2010/main" val="3825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7</a:t>
            </a:fld>
            <a:endParaRPr lang="en-US"/>
          </a:p>
        </p:txBody>
      </p:sp>
    </p:spTree>
    <p:extLst>
      <p:ext uri="{BB962C8B-B14F-4D97-AF65-F5344CB8AC3E}">
        <p14:creationId xmlns:p14="http://schemas.microsoft.com/office/powerpoint/2010/main" val="160733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8</a:t>
            </a:fld>
            <a:endParaRPr lang="en-US"/>
          </a:p>
        </p:txBody>
      </p:sp>
    </p:spTree>
    <p:extLst>
      <p:ext uri="{BB962C8B-B14F-4D97-AF65-F5344CB8AC3E}">
        <p14:creationId xmlns:p14="http://schemas.microsoft.com/office/powerpoint/2010/main" val="7219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9</a:t>
            </a:fld>
            <a:endParaRPr lang="en-US"/>
          </a:p>
        </p:txBody>
      </p:sp>
    </p:spTree>
    <p:extLst>
      <p:ext uri="{BB962C8B-B14F-4D97-AF65-F5344CB8AC3E}">
        <p14:creationId xmlns:p14="http://schemas.microsoft.com/office/powerpoint/2010/main" val="124758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10</a:t>
            </a:fld>
            <a:endParaRPr lang="en-US"/>
          </a:p>
        </p:txBody>
      </p:sp>
    </p:spTree>
    <p:extLst>
      <p:ext uri="{BB962C8B-B14F-4D97-AF65-F5344CB8AC3E}">
        <p14:creationId xmlns:p14="http://schemas.microsoft.com/office/powerpoint/2010/main" val="398597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11</a:t>
            </a:fld>
            <a:endParaRPr lang="en-US"/>
          </a:p>
        </p:txBody>
      </p:sp>
    </p:spTree>
    <p:extLst>
      <p:ext uri="{BB962C8B-B14F-4D97-AF65-F5344CB8AC3E}">
        <p14:creationId xmlns:p14="http://schemas.microsoft.com/office/powerpoint/2010/main" val="2945349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12</a:t>
            </a:fld>
            <a:endParaRPr lang="en-US"/>
          </a:p>
        </p:txBody>
      </p:sp>
    </p:spTree>
    <p:extLst>
      <p:ext uri="{BB962C8B-B14F-4D97-AF65-F5344CB8AC3E}">
        <p14:creationId xmlns:p14="http://schemas.microsoft.com/office/powerpoint/2010/main" val="331137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0.png"/><Relationship Id="rId5" Type="http://schemas.openxmlformats.org/officeDocument/2006/relationships/image" Target="../media/image26.svg"/><Relationship Id="rId10" Type="http://schemas.openxmlformats.org/officeDocument/2006/relationships/image" Target="../media/image39.png"/><Relationship Id="rId4" Type="http://schemas.openxmlformats.org/officeDocument/2006/relationships/image" Target="../media/image25.png"/><Relationship Id="rId9" Type="http://schemas.openxmlformats.org/officeDocument/2006/relationships/image" Target="../media/image30.sv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4.PNG"/><Relationship Id="rId5" Type="http://schemas.openxmlformats.org/officeDocument/2006/relationships/image" Target="../media/image26.svg"/><Relationship Id="rId10" Type="http://schemas.openxmlformats.org/officeDocument/2006/relationships/image" Target="../media/image43.PNG"/><Relationship Id="rId4" Type="http://schemas.openxmlformats.org/officeDocument/2006/relationships/image" Target="../media/image25.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4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2.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sv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image" Target="../media/image26.sv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800" dirty="0">
                <a:ea typeface="+mj-lt"/>
                <a:cs typeface="+mj-lt"/>
              </a:rPr>
              <a:t>TRF_WB Matching Program</a:t>
            </a:r>
          </a:p>
          <a:p>
            <a:pPr algn="l"/>
            <a:endParaRPr lang="en-US" sz="3800" dirty="0"/>
          </a:p>
        </p:txBody>
      </p:sp>
      <p:sp>
        <p:nvSpPr>
          <p:cNvPr id="3" name="Subtitle 2"/>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2000" dirty="0">
                <a:ea typeface="Calibri"/>
                <a:cs typeface="Calibri"/>
              </a:rPr>
              <a:t>Anthony Yang &amp; Andrew Louie</a:t>
            </a:r>
          </a:p>
          <a:p>
            <a:pPr algn="l"/>
            <a:r>
              <a:rPr lang="en-US" sz="2000" dirty="0">
                <a:ea typeface="Calibri"/>
                <a:cs typeface="Calibri"/>
              </a:rPr>
              <a:t>July 2024</a:t>
            </a: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C2B2AA9-DD45-CD9C-DE0A-059D5E03D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Fifth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27016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Use DP to calculate if it’s possible to sum up to cumulative value, then append </a:t>
            </a:r>
            <a:r>
              <a:rPr lang="en-US" sz="3200" b="1" i="0" dirty="0">
                <a:solidFill>
                  <a:srgbClr val="000000"/>
                </a:solidFill>
                <a:effectLst/>
              </a:rPr>
              <a:t>random</a:t>
            </a:r>
            <a:r>
              <a:rPr lang="en-US" sz="3200" b="0" i="0" dirty="0">
                <a:solidFill>
                  <a:srgbClr val="000000"/>
                </a:solidFill>
                <a:effectLst/>
              </a:rPr>
              <a:t> combination to matching list</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Fourth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44AC52A0-3BF9-A9A3-DC6F-4935533AC599}"/>
              </a:ext>
            </a:extLst>
          </p:cNvPr>
          <p:cNvSpPr txBox="1"/>
          <p:nvPr/>
        </p:nvSpPr>
        <p:spPr>
          <a:xfrm>
            <a:off x="3308694" y="45068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809638" y="4506885"/>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94031" y="4862383"/>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21378" y="4963146"/>
            <a:ext cx="4315427" cy="419158"/>
          </a:xfrm>
          <a:prstGeom prst="rect">
            <a:avLst/>
          </a:prstGeom>
        </p:spPr>
      </p:pic>
    </p:spTree>
    <p:extLst>
      <p:ext uri="{BB962C8B-B14F-4D97-AF65-F5344CB8AC3E}">
        <p14:creationId xmlns:p14="http://schemas.microsoft.com/office/powerpoint/2010/main" val="822355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Sixth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Repeat first round match – exact match between broker, symbol, quantity, but </a:t>
            </a:r>
            <a:r>
              <a:rPr lang="en-US" sz="3200" b="1" i="0" dirty="0">
                <a:solidFill>
                  <a:srgbClr val="000000"/>
                </a:solidFill>
                <a:effectLst/>
              </a:rPr>
              <a:t>NOT</a:t>
            </a:r>
            <a:r>
              <a:rPr lang="en-US" sz="3200" b="0" i="0" dirty="0">
                <a:solidFill>
                  <a:srgbClr val="000000"/>
                </a:solidFill>
                <a:effectLst/>
              </a:rPr>
              <a:t> price</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8% for WB, 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3824572" y="4521805"/>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968072" y="4564584"/>
            <a:ext cx="738909" cy="307777"/>
          </a:xfrm>
          <a:prstGeom prst="rect">
            <a:avLst/>
          </a:prstGeom>
          <a:noFill/>
        </p:spPr>
        <p:txBody>
          <a:bodyPr wrap="square" rtlCol="0">
            <a:spAutoFit/>
          </a:bodyPr>
          <a:lstStyle/>
          <a:p>
            <a:r>
              <a:rPr lang="en-US" sz="1400" dirty="0"/>
              <a:t>WB</a:t>
            </a:r>
          </a:p>
        </p:txBody>
      </p:sp>
      <p:pic>
        <p:nvPicPr>
          <p:cNvPr id="15" name="Picture 14">
            <a:extLst>
              <a:ext uri="{FF2B5EF4-FFF2-40B4-BE49-F238E27FC236}">
                <a16:creationId xmlns:a16="http://schemas.microsoft.com/office/drawing/2014/main" id="{21C71667-E4EA-E9D7-BA38-C893A84CF6CF}"/>
              </a:ext>
            </a:extLst>
          </p:cNvPr>
          <p:cNvPicPr>
            <a:picLocks noChangeAspect="1"/>
          </p:cNvPicPr>
          <p:nvPr/>
        </p:nvPicPr>
        <p:blipFill>
          <a:blip r:embed="rId10"/>
          <a:stretch>
            <a:fillRect/>
          </a:stretch>
        </p:blipFill>
        <p:spPr>
          <a:xfrm>
            <a:off x="1820995" y="4988805"/>
            <a:ext cx="4887007" cy="381053"/>
          </a:xfrm>
          <a:prstGeom prst="rect">
            <a:avLst/>
          </a:prstGeom>
        </p:spPr>
      </p:pic>
      <p:pic>
        <p:nvPicPr>
          <p:cNvPr id="17" name="Picture 16">
            <a:extLst>
              <a:ext uri="{FF2B5EF4-FFF2-40B4-BE49-F238E27FC236}">
                <a16:creationId xmlns:a16="http://schemas.microsoft.com/office/drawing/2014/main" id="{16AD8AB0-6876-31A0-CD5A-6D655A0A628A}"/>
              </a:ext>
            </a:extLst>
          </p:cNvPr>
          <p:cNvPicPr>
            <a:picLocks noChangeAspect="1"/>
          </p:cNvPicPr>
          <p:nvPr/>
        </p:nvPicPr>
        <p:blipFill>
          <a:blip r:embed="rId11"/>
          <a:stretch>
            <a:fillRect/>
          </a:stretch>
        </p:blipFill>
        <p:spPr>
          <a:xfrm>
            <a:off x="7203628" y="4988805"/>
            <a:ext cx="4267796" cy="381053"/>
          </a:xfrm>
          <a:prstGeom prst="rect">
            <a:avLst/>
          </a:prstGeom>
        </p:spPr>
      </p:pic>
    </p:spTree>
    <p:extLst>
      <p:ext uri="{BB962C8B-B14F-4D97-AF65-F5344CB8AC3E}">
        <p14:creationId xmlns:p14="http://schemas.microsoft.com/office/powerpoint/2010/main" val="3693234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Summary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Total Matching = ~ </a:t>
            </a:r>
            <a:r>
              <a:rPr lang="en-US" sz="3200" dirty="0">
                <a:solidFill>
                  <a:srgbClr val="000000"/>
                </a:solidFill>
              </a:rPr>
              <a:t>90</a:t>
            </a:r>
            <a:r>
              <a:rPr lang="en-US" sz="3200" b="0" i="0" dirty="0">
                <a:solidFill>
                  <a:srgbClr val="000000"/>
                </a:solidFill>
                <a:effectLst/>
              </a:rPr>
              <a:t>% for </a:t>
            </a:r>
            <a:r>
              <a:rPr lang="en-US" sz="3200" b="0" i="0" dirty="0" err="1">
                <a:solidFill>
                  <a:srgbClr val="000000"/>
                </a:solidFill>
                <a:effectLst/>
              </a:rPr>
              <a:t>Webull</a:t>
            </a:r>
            <a:r>
              <a:rPr lang="en-US" sz="3200" b="0" i="0" dirty="0">
                <a:solidFill>
                  <a:srgbClr val="000000"/>
                </a:solidFill>
                <a:effectLst/>
              </a:rPr>
              <a:t> files, ~90% for TRF files</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7398"/>
            <a:ext cx="10287000" cy="1631216"/>
          </a:xfrm>
          <a:prstGeom prst="rect">
            <a:avLst/>
          </a:prstGeom>
          <a:noFill/>
        </p:spPr>
        <p:txBody>
          <a:bodyPr wrap="square" lIns="91440" tIns="45720" rIns="91440" bIns="45720" rtlCol="0" anchor="t">
            <a:spAutoFit/>
          </a:bodyPr>
          <a:lstStyle/>
          <a:p>
            <a:r>
              <a:rPr lang="en-US" sz="3200" dirty="0"/>
              <a:t>Issues: runtime of round 5 is a bit long  and randomly matches orders</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1E72E8A1-7817-BFAE-0A9F-FFEA1F987E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1660" y="4967829"/>
            <a:ext cx="4925112" cy="438211"/>
          </a:xfrm>
          <a:prstGeom prst="rect">
            <a:avLst/>
          </a:prstGeom>
        </p:spPr>
      </p:pic>
      <p:pic>
        <p:nvPicPr>
          <p:cNvPr id="13" name="Picture 12">
            <a:extLst>
              <a:ext uri="{FF2B5EF4-FFF2-40B4-BE49-F238E27FC236}">
                <a16:creationId xmlns:a16="http://schemas.microsoft.com/office/drawing/2014/main" id="{7CFC2FCB-BE84-A0CC-0067-D1E2A7BC5A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4586" y="4996408"/>
            <a:ext cx="4286848" cy="409632"/>
          </a:xfrm>
          <a:prstGeom prst="rect">
            <a:avLst/>
          </a:prstGeom>
        </p:spPr>
      </p:pic>
      <p:pic>
        <p:nvPicPr>
          <p:cNvPr id="18" name="Picture 17">
            <a:extLst>
              <a:ext uri="{FF2B5EF4-FFF2-40B4-BE49-F238E27FC236}">
                <a16:creationId xmlns:a16="http://schemas.microsoft.com/office/drawing/2014/main" id="{625DF1C7-31C2-BFF0-643C-CD111E12C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33" y="5800576"/>
            <a:ext cx="4934639" cy="228632"/>
          </a:xfrm>
          <a:prstGeom prst="rect">
            <a:avLst/>
          </a:prstGeom>
        </p:spPr>
      </p:pic>
      <p:pic>
        <p:nvPicPr>
          <p:cNvPr id="20" name="Picture 19">
            <a:extLst>
              <a:ext uri="{FF2B5EF4-FFF2-40B4-BE49-F238E27FC236}">
                <a16:creationId xmlns:a16="http://schemas.microsoft.com/office/drawing/2014/main" id="{BDF0F840-3238-ED09-8D2B-F0105DFE85EA}"/>
              </a:ext>
            </a:extLst>
          </p:cNvPr>
          <p:cNvPicPr>
            <a:picLocks noChangeAspect="1"/>
          </p:cNvPicPr>
          <p:nvPr/>
        </p:nvPicPr>
        <p:blipFill rotWithShape="1">
          <a:blip r:embed="rId11">
            <a:extLst>
              <a:ext uri="{28A0092B-C50C-407E-A947-70E740481C1C}">
                <a14:useLocalDpi xmlns:a14="http://schemas.microsoft.com/office/drawing/2010/main" val="0"/>
              </a:ext>
            </a:extLst>
          </a:blip>
          <a:srcRect r="13294"/>
          <a:stretch/>
        </p:blipFill>
        <p:spPr>
          <a:xfrm>
            <a:off x="6784587" y="5800576"/>
            <a:ext cx="4286848" cy="228632"/>
          </a:xfrm>
          <a:prstGeom prst="rect">
            <a:avLst/>
          </a:prstGeom>
        </p:spPr>
      </p:pic>
      <p:sp>
        <p:nvSpPr>
          <p:cNvPr id="21" name="TextBox 20">
            <a:extLst>
              <a:ext uri="{FF2B5EF4-FFF2-40B4-BE49-F238E27FC236}">
                <a16:creationId xmlns:a16="http://schemas.microsoft.com/office/drawing/2014/main" id="{8D941CD9-FF40-6F9D-7EC2-116B397C2775}"/>
              </a:ext>
            </a:extLst>
          </p:cNvPr>
          <p:cNvSpPr txBox="1"/>
          <p:nvPr/>
        </p:nvSpPr>
        <p:spPr>
          <a:xfrm>
            <a:off x="78901" y="4996408"/>
            <a:ext cx="914399" cy="307777"/>
          </a:xfrm>
          <a:prstGeom prst="rect">
            <a:avLst/>
          </a:prstGeom>
          <a:noFill/>
        </p:spPr>
        <p:txBody>
          <a:bodyPr wrap="square" rtlCol="0">
            <a:spAutoFit/>
          </a:bodyPr>
          <a:lstStyle/>
          <a:p>
            <a:r>
              <a:rPr lang="en-US" sz="1400" dirty="0"/>
              <a:t>Quantity</a:t>
            </a:r>
          </a:p>
        </p:txBody>
      </p:sp>
      <p:sp>
        <p:nvSpPr>
          <p:cNvPr id="22" name="TextBox 21">
            <a:extLst>
              <a:ext uri="{FF2B5EF4-FFF2-40B4-BE49-F238E27FC236}">
                <a16:creationId xmlns:a16="http://schemas.microsoft.com/office/drawing/2014/main" id="{0A789175-8E96-301E-81CA-7E90F48F5517}"/>
              </a:ext>
            </a:extLst>
          </p:cNvPr>
          <p:cNvSpPr txBox="1"/>
          <p:nvPr/>
        </p:nvSpPr>
        <p:spPr>
          <a:xfrm>
            <a:off x="166645" y="5721431"/>
            <a:ext cx="738909" cy="307777"/>
          </a:xfrm>
          <a:prstGeom prst="rect">
            <a:avLst/>
          </a:prstGeom>
          <a:noFill/>
        </p:spPr>
        <p:txBody>
          <a:bodyPr wrap="square" rtlCol="0">
            <a:spAutoFit/>
          </a:bodyPr>
          <a:lstStyle/>
          <a:p>
            <a:r>
              <a:rPr lang="en-US" sz="1400" dirty="0"/>
              <a:t>Price</a:t>
            </a:r>
          </a:p>
        </p:txBody>
      </p:sp>
    </p:spTree>
    <p:extLst>
      <p:ext uri="{BB962C8B-B14F-4D97-AF65-F5344CB8AC3E}">
        <p14:creationId xmlns:p14="http://schemas.microsoft.com/office/powerpoint/2010/main" val="4676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Potential Solutions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Fuzzy match price and quantity – could lead to false positives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Example: match the trade from TRF to 5 of the trades from WB and split WB’s trade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93516592-CD81-0BA7-80FF-151384A154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1852" y="5017770"/>
            <a:ext cx="4286848" cy="438211"/>
          </a:xfrm>
          <a:prstGeom prst="rect">
            <a:avLst/>
          </a:prstGeom>
        </p:spPr>
      </p:pic>
      <p:pic>
        <p:nvPicPr>
          <p:cNvPr id="14" name="Picture 13">
            <a:extLst>
              <a:ext uri="{FF2B5EF4-FFF2-40B4-BE49-F238E27FC236}">
                <a16:creationId xmlns:a16="http://schemas.microsoft.com/office/drawing/2014/main" id="{422A1AA6-F3E0-5196-F72E-918433FEC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0020" y="4998717"/>
            <a:ext cx="4925112" cy="457264"/>
          </a:xfrm>
          <a:prstGeom prst="rect">
            <a:avLst/>
          </a:prstGeom>
        </p:spPr>
      </p:pic>
    </p:spTree>
    <p:extLst>
      <p:ext uri="{BB962C8B-B14F-4D97-AF65-F5344CB8AC3E}">
        <p14:creationId xmlns:p14="http://schemas.microsoft.com/office/powerpoint/2010/main" val="1333126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Conclusion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673DCAC5-E10E-4BD7-FAB3-4C512779B0A2}"/>
              </a:ext>
            </a:extLst>
          </p:cNvPr>
          <p:cNvPicPr>
            <a:picLocks noChangeAspect="1"/>
          </p:cNvPicPr>
          <p:nvPr/>
        </p:nvPicPr>
        <p:blipFill>
          <a:blip r:embed="rId18"/>
          <a:stretch>
            <a:fillRect/>
          </a:stretch>
        </p:blipFill>
        <p:spPr>
          <a:xfrm>
            <a:off x="0" y="1"/>
            <a:ext cx="1227221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20CDFD35-A52F-CC06-D667-4BC5BB4DFB0F}"/>
              </a:ext>
            </a:extLst>
          </p:cNvPr>
          <p:cNvPicPr>
            <a:picLocks noChangeAspect="1"/>
          </p:cNvPicPr>
          <p:nvPr/>
        </p:nvPicPr>
        <p:blipFill>
          <a:blip r:embed="rId19"/>
          <a:stretch>
            <a:fillRect/>
          </a:stretch>
        </p:blipFill>
        <p:spPr>
          <a:xfrm>
            <a:off x="5969633" y="3153750"/>
            <a:ext cx="6302348" cy="751629"/>
          </a:xfrm>
          <a:prstGeom prst="rect">
            <a:avLst/>
          </a:prstGeom>
        </p:spPr>
      </p:pic>
      <p:sp>
        <p:nvSpPr>
          <p:cNvPr id="7" name="TextBox 6">
            <a:extLst>
              <a:ext uri="{FF2B5EF4-FFF2-40B4-BE49-F238E27FC236}">
                <a16:creationId xmlns:a16="http://schemas.microsoft.com/office/drawing/2014/main" id="{3EEE5F1B-AF98-416B-4AB2-2AA659D8A2D4}"/>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End</a:t>
            </a:r>
          </a:p>
        </p:txBody>
      </p:sp>
    </p:spTree>
    <p:extLst>
      <p:ext uri="{BB962C8B-B14F-4D97-AF65-F5344CB8AC3E}">
        <p14:creationId xmlns:p14="http://schemas.microsoft.com/office/powerpoint/2010/main" val="34106980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0043E9">
                <a:lumMod val="30000"/>
                <a:lumOff val="70000"/>
              </a:srgbClr>
            </a:gs>
          </a:gsLst>
          <a:lin ang="5400000" scaled="1"/>
          <a:tileRect/>
        </a:gradFill>
        <a:effectLst/>
      </p:bgPr>
    </p:bg>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latin typeface="+mj-lt"/>
              </a:rPr>
              <a:t>Problem Statement</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standing next to a computer&#10;&#10;Description automatically generated">
            <a:extLst>
              <a:ext uri="{FF2B5EF4-FFF2-40B4-BE49-F238E27FC236}">
                <a16:creationId xmlns:a16="http://schemas.microsoft.com/office/drawing/2014/main" id="{2133FDE0-5467-7839-916B-682C5973EE0F}"/>
              </a:ext>
            </a:extLst>
          </p:cNvPr>
          <p:cNvPicPr>
            <a:picLocks noChangeAspect="1"/>
          </p:cNvPicPr>
          <p:nvPr/>
        </p:nvPicPr>
        <p:blipFill>
          <a:blip r:embed="rId18"/>
          <a:stretch>
            <a:fillRect/>
          </a:stretch>
        </p:blipFill>
        <p:spPr>
          <a:xfrm>
            <a:off x="-2740" y="0"/>
            <a:ext cx="12182819" cy="6853409"/>
          </a:xfrm>
          <a:prstGeom prst="rect">
            <a:avLst/>
          </a:prstGeom>
        </p:spPr>
      </p:pic>
      <p:pic>
        <p:nvPicPr>
          <p:cNvPr id="2" name="Picture 1" descr="A blue square with white dots&#10;&#10;Description automatically generated">
            <a:extLst>
              <a:ext uri="{FF2B5EF4-FFF2-40B4-BE49-F238E27FC236}">
                <a16:creationId xmlns:a16="http://schemas.microsoft.com/office/drawing/2014/main" id="{DC4276B7-F7FE-E5F3-EA3E-22754B96C2E8}"/>
              </a:ext>
            </a:extLst>
          </p:cNvPr>
          <p:cNvPicPr>
            <a:picLocks noChangeAspect="1"/>
          </p:cNvPicPr>
          <p:nvPr/>
        </p:nvPicPr>
        <p:blipFill>
          <a:blip r:embed="rId19"/>
          <a:stretch>
            <a:fillRect/>
          </a:stretch>
        </p:blipFill>
        <p:spPr>
          <a:xfrm>
            <a:off x="6096230" y="3162931"/>
            <a:ext cx="2019300" cy="752475"/>
          </a:xfrm>
          <a:prstGeom prst="rect">
            <a:avLst/>
          </a:prstGeom>
        </p:spPr>
      </p:pic>
      <p:pic>
        <p:nvPicPr>
          <p:cNvPr id="3" name="Picture 2" descr="A blue square with white dots&#10;&#10;Description automatically generated">
            <a:extLst>
              <a:ext uri="{FF2B5EF4-FFF2-40B4-BE49-F238E27FC236}">
                <a16:creationId xmlns:a16="http://schemas.microsoft.com/office/drawing/2014/main" id="{090CCCE8-CBB6-F9B4-C1B4-3AC200ED523C}"/>
              </a:ext>
            </a:extLst>
          </p:cNvPr>
          <p:cNvPicPr>
            <a:picLocks noChangeAspect="1"/>
          </p:cNvPicPr>
          <p:nvPr/>
        </p:nvPicPr>
        <p:blipFill>
          <a:blip r:embed="rId19"/>
          <a:stretch>
            <a:fillRect/>
          </a:stretch>
        </p:blipFill>
        <p:spPr>
          <a:xfrm>
            <a:off x="8015001" y="3153751"/>
            <a:ext cx="4176770" cy="761655"/>
          </a:xfrm>
          <a:prstGeom prst="rect">
            <a:avLst/>
          </a:prstGeom>
        </p:spPr>
      </p:pic>
      <p:sp>
        <p:nvSpPr>
          <p:cNvPr id="11" name="TextBox 10">
            <a:extLst>
              <a:ext uri="{FF2B5EF4-FFF2-40B4-BE49-F238E27FC236}">
                <a16:creationId xmlns:a16="http://schemas.microsoft.com/office/drawing/2014/main" id="{40947C37-4172-0516-9478-0D01F164CE2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Problem</a:t>
            </a:r>
          </a:p>
        </p:txBody>
      </p:sp>
    </p:spTree>
    <p:extLst>
      <p:ext uri="{BB962C8B-B14F-4D97-AF65-F5344CB8AC3E}">
        <p14:creationId xmlns:p14="http://schemas.microsoft.com/office/powerpoint/2010/main" val="2047886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normAutofit/>
          </a:bodyPr>
          <a:lstStyle/>
          <a:p>
            <a:r>
              <a:rPr lang="en-US" b="1" dirty="0">
                <a:cs typeface="Arial" panose="020B0604020202020204" pitchFamily="34" charset="0"/>
              </a:rPr>
              <a:t>How to find ‘breaks’ between TRF and WB</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4CE78F35-ADA6-4BBA-0C4C-4236D7447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56" y="1965326"/>
            <a:ext cx="4796852" cy="17885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D922A8-0650-E2D2-2041-AFCD956DD1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0103" y="1965325"/>
            <a:ext cx="4687241" cy="1788513"/>
          </a:xfrm>
          <a:prstGeom prst="rect">
            <a:avLst/>
          </a:prstGeom>
        </p:spPr>
      </p:pic>
      <p:pic>
        <p:nvPicPr>
          <p:cNvPr id="10" name="Picture 9" descr="A close up of a text&#10;&#10;Description automatically generated">
            <a:extLst>
              <a:ext uri="{FF2B5EF4-FFF2-40B4-BE49-F238E27FC236}">
                <a16:creationId xmlns:a16="http://schemas.microsoft.com/office/drawing/2014/main" id="{5F8ABB54-8783-E9A0-6851-E4AF3D496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4675" y="4755250"/>
            <a:ext cx="3722650" cy="1816875"/>
          </a:xfrm>
          <a:prstGeom prst="rect">
            <a:avLst/>
          </a:prstGeom>
        </p:spPr>
      </p:pic>
      <p:sp>
        <p:nvSpPr>
          <p:cNvPr id="12" name="TextBox 11">
            <a:extLst>
              <a:ext uri="{FF2B5EF4-FFF2-40B4-BE49-F238E27FC236}">
                <a16:creationId xmlns:a16="http://schemas.microsoft.com/office/drawing/2014/main" id="{A3A7375C-4C7C-988F-2179-2E5E2F4A245E}"/>
              </a:ext>
            </a:extLst>
          </p:cNvPr>
          <p:cNvSpPr txBox="1"/>
          <p:nvPr/>
        </p:nvSpPr>
        <p:spPr>
          <a:xfrm>
            <a:off x="1813833" y="1389254"/>
            <a:ext cx="2218498" cy="369332"/>
          </a:xfrm>
          <a:prstGeom prst="rect">
            <a:avLst/>
          </a:prstGeom>
          <a:noFill/>
        </p:spPr>
        <p:txBody>
          <a:bodyPr wrap="square" rtlCol="0">
            <a:spAutoFit/>
          </a:bodyPr>
          <a:lstStyle/>
          <a:p>
            <a:r>
              <a:rPr lang="en-US" dirty="0" err="1"/>
              <a:t>Webull</a:t>
            </a:r>
            <a:r>
              <a:rPr lang="en-US" dirty="0"/>
              <a:t> Buy Sheet</a:t>
            </a:r>
          </a:p>
        </p:txBody>
      </p:sp>
      <p:sp>
        <p:nvSpPr>
          <p:cNvPr id="13" name="TextBox 12">
            <a:extLst>
              <a:ext uri="{FF2B5EF4-FFF2-40B4-BE49-F238E27FC236}">
                <a16:creationId xmlns:a16="http://schemas.microsoft.com/office/drawing/2014/main" id="{9FC36269-4826-8D2B-5E7C-73006CC667A3}"/>
              </a:ext>
            </a:extLst>
          </p:cNvPr>
          <p:cNvSpPr txBox="1"/>
          <p:nvPr/>
        </p:nvSpPr>
        <p:spPr>
          <a:xfrm>
            <a:off x="8214474" y="1389254"/>
            <a:ext cx="2218498" cy="369332"/>
          </a:xfrm>
          <a:prstGeom prst="rect">
            <a:avLst/>
          </a:prstGeom>
          <a:noFill/>
        </p:spPr>
        <p:txBody>
          <a:bodyPr wrap="square" rtlCol="0">
            <a:spAutoFit/>
          </a:bodyPr>
          <a:lstStyle/>
          <a:p>
            <a:r>
              <a:rPr lang="en-US" dirty="0" err="1"/>
              <a:t>Webull</a:t>
            </a:r>
            <a:r>
              <a:rPr lang="en-US" dirty="0"/>
              <a:t> Sell Sheet</a:t>
            </a:r>
          </a:p>
        </p:txBody>
      </p:sp>
      <p:sp>
        <p:nvSpPr>
          <p:cNvPr id="21" name="TextBox 20">
            <a:extLst>
              <a:ext uri="{FF2B5EF4-FFF2-40B4-BE49-F238E27FC236}">
                <a16:creationId xmlns:a16="http://schemas.microsoft.com/office/drawing/2014/main" id="{27CC67E9-5096-D28E-5E84-4CC468633016}"/>
              </a:ext>
            </a:extLst>
          </p:cNvPr>
          <p:cNvSpPr txBox="1"/>
          <p:nvPr/>
        </p:nvSpPr>
        <p:spPr>
          <a:xfrm>
            <a:off x="4986751" y="4201802"/>
            <a:ext cx="2218498" cy="369332"/>
          </a:xfrm>
          <a:prstGeom prst="rect">
            <a:avLst/>
          </a:prstGeom>
          <a:noFill/>
        </p:spPr>
        <p:txBody>
          <a:bodyPr wrap="square" rtlCol="0">
            <a:spAutoFit/>
          </a:bodyPr>
          <a:lstStyle/>
          <a:p>
            <a:r>
              <a:rPr lang="en-US" dirty="0"/>
              <a:t>TRF Order Sheet </a:t>
            </a:r>
          </a:p>
        </p:txBody>
      </p:sp>
    </p:spTree>
    <p:extLst>
      <p:ext uri="{BB962C8B-B14F-4D97-AF65-F5344CB8AC3E}">
        <p14:creationId xmlns:p14="http://schemas.microsoft.com/office/powerpoint/2010/main" val="2665211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Our Solution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09458A69-EDF2-0FA8-A8B4-25899FBC297F}"/>
              </a:ext>
            </a:extLst>
          </p:cNvPr>
          <p:cNvPicPr>
            <a:picLocks noChangeAspect="1"/>
          </p:cNvPicPr>
          <p:nvPr/>
        </p:nvPicPr>
        <p:blipFill>
          <a:blip r:embed="rId18"/>
          <a:stretch>
            <a:fillRect/>
          </a:stretch>
        </p:blipFill>
        <p:spPr>
          <a:xfrm>
            <a:off x="0" y="-10025"/>
            <a:ext cx="1219200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A09F89AB-5F4F-E245-F43A-9664825E6E1E}"/>
              </a:ext>
            </a:extLst>
          </p:cNvPr>
          <p:cNvPicPr>
            <a:picLocks noChangeAspect="1"/>
          </p:cNvPicPr>
          <p:nvPr/>
        </p:nvPicPr>
        <p:blipFill>
          <a:blip r:embed="rId19"/>
          <a:stretch>
            <a:fillRect/>
          </a:stretch>
        </p:blipFill>
        <p:spPr>
          <a:xfrm>
            <a:off x="5969633" y="3153750"/>
            <a:ext cx="6222138" cy="751629"/>
          </a:xfrm>
          <a:prstGeom prst="rect">
            <a:avLst/>
          </a:prstGeom>
        </p:spPr>
      </p:pic>
      <p:sp>
        <p:nvSpPr>
          <p:cNvPr id="7" name="TextBox 6">
            <a:extLst>
              <a:ext uri="{FF2B5EF4-FFF2-40B4-BE49-F238E27FC236}">
                <a16:creationId xmlns:a16="http://schemas.microsoft.com/office/drawing/2014/main" id="{B06C3C1C-E917-99AC-834C-ADB53BF1C8D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Quire Sans"/>
                <a:cs typeface="Quire Sans"/>
              </a:rPr>
              <a:t>Our Solution</a:t>
            </a:r>
          </a:p>
        </p:txBody>
      </p:sp>
    </p:spTree>
    <p:extLst>
      <p:ext uri="{BB962C8B-B14F-4D97-AF65-F5344CB8AC3E}">
        <p14:creationId xmlns:p14="http://schemas.microsoft.com/office/powerpoint/2010/main" val="1131301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lstStyle/>
          <a:p>
            <a:r>
              <a:rPr lang="en-US" b="1" dirty="0">
                <a:cs typeface="Arial" panose="020B0604020202020204" pitchFamily="34" charset="0"/>
              </a:rPr>
              <a:t>Prepare Data for Processing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6D99E7-5808-3CB2-5ED3-FA8686FD266B}"/>
              </a:ext>
            </a:extLst>
          </p:cNvPr>
          <p:cNvSpPr txBox="1"/>
          <p:nvPr/>
        </p:nvSpPr>
        <p:spPr>
          <a:xfrm>
            <a:off x="1219219" y="3845469"/>
            <a:ext cx="3581415" cy="954107"/>
          </a:xfrm>
          <a:prstGeom prst="rect">
            <a:avLst/>
          </a:prstGeom>
          <a:noFill/>
        </p:spPr>
        <p:txBody>
          <a:bodyPr wrap="square" rtlCol="0">
            <a:spAutoFit/>
          </a:bodyPr>
          <a:lstStyle/>
          <a:p>
            <a:pPr algn="ctr"/>
            <a:r>
              <a:rPr lang="en-US" sz="2000" dirty="0"/>
              <a:t>Wb_sell.xlsx and </a:t>
            </a:r>
            <a:r>
              <a:rPr lang="en-US" sz="2000" dirty="0" err="1"/>
              <a:t>Wb_buy</a:t>
            </a:r>
            <a:r>
              <a:rPr lang="en-US" sz="2000" dirty="0"/>
              <a:t> .xlsx</a:t>
            </a:r>
          </a:p>
          <a:p>
            <a:pPr marL="742950" indent="-742950">
              <a:buAutoNum type="arabicPeriod"/>
            </a:pPr>
            <a:endParaRPr lang="en-US" sz="3600" dirty="0"/>
          </a:p>
        </p:txBody>
      </p:sp>
      <p:pic>
        <p:nvPicPr>
          <p:cNvPr id="8" name="Picture 7" descr="A grid of squares with many small dots&#10;&#10;Description automatically generated with medium confidence">
            <a:extLst>
              <a:ext uri="{FF2B5EF4-FFF2-40B4-BE49-F238E27FC236}">
                <a16:creationId xmlns:a16="http://schemas.microsoft.com/office/drawing/2014/main" id="{CE9680CE-1287-E571-33E5-665CAD862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3691" y="1562110"/>
            <a:ext cx="4076759" cy="1946734"/>
          </a:xfrm>
          <a:prstGeom prst="rect">
            <a:avLst/>
          </a:prstGeom>
        </p:spPr>
      </p:pic>
      <p:pic>
        <p:nvPicPr>
          <p:cNvPr id="11" name="Picture 10" descr="A close up of a text&#10;&#10;Description automatically generated">
            <a:extLst>
              <a:ext uri="{FF2B5EF4-FFF2-40B4-BE49-F238E27FC236}">
                <a16:creationId xmlns:a16="http://schemas.microsoft.com/office/drawing/2014/main" id="{C10A0FA3-7A39-C87D-7713-BE369BF4E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550" y="1562110"/>
            <a:ext cx="4076759" cy="1946734"/>
          </a:xfrm>
          <a:prstGeom prst="rect">
            <a:avLst/>
          </a:prstGeom>
        </p:spPr>
      </p:pic>
      <p:sp>
        <p:nvSpPr>
          <p:cNvPr id="13" name="Arrow: Right 12">
            <a:extLst>
              <a:ext uri="{FF2B5EF4-FFF2-40B4-BE49-F238E27FC236}">
                <a16:creationId xmlns:a16="http://schemas.microsoft.com/office/drawing/2014/main" id="{9487E21B-C012-61A4-76C4-A4457330197A}"/>
              </a:ext>
            </a:extLst>
          </p:cNvPr>
          <p:cNvSpPr/>
          <p:nvPr/>
        </p:nvSpPr>
        <p:spPr>
          <a:xfrm>
            <a:off x="5251921" y="2396560"/>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D54523-B421-1065-8C45-76B63204AD0B}"/>
              </a:ext>
            </a:extLst>
          </p:cNvPr>
          <p:cNvSpPr txBox="1"/>
          <p:nvPr/>
        </p:nvSpPr>
        <p:spPr>
          <a:xfrm>
            <a:off x="8616164" y="1085053"/>
            <a:ext cx="1131805" cy="954107"/>
          </a:xfrm>
          <a:prstGeom prst="rect">
            <a:avLst/>
          </a:prstGeom>
          <a:noFill/>
        </p:spPr>
        <p:txBody>
          <a:bodyPr wrap="square" rtlCol="0">
            <a:spAutoFit/>
          </a:bodyPr>
          <a:lstStyle/>
          <a:p>
            <a:pPr algn="ctr"/>
            <a:r>
              <a:rPr lang="en-US" sz="2000" dirty="0" err="1"/>
              <a:t>trf.json</a:t>
            </a:r>
            <a:endParaRPr lang="en-US" sz="2000" dirty="0"/>
          </a:p>
          <a:p>
            <a:pPr marL="742950" indent="-742950">
              <a:buAutoNum type="arabicPeriod"/>
            </a:pPr>
            <a:endParaRPr lang="en-US" sz="3600" dirty="0"/>
          </a:p>
        </p:txBody>
      </p:sp>
      <p:pic>
        <p:nvPicPr>
          <p:cNvPr id="19" name="Picture 18" descr="A screenshot of a computer&#10;&#10;Description automatically generated">
            <a:extLst>
              <a:ext uri="{FF2B5EF4-FFF2-40B4-BE49-F238E27FC236}">
                <a16:creationId xmlns:a16="http://schemas.microsoft.com/office/drawing/2014/main" id="{20A573EA-8FB8-9AF9-FE48-F0BBB1AB53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3690" y="4322523"/>
            <a:ext cx="4076758" cy="194673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80E9DB0C-B192-65A3-8589-9ABA55157D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551" y="4322523"/>
            <a:ext cx="4076758" cy="1946734"/>
          </a:xfrm>
          <a:prstGeom prst="rect">
            <a:avLst/>
          </a:prstGeom>
        </p:spPr>
      </p:pic>
      <p:sp>
        <p:nvSpPr>
          <p:cNvPr id="22" name="TextBox 21">
            <a:extLst>
              <a:ext uri="{FF2B5EF4-FFF2-40B4-BE49-F238E27FC236}">
                <a16:creationId xmlns:a16="http://schemas.microsoft.com/office/drawing/2014/main" id="{BC7A7330-2C73-727C-C98A-2097CBCB0247}"/>
              </a:ext>
            </a:extLst>
          </p:cNvPr>
          <p:cNvSpPr txBox="1"/>
          <p:nvPr/>
        </p:nvSpPr>
        <p:spPr>
          <a:xfrm>
            <a:off x="2444025" y="1085054"/>
            <a:ext cx="1131805" cy="954107"/>
          </a:xfrm>
          <a:prstGeom prst="rect">
            <a:avLst/>
          </a:prstGeom>
          <a:noFill/>
        </p:spPr>
        <p:txBody>
          <a:bodyPr wrap="square" rtlCol="0">
            <a:spAutoFit/>
          </a:bodyPr>
          <a:lstStyle/>
          <a:p>
            <a:pPr algn="ctr"/>
            <a:r>
              <a:rPr lang="en-US" sz="2000" dirty="0"/>
              <a:t>trf.log</a:t>
            </a:r>
          </a:p>
          <a:p>
            <a:pPr marL="742950" indent="-742950">
              <a:buAutoNum type="arabicPeriod"/>
            </a:pPr>
            <a:endParaRPr lang="en-US" sz="3600" dirty="0"/>
          </a:p>
        </p:txBody>
      </p:sp>
      <p:sp>
        <p:nvSpPr>
          <p:cNvPr id="24" name="Arrow: Right 23">
            <a:extLst>
              <a:ext uri="{FF2B5EF4-FFF2-40B4-BE49-F238E27FC236}">
                <a16:creationId xmlns:a16="http://schemas.microsoft.com/office/drawing/2014/main" id="{F70224EB-92EB-1EEA-7B11-D881A016607B}"/>
              </a:ext>
            </a:extLst>
          </p:cNvPr>
          <p:cNvSpPr/>
          <p:nvPr/>
        </p:nvSpPr>
        <p:spPr>
          <a:xfrm>
            <a:off x="5251920" y="5156973"/>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D353F-C6D4-3A91-9A6E-BD58721D7952}"/>
              </a:ext>
            </a:extLst>
          </p:cNvPr>
          <p:cNvSpPr txBox="1"/>
          <p:nvPr/>
        </p:nvSpPr>
        <p:spPr>
          <a:xfrm>
            <a:off x="5183045" y="4183607"/>
            <a:ext cx="1825906" cy="1508105"/>
          </a:xfrm>
          <a:prstGeom prst="rect">
            <a:avLst/>
          </a:prstGeom>
          <a:noFill/>
        </p:spPr>
        <p:txBody>
          <a:bodyPr wrap="square" rtlCol="0">
            <a:spAutoFit/>
          </a:bodyPr>
          <a:lstStyle/>
          <a:p>
            <a:pPr algn="ctr"/>
            <a:r>
              <a:rPr lang="en-US" sz="1400" dirty="0"/>
              <a:t>Remove Options/Futures, Replace HDSN with HRTF</a:t>
            </a:r>
          </a:p>
          <a:p>
            <a:pPr marL="742950" indent="-742950">
              <a:buAutoNum type="arabicPeriod"/>
            </a:pPr>
            <a:endParaRPr lang="en-US" sz="3600" dirty="0"/>
          </a:p>
        </p:txBody>
      </p:sp>
      <p:sp>
        <p:nvSpPr>
          <p:cNvPr id="27" name="TextBox 26">
            <a:extLst>
              <a:ext uri="{FF2B5EF4-FFF2-40B4-BE49-F238E27FC236}">
                <a16:creationId xmlns:a16="http://schemas.microsoft.com/office/drawing/2014/main" id="{3CF03956-9ABA-014B-D1D2-0B45850FCEF3}"/>
              </a:ext>
            </a:extLst>
          </p:cNvPr>
          <p:cNvSpPr txBox="1"/>
          <p:nvPr/>
        </p:nvSpPr>
        <p:spPr>
          <a:xfrm>
            <a:off x="7391360" y="3845468"/>
            <a:ext cx="3581415" cy="954107"/>
          </a:xfrm>
          <a:prstGeom prst="rect">
            <a:avLst/>
          </a:prstGeom>
          <a:noFill/>
        </p:spPr>
        <p:txBody>
          <a:bodyPr wrap="square" rtlCol="0">
            <a:spAutoFit/>
          </a:bodyPr>
          <a:lstStyle/>
          <a:p>
            <a:pPr algn="ctr"/>
            <a:r>
              <a:rPr lang="en-US" sz="2000" dirty="0"/>
              <a:t>Wb_sell.csv and </a:t>
            </a:r>
            <a:r>
              <a:rPr lang="en-US" sz="2000" dirty="0" err="1"/>
              <a:t>Wb_buy</a:t>
            </a:r>
            <a:r>
              <a:rPr lang="en-US" sz="2000" dirty="0"/>
              <a:t> .csv</a:t>
            </a:r>
          </a:p>
          <a:p>
            <a:pPr marL="742950" indent="-742950">
              <a:buAutoNum type="arabicPeriod"/>
            </a:pPr>
            <a:endParaRPr lang="en-US" sz="3600" dirty="0"/>
          </a:p>
        </p:txBody>
      </p:sp>
    </p:spTree>
    <p:extLst>
      <p:ext uri="{BB962C8B-B14F-4D97-AF65-F5344CB8AC3E}">
        <p14:creationId xmlns:p14="http://schemas.microsoft.com/office/powerpoint/2010/main" val="74131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First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Find exact match between (</a:t>
            </a:r>
            <a:r>
              <a:rPr lang="en-US" sz="3200" b="0" i="0" dirty="0" err="1">
                <a:solidFill>
                  <a:srgbClr val="000000"/>
                </a:solidFill>
                <a:effectLst/>
              </a:rPr>
              <a:t>wb_buy</a:t>
            </a:r>
            <a:r>
              <a:rPr lang="en-US" sz="3200" b="0" i="0" dirty="0">
                <a:solidFill>
                  <a:srgbClr val="000000"/>
                </a:solidFill>
                <a:effectLst/>
              </a:rPr>
              <a:t>, </a:t>
            </a:r>
            <a:r>
              <a:rPr lang="en-US" sz="3200" b="0" i="0" dirty="0" err="1">
                <a:solidFill>
                  <a:srgbClr val="000000"/>
                </a:solidFill>
                <a:effectLst/>
              </a:rPr>
              <a:t>trf_sell</a:t>
            </a:r>
            <a:r>
              <a:rPr lang="en-US" sz="3200" b="0" i="0" dirty="0">
                <a:solidFill>
                  <a:srgbClr val="000000"/>
                </a:solidFill>
                <a:effectLst/>
              </a:rPr>
              <a:t>) and vice versa based on broker, symbol, quantity,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72%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pic>
        <p:nvPicPr>
          <p:cNvPr id="4" name="Picture 3" descr="A white sheet with black text&#10;&#10;Description automatically generated">
            <a:extLst>
              <a:ext uri="{FF2B5EF4-FFF2-40B4-BE49-F238E27FC236}">
                <a16:creationId xmlns:a16="http://schemas.microsoft.com/office/drawing/2014/main" id="{56BA5784-BB22-66AD-D91D-D23031CCDA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584" y="4673273"/>
            <a:ext cx="4258269" cy="790685"/>
          </a:xfrm>
          <a:prstGeom prst="rect">
            <a:avLst/>
          </a:prstGeom>
        </p:spPr>
      </p:pic>
      <p:pic>
        <p:nvPicPr>
          <p:cNvPr id="10" name="Picture 9" descr="A white grid with black text&#10;&#10;Description automatically generated">
            <a:extLst>
              <a:ext uri="{FF2B5EF4-FFF2-40B4-BE49-F238E27FC236}">
                <a16:creationId xmlns:a16="http://schemas.microsoft.com/office/drawing/2014/main" id="{EFBE3B71-BE03-5722-98F8-ACD5E3A16C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0524" y="4669978"/>
            <a:ext cx="4887007" cy="790685"/>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3824572" y="4327619"/>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968072" y="4349674"/>
            <a:ext cx="738909" cy="307777"/>
          </a:xfrm>
          <a:prstGeom prst="rect">
            <a:avLst/>
          </a:prstGeom>
          <a:noFill/>
        </p:spPr>
        <p:txBody>
          <a:bodyPr wrap="square" rtlCol="0">
            <a:spAutoFit/>
          </a:bodyPr>
          <a:lstStyle/>
          <a:p>
            <a:r>
              <a:rPr lang="en-US" sz="1400" dirty="0"/>
              <a:t>WB</a:t>
            </a:r>
          </a:p>
        </p:txBody>
      </p:sp>
    </p:spTree>
    <p:extLst>
      <p:ext uri="{BB962C8B-B14F-4D97-AF65-F5344CB8AC3E}">
        <p14:creationId xmlns:p14="http://schemas.microsoft.com/office/powerpoint/2010/main" val="31566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Second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dirty="0">
                <a:solidFill>
                  <a:srgbClr val="000000"/>
                </a:solidFill>
              </a:rPr>
              <a:t>Match </a:t>
            </a:r>
            <a:r>
              <a:rPr lang="en-US" sz="3200" b="0" i="0" dirty="0">
                <a:solidFill>
                  <a:srgbClr val="000000"/>
                </a:solidFill>
                <a:effectLst/>
              </a:rPr>
              <a:t>on cumulative trade quantity between </a:t>
            </a:r>
            <a:r>
              <a:rPr lang="en-US" sz="3200" b="0" i="0" dirty="0" err="1">
                <a:solidFill>
                  <a:srgbClr val="000000"/>
                </a:solidFill>
                <a:effectLst/>
              </a:rPr>
              <a:t>not_matching</a:t>
            </a:r>
            <a:r>
              <a:rPr lang="en-US" sz="3200" b="0" i="0" dirty="0">
                <a:solidFill>
                  <a:srgbClr val="000000"/>
                </a:solidFill>
                <a:effectLst/>
              </a:rPr>
              <a:t> files </a:t>
            </a:r>
            <a:r>
              <a:rPr lang="en-US" sz="3200" dirty="0">
                <a:solidFill>
                  <a:srgbClr val="000000"/>
                </a:solidFill>
              </a:rPr>
              <a:t>for each </a:t>
            </a:r>
            <a:r>
              <a:rPr lang="en-US" sz="3200" b="0" i="0" dirty="0">
                <a:solidFill>
                  <a:srgbClr val="000000"/>
                </a:solidFill>
                <a:effectLst/>
              </a:rPr>
              <a:t>broker, </a:t>
            </a:r>
            <a:r>
              <a:rPr lang="en-US" sz="3200" dirty="0">
                <a:solidFill>
                  <a:srgbClr val="000000"/>
                </a:solidFill>
              </a:rPr>
              <a:t>symbol and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Second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9" name="TextBox 8">
            <a:extLst>
              <a:ext uri="{FF2B5EF4-FFF2-40B4-BE49-F238E27FC236}">
                <a16:creationId xmlns:a16="http://schemas.microsoft.com/office/drawing/2014/main" id="{73F190AE-4FA1-5764-F34E-6C5C5D49E708}"/>
              </a:ext>
            </a:extLst>
          </p:cNvPr>
          <p:cNvSpPr txBox="1"/>
          <p:nvPr/>
        </p:nvSpPr>
        <p:spPr>
          <a:xfrm>
            <a:off x="3572842" y="4386811"/>
            <a:ext cx="738909" cy="307777"/>
          </a:xfrm>
          <a:prstGeom prst="rect">
            <a:avLst/>
          </a:prstGeom>
          <a:noFill/>
        </p:spPr>
        <p:txBody>
          <a:bodyPr wrap="square" rtlCol="0">
            <a:spAutoFit/>
          </a:bodyPr>
          <a:lstStyle/>
          <a:p>
            <a:r>
              <a:rPr lang="en-US" sz="1400" dirty="0"/>
              <a:t>TRF</a:t>
            </a:r>
          </a:p>
        </p:txBody>
      </p:sp>
      <p:sp>
        <p:nvSpPr>
          <p:cNvPr id="10" name="TextBox 9">
            <a:extLst>
              <a:ext uri="{FF2B5EF4-FFF2-40B4-BE49-F238E27FC236}">
                <a16:creationId xmlns:a16="http://schemas.microsoft.com/office/drawing/2014/main" id="{AC1ADE29-A8F0-4F94-642A-2463C4342050}"/>
              </a:ext>
            </a:extLst>
          </p:cNvPr>
          <p:cNvSpPr txBox="1"/>
          <p:nvPr/>
        </p:nvSpPr>
        <p:spPr>
          <a:xfrm>
            <a:off x="8471327" y="4410696"/>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3F8D628D-EF93-7208-CE58-F94C6C81F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59226" y="4817089"/>
            <a:ext cx="4563112" cy="419158"/>
          </a:xfrm>
          <a:prstGeom prst="rect">
            <a:avLst/>
          </a:prstGeom>
        </p:spPr>
      </p:pic>
      <p:pic>
        <p:nvPicPr>
          <p:cNvPr id="16" name="Picture 15" descr="A white grid with black text&#10;&#10;Description automatically generated">
            <a:extLst>
              <a:ext uri="{FF2B5EF4-FFF2-40B4-BE49-F238E27FC236}">
                <a16:creationId xmlns:a16="http://schemas.microsoft.com/office/drawing/2014/main" id="{66152472-0031-94D7-1871-9B37BDDAB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4031" y="4764076"/>
            <a:ext cx="4896533" cy="800212"/>
          </a:xfrm>
          <a:prstGeom prst="rect">
            <a:avLst/>
          </a:prstGeom>
        </p:spPr>
      </p:pic>
    </p:spTree>
    <p:extLst>
      <p:ext uri="{BB962C8B-B14F-4D97-AF65-F5344CB8AC3E}">
        <p14:creationId xmlns:p14="http://schemas.microsoft.com/office/powerpoint/2010/main" val="348763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Third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Find subset of numbers that add up to cumulative trade total between not matching files based on broker, symbol, average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Third round match percentage = 4% for WB, 9%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C206AB3D-B075-F63A-3484-DEB2D68BD254}"/>
              </a:ext>
            </a:extLst>
          </p:cNvPr>
          <p:cNvSpPr txBox="1"/>
          <p:nvPr/>
        </p:nvSpPr>
        <p:spPr>
          <a:xfrm>
            <a:off x="3272765" y="4552751"/>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34FED5E0-22C7-AA30-581F-AD68D02AC655}"/>
              </a:ext>
            </a:extLst>
          </p:cNvPr>
          <p:cNvSpPr txBox="1"/>
          <p:nvPr/>
        </p:nvSpPr>
        <p:spPr>
          <a:xfrm>
            <a:off x="8982143" y="4564584"/>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A1E4ADB0-013F-AC25-791E-787796BFAEC8}"/>
              </a:ext>
            </a:extLst>
          </p:cNvPr>
          <p:cNvPicPr>
            <a:picLocks noChangeAspect="1"/>
          </p:cNvPicPr>
          <p:nvPr/>
        </p:nvPicPr>
        <p:blipFill>
          <a:blip r:embed="rId10"/>
          <a:stretch>
            <a:fillRect/>
          </a:stretch>
        </p:blipFill>
        <p:spPr>
          <a:xfrm>
            <a:off x="1325369" y="4923397"/>
            <a:ext cx="4896533" cy="1552792"/>
          </a:xfrm>
          <a:prstGeom prst="rect">
            <a:avLst/>
          </a:prstGeom>
        </p:spPr>
      </p:pic>
      <p:pic>
        <p:nvPicPr>
          <p:cNvPr id="13" name="Picture 12">
            <a:extLst>
              <a:ext uri="{FF2B5EF4-FFF2-40B4-BE49-F238E27FC236}">
                <a16:creationId xmlns:a16="http://schemas.microsoft.com/office/drawing/2014/main" id="{700D93BB-F8C0-A8E1-00E5-0308EFF50A63}"/>
              </a:ext>
            </a:extLst>
          </p:cNvPr>
          <p:cNvPicPr>
            <a:picLocks noChangeAspect="1"/>
          </p:cNvPicPr>
          <p:nvPr/>
        </p:nvPicPr>
        <p:blipFill>
          <a:blip r:embed="rId11"/>
          <a:stretch>
            <a:fillRect/>
          </a:stretch>
        </p:blipFill>
        <p:spPr>
          <a:xfrm>
            <a:off x="6966802" y="5085660"/>
            <a:ext cx="4769593" cy="596199"/>
          </a:xfrm>
          <a:prstGeom prst="rect">
            <a:avLst/>
          </a:prstGeom>
        </p:spPr>
      </p:pic>
      <p:cxnSp>
        <p:nvCxnSpPr>
          <p:cNvPr id="17" name="Straight Arrow Connector 16">
            <a:extLst>
              <a:ext uri="{FF2B5EF4-FFF2-40B4-BE49-F238E27FC236}">
                <a16:creationId xmlns:a16="http://schemas.microsoft.com/office/drawing/2014/main" id="{90A25897-8478-2494-ACA8-E978039AB024}"/>
              </a:ext>
            </a:extLst>
          </p:cNvPr>
          <p:cNvCxnSpPr>
            <a:cxnSpLocks/>
          </p:cNvCxnSpPr>
          <p:nvPr/>
        </p:nvCxnSpPr>
        <p:spPr>
          <a:xfrm flipV="1">
            <a:off x="2644726" y="5275385"/>
            <a:ext cx="4501662" cy="18092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75FDDB67-CF73-32B6-ED34-FB9687FB1AA1}"/>
              </a:ext>
            </a:extLst>
          </p:cNvPr>
          <p:cNvCxnSpPr>
            <a:cxnSpLocks/>
          </p:cNvCxnSpPr>
          <p:nvPr/>
        </p:nvCxnSpPr>
        <p:spPr>
          <a:xfrm flipV="1">
            <a:off x="2644726" y="5329572"/>
            <a:ext cx="4491576" cy="252125"/>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96AA015D-C271-99BD-3069-1329497C2FAC}"/>
              </a:ext>
            </a:extLst>
          </p:cNvPr>
          <p:cNvCxnSpPr>
            <a:cxnSpLocks/>
          </p:cNvCxnSpPr>
          <p:nvPr/>
        </p:nvCxnSpPr>
        <p:spPr>
          <a:xfrm flipV="1">
            <a:off x="2644726" y="5275385"/>
            <a:ext cx="4491576" cy="50945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1047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3053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Repeat second round match – if an individual value in </a:t>
            </a:r>
            <a:r>
              <a:rPr lang="en-US" sz="3200" b="0" i="0" dirty="0" err="1">
                <a:solidFill>
                  <a:srgbClr val="000000"/>
                </a:solidFill>
                <a:effectLst/>
              </a:rPr>
              <a:t>wb</a:t>
            </a:r>
            <a:r>
              <a:rPr lang="en-US" sz="3200" b="0" i="0" dirty="0">
                <a:solidFill>
                  <a:srgbClr val="000000"/>
                </a:solidFill>
                <a:effectLst/>
              </a:rPr>
              <a:t> = the cumulative value of a set of TRF values, then match together</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Fourth round match percentage = 1% for WB, 2% for TRF </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44AC52A0-3BF9-A9A3-DC6F-4935533AC599}"/>
              </a:ext>
            </a:extLst>
          </p:cNvPr>
          <p:cNvSpPr txBox="1"/>
          <p:nvPr/>
        </p:nvSpPr>
        <p:spPr>
          <a:xfrm>
            <a:off x="3308694" y="4488793"/>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658786" y="448879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94031" y="4844291"/>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70526" y="4945054"/>
            <a:ext cx="4315427" cy="419158"/>
          </a:xfrm>
          <a:prstGeom prst="rect">
            <a:avLst/>
          </a:prstGeom>
        </p:spPr>
      </p:pic>
    </p:spTree>
    <p:extLst>
      <p:ext uri="{BB962C8B-B14F-4D97-AF65-F5344CB8AC3E}">
        <p14:creationId xmlns:p14="http://schemas.microsoft.com/office/powerpoint/2010/main" val="129318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4634fbf-cba0-4f2c-b64b-bfe5786ed74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91704C4F4458AD4799CA30A1424640A8" ma:contentTypeVersion="10" ma:contentTypeDescription="新建文档。" ma:contentTypeScope="" ma:versionID="603888007cbb681a3473a2397bc01e52">
  <xsd:schema xmlns:xsd="http://www.w3.org/2001/XMLSchema" xmlns:xs="http://www.w3.org/2001/XMLSchema" xmlns:p="http://schemas.microsoft.com/office/2006/metadata/properties" xmlns:ns3="04634fbf-cba0-4f2c-b64b-bfe5786ed74a" targetNamespace="http://schemas.microsoft.com/office/2006/metadata/properties" ma:root="true" ma:fieldsID="3e2da1342de8abc2c9ddcd8cd30c6802" ns3:_="">
    <xsd:import namespace="04634fbf-cba0-4f2c-b64b-bfe5786ed74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4fbf-cba0-4f2c-b64b-bfe5786ed74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3027CA-153C-43A2-9067-346C0FB0C7E1}">
  <ds:schemaRef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4634fbf-cba0-4f2c-b64b-bfe5786ed74a"/>
    <ds:schemaRef ds:uri="http://schemas.microsoft.com/office/2006/metadata/properties"/>
  </ds:schemaRefs>
</ds:datastoreItem>
</file>

<file path=customXml/itemProps2.xml><?xml version="1.0" encoding="utf-8"?>
<ds:datastoreItem xmlns:ds="http://schemas.openxmlformats.org/officeDocument/2006/customXml" ds:itemID="{C71712F0-88DD-463B-AD23-6E1917D892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4fbf-cba0-4f2c-b64b-bfe5786ed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C4A66-61EC-4D03-9A42-DCBF8752D1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13714</TotalTime>
  <Words>665</Words>
  <Application>Microsoft Office PowerPoint</Application>
  <PresentationFormat>Widescreen</PresentationFormat>
  <Paragraphs>75</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Quire Sans</vt:lpstr>
      <vt:lpstr>office theme</vt:lpstr>
      <vt:lpstr>TRF_WB Matching Program </vt:lpstr>
      <vt:lpstr>PowerPoint Presentation</vt:lpstr>
      <vt:lpstr>How to find ‘breaks’ between TRF and WB</vt:lpstr>
      <vt:lpstr>PowerPoint Presentation</vt:lpstr>
      <vt:lpstr>Prepare Data for Processing </vt:lpstr>
      <vt:lpstr>First Round Match </vt:lpstr>
      <vt:lpstr>Second Round Match </vt:lpstr>
      <vt:lpstr>Third Round Match </vt:lpstr>
      <vt:lpstr>Fourth Round Match </vt:lpstr>
      <vt:lpstr>Fifth Round Match </vt:lpstr>
      <vt:lpstr>Sixth Round Match </vt:lpstr>
      <vt:lpstr>Summary </vt:lpstr>
      <vt:lpstr>Potential Solutions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Yang</dc:creator>
  <cp:lastModifiedBy>Anthony Yang</cp:lastModifiedBy>
  <cp:revision>14</cp:revision>
  <dcterms:created xsi:type="dcterms:W3CDTF">2024-06-17T19:17:16Z</dcterms:created>
  <dcterms:modified xsi:type="dcterms:W3CDTF">2024-08-13T20:59:17Z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0x01010091704C4F4458AD4799CA30A1424640A8</vt:lpwstr>
  </property>
</Properties>
</file>