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0e5089f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SY - Elaborate on Data Mergers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Elaborate on dropped States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Separating Merged file into Individual SAT/ACT File</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Clean external data</a:t>
            </a:r>
            <a:endParaRPr/>
          </a:p>
        </p:txBody>
      </p:sp>
      <p:sp>
        <p:nvSpPr>
          <p:cNvPr id="180" name="Google Shape;180;g130e5089fa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Average</a:t>
            </a:r>
            <a:r>
              <a:rPr lang="en-US"/>
              <a:t> participation rate vs average score</a:t>
            </a:r>
            <a:endParaRPr/>
          </a:p>
          <a:p>
            <a:pPr indent="0" lvl="0" marL="0" rtl="0" algn="l">
              <a:spcBef>
                <a:spcPts val="0"/>
              </a:spcBef>
              <a:spcAft>
                <a:spcPts val="0"/>
              </a:spcAft>
              <a:buNone/>
            </a:pPr>
            <a:r>
              <a:rPr lang="en-US"/>
              <a:t>the scores are inversely related to participation rate, this mean that when a state has a high score, there is low participation rate in that state. </a:t>
            </a:r>
            <a:endParaRPr/>
          </a:p>
          <a:p>
            <a:pPr indent="0" lvl="0" marL="0" rtl="0" algn="l">
              <a:spcBef>
                <a:spcPts val="0"/>
              </a:spcBef>
              <a:spcAft>
                <a:spcPts val="0"/>
              </a:spcAft>
              <a:buNone/>
            </a:pPr>
            <a:r>
              <a:rPr lang="en-US"/>
              <a:t>The score does not have a good representation of the overall scores of the State as it has a low participation rate as compared to other states.</a:t>
            </a:r>
            <a:endParaRPr/>
          </a:p>
        </p:txBody>
      </p:sp>
      <p:sp>
        <p:nvSpPr>
          <p:cNvPr id="188" name="Google Shape;1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150">
                <a:solidFill>
                  <a:schemeClr val="dk1"/>
                </a:solidFill>
                <a:latin typeface="Calibri"/>
                <a:ea typeface="Calibri"/>
                <a:cs typeface="Calibri"/>
                <a:sym typeface="Calibri"/>
              </a:rPr>
              <a:t>For our following analysis, we need to exclude the above mentioned states. To do this, we look at clustering. After plotting the bar charts reflecting SAT participation rates, 23, 20 and 19 states have participation rates lower than 20% in 2017, 2018 and 2019 respectively, and we have excluded these states for our further analysis below.</a:t>
            </a:r>
            <a:endParaRPr sz="115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
        <p:nvSpPr>
          <p:cNvPr id="195" name="Google Shape;19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For ACT however, there were only 3, 4, and 6 states that have participation rates lower than 20% in 2017, 2018 and 2019 respectively (we have also excluded these states for further analysis below), but there were 17, 17 and 15 states that have an ACT participation rate of &gt; 99% in 2017, 2018 and 2019 respectively. In contrast, there were only 4,5 and 8 states that have an SAT participation rate of &gt; 99% in 2017, 2018 and 2019 respectively.</a:t>
            </a:r>
            <a:endParaRPr>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Hence we have observed that the ACT test seems to be more popular with lesser states having &lt; 20% participation rates, and more states having close to full 100% participation rate for the 3 years. Was there an reason for it?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p:txBody>
      </p:sp>
      <p:sp>
        <p:nvSpPr>
          <p:cNvPr id="209" name="Google Shape;20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f58aed54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150">
                <a:solidFill>
                  <a:schemeClr val="dk1"/>
                </a:solidFill>
                <a:latin typeface="Calibri"/>
                <a:ea typeface="Calibri"/>
                <a:cs typeface="Calibri"/>
                <a:sym typeface="Calibri"/>
              </a:rPr>
              <a:t>Upon further research, it turns out that more states administer the ACT statewide and in 2018, there were 18 states that require every student to take ACT, compared to just 11 states that require the SAT.</a:t>
            </a:r>
            <a:endParaRPr sz="115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150">
                <a:solidFill>
                  <a:schemeClr val="dk1"/>
                </a:solidFill>
                <a:latin typeface="Calibri"/>
                <a:ea typeface="Calibri"/>
                <a:cs typeface="Calibri"/>
                <a:sym typeface="Calibri"/>
              </a:rPr>
              <a:t>(source : https://testive.com/state-sat-act/)</a:t>
            </a:r>
            <a:endParaRPr sz="115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3" name="Google Shape;223;g12f58aed54c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f58aed54c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f58aed54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f9bdf3a1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f9bdf3a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f58aed54c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2f58aed54c_5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096df90c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3096df90c9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ebf1ae584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ebf1ae58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132ea42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13132ea42c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096df90c9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3096df90c9_2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096df90c9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3096df90c9_2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096df90c9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3096df90c9_2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096df90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13096df90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096df90c9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13096df90c9_2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096df90c9_2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096df90c9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f58aed54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f58aed54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017d8167f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3017d8167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017d8167f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017d8167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3017d8167f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3017d8167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017d8167f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017d8167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f58aed54c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f58aed54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017d8167f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017d8167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3017d8167f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3017d8167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30ea4b767a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30ea4b767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ebf1ae58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ebf1ae5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30ea4b767a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30ea4b76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0e0e04d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SY - Elaborate on Data Mergers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Elaborate on dropped States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Separating Merged file into Individual SAT/ACT File</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Clean external data</a:t>
            </a:r>
            <a:endParaRPr/>
          </a:p>
        </p:txBody>
      </p:sp>
      <p:sp>
        <p:nvSpPr>
          <p:cNvPr id="106" name="Google Shape;106;g130e0e04d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0e0e04d0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SY - Elaborate on Data Mergers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Elaborate on dropped States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Separating Merged file into Individual SAT/ACT File</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Clean external data</a:t>
            </a:r>
            <a:endParaRPr/>
          </a:p>
        </p:txBody>
      </p:sp>
      <p:sp>
        <p:nvSpPr>
          <p:cNvPr id="122" name="Google Shape;122;g130e0e04d0e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05bc4cb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305bc4cbf6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0e0e04d0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SY - Elaborate on Data Mergers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Elaborate on dropped States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Separating Merged file into Individual SAT/ACT File</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Clean external data</a:t>
            </a:r>
            <a:endParaRPr/>
          </a:p>
        </p:txBody>
      </p:sp>
      <p:sp>
        <p:nvSpPr>
          <p:cNvPr id="156" name="Google Shape;156;g130e0e04d0e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f58aed54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SY - Elaborate on Data Mergers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Elaborate on dropped States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Separating Merged file into Individual SAT/ACT File</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Clean external data</a:t>
            </a:r>
            <a:endParaRPr/>
          </a:p>
        </p:txBody>
      </p:sp>
      <p:sp>
        <p:nvSpPr>
          <p:cNvPr id="167" name="Google Shape;167;g12f58aed54c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459581"/>
            <a:ext cx="5486400" cy="3086100"/>
          </a:xfrm>
          <a:prstGeom prst="rect">
            <a:avLst/>
          </a:prstGeom>
          <a:noFill/>
          <a:ln>
            <a:noFill/>
          </a:ln>
        </p:spPr>
      </p:sp>
      <p:sp>
        <p:nvSpPr>
          <p:cNvPr id="64" name="Google Shape;64;p1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32.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0.png"/><Relationship Id="rId4" Type="http://schemas.openxmlformats.org/officeDocument/2006/relationships/image" Target="../media/image37.png"/><Relationship Id="rId5"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4.png"/><Relationship Id="rId4" Type="http://schemas.openxmlformats.org/officeDocument/2006/relationships/image" Target="../media/image58.png"/><Relationship Id="rId5" Type="http://schemas.openxmlformats.org/officeDocument/2006/relationships/image" Target="../media/image51.png"/><Relationship Id="rId6"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0.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8.png"/><Relationship Id="rId4" Type="http://schemas.openxmlformats.org/officeDocument/2006/relationships/image" Target="../media/image46.png"/><Relationship Id="rId5"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7.png"/><Relationship Id="rId4" Type="http://schemas.openxmlformats.org/officeDocument/2006/relationships/image" Target="../media/image52.png"/><Relationship Id="rId5" Type="http://schemas.openxmlformats.org/officeDocument/2006/relationships/image" Target="../media/image5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9.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6.png"/><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3.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744275" y="869169"/>
            <a:ext cx="7772400" cy="110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1</a:t>
            </a:r>
            <a:endParaRPr/>
          </a:p>
        </p:txBody>
      </p:sp>
      <p:sp>
        <p:nvSpPr>
          <p:cNvPr id="85" name="Google Shape;85;p13"/>
          <p:cNvSpPr txBox="1"/>
          <p:nvPr>
            <p:ph idx="1" type="subTitle"/>
          </p:nvPr>
        </p:nvSpPr>
        <p:spPr>
          <a:xfrm>
            <a:off x="1295575" y="2059950"/>
            <a:ext cx="6400800" cy="1314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Group 3</a:t>
            </a:r>
            <a:endParaRPr/>
          </a:p>
        </p:txBody>
      </p:sp>
      <p:sp>
        <p:nvSpPr>
          <p:cNvPr id="86" name="Google Shape;86;p13"/>
          <p:cNvSpPr txBox="1"/>
          <p:nvPr/>
        </p:nvSpPr>
        <p:spPr>
          <a:xfrm>
            <a:off x="420325" y="3849800"/>
            <a:ext cx="1689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Song Yi</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Connie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Wei Hao</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Mingzi</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p:nvPr/>
        </p:nvSpPr>
        <p:spPr>
          <a:xfrm>
            <a:off x="104300" y="877350"/>
            <a:ext cx="4584000" cy="115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With a consolidated dataframe, 2 new </a:t>
            </a:r>
            <a:r>
              <a:rPr lang="en-US">
                <a:solidFill>
                  <a:schemeClr val="dk1"/>
                </a:solidFill>
                <a:latin typeface="Calibri"/>
                <a:ea typeface="Calibri"/>
                <a:cs typeface="Calibri"/>
                <a:sym typeface="Calibri"/>
              </a:rPr>
              <a:t>data frames</a:t>
            </a:r>
            <a:r>
              <a:rPr lang="en-US">
                <a:solidFill>
                  <a:schemeClr val="dk1"/>
                </a:solidFill>
                <a:latin typeface="Calibri"/>
                <a:ea typeface="Calibri"/>
                <a:cs typeface="Calibri"/>
                <a:sym typeface="Calibri"/>
              </a:rPr>
              <a:t> were created with each containing solely ACT information and the other only data from SAT.</a:t>
            </a:r>
            <a:endParaRPr>
              <a:solidFill>
                <a:schemeClr val="dk1"/>
              </a:solidFill>
              <a:latin typeface="Calibri"/>
              <a:ea typeface="Calibri"/>
              <a:cs typeface="Calibri"/>
              <a:sym typeface="Calibri"/>
            </a:endParaRPr>
          </a:p>
        </p:txBody>
      </p:sp>
      <p:pic>
        <p:nvPicPr>
          <p:cNvPr id="183" name="Google Shape;183;p22"/>
          <p:cNvPicPr preferRelativeResize="0"/>
          <p:nvPr/>
        </p:nvPicPr>
        <p:blipFill>
          <a:blip r:embed="rId3">
            <a:alphaModFix/>
          </a:blip>
          <a:stretch>
            <a:fillRect/>
          </a:stretch>
        </p:blipFill>
        <p:spPr>
          <a:xfrm>
            <a:off x="5178675" y="82350"/>
            <a:ext cx="3676650" cy="2333625"/>
          </a:xfrm>
          <a:prstGeom prst="rect">
            <a:avLst/>
          </a:prstGeom>
          <a:noFill/>
          <a:ln>
            <a:noFill/>
          </a:ln>
        </p:spPr>
      </p:pic>
      <p:pic>
        <p:nvPicPr>
          <p:cNvPr id="184" name="Google Shape;184;p22"/>
          <p:cNvPicPr preferRelativeResize="0"/>
          <p:nvPr/>
        </p:nvPicPr>
        <p:blipFill>
          <a:blip r:embed="rId4">
            <a:alphaModFix/>
          </a:blip>
          <a:stretch>
            <a:fillRect/>
          </a:stretch>
        </p:blipFill>
        <p:spPr>
          <a:xfrm>
            <a:off x="5225850" y="2511825"/>
            <a:ext cx="3686175" cy="2295525"/>
          </a:xfrm>
          <a:prstGeom prst="rect">
            <a:avLst/>
          </a:prstGeom>
          <a:noFill/>
          <a:ln>
            <a:noFill/>
          </a:ln>
        </p:spPr>
      </p:pic>
      <p:sp>
        <p:nvSpPr>
          <p:cNvPr id="185" name="Google Shape;185;p22"/>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merger</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p:nvPr/>
        </p:nvSpPr>
        <p:spPr>
          <a:xfrm>
            <a:off x="395536" y="339502"/>
            <a:ext cx="8748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Correlation</a:t>
            </a:r>
            <a:r>
              <a:rPr b="1" lang="en-US" sz="1800">
                <a:solidFill>
                  <a:schemeClr val="dk1"/>
                </a:solidFill>
                <a:latin typeface="Calibri"/>
                <a:ea typeface="Calibri"/>
                <a:cs typeface="Calibri"/>
                <a:sym typeface="Calibri"/>
              </a:rPr>
              <a:t> between </a:t>
            </a:r>
            <a:r>
              <a:rPr b="1" lang="en-US" sz="1800">
                <a:solidFill>
                  <a:schemeClr val="dk1"/>
                </a:solidFill>
                <a:latin typeface="Calibri"/>
                <a:ea typeface="Calibri"/>
                <a:cs typeface="Calibri"/>
                <a:sym typeface="Calibri"/>
              </a:rPr>
              <a:t>average</a:t>
            </a:r>
            <a:r>
              <a:rPr b="1" lang="en-US" sz="1800">
                <a:solidFill>
                  <a:schemeClr val="dk1"/>
                </a:solidFill>
                <a:latin typeface="Calibri"/>
                <a:ea typeface="Calibri"/>
                <a:cs typeface="Calibri"/>
                <a:sym typeface="Calibri"/>
              </a:rPr>
              <a:t> score and participation rate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a:solidFill>
                  <a:srgbClr val="38761D"/>
                </a:solidFill>
                <a:latin typeface="Calibri"/>
                <a:ea typeface="Calibri"/>
                <a:cs typeface="Calibri"/>
                <a:sym typeface="Calibri"/>
              </a:rPr>
              <a:t>Base on trended data for SAT and ACT, average scores and participation rates have an inverse relationship</a:t>
            </a:r>
            <a:endParaRPr sz="1000"/>
          </a:p>
          <a:p>
            <a:pPr indent="0" lvl="0" marL="0" marR="0" rtl="0" algn="l">
              <a:spcBef>
                <a:spcPts val="0"/>
              </a:spcBef>
              <a:spcAft>
                <a:spcPts val="0"/>
              </a:spcAft>
              <a:buNone/>
            </a:pPr>
            <a:r>
              <a:t/>
            </a:r>
            <a:endParaRPr>
              <a:solidFill>
                <a:srgbClr val="FF0000"/>
              </a:solidFill>
              <a:latin typeface="Calibri"/>
              <a:ea typeface="Calibri"/>
              <a:cs typeface="Calibri"/>
              <a:sym typeface="Calibri"/>
            </a:endParaRPr>
          </a:p>
        </p:txBody>
      </p:sp>
      <p:pic>
        <p:nvPicPr>
          <p:cNvPr id="191" name="Google Shape;191;p23"/>
          <p:cNvPicPr preferRelativeResize="0"/>
          <p:nvPr/>
        </p:nvPicPr>
        <p:blipFill>
          <a:blip r:embed="rId3">
            <a:alphaModFix/>
          </a:blip>
          <a:stretch>
            <a:fillRect/>
          </a:stretch>
        </p:blipFill>
        <p:spPr>
          <a:xfrm>
            <a:off x="546650" y="1112120"/>
            <a:ext cx="3696585" cy="3686280"/>
          </a:xfrm>
          <a:prstGeom prst="rect">
            <a:avLst/>
          </a:prstGeom>
          <a:noFill/>
          <a:ln>
            <a:noFill/>
          </a:ln>
        </p:spPr>
      </p:pic>
      <p:pic>
        <p:nvPicPr>
          <p:cNvPr id="192" name="Google Shape;192;p23"/>
          <p:cNvPicPr preferRelativeResize="0"/>
          <p:nvPr/>
        </p:nvPicPr>
        <p:blipFill>
          <a:blip r:embed="rId4">
            <a:alphaModFix/>
          </a:blip>
          <a:stretch>
            <a:fillRect/>
          </a:stretch>
        </p:blipFill>
        <p:spPr>
          <a:xfrm>
            <a:off x="4366540" y="1109925"/>
            <a:ext cx="3696585" cy="368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4"/>
          <p:cNvPicPr preferRelativeResize="0"/>
          <p:nvPr/>
        </p:nvPicPr>
        <p:blipFill>
          <a:blip r:embed="rId3">
            <a:alphaModFix/>
          </a:blip>
          <a:stretch>
            <a:fillRect/>
          </a:stretch>
        </p:blipFill>
        <p:spPr>
          <a:xfrm rot="5400000">
            <a:off x="-774051" y="1368099"/>
            <a:ext cx="4656825" cy="2709526"/>
          </a:xfrm>
          <a:prstGeom prst="rect">
            <a:avLst/>
          </a:prstGeom>
          <a:noFill/>
          <a:ln>
            <a:noFill/>
          </a:ln>
        </p:spPr>
      </p:pic>
      <p:pic>
        <p:nvPicPr>
          <p:cNvPr id="198" name="Google Shape;198;p24"/>
          <p:cNvPicPr preferRelativeResize="0"/>
          <p:nvPr/>
        </p:nvPicPr>
        <p:blipFill>
          <a:blip r:embed="rId4">
            <a:alphaModFix/>
          </a:blip>
          <a:stretch>
            <a:fillRect/>
          </a:stretch>
        </p:blipFill>
        <p:spPr>
          <a:xfrm rot="5400000">
            <a:off x="2184613" y="1270437"/>
            <a:ext cx="4658774" cy="2855800"/>
          </a:xfrm>
          <a:prstGeom prst="rect">
            <a:avLst/>
          </a:prstGeom>
          <a:noFill/>
          <a:ln>
            <a:noFill/>
          </a:ln>
        </p:spPr>
      </p:pic>
      <p:pic>
        <p:nvPicPr>
          <p:cNvPr id="199" name="Google Shape;199;p24"/>
          <p:cNvPicPr preferRelativeResize="0"/>
          <p:nvPr/>
        </p:nvPicPr>
        <p:blipFill>
          <a:blip r:embed="rId5">
            <a:alphaModFix/>
          </a:blip>
          <a:stretch>
            <a:fillRect/>
          </a:stretch>
        </p:blipFill>
        <p:spPr>
          <a:xfrm rot="5400000">
            <a:off x="5180025" y="1249651"/>
            <a:ext cx="4638150" cy="2874700"/>
          </a:xfrm>
          <a:prstGeom prst="rect">
            <a:avLst/>
          </a:prstGeom>
          <a:noFill/>
          <a:ln>
            <a:noFill/>
          </a:ln>
        </p:spPr>
      </p:pic>
      <p:sp>
        <p:nvSpPr>
          <p:cNvPr id="200" name="Google Shape;200;p24"/>
          <p:cNvSpPr txBox="1"/>
          <p:nvPr/>
        </p:nvSpPr>
        <p:spPr>
          <a:xfrm>
            <a:off x="236925" y="0"/>
            <a:ext cx="641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SAT Participation Rates from 2017 to 2019</a:t>
            </a:r>
            <a:endParaRPr/>
          </a:p>
        </p:txBody>
      </p:sp>
      <p:sp>
        <p:nvSpPr>
          <p:cNvPr id="201" name="Google Shape;201;p24"/>
          <p:cNvSpPr txBox="1"/>
          <p:nvPr/>
        </p:nvSpPr>
        <p:spPr>
          <a:xfrm>
            <a:off x="1667050" y="1502475"/>
            <a:ext cx="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8761D"/>
                </a:solidFill>
                <a:latin typeface="Calibri"/>
                <a:ea typeface="Calibri"/>
                <a:cs typeface="Calibri"/>
                <a:sym typeface="Calibri"/>
              </a:rPr>
              <a:t>23</a:t>
            </a:r>
            <a:endParaRPr b="1">
              <a:solidFill>
                <a:srgbClr val="38761D"/>
              </a:solidFill>
              <a:latin typeface="Calibri"/>
              <a:ea typeface="Calibri"/>
              <a:cs typeface="Calibri"/>
              <a:sym typeface="Calibri"/>
            </a:endParaRPr>
          </a:p>
        </p:txBody>
      </p:sp>
      <p:sp>
        <p:nvSpPr>
          <p:cNvPr id="202" name="Google Shape;202;p24"/>
          <p:cNvSpPr txBox="1"/>
          <p:nvPr/>
        </p:nvSpPr>
        <p:spPr>
          <a:xfrm>
            <a:off x="4571988" y="1382575"/>
            <a:ext cx="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8761D"/>
                </a:solidFill>
                <a:latin typeface="Calibri"/>
                <a:ea typeface="Calibri"/>
                <a:cs typeface="Calibri"/>
                <a:sym typeface="Calibri"/>
              </a:rPr>
              <a:t>20</a:t>
            </a:r>
            <a:endParaRPr b="1">
              <a:solidFill>
                <a:srgbClr val="38761D"/>
              </a:solidFill>
              <a:latin typeface="Calibri"/>
              <a:ea typeface="Calibri"/>
              <a:cs typeface="Calibri"/>
              <a:sym typeface="Calibri"/>
            </a:endParaRPr>
          </a:p>
        </p:txBody>
      </p:sp>
      <p:sp>
        <p:nvSpPr>
          <p:cNvPr id="203" name="Google Shape;203;p24"/>
          <p:cNvSpPr txBox="1"/>
          <p:nvPr/>
        </p:nvSpPr>
        <p:spPr>
          <a:xfrm>
            <a:off x="7590738" y="1318125"/>
            <a:ext cx="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8761D"/>
                </a:solidFill>
                <a:latin typeface="Calibri"/>
                <a:ea typeface="Calibri"/>
                <a:cs typeface="Calibri"/>
                <a:sym typeface="Calibri"/>
              </a:rPr>
              <a:t>19</a:t>
            </a:r>
            <a:endParaRPr b="1">
              <a:solidFill>
                <a:srgbClr val="38761D"/>
              </a:solidFill>
              <a:latin typeface="Calibri"/>
              <a:ea typeface="Calibri"/>
              <a:cs typeface="Calibri"/>
              <a:sym typeface="Calibri"/>
            </a:endParaRPr>
          </a:p>
        </p:txBody>
      </p:sp>
      <p:sp>
        <p:nvSpPr>
          <p:cNvPr id="204" name="Google Shape;204;p24"/>
          <p:cNvSpPr/>
          <p:nvPr/>
        </p:nvSpPr>
        <p:spPr>
          <a:xfrm>
            <a:off x="1175725" y="833325"/>
            <a:ext cx="426600" cy="1738500"/>
          </a:xfrm>
          <a:prstGeom prst="curvedLeftArrow">
            <a:avLst>
              <a:gd fmla="val 25000" name="adj1"/>
              <a:gd fmla="val 50000" name="adj2"/>
              <a:gd fmla="val 25000" name="adj3"/>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4074950" y="794125"/>
            <a:ext cx="426600" cy="1577100"/>
          </a:xfrm>
          <a:prstGeom prst="curvedLeftArrow">
            <a:avLst>
              <a:gd fmla="val 25000" name="adj1"/>
              <a:gd fmla="val 50000" name="adj2"/>
              <a:gd fmla="val 25000" name="adj3"/>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7164150" y="794125"/>
            <a:ext cx="426600" cy="1512600"/>
          </a:xfrm>
          <a:prstGeom prst="curvedLeftArrow">
            <a:avLst>
              <a:gd fmla="val 25000" name="adj1"/>
              <a:gd fmla="val 50000" name="adj2"/>
              <a:gd fmla="val 25000" name="adj3"/>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5"/>
          <p:cNvPicPr preferRelativeResize="0"/>
          <p:nvPr/>
        </p:nvPicPr>
        <p:blipFill>
          <a:blip r:embed="rId3">
            <a:alphaModFix/>
          </a:blip>
          <a:stretch>
            <a:fillRect/>
          </a:stretch>
        </p:blipFill>
        <p:spPr>
          <a:xfrm rot="5400000">
            <a:off x="-670250" y="1374475"/>
            <a:ext cx="4672375" cy="2707425"/>
          </a:xfrm>
          <a:prstGeom prst="rect">
            <a:avLst/>
          </a:prstGeom>
          <a:noFill/>
          <a:ln>
            <a:noFill/>
          </a:ln>
        </p:spPr>
      </p:pic>
      <p:pic>
        <p:nvPicPr>
          <p:cNvPr id="212" name="Google Shape;212;p25"/>
          <p:cNvPicPr preferRelativeResize="0"/>
          <p:nvPr/>
        </p:nvPicPr>
        <p:blipFill>
          <a:blip r:embed="rId4">
            <a:alphaModFix/>
          </a:blip>
          <a:stretch>
            <a:fillRect/>
          </a:stretch>
        </p:blipFill>
        <p:spPr>
          <a:xfrm rot="5400000">
            <a:off x="2269713" y="1402300"/>
            <a:ext cx="4668199" cy="2678650"/>
          </a:xfrm>
          <a:prstGeom prst="rect">
            <a:avLst/>
          </a:prstGeom>
          <a:noFill/>
          <a:ln>
            <a:noFill/>
          </a:ln>
        </p:spPr>
      </p:pic>
      <p:pic>
        <p:nvPicPr>
          <p:cNvPr id="213" name="Google Shape;213;p25"/>
          <p:cNvPicPr preferRelativeResize="0"/>
          <p:nvPr/>
        </p:nvPicPr>
        <p:blipFill>
          <a:blip r:embed="rId5">
            <a:alphaModFix/>
          </a:blip>
          <a:stretch>
            <a:fillRect/>
          </a:stretch>
        </p:blipFill>
        <p:spPr>
          <a:xfrm rot="5400000">
            <a:off x="5182938" y="1341462"/>
            <a:ext cx="4641349" cy="2800325"/>
          </a:xfrm>
          <a:prstGeom prst="rect">
            <a:avLst/>
          </a:prstGeom>
          <a:noFill/>
          <a:ln>
            <a:noFill/>
          </a:ln>
        </p:spPr>
      </p:pic>
      <p:sp>
        <p:nvSpPr>
          <p:cNvPr id="214" name="Google Shape;214;p25"/>
          <p:cNvSpPr txBox="1"/>
          <p:nvPr/>
        </p:nvSpPr>
        <p:spPr>
          <a:xfrm>
            <a:off x="312225" y="0"/>
            <a:ext cx="614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ACT</a:t>
            </a:r>
            <a:r>
              <a:rPr b="1" lang="en-US" sz="1800">
                <a:solidFill>
                  <a:schemeClr val="dk1"/>
                </a:solidFill>
                <a:latin typeface="Calibri"/>
                <a:ea typeface="Calibri"/>
                <a:cs typeface="Calibri"/>
                <a:sym typeface="Calibri"/>
              </a:rPr>
              <a:t> Participation Rates from 2017 to 2019</a:t>
            </a:r>
            <a:endParaRPr>
              <a:solidFill>
                <a:schemeClr val="dk1"/>
              </a:solidFill>
            </a:endParaRPr>
          </a:p>
        </p:txBody>
      </p:sp>
      <p:sp>
        <p:nvSpPr>
          <p:cNvPr id="215" name="Google Shape;215;p25"/>
          <p:cNvSpPr txBox="1"/>
          <p:nvPr/>
        </p:nvSpPr>
        <p:spPr>
          <a:xfrm>
            <a:off x="2107925" y="3863600"/>
            <a:ext cx="371700" cy="4002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17</a:t>
            </a:r>
            <a:endParaRPr b="1">
              <a:solidFill>
                <a:schemeClr val="lt1"/>
              </a:solidFill>
              <a:latin typeface="Calibri"/>
              <a:ea typeface="Calibri"/>
              <a:cs typeface="Calibri"/>
              <a:sym typeface="Calibri"/>
            </a:endParaRPr>
          </a:p>
        </p:txBody>
      </p:sp>
      <p:sp>
        <p:nvSpPr>
          <p:cNvPr id="216" name="Google Shape;216;p25"/>
          <p:cNvSpPr txBox="1"/>
          <p:nvPr/>
        </p:nvSpPr>
        <p:spPr>
          <a:xfrm>
            <a:off x="4963873" y="3858500"/>
            <a:ext cx="371700" cy="400200"/>
          </a:xfrm>
          <a:prstGeom prst="rect">
            <a:avLst/>
          </a:prstGeom>
          <a:solidFill>
            <a:srgbClr val="3C78D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17</a:t>
            </a:r>
            <a:endParaRPr b="1">
              <a:solidFill>
                <a:schemeClr val="lt1"/>
              </a:solidFill>
              <a:latin typeface="Calibri"/>
              <a:ea typeface="Calibri"/>
              <a:cs typeface="Calibri"/>
              <a:sym typeface="Calibri"/>
            </a:endParaRPr>
          </a:p>
        </p:txBody>
      </p:sp>
      <p:sp>
        <p:nvSpPr>
          <p:cNvPr id="217" name="Google Shape;217;p25"/>
          <p:cNvSpPr txBox="1"/>
          <p:nvPr/>
        </p:nvSpPr>
        <p:spPr>
          <a:xfrm>
            <a:off x="7874874" y="3858500"/>
            <a:ext cx="371700" cy="400200"/>
          </a:xfrm>
          <a:prstGeom prst="rect">
            <a:avLst/>
          </a:prstGeom>
          <a:solidFill>
            <a:srgbClr val="3C78D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15</a:t>
            </a:r>
            <a:endParaRPr b="1">
              <a:solidFill>
                <a:schemeClr val="lt1"/>
              </a:solidFill>
              <a:latin typeface="Calibri"/>
              <a:ea typeface="Calibri"/>
              <a:cs typeface="Calibri"/>
              <a:sym typeface="Calibri"/>
            </a:endParaRPr>
          </a:p>
        </p:txBody>
      </p:sp>
      <p:sp>
        <p:nvSpPr>
          <p:cNvPr id="218" name="Google Shape;218;p25"/>
          <p:cNvSpPr/>
          <p:nvPr/>
        </p:nvSpPr>
        <p:spPr>
          <a:xfrm>
            <a:off x="1616600" y="3419750"/>
            <a:ext cx="426600" cy="1434900"/>
          </a:xfrm>
          <a:prstGeom prst="curvedLeftArrow">
            <a:avLst>
              <a:gd fmla="val 25000" name="adj1"/>
              <a:gd fmla="val 50000" name="adj2"/>
              <a:gd fmla="val 25000" name="adj3"/>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25"/>
          <p:cNvSpPr/>
          <p:nvPr/>
        </p:nvSpPr>
        <p:spPr>
          <a:xfrm>
            <a:off x="4390525" y="3417350"/>
            <a:ext cx="426600" cy="1434900"/>
          </a:xfrm>
          <a:prstGeom prst="curvedLeftArrow">
            <a:avLst>
              <a:gd fmla="val 25000" name="adj1"/>
              <a:gd fmla="val 50000" name="adj2"/>
              <a:gd fmla="val 25000" name="adj3"/>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25"/>
          <p:cNvSpPr/>
          <p:nvPr/>
        </p:nvSpPr>
        <p:spPr>
          <a:xfrm>
            <a:off x="7334700" y="3635300"/>
            <a:ext cx="426600" cy="1255800"/>
          </a:xfrm>
          <a:prstGeom prst="curvedLeftArrow">
            <a:avLst>
              <a:gd fmla="val 25000" name="adj1"/>
              <a:gd fmla="val 50000" name="adj2"/>
              <a:gd fmla="val 25000" name="adj3"/>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with potential to improve on either SAT or ACT scores</a:t>
            </a:r>
            <a:endParaRPr i="1" sz="1800">
              <a:solidFill>
                <a:srgbClr val="0070C0"/>
              </a:solidFill>
              <a:latin typeface="Calibri"/>
              <a:ea typeface="Calibri"/>
              <a:cs typeface="Calibri"/>
              <a:sym typeface="Calibri"/>
            </a:endParaRPr>
          </a:p>
        </p:txBody>
      </p:sp>
      <p:sp>
        <p:nvSpPr>
          <p:cNvPr id="226" name="Google Shape;226;p26"/>
          <p:cNvSpPr/>
          <p:nvPr/>
        </p:nvSpPr>
        <p:spPr>
          <a:xfrm>
            <a:off x="591577" y="833758"/>
            <a:ext cx="8208900" cy="3970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200">
              <a:solidFill>
                <a:srgbClr val="5B5E6D"/>
              </a:solidFill>
              <a:highlight>
                <a:srgbClr val="FFFFFF"/>
              </a:highlight>
            </a:endParaRPr>
          </a:p>
          <a:p>
            <a:pPr indent="0" lvl="0" marL="457200" rtl="0" algn="l">
              <a:spcBef>
                <a:spcPts val="0"/>
              </a:spcBef>
              <a:spcAft>
                <a:spcPts val="0"/>
              </a:spcAft>
              <a:buNone/>
            </a:pPr>
            <a:r>
              <a:t/>
            </a:r>
            <a:endParaRPr sz="1200">
              <a:solidFill>
                <a:srgbClr val="5B5E6D"/>
              </a:solidFill>
              <a:highlight>
                <a:srgbClr val="FFFFFF"/>
              </a:highlight>
            </a:endParaRPr>
          </a:p>
          <a:p>
            <a:pPr indent="0" lvl="0" marL="914400" rtl="0" algn="l">
              <a:lnSpc>
                <a:spcPct val="115000"/>
              </a:lnSpc>
              <a:spcBef>
                <a:spcPts val="1200"/>
              </a:spcBef>
              <a:spcAft>
                <a:spcPts val="0"/>
              </a:spcAft>
              <a:buNone/>
            </a:pPr>
            <a:r>
              <a:t/>
            </a:r>
            <a:endParaRPr sz="1200">
              <a:solidFill>
                <a:srgbClr val="5B5E6D"/>
              </a:solidFill>
              <a:highlight>
                <a:srgbClr val="FFFFFF"/>
              </a:highlight>
            </a:endParaRPr>
          </a:p>
          <a:p>
            <a:pPr indent="0" lvl="0" marL="457200" rtl="0" algn="l">
              <a:spcBef>
                <a:spcPts val="1200"/>
              </a:spcBef>
              <a:spcAft>
                <a:spcPts val="0"/>
              </a:spcAft>
              <a:buNone/>
            </a:pPr>
            <a:r>
              <a:t/>
            </a:r>
            <a:endParaRPr sz="1200">
              <a:solidFill>
                <a:srgbClr val="5B5E6D"/>
              </a:solidFill>
              <a:highlight>
                <a:srgbClr val="FFFFFF"/>
              </a:highlight>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914400" rtl="0" algn="l">
              <a:lnSpc>
                <a:spcPct val="115000"/>
              </a:lnSpc>
              <a:spcBef>
                <a:spcPts val="1200"/>
              </a:spcBef>
              <a:spcAft>
                <a:spcPts val="0"/>
              </a:spcAft>
              <a:buNone/>
            </a:pPr>
            <a:r>
              <a:t/>
            </a:r>
            <a:endParaRPr sz="1200">
              <a:solidFill>
                <a:srgbClr val="5B5E6D"/>
              </a:solidFill>
              <a:highlight>
                <a:srgbClr val="FFFFFF"/>
              </a:highlight>
            </a:endParaRPr>
          </a:p>
          <a:p>
            <a:pPr indent="0" lvl="0" marL="914400" marR="0" rtl="0" algn="l">
              <a:spcBef>
                <a:spcPts val="12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27" name="Google Shape;227;p26"/>
          <p:cNvPicPr preferRelativeResize="0"/>
          <p:nvPr/>
        </p:nvPicPr>
        <p:blipFill>
          <a:blip r:embed="rId3">
            <a:alphaModFix/>
          </a:blip>
          <a:stretch>
            <a:fillRect/>
          </a:stretch>
        </p:blipFill>
        <p:spPr>
          <a:xfrm>
            <a:off x="6501975" y="792201"/>
            <a:ext cx="2395385" cy="3970200"/>
          </a:xfrm>
          <a:prstGeom prst="rect">
            <a:avLst/>
          </a:prstGeom>
          <a:noFill/>
          <a:ln>
            <a:noFill/>
          </a:ln>
        </p:spPr>
      </p:pic>
      <p:pic>
        <p:nvPicPr>
          <p:cNvPr id="228" name="Google Shape;228;p26"/>
          <p:cNvPicPr preferRelativeResize="0"/>
          <p:nvPr/>
        </p:nvPicPr>
        <p:blipFill>
          <a:blip r:embed="rId4">
            <a:alphaModFix/>
          </a:blip>
          <a:stretch>
            <a:fillRect/>
          </a:stretch>
        </p:blipFill>
        <p:spPr>
          <a:xfrm>
            <a:off x="4499525" y="833750"/>
            <a:ext cx="1966725" cy="2526275"/>
          </a:xfrm>
          <a:prstGeom prst="rect">
            <a:avLst/>
          </a:prstGeom>
          <a:noFill/>
          <a:ln>
            <a:noFill/>
          </a:ln>
        </p:spPr>
      </p:pic>
      <p:sp>
        <p:nvSpPr>
          <p:cNvPr id="229" name="Google Shape;229;p26"/>
          <p:cNvSpPr txBox="1"/>
          <p:nvPr/>
        </p:nvSpPr>
        <p:spPr>
          <a:xfrm>
            <a:off x="236825" y="1433600"/>
            <a:ext cx="42627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Certain States have different Graduating criteria.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Participation rate of SAT/ACT is largely influenced by state level education policies.</a:t>
            </a:r>
            <a:endParaRPr>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18 states has requirements for ACT </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11 states has requirements for SAT </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Inline with the data that seems to show ACT is generally more popular.</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30" name="Google Shape;230;p26"/>
          <p:cNvSpPr txBox="1"/>
          <p:nvPr/>
        </p:nvSpPr>
        <p:spPr>
          <a:xfrm>
            <a:off x="236825" y="46918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source: https://testive.com/state-sat-act/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p:nvPr/>
        </p:nvSpPr>
        <p:spPr>
          <a:xfrm>
            <a:off x="323528" y="267494"/>
            <a:ext cx="69847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with potential to improve on either </a:t>
            </a:r>
            <a:r>
              <a:rPr i="1" lang="en-US" sz="1800">
                <a:solidFill>
                  <a:srgbClr val="0070C0"/>
                </a:solidFill>
                <a:latin typeface="Calibri"/>
                <a:ea typeface="Calibri"/>
                <a:cs typeface="Calibri"/>
                <a:sym typeface="Calibri"/>
              </a:rPr>
              <a:t>SAT or ACT</a:t>
            </a:r>
            <a:r>
              <a:rPr i="1" lang="en-US" sz="1800">
                <a:solidFill>
                  <a:srgbClr val="0070C0"/>
                </a:solidFill>
                <a:latin typeface="Calibri"/>
                <a:ea typeface="Calibri"/>
                <a:cs typeface="Calibri"/>
                <a:sym typeface="Calibri"/>
              </a:rPr>
              <a:t> scores</a:t>
            </a:r>
            <a:endParaRPr i="1" sz="1800">
              <a:solidFill>
                <a:srgbClr val="0070C0"/>
              </a:solidFill>
              <a:latin typeface="Calibri"/>
              <a:ea typeface="Calibri"/>
              <a:cs typeface="Calibri"/>
              <a:sym typeface="Calibri"/>
            </a:endParaRPr>
          </a:p>
        </p:txBody>
      </p:sp>
      <p:sp>
        <p:nvSpPr>
          <p:cNvPr id="236" name="Google Shape;236;p27"/>
          <p:cNvSpPr/>
          <p:nvPr/>
        </p:nvSpPr>
        <p:spPr>
          <a:xfrm>
            <a:off x="697775" y="990100"/>
            <a:ext cx="7389000" cy="646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We started to plot the average SAT and ACT scores against average GDP, and drilled down into states with </a:t>
            </a:r>
            <a:endParaRPr sz="1800">
              <a:solidFill>
                <a:schemeClr val="dk1"/>
              </a:solidFill>
              <a:latin typeface="Calibri"/>
              <a:ea typeface="Calibri"/>
              <a:cs typeface="Calibri"/>
              <a:sym typeface="Calibri"/>
            </a:endParaRPr>
          </a:p>
          <a:p>
            <a:pPr indent="-342900" lvl="0" marL="457200" marR="0" rtl="0" algn="just">
              <a:spcBef>
                <a:spcPts val="0"/>
              </a:spcBef>
              <a:spcAft>
                <a:spcPts val="0"/>
              </a:spcAft>
              <a:buClr>
                <a:srgbClr val="FF0000"/>
              </a:buClr>
              <a:buSzPts val="1800"/>
              <a:buFont typeface="Calibri"/>
              <a:buChar char="-"/>
            </a:pPr>
            <a:r>
              <a:rPr lang="en-US" sz="1800">
                <a:solidFill>
                  <a:srgbClr val="FF0000"/>
                </a:solidFill>
                <a:latin typeface="Calibri"/>
                <a:ea typeface="Calibri"/>
                <a:cs typeface="Calibri"/>
                <a:sym typeface="Calibri"/>
              </a:rPr>
              <a:t>&gt; 20% participation rate</a:t>
            </a:r>
            <a:endParaRPr sz="1800">
              <a:solidFill>
                <a:srgbClr val="FF0000"/>
              </a:solidFill>
              <a:latin typeface="Calibri"/>
              <a:ea typeface="Calibri"/>
              <a:cs typeface="Calibri"/>
              <a:sym typeface="Calibri"/>
            </a:endParaRPr>
          </a:p>
          <a:p>
            <a:pPr indent="-342900" lvl="0" marL="457200" marR="0" rtl="0" algn="just">
              <a:spcBef>
                <a:spcPts val="0"/>
              </a:spcBef>
              <a:spcAft>
                <a:spcPts val="0"/>
              </a:spcAft>
              <a:buClr>
                <a:srgbClr val="FF0000"/>
              </a:buClr>
              <a:buSzPts val="1800"/>
              <a:buFont typeface="Calibri"/>
              <a:buChar char="-"/>
            </a:pPr>
            <a:r>
              <a:rPr lang="en-US" sz="1800">
                <a:solidFill>
                  <a:srgbClr val="FF0000"/>
                </a:solidFill>
                <a:latin typeface="Calibri"/>
                <a:ea typeface="Calibri"/>
                <a:cs typeface="Calibri"/>
                <a:sym typeface="Calibri"/>
              </a:rPr>
              <a:t>lower than mean SAT and ACT scores, </a:t>
            </a:r>
            <a:endParaRPr sz="1800">
              <a:solidFill>
                <a:srgbClr val="FF0000"/>
              </a:solidFill>
              <a:latin typeface="Calibri"/>
              <a:ea typeface="Calibri"/>
              <a:cs typeface="Calibri"/>
              <a:sym typeface="Calibri"/>
            </a:endParaRPr>
          </a:p>
          <a:p>
            <a:pPr indent="-342900" lvl="0" marL="457200" marR="0" rtl="0" algn="just">
              <a:spcBef>
                <a:spcPts val="0"/>
              </a:spcBef>
              <a:spcAft>
                <a:spcPts val="0"/>
              </a:spcAft>
              <a:buClr>
                <a:srgbClr val="FF0000"/>
              </a:buClr>
              <a:buSzPts val="1800"/>
              <a:buFont typeface="Calibri"/>
              <a:buChar char="-"/>
            </a:pPr>
            <a:r>
              <a:rPr lang="en-US" sz="1800">
                <a:solidFill>
                  <a:srgbClr val="FF0000"/>
                </a:solidFill>
                <a:latin typeface="Calibri"/>
                <a:ea typeface="Calibri"/>
                <a:cs typeface="Calibri"/>
                <a:sym typeface="Calibri"/>
              </a:rPr>
              <a:t>but with higher than mean GDP, </a:t>
            </a:r>
            <a:endParaRPr sz="1800">
              <a:solidFill>
                <a:srgbClr val="FF0000"/>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as states we can target to improve the SAT and ACT results.</a:t>
            </a:r>
            <a:endParaRPr/>
          </a:p>
        </p:txBody>
      </p:sp>
      <p:sp>
        <p:nvSpPr>
          <p:cNvPr id="237" name="Google Shape;237;p27"/>
          <p:cNvSpPr txBox="1"/>
          <p:nvPr/>
        </p:nvSpPr>
        <p:spPr>
          <a:xfrm>
            <a:off x="323525" y="4549725"/>
            <a:ext cx="6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NOTE</a:t>
            </a:r>
            <a:r>
              <a:rPr lang="en-US">
                <a:latin typeface="Calibri"/>
                <a:ea typeface="Calibri"/>
                <a:cs typeface="Calibri"/>
                <a:sym typeface="Calibri"/>
              </a:rPr>
              <a:t> : average is the mean between 2017 to 2019, both years inclusive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8"/>
          <p:cNvPicPr preferRelativeResize="0"/>
          <p:nvPr/>
        </p:nvPicPr>
        <p:blipFill>
          <a:blip r:embed="rId3">
            <a:alphaModFix/>
          </a:blip>
          <a:stretch>
            <a:fillRect/>
          </a:stretch>
        </p:blipFill>
        <p:spPr>
          <a:xfrm>
            <a:off x="0" y="892082"/>
            <a:ext cx="4451275" cy="3977642"/>
          </a:xfrm>
          <a:prstGeom prst="rect">
            <a:avLst/>
          </a:prstGeom>
          <a:noFill/>
          <a:ln>
            <a:noFill/>
          </a:ln>
        </p:spPr>
      </p:pic>
      <p:pic>
        <p:nvPicPr>
          <p:cNvPr id="243" name="Google Shape;243;p28"/>
          <p:cNvPicPr preferRelativeResize="0"/>
          <p:nvPr/>
        </p:nvPicPr>
        <p:blipFill>
          <a:blip r:embed="rId4">
            <a:alphaModFix/>
          </a:blip>
          <a:stretch>
            <a:fillRect/>
          </a:stretch>
        </p:blipFill>
        <p:spPr>
          <a:xfrm>
            <a:off x="4536350" y="815874"/>
            <a:ext cx="4529401" cy="4067476"/>
          </a:xfrm>
          <a:prstGeom prst="rect">
            <a:avLst/>
          </a:prstGeom>
          <a:noFill/>
          <a:ln>
            <a:noFill/>
          </a:ln>
        </p:spPr>
      </p:pic>
      <p:sp>
        <p:nvSpPr>
          <p:cNvPr id="244" name="Google Shape;244;p28"/>
          <p:cNvSpPr/>
          <p:nvPr/>
        </p:nvSpPr>
        <p:spPr>
          <a:xfrm>
            <a:off x="44525" y="968275"/>
            <a:ext cx="2280900" cy="2521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4479900" y="923875"/>
            <a:ext cx="2205300" cy="2521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323528" y="189919"/>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with potential to improve on either </a:t>
            </a:r>
            <a:r>
              <a:rPr i="1" lang="en-US" sz="1800">
                <a:solidFill>
                  <a:srgbClr val="0070C0"/>
                </a:solidFill>
                <a:latin typeface="Calibri"/>
                <a:ea typeface="Calibri"/>
                <a:cs typeface="Calibri"/>
                <a:sym typeface="Calibri"/>
              </a:rPr>
              <a:t>SAT or ACT </a:t>
            </a:r>
            <a:r>
              <a:rPr i="1" lang="en-US" sz="1800">
                <a:solidFill>
                  <a:srgbClr val="0070C0"/>
                </a:solidFill>
                <a:latin typeface="Calibri"/>
                <a:ea typeface="Calibri"/>
                <a:cs typeface="Calibri"/>
                <a:sym typeface="Calibri"/>
              </a:rPr>
              <a:t> scores</a:t>
            </a:r>
            <a:endParaRPr i="1" sz="1800">
              <a:solidFill>
                <a:srgbClr val="0070C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p:nvPr/>
        </p:nvSpPr>
        <p:spPr>
          <a:xfrm>
            <a:off x="323528" y="189919"/>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with potential to improve on either </a:t>
            </a:r>
            <a:r>
              <a:rPr i="1" lang="en-US" sz="1800">
                <a:solidFill>
                  <a:srgbClr val="0070C0"/>
                </a:solidFill>
                <a:latin typeface="Calibri"/>
                <a:ea typeface="Calibri"/>
                <a:cs typeface="Calibri"/>
                <a:sym typeface="Calibri"/>
              </a:rPr>
              <a:t>SAT or ACT </a:t>
            </a:r>
            <a:r>
              <a:rPr i="1" lang="en-US" sz="1800">
                <a:solidFill>
                  <a:srgbClr val="0070C0"/>
                </a:solidFill>
                <a:latin typeface="Calibri"/>
                <a:ea typeface="Calibri"/>
                <a:cs typeface="Calibri"/>
                <a:sym typeface="Calibri"/>
              </a:rPr>
              <a:t>scores</a:t>
            </a:r>
            <a:endParaRPr i="1" sz="1800">
              <a:solidFill>
                <a:srgbClr val="0070C0"/>
              </a:solidFill>
              <a:latin typeface="Calibri"/>
              <a:ea typeface="Calibri"/>
              <a:cs typeface="Calibri"/>
              <a:sym typeface="Calibri"/>
            </a:endParaRPr>
          </a:p>
        </p:txBody>
      </p:sp>
      <p:sp>
        <p:nvSpPr>
          <p:cNvPr id="252" name="Google Shape;252;p29"/>
          <p:cNvSpPr txBox="1"/>
          <p:nvPr/>
        </p:nvSpPr>
        <p:spPr>
          <a:xfrm>
            <a:off x="569200" y="710900"/>
            <a:ext cx="30000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chemeClr val="dk1"/>
                </a:solidFill>
                <a:latin typeface="Calibri"/>
                <a:ea typeface="Calibri"/>
                <a:cs typeface="Calibri"/>
                <a:sym typeface="Calibri"/>
              </a:rPr>
              <a:t>SAT - 17 States</a:t>
            </a:r>
            <a:endParaRPr/>
          </a:p>
        </p:txBody>
      </p:sp>
      <p:sp>
        <p:nvSpPr>
          <p:cNvPr id="253" name="Google Shape;253;p29"/>
          <p:cNvSpPr txBox="1"/>
          <p:nvPr/>
        </p:nvSpPr>
        <p:spPr>
          <a:xfrm>
            <a:off x="4518325" y="710900"/>
            <a:ext cx="30000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chemeClr val="dk1"/>
                </a:solidFill>
                <a:latin typeface="Calibri"/>
                <a:ea typeface="Calibri"/>
                <a:cs typeface="Calibri"/>
                <a:sym typeface="Calibri"/>
              </a:rPr>
              <a:t>ACT - 5 States</a:t>
            </a:r>
            <a:endParaRPr/>
          </a:p>
        </p:txBody>
      </p:sp>
      <p:pic>
        <p:nvPicPr>
          <p:cNvPr id="254" name="Google Shape;254;p29"/>
          <p:cNvPicPr preferRelativeResize="0"/>
          <p:nvPr/>
        </p:nvPicPr>
        <p:blipFill>
          <a:blip r:embed="rId3">
            <a:alphaModFix/>
          </a:blip>
          <a:stretch>
            <a:fillRect/>
          </a:stretch>
        </p:blipFill>
        <p:spPr>
          <a:xfrm>
            <a:off x="4446775" y="1172600"/>
            <a:ext cx="3878025" cy="1546800"/>
          </a:xfrm>
          <a:prstGeom prst="rect">
            <a:avLst/>
          </a:prstGeom>
          <a:noFill/>
          <a:ln>
            <a:noFill/>
          </a:ln>
        </p:spPr>
      </p:pic>
      <p:pic>
        <p:nvPicPr>
          <p:cNvPr id="255" name="Google Shape;255;p29"/>
          <p:cNvPicPr preferRelativeResize="0"/>
          <p:nvPr/>
        </p:nvPicPr>
        <p:blipFill>
          <a:blip r:embed="rId4">
            <a:alphaModFix/>
          </a:blip>
          <a:stretch>
            <a:fillRect/>
          </a:stretch>
        </p:blipFill>
        <p:spPr>
          <a:xfrm>
            <a:off x="492300" y="1172600"/>
            <a:ext cx="3493742" cy="3666100"/>
          </a:xfrm>
          <a:prstGeom prst="rect">
            <a:avLst/>
          </a:prstGeom>
          <a:noFill/>
          <a:ln>
            <a:noFill/>
          </a:ln>
        </p:spPr>
      </p:pic>
      <p:sp>
        <p:nvSpPr>
          <p:cNvPr id="256" name="Google Shape;256;p29"/>
          <p:cNvSpPr txBox="1"/>
          <p:nvPr/>
        </p:nvSpPr>
        <p:spPr>
          <a:xfrm>
            <a:off x="4572000" y="298770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0000"/>
                </a:solidFill>
                <a:latin typeface="Calibri"/>
                <a:ea typeface="Calibri"/>
                <a:cs typeface="Calibri"/>
                <a:sym typeface="Calibri"/>
              </a:rPr>
              <a:t>Filter Criteria : </a:t>
            </a:r>
            <a:endParaRPr sz="1100">
              <a:solidFill>
                <a:srgbClr val="FF0000"/>
              </a:solidFill>
              <a:latin typeface="Calibri"/>
              <a:ea typeface="Calibri"/>
              <a:cs typeface="Calibri"/>
              <a:sym typeface="Calibri"/>
            </a:endParaRPr>
          </a:p>
          <a:p>
            <a:pPr indent="-298450" lvl="0" marL="457200" rtl="0" algn="just">
              <a:spcBef>
                <a:spcPts val="0"/>
              </a:spcBef>
              <a:spcAft>
                <a:spcPts val="0"/>
              </a:spcAft>
              <a:buClr>
                <a:srgbClr val="FF0000"/>
              </a:buClr>
              <a:buSzPts val="1100"/>
              <a:buFont typeface="Calibri"/>
              <a:buChar char="-"/>
            </a:pPr>
            <a:r>
              <a:rPr lang="en-US" sz="1100">
                <a:solidFill>
                  <a:srgbClr val="FF0000"/>
                </a:solidFill>
                <a:latin typeface="Calibri"/>
                <a:ea typeface="Calibri"/>
                <a:cs typeface="Calibri"/>
                <a:sym typeface="Calibri"/>
              </a:rPr>
              <a:t>&gt; 20% participation rate</a:t>
            </a:r>
            <a:endParaRPr sz="1100">
              <a:solidFill>
                <a:srgbClr val="FF0000"/>
              </a:solidFill>
              <a:latin typeface="Calibri"/>
              <a:ea typeface="Calibri"/>
              <a:cs typeface="Calibri"/>
              <a:sym typeface="Calibri"/>
            </a:endParaRPr>
          </a:p>
          <a:p>
            <a:pPr indent="-298450" lvl="0" marL="457200" rtl="0" algn="just">
              <a:spcBef>
                <a:spcPts val="0"/>
              </a:spcBef>
              <a:spcAft>
                <a:spcPts val="0"/>
              </a:spcAft>
              <a:buClr>
                <a:srgbClr val="FF0000"/>
              </a:buClr>
              <a:buSzPts val="1100"/>
              <a:buFont typeface="Calibri"/>
              <a:buChar char="-"/>
            </a:pPr>
            <a:r>
              <a:rPr lang="en-US" sz="1100">
                <a:solidFill>
                  <a:srgbClr val="FF0000"/>
                </a:solidFill>
                <a:latin typeface="Calibri"/>
                <a:ea typeface="Calibri"/>
                <a:cs typeface="Calibri"/>
                <a:sym typeface="Calibri"/>
              </a:rPr>
              <a:t>lower than mean SAT / ACT scores, </a:t>
            </a:r>
            <a:endParaRPr sz="1100">
              <a:solidFill>
                <a:srgbClr val="FF0000"/>
              </a:solidFill>
              <a:latin typeface="Calibri"/>
              <a:ea typeface="Calibri"/>
              <a:cs typeface="Calibri"/>
              <a:sym typeface="Calibri"/>
            </a:endParaRPr>
          </a:p>
          <a:p>
            <a:pPr indent="-298450" lvl="0" marL="457200" rtl="0" algn="just">
              <a:spcBef>
                <a:spcPts val="0"/>
              </a:spcBef>
              <a:spcAft>
                <a:spcPts val="0"/>
              </a:spcAft>
              <a:buClr>
                <a:srgbClr val="FF0000"/>
              </a:buClr>
              <a:buSzPts val="1100"/>
              <a:buFont typeface="Calibri"/>
              <a:buChar char="-"/>
            </a:pPr>
            <a:r>
              <a:rPr lang="en-US" sz="1100">
                <a:solidFill>
                  <a:srgbClr val="FF0000"/>
                </a:solidFill>
                <a:latin typeface="Calibri"/>
                <a:ea typeface="Calibri"/>
                <a:cs typeface="Calibri"/>
                <a:sym typeface="Calibri"/>
              </a:rPr>
              <a:t>above mean GDP</a:t>
            </a:r>
            <a:endParaRPr sz="1100">
              <a:solidFill>
                <a:srgbClr val="FF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GDP breakdown</a:t>
            </a:r>
            <a:endParaRPr i="1" sz="1800">
              <a:solidFill>
                <a:srgbClr val="0070C0"/>
              </a:solidFill>
              <a:latin typeface="Calibri"/>
              <a:ea typeface="Calibri"/>
              <a:cs typeface="Calibri"/>
              <a:sym typeface="Calibri"/>
            </a:endParaRPr>
          </a:p>
          <a:p>
            <a:pPr indent="0" lvl="0" marL="0" marR="0" rtl="0" algn="l">
              <a:spcBef>
                <a:spcPts val="0"/>
              </a:spcBef>
              <a:spcAft>
                <a:spcPts val="0"/>
              </a:spcAft>
              <a:buNone/>
            </a:pPr>
            <a:r>
              <a:t/>
            </a:r>
            <a:endParaRPr i="1" sz="1800">
              <a:solidFill>
                <a:srgbClr val="0070C0"/>
              </a:solidFill>
              <a:latin typeface="Calibri"/>
              <a:ea typeface="Calibri"/>
              <a:cs typeface="Calibri"/>
              <a:sym typeface="Calibri"/>
            </a:endParaRPr>
          </a:p>
        </p:txBody>
      </p:sp>
      <p:pic>
        <p:nvPicPr>
          <p:cNvPr id="262" name="Google Shape;262;p30"/>
          <p:cNvPicPr preferRelativeResize="0"/>
          <p:nvPr/>
        </p:nvPicPr>
        <p:blipFill>
          <a:blip r:embed="rId3">
            <a:alphaModFix/>
          </a:blip>
          <a:stretch>
            <a:fillRect/>
          </a:stretch>
        </p:blipFill>
        <p:spPr>
          <a:xfrm>
            <a:off x="568500" y="571749"/>
            <a:ext cx="7041925" cy="3733850"/>
          </a:xfrm>
          <a:prstGeom prst="rect">
            <a:avLst/>
          </a:prstGeom>
          <a:noFill/>
          <a:ln>
            <a:noFill/>
          </a:ln>
        </p:spPr>
      </p:pic>
      <p:sp>
        <p:nvSpPr>
          <p:cNvPr id="263" name="Google Shape;263;p30"/>
          <p:cNvSpPr txBox="1"/>
          <p:nvPr/>
        </p:nvSpPr>
        <p:spPr>
          <a:xfrm>
            <a:off x="670950" y="4322800"/>
            <a:ext cx="280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GDPPC Min = 38,006</a:t>
            </a:r>
            <a:endParaRPr>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GDPPC </a:t>
            </a:r>
            <a:r>
              <a:rPr lang="en-US">
                <a:latin typeface="Calibri"/>
                <a:ea typeface="Calibri"/>
                <a:cs typeface="Calibri"/>
                <a:sym typeface="Calibri"/>
              </a:rPr>
              <a:t>Max = 81,916 </a:t>
            </a:r>
            <a:endParaRPr>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GDPPC </a:t>
            </a:r>
            <a:r>
              <a:rPr lang="en-US">
                <a:latin typeface="Calibri"/>
                <a:ea typeface="Calibri"/>
                <a:cs typeface="Calibri"/>
                <a:sym typeface="Calibri"/>
              </a:rPr>
              <a:t>Mean = 52,275</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Top 5 GDP Per Capita</a:t>
            </a:r>
            <a:endParaRPr i="1" sz="1800">
              <a:solidFill>
                <a:srgbClr val="0070C0"/>
              </a:solidFill>
              <a:latin typeface="Calibri"/>
              <a:ea typeface="Calibri"/>
              <a:cs typeface="Calibri"/>
              <a:sym typeface="Calibri"/>
            </a:endParaRPr>
          </a:p>
        </p:txBody>
      </p:sp>
      <p:pic>
        <p:nvPicPr>
          <p:cNvPr id="269" name="Google Shape;269;p31"/>
          <p:cNvPicPr preferRelativeResize="0"/>
          <p:nvPr/>
        </p:nvPicPr>
        <p:blipFill>
          <a:blip r:embed="rId3">
            <a:alphaModFix/>
          </a:blip>
          <a:stretch>
            <a:fillRect/>
          </a:stretch>
        </p:blipFill>
        <p:spPr>
          <a:xfrm>
            <a:off x="1022775" y="750925"/>
            <a:ext cx="6470124" cy="3776975"/>
          </a:xfrm>
          <a:prstGeom prst="rect">
            <a:avLst/>
          </a:prstGeom>
          <a:noFill/>
          <a:ln>
            <a:noFill/>
          </a:ln>
        </p:spPr>
      </p:pic>
      <p:cxnSp>
        <p:nvCxnSpPr>
          <p:cNvPr id="270" name="Google Shape;270;p31"/>
          <p:cNvCxnSpPr/>
          <p:nvPr/>
        </p:nvCxnSpPr>
        <p:spPr>
          <a:xfrm flipH="1">
            <a:off x="901575" y="2766812"/>
            <a:ext cx="327000" cy="496800"/>
          </a:xfrm>
          <a:prstGeom prst="straightConnector1">
            <a:avLst/>
          </a:prstGeom>
          <a:noFill/>
          <a:ln cap="flat" cmpd="sng" w="9525">
            <a:solidFill>
              <a:schemeClr val="dk2"/>
            </a:solidFill>
            <a:prstDash val="solid"/>
            <a:round/>
            <a:headEnd len="med" w="med" type="none"/>
            <a:tailEnd len="med" w="med" type="none"/>
          </a:ln>
        </p:spPr>
      </p:cxnSp>
      <p:sp>
        <p:nvSpPr>
          <p:cNvPr id="271" name="Google Shape;271;p31"/>
          <p:cNvSpPr txBox="1"/>
          <p:nvPr/>
        </p:nvSpPr>
        <p:spPr>
          <a:xfrm>
            <a:off x="117625" y="3097025"/>
            <a:ext cx="15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California</a:t>
            </a:r>
            <a:endParaRPr>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GDPPC</a:t>
            </a:r>
            <a:r>
              <a:rPr lang="en-US">
                <a:latin typeface="Calibri"/>
                <a:ea typeface="Calibri"/>
                <a:cs typeface="Calibri"/>
                <a:sym typeface="Calibri"/>
              </a:rPr>
              <a:t> = 61,552</a:t>
            </a:r>
            <a:endParaRPr>
              <a:latin typeface="Calibri"/>
              <a:ea typeface="Calibri"/>
              <a:cs typeface="Calibri"/>
              <a:sym typeface="Calibri"/>
            </a:endParaRPr>
          </a:p>
        </p:txBody>
      </p:sp>
      <p:sp>
        <p:nvSpPr>
          <p:cNvPr id="272" name="Google Shape;272;p31"/>
          <p:cNvSpPr txBox="1"/>
          <p:nvPr/>
        </p:nvSpPr>
        <p:spPr>
          <a:xfrm>
            <a:off x="4289875" y="998675"/>
            <a:ext cx="15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York</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GDPPC = 65,156</a:t>
            </a:r>
            <a:endParaRPr>
              <a:latin typeface="Calibri"/>
              <a:ea typeface="Calibri"/>
              <a:cs typeface="Calibri"/>
              <a:sym typeface="Calibri"/>
            </a:endParaRPr>
          </a:p>
        </p:txBody>
      </p:sp>
      <p:cxnSp>
        <p:nvCxnSpPr>
          <p:cNvPr id="273" name="Google Shape;273;p31"/>
          <p:cNvCxnSpPr/>
          <p:nvPr/>
        </p:nvCxnSpPr>
        <p:spPr>
          <a:xfrm>
            <a:off x="5119750" y="1614275"/>
            <a:ext cx="118800" cy="3957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31"/>
          <p:cNvCxnSpPr/>
          <p:nvPr/>
        </p:nvCxnSpPr>
        <p:spPr>
          <a:xfrm>
            <a:off x="5434025" y="2368250"/>
            <a:ext cx="31500" cy="965700"/>
          </a:xfrm>
          <a:prstGeom prst="straightConnector1">
            <a:avLst/>
          </a:prstGeom>
          <a:noFill/>
          <a:ln cap="flat" cmpd="sng" w="9525">
            <a:solidFill>
              <a:schemeClr val="dk2"/>
            </a:solidFill>
            <a:prstDash val="solid"/>
            <a:round/>
            <a:headEnd len="med" w="med" type="none"/>
            <a:tailEnd len="med" w="med" type="none"/>
          </a:ln>
        </p:spPr>
      </p:cxnSp>
      <p:sp>
        <p:nvSpPr>
          <p:cNvPr id="275" name="Google Shape;275;p31"/>
          <p:cNvSpPr txBox="1"/>
          <p:nvPr/>
        </p:nvSpPr>
        <p:spPr>
          <a:xfrm>
            <a:off x="5002150" y="3263600"/>
            <a:ext cx="15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Jersey</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GDPPC = 64,673</a:t>
            </a:r>
            <a:endParaRPr>
              <a:latin typeface="Calibri"/>
              <a:ea typeface="Calibri"/>
              <a:cs typeface="Calibri"/>
              <a:sym typeface="Calibri"/>
            </a:endParaRPr>
          </a:p>
        </p:txBody>
      </p:sp>
      <p:sp>
        <p:nvSpPr>
          <p:cNvPr id="276" name="Google Shape;276;p31"/>
          <p:cNvSpPr txBox="1"/>
          <p:nvPr/>
        </p:nvSpPr>
        <p:spPr>
          <a:xfrm>
            <a:off x="5585525" y="2481500"/>
            <a:ext cx="15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Connecticut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GDPPC = 72,756</a:t>
            </a:r>
            <a:endParaRPr>
              <a:latin typeface="Calibri"/>
              <a:ea typeface="Calibri"/>
              <a:cs typeface="Calibri"/>
              <a:sym typeface="Calibri"/>
            </a:endParaRPr>
          </a:p>
        </p:txBody>
      </p:sp>
      <p:cxnSp>
        <p:nvCxnSpPr>
          <p:cNvPr id="277" name="Google Shape;277;p31"/>
          <p:cNvCxnSpPr/>
          <p:nvPr/>
        </p:nvCxnSpPr>
        <p:spPr>
          <a:xfrm>
            <a:off x="5523325" y="2168175"/>
            <a:ext cx="237300" cy="427200"/>
          </a:xfrm>
          <a:prstGeom prst="straightConnector1">
            <a:avLst/>
          </a:prstGeom>
          <a:noFill/>
          <a:ln cap="flat" cmpd="sng" w="9525">
            <a:solidFill>
              <a:schemeClr val="dk2"/>
            </a:solidFill>
            <a:prstDash val="solid"/>
            <a:round/>
            <a:headEnd len="med" w="med" type="none"/>
            <a:tailEnd len="med" w="med" type="none"/>
          </a:ln>
        </p:spPr>
      </p:cxnSp>
      <p:sp>
        <p:nvSpPr>
          <p:cNvPr id="278" name="Google Shape;278;p31"/>
          <p:cNvSpPr txBox="1"/>
          <p:nvPr/>
        </p:nvSpPr>
        <p:spPr>
          <a:xfrm>
            <a:off x="5585525" y="750925"/>
            <a:ext cx="15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Massachusetts</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GDPPC = 69,448</a:t>
            </a:r>
            <a:endParaRPr>
              <a:latin typeface="Calibri"/>
              <a:ea typeface="Calibri"/>
              <a:cs typeface="Calibri"/>
              <a:sym typeface="Calibri"/>
            </a:endParaRPr>
          </a:p>
        </p:txBody>
      </p:sp>
      <p:cxnSp>
        <p:nvCxnSpPr>
          <p:cNvPr id="279" name="Google Shape;279;p31"/>
          <p:cNvCxnSpPr/>
          <p:nvPr/>
        </p:nvCxnSpPr>
        <p:spPr>
          <a:xfrm flipH="1">
            <a:off x="5610450" y="1321475"/>
            <a:ext cx="466800" cy="728100"/>
          </a:xfrm>
          <a:prstGeom prst="straightConnector1">
            <a:avLst/>
          </a:prstGeom>
          <a:noFill/>
          <a:ln cap="flat" cmpd="sng" w="9525">
            <a:solidFill>
              <a:schemeClr val="dk2"/>
            </a:solidFill>
            <a:prstDash val="solid"/>
            <a:round/>
            <a:headEnd len="med" w="med" type="none"/>
            <a:tailEnd len="med" w="med" type="none"/>
          </a:ln>
        </p:spPr>
      </p:cxnSp>
      <p:sp>
        <p:nvSpPr>
          <p:cNvPr id="280" name="Google Shape;280;p31"/>
          <p:cNvSpPr/>
          <p:nvPr/>
        </p:nvSpPr>
        <p:spPr>
          <a:xfrm>
            <a:off x="4854225" y="1653025"/>
            <a:ext cx="1161000" cy="870900"/>
          </a:xfrm>
          <a:prstGeom prst="ellipse">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4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412750" y="422100"/>
            <a:ext cx="6524700" cy="3509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US" sz="1800">
                <a:solidFill>
                  <a:schemeClr val="dk1"/>
                </a:solidFill>
                <a:latin typeface="Calibri"/>
                <a:ea typeface="Calibri"/>
                <a:cs typeface="Calibri"/>
                <a:sym typeface="Calibri"/>
              </a:rPr>
              <a:t>Agenda</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Objective</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Data Cleaning/ Merging</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Initial observations on data</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Analysis on target states </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Analysis on subjects</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Conclusion</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4" name="Shape 284"/>
        <p:cNvGrpSpPr/>
        <p:nvPr/>
      </p:nvGrpSpPr>
      <p:grpSpPr>
        <a:xfrm>
          <a:off x="0" y="0"/>
          <a:ext cx="0" cy="0"/>
          <a:chOff x="0" y="0"/>
          <a:chExt cx="0" cy="0"/>
        </a:xfrm>
      </p:grpSpPr>
      <p:sp>
        <p:nvSpPr>
          <p:cNvPr id="285" name="Google Shape;285;p32"/>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Top 6 GDP Per Capita</a:t>
            </a:r>
            <a:endParaRPr i="1" sz="1800">
              <a:solidFill>
                <a:srgbClr val="0070C0"/>
              </a:solidFill>
              <a:latin typeface="Calibri"/>
              <a:ea typeface="Calibri"/>
              <a:cs typeface="Calibri"/>
              <a:sym typeface="Calibri"/>
            </a:endParaRPr>
          </a:p>
        </p:txBody>
      </p:sp>
      <p:pic>
        <p:nvPicPr>
          <p:cNvPr id="286" name="Google Shape;286;p32"/>
          <p:cNvPicPr preferRelativeResize="0"/>
          <p:nvPr/>
        </p:nvPicPr>
        <p:blipFill rotWithShape="1">
          <a:blip r:embed="rId3">
            <a:alphaModFix/>
          </a:blip>
          <a:srcRect b="0" l="0" r="0" t="-9637"/>
          <a:stretch/>
        </p:blipFill>
        <p:spPr>
          <a:xfrm>
            <a:off x="1446675" y="267494"/>
            <a:ext cx="5974014" cy="4201906"/>
          </a:xfrm>
          <a:prstGeom prst="rect">
            <a:avLst/>
          </a:prstGeom>
          <a:noFill/>
          <a:ln>
            <a:noFill/>
          </a:ln>
        </p:spPr>
      </p:pic>
      <p:sp>
        <p:nvSpPr>
          <p:cNvPr id="287" name="Google Shape;287;p32"/>
          <p:cNvSpPr txBox="1"/>
          <p:nvPr/>
        </p:nvSpPr>
        <p:spPr>
          <a:xfrm>
            <a:off x="470725" y="4043075"/>
            <a:ext cx="189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District of Columbia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GDPPC: 81,916</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Population:670,050</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Analysis SAT vs ACT | </a:t>
            </a:r>
            <a:r>
              <a:rPr i="1" lang="en-US" sz="1800">
                <a:solidFill>
                  <a:srgbClr val="0070C0"/>
                </a:solidFill>
                <a:latin typeface="Calibri"/>
                <a:ea typeface="Calibri"/>
                <a:cs typeface="Calibri"/>
                <a:sym typeface="Calibri"/>
              </a:rPr>
              <a:t>GDP &amp; Participation rate &amp; Score</a:t>
            </a:r>
            <a:endParaRPr i="1" sz="1800">
              <a:solidFill>
                <a:srgbClr val="0070C0"/>
              </a:solidFill>
              <a:latin typeface="Calibri"/>
              <a:ea typeface="Calibri"/>
              <a:cs typeface="Calibri"/>
              <a:sym typeface="Calibri"/>
            </a:endParaRPr>
          </a:p>
          <a:p>
            <a:pPr indent="0" lvl="0" marL="0" marR="0" rtl="0" algn="l">
              <a:spcBef>
                <a:spcPts val="0"/>
              </a:spcBef>
              <a:spcAft>
                <a:spcPts val="0"/>
              </a:spcAft>
              <a:buNone/>
            </a:pPr>
            <a:r>
              <a:t/>
            </a:r>
            <a:endParaRPr i="1" sz="1800">
              <a:solidFill>
                <a:srgbClr val="0070C0"/>
              </a:solidFill>
              <a:latin typeface="Calibri"/>
              <a:ea typeface="Calibri"/>
              <a:cs typeface="Calibri"/>
              <a:sym typeface="Calibri"/>
            </a:endParaRPr>
          </a:p>
        </p:txBody>
      </p:sp>
      <p:sp>
        <p:nvSpPr>
          <p:cNvPr id="293" name="Google Shape;293;p33"/>
          <p:cNvSpPr txBox="1"/>
          <p:nvPr/>
        </p:nvSpPr>
        <p:spPr>
          <a:xfrm>
            <a:off x="431525" y="583800"/>
            <a:ext cx="178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SAT - 14 States</a:t>
            </a:r>
            <a:endParaRPr sz="1800">
              <a:latin typeface="Calibri"/>
              <a:ea typeface="Calibri"/>
              <a:cs typeface="Calibri"/>
              <a:sym typeface="Calibri"/>
            </a:endParaRPr>
          </a:p>
        </p:txBody>
      </p:sp>
      <p:sp>
        <p:nvSpPr>
          <p:cNvPr id="294" name="Google Shape;294;p33"/>
          <p:cNvSpPr txBox="1"/>
          <p:nvPr/>
        </p:nvSpPr>
        <p:spPr>
          <a:xfrm>
            <a:off x="4823550" y="583800"/>
            <a:ext cx="178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ACT - 3 States</a:t>
            </a:r>
            <a:endParaRPr sz="1800">
              <a:latin typeface="Calibri"/>
              <a:ea typeface="Calibri"/>
              <a:cs typeface="Calibri"/>
              <a:sym typeface="Calibri"/>
            </a:endParaRPr>
          </a:p>
        </p:txBody>
      </p:sp>
      <p:pic>
        <p:nvPicPr>
          <p:cNvPr id="295" name="Google Shape;295;p33"/>
          <p:cNvPicPr preferRelativeResize="0"/>
          <p:nvPr/>
        </p:nvPicPr>
        <p:blipFill>
          <a:blip r:embed="rId3">
            <a:alphaModFix/>
          </a:blip>
          <a:stretch>
            <a:fillRect/>
          </a:stretch>
        </p:blipFill>
        <p:spPr>
          <a:xfrm>
            <a:off x="4703150" y="1004875"/>
            <a:ext cx="4389125" cy="896950"/>
          </a:xfrm>
          <a:prstGeom prst="rect">
            <a:avLst/>
          </a:prstGeom>
          <a:noFill/>
          <a:ln>
            <a:noFill/>
          </a:ln>
        </p:spPr>
      </p:pic>
      <p:pic>
        <p:nvPicPr>
          <p:cNvPr id="296" name="Google Shape;296;p33"/>
          <p:cNvPicPr preferRelativeResize="0"/>
          <p:nvPr/>
        </p:nvPicPr>
        <p:blipFill>
          <a:blip r:embed="rId4">
            <a:alphaModFix/>
          </a:blip>
          <a:stretch>
            <a:fillRect/>
          </a:stretch>
        </p:blipFill>
        <p:spPr>
          <a:xfrm>
            <a:off x="0" y="1060195"/>
            <a:ext cx="4703150" cy="2987955"/>
          </a:xfrm>
          <a:prstGeom prst="rect">
            <a:avLst/>
          </a:prstGeom>
          <a:noFill/>
          <a:ln>
            <a:noFill/>
          </a:ln>
        </p:spPr>
      </p:pic>
      <p:sp>
        <p:nvSpPr>
          <p:cNvPr id="297" name="Google Shape;297;p33"/>
          <p:cNvSpPr txBox="1"/>
          <p:nvPr/>
        </p:nvSpPr>
        <p:spPr>
          <a:xfrm>
            <a:off x="4877100" y="3465825"/>
            <a:ext cx="30000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0000"/>
                </a:solidFill>
                <a:latin typeface="Calibri"/>
                <a:ea typeface="Calibri"/>
                <a:cs typeface="Calibri"/>
                <a:sym typeface="Calibri"/>
              </a:rPr>
              <a:t>Filter Criteria : </a:t>
            </a:r>
            <a:endParaRPr sz="1100">
              <a:solidFill>
                <a:srgbClr val="FF0000"/>
              </a:solidFill>
              <a:latin typeface="Calibri"/>
              <a:ea typeface="Calibri"/>
              <a:cs typeface="Calibri"/>
              <a:sym typeface="Calibri"/>
            </a:endParaRPr>
          </a:p>
          <a:p>
            <a:pPr indent="-298450" lvl="0" marL="457200" rtl="0" algn="l">
              <a:spcBef>
                <a:spcPts val="0"/>
              </a:spcBef>
              <a:spcAft>
                <a:spcPts val="0"/>
              </a:spcAft>
              <a:buClr>
                <a:srgbClr val="FF0000"/>
              </a:buClr>
              <a:buSzPts val="1100"/>
              <a:buFont typeface="Calibri"/>
              <a:buAutoNum type="arabicPeriod"/>
            </a:pPr>
            <a:r>
              <a:rPr lang="en-US" sz="1100">
                <a:solidFill>
                  <a:srgbClr val="FF0000"/>
                </a:solidFill>
                <a:latin typeface="Calibri"/>
                <a:ea typeface="Calibri"/>
                <a:cs typeface="Calibri"/>
                <a:sym typeface="Calibri"/>
              </a:rPr>
              <a:t>above average mean GDP </a:t>
            </a:r>
            <a:endParaRPr sz="1100">
              <a:solidFill>
                <a:srgbClr val="FF0000"/>
              </a:solidFill>
              <a:latin typeface="Calibri"/>
              <a:ea typeface="Calibri"/>
              <a:cs typeface="Calibri"/>
              <a:sym typeface="Calibri"/>
            </a:endParaRPr>
          </a:p>
          <a:p>
            <a:pPr indent="-298450" lvl="0" marL="457200" rtl="0" algn="l">
              <a:spcBef>
                <a:spcPts val="0"/>
              </a:spcBef>
              <a:spcAft>
                <a:spcPts val="0"/>
              </a:spcAft>
              <a:buClr>
                <a:srgbClr val="FF0000"/>
              </a:buClr>
              <a:buSzPts val="1100"/>
              <a:buFont typeface="Calibri"/>
              <a:buAutoNum type="arabicPeriod"/>
            </a:pPr>
            <a:r>
              <a:rPr lang="en-US" sz="1100">
                <a:solidFill>
                  <a:srgbClr val="FF0000"/>
                </a:solidFill>
                <a:latin typeface="Calibri"/>
                <a:ea typeface="Calibri"/>
                <a:cs typeface="Calibri"/>
                <a:sym typeface="Calibri"/>
              </a:rPr>
              <a:t>at least 65% participation rate</a:t>
            </a:r>
            <a:endParaRPr sz="1100">
              <a:solidFill>
                <a:srgbClr val="FF0000"/>
              </a:solidFill>
              <a:latin typeface="Calibri"/>
              <a:ea typeface="Calibri"/>
              <a:cs typeface="Calibri"/>
              <a:sym typeface="Calibri"/>
            </a:endParaRPr>
          </a:p>
          <a:p>
            <a:pPr indent="-298450" lvl="0" marL="457200" rtl="0" algn="l">
              <a:spcBef>
                <a:spcPts val="0"/>
              </a:spcBef>
              <a:spcAft>
                <a:spcPts val="0"/>
              </a:spcAft>
              <a:buClr>
                <a:srgbClr val="FF0000"/>
              </a:buClr>
              <a:buSzPts val="1100"/>
              <a:buFont typeface="Calibri"/>
              <a:buAutoNum type="arabicPeriod"/>
            </a:pPr>
            <a:r>
              <a:rPr lang="en-US" sz="1100">
                <a:solidFill>
                  <a:srgbClr val="FF0000"/>
                </a:solidFill>
                <a:latin typeface="Calibri"/>
                <a:ea typeface="Calibri"/>
                <a:cs typeface="Calibri"/>
                <a:sym typeface="Calibri"/>
              </a:rPr>
              <a:t>less than average score </a:t>
            </a:r>
            <a:br>
              <a:rPr lang="en-US" sz="1100">
                <a:solidFill>
                  <a:srgbClr val="FF0000"/>
                </a:solidFill>
                <a:latin typeface="Calibri"/>
                <a:ea typeface="Calibri"/>
                <a:cs typeface="Calibri"/>
                <a:sym typeface="Calibri"/>
              </a:rPr>
            </a:br>
            <a:r>
              <a:rPr lang="en-US" sz="1100">
                <a:solidFill>
                  <a:srgbClr val="FF0000"/>
                </a:solidFill>
                <a:latin typeface="Calibri"/>
                <a:ea typeface="Calibri"/>
                <a:cs typeface="Calibri"/>
                <a:sym typeface="Calibri"/>
              </a:rPr>
              <a:t>SAT&lt;1120,  ACT&lt;21</a:t>
            </a:r>
            <a:endParaRPr sz="1100">
              <a:solidFill>
                <a:srgbClr val="FF0000"/>
              </a:solidFill>
              <a:latin typeface="Calibri"/>
              <a:ea typeface="Calibri"/>
              <a:cs typeface="Calibri"/>
              <a:sym typeface="Calibri"/>
            </a:endParaRPr>
          </a:p>
          <a:p>
            <a:pPr indent="0" lvl="0" marL="914400" rtl="0" algn="l">
              <a:spcBef>
                <a:spcPts val="0"/>
              </a:spcBef>
              <a:spcAft>
                <a:spcPts val="0"/>
              </a:spcAft>
              <a:buNone/>
            </a:pPr>
            <a:r>
              <a:t/>
            </a:r>
            <a:endParaRPr sz="1100">
              <a:solidFill>
                <a:srgbClr val="FF0000"/>
              </a:solidFill>
              <a:latin typeface="Calibri"/>
              <a:ea typeface="Calibri"/>
              <a:cs typeface="Calibri"/>
              <a:sym typeface="Calibri"/>
            </a:endParaRPr>
          </a:p>
          <a:p>
            <a:pPr indent="0" lvl="0" marL="0" rtl="0" algn="l">
              <a:spcBef>
                <a:spcPts val="0"/>
              </a:spcBef>
              <a:spcAft>
                <a:spcPts val="0"/>
              </a:spcAft>
              <a:buNone/>
            </a:pPr>
            <a:r>
              <a:t/>
            </a:r>
            <a:endParaRPr sz="1100">
              <a:solidFill>
                <a:srgbClr val="FF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298" name="Google Shape;298;p33"/>
          <p:cNvSpPr txBox="1"/>
          <p:nvPr/>
        </p:nvSpPr>
        <p:spPr>
          <a:xfrm>
            <a:off x="4823550" y="2170175"/>
            <a:ext cx="412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There seems to be more opportunities to improve SAT in s</a:t>
            </a:r>
            <a:r>
              <a:rPr lang="en-US">
                <a:solidFill>
                  <a:schemeClr val="dk1"/>
                </a:solidFill>
                <a:latin typeface="Calibri"/>
                <a:ea typeface="Calibri"/>
                <a:cs typeface="Calibri"/>
                <a:sym typeface="Calibri"/>
              </a:rPr>
              <a:t>tates with above average GDP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2021 Population</a:t>
            </a:r>
            <a:endParaRPr i="1" sz="1800">
              <a:solidFill>
                <a:srgbClr val="0070C0"/>
              </a:solidFill>
              <a:latin typeface="Calibri"/>
              <a:ea typeface="Calibri"/>
              <a:cs typeface="Calibri"/>
              <a:sym typeface="Calibri"/>
            </a:endParaRPr>
          </a:p>
        </p:txBody>
      </p:sp>
      <p:sp>
        <p:nvSpPr>
          <p:cNvPr id="304" name="Google Shape;304;p34"/>
          <p:cNvSpPr txBox="1"/>
          <p:nvPr/>
        </p:nvSpPr>
        <p:spPr>
          <a:xfrm>
            <a:off x="707175" y="3926850"/>
            <a:ext cx="40833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Population</a:t>
            </a:r>
            <a:r>
              <a:rPr lang="en-US">
                <a:latin typeface="Calibri"/>
                <a:ea typeface="Calibri"/>
                <a:cs typeface="Calibri"/>
                <a:sym typeface="Calibri"/>
              </a:rPr>
              <a:t> Min = </a:t>
            </a:r>
            <a:r>
              <a:rPr lang="en-US">
                <a:latin typeface="Calibri"/>
                <a:ea typeface="Calibri"/>
                <a:cs typeface="Calibri"/>
                <a:sym typeface="Calibri"/>
              </a:rPr>
              <a:t>578,803 (Wyoming)</a:t>
            </a:r>
            <a:endParaRPr>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Population</a:t>
            </a:r>
            <a:r>
              <a:rPr lang="en-US">
                <a:solidFill>
                  <a:schemeClr val="dk1"/>
                </a:solidFill>
                <a:latin typeface="Calibri"/>
                <a:ea typeface="Calibri"/>
                <a:cs typeface="Calibri"/>
                <a:sym typeface="Calibri"/>
              </a:rPr>
              <a:t> </a:t>
            </a:r>
            <a:r>
              <a:rPr lang="en-US">
                <a:latin typeface="Calibri"/>
                <a:ea typeface="Calibri"/>
                <a:cs typeface="Calibri"/>
                <a:sym typeface="Calibri"/>
              </a:rPr>
              <a:t>Max = </a:t>
            </a:r>
            <a:r>
              <a:rPr lang="en-US">
                <a:latin typeface="Calibri"/>
                <a:ea typeface="Calibri"/>
                <a:cs typeface="Calibri"/>
                <a:sym typeface="Calibri"/>
              </a:rPr>
              <a:t>39,237,836 (California)</a:t>
            </a:r>
            <a:endParaRPr>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Population</a:t>
            </a:r>
            <a:r>
              <a:rPr lang="en-US">
                <a:solidFill>
                  <a:schemeClr val="dk1"/>
                </a:solidFill>
                <a:latin typeface="Calibri"/>
                <a:ea typeface="Calibri"/>
                <a:cs typeface="Calibri"/>
                <a:sym typeface="Calibri"/>
              </a:rPr>
              <a:t> </a:t>
            </a:r>
            <a:r>
              <a:rPr lang="en-US">
                <a:latin typeface="Calibri"/>
                <a:ea typeface="Calibri"/>
                <a:cs typeface="Calibri"/>
                <a:sym typeface="Calibri"/>
              </a:rPr>
              <a:t>Mean = </a:t>
            </a:r>
            <a:r>
              <a:rPr lang="en-US">
                <a:latin typeface="Calibri"/>
                <a:ea typeface="Calibri"/>
                <a:cs typeface="Calibri"/>
                <a:sym typeface="Calibri"/>
              </a:rPr>
              <a:t>6,507,720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sz="900">
                <a:latin typeface="Calibri"/>
                <a:ea typeface="Calibri"/>
                <a:cs typeface="Calibri"/>
                <a:sym typeface="Calibri"/>
              </a:rPr>
              <a:t>Note: stats exclusive of states that were dropped</a:t>
            </a:r>
            <a:endParaRPr sz="900">
              <a:latin typeface="Calibri"/>
              <a:ea typeface="Calibri"/>
              <a:cs typeface="Calibri"/>
              <a:sym typeface="Calibri"/>
            </a:endParaRPr>
          </a:p>
        </p:txBody>
      </p:sp>
      <p:pic>
        <p:nvPicPr>
          <p:cNvPr id="305" name="Google Shape;305;p34"/>
          <p:cNvPicPr preferRelativeResize="0"/>
          <p:nvPr/>
        </p:nvPicPr>
        <p:blipFill>
          <a:blip r:embed="rId3">
            <a:alphaModFix/>
          </a:blip>
          <a:stretch>
            <a:fillRect/>
          </a:stretch>
        </p:blipFill>
        <p:spPr>
          <a:xfrm>
            <a:off x="1556000" y="591525"/>
            <a:ext cx="6208350" cy="33353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Analysis ACT vs SAT | </a:t>
            </a:r>
            <a:r>
              <a:rPr i="1" lang="en-US" sz="1800">
                <a:solidFill>
                  <a:srgbClr val="0070C0"/>
                </a:solidFill>
                <a:latin typeface="Calibri"/>
                <a:ea typeface="Calibri"/>
                <a:cs typeface="Calibri"/>
                <a:sym typeface="Calibri"/>
              </a:rPr>
              <a:t>GDP &amp; Participation rate &amp; Score &amp; GDP</a:t>
            </a:r>
            <a:endParaRPr i="1" sz="1800">
              <a:solidFill>
                <a:srgbClr val="0070C0"/>
              </a:solidFill>
              <a:latin typeface="Calibri"/>
              <a:ea typeface="Calibri"/>
              <a:cs typeface="Calibri"/>
              <a:sym typeface="Calibri"/>
            </a:endParaRPr>
          </a:p>
          <a:p>
            <a:pPr indent="0" lvl="0" marL="0" marR="0" rtl="0" algn="l">
              <a:spcBef>
                <a:spcPts val="0"/>
              </a:spcBef>
              <a:spcAft>
                <a:spcPts val="0"/>
              </a:spcAft>
              <a:buNone/>
            </a:pPr>
            <a:r>
              <a:t/>
            </a:r>
            <a:endParaRPr i="1" sz="1800">
              <a:solidFill>
                <a:srgbClr val="0070C0"/>
              </a:solidFill>
              <a:latin typeface="Calibri"/>
              <a:ea typeface="Calibri"/>
              <a:cs typeface="Calibri"/>
              <a:sym typeface="Calibri"/>
            </a:endParaRPr>
          </a:p>
        </p:txBody>
      </p:sp>
      <p:sp>
        <p:nvSpPr>
          <p:cNvPr id="311" name="Google Shape;311;p35"/>
          <p:cNvSpPr txBox="1"/>
          <p:nvPr/>
        </p:nvSpPr>
        <p:spPr>
          <a:xfrm>
            <a:off x="897075" y="591050"/>
            <a:ext cx="17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SAT</a:t>
            </a:r>
            <a:endParaRPr>
              <a:latin typeface="Calibri"/>
              <a:ea typeface="Calibri"/>
              <a:cs typeface="Calibri"/>
              <a:sym typeface="Calibri"/>
            </a:endParaRPr>
          </a:p>
        </p:txBody>
      </p:sp>
      <p:sp>
        <p:nvSpPr>
          <p:cNvPr id="312" name="Google Shape;312;p35"/>
          <p:cNvSpPr txBox="1"/>
          <p:nvPr/>
        </p:nvSpPr>
        <p:spPr>
          <a:xfrm>
            <a:off x="-117675" y="4466150"/>
            <a:ext cx="38124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13" name="Google Shape;313;p35"/>
          <p:cNvSpPr txBox="1"/>
          <p:nvPr/>
        </p:nvSpPr>
        <p:spPr>
          <a:xfrm>
            <a:off x="1038925" y="3552750"/>
            <a:ext cx="3812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ACT left with 0 Prospective States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SAT left with 7 </a:t>
            </a:r>
            <a:r>
              <a:rPr lang="en-US">
                <a:solidFill>
                  <a:schemeClr val="dk1"/>
                </a:solidFill>
                <a:latin typeface="Calibri"/>
                <a:ea typeface="Calibri"/>
                <a:cs typeface="Calibri"/>
                <a:sym typeface="Calibri"/>
              </a:rPr>
              <a:t>Prospective </a:t>
            </a:r>
            <a:r>
              <a:rPr lang="en-US">
                <a:latin typeface="Calibri"/>
                <a:ea typeface="Calibri"/>
                <a:cs typeface="Calibri"/>
                <a:sym typeface="Calibri"/>
              </a:rPr>
              <a:t>States</a:t>
            </a:r>
            <a:endParaRPr>
              <a:latin typeface="Calibri"/>
              <a:ea typeface="Calibri"/>
              <a:cs typeface="Calibri"/>
              <a:sym typeface="Calibri"/>
            </a:endParaRPr>
          </a:p>
        </p:txBody>
      </p:sp>
      <p:pic>
        <p:nvPicPr>
          <p:cNvPr id="314" name="Google Shape;314;p35"/>
          <p:cNvPicPr preferRelativeResize="0"/>
          <p:nvPr/>
        </p:nvPicPr>
        <p:blipFill>
          <a:blip r:embed="rId3">
            <a:alphaModFix/>
          </a:blip>
          <a:stretch>
            <a:fillRect/>
          </a:stretch>
        </p:blipFill>
        <p:spPr>
          <a:xfrm>
            <a:off x="897075" y="927875"/>
            <a:ext cx="6852330" cy="2453875"/>
          </a:xfrm>
          <a:prstGeom prst="rect">
            <a:avLst/>
          </a:prstGeom>
          <a:noFill/>
          <a:ln>
            <a:noFill/>
          </a:ln>
        </p:spPr>
      </p:pic>
      <p:sp>
        <p:nvSpPr>
          <p:cNvPr id="315" name="Google Shape;315;p35"/>
          <p:cNvSpPr txBox="1"/>
          <p:nvPr/>
        </p:nvSpPr>
        <p:spPr>
          <a:xfrm>
            <a:off x="407475" y="4275975"/>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0000"/>
                </a:solidFill>
                <a:latin typeface="Calibri"/>
                <a:ea typeface="Calibri"/>
                <a:cs typeface="Calibri"/>
                <a:sym typeface="Calibri"/>
              </a:rPr>
              <a:t>Filter Criteria : </a:t>
            </a:r>
            <a:endParaRPr sz="1100">
              <a:solidFill>
                <a:srgbClr val="FF0000"/>
              </a:solidFill>
              <a:latin typeface="Calibri"/>
              <a:ea typeface="Calibri"/>
              <a:cs typeface="Calibri"/>
              <a:sym typeface="Calibri"/>
            </a:endParaRPr>
          </a:p>
          <a:p>
            <a:pPr indent="-298450" lvl="0" marL="457200" rtl="0" algn="l">
              <a:spcBef>
                <a:spcPts val="0"/>
              </a:spcBef>
              <a:spcAft>
                <a:spcPts val="0"/>
              </a:spcAft>
              <a:buClr>
                <a:srgbClr val="FF0000"/>
              </a:buClr>
              <a:buSzPts val="1100"/>
              <a:buFont typeface="Calibri"/>
              <a:buChar char="●"/>
            </a:pPr>
            <a:r>
              <a:rPr lang="en-US" sz="1100">
                <a:solidFill>
                  <a:srgbClr val="FF0000"/>
                </a:solidFill>
                <a:latin typeface="Calibri"/>
                <a:ea typeface="Calibri"/>
                <a:cs typeface="Calibri"/>
                <a:sym typeface="Calibri"/>
              </a:rPr>
              <a:t>Population to be higher than mean 6,507,720.</a:t>
            </a:r>
            <a:endParaRPr sz="1100">
              <a:solidFill>
                <a:srgbClr val="FF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a:t>
            </a:r>
            <a:r>
              <a:rPr b="1" lang="en-US" sz="1800">
                <a:solidFill>
                  <a:schemeClr val="dk1"/>
                </a:solidFill>
                <a:latin typeface="Calibri"/>
                <a:ea typeface="Calibri"/>
                <a:cs typeface="Calibri"/>
                <a:sym typeface="Calibri"/>
              </a:rPr>
              <a:t> </a:t>
            </a:r>
            <a:r>
              <a:rPr i="1" lang="en-US" sz="1800">
                <a:solidFill>
                  <a:srgbClr val="0070C0"/>
                </a:solidFill>
                <a:latin typeface="Calibri"/>
                <a:ea typeface="Calibri"/>
                <a:cs typeface="Calibri"/>
                <a:sym typeface="Calibri"/>
              </a:rPr>
              <a:t>SAT Prospect</a:t>
            </a:r>
            <a:endParaRPr i="1" sz="1800">
              <a:solidFill>
                <a:srgbClr val="0070C0"/>
              </a:solidFill>
              <a:latin typeface="Calibri"/>
              <a:ea typeface="Calibri"/>
              <a:cs typeface="Calibri"/>
              <a:sym typeface="Calibri"/>
            </a:endParaRPr>
          </a:p>
        </p:txBody>
      </p:sp>
      <p:sp>
        <p:nvSpPr>
          <p:cNvPr id="321" name="Google Shape;321;p36"/>
          <p:cNvSpPr/>
          <p:nvPr/>
        </p:nvSpPr>
        <p:spPr>
          <a:xfrm>
            <a:off x="8498572" y="28800"/>
            <a:ext cx="63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id="322" name="Google Shape;322;p36"/>
          <p:cNvPicPr preferRelativeResize="0"/>
          <p:nvPr/>
        </p:nvPicPr>
        <p:blipFill>
          <a:blip r:embed="rId3">
            <a:alphaModFix/>
          </a:blip>
          <a:stretch>
            <a:fillRect/>
          </a:stretch>
        </p:blipFill>
        <p:spPr>
          <a:xfrm>
            <a:off x="762125" y="484394"/>
            <a:ext cx="7736450" cy="43543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pSp>
        <p:nvGrpSpPr>
          <p:cNvPr id="327" name="Google Shape;327;p37"/>
          <p:cNvGrpSpPr/>
          <p:nvPr/>
        </p:nvGrpSpPr>
        <p:grpSpPr>
          <a:xfrm>
            <a:off x="707638" y="565600"/>
            <a:ext cx="5990474" cy="4392081"/>
            <a:chOff x="1803163" y="516775"/>
            <a:chExt cx="5990474" cy="4392081"/>
          </a:xfrm>
        </p:grpSpPr>
        <p:pic>
          <p:nvPicPr>
            <p:cNvPr id="328" name="Google Shape;328;p37"/>
            <p:cNvPicPr preferRelativeResize="0"/>
            <p:nvPr/>
          </p:nvPicPr>
          <p:blipFill>
            <a:blip r:embed="rId3">
              <a:alphaModFix/>
            </a:blip>
            <a:stretch>
              <a:fillRect/>
            </a:stretch>
          </p:blipFill>
          <p:spPr>
            <a:xfrm>
              <a:off x="1803163" y="698807"/>
              <a:ext cx="5990474" cy="4210050"/>
            </a:xfrm>
            <a:prstGeom prst="rect">
              <a:avLst/>
            </a:prstGeom>
            <a:noFill/>
            <a:ln>
              <a:noFill/>
            </a:ln>
          </p:spPr>
        </p:pic>
        <p:sp>
          <p:nvSpPr>
            <p:cNvPr id="329" name="Google Shape;329;p37"/>
            <p:cNvSpPr txBox="1"/>
            <p:nvPr/>
          </p:nvSpPr>
          <p:spPr>
            <a:xfrm>
              <a:off x="2100950" y="516775"/>
              <a:ext cx="17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2021 Population</a:t>
              </a:r>
              <a:endParaRPr>
                <a:latin typeface="Calibri"/>
                <a:ea typeface="Calibri"/>
                <a:cs typeface="Calibri"/>
                <a:sym typeface="Calibri"/>
              </a:endParaRPr>
            </a:p>
          </p:txBody>
        </p:sp>
      </p:grpSp>
      <p:sp>
        <p:nvSpPr>
          <p:cNvPr id="330" name="Google Shape;330;p37"/>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Summary</a:t>
            </a:r>
            <a:endParaRPr i="1" sz="1800">
              <a:solidFill>
                <a:srgbClr val="0070C0"/>
              </a:solidFill>
              <a:latin typeface="Calibri"/>
              <a:ea typeface="Calibri"/>
              <a:cs typeface="Calibri"/>
              <a:sym typeface="Calibri"/>
            </a:endParaRPr>
          </a:p>
        </p:txBody>
      </p:sp>
      <p:sp>
        <p:nvSpPr>
          <p:cNvPr id="331" name="Google Shape;331;p37"/>
          <p:cNvSpPr/>
          <p:nvPr/>
        </p:nvSpPr>
        <p:spPr>
          <a:xfrm>
            <a:off x="8498572" y="28800"/>
            <a:ext cx="63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grpSp>
        <p:nvGrpSpPr>
          <p:cNvPr id="332" name="Google Shape;332;p37"/>
          <p:cNvGrpSpPr/>
          <p:nvPr/>
        </p:nvGrpSpPr>
        <p:grpSpPr>
          <a:xfrm>
            <a:off x="594475" y="565600"/>
            <a:ext cx="6216800" cy="4249725"/>
            <a:chOff x="1508875" y="565600"/>
            <a:chExt cx="6216800" cy="4249725"/>
          </a:xfrm>
        </p:grpSpPr>
        <p:pic>
          <p:nvPicPr>
            <p:cNvPr id="333" name="Google Shape;333;p37"/>
            <p:cNvPicPr preferRelativeResize="0"/>
            <p:nvPr/>
          </p:nvPicPr>
          <p:blipFill>
            <a:blip r:embed="rId4">
              <a:alphaModFix amt="61000"/>
            </a:blip>
            <a:stretch>
              <a:fillRect/>
            </a:stretch>
          </p:blipFill>
          <p:spPr>
            <a:xfrm>
              <a:off x="1508875" y="707950"/>
              <a:ext cx="6216800" cy="4107375"/>
            </a:xfrm>
            <a:prstGeom prst="rect">
              <a:avLst/>
            </a:prstGeom>
            <a:noFill/>
            <a:ln>
              <a:noFill/>
            </a:ln>
          </p:spPr>
        </p:pic>
        <p:sp>
          <p:nvSpPr>
            <p:cNvPr id="334" name="Google Shape;334;p37"/>
            <p:cNvSpPr txBox="1"/>
            <p:nvPr/>
          </p:nvSpPr>
          <p:spPr>
            <a:xfrm>
              <a:off x="3201600" y="565600"/>
              <a:ext cx="21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GDP</a:t>
              </a:r>
              <a:endParaRPr>
                <a:latin typeface="Calibri"/>
                <a:ea typeface="Calibri"/>
                <a:cs typeface="Calibri"/>
                <a:sym typeface="Calibri"/>
              </a:endParaRPr>
            </a:p>
          </p:txBody>
        </p:sp>
      </p:grpSp>
      <p:grpSp>
        <p:nvGrpSpPr>
          <p:cNvPr id="335" name="Google Shape;335;p37"/>
          <p:cNvGrpSpPr/>
          <p:nvPr/>
        </p:nvGrpSpPr>
        <p:grpSpPr>
          <a:xfrm>
            <a:off x="784600" y="565600"/>
            <a:ext cx="5990451" cy="4249725"/>
            <a:chOff x="1658300" y="565600"/>
            <a:chExt cx="5990451" cy="4249725"/>
          </a:xfrm>
        </p:grpSpPr>
        <p:pic>
          <p:nvPicPr>
            <p:cNvPr id="336" name="Google Shape;336;p37"/>
            <p:cNvPicPr preferRelativeResize="0"/>
            <p:nvPr/>
          </p:nvPicPr>
          <p:blipFill>
            <a:blip r:embed="rId5">
              <a:alphaModFix amt="83000"/>
            </a:blip>
            <a:stretch>
              <a:fillRect/>
            </a:stretch>
          </p:blipFill>
          <p:spPr>
            <a:xfrm>
              <a:off x="1658300" y="803048"/>
              <a:ext cx="5990451" cy="4012276"/>
            </a:xfrm>
            <a:prstGeom prst="rect">
              <a:avLst/>
            </a:prstGeom>
            <a:noFill/>
            <a:ln>
              <a:noFill/>
            </a:ln>
          </p:spPr>
        </p:pic>
        <p:sp>
          <p:nvSpPr>
            <p:cNvPr id="337" name="Google Shape;337;p37"/>
            <p:cNvSpPr txBox="1"/>
            <p:nvPr/>
          </p:nvSpPr>
          <p:spPr>
            <a:xfrm>
              <a:off x="4102175" y="565600"/>
              <a:ext cx="29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Scores + Participation Rate</a:t>
              </a:r>
              <a:endParaRPr>
                <a:latin typeface="Calibri"/>
                <a:ea typeface="Calibri"/>
                <a:cs typeface="Calibri"/>
                <a:sym typeface="Calibri"/>
              </a:endParaRPr>
            </a:p>
          </p:txBody>
        </p:sp>
      </p:grpSp>
      <p:grpSp>
        <p:nvGrpSpPr>
          <p:cNvPr id="338" name="Google Shape;338;p37"/>
          <p:cNvGrpSpPr/>
          <p:nvPr/>
        </p:nvGrpSpPr>
        <p:grpSpPr>
          <a:xfrm>
            <a:off x="1740542" y="3068677"/>
            <a:ext cx="5070733" cy="1888993"/>
            <a:chOff x="1214000" y="2059825"/>
            <a:chExt cx="5974002" cy="2453875"/>
          </a:xfrm>
        </p:grpSpPr>
        <p:pic>
          <p:nvPicPr>
            <p:cNvPr id="339" name="Google Shape;339;p37"/>
            <p:cNvPicPr preferRelativeResize="0"/>
            <p:nvPr/>
          </p:nvPicPr>
          <p:blipFill rotWithShape="1">
            <a:blip r:embed="rId6">
              <a:alphaModFix/>
            </a:blip>
            <a:srcRect b="0" l="0" r="80581" t="0"/>
            <a:stretch/>
          </p:blipFill>
          <p:spPr>
            <a:xfrm>
              <a:off x="1214000" y="2059825"/>
              <a:ext cx="1330650" cy="2453875"/>
            </a:xfrm>
            <a:prstGeom prst="rect">
              <a:avLst/>
            </a:prstGeom>
            <a:noFill/>
            <a:ln>
              <a:noFill/>
            </a:ln>
          </p:spPr>
        </p:pic>
        <p:pic>
          <p:nvPicPr>
            <p:cNvPr id="340" name="Google Shape;340;p37"/>
            <p:cNvPicPr preferRelativeResize="0"/>
            <p:nvPr/>
          </p:nvPicPr>
          <p:blipFill rotWithShape="1">
            <a:blip r:embed="rId6">
              <a:alphaModFix/>
            </a:blip>
            <a:srcRect b="0" l="32235" r="0" t="0"/>
            <a:stretch/>
          </p:blipFill>
          <p:spPr>
            <a:xfrm>
              <a:off x="2544652" y="2059825"/>
              <a:ext cx="4643350" cy="24538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000"/>
                                        <p:tgtEl>
                                          <p:spTgt spid="3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1000"/>
                                        <p:tgtEl>
                                          <p:spTgt spid="335"/>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38"/>
          <p:cNvGrpSpPr/>
          <p:nvPr/>
        </p:nvGrpSpPr>
        <p:grpSpPr>
          <a:xfrm>
            <a:off x="1498775" y="448050"/>
            <a:ext cx="6775101" cy="3414550"/>
            <a:chOff x="306339" y="143350"/>
            <a:chExt cx="7618465" cy="4524381"/>
          </a:xfrm>
        </p:grpSpPr>
        <p:pic>
          <p:nvPicPr>
            <p:cNvPr id="346" name="Google Shape;346;p38"/>
            <p:cNvPicPr preferRelativeResize="0"/>
            <p:nvPr/>
          </p:nvPicPr>
          <p:blipFill>
            <a:blip r:embed="rId3">
              <a:alphaModFix/>
            </a:blip>
            <a:stretch>
              <a:fillRect/>
            </a:stretch>
          </p:blipFill>
          <p:spPr>
            <a:xfrm>
              <a:off x="306339" y="143350"/>
              <a:ext cx="7618465" cy="4524381"/>
            </a:xfrm>
            <a:prstGeom prst="rect">
              <a:avLst/>
            </a:prstGeom>
            <a:noFill/>
            <a:ln>
              <a:noFill/>
            </a:ln>
          </p:spPr>
        </p:pic>
        <p:sp>
          <p:nvSpPr>
            <p:cNvPr id="347" name="Google Shape;347;p38"/>
            <p:cNvSpPr/>
            <p:nvPr/>
          </p:nvSpPr>
          <p:spPr>
            <a:xfrm>
              <a:off x="4249016" y="1257270"/>
              <a:ext cx="1557600" cy="1847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8" name="Google Shape;348;p38"/>
          <p:cNvPicPr preferRelativeResize="0"/>
          <p:nvPr/>
        </p:nvPicPr>
        <p:blipFill>
          <a:blip r:embed="rId4">
            <a:alphaModFix/>
          </a:blip>
          <a:stretch>
            <a:fillRect/>
          </a:stretch>
        </p:blipFill>
        <p:spPr>
          <a:xfrm>
            <a:off x="1461838" y="3305863"/>
            <a:ext cx="5800725" cy="1762125"/>
          </a:xfrm>
          <a:prstGeom prst="rect">
            <a:avLst/>
          </a:prstGeom>
          <a:noFill/>
          <a:ln>
            <a:noFill/>
          </a:ln>
        </p:spPr>
      </p:pic>
      <p:sp>
        <p:nvSpPr>
          <p:cNvPr id="349" name="Google Shape;349;p38"/>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Summary</a:t>
            </a:r>
            <a:endParaRPr i="1" sz="1800">
              <a:solidFill>
                <a:srgbClr val="0070C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ACT / SAT Average Scores by Years</a:t>
            </a:r>
            <a:endParaRPr i="1" sz="1800">
              <a:solidFill>
                <a:srgbClr val="974806"/>
              </a:solidFill>
              <a:latin typeface="Calibri"/>
              <a:ea typeface="Calibri"/>
              <a:cs typeface="Calibri"/>
              <a:sym typeface="Calibri"/>
            </a:endParaRPr>
          </a:p>
        </p:txBody>
      </p:sp>
      <p:pic>
        <p:nvPicPr>
          <p:cNvPr id="355" name="Google Shape;355;p39"/>
          <p:cNvPicPr preferRelativeResize="0"/>
          <p:nvPr/>
        </p:nvPicPr>
        <p:blipFill>
          <a:blip r:embed="rId3">
            <a:alphaModFix/>
          </a:blip>
          <a:stretch>
            <a:fillRect/>
          </a:stretch>
        </p:blipFill>
        <p:spPr>
          <a:xfrm>
            <a:off x="887175" y="1343076"/>
            <a:ext cx="2015150" cy="1437775"/>
          </a:xfrm>
          <a:prstGeom prst="rect">
            <a:avLst/>
          </a:prstGeom>
          <a:noFill/>
          <a:ln>
            <a:noFill/>
          </a:ln>
        </p:spPr>
      </p:pic>
      <p:pic>
        <p:nvPicPr>
          <p:cNvPr id="356" name="Google Shape;356;p39"/>
          <p:cNvPicPr preferRelativeResize="0"/>
          <p:nvPr/>
        </p:nvPicPr>
        <p:blipFill>
          <a:blip r:embed="rId4">
            <a:alphaModFix/>
          </a:blip>
          <a:stretch>
            <a:fillRect/>
          </a:stretch>
        </p:blipFill>
        <p:spPr>
          <a:xfrm>
            <a:off x="825025" y="3490899"/>
            <a:ext cx="1958544" cy="1437775"/>
          </a:xfrm>
          <a:prstGeom prst="rect">
            <a:avLst/>
          </a:prstGeom>
          <a:noFill/>
          <a:ln>
            <a:noFill/>
          </a:ln>
        </p:spPr>
      </p:pic>
      <p:sp>
        <p:nvSpPr>
          <p:cNvPr id="357" name="Google Shape;357;p39"/>
          <p:cNvSpPr txBox="1"/>
          <p:nvPr/>
        </p:nvSpPr>
        <p:spPr>
          <a:xfrm>
            <a:off x="1191700" y="3059788"/>
            <a:ext cx="122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highlight>
                  <a:schemeClr val="lt1"/>
                </a:highlight>
                <a:latin typeface="Calibri"/>
                <a:ea typeface="Calibri"/>
                <a:cs typeface="Calibri"/>
                <a:sym typeface="Calibri"/>
              </a:rPr>
              <a:t>ACT Scores </a:t>
            </a:r>
            <a:endParaRPr b="1" sz="1600">
              <a:solidFill>
                <a:schemeClr val="dk1"/>
              </a:solidFill>
              <a:highlight>
                <a:schemeClr val="lt1"/>
              </a:highlight>
              <a:latin typeface="Calibri"/>
              <a:ea typeface="Calibri"/>
              <a:cs typeface="Calibri"/>
              <a:sym typeface="Calibri"/>
            </a:endParaRPr>
          </a:p>
        </p:txBody>
      </p:sp>
      <p:sp>
        <p:nvSpPr>
          <p:cNvPr id="358" name="Google Shape;358;p39"/>
          <p:cNvSpPr txBox="1"/>
          <p:nvPr/>
        </p:nvSpPr>
        <p:spPr>
          <a:xfrm>
            <a:off x="1282150" y="911975"/>
            <a:ext cx="122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highlight>
                  <a:schemeClr val="lt1"/>
                </a:highlight>
                <a:latin typeface="Calibri"/>
                <a:ea typeface="Calibri"/>
                <a:cs typeface="Calibri"/>
                <a:sym typeface="Calibri"/>
              </a:rPr>
              <a:t>SA</a:t>
            </a:r>
            <a:r>
              <a:rPr b="1" lang="en-US" sz="1600">
                <a:solidFill>
                  <a:schemeClr val="dk1"/>
                </a:solidFill>
                <a:highlight>
                  <a:schemeClr val="lt1"/>
                </a:highlight>
                <a:latin typeface="Calibri"/>
                <a:ea typeface="Calibri"/>
                <a:cs typeface="Calibri"/>
                <a:sym typeface="Calibri"/>
              </a:rPr>
              <a:t>T Scores </a:t>
            </a:r>
            <a:endParaRPr b="1" sz="1600">
              <a:solidFill>
                <a:schemeClr val="dk1"/>
              </a:solidFill>
              <a:highlight>
                <a:schemeClr val="lt1"/>
              </a:highlight>
              <a:latin typeface="Calibri"/>
              <a:ea typeface="Calibri"/>
              <a:cs typeface="Calibri"/>
              <a:sym typeface="Calibri"/>
            </a:endParaRPr>
          </a:p>
        </p:txBody>
      </p:sp>
      <p:sp>
        <p:nvSpPr>
          <p:cNvPr id="359" name="Google Shape;359;p39"/>
          <p:cNvSpPr/>
          <p:nvPr/>
        </p:nvSpPr>
        <p:spPr>
          <a:xfrm>
            <a:off x="4245350" y="1438949"/>
            <a:ext cx="3888300" cy="30663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800">
                <a:solidFill>
                  <a:schemeClr val="dk1"/>
                </a:solidFill>
                <a:latin typeface="Calibri"/>
                <a:ea typeface="Calibri"/>
                <a:cs typeface="Calibri"/>
                <a:sym typeface="Calibri"/>
              </a:rPr>
              <a:t>SAT Score: 400~1600</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ACT Score: 1~36</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17500" lvl="0" marL="457200" marR="0" rtl="0" algn="l">
              <a:spcBef>
                <a:spcPts val="0"/>
              </a:spcBef>
              <a:spcAft>
                <a:spcPts val="0"/>
              </a:spcAft>
              <a:buSzPts val="1400"/>
              <a:buChar char="-"/>
            </a:pPr>
            <a:r>
              <a:rPr lang="en-US" sz="1800">
                <a:solidFill>
                  <a:schemeClr val="dk1"/>
                </a:solidFill>
                <a:latin typeface="Calibri"/>
                <a:ea typeface="Calibri"/>
                <a:cs typeface="Calibri"/>
                <a:sym typeface="Calibri"/>
              </a:rPr>
              <a:t>Overall decreasing trend in both SAT and ACT Scores</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There is room for </a:t>
            </a:r>
            <a:r>
              <a:rPr lang="en-US" sz="1800">
                <a:solidFill>
                  <a:schemeClr val="dk1"/>
                </a:solidFill>
                <a:latin typeface="Calibri"/>
                <a:ea typeface="Calibri"/>
                <a:cs typeface="Calibri"/>
                <a:sym typeface="Calibri"/>
              </a:rPr>
              <a:t>improvement</a:t>
            </a:r>
            <a:r>
              <a:rPr lang="en-US" sz="1800">
                <a:solidFill>
                  <a:schemeClr val="dk1"/>
                </a:solidFill>
                <a:latin typeface="Calibri"/>
                <a:ea typeface="Calibri"/>
                <a:cs typeface="Calibri"/>
                <a:sym typeface="Calibri"/>
              </a:rPr>
              <a:t> of the student’s score for both SAT and ACT</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0"/>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ACT Subject Scores (2017)</a:t>
            </a:r>
            <a:endParaRPr i="1" sz="1800">
              <a:solidFill>
                <a:srgbClr val="974806"/>
              </a:solidFill>
              <a:latin typeface="Calibri"/>
              <a:ea typeface="Calibri"/>
              <a:cs typeface="Calibri"/>
              <a:sym typeface="Calibri"/>
            </a:endParaRPr>
          </a:p>
        </p:txBody>
      </p:sp>
      <p:pic>
        <p:nvPicPr>
          <p:cNvPr id="365" name="Google Shape;365;p40"/>
          <p:cNvPicPr preferRelativeResize="0"/>
          <p:nvPr/>
        </p:nvPicPr>
        <p:blipFill>
          <a:blip r:embed="rId3">
            <a:alphaModFix/>
          </a:blip>
          <a:stretch>
            <a:fillRect/>
          </a:stretch>
        </p:blipFill>
        <p:spPr>
          <a:xfrm>
            <a:off x="574825" y="118402"/>
            <a:ext cx="7724350" cy="5310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1"/>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ACT Subject Scores (2017) - 5 Least Scored States</a:t>
            </a:r>
            <a:endParaRPr i="1" sz="1800">
              <a:solidFill>
                <a:srgbClr val="974806"/>
              </a:solidFill>
              <a:latin typeface="Calibri"/>
              <a:ea typeface="Calibri"/>
              <a:cs typeface="Calibri"/>
              <a:sym typeface="Calibri"/>
            </a:endParaRPr>
          </a:p>
        </p:txBody>
      </p:sp>
      <p:pic>
        <p:nvPicPr>
          <p:cNvPr id="371" name="Google Shape;371;p41"/>
          <p:cNvPicPr preferRelativeResize="0"/>
          <p:nvPr/>
        </p:nvPicPr>
        <p:blipFill>
          <a:blip r:embed="rId3">
            <a:alphaModFix/>
          </a:blip>
          <a:stretch>
            <a:fillRect/>
          </a:stretch>
        </p:blipFill>
        <p:spPr>
          <a:xfrm>
            <a:off x="833063" y="3106101"/>
            <a:ext cx="3275125" cy="1697275"/>
          </a:xfrm>
          <a:prstGeom prst="rect">
            <a:avLst/>
          </a:prstGeom>
          <a:noFill/>
          <a:ln>
            <a:noFill/>
          </a:ln>
        </p:spPr>
      </p:pic>
      <p:pic>
        <p:nvPicPr>
          <p:cNvPr id="372" name="Google Shape;372;p41"/>
          <p:cNvPicPr preferRelativeResize="0"/>
          <p:nvPr/>
        </p:nvPicPr>
        <p:blipFill>
          <a:blip r:embed="rId4">
            <a:alphaModFix/>
          </a:blip>
          <a:stretch>
            <a:fillRect/>
          </a:stretch>
        </p:blipFill>
        <p:spPr>
          <a:xfrm>
            <a:off x="4572000" y="3106100"/>
            <a:ext cx="3273552" cy="1697275"/>
          </a:xfrm>
          <a:prstGeom prst="rect">
            <a:avLst/>
          </a:prstGeom>
          <a:noFill/>
          <a:ln>
            <a:noFill/>
          </a:ln>
        </p:spPr>
      </p:pic>
      <p:pic>
        <p:nvPicPr>
          <p:cNvPr id="373" name="Google Shape;373;p41"/>
          <p:cNvPicPr preferRelativeResize="0"/>
          <p:nvPr/>
        </p:nvPicPr>
        <p:blipFill rotWithShape="1">
          <a:blip r:embed="rId5">
            <a:alphaModFix/>
          </a:blip>
          <a:srcRect b="49417" l="8548" r="50212" t="8803"/>
          <a:stretch/>
        </p:blipFill>
        <p:spPr>
          <a:xfrm>
            <a:off x="878000" y="687250"/>
            <a:ext cx="3185274" cy="2218774"/>
          </a:xfrm>
          <a:prstGeom prst="rect">
            <a:avLst/>
          </a:prstGeom>
          <a:noFill/>
          <a:ln>
            <a:noFill/>
          </a:ln>
        </p:spPr>
      </p:pic>
      <p:pic>
        <p:nvPicPr>
          <p:cNvPr id="374" name="Google Shape;374;p41"/>
          <p:cNvPicPr preferRelativeResize="0"/>
          <p:nvPr/>
        </p:nvPicPr>
        <p:blipFill rotWithShape="1">
          <a:blip r:embed="rId5">
            <a:alphaModFix/>
          </a:blip>
          <a:srcRect b="49262" l="50764" r="7996" t="8957"/>
          <a:stretch/>
        </p:blipFill>
        <p:spPr>
          <a:xfrm>
            <a:off x="4459400" y="687262"/>
            <a:ext cx="3185274" cy="2218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p:nvPr/>
        </p:nvSpPr>
        <p:spPr>
          <a:xfrm>
            <a:off x="467544" y="411510"/>
            <a:ext cx="7992888" cy="2585323"/>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i="0" lang="en-US" sz="1800" u="none" cap="none" strike="noStrike">
                <a:solidFill>
                  <a:schemeClr val="dk1"/>
                </a:solidFill>
                <a:latin typeface="Calibri"/>
                <a:ea typeface="Calibri"/>
                <a:cs typeface="Calibri"/>
                <a:sym typeface="Calibri"/>
              </a:rPr>
              <a:t>Objective :</a:t>
            </a:r>
            <a:r>
              <a:rPr b="0" i="0" lang="en-US" sz="1800" u="none" cap="none" strike="noStrike">
                <a:solidFill>
                  <a:schemeClr val="dk1"/>
                </a:solidFill>
                <a:latin typeface="Calibri"/>
                <a:ea typeface="Calibri"/>
                <a:cs typeface="Calibri"/>
                <a:sym typeface="Calibri"/>
              </a:rPr>
              <a:t> We are a group of academia specialists, hired by institutions in the US to identify states with growth potential in private tuition </a:t>
            </a:r>
            <a:r>
              <a:rPr lang="en-US" sz="1800">
                <a:solidFill>
                  <a:schemeClr val="dk1"/>
                </a:solidFill>
                <a:latin typeface="Calibri"/>
                <a:ea typeface="Calibri"/>
                <a:cs typeface="Calibri"/>
                <a:sym typeface="Calibri"/>
              </a:rPr>
              <a:t>to secure entry to College</a:t>
            </a:r>
            <a:r>
              <a:rPr b="0" i="0" lang="en-U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US" sz="1800">
                <a:solidFill>
                  <a:schemeClr val="dk1"/>
                </a:solidFill>
                <a:latin typeface="Calibri"/>
                <a:ea typeface="Calibri"/>
                <a:cs typeface="Calibri"/>
                <a:sym typeface="Calibri"/>
              </a:rPr>
              <a:t>Target states based on:</a:t>
            </a:r>
            <a:endParaRPr/>
          </a:p>
          <a:p>
            <a:pPr indent="0" lvl="0" marL="0" marR="0" rtl="0" algn="l">
              <a:lnSpc>
                <a:spcPct val="150000"/>
              </a:lnSpc>
              <a:spcBef>
                <a:spcPts val="0"/>
              </a:spcBef>
              <a:spcAft>
                <a:spcPts val="0"/>
              </a:spcAft>
              <a:buNone/>
            </a:pPr>
            <a:r>
              <a:rPr lang="en-US" sz="1800">
                <a:solidFill>
                  <a:srgbClr val="0070C0"/>
                </a:solidFill>
                <a:latin typeface="Calibri"/>
                <a:ea typeface="Calibri"/>
                <a:cs typeface="Calibri"/>
                <a:sym typeface="Calibri"/>
              </a:rPr>
              <a:t>1) with the</a:t>
            </a:r>
            <a:r>
              <a:rPr lang="en-US" sz="1800">
                <a:solidFill>
                  <a:srgbClr val="0070C0"/>
                </a:solidFill>
                <a:latin typeface="Calibri"/>
                <a:ea typeface="Calibri"/>
                <a:cs typeface="Calibri"/>
                <a:sym typeface="Calibri"/>
              </a:rPr>
              <a:t> potential to increase SAT/ACT scores </a:t>
            </a:r>
            <a:endParaRPr sz="1800">
              <a:solidFill>
                <a:srgbClr val="0070C0"/>
              </a:solidFill>
              <a:latin typeface="Calibri"/>
              <a:ea typeface="Calibri"/>
              <a:cs typeface="Calibri"/>
              <a:sym typeface="Calibri"/>
            </a:endParaRPr>
          </a:p>
          <a:p>
            <a:pPr indent="0" lvl="0" marL="0" marR="0" rtl="0" algn="l">
              <a:lnSpc>
                <a:spcPct val="150000"/>
              </a:lnSpc>
              <a:spcBef>
                <a:spcPts val="0"/>
              </a:spcBef>
              <a:spcAft>
                <a:spcPts val="0"/>
              </a:spcAft>
              <a:buNone/>
            </a:pPr>
            <a:r>
              <a:rPr lang="en-US" sz="1800">
                <a:solidFill>
                  <a:srgbClr val="974806"/>
                </a:solidFill>
                <a:latin typeface="Calibri"/>
                <a:ea typeface="Calibri"/>
                <a:cs typeface="Calibri"/>
                <a:sym typeface="Calibri"/>
              </a:rPr>
              <a:t>2) by subjects to improve  </a:t>
            </a:r>
            <a:endParaRPr sz="1800">
              <a:solidFill>
                <a:srgbClr val="974806"/>
              </a:solidFill>
              <a:latin typeface="Calibri"/>
              <a:ea typeface="Calibri"/>
              <a:cs typeface="Calibri"/>
              <a:sym typeface="Calibri"/>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t/>
            </a:r>
            <a:endParaRPr sz="1800">
              <a:solidFill>
                <a:srgbClr val="FF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42"/>
          <p:cNvPicPr preferRelativeResize="0"/>
          <p:nvPr/>
        </p:nvPicPr>
        <p:blipFill>
          <a:blip r:embed="rId3">
            <a:alphaModFix/>
          </a:blip>
          <a:stretch>
            <a:fillRect/>
          </a:stretch>
        </p:blipFill>
        <p:spPr>
          <a:xfrm>
            <a:off x="843500" y="3136775"/>
            <a:ext cx="3254228" cy="1684750"/>
          </a:xfrm>
          <a:prstGeom prst="rect">
            <a:avLst/>
          </a:prstGeom>
          <a:noFill/>
          <a:ln>
            <a:noFill/>
          </a:ln>
        </p:spPr>
      </p:pic>
      <p:pic>
        <p:nvPicPr>
          <p:cNvPr id="380" name="Google Shape;380;p42"/>
          <p:cNvPicPr preferRelativeResize="0"/>
          <p:nvPr/>
        </p:nvPicPr>
        <p:blipFill>
          <a:blip r:embed="rId4">
            <a:alphaModFix/>
          </a:blip>
          <a:stretch>
            <a:fillRect/>
          </a:stretch>
        </p:blipFill>
        <p:spPr>
          <a:xfrm>
            <a:off x="4467328" y="3136775"/>
            <a:ext cx="3387141" cy="1684750"/>
          </a:xfrm>
          <a:prstGeom prst="rect">
            <a:avLst/>
          </a:prstGeom>
          <a:noFill/>
          <a:ln>
            <a:noFill/>
          </a:ln>
        </p:spPr>
      </p:pic>
      <p:sp>
        <p:nvSpPr>
          <p:cNvPr id="381" name="Google Shape;381;p42"/>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ACT Subject Scores (2017) - 5 Least Scored States</a:t>
            </a:r>
            <a:endParaRPr i="1" sz="1800">
              <a:solidFill>
                <a:srgbClr val="974806"/>
              </a:solidFill>
              <a:latin typeface="Calibri"/>
              <a:ea typeface="Calibri"/>
              <a:cs typeface="Calibri"/>
              <a:sym typeface="Calibri"/>
            </a:endParaRPr>
          </a:p>
        </p:txBody>
      </p:sp>
      <p:pic>
        <p:nvPicPr>
          <p:cNvPr id="382" name="Google Shape;382;p42"/>
          <p:cNvPicPr preferRelativeResize="0"/>
          <p:nvPr/>
        </p:nvPicPr>
        <p:blipFill rotWithShape="1">
          <a:blip r:embed="rId5">
            <a:alphaModFix/>
          </a:blip>
          <a:srcRect b="7800" l="8540" r="50220" t="50419"/>
          <a:stretch/>
        </p:blipFill>
        <p:spPr>
          <a:xfrm>
            <a:off x="877975" y="777400"/>
            <a:ext cx="3185274" cy="2218774"/>
          </a:xfrm>
          <a:prstGeom prst="rect">
            <a:avLst/>
          </a:prstGeom>
          <a:noFill/>
          <a:ln>
            <a:noFill/>
          </a:ln>
        </p:spPr>
      </p:pic>
      <p:pic>
        <p:nvPicPr>
          <p:cNvPr id="383" name="Google Shape;383;p42"/>
          <p:cNvPicPr preferRelativeResize="0"/>
          <p:nvPr/>
        </p:nvPicPr>
        <p:blipFill rotWithShape="1">
          <a:blip r:embed="rId5">
            <a:alphaModFix/>
          </a:blip>
          <a:srcRect b="7804" l="51845" r="6915" t="50415"/>
          <a:stretch/>
        </p:blipFill>
        <p:spPr>
          <a:xfrm>
            <a:off x="4669213" y="777400"/>
            <a:ext cx="3185274" cy="22187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3"/>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ACT</a:t>
            </a:r>
            <a:r>
              <a:rPr i="1" lang="en-US" sz="1800">
                <a:solidFill>
                  <a:srgbClr val="974806"/>
                </a:solidFill>
                <a:latin typeface="Calibri"/>
                <a:ea typeface="Calibri"/>
                <a:cs typeface="Calibri"/>
                <a:sym typeface="Calibri"/>
              </a:rPr>
              <a:t> Subject Scores - Summary</a:t>
            </a:r>
            <a:endParaRPr i="1" sz="1800">
              <a:solidFill>
                <a:srgbClr val="974806"/>
              </a:solidFill>
              <a:latin typeface="Calibri"/>
              <a:ea typeface="Calibri"/>
              <a:cs typeface="Calibri"/>
              <a:sym typeface="Calibri"/>
            </a:endParaRPr>
          </a:p>
        </p:txBody>
      </p:sp>
      <p:sp>
        <p:nvSpPr>
          <p:cNvPr id="389" name="Google Shape;389;p43"/>
          <p:cNvSpPr/>
          <p:nvPr/>
        </p:nvSpPr>
        <p:spPr>
          <a:xfrm>
            <a:off x="587700" y="825150"/>
            <a:ext cx="7968600" cy="1477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u="sng">
                <a:solidFill>
                  <a:schemeClr val="dk1"/>
                </a:solidFill>
                <a:latin typeface="Calibri"/>
                <a:ea typeface="Calibri"/>
                <a:cs typeface="Calibri"/>
                <a:sym typeface="Calibri"/>
              </a:rPr>
              <a:t>ACT:</a:t>
            </a:r>
            <a:endParaRPr sz="1800" u="sng">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800" u="sng">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Students generally score lower for English subject compared to other subjects</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Nevada State has been scoring the lowest for all 4 subjects - not a good representation due to its location</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Nevada, </a:t>
            </a:r>
            <a:r>
              <a:rPr lang="en-US" sz="1800">
                <a:solidFill>
                  <a:schemeClr val="dk1"/>
                </a:solidFill>
                <a:latin typeface="Calibri"/>
                <a:ea typeface="Calibri"/>
                <a:cs typeface="Calibri"/>
                <a:sym typeface="Calibri"/>
              </a:rPr>
              <a:t>Mississippi and South Carolina States have appeared in the top 5 least scored States for all subjects</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SAT </a:t>
            </a:r>
            <a:r>
              <a:rPr i="1" lang="en-US" sz="1800">
                <a:solidFill>
                  <a:srgbClr val="974806"/>
                </a:solidFill>
                <a:latin typeface="Calibri"/>
                <a:ea typeface="Calibri"/>
                <a:cs typeface="Calibri"/>
                <a:sym typeface="Calibri"/>
              </a:rPr>
              <a:t>Subject Scores - 5 Least Scored States</a:t>
            </a:r>
            <a:endParaRPr i="1" sz="1800">
              <a:solidFill>
                <a:srgbClr val="974806"/>
              </a:solidFill>
              <a:latin typeface="Calibri"/>
              <a:ea typeface="Calibri"/>
              <a:cs typeface="Calibri"/>
              <a:sym typeface="Calibri"/>
            </a:endParaRPr>
          </a:p>
        </p:txBody>
      </p:sp>
      <p:pic>
        <p:nvPicPr>
          <p:cNvPr id="395" name="Google Shape;395;p44"/>
          <p:cNvPicPr preferRelativeResize="0"/>
          <p:nvPr/>
        </p:nvPicPr>
        <p:blipFill>
          <a:blip r:embed="rId3">
            <a:alphaModFix/>
          </a:blip>
          <a:stretch>
            <a:fillRect/>
          </a:stretch>
        </p:blipFill>
        <p:spPr>
          <a:xfrm>
            <a:off x="152400" y="1161894"/>
            <a:ext cx="8839201" cy="3314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5"/>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SAT Subject Scores - 5 Least Scored States</a:t>
            </a:r>
            <a:endParaRPr i="1" sz="1800">
              <a:solidFill>
                <a:srgbClr val="974806"/>
              </a:solidFill>
              <a:latin typeface="Calibri"/>
              <a:ea typeface="Calibri"/>
              <a:cs typeface="Calibri"/>
              <a:sym typeface="Calibri"/>
            </a:endParaRPr>
          </a:p>
        </p:txBody>
      </p:sp>
      <p:pic>
        <p:nvPicPr>
          <p:cNvPr id="401" name="Google Shape;401;p45"/>
          <p:cNvPicPr preferRelativeResize="0"/>
          <p:nvPr/>
        </p:nvPicPr>
        <p:blipFill>
          <a:blip r:embed="rId3">
            <a:alphaModFix/>
          </a:blip>
          <a:stretch>
            <a:fillRect/>
          </a:stretch>
        </p:blipFill>
        <p:spPr>
          <a:xfrm>
            <a:off x="4611174" y="1850856"/>
            <a:ext cx="3857625" cy="1838325"/>
          </a:xfrm>
          <a:prstGeom prst="rect">
            <a:avLst/>
          </a:prstGeom>
          <a:noFill/>
          <a:ln>
            <a:noFill/>
          </a:ln>
        </p:spPr>
      </p:pic>
      <p:pic>
        <p:nvPicPr>
          <p:cNvPr id="402" name="Google Shape;402;p45"/>
          <p:cNvPicPr preferRelativeResize="0"/>
          <p:nvPr/>
        </p:nvPicPr>
        <p:blipFill rotWithShape="1">
          <a:blip r:embed="rId4">
            <a:alphaModFix/>
          </a:blip>
          <a:srcRect b="0" l="8071" r="49997" t="0"/>
          <a:stretch/>
        </p:blipFill>
        <p:spPr>
          <a:xfrm>
            <a:off x="865750" y="1161900"/>
            <a:ext cx="3706249" cy="3314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SAT Subject Scores - 5 Least Scored States</a:t>
            </a:r>
            <a:endParaRPr i="1" sz="1800">
              <a:solidFill>
                <a:srgbClr val="974806"/>
              </a:solidFill>
              <a:latin typeface="Calibri"/>
              <a:ea typeface="Calibri"/>
              <a:cs typeface="Calibri"/>
              <a:sym typeface="Calibri"/>
            </a:endParaRPr>
          </a:p>
        </p:txBody>
      </p:sp>
      <p:pic>
        <p:nvPicPr>
          <p:cNvPr id="408" name="Google Shape;408;p46"/>
          <p:cNvPicPr preferRelativeResize="0"/>
          <p:nvPr/>
        </p:nvPicPr>
        <p:blipFill>
          <a:blip r:embed="rId3">
            <a:alphaModFix/>
          </a:blip>
          <a:stretch>
            <a:fillRect/>
          </a:stretch>
        </p:blipFill>
        <p:spPr>
          <a:xfrm>
            <a:off x="1040613" y="3284750"/>
            <a:ext cx="6984901" cy="1781197"/>
          </a:xfrm>
          <a:prstGeom prst="rect">
            <a:avLst/>
          </a:prstGeom>
          <a:noFill/>
          <a:ln>
            <a:noFill/>
          </a:ln>
        </p:spPr>
      </p:pic>
      <p:pic>
        <p:nvPicPr>
          <p:cNvPr id="409" name="Google Shape;409;p46"/>
          <p:cNvPicPr preferRelativeResize="0"/>
          <p:nvPr/>
        </p:nvPicPr>
        <p:blipFill rotWithShape="1">
          <a:blip r:embed="rId4">
            <a:alphaModFix/>
          </a:blip>
          <a:srcRect b="4206" l="50573" r="8350" t="7054"/>
          <a:stretch/>
        </p:blipFill>
        <p:spPr>
          <a:xfrm>
            <a:off x="2860550" y="636800"/>
            <a:ext cx="3345051" cy="2710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7"/>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SAT Subject Scores - Summary</a:t>
            </a:r>
            <a:endParaRPr i="1" sz="1800">
              <a:solidFill>
                <a:srgbClr val="974806"/>
              </a:solidFill>
              <a:latin typeface="Calibri"/>
              <a:ea typeface="Calibri"/>
              <a:cs typeface="Calibri"/>
              <a:sym typeface="Calibri"/>
            </a:endParaRPr>
          </a:p>
        </p:txBody>
      </p:sp>
      <p:sp>
        <p:nvSpPr>
          <p:cNvPr id="415" name="Google Shape;415;p47"/>
          <p:cNvSpPr/>
          <p:nvPr/>
        </p:nvSpPr>
        <p:spPr>
          <a:xfrm>
            <a:off x="648025" y="891700"/>
            <a:ext cx="7968600" cy="1477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u="sng">
                <a:solidFill>
                  <a:schemeClr val="dk1"/>
                </a:solidFill>
                <a:latin typeface="Calibri"/>
                <a:ea typeface="Calibri"/>
                <a:cs typeface="Calibri"/>
                <a:sym typeface="Calibri"/>
              </a:rPr>
              <a:t>SAT:</a:t>
            </a:r>
            <a:endParaRPr sz="1800" u="sng">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Students generally score lower for Math than EBRW</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District of Columbia has scored the least for both EBRW and Math</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West Virginia’s scores might not be accurate as the participation rate in 2017/18 are low</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District of Columbia, Delaware, Idaho and Michigan in the top 5 least scored States for both subjects</a:t>
            </a:r>
            <a:endParaRPr sz="1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8"/>
          <p:cNvSpPr/>
          <p:nvPr/>
        </p:nvSpPr>
        <p:spPr>
          <a:xfrm>
            <a:off x="467544" y="267494"/>
            <a:ext cx="7632900" cy="369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1800">
                <a:solidFill>
                  <a:schemeClr val="dk1"/>
                </a:solidFill>
                <a:latin typeface="Calibri"/>
                <a:ea typeface="Calibri"/>
                <a:cs typeface="Calibri"/>
                <a:sym typeface="Calibri"/>
              </a:rPr>
              <a:t>Target states | </a:t>
            </a:r>
            <a:r>
              <a:rPr lang="en-US" sz="1800">
                <a:solidFill>
                  <a:schemeClr val="dk1"/>
                </a:solidFill>
                <a:latin typeface="Calibri"/>
                <a:ea typeface="Calibri"/>
                <a:cs typeface="Calibri"/>
                <a:sym typeface="Calibri"/>
              </a:rPr>
              <a:t>Final Conclusion </a:t>
            </a:r>
            <a:endParaRPr sz="1800">
              <a:solidFill>
                <a:schemeClr val="dk1"/>
              </a:solidFill>
              <a:latin typeface="Calibri"/>
              <a:ea typeface="Calibri"/>
              <a:cs typeface="Calibri"/>
              <a:sym typeface="Calibri"/>
            </a:endParaRPr>
          </a:p>
        </p:txBody>
      </p:sp>
      <p:sp>
        <p:nvSpPr>
          <p:cNvPr id="421" name="Google Shape;421;p48"/>
          <p:cNvSpPr/>
          <p:nvPr/>
        </p:nvSpPr>
        <p:spPr>
          <a:xfrm>
            <a:off x="587700" y="3168175"/>
            <a:ext cx="7968600" cy="1477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u="sng">
                <a:solidFill>
                  <a:schemeClr val="dk1"/>
                </a:solidFill>
                <a:latin typeface="Calibri"/>
                <a:ea typeface="Calibri"/>
                <a:cs typeface="Calibri"/>
                <a:sym typeface="Calibri"/>
              </a:rPr>
              <a:t>ACT (only based on scores):</a:t>
            </a:r>
            <a:endParaRPr sz="1800" u="sng">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48"/>
          <p:cNvSpPr/>
          <p:nvPr/>
        </p:nvSpPr>
        <p:spPr>
          <a:xfrm>
            <a:off x="587700" y="890875"/>
            <a:ext cx="7968600" cy="1477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u="sng">
                <a:solidFill>
                  <a:schemeClr val="dk1"/>
                </a:solidFill>
                <a:latin typeface="Calibri"/>
                <a:ea typeface="Calibri"/>
                <a:cs typeface="Calibri"/>
                <a:sym typeface="Calibri"/>
              </a:rPr>
              <a:t>SAT:</a:t>
            </a:r>
            <a:endParaRPr sz="1800" u="sng">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pic>
        <p:nvPicPr>
          <p:cNvPr id="423" name="Google Shape;423;p48"/>
          <p:cNvPicPr preferRelativeResize="0"/>
          <p:nvPr/>
        </p:nvPicPr>
        <p:blipFill rotWithShape="1">
          <a:blip r:embed="rId3">
            <a:alphaModFix/>
          </a:blip>
          <a:srcRect b="73324" l="0" r="0" t="0"/>
          <a:stretch/>
        </p:blipFill>
        <p:spPr>
          <a:xfrm>
            <a:off x="866775" y="3733616"/>
            <a:ext cx="7410450" cy="332850"/>
          </a:xfrm>
          <a:prstGeom prst="rect">
            <a:avLst/>
          </a:prstGeom>
          <a:noFill/>
          <a:ln>
            <a:noFill/>
          </a:ln>
        </p:spPr>
      </p:pic>
      <p:pic>
        <p:nvPicPr>
          <p:cNvPr id="424" name="Google Shape;424;p48"/>
          <p:cNvPicPr preferRelativeResize="0"/>
          <p:nvPr/>
        </p:nvPicPr>
        <p:blipFill rotWithShape="1">
          <a:blip r:embed="rId4">
            <a:alphaModFix/>
          </a:blip>
          <a:srcRect b="36483" l="3697" r="0" t="0"/>
          <a:stretch/>
        </p:blipFill>
        <p:spPr>
          <a:xfrm>
            <a:off x="1382675" y="1123175"/>
            <a:ext cx="6598824" cy="1558625"/>
          </a:xfrm>
          <a:prstGeom prst="rect">
            <a:avLst/>
          </a:prstGeom>
          <a:noFill/>
          <a:ln>
            <a:noFill/>
          </a:ln>
        </p:spPr>
      </p:pic>
      <p:pic>
        <p:nvPicPr>
          <p:cNvPr id="425" name="Google Shape;425;p48"/>
          <p:cNvPicPr preferRelativeResize="0"/>
          <p:nvPr/>
        </p:nvPicPr>
        <p:blipFill rotWithShape="1">
          <a:blip r:embed="rId4">
            <a:alphaModFix/>
          </a:blip>
          <a:srcRect b="0" l="3697" r="0" t="84950"/>
          <a:stretch/>
        </p:blipFill>
        <p:spPr>
          <a:xfrm>
            <a:off x="1382675" y="2611375"/>
            <a:ext cx="6598824" cy="369300"/>
          </a:xfrm>
          <a:prstGeom prst="rect">
            <a:avLst/>
          </a:prstGeom>
          <a:noFill/>
          <a:ln>
            <a:noFill/>
          </a:ln>
        </p:spPr>
      </p:pic>
      <p:pic>
        <p:nvPicPr>
          <p:cNvPr id="426" name="Google Shape;426;p48"/>
          <p:cNvPicPr preferRelativeResize="0"/>
          <p:nvPr/>
        </p:nvPicPr>
        <p:blipFill rotWithShape="1">
          <a:blip r:embed="rId3">
            <a:alphaModFix/>
          </a:blip>
          <a:srcRect b="0" l="0" r="0" t="49484"/>
          <a:stretch/>
        </p:blipFill>
        <p:spPr>
          <a:xfrm>
            <a:off x="866775" y="4066475"/>
            <a:ext cx="7410450" cy="630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9"/>
          <p:cNvSpPr/>
          <p:nvPr/>
        </p:nvSpPr>
        <p:spPr>
          <a:xfrm>
            <a:off x="467544" y="267494"/>
            <a:ext cx="7632900" cy="369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1800">
                <a:solidFill>
                  <a:schemeClr val="dk1"/>
                </a:solidFill>
                <a:latin typeface="Calibri"/>
                <a:ea typeface="Calibri"/>
                <a:cs typeface="Calibri"/>
                <a:sym typeface="Calibri"/>
              </a:rPr>
              <a:t>Appendix</a:t>
            </a:r>
            <a:endParaRPr i="1" sz="1800">
              <a:solidFill>
                <a:srgbClr val="974806"/>
              </a:solidFill>
              <a:latin typeface="Calibri"/>
              <a:ea typeface="Calibri"/>
              <a:cs typeface="Calibri"/>
              <a:sym typeface="Calibri"/>
            </a:endParaRPr>
          </a:p>
        </p:txBody>
      </p:sp>
      <p:sp>
        <p:nvSpPr>
          <p:cNvPr id="432" name="Google Shape;432;p49"/>
          <p:cNvSpPr txBox="1"/>
          <p:nvPr/>
        </p:nvSpPr>
        <p:spPr>
          <a:xfrm>
            <a:off x="601950" y="636800"/>
            <a:ext cx="7364100" cy="231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Additional Data that will further enhance our analysis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742950" rtl="0" algn="l">
              <a:lnSpc>
                <a:spcPct val="115000"/>
              </a:lnSpc>
              <a:spcBef>
                <a:spcPts val="0"/>
              </a:spcBef>
              <a:spcAft>
                <a:spcPts val="0"/>
              </a:spcAft>
              <a:buSzPts val="1400"/>
              <a:buFont typeface="Calibri"/>
              <a:buChar char="-"/>
            </a:pPr>
            <a:r>
              <a:rPr lang="en-US">
                <a:latin typeface="Calibri"/>
                <a:ea typeface="Calibri"/>
                <a:cs typeface="Calibri"/>
                <a:sym typeface="Calibri"/>
              </a:rPr>
              <a:t>Population density</a:t>
            </a:r>
            <a:endParaRPr>
              <a:latin typeface="Calibri"/>
              <a:ea typeface="Calibri"/>
              <a:cs typeface="Calibri"/>
              <a:sym typeface="Calibri"/>
            </a:endParaRPr>
          </a:p>
          <a:p>
            <a:pPr indent="-317500" lvl="0" marL="742950" rtl="0" algn="l">
              <a:lnSpc>
                <a:spcPct val="115000"/>
              </a:lnSpc>
              <a:spcBef>
                <a:spcPts val="0"/>
              </a:spcBef>
              <a:spcAft>
                <a:spcPts val="0"/>
              </a:spcAft>
              <a:buSzPts val="1400"/>
              <a:buFont typeface="Calibri"/>
              <a:buChar char="-"/>
            </a:pPr>
            <a:r>
              <a:rPr lang="en-US">
                <a:latin typeface="Calibri"/>
                <a:ea typeface="Calibri"/>
                <a:cs typeface="Calibri"/>
                <a:sym typeface="Calibri"/>
              </a:rPr>
              <a:t>Age distribution</a:t>
            </a:r>
            <a:endParaRPr>
              <a:latin typeface="Calibri"/>
              <a:ea typeface="Calibri"/>
              <a:cs typeface="Calibri"/>
              <a:sym typeface="Calibri"/>
            </a:endParaRPr>
          </a:p>
          <a:p>
            <a:pPr indent="-317500" lvl="0" marL="742950" rtl="0" algn="l">
              <a:lnSpc>
                <a:spcPct val="115000"/>
              </a:lnSpc>
              <a:spcBef>
                <a:spcPts val="0"/>
              </a:spcBef>
              <a:spcAft>
                <a:spcPts val="0"/>
              </a:spcAft>
              <a:buSzPts val="1400"/>
              <a:buFont typeface="Calibri"/>
              <a:buChar char="-"/>
            </a:pPr>
            <a:r>
              <a:rPr lang="en-US">
                <a:latin typeface="Calibri"/>
                <a:ea typeface="Calibri"/>
                <a:cs typeface="Calibri"/>
                <a:sym typeface="Calibri"/>
              </a:rPr>
              <a:t>Government Spending on education</a:t>
            </a:r>
            <a:endParaRPr>
              <a:latin typeface="Calibri"/>
              <a:ea typeface="Calibri"/>
              <a:cs typeface="Calibri"/>
              <a:sym typeface="Calibri"/>
            </a:endParaRPr>
          </a:p>
          <a:p>
            <a:pPr indent="-317500" lvl="0" marL="742950" rtl="0" algn="l">
              <a:lnSpc>
                <a:spcPct val="115000"/>
              </a:lnSpc>
              <a:spcBef>
                <a:spcPts val="0"/>
              </a:spcBef>
              <a:spcAft>
                <a:spcPts val="0"/>
              </a:spcAft>
              <a:buSzPts val="1400"/>
              <a:buFont typeface="Calibri"/>
              <a:buChar char="-"/>
            </a:pPr>
            <a:r>
              <a:rPr lang="en-US">
                <a:latin typeface="Calibri"/>
                <a:ea typeface="Calibri"/>
                <a:cs typeface="Calibri"/>
                <a:sym typeface="Calibri"/>
              </a:rPr>
              <a:t>Test suitability based on students capability (i.e. ACT has a science component which SAT doesn’t have)</a:t>
            </a:r>
            <a:endParaRPr>
              <a:latin typeface="Calibri"/>
              <a:ea typeface="Calibri"/>
              <a:cs typeface="Calibri"/>
              <a:sym typeface="Calibri"/>
            </a:endParaRPr>
          </a:p>
          <a:p>
            <a:pPr indent="-317500" lvl="0" marL="742950" rtl="0" algn="l">
              <a:lnSpc>
                <a:spcPct val="115000"/>
              </a:lnSpc>
              <a:spcBef>
                <a:spcPts val="0"/>
              </a:spcBef>
              <a:spcAft>
                <a:spcPts val="0"/>
              </a:spcAft>
              <a:buSzPts val="1400"/>
              <a:buFont typeface="Calibri"/>
              <a:buChar char="-"/>
            </a:pPr>
            <a:r>
              <a:rPr lang="en-US">
                <a:latin typeface="Calibri"/>
                <a:ea typeface="Calibri"/>
                <a:cs typeface="Calibri"/>
                <a:sym typeface="Calibri"/>
              </a:rPr>
              <a:t>SWOT Analysis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433" name="Google Shape;433;p49"/>
          <p:cNvPicPr preferRelativeResize="0"/>
          <p:nvPr/>
        </p:nvPicPr>
        <p:blipFill>
          <a:blip r:embed="rId3">
            <a:alphaModFix/>
          </a:blip>
          <a:stretch>
            <a:fillRect/>
          </a:stretch>
        </p:blipFill>
        <p:spPr>
          <a:xfrm>
            <a:off x="1142050" y="2804250"/>
            <a:ext cx="3849124" cy="2025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p:nvPr/>
        </p:nvSpPr>
        <p:spPr>
          <a:xfrm>
            <a:off x="190400" y="573600"/>
            <a:ext cx="5408700" cy="420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Brief methodology</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In addition to the existing data, we have complimented it with the below data from their respective sources</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Trended GDP per capita by states - U.S. department of Commerce.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Population of each State - US Census Bureau</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p:txBody>
      </p:sp>
      <p:pic>
        <p:nvPicPr>
          <p:cNvPr id="102" name="Google Shape;102;p16"/>
          <p:cNvPicPr preferRelativeResize="0"/>
          <p:nvPr/>
        </p:nvPicPr>
        <p:blipFill>
          <a:blip r:embed="rId3">
            <a:alphaModFix/>
          </a:blip>
          <a:stretch>
            <a:fillRect/>
          </a:stretch>
        </p:blipFill>
        <p:spPr>
          <a:xfrm>
            <a:off x="5796425" y="493258"/>
            <a:ext cx="3172426" cy="1559192"/>
          </a:xfrm>
          <a:prstGeom prst="rect">
            <a:avLst/>
          </a:prstGeom>
          <a:noFill/>
          <a:ln>
            <a:noFill/>
          </a:ln>
        </p:spPr>
      </p:pic>
      <p:pic>
        <p:nvPicPr>
          <p:cNvPr id="103" name="Google Shape;103;p16"/>
          <p:cNvPicPr preferRelativeResize="0"/>
          <p:nvPr/>
        </p:nvPicPr>
        <p:blipFill>
          <a:blip r:embed="rId4">
            <a:alphaModFix/>
          </a:blip>
          <a:stretch>
            <a:fillRect/>
          </a:stretch>
        </p:blipFill>
        <p:spPr>
          <a:xfrm>
            <a:off x="5751500" y="2585850"/>
            <a:ext cx="3207002" cy="2405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Cleansing</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09" name="Google Shape;109;p17"/>
          <p:cNvSpPr/>
          <p:nvPr/>
        </p:nvSpPr>
        <p:spPr>
          <a:xfrm>
            <a:off x="97425" y="2526525"/>
            <a:ext cx="4419000" cy="56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External data source is not in dataframe format</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pic>
        <p:nvPicPr>
          <p:cNvPr id="110" name="Google Shape;110;p17"/>
          <p:cNvPicPr preferRelativeResize="0"/>
          <p:nvPr/>
        </p:nvPicPr>
        <p:blipFill>
          <a:blip r:embed="rId3">
            <a:alphaModFix/>
          </a:blip>
          <a:stretch>
            <a:fillRect/>
          </a:stretch>
        </p:blipFill>
        <p:spPr>
          <a:xfrm>
            <a:off x="97425" y="3455450"/>
            <a:ext cx="4045600" cy="1519675"/>
          </a:xfrm>
          <a:prstGeom prst="rect">
            <a:avLst/>
          </a:prstGeom>
          <a:noFill/>
          <a:ln>
            <a:noFill/>
          </a:ln>
        </p:spPr>
      </p:pic>
      <p:pic>
        <p:nvPicPr>
          <p:cNvPr id="111" name="Google Shape;111;p17"/>
          <p:cNvPicPr preferRelativeResize="0"/>
          <p:nvPr/>
        </p:nvPicPr>
        <p:blipFill>
          <a:blip r:embed="rId4">
            <a:alphaModFix/>
          </a:blip>
          <a:stretch>
            <a:fillRect/>
          </a:stretch>
        </p:blipFill>
        <p:spPr>
          <a:xfrm>
            <a:off x="149925" y="1089275"/>
            <a:ext cx="3409950" cy="1285875"/>
          </a:xfrm>
          <a:prstGeom prst="rect">
            <a:avLst/>
          </a:prstGeom>
          <a:noFill/>
          <a:ln>
            <a:noFill/>
          </a:ln>
        </p:spPr>
      </p:pic>
      <p:sp>
        <p:nvSpPr>
          <p:cNvPr id="112" name="Google Shape;112;p17"/>
          <p:cNvSpPr/>
          <p:nvPr/>
        </p:nvSpPr>
        <p:spPr>
          <a:xfrm>
            <a:off x="3464425" y="3409425"/>
            <a:ext cx="6786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97425" y="1841500"/>
            <a:ext cx="3438600" cy="2985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7"/>
          <p:cNvPicPr preferRelativeResize="0"/>
          <p:nvPr/>
        </p:nvPicPr>
        <p:blipFill>
          <a:blip r:embed="rId5">
            <a:alphaModFix/>
          </a:blip>
          <a:stretch>
            <a:fillRect/>
          </a:stretch>
        </p:blipFill>
        <p:spPr>
          <a:xfrm>
            <a:off x="5336150" y="1881775"/>
            <a:ext cx="3587441" cy="2015350"/>
          </a:xfrm>
          <a:prstGeom prst="rect">
            <a:avLst/>
          </a:prstGeom>
          <a:noFill/>
          <a:ln>
            <a:noFill/>
          </a:ln>
        </p:spPr>
      </p:pic>
      <p:sp>
        <p:nvSpPr>
          <p:cNvPr id="115" name="Google Shape;115;p17"/>
          <p:cNvSpPr/>
          <p:nvPr/>
        </p:nvSpPr>
        <p:spPr>
          <a:xfrm>
            <a:off x="4764600" y="1182425"/>
            <a:ext cx="4419000" cy="53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Some rows/ columns are </a:t>
            </a:r>
            <a:r>
              <a:rPr lang="en-US">
                <a:solidFill>
                  <a:schemeClr val="dk1"/>
                </a:solidFill>
                <a:latin typeface="Calibri"/>
                <a:ea typeface="Calibri"/>
                <a:cs typeface="Calibri"/>
                <a:sym typeface="Calibri"/>
              </a:rPr>
              <a:t>redundant</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
        <p:nvSpPr>
          <p:cNvPr id="116" name="Google Shape;116;p17"/>
          <p:cNvSpPr/>
          <p:nvPr/>
        </p:nvSpPr>
        <p:spPr>
          <a:xfrm>
            <a:off x="5443450" y="3035250"/>
            <a:ext cx="3438600" cy="8259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2683350" y="757300"/>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1</a:t>
            </a:r>
            <a:endParaRPr b="1" sz="1800"/>
          </a:p>
        </p:txBody>
      </p:sp>
      <p:sp>
        <p:nvSpPr>
          <p:cNvPr id="118" name="Google Shape;118;p17"/>
          <p:cNvSpPr/>
          <p:nvPr/>
        </p:nvSpPr>
        <p:spPr>
          <a:xfrm>
            <a:off x="7808525" y="1632700"/>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2</a:t>
            </a:r>
            <a:endParaRPr b="1" sz="1800"/>
          </a:p>
        </p:txBody>
      </p:sp>
      <p:sp>
        <p:nvSpPr>
          <p:cNvPr id="119" name="Google Shape;119;p17"/>
          <p:cNvSpPr/>
          <p:nvPr/>
        </p:nvSpPr>
        <p:spPr>
          <a:xfrm>
            <a:off x="5443450" y="2101175"/>
            <a:ext cx="2024400" cy="17601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8"/>
          <p:cNvPicPr preferRelativeResize="0"/>
          <p:nvPr/>
        </p:nvPicPr>
        <p:blipFill>
          <a:blip r:embed="rId3">
            <a:alphaModFix/>
          </a:blip>
          <a:stretch>
            <a:fillRect/>
          </a:stretch>
        </p:blipFill>
        <p:spPr>
          <a:xfrm>
            <a:off x="1100250" y="914400"/>
            <a:ext cx="2388500" cy="1220450"/>
          </a:xfrm>
          <a:prstGeom prst="rect">
            <a:avLst/>
          </a:prstGeom>
          <a:noFill/>
          <a:ln>
            <a:noFill/>
          </a:ln>
        </p:spPr>
      </p:pic>
      <p:sp>
        <p:nvSpPr>
          <p:cNvPr id="125" name="Google Shape;125;p18"/>
          <p:cNvSpPr/>
          <p:nvPr/>
        </p:nvSpPr>
        <p:spPr>
          <a:xfrm>
            <a:off x="0" y="2182575"/>
            <a:ext cx="4577700" cy="58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A few data points have special symbols, ‘!@#$%’ or string</a:t>
            </a:r>
            <a:endParaRPr>
              <a:solidFill>
                <a:schemeClr val="dk1"/>
              </a:solidFill>
              <a:latin typeface="Calibri"/>
              <a:ea typeface="Calibri"/>
              <a:cs typeface="Calibri"/>
              <a:sym typeface="Calibri"/>
            </a:endParaRPr>
          </a:p>
        </p:txBody>
      </p:sp>
      <p:pic>
        <p:nvPicPr>
          <p:cNvPr id="126" name="Google Shape;126;p18"/>
          <p:cNvPicPr preferRelativeResize="0"/>
          <p:nvPr/>
        </p:nvPicPr>
        <p:blipFill>
          <a:blip r:embed="rId4">
            <a:alphaModFix/>
          </a:blip>
          <a:stretch>
            <a:fillRect/>
          </a:stretch>
        </p:blipFill>
        <p:spPr>
          <a:xfrm>
            <a:off x="117575" y="2669250"/>
            <a:ext cx="3235276" cy="1220450"/>
          </a:xfrm>
          <a:prstGeom prst="rect">
            <a:avLst/>
          </a:prstGeom>
          <a:noFill/>
          <a:ln>
            <a:noFill/>
          </a:ln>
        </p:spPr>
      </p:pic>
      <p:sp>
        <p:nvSpPr>
          <p:cNvPr id="127" name="Google Shape;127;p18"/>
          <p:cNvSpPr/>
          <p:nvPr/>
        </p:nvSpPr>
        <p:spPr>
          <a:xfrm>
            <a:off x="1671225" y="1548713"/>
            <a:ext cx="5109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2930750" y="3652650"/>
            <a:ext cx="4221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5526550" y="2267925"/>
            <a:ext cx="30021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Removal of ‘%’ symbol for column to be read as a float.</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pic>
        <p:nvPicPr>
          <p:cNvPr id="130" name="Google Shape;130;p18"/>
          <p:cNvPicPr preferRelativeResize="0"/>
          <p:nvPr/>
        </p:nvPicPr>
        <p:blipFill>
          <a:blip r:embed="rId5">
            <a:alphaModFix/>
          </a:blip>
          <a:stretch>
            <a:fillRect/>
          </a:stretch>
        </p:blipFill>
        <p:spPr>
          <a:xfrm>
            <a:off x="5668175" y="949075"/>
            <a:ext cx="2447925" cy="1391875"/>
          </a:xfrm>
          <a:prstGeom prst="rect">
            <a:avLst/>
          </a:prstGeom>
          <a:noFill/>
          <a:ln>
            <a:noFill/>
          </a:ln>
        </p:spPr>
      </p:pic>
      <p:sp>
        <p:nvSpPr>
          <p:cNvPr id="131" name="Google Shape;131;p18"/>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Cleansing</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32" name="Google Shape;132;p18"/>
          <p:cNvSpPr/>
          <p:nvPr/>
        </p:nvSpPr>
        <p:spPr>
          <a:xfrm>
            <a:off x="7192575" y="1189183"/>
            <a:ext cx="182100" cy="10788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2359425" y="1115575"/>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1</a:t>
            </a:r>
            <a:endParaRPr b="1" sz="1800"/>
          </a:p>
        </p:txBody>
      </p:sp>
      <p:sp>
        <p:nvSpPr>
          <p:cNvPr id="134" name="Google Shape;134;p18"/>
          <p:cNvSpPr/>
          <p:nvPr/>
        </p:nvSpPr>
        <p:spPr>
          <a:xfrm>
            <a:off x="3466100" y="3239225"/>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2</a:t>
            </a:r>
            <a:endParaRPr b="1" sz="1800"/>
          </a:p>
        </p:txBody>
      </p:sp>
      <p:sp>
        <p:nvSpPr>
          <p:cNvPr id="135" name="Google Shape;135;p18"/>
          <p:cNvSpPr/>
          <p:nvPr/>
        </p:nvSpPr>
        <p:spPr>
          <a:xfrm>
            <a:off x="7536325" y="1474925"/>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3</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2922275" y="2734347"/>
            <a:ext cx="2686050" cy="2070650"/>
          </a:xfrm>
          <a:prstGeom prst="rect">
            <a:avLst/>
          </a:prstGeom>
          <a:noFill/>
          <a:ln>
            <a:noFill/>
          </a:ln>
        </p:spPr>
      </p:pic>
      <p:sp>
        <p:nvSpPr>
          <p:cNvPr id="141" name="Google Shape;141;p19"/>
          <p:cNvSpPr/>
          <p:nvPr/>
        </p:nvSpPr>
        <p:spPr>
          <a:xfrm>
            <a:off x="5826375" y="3703400"/>
            <a:ext cx="3187800" cy="71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A lower-case ‘c’ in ‘District of columbia’</a:t>
            </a:r>
            <a:endParaRPr>
              <a:solidFill>
                <a:schemeClr val="dk1"/>
              </a:solidFill>
              <a:latin typeface="Calibri"/>
              <a:ea typeface="Calibri"/>
              <a:cs typeface="Calibri"/>
              <a:sym typeface="Calibri"/>
            </a:endParaRPr>
          </a:p>
          <a:p>
            <a:pPr indent="0" lvl="0" marL="0" marR="0" rtl="0" algn="ctr">
              <a:spcBef>
                <a:spcPts val="0"/>
              </a:spcBef>
              <a:spcAft>
                <a:spcPts val="0"/>
              </a:spcAft>
              <a:buNone/>
            </a:pPr>
            <a:r>
              <a:rPr lang="en-US">
                <a:solidFill>
                  <a:schemeClr val="dk1"/>
                </a:solidFill>
                <a:latin typeface="Calibri"/>
                <a:ea typeface="Calibri"/>
                <a:cs typeface="Calibri"/>
                <a:sym typeface="Calibri"/>
              </a:rPr>
              <a:t>cause this state to have null values during merger.</a:t>
            </a:r>
            <a:endParaRPr>
              <a:solidFill>
                <a:schemeClr val="dk1"/>
              </a:solidFill>
              <a:latin typeface="Calibri"/>
              <a:ea typeface="Calibri"/>
              <a:cs typeface="Calibri"/>
              <a:sym typeface="Calibri"/>
            </a:endParaRPr>
          </a:p>
        </p:txBody>
      </p:sp>
      <p:sp>
        <p:nvSpPr>
          <p:cNvPr id="142" name="Google Shape;142;p19"/>
          <p:cNvSpPr/>
          <p:nvPr/>
        </p:nvSpPr>
        <p:spPr>
          <a:xfrm>
            <a:off x="2989350" y="4651900"/>
            <a:ext cx="10944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19"/>
          <p:cNvPicPr preferRelativeResize="0"/>
          <p:nvPr/>
        </p:nvPicPr>
        <p:blipFill>
          <a:blip r:embed="rId4">
            <a:alphaModFix/>
          </a:blip>
          <a:stretch>
            <a:fillRect/>
          </a:stretch>
        </p:blipFill>
        <p:spPr>
          <a:xfrm>
            <a:off x="152400" y="685800"/>
            <a:ext cx="5172075" cy="314325"/>
          </a:xfrm>
          <a:prstGeom prst="rect">
            <a:avLst/>
          </a:prstGeom>
          <a:noFill/>
          <a:ln>
            <a:noFill/>
          </a:ln>
        </p:spPr>
      </p:pic>
      <p:pic>
        <p:nvPicPr>
          <p:cNvPr id="144" name="Google Shape;144;p19"/>
          <p:cNvPicPr preferRelativeResize="0"/>
          <p:nvPr/>
        </p:nvPicPr>
        <p:blipFill>
          <a:blip r:embed="rId5">
            <a:alphaModFix/>
          </a:blip>
          <a:stretch>
            <a:fillRect/>
          </a:stretch>
        </p:blipFill>
        <p:spPr>
          <a:xfrm>
            <a:off x="219075" y="1000125"/>
            <a:ext cx="5038725" cy="228600"/>
          </a:xfrm>
          <a:prstGeom prst="rect">
            <a:avLst/>
          </a:prstGeom>
          <a:noFill/>
          <a:ln>
            <a:noFill/>
          </a:ln>
        </p:spPr>
      </p:pic>
      <p:sp>
        <p:nvSpPr>
          <p:cNvPr id="145" name="Google Shape;145;p19"/>
          <p:cNvSpPr/>
          <p:nvPr/>
        </p:nvSpPr>
        <p:spPr>
          <a:xfrm>
            <a:off x="4601100" y="1000125"/>
            <a:ext cx="3324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868900" y="1318275"/>
            <a:ext cx="6769800" cy="40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Some of Maryland’s subject scores do not tally with the Total/ Composite score.</a:t>
            </a:r>
            <a:endParaRPr>
              <a:solidFill>
                <a:schemeClr val="dk1"/>
              </a:solidFill>
              <a:latin typeface="Calibri"/>
              <a:ea typeface="Calibri"/>
              <a:cs typeface="Calibri"/>
              <a:sym typeface="Calibri"/>
            </a:endParaRPr>
          </a:p>
        </p:txBody>
      </p:sp>
      <p:pic>
        <p:nvPicPr>
          <p:cNvPr id="147" name="Google Shape;147;p19"/>
          <p:cNvPicPr preferRelativeResize="0"/>
          <p:nvPr/>
        </p:nvPicPr>
        <p:blipFill>
          <a:blip r:embed="rId6">
            <a:alphaModFix/>
          </a:blip>
          <a:stretch>
            <a:fillRect/>
          </a:stretch>
        </p:blipFill>
        <p:spPr>
          <a:xfrm>
            <a:off x="174775" y="1737525"/>
            <a:ext cx="8839201" cy="246059"/>
          </a:xfrm>
          <a:prstGeom prst="rect">
            <a:avLst/>
          </a:prstGeom>
          <a:noFill/>
          <a:ln>
            <a:noFill/>
          </a:ln>
        </p:spPr>
      </p:pic>
      <p:pic>
        <p:nvPicPr>
          <p:cNvPr id="148" name="Google Shape;148;p19"/>
          <p:cNvPicPr preferRelativeResize="0"/>
          <p:nvPr/>
        </p:nvPicPr>
        <p:blipFill>
          <a:blip r:embed="rId7">
            <a:alphaModFix/>
          </a:blip>
          <a:stretch>
            <a:fillRect/>
          </a:stretch>
        </p:blipFill>
        <p:spPr>
          <a:xfrm>
            <a:off x="142875" y="1956375"/>
            <a:ext cx="8839200" cy="228354"/>
          </a:xfrm>
          <a:prstGeom prst="rect">
            <a:avLst/>
          </a:prstGeom>
          <a:noFill/>
          <a:ln>
            <a:noFill/>
          </a:ln>
        </p:spPr>
      </p:pic>
      <p:sp>
        <p:nvSpPr>
          <p:cNvPr id="149" name="Google Shape;149;p19"/>
          <p:cNvSpPr/>
          <p:nvPr/>
        </p:nvSpPr>
        <p:spPr>
          <a:xfrm>
            <a:off x="4002425" y="1930375"/>
            <a:ext cx="332400" cy="2283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Cleansing</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51" name="Google Shape;151;p19"/>
          <p:cNvSpPr/>
          <p:nvPr/>
        </p:nvSpPr>
        <p:spPr>
          <a:xfrm>
            <a:off x="3463925" y="797625"/>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1</a:t>
            </a:r>
            <a:endParaRPr b="1" sz="1800"/>
          </a:p>
        </p:txBody>
      </p:sp>
      <p:sp>
        <p:nvSpPr>
          <p:cNvPr id="152" name="Google Shape;152;p19"/>
          <p:cNvSpPr/>
          <p:nvPr/>
        </p:nvSpPr>
        <p:spPr>
          <a:xfrm>
            <a:off x="3267300" y="1930375"/>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2</a:t>
            </a:r>
            <a:endParaRPr b="1" sz="1800"/>
          </a:p>
        </p:txBody>
      </p:sp>
      <p:sp>
        <p:nvSpPr>
          <p:cNvPr id="153" name="Google Shape;153;p19"/>
          <p:cNvSpPr/>
          <p:nvPr/>
        </p:nvSpPr>
        <p:spPr>
          <a:xfrm>
            <a:off x="4148200" y="4228350"/>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3</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0"/>
          <p:cNvPicPr preferRelativeResize="0"/>
          <p:nvPr/>
        </p:nvPicPr>
        <p:blipFill>
          <a:blip r:embed="rId3">
            <a:alphaModFix/>
          </a:blip>
          <a:stretch>
            <a:fillRect/>
          </a:stretch>
        </p:blipFill>
        <p:spPr>
          <a:xfrm>
            <a:off x="90850" y="1204400"/>
            <a:ext cx="5492249" cy="1644375"/>
          </a:xfrm>
          <a:prstGeom prst="rect">
            <a:avLst/>
          </a:prstGeom>
          <a:noFill/>
          <a:ln>
            <a:noFill/>
          </a:ln>
        </p:spPr>
      </p:pic>
      <p:sp>
        <p:nvSpPr>
          <p:cNvPr id="159" name="Google Shape;159;p20"/>
          <p:cNvSpPr/>
          <p:nvPr/>
        </p:nvSpPr>
        <p:spPr>
          <a:xfrm>
            <a:off x="169975" y="602475"/>
            <a:ext cx="5085600" cy="50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The next step is to rename the columns so that they are readable.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pic>
        <p:nvPicPr>
          <p:cNvPr id="160" name="Google Shape;160;p20"/>
          <p:cNvPicPr preferRelativeResize="0"/>
          <p:nvPr/>
        </p:nvPicPr>
        <p:blipFill>
          <a:blip r:embed="rId4">
            <a:alphaModFix/>
          </a:blip>
          <a:stretch>
            <a:fillRect/>
          </a:stretch>
        </p:blipFill>
        <p:spPr>
          <a:xfrm>
            <a:off x="3924300" y="3213675"/>
            <a:ext cx="5153025" cy="1381125"/>
          </a:xfrm>
          <a:prstGeom prst="rect">
            <a:avLst/>
          </a:prstGeom>
          <a:noFill/>
          <a:ln>
            <a:noFill/>
          </a:ln>
        </p:spPr>
      </p:pic>
      <p:sp>
        <p:nvSpPr>
          <p:cNvPr id="161" name="Google Shape;161;p20"/>
          <p:cNvSpPr/>
          <p:nvPr/>
        </p:nvSpPr>
        <p:spPr>
          <a:xfrm>
            <a:off x="109925" y="3587450"/>
            <a:ext cx="3783600" cy="50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After renaming the columns of the dataframe, it was sorted in ascending alphabetical order</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
        <p:nvSpPr>
          <p:cNvPr id="162" name="Google Shape;162;p20"/>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Cleansing</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63" name="Google Shape;163;p20"/>
          <p:cNvSpPr/>
          <p:nvPr/>
        </p:nvSpPr>
        <p:spPr>
          <a:xfrm>
            <a:off x="2233750" y="1128200"/>
            <a:ext cx="532800" cy="2292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4457650" y="3892125"/>
            <a:ext cx="648300" cy="70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p:nvPr/>
        </p:nvSpPr>
        <p:spPr>
          <a:xfrm>
            <a:off x="40150" y="595925"/>
            <a:ext cx="50199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With data cleaning done, we proceeded to merge all the data into 1 dataframe.</a:t>
            </a:r>
            <a:endParaRPr>
              <a:solidFill>
                <a:schemeClr val="dk1"/>
              </a:solidFill>
              <a:latin typeface="Calibri"/>
              <a:ea typeface="Calibri"/>
              <a:cs typeface="Calibri"/>
              <a:sym typeface="Calibri"/>
            </a:endParaRPr>
          </a:p>
        </p:txBody>
      </p:sp>
      <p:pic>
        <p:nvPicPr>
          <p:cNvPr id="170" name="Google Shape;170;p21"/>
          <p:cNvPicPr preferRelativeResize="0"/>
          <p:nvPr/>
        </p:nvPicPr>
        <p:blipFill>
          <a:blip r:embed="rId3">
            <a:alphaModFix/>
          </a:blip>
          <a:stretch>
            <a:fillRect/>
          </a:stretch>
        </p:blipFill>
        <p:spPr>
          <a:xfrm>
            <a:off x="183175" y="1231300"/>
            <a:ext cx="4629304" cy="794700"/>
          </a:xfrm>
          <a:prstGeom prst="rect">
            <a:avLst/>
          </a:prstGeom>
          <a:noFill/>
          <a:ln>
            <a:noFill/>
          </a:ln>
        </p:spPr>
      </p:pic>
      <p:sp>
        <p:nvSpPr>
          <p:cNvPr id="171" name="Google Shape;171;p21"/>
          <p:cNvSpPr/>
          <p:nvPr/>
        </p:nvSpPr>
        <p:spPr>
          <a:xfrm>
            <a:off x="34275" y="3286375"/>
            <a:ext cx="5144400" cy="79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Having 1 consolidated dataframe, our group realised some states mandated ACT and others deem SAT compulsory.</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US">
                <a:solidFill>
                  <a:schemeClr val="dk1"/>
                </a:solidFill>
                <a:latin typeface="Calibri"/>
                <a:ea typeface="Calibri"/>
                <a:cs typeface="Calibri"/>
                <a:sym typeface="Calibri"/>
              </a:rPr>
              <a:t>Therefore</a:t>
            </a:r>
            <a:r>
              <a:rPr lang="en-US">
                <a:solidFill>
                  <a:schemeClr val="dk1"/>
                </a:solidFill>
                <a:latin typeface="Calibri"/>
                <a:ea typeface="Calibri"/>
                <a:cs typeface="Calibri"/>
                <a:sym typeface="Calibri"/>
              </a:rPr>
              <a:t> we inserted 2 columns to depict these requirements.</a:t>
            </a:r>
            <a:endParaRPr>
              <a:solidFill>
                <a:schemeClr val="dk1"/>
              </a:solidFill>
              <a:latin typeface="Calibri"/>
              <a:ea typeface="Calibri"/>
              <a:cs typeface="Calibri"/>
              <a:sym typeface="Calibri"/>
            </a:endParaRPr>
          </a:p>
        </p:txBody>
      </p:sp>
      <p:pic>
        <p:nvPicPr>
          <p:cNvPr id="172" name="Google Shape;172;p21"/>
          <p:cNvPicPr preferRelativeResize="0"/>
          <p:nvPr/>
        </p:nvPicPr>
        <p:blipFill>
          <a:blip r:embed="rId4">
            <a:alphaModFix/>
          </a:blip>
          <a:stretch>
            <a:fillRect/>
          </a:stretch>
        </p:blipFill>
        <p:spPr>
          <a:xfrm>
            <a:off x="5029200" y="1797400"/>
            <a:ext cx="3931625" cy="2967175"/>
          </a:xfrm>
          <a:prstGeom prst="rect">
            <a:avLst/>
          </a:prstGeom>
          <a:noFill/>
          <a:ln>
            <a:noFill/>
          </a:ln>
        </p:spPr>
      </p:pic>
      <p:sp>
        <p:nvSpPr>
          <p:cNvPr id="173" name="Google Shape;173;p21"/>
          <p:cNvSpPr/>
          <p:nvPr/>
        </p:nvSpPr>
        <p:spPr>
          <a:xfrm>
            <a:off x="1085225" y="1231300"/>
            <a:ext cx="281400" cy="1398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2816500" y="1208250"/>
            <a:ext cx="461400" cy="1398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3324950" y="1181850"/>
            <a:ext cx="5358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7040000" y="4446750"/>
            <a:ext cx="556500" cy="2643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merger</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