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56" r:id="rId3"/>
    <p:sldId id="257" r:id="rId4"/>
    <p:sldId id="258" r:id="rId5"/>
    <p:sldId id="259" r:id="rId6"/>
    <p:sldId id="266" r:id="rId7"/>
    <p:sldId id="267" r:id="rId8"/>
    <p:sldId id="268" r:id="rId9"/>
    <p:sldId id="260" r:id="rId10"/>
    <p:sldId id="261" r:id="rId11"/>
    <p:sldId id="262" r:id="rId12"/>
    <p:sldId id="264" r:id="rId13"/>
    <p:sldId id="265" r:id="rId14"/>
  </p:sldIdLst>
  <p:sldSz cx="6858000" cy="9906000" type="A4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ABD-3527-402F-8735-7ABABF178D71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F559-2BFD-42B2-ACA7-17DD1AFF6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9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ABD-3527-402F-8735-7ABABF178D71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F559-2BFD-42B2-ACA7-17DD1AFF6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ABD-3527-402F-8735-7ABABF178D71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F559-2BFD-42B2-ACA7-17DD1AFF6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1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ABD-3527-402F-8735-7ABABF178D71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F559-2BFD-42B2-ACA7-17DD1AFF6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7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ABD-3527-402F-8735-7ABABF178D71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F559-2BFD-42B2-ACA7-17DD1AFF6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1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ABD-3527-402F-8735-7ABABF178D71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F559-2BFD-42B2-ACA7-17DD1AFF6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6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ABD-3527-402F-8735-7ABABF178D71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F559-2BFD-42B2-ACA7-17DD1AFF6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36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ABD-3527-402F-8735-7ABABF178D71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F559-2BFD-42B2-ACA7-17DD1AFF6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2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ABD-3527-402F-8735-7ABABF178D71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F559-2BFD-42B2-ACA7-17DD1AFF6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4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ABD-3527-402F-8735-7ABABF178D71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F559-2BFD-42B2-ACA7-17DD1AFF6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02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ABD-3527-402F-8735-7ABABF178D71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F559-2BFD-42B2-ACA7-17DD1AFF6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41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00ABD-3527-402F-8735-7ABABF178D71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1F559-2BFD-42B2-ACA7-17DD1AFF6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16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3" y="3128217"/>
            <a:ext cx="5433947" cy="59448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8126" y="1058781"/>
            <a:ext cx="4857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유튜브 </a:t>
            </a:r>
            <a:r>
              <a:rPr lang="ko-KR" altLang="en-US" sz="40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크리에이터</a:t>
            </a:r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과정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6671" y="1766667"/>
            <a:ext cx="2140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sz="25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세부 시스템 </a:t>
            </a:r>
            <a:r>
              <a:rPr lang="en-US" altLang="ko-KR" sz="25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06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052" y="120319"/>
            <a:ext cx="2446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5. </a:t>
            </a:r>
            <a:r>
              <a:rPr lang="ko-KR" altLang="ko-KR" sz="2000" b="1" dirty="0">
                <a:latin typeface="+mn-ea"/>
              </a:rPr>
              <a:t>수업 세부 시스템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058" y="520429"/>
            <a:ext cx="14622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+mn-ea"/>
              </a:rPr>
              <a:t>1) </a:t>
            </a:r>
            <a:r>
              <a:rPr lang="ko-KR" altLang="ko-KR" sz="1500" b="1" dirty="0">
                <a:latin typeface="+mn-ea"/>
              </a:rPr>
              <a:t>수업 가이드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279" y="796848"/>
            <a:ext cx="5862394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200" b="1" dirty="0"/>
              <a:t>① 영상 수업 중 학생이 틀린 것</a:t>
            </a:r>
            <a:r>
              <a:rPr lang="en-US" altLang="ko-KR" sz="1200" b="1" dirty="0"/>
              <a:t>, </a:t>
            </a:r>
            <a:r>
              <a:rPr lang="ko-KR" altLang="ko-KR" sz="1200" b="1" dirty="0"/>
              <a:t>실수하는 것을 기록하고 연구한다</a:t>
            </a:r>
            <a:r>
              <a:rPr lang="en-US" altLang="ko-KR" sz="1200" b="1" dirty="0" smtClean="0"/>
              <a:t>.</a:t>
            </a:r>
            <a:endParaRPr lang="ko-KR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98532" y="1087915"/>
            <a:ext cx="586239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학생이 </a:t>
            </a:r>
            <a:r>
              <a:rPr lang="ko-KR" altLang="ko-KR" sz="1100" dirty="0"/>
              <a:t>영상편집 시 실수하는 부분을 연구해야 다음 수업 시 효과적으로 가르칠 수 있다</a:t>
            </a:r>
            <a:r>
              <a:rPr lang="en-US" altLang="ko-KR" sz="1100" dirty="0"/>
              <a:t>. 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개념 설명 시 학생의 입장에서 잘못 이해할 수 있는 </a:t>
            </a:r>
            <a:r>
              <a:rPr lang="ko-KR" altLang="ko-KR" sz="1100" dirty="0" err="1" smtClean="0"/>
              <a:t>오개념과</a:t>
            </a:r>
            <a:r>
              <a:rPr lang="ko-KR" altLang="ko-KR" sz="1100" dirty="0" smtClean="0"/>
              <a:t> 이해하기 힘든 </a:t>
            </a:r>
            <a:r>
              <a:rPr lang="ko-KR" altLang="ko-KR" sz="1100" dirty="0" err="1" smtClean="0"/>
              <a:t>난개념은</a:t>
            </a:r>
            <a:r>
              <a:rPr lang="ko-KR" altLang="ko-KR" sz="1100" dirty="0" smtClean="0"/>
              <a:t> 진도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계획표 </a:t>
            </a:r>
            <a:r>
              <a:rPr lang="ko-KR" altLang="ko-KR" sz="1100" dirty="0"/>
              <a:t>이외에 강사 개별적으로 </a:t>
            </a:r>
            <a:r>
              <a:rPr lang="ko-KR" altLang="ko-KR" sz="1100" dirty="0" err="1" smtClean="0"/>
              <a:t>수업계획을</a:t>
            </a:r>
            <a:r>
              <a:rPr lang="ko-KR" altLang="ko-KR" sz="1100" dirty="0" smtClean="0"/>
              <a:t> </a:t>
            </a:r>
            <a:r>
              <a:rPr lang="ko-KR" altLang="ko-KR" sz="1100" dirty="0"/>
              <a:t>할 때에도 매우 중요한 요소이다</a:t>
            </a:r>
            <a:r>
              <a:rPr lang="en-US" altLang="ko-KR" sz="1100" dirty="0"/>
              <a:t>. 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실제로 학생들이</a:t>
            </a:r>
            <a:r>
              <a:rPr lang="en-US" altLang="ko-KR" sz="1100" dirty="0" smtClean="0"/>
              <a:t> </a:t>
            </a:r>
            <a:r>
              <a:rPr lang="ko-KR" altLang="ko-KR" sz="1100" dirty="0" smtClean="0"/>
              <a:t>실수하기 </a:t>
            </a:r>
            <a:r>
              <a:rPr lang="ko-KR" altLang="ko-KR" sz="1100" dirty="0"/>
              <a:t>쉬운 것들을 잘 설명해 주면 좋은 수업이라고 인정하고 감탄한다</a:t>
            </a:r>
            <a:r>
              <a:rPr lang="en-US" altLang="ko-KR" sz="1100" dirty="0"/>
              <a:t>. </a:t>
            </a:r>
            <a:r>
              <a:rPr lang="ko-KR" altLang="ko-KR" sz="1100" dirty="0"/>
              <a:t>선생님은 </a:t>
            </a:r>
            <a:r>
              <a:rPr lang="ko-KR" altLang="ko-KR" sz="1100" dirty="0" smtClean="0"/>
              <a:t>학생들이</a:t>
            </a:r>
            <a:r>
              <a:rPr lang="en-US" altLang="ko-KR" sz="1100" dirty="0" smtClean="0"/>
              <a:t> </a:t>
            </a:r>
            <a:r>
              <a:rPr lang="ko-KR" altLang="ko-KR" sz="1100" dirty="0" smtClean="0"/>
              <a:t>틀리기 </a:t>
            </a:r>
            <a:r>
              <a:rPr lang="ko-KR" altLang="ko-KR" sz="1100" dirty="0"/>
              <a:t>쉽거나 오해하는 것들을 공통적으로</a:t>
            </a:r>
            <a:r>
              <a:rPr lang="en-US" altLang="ko-KR" sz="1100" dirty="0"/>
              <a:t>, </a:t>
            </a:r>
            <a:r>
              <a:rPr lang="ko-KR" altLang="ko-KR" sz="1100" dirty="0"/>
              <a:t>개별적으로 기록을 통해 미리 파악하고 있어야 한다</a:t>
            </a:r>
            <a:r>
              <a:rPr lang="en-US" altLang="ko-KR" sz="1100" dirty="0" smtClean="0"/>
              <a:t>.</a:t>
            </a:r>
            <a:endParaRPr lang="ko-KR" altLang="ko-KR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90279" y="2749403"/>
            <a:ext cx="3894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② </a:t>
            </a:r>
            <a:r>
              <a:rPr lang="ko-KR" altLang="ko-KR" sz="1200" b="1" dirty="0"/>
              <a:t>학생이 주의 집중할 수 있도록 수업을 이끌어야 한다</a:t>
            </a:r>
            <a:r>
              <a:rPr lang="en-US" altLang="ko-KR" sz="1200" b="1" dirty="0"/>
              <a:t>.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98532" y="2951967"/>
            <a:ext cx="5686172" cy="3873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100" dirty="0" err="1"/>
              <a:t>초등부</a:t>
            </a:r>
            <a:r>
              <a:rPr lang="ko-KR" altLang="ko-KR" sz="1100" dirty="0"/>
              <a:t> 수업이므로 학생이 다른 행동을 할 수 없도록 언제 어디서든 내가 원하는 </a:t>
            </a:r>
            <a:r>
              <a:rPr lang="ko-KR" altLang="ko-KR" sz="1100" dirty="0" smtClean="0"/>
              <a:t>곳에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도달할 </a:t>
            </a:r>
            <a:r>
              <a:rPr lang="ko-KR" altLang="ko-KR" sz="1100" dirty="0"/>
              <a:t>수 있도록 책상 배치를 하고 선생님이 그곳에 쉽게 도달할 수 있어야 한다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algn="just">
              <a:lnSpc>
                <a:spcPct val="150000"/>
              </a:lnSpc>
            </a:pPr>
            <a:r>
              <a:rPr lang="ko-KR" altLang="ko-KR" sz="1100" dirty="0"/>
              <a:t>선생님이 앞에 선 상태로 계속해서 수업을 진행하는 것은 곤란하다</a:t>
            </a:r>
            <a:r>
              <a:rPr lang="en-US" altLang="ko-KR" sz="1100" dirty="0"/>
              <a:t>. </a:t>
            </a:r>
            <a:r>
              <a:rPr lang="ko-KR" altLang="ko-KR" sz="1100" dirty="0"/>
              <a:t>앉아서 </a:t>
            </a:r>
            <a:r>
              <a:rPr lang="ko-KR" altLang="ko-KR" sz="1100" dirty="0" smtClean="0"/>
              <a:t>수업하는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것은 </a:t>
            </a:r>
            <a:r>
              <a:rPr lang="ko-KR" altLang="ko-KR" sz="1100" dirty="0"/>
              <a:t>더더욱 학생들의 </a:t>
            </a:r>
            <a:r>
              <a:rPr lang="ko-KR" altLang="ko-KR" sz="1100" dirty="0" err="1"/>
              <a:t>집중도와</a:t>
            </a:r>
            <a:r>
              <a:rPr lang="ko-KR" altLang="ko-KR" sz="1100" dirty="0"/>
              <a:t> 참여도를 떨어뜨릴 수밖에 없다</a:t>
            </a:r>
            <a:r>
              <a:rPr lang="en-US" altLang="ko-KR" sz="1100" dirty="0"/>
              <a:t>. </a:t>
            </a:r>
            <a:r>
              <a:rPr lang="ko-KR" altLang="ko-KR" sz="1100" dirty="0"/>
              <a:t>수업 중에 </a:t>
            </a:r>
            <a:r>
              <a:rPr lang="ko-KR" altLang="ko-KR" sz="1100" dirty="0" smtClean="0"/>
              <a:t>학생들을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중심으로 </a:t>
            </a:r>
            <a:r>
              <a:rPr lang="ko-KR" altLang="ko-KR" sz="1100" dirty="0"/>
              <a:t>이동해야 한다</a:t>
            </a:r>
            <a:r>
              <a:rPr lang="en-US" altLang="ko-KR" sz="1100" dirty="0"/>
              <a:t>. </a:t>
            </a:r>
            <a:r>
              <a:rPr lang="ko-KR" altLang="ko-KR" sz="1100" dirty="0"/>
              <a:t>학생이 수업 시간에 책상 배치나 다음 활동으로 전환을 </a:t>
            </a:r>
            <a:r>
              <a:rPr lang="ko-KR" altLang="ko-KR" sz="1100" dirty="0" smtClean="0"/>
              <a:t>빠르게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할 </a:t>
            </a:r>
            <a:r>
              <a:rPr lang="ko-KR" altLang="ko-KR" sz="1100" dirty="0"/>
              <a:t>수 있도록 유도해야 한다</a:t>
            </a:r>
            <a:r>
              <a:rPr lang="en-US" altLang="ko-KR" sz="1100" dirty="0"/>
              <a:t>. </a:t>
            </a:r>
            <a:r>
              <a:rPr lang="ko-KR" altLang="ko-KR" sz="1100" dirty="0"/>
              <a:t>전환하는 타이밍에 주의력이 흐트러지고 다음 </a:t>
            </a:r>
            <a:r>
              <a:rPr lang="ko-KR" altLang="ko-KR" sz="1100" dirty="0" smtClean="0"/>
              <a:t>내용으로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연결할</a:t>
            </a:r>
            <a:r>
              <a:rPr lang="en-US" altLang="ko-KR" sz="1100" dirty="0" smtClean="0"/>
              <a:t> </a:t>
            </a:r>
            <a:r>
              <a:rPr lang="ko-KR" altLang="ko-KR" sz="1100" dirty="0" smtClean="0"/>
              <a:t>타이밍을 </a:t>
            </a:r>
            <a:r>
              <a:rPr lang="ko-KR" altLang="ko-KR" sz="1100" dirty="0"/>
              <a:t>많이 놓치게 된다</a:t>
            </a:r>
            <a:r>
              <a:rPr lang="en-US" altLang="ko-KR" sz="1100" dirty="0"/>
              <a:t>. </a:t>
            </a:r>
            <a:r>
              <a:rPr lang="ko-KR" altLang="ko-KR" sz="1100" dirty="0"/>
              <a:t>수업의 흐름은 끊어질 수밖에 없다</a:t>
            </a:r>
            <a:r>
              <a:rPr lang="en-US" altLang="ko-KR" sz="1100" dirty="0"/>
              <a:t>. </a:t>
            </a:r>
            <a:r>
              <a:rPr lang="ko-KR" altLang="ko-KR" sz="1100" dirty="0"/>
              <a:t>적절한 </a:t>
            </a:r>
            <a:r>
              <a:rPr lang="ko-KR" altLang="ko-KR" sz="1100" dirty="0" smtClean="0"/>
              <a:t>방법으로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학생들이 </a:t>
            </a:r>
            <a:r>
              <a:rPr lang="ko-KR" altLang="ko-KR" sz="1100" dirty="0"/>
              <a:t>빠르게 전환할 수 있도록 동기를 유발하고 훈련을 시켜야 한다</a:t>
            </a:r>
            <a:r>
              <a:rPr lang="en-US" altLang="ko-KR" sz="1100" dirty="0"/>
              <a:t>. </a:t>
            </a:r>
            <a:r>
              <a:rPr lang="ko-KR" altLang="ko-KR" sz="1100" dirty="0"/>
              <a:t>학생이 </a:t>
            </a:r>
            <a:r>
              <a:rPr lang="ko-KR" altLang="ko-KR" sz="1100" dirty="0" smtClean="0"/>
              <a:t>주의를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뺏길 </a:t>
            </a:r>
            <a:r>
              <a:rPr lang="ko-KR" altLang="ko-KR" sz="1100" dirty="0"/>
              <a:t>수 있는 요소를 없애야 한다</a:t>
            </a:r>
            <a:r>
              <a:rPr lang="en-US" altLang="ko-KR" sz="1100" dirty="0"/>
              <a:t>. </a:t>
            </a:r>
            <a:r>
              <a:rPr lang="ko-KR" altLang="ko-KR" sz="1100" dirty="0"/>
              <a:t>책상에 필요한 것만 올려놓는 것도 중요하다</a:t>
            </a:r>
            <a:r>
              <a:rPr lang="en-US" altLang="ko-KR" sz="1100" dirty="0"/>
              <a:t>. </a:t>
            </a:r>
            <a:r>
              <a:rPr lang="ko-KR" altLang="ko-KR" sz="1100" dirty="0" smtClean="0"/>
              <a:t>질문을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빠르게 </a:t>
            </a:r>
            <a:r>
              <a:rPr lang="ko-KR" altLang="ko-KR" sz="1100" dirty="0"/>
              <a:t>하고 수업의 흐름을 빠르게 이어가는 것도 좋은 방법이다</a:t>
            </a:r>
            <a:r>
              <a:rPr lang="en-US" altLang="ko-KR" sz="1100" dirty="0"/>
              <a:t>. </a:t>
            </a:r>
            <a:r>
              <a:rPr lang="ko-KR" altLang="ko-KR" sz="1100" dirty="0"/>
              <a:t>그렇게 하려면 </a:t>
            </a:r>
            <a:r>
              <a:rPr lang="ko-KR" altLang="ko-KR" sz="1100" dirty="0" smtClean="0"/>
              <a:t>교사가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준비가 </a:t>
            </a:r>
            <a:r>
              <a:rPr lang="ko-KR" altLang="ko-KR" sz="1100" dirty="0"/>
              <a:t>되어있어야 한다</a:t>
            </a:r>
            <a:r>
              <a:rPr lang="en-US" altLang="ko-KR" sz="1100" dirty="0"/>
              <a:t>. </a:t>
            </a:r>
            <a:r>
              <a:rPr lang="ko-KR" altLang="ko-KR" sz="1100" dirty="0"/>
              <a:t>교사가 일방적으로 설명만 하는 것이 아니라 적절한 </a:t>
            </a:r>
            <a:r>
              <a:rPr lang="ko-KR" altLang="ko-KR" sz="1100" dirty="0" smtClean="0"/>
              <a:t>질문을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하고 </a:t>
            </a:r>
            <a:r>
              <a:rPr lang="ko-KR" altLang="ko-KR" sz="1100" dirty="0"/>
              <a:t>학생의 생각을 묻고 학생이 직접 자신의 생각을 발표하거나 칠판 앞에 나와서 </a:t>
            </a:r>
            <a:r>
              <a:rPr lang="ko-KR" altLang="ko-KR" sz="1100" dirty="0" smtClean="0"/>
              <a:t>문제를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풀어보도록 </a:t>
            </a:r>
            <a:r>
              <a:rPr lang="ko-KR" altLang="ko-KR" sz="1100" dirty="0"/>
              <a:t>함으로써 참여를 독려해야 한다</a:t>
            </a:r>
            <a:r>
              <a:rPr lang="en-US" altLang="ko-KR" sz="1100" dirty="0"/>
              <a:t>. </a:t>
            </a:r>
            <a:r>
              <a:rPr lang="ko-KR" altLang="ko-KR" sz="1100" dirty="0"/>
              <a:t>수업에 변화가 있어야 한다</a:t>
            </a:r>
            <a:r>
              <a:rPr lang="en-US" altLang="ko-KR" sz="1100" dirty="0"/>
              <a:t>. </a:t>
            </a:r>
            <a:r>
              <a:rPr lang="ko-KR" altLang="ko-KR" sz="1100" dirty="0"/>
              <a:t>수업 주제에 </a:t>
            </a:r>
            <a:r>
              <a:rPr lang="ko-KR" altLang="ko-KR" sz="1100" dirty="0" smtClean="0"/>
              <a:t>따라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개별</a:t>
            </a:r>
            <a:r>
              <a:rPr lang="en-US" altLang="ko-KR" sz="1100" dirty="0"/>
              <a:t>-</a:t>
            </a:r>
            <a:r>
              <a:rPr lang="ko-KR" altLang="ko-KR" sz="1100" dirty="0"/>
              <a:t>짝</a:t>
            </a:r>
            <a:r>
              <a:rPr lang="en-US" altLang="ko-KR" sz="1100" dirty="0"/>
              <a:t>-</a:t>
            </a:r>
            <a:r>
              <a:rPr lang="ko-KR" altLang="ko-KR" sz="1100" dirty="0" err="1"/>
              <a:t>모둠</a:t>
            </a:r>
            <a:r>
              <a:rPr lang="en-US" altLang="ko-KR" sz="1100" dirty="0"/>
              <a:t>-</a:t>
            </a:r>
            <a:r>
              <a:rPr lang="ko-KR" altLang="ko-KR" sz="1100" dirty="0"/>
              <a:t>전체의 형태로 활동의 변화가 있어야 하고</a:t>
            </a:r>
            <a:r>
              <a:rPr lang="en-US" altLang="ko-KR" sz="1100" dirty="0"/>
              <a:t>, </a:t>
            </a:r>
            <a:r>
              <a:rPr lang="ko-KR" altLang="ko-KR" sz="1100" dirty="0"/>
              <a:t>핵심 내용의 제시도 </a:t>
            </a:r>
            <a:r>
              <a:rPr lang="ko-KR" altLang="ko-KR" sz="1100" dirty="0" smtClean="0"/>
              <a:t>체계적으로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이루어져야 </a:t>
            </a:r>
            <a:r>
              <a:rPr lang="ko-KR" altLang="ko-KR" sz="1100" dirty="0"/>
              <a:t>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478247" y="6870603"/>
            <a:ext cx="4012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200" b="1" dirty="0"/>
              <a:t>③ 수업 내용을 충분히 익히고 계획하여 수업에 들어간다</a:t>
            </a:r>
            <a:r>
              <a:rPr lang="en-US" altLang="ko-KR" sz="1200" b="1" dirty="0"/>
              <a:t>.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86500" y="7075410"/>
            <a:ext cx="5759910" cy="1334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100" dirty="0"/>
              <a:t>기초부터 프로 수준까지 </a:t>
            </a:r>
            <a:r>
              <a:rPr lang="ko-KR" altLang="ko-KR" sz="1100" dirty="0" err="1"/>
              <a:t>영상편집과</a:t>
            </a:r>
            <a:r>
              <a:rPr lang="ko-KR" altLang="ko-KR" sz="1100" dirty="0"/>
              <a:t> 관련된 모든 분야를 완벽하게 이해하고 수업에 </a:t>
            </a:r>
            <a:r>
              <a:rPr lang="ko-KR" altLang="ko-KR" sz="1100" dirty="0" smtClean="0"/>
              <a:t>임할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수는 </a:t>
            </a:r>
            <a:r>
              <a:rPr lang="ko-KR" altLang="ko-KR" sz="1100" dirty="0"/>
              <a:t>없다</a:t>
            </a:r>
            <a:r>
              <a:rPr lang="en-US" altLang="ko-KR" sz="1100" dirty="0"/>
              <a:t>. </a:t>
            </a:r>
            <a:r>
              <a:rPr lang="ko-KR" altLang="ko-KR" sz="1100" dirty="0"/>
              <a:t>다만 해당 수업과 관련된 전체적인 흐름 각 </a:t>
            </a:r>
            <a:r>
              <a:rPr lang="ko-KR" altLang="ko-KR" sz="1100" dirty="0" err="1"/>
              <a:t>시수별</a:t>
            </a:r>
            <a:r>
              <a:rPr lang="ko-KR" altLang="ko-KR" sz="1100" dirty="0"/>
              <a:t> 핵심 내용을 완벽히 </a:t>
            </a:r>
            <a:r>
              <a:rPr lang="ko-KR" altLang="ko-KR" sz="1100" dirty="0" smtClean="0"/>
              <a:t>이해하고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수업에 </a:t>
            </a:r>
            <a:r>
              <a:rPr lang="ko-KR" altLang="ko-KR" sz="1100" dirty="0"/>
              <a:t>들어가는 것이 중요하다</a:t>
            </a:r>
            <a:r>
              <a:rPr lang="en-US" altLang="ko-KR" sz="1100" dirty="0"/>
              <a:t>. </a:t>
            </a:r>
            <a:r>
              <a:rPr lang="ko-KR" altLang="ko-KR" sz="1100" dirty="0"/>
              <a:t>학생이 개념적으로 어려워하는 부분 다루기 힘든 </a:t>
            </a:r>
            <a:r>
              <a:rPr lang="ko-KR" altLang="ko-KR" sz="1100" dirty="0" smtClean="0"/>
              <a:t>기술적인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부분을 </a:t>
            </a:r>
            <a:r>
              <a:rPr lang="ko-KR" altLang="ko-KR" sz="1100" dirty="0"/>
              <a:t>파악하고 있다면 훨씬 좋다</a:t>
            </a:r>
            <a:r>
              <a:rPr lang="en-US" altLang="ko-KR" sz="1100" dirty="0"/>
              <a:t>. </a:t>
            </a:r>
            <a:r>
              <a:rPr lang="ko-KR" altLang="ko-KR" sz="1100" dirty="0"/>
              <a:t>판서가 필요한 경우 미리 계획해서 수업에 임하는 </a:t>
            </a:r>
            <a:r>
              <a:rPr lang="ko-KR" altLang="ko-KR" sz="1100" dirty="0" smtClean="0"/>
              <a:t>것이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중요하다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481263" y="8470235"/>
            <a:ext cx="545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200" b="1" dirty="0"/>
              <a:t>④ </a:t>
            </a:r>
            <a:r>
              <a:rPr lang="ko-KR" altLang="ko-KR" sz="1200" b="1" dirty="0"/>
              <a:t>학생이 잘 할 수 있다는 믿음을 갖고 한 아이라도 놓치지 않고 참여하게 한다</a:t>
            </a:r>
            <a:r>
              <a:rPr lang="en-US" altLang="ko-KR" sz="1200" b="1" dirty="0"/>
              <a:t>.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64784" y="8687988"/>
            <a:ext cx="5404043" cy="1080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간혹 목소리가 큰 학생이 있다</a:t>
            </a:r>
            <a:r>
              <a:rPr lang="en-US" altLang="ko-KR" sz="1100" dirty="0" smtClean="0"/>
              <a:t>. "</a:t>
            </a:r>
            <a:r>
              <a:rPr lang="ko-KR" altLang="ko-KR" sz="1100" dirty="0" smtClean="0"/>
              <a:t>네 이해했어요</a:t>
            </a:r>
            <a:r>
              <a:rPr lang="en-US" altLang="ko-KR" sz="1100" dirty="0" smtClean="0"/>
              <a:t>. </a:t>
            </a:r>
            <a:r>
              <a:rPr lang="ko-KR" altLang="ko-KR" sz="1100" dirty="0" smtClean="0"/>
              <a:t>알겠습니다</a:t>
            </a:r>
            <a:r>
              <a:rPr lang="en-US" altLang="ko-KR" sz="1100" dirty="0" smtClean="0"/>
              <a:t>."</a:t>
            </a:r>
            <a:r>
              <a:rPr lang="ko-KR" altLang="ko-KR" sz="1100" dirty="0" smtClean="0"/>
              <a:t>라는 소리에 만족하고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넘어가면 안 된다</a:t>
            </a:r>
            <a:r>
              <a:rPr lang="en-US" altLang="ko-KR" sz="1100" dirty="0" smtClean="0"/>
              <a:t>. </a:t>
            </a:r>
            <a:r>
              <a:rPr lang="ko-KR" altLang="ko-KR" sz="1100" dirty="0" smtClean="0"/>
              <a:t>거기에 묻어가는 학생들이 있는지 살피고 확신이 없는 학생에게</a:t>
            </a: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직접 설명을 유도한다</a:t>
            </a:r>
            <a:r>
              <a:rPr lang="en-US" altLang="ko-KR" sz="1100" dirty="0" smtClean="0"/>
              <a:t>. </a:t>
            </a:r>
            <a:r>
              <a:rPr lang="ko-KR" altLang="ko-KR" sz="1100" dirty="0" smtClean="0"/>
              <a:t>이때</a:t>
            </a:r>
            <a:r>
              <a:rPr lang="en-US" altLang="ko-KR" sz="1100" dirty="0" smtClean="0"/>
              <a:t>, </a:t>
            </a:r>
            <a:r>
              <a:rPr lang="ko-KR" altLang="ko-KR" sz="1100" dirty="0" smtClean="0"/>
              <a:t>학생이 발표나 질문에 대해 답을 하지 못하더라도 끝까지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할 수 있다는 믿음을 갖고 기회를 주어 대답하도록 도와주어 </a:t>
            </a:r>
            <a:r>
              <a:rPr lang="ko-KR" altLang="ko-KR" sz="1100" dirty="0" err="1" smtClean="0"/>
              <a:t>자존감을</a:t>
            </a:r>
            <a:r>
              <a:rPr lang="ko-KR" altLang="ko-KR" sz="1100" dirty="0" smtClean="0"/>
              <a:t> 높여준다</a:t>
            </a:r>
            <a:r>
              <a:rPr lang="en-US" altLang="ko-KR" sz="1100" dirty="0" smtClean="0"/>
              <a:t>.</a:t>
            </a:r>
            <a:endParaRPr lang="ko-KR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37216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4058" y="15101"/>
            <a:ext cx="14622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500" b="1" dirty="0">
                <a:latin typeface="+mn-ea"/>
              </a:rPr>
              <a:t>1) </a:t>
            </a:r>
            <a:r>
              <a:rPr lang="ko-KR" altLang="ko-KR" sz="1500" b="1" dirty="0">
                <a:latin typeface="+mn-ea"/>
              </a:rPr>
              <a:t>수업 가이드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263" y="315056"/>
            <a:ext cx="6420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⑤ </a:t>
            </a:r>
            <a:r>
              <a:rPr lang="ko-KR" altLang="ko-KR" sz="1200" b="1" dirty="0"/>
              <a:t>선생님은 학생이 모를 수 있다</a:t>
            </a:r>
            <a:r>
              <a:rPr lang="en-US" altLang="ko-KR" sz="1200" b="1" dirty="0"/>
              <a:t>. </a:t>
            </a:r>
            <a:r>
              <a:rPr lang="ko-KR" altLang="ko-KR" sz="1200" b="1" dirty="0"/>
              <a:t>틀릴 수 있다는 생각을 갖고 학생들에게도 </a:t>
            </a:r>
            <a:r>
              <a:rPr lang="ko-KR" altLang="ko-KR" sz="1200" b="1" dirty="0" err="1"/>
              <a:t>공유시켜야</a:t>
            </a:r>
            <a:r>
              <a:rPr lang="ko-KR" altLang="ko-KR" sz="1200" b="1" dirty="0"/>
              <a:t> 한다</a:t>
            </a:r>
            <a:r>
              <a:rPr lang="en-US" altLang="ko-KR" sz="1200" b="1" dirty="0" smtClean="0"/>
              <a:t>.</a:t>
            </a:r>
            <a:endParaRPr lang="ko-KR" altLang="ko-K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64784" y="518042"/>
            <a:ext cx="5432898" cy="158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/>
              <a:t>'</a:t>
            </a:r>
            <a:r>
              <a:rPr lang="ko-KR" altLang="ko-KR" sz="1100" dirty="0"/>
              <a:t>이것도 모르냐</a:t>
            </a:r>
            <a:r>
              <a:rPr lang="en-US" altLang="ko-KR" sz="1100" dirty="0"/>
              <a:t>'</a:t>
            </a:r>
            <a:r>
              <a:rPr lang="ko-KR" altLang="ko-KR" sz="1100" dirty="0"/>
              <a:t>라는 생각이 나 발언보다</a:t>
            </a:r>
            <a:r>
              <a:rPr lang="en-US" altLang="ko-KR" sz="1100" dirty="0"/>
              <a:t> '</a:t>
            </a:r>
            <a:r>
              <a:rPr lang="ko-KR" altLang="ko-KR" sz="1100" dirty="0"/>
              <a:t>학생이니 설명을 해줘도 모를 수 있다</a:t>
            </a:r>
            <a:r>
              <a:rPr lang="en-US" altLang="ko-KR" sz="1100" dirty="0"/>
              <a:t>'</a:t>
            </a:r>
            <a:r>
              <a:rPr lang="ko-KR" altLang="ko-KR" sz="1100" dirty="0" smtClean="0"/>
              <a:t>라는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생각으로 </a:t>
            </a:r>
            <a:r>
              <a:rPr lang="ko-KR" altLang="ko-KR" sz="1100" dirty="0"/>
              <a:t>전환해야 한다</a:t>
            </a:r>
            <a:r>
              <a:rPr lang="en-US" altLang="ko-KR" sz="1100" dirty="0"/>
              <a:t>. </a:t>
            </a:r>
            <a:r>
              <a:rPr lang="ko-KR" altLang="ko-KR" sz="1100" dirty="0"/>
              <a:t>학생들은 </a:t>
            </a:r>
            <a:r>
              <a:rPr lang="ko-KR" altLang="ko-KR" sz="1100" dirty="0" err="1"/>
              <a:t>영상편집에</a:t>
            </a:r>
            <a:r>
              <a:rPr lang="ko-KR" altLang="ko-KR" sz="1100" dirty="0"/>
              <a:t> 대한 배경지식이 전무하다 </a:t>
            </a:r>
            <a:r>
              <a:rPr lang="ko-KR" altLang="ko-KR" sz="1100" dirty="0" err="1"/>
              <a:t>싶이</a:t>
            </a:r>
            <a:r>
              <a:rPr lang="ko-KR" altLang="ko-KR" sz="1100" dirty="0"/>
              <a:t> </a:t>
            </a:r>
            <a:r>
              <a:rPr lang="ko-KR" altLang="ko-KR" sz="1100" dirty="0" smtClean="0"/>
              <a:t>하며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최초로 </a:t>
            </a:r>
            <a:r>
              <a:rPr lang="ko-KR" altLang="ko-KR" sz="1100" dirty="0"/>
              <a:t>배우는 단계에 있다</a:t>
            </a:r>
            <a:r>
              <a:rPr lang="en-US" altLang="ko-KR" sz="1100" dirty="0"/>
              <a:t>. </a:t>
            </a:r>
            <a:r>
              <a:rPr lang="ko-KR" altLang="ko-KR" sz="1100" dirty="0"/>
              <a:t>배우는 학생이 모르는 것은 당연하다</a:t>
            </a:r>
            <a:r>
              <a:rPr lang="en-US" altLang="ko-KR" sz="1100" dirty="0"/>
              <a:t>. </a:t>
            </a:r>
            <a:r>
              <a:rPr lang="ko-KR" altLang="ko-KR" sz="1100" dirty="0"/>
              <a:t>어른도 처음 </a:t>
            </a:r>
            <a:r>
              <a:rPr lang="ko-KR" altLang="ko-KR" sz="1100" dirty="0" smtClean="0"/>
              <a:t>접하는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것은 </a:t>
            </a:r>
            <a:r>
              <a:rPr lang="ko-KR" altLang="ko-KR" sz="1100" dirty="0"/>
              <a:t>아무리 설명해 줘도 모를 때가 있다</a:t>
            </a:r>
            <a:r>
              <a:rPr lang="en-US" altLang="ko-KR" sz="1100" dirty="0"/>
              <a:t>. </a:t>
            </a:r>
            <a:r>
              <a:rPr lang="ko-KR" altLang="ko-KR" sz="1100" dirty="0"/>
              <a:t>아이들은 세상에 모르는 것 투성이이다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그래서 </a:t>
            </a:r>
            <a:r>
              <a:rPr lang="ko-KR" altLang="ko-KR" sz="1100" dirty="0"/>
              <a:t>아이들에게 더 큰 가능성이 있는 것이다</a:t>
            </a:r>
            <a:r>
              <a:rPr lang="en-US" altLang="ko-KR" sz="1100" dirty="0"/>
              <a:t>. </a:t>
            </a:r>
            <a:r>
              <a:rPr lang="ko-KR" altLang="ko-KR" sz="1100" dirty="0"/>
              <a:t>그것을 우리는</a:t>
            </a:r>
            <a:r>
              <a:rPr lang="en-US" altLang="ko-KR" sz="1100" dirty="0"/>
              <a:t> '</a:t>
            </a:r>
            <a:r>
              <a:rPr lang="ko-KR" altLang="ko-KR" sz="1100" dirty="0"/>
              <a:t>가소성</a:t>
            </a:r>
            <a:r>
              <a:rPr lang="en-US" altLang="ko-KR" sz="1100" dirty="0"/>
              <a:t>'</a:t>
            </a:r>
            <a:r>
              <a:rPr lang="ko-KR" altLang="ko-KR" sz="1100" dirty="0"/>
              <a:t>이라고 부른다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모르는 </a:t>
            </a:r>
            <a:r>
              <a:rPr lang="ko-KR" altLang="ko-KR" sz="1100" dirty="0"/>
              <a:t>것이 배움이 기회이고 성장의 동력이 되도록 하다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81263" y="2165220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⑥ </a:t>
            </a:r>
            <a:r>
              <a:rPr lang="ko-KR" altLang="ko-KR" sz="1200" b="1" dirty="0"/>
              <a:t>선생님은 돕는 사람이다</a:t>
            </a:r>
            <a:r>
              <a:rPr lang="en-US" altLang="ko-KR" sz="1200" b="1" dirty="0" smtClean="0"/>
              <a:t>.</a:t>
            </a:r>
            <a:endParaRPr lang="ko-KR" altLang="ko-KR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64784" y="2385152"/>
            <a:ext cx="5682966" cy="1842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100" dirty="0"/>
              <a:t>선생님은 검사</a:t>
            </a:r>
            <a:r>
              <a:rPr lang="en-US" altLang="ko-KR" sz="1100" dirty="0"/>
              <a:t>, </a:t>
            </a:r>
            <a:r>
              <a:rPr lang="ko-KR" altLang="ko-KR" sz="1100" dirty="0"/>
              <a:t>지적만 하는 위치가 아니다</a:t>
            </a:r>
            <a:r>
              <a:rPr lang="en-US" altLang="ko-KR" sz="1100" dirty="0"/>
              <a:t>. </a:t>
            </a:r>
            <a:r>
              <a:rPr lang="ko-KR" altLang="ko-KR" sz="1100" dirty="0"/>
              <a:t>학생이 성장을 할 수 있도록 돕는 </a:t>
            </a:r>
            <a:r>
              <a:rPr lang="ko-KR" altLang="ko-KR" sz="1100" dirty="0" smtClean="0"/>
              <a:t>사람이며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학생이 </a:t>
            </a:r>
            <a:r>
              <a:rPr lang="ko-KR" altLang="ko-KR" sz="1100" dirty="0"/>
              <a:t>학습하는 과정에서 함께하며 배움의 기쁨을 공유하는 사람이다</a:t>
            </a:r>
            <a:r>
              <a:rPr lang="en-US" altLang="ko-KR" sz="1100" dirty="0" smtClean="0"/>
              <a:t>.</a:t>
            </a:r>
            <a:r>
              <a:rPr lang="en-US" altLang="ko-KR" sz="1100" dirty="0"/>
              <a:t> </a:t>
            </a:r>
            <a:r>
              <a:rPr lang="ko-KR" altLang="ko-KR" sz="1100" dirty="0" smtClean="0"/>
              <a:t>매시간 학생에게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가르쳐서 </a:t>
            </a:r>
            <a:r>
              <a:rPr lang="ko-KR" altLang="ko-KR" sz="1100" dirty="0"/>
              <a:t>알게 했을 때</a:t>
            </a:r>
            <a:r>
              <a:rPr lang="en-US" altLang="ko-KR" sz="1100" dirty="0"/>
              <a:t>, </a:t>
            </a:r>
            <a:r>
              <a:rPr lang="ko-KR" altLang="ko-KR" sz="1100" dirty="0"/>
              <a:t>학생이 스스로 깨쳐서 기쁨을 누릴 때 보람을 느낀다</a:t>
            </a:r>
            <a:r>
              <a:rPr lang="en-US" altLang="ko-KR" sz="1100" dirty="0"/>
              <a:t>. </a:t>
            </a:r>
            <a:r>
              <a:rPr lang="ko-KR" altLang="ko-KR" sz="1100" dirty="0"/>
              <a:t>그 </a:t>
            </a:r>
            <a:r>
              <a:rPr lang="ko-KR" altLang="ko-KR" sz="1100" dirty="0" smtClean="0"/>
              <a:t>기쁨을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학생들과 </a:t>
            </a:r>
            <a:r>
              <a:rPr lang="ko-KR" altLang="ko-KR" sz="1100" dirty="0"/>
              <a:t>함께 공유해야 한다</a:t>
            </a:r>
            <a:r>
              <a:rPr lang="en-US" altLang="ko-KR" sz="1100" dirty="0"/>
              <a:t>. </a:t>
            </a:r>
            <a:r>
              <a:rPr lang="ko-KR" altLang="ko-KR" sz="1100" dirty="0"/>
              <a:t>기쁨의 순간은 학생이 할 수 있다는 믿음을 갖고 </a:t>
            </a:r>
            <a:r>
              <a:rPr lang="ko-KR" altLang="ko-KR" sz="1100" dirty="0" smtClean="0"/>
              <a:t>꾸준히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학생이 </a:t>
            </a:r>
            <a:r>
              <a:rPr lang="ko-KR" altLang="ko-KR" sz="1100" dirty="0"/>
              <a:t>학습하는 과정을 </a:t>
            </a:r>
            <a:r>
              <a:rPr lang="ko-KR" altLang="ko-KR" sz="1100" dirty="0" smtClean="0"/>
              <a:t>지켜보고</a:t>
            </a:r>
            <a:r>
              <a:rPr lang="en-US" altLang="ko-KR" sz="1100" dirty="0" smtClean="0"/>
              <a:t> </a:t>
            </a:r>
            <a:r>
              <a:rPr lang="ko-KR" altLang="ko-KR" sz="1100" dirty="0" smtClean="0"/>
              <a:t>도움을 </a:t>
            </a:r>
            <a:r>
              <a:rPr lang="ko-KR" altLang="ko-KR" sz="1100" dirty="0"/>
              <a:t>주었을 때 느낄 수 있는 것이다</a:t>
            </a:r>
            <a:r>
              <a:rPr lang="en-US" altLang="ko-KR" sz="1100" dirty="0"/>
              <a:t>. </a:t>
            </a:r>
            <a:r>
              <a:rPr lang="ko-KR" altLang="ko-KR" sz="1100" dirty="0"/>
              <a:t>학생들이 </a:t>
            </a:r>
            <a:r>
              <a:rPr lang="ko-KR" altLang="ko-KR" sz="1100" dirty="0" smtClean="0"/>
              <a:t>작업에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함께하고 </a:t>
            </a:r>
            <a:r>
              <a:rPr lang="ko-KR" altLang="ko-KR" sz="1100" dirty="0"/>
              <a:t>그 과정을 지켜볼 수 있는 인내심과 끈기가 있어야 한다</a:t>
            </a:r>
            <a:r>
              <a:rPr lang="en-US" altLang="ko-KR" sz="1100" dirty="0"/>
              <a:t>. </a:t>
            </a:r>
            <a:r>
              <a:rPr lang="ko-KR" altLang="ko-KR" sz="1100" dirty="0"/>
              <a:t>학생의 </a:t>
            </a:r>
            <a:r>
              <a:rPr lang="ko-KR" altLang="ko-KR" sz="1100" dirty="0" smtClean="0"/>
              <a:t>결과물만</a:t>
            </a: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검사하기</a:t>
            </a:r>
            <a:r>
              <a:rPr lang="en-US" altLang="ko-KR" sz="1100" dirty="0" smtClean="0"/>
              <a:t> </a:t>
            </a:r>
            <a:r>
              <a:rPr lang="ko-KR" altLang="ko-KR" sz="1100" dirty="0" smtClean="0"/>
              <a:t>보다 </a:t>
            </a:r>
            <a:r>
              <a:rPr lang="ko-KR" altLang="ko-KR" sz="1100" dirty="0"/>
              <a:t>과정에 관심을 갖고 도움을 주고 함께해야 한다</a:t>
            </a:r>
            <a:r>
              <a:rPr lang="en-US" altLang="ko-KR" sz="1100" dirty="0" smtClean="0"/>
              <a:t>.</a:t>
            </a:r>
            <a:endParaRPr lang="ko-KR" altLang="ko-KR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481263" y="4293337"/>
            <a:ext cx="4931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⑦ 1</a:t>
            </a:r>
            <a:r>
              <a:rPr lang="ko-KR" altLang="ko-KR" sz="1200" b="1" dirty="0"/>
              <a:t>시간 수업 준비를 할 때 공개수업을 준비한다는 마음가짐으로 한다</a:t>
            </a:r>
            <a:r>
              <a:rPr lang="en-US" altLang="ko-KR" sz="1200" b="1" dirty="0" smtClean="0"/>
              <a:t>.</a:t>
            </a:r>
            <a:endParaRPr lang="ko-KR" altLang="ko-KR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64784" y="4528642"/>
            <a:ext cx="5163593" cy="826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100" dirty="0" err="1"/>
              <a:t>공개수업할</a:t>
            </a:r>
            <a:r>
              <a:rPr lang="ko-KR" altLang="ko-KR" sz="1100" dirty="0"/>
              <a:t> 때처럼 준비하면 나만의 수업이 만들어진다</a:t>
            </a:r>
            <a:r>
              <a:rPr lang="en-US" altLang="ko-KR" sz="1100" dirty="0"/>
              <a:t>. </a:t>
            </a:r>
            <a:r>
              <a:rPr lang="ko-KR" altLang="ko-KR" sz="1100" dirty="0"/>
              <a:t>그리고 교사는 내가 </a:t>
            </a:r>
            <a:r>
              <a:rPr lang="ko-KR" altLang="ko-KR" sz="1100" dirty="0" smtClean="0"/>
              <a:t>정말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재미있고</a:t>
            </a:r>
            <a:r>
              <a:rPr lang="en-US" altLang="ko-KR" sz="1100" dirty="0" smtClean="0"/>
              <a:t>,</a:t>
            </a:r>
            <a:r>
              <a:rPr lang="ko-KR" altLang="ko-KR" sz="1100" dirty="0" smtClean="0"/>
              <a:t>지적으로 </a:t>
            </a:r>
            <a:r>
              <a:rPr lang="ko-KR" altLang="ko-KR" sz="1100" dirty="0"/>
              <a:t>자극할 수 있는 수업을 갖고 있어야 한다</a:t>
            </a:r>
            <a:r>
              <a:rPr lang="en-US" altLang="ko-KR" sz="1100" dirty="0"/>
              <a:t>. </a:t>
            </a:r>
            <a:r>
              <a:rPr lang="ko-KR" altLang="ko-KR" sz="1100" dirty="0"/>
              <a:t>이것들이 </a:t>
            </a:r>
            <a:r>
              <a:rPr lang="ko-KR" altLang="ko-KR" sz="1100" dirty="0" smtClean="0"/>
              <a:t>모이면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자기만의 교육과정이자 노하우가 </a:t>
            </a:r>
            <a:r>
              <a:rPr lang="ko-KR" altLang="ko-KR" sz="1100" dirty="0"/>
              <a:t>되는 것이다</a:t>
            </a:r>
            <a:r>
              <a:rPr lang="en-US" altLang="ko-KR" sz="1100" dirty="0" smtClean="0"/>
              <a:t>.</a:t>
            </a:r>
            <a:endParaRPr lang="ko-KR" altLang="ko-KR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94058" y="5453378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2) </a:t>
            </a:r>
            <a:r>
              <a:rPr lang="ko-KR" altLang="ko-KR" sz="1500" b="1" dirty="0"/>
              <a:t>수업진행 세부 시스템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74439"/>
              </p:ext>
            </p:extLst>
          </p:nvPr>
        </p:nvGraphicFramePr>
        <p:xfrm>
          <a:off x="481263" y="5790550"/>
          <a:ext cx="6196263" cy="4101999"/>
        </p:xfrm>
        <a:graphic>
          <a:graphicData uri="http://schemas.openxmlformats.org/drawingml/2006/table">
            <a:tbl>
              <a:tblPr firstRow="1" bandRow="1"/>
              <a:tblGrid>
                <a:gridCol w="1206760">
                  <a:extLst>
                    <a:ext uri="{9D8B030D-6E8A-4147-A177-3AD203B41FA5}">
                      <a16:colId xmlns:a16="http://schemas.microsoft.com/office/drawing/2014/main" val="3270777985"/>
                    </a:ext>
                  </a:extLst>
                </a:gridCol>
                <a:gridCol w="4989503">
                  <a:extLst>
                    <a:ext uri="{9D8B030D-6E8A-4147-A177-3AD203B41FA5}">
                      <a16:colId xmlns:a16="http://schemas.microsoft.com/office/drawing/2014/main" val="780235946"/>
                    </a:ext>
                  </a:extLst>
                </a:gridCol>
              </a:tblGrid>
              <a:tr h="2060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내용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21" marR="64721" marT="32360" marB="323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세부내용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21" marR="64721" marT="32360" marB="323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85390"/>
                  </a:ext>
                </a:extLst>
              </a:tr>
              <a:tr h="206086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수업 전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21" marR="64721" marT="32360" marB="323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강의 준비사항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21" marR="64721" marT="32360" marB="323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163851"/>
                  </a:ext>
                </a:extLst>
              </a:tr>
              <a:tr h="7781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수업 당일 영상 수업에 관련된 수업 내용은 숙지하고 있더라도 수업 전 미리 확인이 필요하여 수업에 관련된 </a:t>
                      </a:r>
                      <a:r>
                        <a:rPr lang="en-US" sz="900" kern="100" dirty="0" err="1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proproj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파일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영상 파일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사운드 파일 등 필요한 영상 소스는 사전에 모든 준비를 마쳐 수업 중 바로 사용 할 수 있도록 한다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이러한 방법으로 준비된 수업을 진행 할 경우 수업의 완성도가 높아지게 되어 학생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학부모의 만족도를 높일 수 있다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21" marR="64721" marT="32360" marB="323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163503"/>
                  </a:ext>
                </a:extLst>
              </a:tr>
              <a:tr h="206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학생에 대한 준비사항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21" marR="64721" marT="32360" marB="323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84424"/>
                  </a:ext>
                </a:extLst>
              </a:tr>
              <a:tr h="5578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학생 개인별로 영상제작 시 원하는 주에 대한 대화를 이끌어내기 위한 준비가 필요하다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또한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학생이 전 시간에 질문했지만 답변을 미뤘던 내용 또는 귀가 후 과제 중 메신저 또는 전화를 통해 질문했지만 상황상 답변이 힘들었던 부분에 대해 수업 전까지 연구와 준비를 통해 답변할 수 있도록 한다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21" marR="64721" marT="32360" marB="323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482670"/>
                  </a:ext>
                </a:extLst>
              </a:tr>
              <a:tr h="3490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과제 확인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21" marR="64721" marT="32360" marB="323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과제가 있을 경우에만 해당하며 과제 확인을 위하여 영상 소스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과제에 사용된 리소스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과제 영상 완성 본을 확인하여 기록 후 피드백 시간에 과제 확인 내용을 함께 피드백 한다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21" marR="64721" marT="32360" marB="323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428592"/>
                  </a:ext>
                </a:extLst>
              </a:tr>
              <a:tr h="2060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본 수업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21" marR="64721" marT="32360" marB="323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계획된 진도표에 따라 수업을 진행한다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21" marR="64721" marT="32360" marB="323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80828"/>
                  </a:ext>
                </a:extLst>
              </a:tr>
              <a:tr h="206086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문서화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21" marR="64721" marT="32360" marB="323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메타인지 표 작성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21" marR="64721" marT="32360" marB="323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00990"/>
                  </a:ext>
                </a:extLst>
              </a:tr>
              <a:tr h="206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당일 수업 내용 및 실습 내용을 메타인지표에 작성한다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21" marR="64721" marT="32360" marB="323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18006"/>
                  </a:ext>
                </a:extLst>
              </a:tr>
              <a:tr h="206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영상 작업일지 작성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21" marR="64721" marT="32360" marB="323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56360"/>
                  </a:ext>
                </a:extLst>
              </a:tr>
              <a:tr h="206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진행중인 프로젝트 작업내용을 작성한다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프로젝트 수업 시 작성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21" marR="64721" marT="32360" marB="323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333098"/>
                  </a:ext>
                </a:extLst>
              </a:tr>
              <a:tr h="4084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피드백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21" marR="64721" marT="32360" marB="323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당일 영상 수업과 관련하여 있었던 모든 내용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숙제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본 수업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메타인지 표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영상작업일지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을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 1:1 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방식으로 담당 선생님이 다시 한번 토론식 수업을 진행하며 정리해주는 시간을 갖고 수업을 완성한다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21" marR="64721" marT="32360" marB="323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766651"/>
                  </a:ext>
                </a:extLst>
              </a:tr>
              <a:tr h="3490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보충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21" marR="64721" marT="32360" marB="323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정규수업을 마치고 취약 부분이 발생하거나 성취도나 낮은 경우 또는 기타 질문사항이 있는 경우 설명과 추가 과제를 활용하여 학생의 부족한 부분을 보충한다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21" marR="64721" marT="32360" marB="323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278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46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052" y="120319"/>
            <a:ext cx="2056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6</a:t>
            </a:r>
            <a:r>
              <a:rPr lang="en-US" altLang="ko-KR" sz="2000" b="1" dirty="0"/>
              <a:t>. </a:t>
            </a:r>
            <a:r>
              <a:rPr lang="ko-KR" altLang="ko-KR" sz="2000" b="1" dirty="0"/>
              <a:t>학부모 </a:t>
            </a:r>
            <a:r>
              <a:rPr lang="ko-KR" altLang="ko-KR" sz="2000" b="1" dirty="0" smtClean="0"/>
              <a:t>피드백</a:t>
            </a:r>
            <a:endParaRPr lang="ko-KR" altLang="ko-KR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5046" y="436208"/>
            <a:ext cx="6356227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100" dirty="0"/>
              <a:t>학생 개인별로 문서화를 통한 피드백 정보를 모으는 일은 중요한 일이다</a:t>
            </a:r>
            <a:r>
              <a:rPr lang="en-US" altLang="ko-KR" sz="1100" dirty="0"/>
              <a:t>. </a:t>
            </a:r>
            <a:r>
              <a:rPr lang="ko-KR" altLang="ko-KR" sz="1100" dirty="0"/>
              <a:t>학생들은 평가와 </a:t>
            </a:r>
            <a:r>
              <a:rPr lang="ko-KR" altLang="ko-KR" sz="1100" dirty="0" smtClean="0"/>
              <a:t>피드백을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활용하여 </a:t>
            </a:r>
            <a:r>
              <a:rPr lang="ko-KR" altLang="ko-KR" sz="1100" dirty="0"/>
              <a:t>학업을 향상시키게 되고 담당 선생님은 학생들의 학업 정보에 대한 정보를 갖게 되며 </a:t>
            </a:r>
            <a:r>
              <a:rPr lang="ko-KR" altLang="ko-KR" sz="1100" dirty="0" smtClean="0"/>
              <a:t>이를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통해 </a:t>
            </a:r>
            <a:r>
              <a:rPr lang="ko-KR" altLang="ko-KR" sz="1100" dirty="0"/>
              <a:t>학생들이 무엇을 알고</a:t>
            </a:r>
            <a:r>
              <a:rPr lang="en-US" altLang="ko-KR" sz="1100" dirty="0"/>
              <a:t>, </a:t>
            </a:r>
            <a:r>
              <a:rPr lang="ko-KR" altLang="ko-KR" sz="1100" dirty="0"/>
              <a:t>어떻게 알며</a:t>
            </a:r>
            <a:r>
              <a:rPr lang="en-US" altLang="ko-KR" sz="1100" dirty="0"/>
              <a:t>, </a:t>
            </a:r>
            <a:r>
              <a:rPr lang="ko-KR" altLang="ko-KR" sz="1100" dirty="0"/>
              <a:t>배운 바를 어떻게 활용하는지 그리고 다음 단계에서 </a:t>
            </a:r>
            <a:r>
              <a:rPr lang="ko-KR" altLang="ko-KR" sz="1100" dirty="0" smtClean="0"/>
              <a:t>학생이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무엇을 </a:t>
            </a:r>
            <a:r>
              <a:rPr lang="ko-KR" altLang="ko-KR" sz="1100" dirty="0"/>
              <a:t>배워야 하는지 계획을 세울 수 있다</a:t>
            </a:r>
            <a:r>
              <a:rPr lang="en-US" altLang="ko-KR" sz="1100" dirty="0"/>
              <a:t>. </a:t>
            </a:r>
            <a:r>
              <a:rPr lang="ko-KR" altLang="ko-KR" sz="1100" dirty="0"/>
              <a:t>학부모 입장에서는 학생이 수업 관련 성취도와 </a:t>
            </a:r>
            <a:r>
              <a:rPr lang="ko-KR" altLang="ko-KR" sz="1100" dirty="0" smtClean="0"/>
              <a:t>학원에서</a:t>
            </a: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ko-KR" altLang="ko-KR" sz="1100" dirty="0" smtClean="0"/>
              <a:t>어떻게 </a:t>
            </a:r>
            <a:r>
              <a:rPr lang="ko-KR" altLang="ko-KR" sz="1100" dirty="0"/>
              <a:t>지내는지 종합적인 정보를 주기적으로 받음으로써 학원은 학부모로부터 신뢰를 얻을 수 있다</a:t>
            </a:r>
            <a:r>
              <a:rPr lang="en-US" altLang="ko-KR" sz="1100" dirty="0" smtClean="0"/>
              <a:t>.</a:t>
            </a:r>
            <a:endParaRPr lang="ko-KR" altLang="ko-KR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245046" y="1749991"/>
            <a:ext cx="6385081" cy="826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100" dirty="0"/>
              <a:t>학부모 피드백은 수업내용 전달 사항</a:t>
            </a:r>
            <a:r>
              <a:rPr lang="en-US" altLang="ko-KR" sz="1100" dirty="0"/>
              <a:t>, </a:t>
            </a:r>
            <a:r>
              <a:rPr lang="ko-KR" altLang="ko-KR" sz="1100" dirty="0"/>
              <a:t>과제 성취도</a:t>
            </a:r>
            <a:r>
              <a:rPr lang="en-US" altLang="ko-KR" sz="1100" dirty="0"/>
              <a:t>, </a:t>
            </a:r>
            <a:r>
              <a:rPr lang="ko-KR" altLang="ko-KR" sz="1100" dirty="0"/>
              <a:t>전반적으로 일어난 상황</a:t>
            </a:r>
            <a:r>
              <a:rPr lang="en-US" altLang="ko-KR" sz="1100" dirty="0"/>
              <a:t>, </a:t>
            </a:r>
            <a:r>
              <a:rPr lang="ko-KR" altLang="ko-KR" sz="1100" dirty="0"/>
              <a:t>피드백 이해도</a:t>
            </a:r>
            <a:r>
              <a:rPr lang="en-US" altLang="ko-KR" sz="1100" dirty="0"/>
              <a:t>, </a:t>
            </a:r>
            <a:r>
              <a:rPr lang="ko-KR" altLang="ko-KR" sz="1100" dirty="0"/>
              <a:t>개별 상담</a:t>
            </a: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ko-KR" altLang="ko-KR" sz="1100" dirty="0"/>
              <a:t>내용</a:t>
            </a:r>
            <a:r>
              <a:rPr lang="en-US" altLang="ko-KR" sz="1100" dirty="0"/>
              <a:t>5</a:t>
            </a:r>
            <a:r>
              <a:rPr lang="ko-KR" altLang="ko-KR" sz="1100" dirty="0"/>
              <a:t>개 항목의 기록에 따라 주 단위로 종합하여 전달되는 주간 학부모 피드백과 전체 수업 과정이</a:t>
            </a: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ko-KR" altLang="ko-KR" sz="1100" dirty="0"/>
              <a:t>마무리 된 후 학생의 성취도 및 전체 결과물을 종합하여 전달되는 과정 종료 피드백으로 나뉜다</a:t>
            </a:r>
            <a:r>
              <a:rPr lang="en-US" altLang="ko-KR" sz="1100" dirty="0" smtClean="0"/>
              <a:t>.</a:t>
            </a:r>
            <a:endParaRPr lang="ko-KR" altLang="ko-KR" sz="11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45046"/>
              </p:ext>
            </p:extLst>
          </p:nvPr>
        </p:nvGraphicFramePr>
        <p:xfrm>
          <a:off x="245044" y="2739841"/>
          <a:ext cx="6356228" cy="6235720"/>
        </p:xfrm>
        <a:graphic>
          <a:graphicData uri="http://schemas.openxmlformats.org/drawingml/2006/table">
            <a:tbl>
              <a:tblPr firstRow="1" bandRow="1"/>
              <a:tblGrid>
                <a:gridCol w="1331093">
                  <a:extLst>
                    <a:ext uri="{9D8B030D-6E8A-4147-A177-3AD203B41FA5}">
                      <a16:colId xmlns:a16="http://schemas.microsoft.com/office/drawing/2014/main" val="539648572"/>
                    </a:ext>
                  </a:extLst>
                </a:gridCol>
                <a:gridCol w="5025135">
                  <a:extLst>
                    <a:ext uri="{9D8B030D-6E8A-4147-A177-3AD203B41FA5}">
                      <a16:colId xmlns:a16="http://schemas.microsoft.com/office/drawing/2014/main" val="730280368"/>
                    </a:ext>
                  </a:extLst>
                </a:gridCol>
              </a:tblGrid>
              <a:tr h="2732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피드백 항목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402" marR="81402" marT="40701" marB="4070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작성방법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402" marR="81402" marT="40701" marB="4070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47804"/>
                  </a:ext>
                </a:extLst>
              </a:tr>
              <a:tr h="273223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수업내용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전달 사항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402" marR="81402" marT="40701" marB="4070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학부모 피드백 준비 사항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402" marR="81402" marT="40701" marB="4070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790660"/>
                  </a:ext>
                </a:extLst>
              </a:tr>
              <a:tr h="4133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진행한 수업 내용에 대한 요약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제출 과제를 요약하여 기록한다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402" marR="81402" marT="40701" marB="4070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30691"/>
                  </a:ext>
                </a:extLst>
              </a:tr>
              <a:tr h="273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학부모 전달 내용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402" marR="81402" marT="40701" marB="4070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92363"/>
                  </a:ext>
                </a:extLst>
              </a:tr>
              <a:tr h="580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수업 진행 전 수업 준비 과정에서 진행 할 수업과 과제의 내용을 학부모님의 입장에서 이해하기 쉽게 설명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402" marR="81402" marT="40701" marB="4070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312164"/>
                  </a:ext>
                </a:extLst>
              </a:tr>
              <a:tr h="273223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과제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성취도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402" marR="81402" marT="40701" marB="4070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학부모 피드백 준비 사항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402" marR="81402" marT="40701" marB="4070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143410"/>
                  </a:ext>
                </a:extLst>
              </a:tr>
              <a:tr h="915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평가 기준에 따라 진행 된 개인별 과제 평가를 정리하여 기록한다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과제와 관련하여 과제의 양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과제를 하기 위한 시간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과제와 관련하여 학생이 느끼는 생각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부담감을 파악한다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402" marR="81402" marT="40701" marB="4070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397324"/>
                  </a:ext>
                </a:extLst>
              </a:tr>
              <a:tr h="273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학부모 전달 내용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402" marR="81402" marT="40701" marB="4070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223953"/>
                  </a:ext>
                </a:extLst>
              </a:tr>
              <a:tr h="4133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과제 평가 내용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학생이 느끼는 과제에 관련된 생각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402" marR="81402" marT="40701" marB="4070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825458"/>
                  </a:ext>
                </a:extLst>
              </a:tr>
              <a:tr h="273223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전반적으로 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일어난 상황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402" marR="81402" marT="40701" marB="4070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학부모 피드백 준비사항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402" marR="81402" marT="40701" marB="4070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971162"/>
                  </a:ext>
                </a:extLst>
              </a:tr>
              <a:tr h="1418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학원을 오기 위해 출발하는 시점부터 학원 수업을 마치고 집에 도착하는 시점까지 학원에서 기대되는 부분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전체적으로 가장 힘들었던 것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가장 쉬웠던 것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가장 즐거웠던 것은 무엇인지 직접적인 질문 보다는 대화를 통해 파악하여 기록한다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수업 도중 발생한 특이사항 및 학생이 영상과 관련하여 관심을 갖고 이야기 한 부분을 기록한다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402" marR="81402" marT="40701" marB="4070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037258"/>
                  </a:ext>
                </a:extLst>
              </a:tr>
              <a:tr h="273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학부모 전달 내용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402" marR="81402" marT="40701" marB="4070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341467"/>
                  </a:ext>
                </a:extLst>
              </a:tr>
              <a:tr h="580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학생이 학원에서 어떻게 지내는지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전체적으로 학생이 관심을 갖는 요소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수업과 관련된 관심 요소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402" marR="81402" marT="40701" marB="4070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5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908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21475"/>
              </p:ext>
            </p:extLst>
          </p:nvPr>
        </p:nvGraphicFramePr>
        <p:xfrm>
          <a:off x="245044" y="362747"/>
          <a:ext cx="6356228" cy="4007485"/>
        </p:xfrm>
        <a:graphic>
          <a:graphicData uri="http://schemas.openxmlformats.org/drawingml/2006/table">
            <a:tbl>
              <a:tblPr firstRow="1" bandRow="1"/>
              <a:tblGrid>
                <a:gridCol w="1331093">
                  <a:extLst>
                    <a:ext uri="{9D8B030D-6E8A-4147-A177-3AD203B41FA5}">
                      <a16:colId xmlns:a16="http://schemas.microsoft.com/office/drawing/2014/main" val="1638101637"/>
                    </a:ext>
                  </a:extLst>
                </a:gridCol>
                <a:gridCol w="5025135">
                  <a:extLst>
                    <a:ext uri="{9D8B030D-6E8A-4147-A177-3AD203B41FA5}">
                      <a16:colId xmlns:a16="http://schemas.microsoft.com/office/drawing/2014/main" val="2386106822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피드백 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이해도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학부모 피드백 준비사항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652052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메타인지표를 바탕으로 피드백 시 수업 내용을 얼만큼 어떻게 이해하고 있는지 기록한다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001562"/>
                  </a:ext>
                </a:extLst>
              </a:tr>
              <a:tr h="1936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학부모 전달 내용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886147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수업 내용 이해도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학생이 장점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좀 더 힘써야 할 부분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21456"/>
                  </a:ext>
                </a:extLst>
              </a:tr>
              <a:tr h="19431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개별 상담 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내용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학부모 피드백 준비사항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705120"/>
                  </a:ext>
                </a:extLst>
              </a:tr>
              <a:tr h="972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주 단위 월 단위를 지나면서 본인이 느끼기에 어떠한 방향으로 얼마만큼 발전했는지 여부를 파악하여 기록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배달의민족 한나체 Air" panose="020B0600000101010101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인 미디어 수업과 관련하여 더 발전하기 원하는 것은 무엇인지 파악하고 계획을 수립에 도움을 준다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전체 수업커리큘럼 중반 이후 개별상담 시 학생의 원하는 주제를 어떻게 발전 시킬 수 있는지 방향을 제시한다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561101"/>
                  </a:ext>
                </a:extLst>
              </a:tr>
              <a:tr h="1936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학부모 전달 내용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171541"/>
                  </a:ext>
                </a:extLst>
              </a:tr>
              <a:tr h="612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종합적인 발전 여부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학생이 추구하는 주제 및 발전시킬 수 있는 계획 및 방법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학생의 배움에 도움을 주기 위해 학원에서 할 수 없지만 집에서 할 수 있는 일은 무엇인지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90734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32351"/>
              </p:ext>
            </p:extLst>
          </p:nvPr>
        </p:nvGraphicFramePr>
        <p:xfrm>
          <a:off x="245044" y="101556"/>
          <a:ext cx="6356228" cy="273223"/>
        </p:xfrm>
        <a:graphic>
          <a:graphicData uri="http://schemas.openxmlformats.org/drawingml/2006/table">
            <a:tbl>
              <a:tblPr firstRow="1" bandRow="1"/>
              <a:tblGrid>
                <a:gridCol w="1331093">
                  <a:extLst>
                    <a:ext uri="{9D8B030D-6E8A-4147-A177-3AD203B41FA5}">
                      <a16:colId xmlns:a16="http://schemas.microsoft.com/office/drawing/2014/main" val="3517781951"/>
                    </a:ext>
                  </a:extLst>
                </a:gridCol>
                <a:gridCol w="5025135">
                  <a:extLst>
                    <a:ext uri="{9D8B030D-6E8A-4147-A177-3AD203B41FA5}">
                      <a16:colId xmlns:a16="http://schemas.microsoft.com/office/drawing/2014/main" val="3206290596"/>
                    </a:ext>
                  </a:extLst>
                </a:gridCol>
              </a:tblGrid>
              <a:tr h="2732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피드백 항목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402" marR="81402" marT="40701" marB="4070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작성방법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402" marR="81402" marT="40701" marB="4070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4377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7052" y="4860765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7. </a:t>
            </a:r>
            <a:r>
              <a:rPr lang="ko-KR" altLang="ko-KR" sz="2000" b="1" dirty="0">
                <a:latin typeface="+mn-ea"/>
              </a:rPr>
              <a:t>수업 </a:t>
            </a:r>
            <a:r>
              <a:rPr lang="ko-KR" altLang="ko-KR" sz="2000" b="1" dirty="0" smtClean="0">
                <a:latin typeface="+mn-ea"/>
              </a:rPr>
              <a:t>활용방안</a:t>
            </a:r>
            <a:endParaRPr lang="ko-KR" altLang="ko-KR" sz="20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076" y="5187132"/>
            <a:ext cx="6027612" cy="1080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- 1</a:t>
            </a:r>
            <a:r>
              <a:rPr lang="ko-KR" altLang="ko-KR" sz="1100" dirty="0"/>
              <a:t>인 방송 시 기본적인 장비 세팅</a:t>
            </a:r>
            <a:r>
              <a:rPr lang="en-US" altLang="ko-KR" sz="1100" dirty="0"/>
              <a:t>, </a:t>
            </a:r>
            <a:r>
              <a:rPr lang="ko-KR" altLang="ko-KR" sz="1100" dirty="0"/>
              <a:t>영상편집</a:t>
            </a:r>
            <a:r>
              <a:rPr lang="en-US" altLang="ko-KR" sz="1100" dirty="0"/>
              <a:t>, </a:t>
            </a:r>
            <a:r>
              <a:rPr lang="ko-KR" altLang="ko-KR" sz="1100" dirty="0"/>
              <a:t>유튜브 관리 가능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ko-KR" altLang="ko-KR" sz="1100" dirty="0"/>
              <a:t>중</a:t>
            </a:r>
            <a:r>
              <a:rPr lang="en-US" altLang="ko-KR" sz="1100" dirty="0"/>
              <a:t>, </a:t>
            </a:r>
            <a:r>
              <a:rPr lang="ko-KR" altLang="ko-KR" sz="1100" dirty="0"/>
              <a:t>고등학교 </a:t>
            </a:r>
            <a:r>
              <a:rPr lang="en-US" altLang="ko-KR" sz="1100" dirty="0"/>
              <a:t>UCC</a:t>
            </a:r>
            <a:r>
              <a:rPr lang="ko-KR" altLang="ko-KR" sz="1100" dirty="0" err="1"/>
              <a:t>교내대회</a:t>
            </a:r>
            <a:r>
              <a:rPr lang="en-US" altLang="ko-KR" sz="1100" dirty="0"/>
              <a:t>, </a:t>
            </a:r>
            <a:r>
              <a:rPr lang="ko-KR" altLang="ko-KR" sz="1100" dirty="0"/>
              <a:t>수행평가대비</a:t>
            </a:r>
            <a:r>
              <a:rPr lang="en-US" altLang="ko-KR" sz="1100" dirty="0"/>
              <a:t>(</a:t>
            </a:r>
            <a:r>
              <a:rPr lang="ko-KR" altLang="ko-KR" sz="1100" dirty="0" err="1"/>
              <a:t>학교알리미</a:t>
            </a:r>
            <a:r>
              <a:rPr lang="ko-KR" altLang="ko-KR" sz="1100" dirty="0"/>
              <a:t> </a:t>
            </a:r>
            <a:r>
              <a:rPr lang="ko-KR" altLang="ko-KR" sz="1100" dirty="0" err="1"/>
              <a:t>교과진도</a:t>
            </a:r>
            <a:r>
              <a:rPr lang="ko-KR" altLang="ko-KR" sz="1100" dirty="0"/>
              <a:t> 운영계획</a:t>
            </a:r>
            <a:r>
              <a:rPr lang="en-US" altLang="ko-KR" sz="1100" dirty="0"/>
              <a:t>, </a:t>
            </a:r>
            <a:r>
              <a:rPr lang="ko-KR" altLang="ko-KR" sz="1100" dirty="0" err="1"/>
              <a:t>평가계획</a:t>
            </a:r>
            <a:r>
              <a:rPr lang="ko-KR" altLang="ko-KR" sz="1100" dirty="0"/>
              <a:t> 항목 참고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ko-KR" altLang="ko-KR" sz="1100" dirty="0"/>
              <a:t>영상 제작을 통한 학생부 </a:t>
            </a:r>
            <a:r>
              <a:rPr lang="ko-KR" altLang="ko-KR" sz="1100" dirty="0" err="1"/>
              <a:t>세부능력</a:t>
            </a:r>
            <a:r>
              <a:rPr lang="ko-KR" altLang="ko-KR" sz="1100" dirty="0"/>
              <a:t> 및 특기사항 기재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ko-KR" altLang="ko-KR" sz="1100" dirty="0"/>
              <a:t>특성화고</a:t>
            </a:r>
            <a:r>
              <a:rPr lang="en-US" altLang="ko-KR" sz="1100" dirty="0"/>
              <a:t>(</a:t>
            </a:r>
            <a:r>
              <a:rPr lang="ko-KR" altLang="ko-KR" sz="1100" dirty="0" err="1"/>
              <a:t>선린고</a:t>
            </a:r>
            <a:r>
              <a:rPr lang="en-US" altLang="ko-KR" sz="1100" dirty="0"/>
              <a:t>, </a:t>
            </a:r>
            <a:r>
              <a:rPr lang="ko-KR" altLang="ko-KR" sz="1100" dirty="0" err="1"/>
              <a:t>디미고</a:t>
            </a:r>
            <a:r>
              <a:rPr lang="en-US" altLang="ko-KR" sz="1100" dirty="0"/>
              <a:t>) </a:t>
            </a:r>
            <a:r>
              <a:rPr lang="ko-KR" altLang="ko-KR" sz="1100" dirty="0"/>
              <a:t>고입 포트폴리오 제작 시 </a:t>
            </a:r>
            <a:r>
              <a:rPr lang="ko-KR" altLang="ko-KR" sz="1100" dirty="0" smtClean="0"/>
              <a:t>활용</a:t>
            </a:r>
            <a:endParaRPr lang="ko-KR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5965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052" y="6115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ko-KR" sz="2000" b="1" dirty="0"/>
              <a:t>과정 </a:t>
            </a:r>
            <a:r>
              <a:rPr lang="ko-KR" altLang="ko-KR" sz="2000" b="1" dirty="0" smtClean="0"/>
              <a:t>소개</a:t>
            </a:r>
            <a:endParaRPr lang="ko-KR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7052" y="2658584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ko-KR" sz="2000" b="1" dirty="0" smtClean="0"/>
              <a:t>수업 목표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" y="6515109"/>
            <a:ext cx="607249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3. </a:t>
            </a:r>
            <a:r>
              <a:rPr lang="ko-KR" altLang="ko-KR" sz="2000" b="1" dirty="0"/>
              <a:t>커리큘럼</a:t>
            </a:r>
          </a:p>
          <a:p>
            <a:r>
              <a:rPr lang="en-US" altLang="ko-KR" sz="1500" b="1" dirty="0"/>
              <a:t>1) </a:t>
            </a:r>
            <a:r>
              <a:rPr lang="ko-KR" altLang="ko-KR" sz="1500" b="1" dirty="0"/>
              <a:t>커리큘럼 요약</a:t>
            </a:r>
          </a:p>
          <a:p>
            <a:r>
              <a:rPr lang="ko-KR" altLang="ko-KR" sz="1100" dirty="0"/>
              <a:t>본 커리큘럼은 유튜브 </a:t>
            </a:r>
            <a:r>
              <a:rPr lang="ko-KR" altLang="ko-KR" sz="1100" dirty="0" err="1"/>
              <a:t>크리에이터</a:t>
            </a:r>
            <a:r>
              <a:rPr lang="en-US" altLang="ko-KR" sz="1100" dirty="0"/>
              <a:t>, 1</a:t>
            </a:r>
            <a:r>
              <a:rPr lang="ko-KR" altLang="ko-KR" sz="1100" dirty="0"/>
              <a:t>인 미디어 제작자를 위한 가장 기본적인 내용을 다루고 있다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r>
              <a:rPr lang="ko-KR" altLang="ko-KR" sz="1100" dirty="0"/>
              <a:t>프리미어 프로를 활용한 영상편집 기초실력 향상의 단계</a:t>
            </a:r>
            <a:r>
              <a:rPr lang="en-US" altLang="ko-KR" sz="1100" dirty="0"/>
              <a:t>, 1</a:t>
            </a:r>
            <a:r>
              <a:rPr lang="ko-KR" altLang="ko-KR" sz="1100" dirty="0"/>
              <a:t>인 방송을 위한 장비 세팅 및 </a:t>
            </a:r>
            <a:r>
              <a:rPr lang="ko-KR" altLang="ko-KR" sz="1100" dirty="0" smtClean="0"/>
              <a:t>실전</a:t>
            </a:r>
            <a:endParaRPr lang="en-US" altLang="ko-KR" sz="1100" dirty="0" smtClean="0"/>
          </a:p>
          <a:p>
            <a:r>
              <a:rPr lang="ko-KR" altLang="ko-KR" sz="1100" dirty="0" smtClean="0"/>
              <a:t>방송의 </a:t>
            </a:r>
            <a:r>
              <a:rPr lang="ko-KR" altLang="ko-KR" sz="1100" dirty="0"/>
              <a:t>단계</a:t>
            </a:r>
            <a:r>
              <a:rPr lang="en-US" altLang="ko-KR" sz="1100" dirty="0"/>
              <a:t>, </a:t>
            </a:r>
            <a:r>
              <a:rPr lang="ko-KR" altLang="ko-KR" sz="1100" dirty="0"/>
              <a:t>방송 결과 편집 및 유튜브 업로드</a:t>
            </a:r>
            <a:r>
              <a:rPr lang="en-US" altLang="ko-KR" sz="1100" dirty="0"/>
              <a:t>, </a:t>
            </a:r>
            <a:r>
              <a:rPr lang="ko-KR" altLang="ko-KR" sz="1100" dirty="0"/>
              <a:t>유튜브 채널 관리의 단계로 나뉜다</a:t>
            </a:r>
            <a:r>
              <a:rPr lang="en-US" altLang="ko-KR" sz="1100" dirty="0" smtClean="0"/>
              <a:t>.</a:t>
            </a:r>
            <a:endParaRPr lang="ko-KR" altLang="ko-KR" sz="11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40024"/>
              </p:ext>
            </p:extLst>
          </p:nvPr>
        </p:nvGraphicFramePr>
        <p:xfrm>
          <a:off x="114300" y="7632525"/>
          <a:ext cx="6611103" cy="2270151"/>
        </p:xfrm>
        <a:graphic>
          <a:graphicData uri="http://schemas.openxmlformats.org/drawingml/2006/table">
            <a:tbl>
              <a:tblPr firstRow="1" bandRow="1"/>
              <a:tblGrid>
                <a:gridCol w="1662684">
                  <a:extLst>
                    <a:ext uri="{9D8B030D-6E8A-4147-A177-3AD203B41FA5}">
                      <a16:colId xmlns:a16="http://schemas.microsoft.com/office/drawing/2014/main" val="2421194204"/>
                    </a:ext>
                  </a:extLst>
                </a:gridCol>
                <a:gridCol w="202606">
                  <a:extLst>
                    <a:ext uri="{9D8B030D-6E8A-4147-A177-3AD203B41FA5}">
                      <a16:colId xmlns:a16="http://schemas.microsoft.com/office/drawing/2014/main" val="3156843203"/>
                    </a:ext>
                  </a:extLst>
                </a:gridCol>
                <a:gridCol w="202606">
                  <a:extLst>
                    <a:ext uri="{9D8B030D-6E8A-4147-A177-3AD203B41FA5}">
                      <a16:colId xmlns:a16="http://schemas.microsoft.com/office/drawing/2014/main" val="3407821731"/>
                    </a:ext>
                  </a:extLst>
                </a:gridCol>
                <a:gridCol w="202606">
                  <a:extLst>
                    <a:ext uri="{9D8B030D-6E8A-4147-A177-3AD203B41FA5}">
                      <a16:colId xmlns:a16="http://schemas.microsoft.com/office/drawing/2014/main" val="1599672732"/>
                    </a:ext>
                  </a:extLst>
                </a:gridCol>
                <a:gridCol w="1520450">
                  <a:extLst>
                    <a:ext uri="{9D8B030D-6E8A-4147-A177-3AD203B41FA5}">
                      <a16:colId xmlns:a16="http://schemas.microsoft.com/office/drawing/2014/main" val="4086690364"/>
                    </a:ext>
                  </a:extLst>
                </a:gridCol>
                <a:gridCol w="548547">
                  <a:extLst>
                    <a:ext uri="{9D8B030D-6E8A-4147-A177-3AD203B41FA5}">
                      <a16:colId xmlns:a16="http://schemas.microsoft.com/office/drawing/2014/main" val="2698871658"/>
                    </a:ext>
                  </a:extLst>
                </a:gridCol>
                <a:gridCol w="202606">
                  <a:extLst>
                    <a:ext uri="{9D8B030D-6E8A-4147-A177-3AD203B41FA5}">
                      <a16:colId xmlns:a16="http://schemas.microsoft.com/office/drawing/2014/main" val="1846262038"/>
                    </a:ext>
                  </a:extLst>
                </a:gridCol>
                <a:gridCol w="864525">
                  <a:extLst>
                    <a:ext uri="{9D8B030D-6E8A-4147-A177-3AD203B41FA5}">
                      <a16:colId xmlns:a16="http://schemas.microsoft.com/office/drawing/2014/main" val="1891804145"/>
                    </a:ext>
                  </a:extLst>
                </a:gridCol>
                <a:gridCol w="251692">
                  <a:extLst>
                    <a:ext uri="{9D8B030D-6E8A-4147-A177-3AD203B41FA5}">
                      <a16:colId xmlns:a16="http://schemas.microsoft.com/office/drawing/2014/main" val="2407198474"/>
                    </a:ext>
                  </a:extLst>
                </a:gridCol>
                <a:gridCol w="952781">
                  <a:extLst>
                    <a:ext uri="{9D8B030D-6E8A-4147-A177-3AD203B41FA5}">
                      <a16:colId xmlns:a16="http://schemas.microsoft.com/office/drawing/2014/main" val="2911518886"/>
                    </a:ext>
                  </a:extLst>
                </a:gridCol>
              </a:tblGrid>
              <a:tr h="264816">
                <a:tc gridSpan="10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수업 </a:t>
                      </a:r>
                      <a:r>
                        <a:rPr lang="ko-KR" sz="1200" b="1" kern="100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시수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793092"/>
                  </a:ext>
                </a:extLst>
              </a:tr>
              <a:tr h="312065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과목명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유튜브 크리에이터 과정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수업대상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초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4 ~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초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048792"/>
                  </a:ext>
                </a:extLst>
              </a:tr>
              <a:tr h="2648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총 수업 횟수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주당 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수업횟수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배달의민족 한나체 Air" panose="020B0600000101010101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회당 수업시간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배달의민족 한나체 Air" panose="020B0600000101010101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ko-KR" sz="1200" kern="100" dirty="0" smtClean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61057"/>
                  </a:ext>
                </a:extLst>
              </a:tr>
              <a:tr h="26481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교재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비됴클래스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하쥔의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 유튜브 동영상 편집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 with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프리미어 프로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69654"/>
                  </a:ext>
                </a:extLst>
              </a:tr>
              <a:tr h="264816">
                <a:tc gridSpan="10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배달의민족 한나체 Air" panose="020B0600000101010101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기타사항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518685"/>
                  </a:ext>
                </a:extLst>
              </a:tr>
              <a:tr h="806276">
                <a:tc gridSpan="10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배달의민족 한나체 Air" panose="020B0600000101010101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수업 총 과정은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개월 단위로 구성된다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배달의민족 한나체 Air" panose="020B0600000101010101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수요에 따라 매월 초 개강 일정을 잡고 시간표를 구성한다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배달의민족 한나체 Air" panose="020B0600000101010101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반이 구성되어 과정 시작 이후 중간 합류는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주차 까지 가능하며 이후는 불가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배달의민족 한나체 Air" panose="020B0600000101010101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배달의민족 한나체 Air" panose="020B0600000101010101" pitchFamily="50" charset="-127"/>
                          <a:cs typeface="Times New Roman" panose="02020603050405020304" pitchFamily="18" charset="0"/>
                        </a:rPr>
                        <a:t>매 월초 과정이 시작되므로 대기 학생 관리 필요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422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569" y="3968455"/>
            <a:ext cx="5291833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2) </a:t>
            </a:r>
            <a:r>
              <a:rPr lang="ko-KR" altLang="ko-KR" sz="1500" b="1" dirty="0"/>
              <a:t>개인방송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- 1</a:t>
            </a:r>
            <a:r>
              <a:rPr lang="ko-KR" altLang="ko-KR" sz="1100" dirty="0"/>
              <a:t>인 미디어의 개념과 특징</a:t>
            </a:r>
            <a:r>
              <a:rPr lang="en-US" altLang="ko-KR" sz="1100" dirty="0"/>
              <a:t>, </a:t>
            </a:r>
            <a:r>
              <a:rPr lang="ko-KR" altLang="ko-KR" sz="1100" dirty="0"/>
              <a:t>확산 배경</a:t>
            </a:r>
            <a:r>
              <a:rPr lang="en-US" altLang="ko-KR" sz="1100" dirty="0"/>
              <a:t>, </a:t>
            </a:r>
            <a:r>
              <a:rPr lang="ko-KR" altLang="ko-KR" sz="1100" dirty="0"/>
              <a:t>시장 현황</a:t>
            </a:r>
            <a:r>
              <a:rPr lang="en-US" altLang="ko-KR" sz="1100" dirty="0"/>
              <a:t>, </a:t>
            </a:r>
            <a:r>
              <a:rPr lang="ko-KR" altLang="ko-KR" sz="1100" dirty="0"/>
              <a:t>마케팅 사례 및 방법에 관한 이론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- </a:t>
            </a:r>
            <a:r>
              <a:rPr lang="ko-KR" altLang="ko-KR" sz="1100" dirty="0"/>
              <a:t>음성 입출력</a:t>
            </a:r>
            <a:r>
              <a:rPr lang="en-US" altLang="ko-KR" sz="1100" dirty="0"/>
              <a:t>, </a:t>
            </a:r>
            <a:r>
              <a:rPr lang="ko-KR" altLang="ko-KR" sz="1100" dirty="0"/>
              <a:t>영상 입출력을 위한 방송 장비 활용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- X-Split</a:t>
            </a:r>
            <a:r>
              <a:rPr lang="ko-KR" altLang="ko-KR" sz="1100" dirty="0"/>
              <a:t>을 활용한 영상 송출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- </a:t>
            </a:r>
            <a:r>
              <a:rPr lang="ko-KR" altLang="ko-KR" sz="1100" dirty="0"/>
              <a:t>방송 플랫폼</a:t>
            </a:r>
            <a:r>
              <a:rPr lang="en-US" altLang="ko-KR" sz="1100" dirty="0"/>
              <a:t>(</a:t>
            </a:r>
            <a:r>
              <a:rPr lang="ko-KR" altLang="ko-KR" sz="1100" dirty="0"/>
              <a:t>아프리카</a:t>
            </a:r>
            <a:r>
              <a:rPr lang="en-US" altLang="ko-KR" sz="1100" dirty="0" err="1"/>
              <a:t>tv</a:t>
            </a:r>
            <a:r>
              <a:rPr lang="en-US" altLang="ko-KR" sz="1100" dirty="0"/>
              <a:t>, </a:t>
            </a:r>
            <a:r>
              <a:rPr lang="ko-KR" altLang="ko-KR" sz="1100" dirty="0"/>
              <a:t>유튜브</a:t>
            </a:r>
            <a:r>
              <a:rPr lang="en-US" altLang="ko-KR" sz="1100" dirty="0"/>
              <a:t>)</a:t>
            </a:r>
            <a:r>
              <a:rPr lang="ko-KR" altLang="ko-KR" sz="1100" dirty="0"/>
              <a:t>에서 개인 방송 송출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- </a:t>
            </a:r>
            <a:r>
              <a:rPr lang="ko-KR" altLang="ko-KR" sz="1100" dirty="0"/>
              <a:t>방송영상 저장</a:t>
            </a:r>
            <a:r>
              <a:rPr lang="en-US" altLang="ko-KR" sz="1100" dirty="0"/>
              <a:t>, </a:t>
            </a:r>
            <a:r>
              <a:rPr lang="ko-KR" altLang="ko-KR" sz="1100" dirty="0"/>
              <a:t>관리</a:t>
            </a:r>
            <a:r>
              <a:rPr lang="en-US" altLang="ko-KR" sz="1100" dirty="0"/>
              <a:t>, </a:t>
            </a:r>
            <a:r>
              <a:rPr lang="ko-KR" altLang="ko-KR" sz="1100" dirty="0" smtClean="0"/>
              <a:t>활용</a:t>
            </a:r>
            <a:endParaRPr lang="ko-KR" altLang="ko-KR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16569" y="5477915"/>
            <a:ext cx="3127779" cy="108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3) </a:t>
            </a:r>
            <a:r>
              <a:rPr lang="ko-KR" altLang="ko-KR" sz="1500" b="1" dirty="0"/>
              <a:t>방송 편집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- </a:t>
            </a:r>
            <a:r>
              <a:rPr lang="ko-KR" altLang="ko-KR" sz="1100" dirty="0"/>
              <a:t>직접 방송한 </a:t>
            </a:r>
            <a:r>
              <a:rPr lang="en-US" altLang="ko-KR" sz="1100" dirty="0"/>
              <a:t>5</a:t>
            </a:r>
            <a:r>
              <a:rPr lang="ko-KR" altLang="ko-KR" sz="1100" dirty="0" err="1"/>
              <a:t>분가량의</a:t>
            </a:r>
            <a:r>
              <a:rPr lang="ko-KR" altLang="ko-KR" sz="1100" dirty="0"/>
              <a:t> 방송 원본을 직접 편집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- </a:t>
            </a:r>
            <a:r>
              <a:rPr lang="ko-KR" altLang="ko-KR" sz="1100" dirty="0"/>
              <a:t>유튜브를 활용한 영상 업로드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- </a:t>
            </a:r>
            <a:r>
              <a:rPr lang="ko-KR" altLang="ko-KR" sz="1100" dirty="0"/>
              <a:t>유튜브 개인 채널 </a:t>
            </a:r>
            <a:r>
              <a:rPr lang="ko-KR" altLang="ko-KR" sz="1100" dirty="0" smtClean="0"/>
              <a:t>관리</a:t>
            </a:r>
            <a:endParaRPr lang="ko-KR" altLang="ko-KR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16569" y="2978393"/>
            <a:ext cx="3998210" cy="108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1) </a:t>
            </a:r>
            <a:r>
              <a:rPr lang="ko-KR" altLang="ko-KR" sz="1500" b="1" dirty="0"/>
              <a:t>영상편집 기초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- </a:t>
            </a:r>
            <a:r>
              <a:rPr lang="ko-KR" altLang="ko-KR" sz="1100" dirty="0"/>
              <a:t>프리미어 프로를 활용한 동영상 편집 </a:t>
            </a:r>
            <a:r>
              <a:rPr lang="ko-KR" altLang="ko-KR" sz="1100" dirty="0" err="1"/>
              <a:t>기초역량</a:t>
            </a:r>
            <a:r>
              <a:rPr lang="ko-KR" altLang="ko-KR" sz="1100" dirty="0"/>
              <a:t> 강화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- UCC </a:t>
            </a:r>
            <a:r>
              <a:rPr lang="ko-KR" altLang="ko-KR" sz="1100" dirty="0"/>
              <a:t>교내 대회에 출품이 가능한 정도의 수준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- </a:t>
            </a:r>
            <a:r>
              <a:rPr lang="ko-KR" altLang="ko-KR" sz="1100" dirty="0"/>
              <a:t>또는 직접 방송한 개인 방송 원본 편집이 가능할 정도의 </a:t>
            </a:r>
            <a:r>
              <a:rPr lang="ko-KR" altLang="ko-KR" sz="1100" dirty="0" smtClean="0"/>
              <a:t>수준</a:t>
            </a:r>
            <a:endParaRPr lang="ko-KR" altLang="ko-KR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216569" y="297941"/>
            <a:ext cx="61911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100" dirty="0"/>
              <a:t>과거 텍스트 중심이었던</a:t>
            </a:r>
            <a:r>
              <a:rPr lang="en-US" altLang="ko-KR" sz="1100" dirty="0"/>
              <a:t> 1</a:t>
            </a:r>
            <a:r>
              <a:rPr lang="ko-KR" altLang="ko-KR" sz="1100" dirty="0"/>
              <a:t>인 미디어는 스마트 기기 보급화 이후 동영상 등 멀티미디어 형태로 제공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ko-KR" sz="1100" dirty="0"/>
              <a:t>되는</a:t>
            </a:r>
            <a:r>
              <a:rPr lang="en-US" altLang="ko-KR" sz="1100" dirty="0"/>
              <a:t> 1</a:t>
            </a:r>
            <a:r>
              <a:rPr lang="ko-KR" altLang="ko-KR" sz="1100" dirty="0"/>
              <a:t>인 미디어로 변화하고 있다</a:t>
            </a:r>
            <a:r>
              <a:rPr lang="en-US" altLang="ko-KR" sz="1100" dirty="0"/>
              <a:t>. </a:t>
            </a:r>
            <a:r>
              <a:rPr lang="ko-KR" altLang="ko-KR" sz="1100" dirty="0"/>
              <a:t>특히 구글의 유튜브나 국내 아프리카</a:t>
            </a:r>
            <a:r>
              <a:rPr lang="en-US" altLang="ko-KR" sz="1100" dirty="0"/>
              <a:t>TV </a:t>
            </a:r>
            <a:r>
              <a:rPr lang="ko-KR" altLang="ko-KR" sz="1100" dirty="0"/>
              <a:t>등</a:t>
            </a:r>
            <a:r>
              <a:rPr lang="en-US" altLang="ko-KR" sz="1100" dirty="0"/>
              <a:t> UGC </a:t>
            </a:r>
            <a:r>
              <a:rPr lang="ko-KR" altLang="ko-KR" sz="1100" dirty="0"/>
              <a:t>서비스는 개인의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ko-KR" sz="1100" dirty="0" err="1"/>
              <a:t>신변잡기식</a:t>
            </a:r>
            <a:r>
              <a:rPr lang="ko-KR" altLang="ko-KR" sz="1100" dirty="0"/>
              <a:t> 동영상을 공유하는 단계에서 벗어나 전 세계인들을 대상으로 하는</a:t>
            </a:r>
            <a:r>
              <a:rPr lang="en-US" altLang="ko-KR" sz="1100" dirty="0"/>
              <a:t> 1</a:t>
            </a:r>
            <a:r>
              <a:rPr lang="ko-KR" altLang="ko-KR" sz="1100" dirty="0"/>
              <a:t>인 미디어의 유통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ko-KR" sz="1100" dirty="0"/>
              <a:t>채널로 주목받고 있으며</a:t>
            </a:r>
            <a:r>
              <a:rPr lang="en-US" altLang="ko-KR" sz="1100" dirty="0"/>
              <a:t> UGC </a:t>
            </a:r>
            <a:r>
              <a:rPr lang="ko-KR" altLang="ko-KR" sz="1100" dirty="0"/>
              <a:t>서비스를 통해 다양한 분야에서 활용되고 있다</a:t>
            </a:r>
            <a:r>
              <a:rPr lang="en-US" altLang="ko-KR" sz="1100" dirty="0" smtClean="0"/>
              <a:t>.</a:t>
            </a:r>
            <a:endParaRPr lang="ko-KR" altLang="ko-KR" sz="500" dirty="0"/>
          </a:p>
        </p:txBody>
      </p:sp>
      <p:sp>
        <p:nvSpPr>
          <p:cNvPr id="11" name="TextBox 10"/>
          <p:cNvSpPr txBox="1"/>
          <p:nvPr/>
        </p:nvSpPr>
        <p:spPr>
          <a:xfrm>
            <a:off x="216569" y="1336045"/>
            <a:ext cx="6102953" cy="1334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100" dirty="0"/>
              <a:t>이 과목에서는 시간이 지남에 따라 점진적으로 비중이 높아지는</a:t>
            </a:r>
            <a:r>
              <a:rPr lang="en-US" altLang="ko-KR" sz="1100" dirty="0"/>
              <a:t> 1</a:t>
            </a:r>
            <a:r>
              <a:rPr lang="ko-KR" altLang="ko-KR" sz="1100" dirty="0"/>
              <a:t>인 미디어를</a:t>
            </a:r>
            <a:r>
              <a:rPr lang="en-US" altLang="ko-KR" sz="1100" dirty="0"/>
              <a:t> X-Split </a:t>
            </a:r>
            <a:r>
              <a:rPr lang="ko-KR" altLang="ko-KR" sz="1100" dirty="0"/>
              <a:t>프로그램과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ko-KR" sz="1100" dirty="0"/>
              <a:t>아프리카</a:t>
            </a:r>
            <a:r>
              <a:rPr lang="en-US" altLang="ko-KR" sz="1100" dirty="0" err="1"/>
              <a:t>tv</a:t>
            </a:r>
            <a:r>
              <a:rPr lang="en-US" altLang="ko-KR" sz="1100" dirty="0"/>
              <a:t>, </a:t>
            </a:r>
            <a:r>
              <a:rPr lang="ko-KR" altLang="ko-KR" sz="1100" dirty="0" err="1"/>
              <a:t>트위치</a:t>
            </a:r>
            <a:r>
              <a:rPr lang="en-US" altLang="ko-KR" sz="1100" dirty="0"/>
              <a:t>, </a:t>
            </a:r>
            <a:r>
              <a:rPr lang="ko-KR" altLang="ko-KR" sz="1100" dirty="0"/>
              <a:t>유튜브와 같은 플랫폼을 통한 방송 송출 단계부터</a:t>
            </a:r>
            <a:r>
              <a:rPr lang="en-US" altLang="ko-KR" sz="1100" dirty="0"/>
              <a:t> Premiere Pro</a:t>
            </a:r>
            <a:r>
              <a:rPr lang="ko-KR" altLang="ko-KR" sz="1100" dirty="0"/>
              <a:t>를 활용한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ko-KR" sz="1100" dirty="0"/>
              <a:t>동영상 편집 그리고 유튜브 업로드를 통한 채널 운영까지 다루고 있으며 이를 통해 학생이 원하는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ko-KR" sz="1100" dirty="0"/>
              <a:t>콘텐츠를 대중에게 공유하고</a:t>
            </a:r>
            <a:r>
              <a:rPr lang="en-US" altLang="ko-KR" sz="1100" dirty="0"/>
              <a:t> UCC </a:t>
            </a:r>
            <a:r>
              <a:rPr lang="ko-KR" altLang="ko-KR" sz="1100" dirty="0"/>
              <a:t>공모전</a:t>
            </a:r>
            <a:r>
              <a:rPr lang="en-US" altLang="ko-KR" sz="1100" dirty="0"/>
              <a:t>, </a:t>
            </a:r>
            <a:r>
              <a:rPr lang="ko-KR" altLang="ko-KR" sz="1100" dirty="0"/>
              <a:t>학생부 실적</a:t>
            </a:r>
            <a:r>
              <a:rPr lang="en-US" altLang="ko-KR" sz="1100" dirty="0"/>
              <a:t>, </a:t>
            </a:r>
            <a:r>
              <a:rPr lang="ko-KR" altLang="ko-KR" sz="1100" dirty="0"/>
              <a:t>고입 특기자 전형에 활용하기 위한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ko-KR" sz="1100" dirty="0"/>
              <a:t>기초 과정이다</a:t>
            </a:r>
            <a:r>
              <a:rPr lang="en-US" altLang="ko-KR" sz="1100" dirty="0" smtClean="0"/>
              <a:t>.</a:t>
            </a:r>
            <a:endParaRPr lang="ko-KR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529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4300" y="108269"/>
            <a:ext cx="13901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2) </a:t>
            </a:r>
            <a:r>
              <a:rPr lang="ko-KR" altLang="ko-KR" sz="1500" b="1" dirty="0"/>
              <a:t>진도 </a:t>
            </a:r>
            <a:r>
              <a:rPr lang="ko-KR" altLang="ko-KR" sz="1500" b="1" dirty="0" smtClean="0"/>
              <a:t>계획표</a:t>
            </a:r>
            <a:endParaRPr lang="ko-KR" altLang="ko-KR" sz="15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85120"/>
              </p:ext>
            </p:extLst>
          </p:nvPr>
        </p:nvGraphicFramePr>
        <p:xfrm>
          <a:off x="114300" y="431434"/>
          <a:ext cx="6623384" cy="9474567"/>
        </p:xfrm>
        <a:graphic>
          <a:graphicData uri="http://schemas.openxmlformats.org/drawingml/2006/table">
            <a:tbl>
              <a:tblPr/>
              <a:tblGrid>
                <a:gridCol w="551949">
                  <a:extLst>
                    <a:ext uri="{9D8B030D-6E8A-4147-A177-3AD203B41FA5}">
                      <a16:colId xmlns:a16="http://schemas.microsoft.com/office/drawing/2014/main" val="1953361279"/>
                    </a:ext>
                  </a:extLst>
                </a:gridCol>
                <a:gridCol w="551949">
                  <a:extLst>
                    <a:ext uri="{9D8B030D-6E8A-4147-A177-3AD203B41FA5}">
                      <a16:colId xmlns:a16="http://schemas.microsoft.com/office/drawing/2014/main" val="3471382211"/>
                    </a:ext>
                  </a:extLst>
                </a:gridCol>
                <a:gridCol w="3311691">
                  <a:extLst>
                    <a:ext uri="{9D8B030D-6E8A-4147-A177-3AD203B41FA5}">
                      <a16:colId xmlns:a16="http://schemas.microsoft.com/office/drawing/2014/main" val="662860368"/>
                    </a:ext>
                  </a:extLst>
                </a:gridCol>
                <a:gridCol w="2207795">
                  <a:extLst>
                    <a:ext uri="{9D8B030D-6E8A-4147-A177-3AD203B41FA5}">
                      <a16:colId xmlns:a16="http://schemas.microsoft.com/office/drawing/2014/main" val="204183374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  <a:endParaRPr lang="ko-KR" altLang="en-US" sz="95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수업내용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수업결과영상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106184"/>
                  </a:ext>
                </a:extLst>
              </a:tr>
              <a:tr h="3302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52~85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프리미어 프로 시작하기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개념강의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생성하기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저장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불러오기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닫기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패널의 종류와 역할 알아보기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프리미어 프로로 컷 편집 시작하기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개념강의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동영상 삽입하기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시퀀스 만들기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Timeline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패널 사용하기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편집용어 알아보기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타임인디케이터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플레이해드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다른방법으로 트랙 추가하기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클립 재생시간 조절과 마우스로 컷자르기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샘플소스로 컷 편집 연습하기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다큐영상 컷 편집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간단하 자막 만들어보기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삽입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개념강의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 Tool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텍스트 생성하기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텍스트의 스타일과 시간대 바꾸기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Effect Controlsvps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패널의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알아보기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샘플소스로 자막삽입 연습하기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컷편집한 다큐영상에 내래이션 자막 삽입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주제의 다큐멘터리를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3~5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분가량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컷 편집한 후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내레이션 자막이 들어간 영상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769577"/>
                  </a:ext>
                </a:extLst>
              </a:tr>
              <a:tr h="2380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86~99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#4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위치와 크기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불투염도 마음대로 바꾸기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개념강의 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영상의 크기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 변경하기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불투명도 변경하기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편집상태 해제하기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EffectControls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패널의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Motion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알아보기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샘플소스는 애니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뮤비중에서 찾아본다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영상의 크기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불투명도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회전효과 주기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#5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오디오 음량을 조절하고 점점 작아지거나 커지게 만들기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개념강의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타임라인에서 불륨 조절 선을 이용하여 조절하기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구간별로 볼륨이 크고 작아지게 조절하기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조절된 오디오 키프레임 지우기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오디오 트랙 기능 알아보기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구간별로 볼륨조절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효과음 추가하기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수업 연습용 샘플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OST,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뮤비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영상크기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불투명도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오디오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볼륨조절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효과가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들어간 영상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496755"/>
                  </a:ext>
                </a:extLst>
              </a:tr>
              <a:tr h="25121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100~114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#6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장면전환 효과 적용하기 트랜지션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개념강의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트랜지션 효과를 삽입할 영상 준비하기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디졸브 트랜지션 적용하기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오디오 트랜지션 적용하기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트랜지션 대체하기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트랜지션 활용 방법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Effect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패널의 트랜지션과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EffectControls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패널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트랜지션 효과를 적용하여 영상 만들기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#7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동영상 파일로 출력하여 마무리하기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개념강의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시퀀스 출력 준비하기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결과물 출력하고 확인하기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동영상 파일 출력 시 주의사항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Export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세팅 설정 알아보기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동영상 파일 출력하기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사계절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풍경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관광명소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트랜지션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 영상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076211"/>
                  </a:ext>
                </a:extLst>
              </a:tr>
              <a:tr h="1063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124~139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#8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텍스트가 위로 올라가는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크레딧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롤 만들기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개념강의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크레딧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텍스트 만들기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크레딧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내용 입력하기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텍스트에 애니메이션 효과 주기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키프레임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키프레임의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원리와 생성 방법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크레딧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롤 영상 만들기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 목차를 토대로 학생이 직접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크레딧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롤을 작성하여 제작한 영상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7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0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3989"/>
              </p:ext>
            </p:extLst>
          </p:nvPr>
        </p:nvGraphicFramePr>
        <p:xfrm>
          <a:off x="122571" y="251340"/>
          <a:ext cx="6623385" cy="9654660"/>
        </p:xfrm>
        <a:graphic>
          <a:graphicData uri="http://schemas.openxmlformats.org/drawingml/2006/table">
            <a:tbl>
              <a:tblPr/>
              <a:tblGrid>
                <a:gridCol w="551949">
                  <a:extLst>
                    <a:ext uri="{9D8B030D-6E8A-4147-A177-3AD203B41FA5}">
                      <a16:colId xmlns:a16="http://schemas.microsoft.com/office/drawing/2014/main" val="3188101984"/>
                    </a:ext>
                  </a:extLst>
                </a:gridCol>
                <a:gridCol w="551949">
                  <a:extLst>
                    <a:ext uri="{9D8B030D-6E8A-4147-A177-3AD203B41FA5}">
                      <a16:colId xmlns:a16="http://schemas.microsoft.com/office/drawing/2014/main" val="2051693750"/>
                    </a:ext>
                  </a:extLst>
                </a:gridCol>
                <a:gridCol w="3311693">
                  <a:extLst>
                    <a:ext uri="{9D8B030D-6E8A-4147-A177-3AD203B41FA5}">
                      <a16:colId xmlns:a16="http://schemas.microsoft.com/office/drawing/2014/main" val="1511930343"/>
                    </a:ext>
                  </a:extLst>
                </a:gridCol>
                <a:gridCol w="2207794">
                  <a:extLst>
                    <a:ext uri="{9D8B030D-6E8A-4147-A177-3AD203B41FA5}">
                      <a16:colId xmlns:a16="http://schemas.microsoft.com/office/drawing/2014/main" val="8386116"/>
                    </a:ext>
                  </a:extLst>
                </a:gridCol>
              </a:tblGrid>
              <a:tr h="1881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345" marR="6345" marT="634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140~163</a:t>
                      </a:r>
                    </a:p>
                  </a:txBody>
                  <a:tcPr marL="6345" marR="6345" marT="634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#9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점점 커지고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작아지는 동영상 만들기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개념강의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확대되는 장면 만들기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축소되는 장면 만들기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예제소스 연습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&lt;4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분할 화면 동영상 만들기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개념강의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상단에 두 개의 동영상 먼저 배치하기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하단영상 위차값 복사하여 배치하기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분할화면 재생길이 조절하기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화면분할과 중심 위치 설정하기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예제소스 연습</a:t>
                      </a:r>
                    </a:p>
                  </a:txBody>
                  <a:tcPr marL="6345" marR="6345" marT="634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사계절 영상을 컷 편집 한 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분할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동영상을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만들고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위치에서 시작할 때 커지고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영상이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종료될 때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작아지는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</a:t>
                      </a:r>
                    </a:p>
                  </a:txBody>
                  <a:tcPr marL="6345" marR="6345" marT="634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856932"/>
                  </a:ext>
                </a:extLst>
              </a:tr>
              <a:tr h="1881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345" marR="6345" marT="634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164~183</a:t>
                      </a:r>
                    </a:p>
                  </a:txBody>
                  <a:tcPr marL="6345" marR="6345" marT="634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 파일 삽입하기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개념강의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불러오기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색상 바꾸기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배치 및 자막 넣기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 가속도 조절하기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애니메이션과 자막이 들어간 영상 만들기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색으로 바탕 꾸미기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컬러매트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)&gt;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개념강의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컬러매트 추가하기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컬러매트 배치하기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컬러매트 배경이 있는 영상 만들기</a:t>
                      </a:r>
                    </a:p>
                  </a:txBody>
                  <a:tcPr marL="6345" marR="6345" marT="634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컬러매트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애니메이션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자막이 들어간 영상</a:t>
                      </a:r>
                    </a:p>
                  </a:txBody>
                  <a:tcPr marL="6345" marR="6345" marT="634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12096"/>
                  </a:ext>
                </a:extLst>
              </a:tr>
              <a:tr h="15067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 </a:t>
                      </a:r>
                    </a:p>
                  </a:txBody>
                  <a:tcPr marL="6345" marR="6345" marT="634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184~203</a:t>
                      </a:r>
                    </a:p>
                  </a:txBody>
                  <a:tcPr marL="6345" marR="6345" marT="634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간단한 촬영으로 멋진 화면 전환 효과 연출하기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개념강의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전환효과 촬영하기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촬영한 전환 효과 편집하기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랜더 사용하기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전환효과를 넣어 촬영해보기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#14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재생속도 설정하기 슬로우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패스트모션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개념강의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슬로우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패스트모션 적용하기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워프 스태빌라이저 사용하기</a:t>
                      </a:r>
                    </a:p>
                  </a:txBody>
                  <a:tcPr marL="6345" marR="6345" marT="634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전환효과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촬영영상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하이라이트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슬로우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패스트모션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적용 영상</a:t>
                      </a:r>
                    </a:p>
                  </a:txBody>
                  <a:tcPr marL="6345" marR="6345" marT="634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412321"/>
                  </a:ext>
                </a:extLst>
              </a:tr>
              <a:tr h="2005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345" marR="6345" marT="634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204~226</a:t>
                      </a:r>
                    </a:p>
                  </a:txBody>
                  <a:tcPr marL="6345" marR="6345" marT="634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#15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디자인의 자막 만들기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외곽선과 그림자로 자막 디자인하기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Shadow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항목 알아보기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있는 자막 디자인하기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디자인한 자막을 원하는 위치에 정렬하기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15~16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실습통합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#16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오래 걸리는 자막 작업 빠르게 끝내기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개념강의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자막 복제하기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자막 스타일을 템플릿으로 저장하기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Essential Graphics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패널 열기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저장한 템플릿 불러오기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15~16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실습통합</a:t>
                      </a:r>
                    </a:p>
                  </a:txBody>
                  <a:tcPr marL="6345" marR="6345" marT="634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나라의 유명 관광지 영상에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자막을 넣어 소개하는 영상</a:t>
                      </a:r>
                    </a:p>
                  </a:txBody>
                  <a:tcPr marL="6345" marR="6345" marT="634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716233"/>
                  </a:ext>
                </a:extLst>
              </a:tr>
              <a:tr h="23800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45" marR="6345" marT="634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227~249</a:t>
                      </a:r>
                    </a:p>
                  </a:txBody>
                  <a:tcPr marL="6345" marR="6345" marT="634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#17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느낌으로 색감 바꾸기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루메트리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컬러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개념강의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루메트리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컬러 사용해보기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Adjustment Layer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모든 클립에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효과주기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색감만들기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 보정 전후 비교하기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 Wheels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LumetriPresets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활용하기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화사하고 쨍한 느낌의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Vlog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감성 살리기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흑백영상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만들기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LUT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적용영상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만들기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#18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세로로 촬영한 동영상 보정하기 세로 비율 설정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개념강의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동영상 규격 조정하고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프리셋으로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저장하기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동영상 세로로 편집하기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가로로 촬영된 동영상 세로로 편집하기</a:t>
                      </a:r>
                    </a:p>
                  </a:txBody>
                  <a:tcPr marL="6345" marR="6345" marT="634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풍경 영상을 차가운 느낌과 따뜻한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느낌으로 바꾸어 표현한 영상</a:t>
                      </a:r>
                    </a:p>
                  </a:txBody>
                  <a:tcPr marL="6345" marR="6345" marT="634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02597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58796"/>
              </p:ext>
            </p:extLst>
          </p:nvPr>
        </p:nvGraphicFramePr>
        <p:xfrm>
          <a:off x="122572" y="35340"/>
          <a:ext cx="6623384" cy="216000"/>
        </p:xfrm>
        <a:graphic>
          <a:graphicData uri="http://schemas.openxmlformats.org/drawingml/2006/table">
            <a:tbl>
              <a:tblPr/>
              <a:tblGrid>
                <a:gridCol w="551949">
                  <a:extLst>
                    <a:ext uri="{9D8B030D-6E8A-4147-A177-3AD203B41FA5}">
                      <a16:colId xmlns:a16="http://schemas.microsoft.com/office/drawing/2014/main" val="2479209898"/>
                    </a:ext>
                  </a:extLst>
                </a:gridCol>
                <a:gridCol w="551949">
                  <a:extLst>
                    <a:ext uri="{9D8B030D-6E8A-4147-A177-3AD203B41FA5}">
                      <a16:colId xmlns:a16="http://schemas.microsoft.com/office/drawing/2014/main" val="1067042672"/>
                    </a:ext>
                  </a:extLst>
                </a:gridCol>
                <a:gridCol w="3311691">
                  <a:extLst>
                    <a:ext uri="{9D8B030D-6E8A-4147-A177-3AD203B41FA5}">
                      <a16:colId xmlns:a16="http://schemas.microsoft.com/office/drawing/2014/main" val="2306247950"/>
                    </a:ext>
                  </a:extLst>
                </a:gridCol>
                <a:gridCol w="2207795">
                  <a:extLst>
                    <a:ext uri="{9D8B030D-6E8A-4147-A177-3AD203B41FA5}">
                      <a16:colId xmlns:a16="http://schemas.microsoft.com/office/drawing/2014/main" val="151257209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  <a:endParaRPr lang="ko-KR" altLang="en-US" sz="95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수업내용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수업결과영상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17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21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92385"/>
              </p:ext>
            </p:extLst>
          </p:nvPr>
        </p:nvGraphicFramePr>
        <p:xfrm>
          <a:off x="122572" y="251339"/>
          <a:ext cx="6623384" cy="6859323"/>
        </p:xfrm>
        <a:graphic>
          <a:graphicData uri="http://schemas.openxmlformats.org/drawingml/2006/table">
            <a:tbl>
              <a:tblPr/>
              <a:tblGrid>
                <a:gridCol w="551949">
                  <a:extLst>
                    <a:ext uri="{9D8B030D-6E8A-4147-A177-3AD203B41FA5}">
                      <a16:colId xmlns:a16="http://schemas.microsoft.com/office/drawing/2014/main" val="733412143"/>
                    </a:ext>
                  </a:extLst>
                </a:gridCol>
                <a:gridCol w="551949">
                  <a:extLst>
                    <a:ext uri="{9D8B030D-6E8A-4147-A177-3AD203B41FA5}">
                      <a16:colId xmlns:a16="http://schemas.microsoft.com/office/drawing/2014/main" val="136979532"/>
                    </a:ext>
                  </a:extLst>
                </a:gridCol>
                <a:gridCol w="3311691">
                  <a:extLst>
                    <a:ext uri="{9D8B030D-6E8A-4147-A177-3AD203B41FA5}">
                      <a16:colId xmlns:a16="http://schemas.microsoft.com/office/drawing/2014/main" val="662714081"/>
                    </a:ext>
                  </a:extLst>
                </a:gridCol>
                <a:gridCol w="2207795">
                  <a:extLst>
                    <a:ext uri="{9D8B030D-6E8A-4147-A177-3AD203B41FA5}">
                      <a16:colId xmlns:a16="http://schemas.microsoft.com/office/drawing/2014/main" val="562206735"/>
                    </a:ext>
                  </a:extLst>
                </a:gridCol>
              </a:tblGrid>
              <a:tr h="1899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250~263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#19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반짝거리는 이펙트 효과 적용하기 외부 소스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블렌드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개념강의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원본 동영상에 소스 동영상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블렌드로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적용하기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기존에 삽입된 영상 소스 교체하기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외부소스를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이용하여 별이 빛나는 밤하늘 연출하기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장면에 똑같은 사람 두 명 만들기 마스크 활용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개념강의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장면을 편집할지 확인하기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활용해 동영상 일부만 잘라내기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예제 파일을 이용하여 영상 만들기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연기효과를 이용하여 같은 사람이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나타나는 영상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29689"/>
                  </a:ext>
                </a:extLst>
              </a:tr>
              <a:tr h="2044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264~281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부분에 모자이크 넣고 따라다니게 만들기 마스크 패스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개념강의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모자이크 삽입하기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패스 삽입하기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모자이크 대신 흐리게 처리하기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부분적으로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모자이크된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영상 만들기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음성에 메아리 효과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동굴 효과 적용하기 오디오 이펙트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개념강의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울림을주는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Studio Reverb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적용하기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메아리를 만들어주는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Analog Delay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적용하기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목소리가 울리고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매아리치는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영상 만들기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인터뷰 영상에 모자이크 삽입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음성효과 편집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932576"/>
                  </a:ext>
                </a:extLst>
              </a:tr>
              <a:tr h="29158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282~311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#23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더욱 멋진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트랜지션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사용하기 외부 플러그인 설치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개념강의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무료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트랜지션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Film Impact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설치하기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Film Impact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트랜지션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적용하기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트랜지션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적용해보기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크로마키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기능으로 재미있는 장면 만들기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개념강의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크로마키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기능으로 초록색 배경 제거하기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장면과 합성하기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크로마키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기능을 활용하여 영상 만들기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#25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꿀렁거리는 예능 느낌 자막 만들기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레거시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타이틀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비디오 이펙트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개념강의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Legacy Title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예능 느낌의 자막 만들기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 Warp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꿀렁거리는 자막 효과 삽입하기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Legacy Title, Wave Warp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이용하여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예능느낌의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자막 만들기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배경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크로마키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예능자막을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활용한 영상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55436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6951"/>
              </p:ext>
            </p:extLst>
          </p:nvPr>
        </p:nvGraphicFramePr>
        <p:xfrm>
          <a:off x="122572" y="35340"/>
          <a:ext cx="6623384" cy="216000"/>
        </p:xfrm>
        <a:graphic>
          <a:graphicData uri="http://schemas.openxmlformats.org/drawingml/2006/table">
            <a:tbl>
              <a:tblPr/>
              <a:tblGrid>
                <a:gridCol w="551949">
                  <a:extLst>
                    <a:ext uri="{9D8B030D-6E8A-4147-A177-3AD203B41FA5}">
                      <a16:colId xmlns:a16="http://schemas.microsoft.com/office/drawing/2014/main" val="2479209898"/>
                    </a:ext>
                  </a:extLst>
                </a:gridCol>
                <a:gridCol w="551949">
                  <a:extLst>
                    <a:ext uri="{9D8B030D-6E8A-4147-A177-3AD203B41FA5}">
                      <a16:colId xmlns:a16="http://schemas.microsoft.com/office/drawing/2014/main" val="1067042672"/>
                    </a:ext>
                  </a:extLst>
                </a:gridCol>
                <a:gridCol w="3311691">
                  <a:extLst>
                    <a:ext uri="{9D8B030D-6E8A-4147-A177-3AD203B41FA5}">
                      <a16:colId xmlns:a16="http://schemas.microsoft.com/office/drawing/2014/main" val="2306247950"/>
                    </a:ext>
                  </a:extLst>
                </a:gridCol>
                <a:gridCol w="2207795">
                  <a:extLst>
                    <a:ext uri="{9D8B030D-6E8A-4147-A177-3AD203B41FA5}">
                      <a16:colId xmlns:a16="http://schemas.microsoft.com/office/drawing/2014/main" val="151257209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  <a:endParaRPr lang="ko-KR" altLang="en-US" sz="95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수업내용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수업결과영상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1703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66998"/>
              </p:ext>
            </p:extLst>
          </p:nvPr>
        </p:nvGraphicFramePr>
        <p:xfrm>
          <a:off x="122572" y="7110660"/>
          <a:ext cx="6623384" cy="2683044"/>
        </p:xfrm>
        <a:graphic>
          <a:graphicData uri="http://schemas.openxmlformats.org/drawingml/2006/table">
            <a:tbl>
              <a:tblPr/>
              <a:tblGrid>
                <a:gridCol w="551949">
                  <a:extLst>
                    <a:ext uri="{9D8B030D-6E8A-4147-A177-3AD203B41FA5}">
                      <a16:colId xmlns:a16="http://schemas.microsoft.com/office/drawing/2014/main" val="3737659736"/>
                    </a:ext>
                  </a:extLst>
                </a:gridCol>
                <a:gridCol w="551949">
                  <a:extLst>
                    <a:ext uri="{9D8B030D-6E8A-4147-A177-3AD203B41FA5}">
                      <a16:colId xmlns:a16="http://schemas.microsoft.com/office/drawing/2014/main" val="408058470"/>
                    </a:ext>
                  </a:extLst>
                </a:gridCol>
                <a:gridCol w="3311691">
                  <a:extLst>
                    <a:ext uri="{9D8B030D-6E8A-4147-A177-3AD203B41FA5}">
                      <a16:colId xmlns:a16="http://schemas.microsoft.com/office/drawing/2014/main" val="1717230897"/>
                    </a:ext>
                  </a:extLst>
                </a:gridCol>
                <a:gridCol w="2207795">
                  <a:extLst>
                    <a:ext uri="{9D8B030D-6E8A-4147-A177-3AD203B41FA5}">
                      <a16:colId xmlns:a16="http://schemas.microsoft.com/office/drawing/2014/main" val="2014995393"/>
                    </a:ext>
                  </a:extLst>
                </a:gridCol>
              </a:tblGrid>
              <a:tr h="4471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Xsplit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 및 환경설정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54655"/>
                  </a:ext>
                </a:extLst>
              </a:tr>
              <a:tr h="4471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개인방송 컨텐츠 기획서 작성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개인방송 컨텐츠 기획서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365997"/>
                  </a:ext>
                </a:extLst>
              </a:tr>
              <a:tr h="4471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방송하기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유튜브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개인방송 영상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901868"/>
                  </a:ext>
                </a:extLst>
              </a:tr>
              <a:tr h="4471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유튜브 방송 원본 편집하기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방송한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가량의 방송 원본 직접 편집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263869"/>
                  </a:ext>
                </a:extLst>
              </a:tr>
              <a:tr h="4471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유튜브 방송 원본 편집하기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방송한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가량의 방송 원본 직접 편집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198001"/>
                  </a:ext>
                </a:extLst>
              </a:tr>
              <a:tr h="4471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유튜브 방송 업로드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유튜브 채널 관리 방법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유튜브 영상 업로드 확인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307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96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869368"/>
              </p:ext>
            </p:extLst>
          </p:nvPr>
        </p:nvGraphicFramePr>
        <p:xfrm>
          <a:off x="122572" y="11276"/>
          <a:ext cx="6623384" cy="216000"/>
        </p:xfrm>
        <a:graphic>
          <a:graphicData uri="http://schemas.openxmlformats.org/drawingml/2006/table">
            <a:tbl>
              <a:tblPr/>
              <a:tblGrid>
                <a:gridCol w="551949">
                  <a:extLst>
                    <a:ext uri="{9D8B030D-6E8A-4147-A177-3AD203B41FA5}">
                      <a16:colId xmlns:a16="http://schemas.microsoft.com/office/drawing/2014/main" val="2479209898"/>
                    </a:ext>
                  </a:extLst>
                </a:gridCol>
                <a:gridCol w="551949">
                  <a:extLst>
                    <a:ext uri="{9D8B030D-6E8A-4147-A177-3AD203B41FA5}">
                      <a16:colId xmlns:a16="http://schemas.microsoft.com/office/drawing/2014/main" val="1067042672"/>
                    </a:ext>
                  </a:extLst>
                </a:gridCol>
                <a:gridCol w="3311691">
                  <a:extLst>
                    <a:ext uri="{9D8B030D-6E8A-4147-A177-3AD203B41FA5}">
                      <a16:colId xmlns:a16="http://schemas.microsoft.com/office/drawing/2014/main" val="2306247950"/>
                    </a:ext>
                  </a:extLst>
                </a:gridCol>
                <a:gridCol w="2207795">
                  <a:extLst>
                    <a:ext uri="{9D8B030D-6E8A-4147-A177-3AD203B41FA5}">
                      <a16:colId xmlns:a16="http://schemas.microsoft.com/office/drawing/2014/main" val="151257209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  <a:endParaRPr lang="ko-KR" altLang="en-US" sz="95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수업내용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수업결과영상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1703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83822"/>
              </p:ext>
            </p:extLst>
          </p:nvPr>
        </p:nvGraphicFramePr>
        <p:xfrm>
          <a:off x="122572" y="215244"/>
          <a:ext cx="6623384" cy="9665159"/>
        </p:xfrm>
        <a:graphic>
          <a:graphicData uri="http://schemas.openxmlformats.org/drawingml/2006/table">
            <a:tbl>
              <a:tblPr/>
              <a:tblGrid>
                <a:gridCol w="551948">
                  <a:extLst>
                    <a:ext uri="{9D8B030D-6E8A-4147-A177-3AD203B41FA5}">
                      <a16:colId xmlns:a16="http://schemas.microsoft.com/office/drawing/2014/main" val="800625008"/>
                    </a:ext>
                  </a:extLst>
                </a:gridCol>
                <a:gridCol w="551948">
                  <a:extLst>
                    <a:ext uri="{9D8B030D-6E8A-4147-A177-3AD203B41FA5}">
                      <a16:colId xmlns:a16="http://schemas.microsoft.com/office/drawing/2014/main" val="1581391020"/>
                    </a:ext>
                  </a:extLst>
                </a:gridCol>
                <a:gridCol w="3311693">
                  <a:extLst>
                    <a:ext uri="{9D8B030D-6E8A-4147-A177-3AD203B41FA5}">
                      <a16:colId xmlns:a16="http://schemas.microsoft.com/office/drawing/2014/main" val="2784391756"/>
                    </a:ext>
                  </a:extLst>
                </a:gridCol>
                <a:gridCol w="2207795">
                  <a:extLst>
                    <a:ext uri="{9D8B030D-6E8A-4147-A177-3AD203B41FA5}">
                      <a16:colId xmlns:a16="http://schemas.microsoft.com/office/drawing/2014/main" val="1545978525"/>
                    </a:ext>
                  </a:extLst>
                </a:gridCol>
              </a:tblGrid>
              <a:tr h="6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#107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CF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만들기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기획서 작성 방법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영상제작 기획서 작성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영상제작 기획서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464002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#107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CF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만들기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기획서 작성 방법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영상제작 기획서 작성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영상제작 기획서 완성본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093222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#107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CF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만들기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프로젝트 진행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기획에 따라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영상 편집하기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CF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일부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035940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#107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CF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만들기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프로젝트 진행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기획에 따라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영상 편집하기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CF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일부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51858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#107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CF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만들기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프로젝트 진행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기획에 따라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영상 편집하기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CF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일부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27570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#107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CF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만들기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프로젝트 진행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기획에 따라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영상 편집하기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CF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일부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742826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#107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CF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만들기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프로젝트 진행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기획에 따라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영상 편집하기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CF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일부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985836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#107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CF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만들기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프로젝트 진행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- 107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영상 완성 및 유튜브 업로드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CF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일부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121643"/>
                  </a:ext>
                </a:extLst>
              </a:tr>
              <a:tr h="1824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프로젝트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 항목의 사회 수행평가 주제 중 하나를 선택하여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수행평가를 대비한다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①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독도는 우리땅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제작하기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② 자연절약 실천 영상 만들기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③ 인권의 중요성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인권문제의 실태 및 원인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해결방안등을 알리는 동영상 만들기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④ 개인정보와 저작권 보호의 중요성을 인식하고 개인정보 보호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저작권 보호 방법 실천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만들기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⑤ 정보사회에서 지켜야 하는 사이버 윤리의 필요성을 이해하고 사이버 폭력 방지와 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게임 인터넷 스마트폰중독의 에방법을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만들기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기획서 작성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기획서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742496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프로젝트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콘티작성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콘티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88736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프로젝트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 및 촬영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원본영상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32262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프로젝트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 및 촬영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원본영상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68419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프로젝트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촬영한 원본 영상을 기획서와 콘티에 따라 편집</a:t>
                      </a: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편집영상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9" marR="6359" marT="63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51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08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344598"/>
              </p:ext>
            </p:extLst>
          </p:nvPr>
        </p:nvGraphicFramePr>
        <p:xfrm>
          <a:off x="122572" y="11276"/>
          <a:ext cx="6623384" cy="216000"/>
        </p:xfrm>
        <a:graphic>
          <a:graphicData uri="http://schemas.openxmlformats.org/drawingml/2006/table">
            <a:tbl>
              <a:tblPr/>
              <a:tblGrid>
                <a:gridCol w="551949">
                  <a:extLst>
                    <a:ext uri="{9D8B030D-6E8A-4147-A177-3AD203B41FA5}">
                      <a16:colId xmlns:a16="http://schemas.microsoft.com/office/drawing/2014/main" val="2479209898"/>
                    </a:ext>
                  </a:extLst>
                </a:gridCol>
                <a:gridCol w="551949">
                  <a:extLst>
                    <a:ext uri="{9D8B030D-6E8A-4147-A177-3AD203B41FA5}">
                      <a16:colId xmlns:a16="http://schemas.microsoft.com/office/drawing/2014/main" val="1067042672"/>
                    </a:ext>
                  </a:extLst>
                </a:gridCol>
                <a:gridCol w="3311691">
                  <a:extLst>
                    <a:ext uri="{9D8B030D-6E8A-4147-A177-3AD203B41FA5}">
                      <a16:colId xmlns:a16="http://schemas.microsoft.com/office/drawing/2014/main" val="2306247950"/>
                    </a:ext>
                  </a:extLst>
                </a:gridCol>
                <a:gridCol w="2207795">
                  <a:extLst>
                    <a:ext uri="{9D8B030D-6E8A-4147-A177-3AD203B41FA5}">
                      <a16:colId xmlns:a16="http://schemas.microsoft.com/office/drawing/2014/main" val="151257209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  <a:endParaRPr lang="ko-KR" altLang="en-US" sz="95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수업내용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수업결과영상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17037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36061"/>
              </p:ext>
            </p:extLst>
          </p:nvPr>
        </p:nvGraphicFramePr>
        <p:xfrm>
          <a:off x="122572" y="227276"/>
          <a:ext cx="6623384" cy="9678727"/>
        </p:xfrm>
        <a:graphic>
          <a:graphicData uri="http://schemas.openxmlformats.org/drawingml/2006/table">
            <a:tbl>
              <a:tblPr/>
              <a:tblGrid>
                <a:gridCol w="551949">
                  <a:extLst>
                    <a:ext uri="{9D8B030D-6E8A-4147-A177-3AD203B41FA5}">
                      <a16:colId xmlns:a16="http://schemas.microsoft.com/office/drawing/2014/main" val="1381008840"/>
                    </a:ext>
                  </a:extLst>
                </a:gridCol>
                <a:gridCol w="551949">
                  <a:extLst>
                    <a:ext uri="{9D8B030D-6E8A-4147-A177-3AD203B41FA5}">
                      <a16:colId xmlns:a16="http://schemas.microsoft.com/office/drawing/2014/main" val="3374032325"/>
                    </a:ext>
                  </a:extLst>
                </a:gridCol>
                <a:gridCol w="3311691">
                  <a:extLst>
                    <a:ext uri="{9D8B030D-6E8A-4147-A177-3AD203B41FA5}">
                      <a16:colId xmlns:a16="http://schemas.microsoft.com/office/drawing/2014/main" val="1128804784"/>
                    </a:ext>
                  </a:extLst>
                </a:gridCol>
                <a:gridCol w="2207795">
                  <a:extLst>
                    <a:ext uri="{9D8B030D-6E8A-4147-A177-3AD203B41FA5}">
                      <a16:colId xmlns:a16="http://schemas.microsoft.com/office/drawing/2014/main" val="2220622050"/>
                    </a:ext>
                  </a:extLst>
                </a:gridCol>
              </a:tblGrid>
              <a:tr h="820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프로젝트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촬영한 원본 영상을 기획서와 콘티에 따라 편집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편집영상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226457"/>
                  </a:ext>
                </a:extLst>
              </a:tr>
              <a:tr h="820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프로젝트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촬영한 원본 영상을 기획서와 콘티에 따라 편집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편집영상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10083"/>
                  </a:ext>
                </a:extLst>
              </a:tr>
              <a:tr h="820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프로젝트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완성된 영상을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작접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발표 및 소개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발표영상 촬영 및 영상기록 제작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41533"/>
                  </a:ext>
                </a:extLst>
              </a:tr>
              <a:tr h="22943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프로젝트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 항목의 사회 수행평가 주제 중 하나를 선택하여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수행평가를 대비한다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①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힘이 작용하는 상황의 동영상 만들기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② 사람의 소화 과정을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제작하기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③ 유전자가 염색체에 있음을 보여주는 증거들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④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세포의 구조와 기능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⑤ 바이러스의 특성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기획서 작성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기획서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349664"/>
                  </a:ext>
                </a:extLst>
              </a:tr>
              <a:tr h="820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프로젝트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콘티작성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콘티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011458"/>
                  </a:ext>
                </a:extLst>
              </a:tr>
              <a:tr h="820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프로젝트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콘티작성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콘티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264906"/>
                  </a:ext>
                </a:extLst>
              </a:tr>
              <a:tr h="820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프로젝트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 및 촬영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 원본영상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21887"/>
                  </a:ext>
                </a:extLst>
              </a:tr>
              <a:tr h="820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프로젝트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촬영한 원본 영상을 기획서와 콘티에 따라 편집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편집영상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39442"/>
                  </a:ext>
                </a:extLst>
              </a:tr>
              <a:tr h="820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프로젝트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촬영한 원본 영상을 기획서와 콘티에 따라 편집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편집영상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9419"/>
                  </a:ext>
                </a:extLst>
              </a:tr>
              <a:tr h="820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프로젝트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촬영한 원본 영상을 기획서와 콘티에 따라 편집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편집영상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381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58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15227"/>
              </p:ext>
            </p:extLst>
          </p:nvPr>
        </p:nvGraphicFramePr>
        <p:xfrm>
          <a:off x="122572" y="227277"/>
          <a:ext cx="6623384" cy="8351238"/>
        </p:xfrm>
        <a:graphic>
          <a:graphicData uri="http://schemas.openxmlformats.org/drawingml/2006/table">
            <a:tbl>
              <a:tblPr/>
              <a:tblGrid>
                <a:gridCol w="551949">
                  <a:extLst>
                    <a:ext uri="{9D8B030D-6E8A-4147-A177-3AD203B41FA5}">
                      <a16:colId xmlns:a16="http://schemas.microsoft.com/office/drawing/2014/main" val="2359008755"/>
                    </a:ext>
                  </a:extLst>
                </a:gridCol>
                <a:gridCol w="551949">
                  <a:extLst>
                    <a:ext uri="{9D8B030D-6E8A-4147-A177-3AD203B41FA5}">
                      <a16:colId xmlns:a16="http://schemas.microsoft.com/office/drawing/2014/main" val="1017587097"/>
                    </a:ext>
                  </a:extLst>
                </a:gridCol>
                <a:gridCol w="3311691">
                  <a:extLst>
                    <a:ext uri="{9D8B030D-6E8A-4147-A177-3AD203B41FA5}">
                      <a16:colId xmlns:a16="http://schemas.microsoft.com/office/drawing/2014/main" val="33745909"/>
                    </a:ext>
                  </a:extLst>
                </a:gridCol>
                <a:gridCol w="2207795">
                  <a:extLst>
                    <a:ext uri="{9D8B030D-6E8A-4147-A177-3AD203B41FA5}">
                      <a16:colId xmlns:a16="http://schemas.microsoft.com/office/drawing/2014/main" val="2643776959"/>
                    </a:ext>
                  </a:extLst>
                </a:gridCol>
              </a:tblGrid>
              <a:tr h="773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프로젝트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완성된 영상을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작접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발표 및 소개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발표영상 촬영 및 영상기록 제작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71796"/>
                  </a:ext>
                </a:extLst>
              </a:tr>
              <a:tr h="2163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프로젝트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 항목의 사회 수행평가 주제 중 하나를 선택하여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수행평가를 대비한다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① 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 몰랐던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모습과 달라졌으면 하는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모습을 바탕으로 미래의 나는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어떤 모습으로 어떻게 살아가고 있을지 상상하여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표현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②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언어예절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만들기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상황과 대상에 맞게 언어 예절을 갖추어 대화한다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③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컷 원고를 다양한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연출기법을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이용하여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영상광고로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④ 책 읽고 영상으로 표현하기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⑤ 시를 이용한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뮤직비디오 만들기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기획서 작성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기획서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369703"/>
                  </a:ext>
                </a:extLst>
              </a:tr>
              <a:tr h="773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프로젝트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콘티작성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콘티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047784"/>
                  </a:ext>
                </a:extLst>
              </a:tr>
              <a:tr h="773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프로젝트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콘티작성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콘티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264518"/>
                  </a:ext>
                </a:extLst>
              </a:tr>
              <a:tr h="773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프로젝트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 및 촬영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원본영상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717015"/>
                  </a:ext>
                </a:extLst>
              </a:tr>
              <a:tr h="773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프로젝트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촬영한 원본 영상을 기획서와 콘티에 따라 편집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편집영상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393262"/>
                  </a:ext>
                </a:extLst>
              </a:tr>
              <a:tr h="773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프로젝트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촬영한 원본 영상을 기획서와 콘티에 따라 편집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편집영상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89382"/>
                  </a:ext>
                </a:extLst>
              </a:tr>
              <a:tr h="773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프로젝트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촬영한 원본 영상을 기획서와 콘티에 따라 편집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편집영상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891496"/>
                  </a:ext>
                </a:extLst>
              </a:tr>
              <a:tr h="773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프로젝트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완성된 영상을 작접 발표 및 소개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발표영상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촬영 및 영상기록 제작</a:t>
                      </a:r>
                    </a:p>
                  </a:txBody>
                  <a:tcPr marL="6846" marR="6846" marT="684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59646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30285"/>
              </p:ext>
            </p:extLst>
          </p:nvPr>
        </p:nvGraphicFramePr>
        <p:xfrm>
          <a:off x="122572" y="11276"/>
          <a:ext cx="6623384" cy="216000"/>
        </p:xfrm>
        <a:graphic>
          <a:graphicData uri="http://schemas.openxmlformats.org/drawingml/2006/table">
            <a:tbl>
              <a:tblPr/>
              <a:tblGrid>
                <a:gridCol w="551949">
                  <a:extLst>
                    <a:ext uri="{9D8B030D-6E8A-4147-A177-3AD203B41FA5}">
                      <a16:colId xmlns:a16="http://schemas.microsoft.com/office/drawing/2014/main" val="2479209898"/>
                    </a:ext>
                  </a:extLst>
                </a:gridCol>
                <a:gridCol w="551949">
                  <a:extLst>
                    <a:ext uri="{9D8B030D-6E8A-4147-A177-3AD203B41FA5}">
                      <a16:colId xmlns:a16="http://schemas.microsoft.com/office/drawing/2014/main" val="1067042672"/>
                    </a:ext>
                  </a:extLst>
                </a:gridCol>
                <a:gridCol w="3311691">
                  <a:extLst>
                    <a:ext uri="{9D8B030D-6E8A-4147-A177-3AD203B41FA5}">
                      <a16:colId xmlns:a16="http://schemas.microsoft.com/office/drawing/2014/main" val="2306247950"/>
                    </a:ext>
                  </a:extLst>
                </a:gridCol>
                <a:gridCol w="2207795">
                  <a:extLst>
                    <a:ext uri="{9D8B030D-6E8A-4147-A177-3AD203B41FA5}">
                      <a16:colId xmlns:a16="http://schemas.microsoft.com/office/drawing/2014/main" val="151257209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회차</a:t>
                      </a:r>
                      <a:endParaRPr lang="ko-KR" altLang="en-US" sz="95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수업내용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수업결과영상</a:t>
                      </a:r>
                    </a:p>
                  </a:txBody>
                  <a:tcPr marL="6817" marR="6817" marT="68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17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45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7052" y="122988"/>
            <a:ext cx="1260281" cy="395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altLang="ko-KR" sz="2000" b="1" kern="100" dirty="0">
                <a:latin typeface="+mn-ea"/>
                <a:cs typeface="Times New Roman" panose="02020603050405020304" pitchFamily="18" charset="0"/>
              </a:rPr>
              <a:t>4. </a:t>
            </a:r>
            <a:r>
              <a:rPr lang="ko-KR" altLang="ko-KR" sz="2000" b="1" kern="100" dirty="0">
                <a:latin typeface="+mn-ea"/>
                <a:cs typeface="Times New Roman" panose="02020603050405020304" pitchFamily="18" charset="0"/>
              </a:rPr>
              <a:t>시간표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94058" y="518224"/>
            <a:ext cx="1721946" cy="319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altLang="ko-KR" sz="1500" b="1" kern="100" dirty="0">
                <a:latin typeface="+mn-ea"/>
                <a:cs typeface="Times New Roman" panose="02020603050405020304" pitchFamily="18" charset="0"/>
              </a:rPr>
              <a:t>1) </a:t>
            </a:r>
            <a:r>
              <a:rPr lang="ko-KR" altLang="ko-KR" sz="1500" b="1" kern="100" dirty="0">
                <a:latin typeface="+mn-ea"/>
                <a:cs typeface="Times New Roman" panose="02020603050405020304" pitchFamily="18" charset="0"/>
              </a:rPr>
              <a:t>방학 중 시간표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4058" y="4193167"/>
            <a:ext cx="1721946" cy="319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altLang="ko-KR" sz="1500" b="1" kern="100" dirty="0">
                <a:latin typeface="+mn-ea"/>
                <a:cs typeface="Times New Roman" panose="02020603050405020304" pitchFamily="18" charset="0"/>
              </a:rPr>
              <a:t>2) </a:t>
            </a:r>
            <a:r>
              <a:rPr lang="ko-KR" altLang="ko-KR" sz="1500" b="1" kern="100" dirty="0">
                <a:latin typeface="+mn-ea"/>
                <a:cs typeface="Times New Roman" panose="02020603050405020304" pitchFamily="18" charset="0"/>
              </a:rPr>
              <a:t>학기 중 시간표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4058" y="8037091"/>
            <a:ext cx="22829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+mn-ea"/>
              </a:rPr>
              <a:t>3) </a:t>
            </a:r>
            <a:r>
              <a:rPr lang="ko-KR" altLang="ko-KR" sz="1500" b="1" dirty="0">
                <a:latin typeface="+mn-ea"/>
              </a:rPr>
              <a:t>시간표 관련 기타사항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8434" y="8360256"/>
            <a:ext cx="2597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- </a:t>
            </a:r>
            <a:r>
              <a:rPr lang="ko-KR" altLang="ko-KR" sz="1200" smtClean="0"/>
              <a:t>수업 수요와 상황에 따라 변동 가능</a:t>
            </a:r>
            <a:endParaRPr lang="ko-KR" altLang="en-US" sz="1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13125"/>
              </p:ext>
            </p:extLst>
          </p:nvPr>
        </p:nvGraphicFramePr>
        <p:xfrm>
          <a:off x="294060" y="837735"/>
          <a:ext cx="6178931" cy="3078432"/>
        </p:xfrm>
        <a:graphic>
          <a:graphicData uri="http://schemas.openxmlformats.org/drawingml/2006/table">
            <a:tbl>
              <a:tblPr/>
              <a:tblGrid>
                <a:gridCol w="489135">
                  <a:extLst>
                    <a:ext uri="{9D8B030D-6E8A-4147-A177-3AD203B41FA5}">
                      <a16:colId xmlns:a16="http://schemas.microsoft.com/office/drawing/2014/main" val="280682377"/>
                    </a:ext>
                  </a:extLst>
                </a:gridCol>
                <a:gridCol w="812828">
                  <a:extLst>
                    <a:ext uri="{9D8B030D-6E8A-4147-A177-3AD203B41FA5}">
                      <a16:colId xmlns:a16="http://schemas.microsoft.com/office/drawing/2014/main" val="38844062"/>
                    </a:ext>
                  </a:extLst>
                </a:gridCol>
                <a:gridCol w="812828">
                  <a:extLst>
                    <a:ext uri="{9D8B030D-6E8A-4147-A177-3AD203B41FA5}">
                      <a16:colId xmlns:a16="http://schemas.microsoft.com/office/drawing/2014/main" val="1595124191"/>
                    </a:ext>
                  </a:extLst>
                </a:gridCol>
                <a:gridCol w="812828">
                  <a:extLst>
                    <a:ext uri="{9D8B030D-6E8A-4147-A177-3AD203B41FA5}">
                      <a16:colId xmlns:a16="http://schemas.microsoft.com/office/drawing/2014/main" val="790577020"/>
                    </a:ext>
                  </a:extLst>
                </a:gridCol>
                <a:gridCol w="812828">
                  <a:extLst>
                    <a:ext uri="{9D8B030D-6E8A-4147-A177-3AD203B41FA5}">
                      <a16:colId xmlns:a16="http://schemas.microsoft.com/office/drawing/2014/main" val="3064749509"/>
                    </a:ext>
                  </a:extLst>
                </a:gridCol>
                <a:gridCol w="812828">
                  <a:extLst>
                    <a:ext uri="{9D8B030D-6E8A-4147-A177-3AD203B41FA5}">
                      <a16:colId xmlns:a16="http://schemas.microsoft.com/office/drawing/2014/main" val="3851602870"/>
                    </a:ext>
                  </a:extLst>
                </a:gridCol>
                <a:gridCol w="812828">
                  <a:extLst>
                    <a:ext uri="{9D8B030D-6E8A-4147-A177-3AD203B41FA5}">
                      <a16:colId xmlns:a16="http://schemas.microsoft.com/office/drawing/2014/main" val="1784288113"/>
                    </a:ext>
                  </a:extLst>
                </a:gridCol>
                <a:gridCol w="812828">
                  <a:extLst>
                    <a:ext uri="{9D8B030D-6E8A-4147-A177-3AD203B41FA5}">
                      <a16:colId xmlns:a16="http://schemas.microsoft.com/office/drawing/2014/main" val="501072479"/>
                    </a:ext>
                  </a:extLst>
                </a:gridCol>
              </a:tblGrid>
              <a:tr h="2198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시간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월</a:t>
                      </a:r>
                    </a:p>
                  </a:txBody>
                  <a:tcPr marL="5164" marR="5164" marT="51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화</a:t>
                      </a:r>
                    </a:p>
                  </a:txBody>
                  <a:tcPr marL="5164" marR="5164" marT="51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수</a:t>
                      </a:r>
                    </a:p>
                  </a:txBody>
                  <a:tcPr marL="5164" marR="5164" marT="51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목</a:t>
                      </a:r>
                    </a:p>
                  </a:txBody>
                  <a:tcPr marL="5164" marR="5164" marT="51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금</a:t>
                      </a:r>
                    </a:p>
                  </a:txBody>
                  <a:tcPr marL="5164" marR="5164" marT="51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토</a:t>
                      </a:r>
                    </a:p>
                  </a:txBody>
                  <a:tcPr marL="5164" marR="5164" marT="51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일</a:t>
                      </a:r>
                    </a:p>
                  </a:txBody>
                  <a:tcPr marL="5164" marR="5164" marT="516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022661"/>
                  </a:ext>
                </a:extLst>
              </a:tr>
              <a:tr h="21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10:00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349443"/>
                  </a:ext>
                </a:extLst>
              </a:tr>
              <a:tr h="21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10:30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02485"/>
                  </a:ext>
                </a:extLst>
              </a:tr>
              <a:tr h="21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11:00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유튜브 크리에이터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평일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반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&lt;11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~ 12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:30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분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&gt;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7B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유튜브 크리에이터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평일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2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반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&lt;11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~ 12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:30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분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&gt;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4F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유튜브 크리에이터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평일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반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&lt;11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~ 12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:30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분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&gt;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7B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유튜브 크리에이터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평일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2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반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&lt;11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~ 12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:30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분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&gt;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4F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유튜브 크리에이터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주말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반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&lt;11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~ 12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:30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분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&gt;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C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유튜브 크리에이터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주말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반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&lt;11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~ 12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:30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분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&gt;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888034"/>
                  </a:ext>
                </a:extLst>
              </a:tr>
              <a:tr h="21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11:30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60920"/>
                  </a:ext>
                </a:extLst>
              </a:tr>
              <a:tr h="21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12:00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19029"/>
                  </a:ext>
                </a:extLst>
              </a:tr>
              <a:tr h="21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12:30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604617"/>
                  </a:ext>
                </a:extLst>
              </a:tr>
              <a:tr h="21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13:00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52351"/>
                  </a:ext>
                </a:extLst>
              </a:tr>
              <a:tr h="21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13:30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55423"/>
                  </a:ext>
                </a:extLst>
              </a:tr>
              <a:tr h="21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14:00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유튜브 크리에이터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평일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3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반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&lt;2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~ 3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:30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분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&gt;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7B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유튜브 크리에이터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평일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4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반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&lt;2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~ 3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:30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분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&gt;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4F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유튜브 크리에이터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평일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3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반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&lt;2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~ 3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:30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분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&gt;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7B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유튜브 크리에이터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평일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4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반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&lt;2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~ 3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:30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분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&gt;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4F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유튜브 크리에이터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주말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2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반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&lt;2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~ 3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:30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분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&gt;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유튜브 크리에이터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주말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2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반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&lt;2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~ 3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:30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분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&gt;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46430"/>
                  </a:ext>
                </a:extLst>
              </a:tr>
              <a:tr h="21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14:30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294340"/>
                  </a:ext>
                </a:extLst>
              </a:tr>
              <a:tr h="21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15:00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18165"/>
                  </a:ext>
                </a:extLst>
              </a:tr>
              <a:tr h="21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15:30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73440"/>
                  </a:ext>
                </a:extLst>
              </a:tr>
              <a:tr h="21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16:00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632579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324320"/>
              </p:ext>
            </p:extLst>
          </p:nvPr>
        </p:nvGraphicFramePr>
        <p:xfrm>
          <a:off x="294058" y="4508202"/>
          <a:ext cx="6178931" cy="3240965"/>
        </p:xfrm>
        <a:graphic>
          <a:graphicData uri="http://schemas.openxmlformats.org/drawingml/2006/table">
            <a:tbl>
              <a:tblPr/>
              <a:tblGrid>
                <a:gridCol w="489135">
                  <a:extLst>
                    <a:ext uri="{9D8B030D-6E8A-4147-A177-3AD203B41FA5}">
                      <a16:colId xmlns:a16="http://schemas.microsoft.com/office/drawing/2014/main" val="2234848630"/>
                    </a:ext>
                  </a:extLst>
                </a:gridCol>
                <a:gridCol w="812828">
                  <a:extLst>
                    <a:ext uri="{9D8B030D-6E8A-4147-A177-3AD203B41FA5}">
                      <a16:colId xmlns:a16="http://schemas.microsoft.com/office/drawing/2014/main" val="4281062715"/>
                    </a:ext>
                  </a:extLst>
                </a:gridCol>
                <a:gridCol w="812828">
                  <a:extLst>
                    <a:ext uri="{9D8B030D-6E8A-4147-A177-3AD203B41FA5}">
                      <a16:colId xmlns:a16="http://schemas.microsoft.com/office/drawing/2014/main" val="1648339591"/>
                    </a:ext>
                  </a:extLst>
                </a:gridCol>
                <a:gridCol w="812828">
                  <a:extLst>
                    <a:ext uri="{9D8B030D-6E8A-4147-A177-3AD203B41FA5}">
                      <a16:colId xmlns:a16="http://schemas.microsoft.com/office/drawing/2014/main" val="3470308934"/>
                    </a:ext>
                  </a:extLst>
                </a:gridCol>
                <a:gridCol w="812828">
                  <a:extLst>
                    <a:ext uri="{9D8B030D-6E8A-4147-A177-3AD203B41FA5}">
                      <a16:colId xmlns:a16="http://schemas.microsoft.com/office/drawing/2014/main" val="1470299230"/>
                    </a:ext>
                  </a:extLst>
                </a:gridCol>
                <a:gridCol w="812828">
                  <a:extLst>
                    <a:ext uri="{9D8B030D-6E8A-4147-A177-3AD203B41FA5}">
                      <a16:colId xmlns:a16="http://schemas.microsoft.com/office/drawing/2014/main" val="980533585"/>
                    </a:ext>
                  </a:extLst>
                </a:gridCol>
                <a:gridCol w="812828">
                  <a:extLst>
                    <a:ext uri="{9D8B030D-6E8A-4147-A177-3AD203B41FA5}">
                      <a16:colId xmlns:a16="http://schemas.microsoft.com/office/drawing/2014/main" val="2263979912"/>
                    </a:ext>
                  </a:extLst>
                </a:gridCol>
                <a:gridCol w="812828">
                  <a:extLst>
                    <a:ext uri="{9D8B030D-6E8A-4147-A177-3AD203B41FA5}">
                      <a16:colId xmlns:a16="http://schemas.microsoft.com/office/drawing/2014/main" val="320242603"/>
                    </a:ext>
                  </a:extLst>
                </a:gridCol>
              </a:tblGrid>
              <a:tr h="1906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시간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월</a:t>
                      </a:r>
                    </a:p>
                  </a:txBody>
                  <a:tcPr marL="5164" marR="5164" marT="51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화</a:t>
                      </a:r>
                    </a:p>
                  </a:txBody>
                  <a:tcPr marL="5164" marR="5164" marT="51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수</a:t>
                      </a:r>
                    </a:p>
                  </a:txBody>
                  <a:tcPr marL="5164" marR="5164" marT="51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목</a:t>
                      </a:r>
                    </a:p>
                  </a:txBody>
                  <a:tcPr marL="5164" marR="5164" marT="51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금</a:t>
                      </a:r>
                    </a:p>
                  </a:txBody>
                  <a:tcPr marL="5164" marR="5164" marT="51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토</a:t>
                      </a:r>
                    </a:p>
                  </a:txBody>
                  <a:tcPr marL="5164" marR="5164" marT="51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일</a:t>
                      </a:r>
                    </a:p>
                  </a:txBody>
                  <a:tcPr marL="5164" marR="5164" marT="516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63263"/>
                  </a:ext>
                </a:extLst>
              </a:tr>
              <a:tr h="1906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10:00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219827"/>
                  </a:ext>
                </a:extLst>
              </a:tr>
              <a:tr h="1906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10:30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370127"/>
                  </a:ext>
                </a:extLst>
              </a:tr>
              <a:tr h="1906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11:00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유튜브 크리에이터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주말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반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&lt;11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~ 12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:30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분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&gt;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4F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유튜브 크리에이터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주말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반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&lt;11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~ 12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:30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분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&gt;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003745"/>
                  </a:ext>
                </a:extLst>
              </a:tr>
              <a:tr h="1906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11:30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878246"/>
                  </a:ext>
                </a:extLst>
              </a:tr>
              <a:tr h="1906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12:00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713318"/>
                  </a:ext>
                </a:extLst>
              </a:tr>
              <a:tr h="1906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12:30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191269"/>
                  </a:ext>
                </a:extLst>
              </a:tr>
              <a:tr h="1906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13:00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2896"/>
                  </a:ext>
                </a:extLst>
              </a:tr>
              <a:tr h="1906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13:30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51126"/>
                  </a:ext>
                </a:extLst>
              </a:tr>
              <a:tr h="1906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14:00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유튜브 크리에이터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주말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2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반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&lt;2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~ 3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:30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분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&gt;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C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유튜브 크리에이터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주말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2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반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&lt;2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~ 3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:30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분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&gt;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837413"/>
                  </a:ext>
                </a:extLst>
              </a:tr>
              <a:tr h="1906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14:30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36212"/>
                  </a:ext>
                </a:extLst>
              </a:tr>
              <a:tr h="1906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15:00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595129"/>
                  </a:ext>
                </a:extLst>
              </a:tr>
              <a:tr h="1906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15:30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유튜브 크리에이터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주말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3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반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&lt;3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:30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분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~ 5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&gt;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유튜브 크리에이터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주말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3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반</a:t>
                      </a:r>
                      <a:b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&lt;3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:30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분 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~ 5</a:t>
                      </a:r>
                      <a:r>
                        <a:rPr lang="ko-KR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시</a:t>
                      </a:r>
                      <a:r>
                        <a:rPr lang="en-US" altLang="ko-KR" sz="7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&gt;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479074"/>
                  </a:ext>
                </a:extLst>
              </a:tr>
              <a:tr h="1906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16:00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666038"/>
                  </a:ext>
                </a:extLst>
              </a:tr>
              <a:tr h="1906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16:30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28027"/>
                  </a:ext>
                </a:extLst>
              </a:tr>
              <a:tr h="1906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17:00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761154"/>
                  </a:ext>
                </a:extLst>
              </a:tr>
              <a:tr h="1906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17:30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595959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　</a:t>
                      </a:r>
                    </a:p>
                  </a:txBody>
                  <a:tcPr marL="5164" marR="5164" marT="516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930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9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2631</Words>
  <Application>Microsoft Office PowerPoint</Application>
  <PresentationFormat>A4 용지(210x297mm)</PresentationFormat>
  <Paragraphs>625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배달의민족 한나체 Air</vt:lpstr>
      <vt:lpstr>배달의민족 한나체 Pro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 DH</cp:lastModifiedBy>
  <cp:revision>23</cp:revision>
  <cp:lastPrinted>2019-10-05T12:37:43Z</cp:lastPrinted>
  <dcterms:created xsi:type="dcterms:W3CDTF">2019-10-03T03:09:32Z</dcterms:created>
  <dcterms:modified xsi:type="dcterms:W3CDTF">2019-10-05T12:39:48Z</dcterms:modified>
</cp:coreProperties>
</file>