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8" r:id="rId3"/>
    <p:sldId id="261" r:id="rId4"/>
    <p:sldId id="260" r:id="rId5"/>
    <p:sldId id="259"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0FC3B5-FFFF-5D4E-991D-88B5468D9E92}">
          <p14:sldIdLst>
            <p14:sldId id="256"/>
            <p14:sldId id="258"/>
            <p14:sldId id="261"/>
            <p14:sldId id="260"/>
            <p14:sldId id="259"/>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92"/>
    <p:restoredTop sz="84835"/>
  </p:normalViewPr>
  <p:slideViewPr>
    <p:cSldViewPr snapToGrid="0" snapToObjects="1">
      <p:cViewPr varScale="1">
        <p:scale>
          <a:sx n="84" d="100"/>
          <a:sy n="84" d="100"/>
        </p:scale>
        <p:origin x="21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466CF-120A-7A47-9942-875F409D0372}" type="datetimeFigureOut">
              <a:rPr lang="en-US" smtClean="0"/>
              <a:t>4/27/18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61586-2DBF-194F-8498-537D0AF9B4E0}" type="slidenum">
              <a:rPr lang="en-US" smtClean="0"/>
              <a:t>‹#›</a:t>
            </a:fld>
            <a:endParaRPr lang="en-US"/>
          </a:p>
        </p:txBody>
      </p:sp>
    </p:spTree>
    <p:extLst>
      <p:ext uri="{BB962C8B-B14F-4D97-AF65-F5344CB8AC3E}">
        <p14:creationId xmlns:p14="http://schemas.microsoft.com/office/powerpoint/2010/main" val="295758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lackjackclassroom.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ln this Project, we are planning to model the popular casino game — blackjack. We will use its simplest version as our baseline model, which I’m being introducing in details shortly. And we will use Monte Carlo simulation to explore how different rules and strategies could affect the game outcome in the long run from the perspective of the House.</a:t>
            </a:r>
          </a:p>
        </p:txBody>
      </p:sp>
      <p:sp>
        <p:nvSpPr>
          <p:cNvPr id="4" name="Slide Number Placeholder 3"/>
          <p:cNvSpPr>
            <a:spLocks noGrp="1"/>
          </p:cNvSpPr>
          <p:nvPr>
            <p:ph type="sldNum" sz="quarter" idx="10"/>
          </p:nvPr>
        </p:nvSpPr>
        <p:spPr/>
        <p:txBody>
          <a:bodyPr/>
          <a:lstStyle/>
          <a:p>
            <a:fld id="{1C361586-2DBF-194F-8498-537D0AF9B4E0}" type="slidenum">
              <a:rPr lang="en-US" smtClean="0"/>
              <a:t>1</a:t>
            </a:fld>
            <a:endParaRPr lang="en-US"/>
          </a:p>
        </p:txBody>
      </p:sp>
    </p:spTree>
    <p:extLst>
      <p:ext uri="{BB962C8B-B14F-4D97-AF65-F5344CB8AC3E}">
        <p14:creationId xmlns:p14="http://schemas.microsoft.com/office/powerpoint/2010/main" val="429175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Assuming that not everyone in the room are Blackjack experts like both of us, so first, let’s take a look at the basic rules of the game. As I just mentioned, for now we are using the simplest version of the game, that is, single deck game and single player. </a:t>
            </a:r>
          </a:p>
          <a:p>
            <a:r>
              <a:rPr lang="en-US" sz="1200" kern="1200" dirty="0">
                <a:solidFill>
                  <a:schemeClr val="tx1"/>
                </a:solidFill>
                <a:effectLst/>
                <a:latin typeface="+mn-lt"/>
                <a:ea typeface="+mn-ea"/>
                <a:cs typeface="+mn-cs"/>
              </a:rPr>
              <a:t>- card values are displayed in this picture: 2 to 10 are counted by their face value, jack, queen and king are also counted as 10s; and ace can be either 1 or 11 depending on the situation (since we would want the total value of our cards to be as close to 21 without getting over 21, so as long as counting ace as 11 doesn’t get you busted, count it as 11, otherwise, otherwise it is 1.)</a:t>
            </a:r>
          </a:p>
          <a:p>
            <a:pPr marL="171450" indent="-171450">
              <a:buFontTx/>
              <a:buChar char="-"/>
            </a:pPr>
            <a:r>
              <a:rPr lang="en-US" sz="1200" kern="1200" dirty="0">
                <a:solidFill>
                  <a:schemeClr val="tx1"/>
                </a:solidFill>
                <a:effectLst/>
                <a:latin typeface="+mn-lt"/>
                <a:ea typeface="+mn-ea"/>
                <a:cs typeface="+mn-cs"/>
              </a:rPr>
              <a:t>Generally speaking, the game starts with the player putting his bet on the betting area. Then initially player will receive two cards, both facing up; and dealer also gets two cards, only the second facing up. Then if Blackjack doesn’t happen then player can decide on his following moves based on some strategies, which is explained in details in the next slide. This continues until player decide not to take any more actions, dealer will first reveal his hold card, and if the card total is 16 points or lower, the dealer will always draw another card from the deck. When dealer stops, game ends.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 To win:  1) Blackjack at the first two cards (ace and one of the ten-point cards); 2) If Blackjack didn’t happen, then game continues and your goal is to get closer to 21 than the dealer without go bust. Note that, if you go bust, you automatically lose, and the dealer does not have to show their hand. </a:t>
            </a:r>
          </a:p>
        </p:txBody>
      </p:sp>
      <p:sp>
        <p:nvSpPr>
          <p:cNvPr id="4" name="Slide Number Placeholder 3"/>
          <p:cNvSpPr>
            <a:spLocks noGrp="1"/>
          </p:cNvSpPr>
          <p:nvPr>
            <p:ph type="sldNum" sz="quarter" idx="10"/>
          </p:nvPr>
        </p:nvSpPr>
        <p:spPr/>
        <p:txBody>
          <a:bodyPr/>
          <a:lstStyle/>
          <a:p>
            <a:fld id="{1C361586-2DBF-194F-8498-537D0AF9B4E0}" type="slidenum">
              <a:rPr lang="en-US" smtClean="0"/>
              <a:t>2</a:t>
            </a:fld>
            <a:endParaRPr lang="en-US"/>
          </a:p>
        </p:txBody>
      </p:sp>
    </p:spTree>
    <p:extLst>
      <p:ext uri="{BB962C8B-B14F-4D97-AF65-F5344CB8AC3E}">
        <p14:creationId xmlns:p14="http://schemas.microsoft.com/office/powerpoint/2010/main" val="300891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strategy card is said to be available at all casinos. And this specific one is downloaded from </a:t>
            </a:r>
            <a:r>
              <a:rPr lang="en-US" sz="1200" kern="1200" dirty="0">
                <a:solidFill>
                  <a:schemeClr val="tx1"/>
                </a:solidFill>
                <a:effectLst/>
                <a:latin typeface="+mn-lt"/>
                <a:ea typeface="+mn-ea"/>
                <a:cs typeface="+mn-cs"/>
                <a:hlinkClick r:id="rId3"/>
              </a:rPr>
              <a:t>blackjackclassroom.com</a:t>
            </a:r>
            <a:r>
              <a:rPr lang="en-US" sz="1200" kern="1200" dirty="0">
                <a:solidFill>
                  <a:schemeClr val="tx1"/>
                </a:solidFill>
                <a:effectLst/>
                <a:latin typeface="+mn-lt"/>
                <a:ea typeface="+mn-ea"/>
                <a:cs typeface="+mn-cs"/>
              </a:rPr>
              <a:t>. This one is for single deck game only, multiple deck games have different strategy chart. The suggested strategy will be at the interception of your hand and dealer’s up card. </a:t>
            </a:r>
          </a:p>
          <a:p>
            <a:r>
              <a:rPr lang="en-US" sz="1200" kern="1200" dirty="0">
                <a:solidFill>
                  <a:schemeClr val="tx1"/>
                </a:solidFill>
                <a:effectLst/>
                <a:latin typeface="+mn-lt"/>
                <a:ea typeface="+mn-ea"/>
                <a:cs typeface="+mn-cs"/>
              </a:rPr>
              <a:t>- hit: to request another card</a:t>
            </a:r>
          </a:p>
          <a:p>
            <a:r>
              <a:rPr lang="en-US" sz="1200" kern="1200" dirty="0">
                <a:solidFill>
                  <a:schemeClr val="tx1"/>
                </a:solidFill>
                <a:effectLst/>
                <a:latin typeface="+mn-lt"/>
                <a:ea typeface="+mn-ea"/>
                <a:cs typeface="+mn-cs"/>
              </a:rPr>
              <a:t>- stay: no additional card</a:t>
            </a:r>
          </a:p>
          <a:p>
            <a:r>
              <a:rPr lang="en-US" sz="1200" kern="1200" dirty="0">
                <a:solidFill>
                  <a:schemeClr val="tx1"/>
                </a:solidFill>
                <a:effectLst/>
                <a:latin typeface="+mn-lt"/>
                <a:ea typeface="+mn-ea"/>
                <a:cs typeface="+mn-cs"/>
              </a:rPr>
              <a:t>- double down: you choose to add additional bet after the initial bet, but you only get one more card. The additional bet can be anything up to your initial bet</a:t>
            </a:r>
          </a:p>
          <a:p>
            <a:r>
              <a:rPr lang="en-US" sz="1200" kern="1200" dirty="0">
                <a:solidFill>
                  <a:schemeClr val="tx1"/>
                </a:solidFill>
                <a:effectLst/>
                <a:latin typeface="+mn-lt"/>
                <a:ea typeface="+mn-ea"/>
                <a:cs typeface="+mn-cs"/>
              </a:rPr>
              <a:t>- Split: only allowed when the first two cards are the same, and you may split them into two separate hands by placing another bet equal to your initial bet. You can think of these two hands as acting independently like two players. Re-splitting are allowed in our model. </a:t>
            </a:r>
          </a:p>
        </p:txBody>
      </p:sp>
      <p:sp>
        <p:nvSpPr>
          <p:cNvPr id="4" name="Slide Number Placeholder 3"/>
          <p:cNvSpPr>
            <a:spLocks noGrp="1"/>
          </p:cNvSpPr>
          <p:nvPr>
            <p:ph type="sldNum" sz="quarter" idx="10"/>
          </p:nvPr>
        </p:nvSpPr>
        <p:spPr/>
        <p:txBody>
          <a:bodyPr/>
          <a:lstStyle/>
          <a:p>
            <a:fld id="{1C361586-2DBF-194F-8498-537D0AF9B4E0}" type="slidenum">
              <a:rPr lang="en-US" smtClean="0"/>
              <a:t>3</a:t>
            </a:fld>
            <a:endParaRPr lang="en-US"/>
          </a:p>
        </p:txBody>
      </p:sp>
    </p:spTree>
    <p:extLst>
      <p:ext uri="{BB962C8B-B14F-4D97-AF65-F5344CB8AC3E}">
        <p14:creationId xmlns:p14="http://schemas.microsoft.com/office/powerpoint/2010/main" val="231866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61586-2DBF-194F-8498-537D0AF9B4E0}" type="slidenum">
              <a:rPr lang="en-US" smtClean="0"/>
              <a:t>5</a:t>
            </a:fld>
            <a:endParaRPr lang="en-US"/>
          </a:p>
        </p:txBody>
      </p:sp>
    </p:spTree>
    <p:extLst>
      <p:ext uri="{BB962C8B-B14F-4D97-AF65-F5344CB8AC3E}">
        <p14:creationId xmlns:p14="http://schemas.microsoft.com/office/powerpoint/2010/main" val="343059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61586-2DBF-194F-8498-537D0AF9B4E0}" type="slidenum">
              <a:rPr lang="en-US" smtClean="0"/>
              <a:t>6</a:t>
            </a:fld>
            <a:endParaRPr lang="en-US"/>
          </a:p>
        </p:txBody>
      </p:sp>
    </p:spTree>
    <p:extLst>
      <p:ext uri="{BB962C8B-B14F-4D97-AF65-F5344CB8AC3E}">
        <p14:creationId xmlns:p14="http://schemas.microsoft.com/office/powerpoint/2010/main" val="373334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4/27/18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4/27/18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15D5-3FE8-504D-A2F4-A33305907750}"/>
              </a:ext>
            </a:extLst>
          </p:cNvPr>
          <p:cNvSpPr>
            <a:spLocks noGrp="1"/>
          </p:cNvSpPr>
          <p:nvPr>
            <p:ph type="ctrTitle"/>
          </p:nvPr>
        </p:nvSpPr>
        <p:spPr/>
        <p:txBody>
          <a:bodyPr/>
          <a:lstStyle/>
          <a:p>
            <a:r>
              <a:rPr lang="en-US" dirty="0"/>
              <a:t>Blackjack Game Variant Simulation</a:t>
            </a:r>
          </a:p>
        </p:txBody>
      </p:sp>
      <p:sp>
        <p:nvSpPr>
          <p:cNvPr id="3" name="Subtitle 2">
            <a:extLst>
              <a:ext uri="{FF2B5EF4-FFF2-40B4-BE49-F238E27FC236}">
                <a16:creationId xmlns:a16="http://schemas.microsoft.com/office/drawing/2014/main" id="{FBBA39E2-7E49-614E-BA16-0F999E645ED9}"/>
              </a:ext>
            </a:extLst>
          </p:cNvPr>
          <p:cNvSpPr>
            <a:spLocks noGrp="1"/>
          </p:cNvSpPr>
          <p:nvPr>
            <p:ph type="subTitle" idx="1"/>
          </p:nvPr>
        </p:nvSpPr>
        <p:spPr/>
        <p:txBody>
          <a:bodyPr>
            <a:normAutofit lnSpcReduction="10000"/>
          </a:bodyPr>
          <a:lstStyle/>
          <a:p>
            <a:r>
              <a:rPr lang="en-US" sz="2400" dirty="0"/>
              <a:t>Team: Nan Yang, Wei Zhong</a:t>
            </a:r>
          </a:p>
        </p:txBody>
      </p:sp>
      <p:pic>
        <p:nvPicPr>
          <p:cNvPr id="4" name="Picture 3">
            <a:extLst>
              <a:ext uri="{FF2B5EF4-FFF2-40B4-BE49-F238E27FC236}">
                <a16:creationId xmlns:a16="http://schemas.microsoft.com/office/drawing/2014/main" id="{9A001BB6-EDCB-BC4A-AABB-63A0D5D0AB6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4709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928E-E36B-5B45-A7E9-537CD5A032E8}"/>
              </a:ext>
            </a:extLst>
          </p:cNvPr>
          <p:cNvSpPr>
            <a:spLocks noGrp="1"/>
          </p:cNvSpPr>
          <p:nvPr>
            <p:ph type="title"/>
          </p:nvPr>
        </p:nvSpPr>
        <p:spPr/>
        <p:txBody>
          <a:bodyPr/>
          <a:lstStyle/>
          <a:p>
            <a:r>
              <a:rPr lang="en-US" dirty="0"/>
              <a:t>Basic rules of Original Blackjack</a:t>
            </a:r>
          </a:p>
        </p:txBody>
      </p:sp>
      <p:sp>
        <p:nvSpPr>
          <p:cNvPr id="3" name="Vertical Text Placeholder 2">
            <a:extLst>
              <a:ext uri="{FF2B5EF4-FFF2-40B4-BE49-F238E27FC236}">
                <a16:creationId xmlns:a16="http://schemas.microsoft.com/office/drawing/2014/main" id="{DECE91F1-1566-214F-906A-642AB5ED57C6}"/>
              </a:ext>
            </a:extLst>
          </p:cNvPr>
          <p:cNvSpPr>
            <a:spLocks noGrp="1"/>
          </p:cNvSpPr>
          <p:nvPr>
            <p:ph type="body" orient="vert" idx="1"/>
          </p:nvPr>
        </p:nvSpPr>
        <p:spPr>
          <a:xfrm>
            <a:off x="43132" y="2525907"/>
            <a:ext cx="10642471" cy="4217970"/>
          </a:xfrm>
        </p:spPr>
        <p:txBody>
          <a:bodyPr vert="horz">
            <a:normAutofit/>
          </a:bodyPr>
          <a:lstStyle/>
          <a:p>
            <a:pPr marL="0" indent="0">
              <a:buNone/>
            </a:pPr>
            <a:r>
              <a:rPr lang="en-US" sz="2400" dirty="0"/>
              <a:t>Simplest version: single deck, single player</a:t>
            </a:r>
          </a:p>
          <a:p>
            <a:pPr lvl="1"/>
            <a:r>
              <a:rPr lang="en-US" sz="2400" dirty="0"/>
              <a:t> Card values </a:t>
            </a:r>
          </a:p>
          <a:p>
            <a:pPr lvl="1"/>
            <a:r>
              <a:rPr lang="en-US" sz="2400" dirty="0"/>
              <a:t>  Game process</a:t>
            </a:r>
          </a:p>
          <a:p>
            <a:pPr marL="457200" lvl="1" indent="0">
              <a:buNone/>
            </a:pPr>
            <a:r>
              <a:rPr lang="en-US" sz="2400" dirty="0"/>
              <a:t>betting </a:t>
            </a:r>
            <a:r>
              <a:rPr lang="en-US" sz="2400" dirty="0">
                <a:sym typeface="Wingdings" pitchFamily="2" charset="2"/>
              </a:rPr>
              <a:t></a:t>
            </a:r>
            <a:r>
              <a:rPr lang="en-US" sz="2400" dirty="0"/>
              <a:t> each party get 2 cards </a:t>
            </a:r>
          </a:p>
          <a:p>
            <a:pPr marL="457200" lvl="1" indent="0">
              <a:buNone/>
            </a:pPr>
            <a:r>
              <a:rPr lang="en-US" sz="2400" dirty="0">
                <a:sym typeface="Wingdings" pitchFamily="2" charset="2"/>
              </a:rPr>
              <a:t> player’s decisions  dealer draw card  end </a:t>
            </a:r>
            <a:endParaRPr lang="en-US" sz="2400" dirty="0"/>
          </a:p>
          <a:p>
            <a:pPr lvl="1"/>
            <a:r>
              <a:rPr lang="en-US" sz="2400" dirty="0"/>
              <a:t> To win: </a:t>
            </a:r>
          </a:p>
          <a:p>
            <a:pPr lvl="2">
              <a:buFont typeface="Wingdings" pitchFamily="2" charset="2"/>
              <a:buChar char="Ø"/>
            </a:pPr>
            <a:r>
              <a:rPr lang="en-US" sz="2200" dirty="0"/>
              <a:t> Blackjack at the first two cards (3 to 2)</a:t>
            </a:r>
          </a:p>
          <a:p>
            <a:pPr lvl="2">
              <a:buFont typeface="Wingdings" pitchFamily="2" charset="2"/>
              <a:buChar char="Ø"/>
            </a:pPr>
            <a:r>
              <a:rPr lang="en-US" sz="2200" dirty="0"/>
              <a:t> closer to 21 than dealer without going over</a:t>
            </a:r>
          </a:p>
        </p:txBody>
      </p:sp>
      <p:pic>
        <p:nvPicPr>
          <p:cNvPr id="5" name="Picture 4">
            <a:extLst>
              <a:ext uri="{FF2B5EF4-FFF2-40B4-BE49-F238E27FC236}">
                <a16:creationId xmlns:a16="http://schemas.microsoft.com/office/drawing/2014/main" id="{7BC1854D-226A-1B4A-AADD-703538A39BD3}"/>
              </a:ext>
            </a:extLst>
          </p:cNvPr>
          <p:cNvPicPr>
            <a:picLocks noChangeAspect="1"/>
          </p:cNvPicPr>
          <p:nvPr/>
        </p:nvPicPr>
        <p:blipFill>
          <a:blip r:embed="rId3"/>
          <a:stretch>
            <a:fillRect/>
          </a:stretch>
        </p:blipFill>
        <p:spPr>
          <a:xfrm>
            <a:off x="7889491" y="2107735"/>
            <a:ext cx="4151415" cy="2661490"/>
          </a:xfrm>
          <a:prstGeom prst="rect">
            <a:avLst/>
          </a:prstGeom>
        </p:spPr>
      </p:pic>
    </p:spTree>
    <p:extLst>
      <p:ext uri="{BB962C8B-B14F-4D97-AF65-F5344CB8AC3E}">
        <p14:creationId xmlns:p14="http://schemas.microsoft.com/office/powerpoint/2010/main" val="67326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BC0A-14F6-344C-BBE0-88B7E5056893}"/>
              </a:ext>
            </a:extLst>
          </p:cNvPr>
          <p:cNvSpPr>
            <a:spLocks noGrp="1"/>
          </p:cNvSpPr>
          <p:nvPr>
            <p:ph type="title"/>
          </p:nvPr>
        </p:nvSpPr>
        <p:spPr/>
        <p:txBody>
          <a:bodyPr/>
          <a:lstStyle/>
          <a:p>
            <a:r>
              <a:rPr lang="en-US" dirty="0"/>
              <a:t>Player Strategy</a:t>
            </a:r>
          </a:p>
        </p:txBody>
      </p:sp>
      <p:sp>
        <p:nvSpPr>
          <p:cNvPr id="3" name="Vertical Text Placeholder 2">
            <a:extLst>
              <a:ext uri="{FF2B5EF4-FFF2-40B4-BE49-F238E27FC236}">
                <a16:creationId xmlns:a16="http://schemas.microsoft.com/office/drawing/2014/main" id="{6B550DF9-E034-6D46-BA73-B1A6D4734CB6}"/>
              </a:ext>
            </a:extLst>
          </p:cNvPr>
          <p:cNvSpPr>
            <a:spLocks noGrp="1"/>
          </p:cNvSpPr>
          <p:nvPr>
            <p:ph type="body" orient="vert" idx="1"/>
          </p:nvPr>
        </p:nvSpPr>
        <p:spPr>
          <a:xfrm>
            <a:off x="810000" y="2406825"/>
            <a:ext cx="10563285" cy="3674397"/>
          </a:xfrm>
        </p:spPr>
        <p:txBody>
          <a:bodyPr vert="horz">
            <a:normAutofit/>
          </a:bodyPr>
          <a:lstStyle/>
          <a:p>
            <a:pPr marL="0" indent="0">
              <a:buNone/>
            </a:pPr>
            <a:r>
              <a:rPr lang="en-US" sz="2400" dirty="0"/>
              <a:t>Advanced Strategy:</a:t>
            </a:r>
          </a:p>
          <a:p>
            <a:r>
              <a:rPr lang="en-US" sz="2400" dirty="0"/>
              <a:t> Hit</a:t>
            </a:r>
          </a:p>
          <a:p>
            <a:r>
              <a:rPr lang="en-US" sz="2400" dirty="0"/>
              <a:t> Stay</a:t>
            </a:r>
          </a:p>
          <a:p>
            <a:r>
              <a:rPr lang="en-US" sz="2400" dirty="0"/>
              <a:t> Double down</a:t>
            </a:r>
          </a:p>
          <a:p>
            <a:r>
              <a:rPr lang="en-US" sz="2400" dirty="0"/>
              <a:t> Split</a:t>
            </a:r>
          </a:p>
          <a:p>
            <a:pPr marL="0" indent="0">
              <a:buNone/>
            </a:pPr>
            <a:r>
              <a:rPr lang="en-US" sz="2400" dirty="0"/>
              <a:t>”Dumb” Strategy: hit until 16</a:t>
            </a:r>
          </a:p>
          <a:p>
            <a:pPr marL="0" indent="0">
              <a:buNone/>
            </a:pPr>
            <a:endParaRPr lang="en-US" sz="2400" dirty="0"/>
          </a:p>
          <a:p>
            <a:pPr marL="0" indent="0">
              <a:buNone/>
            </a:pPr>
            <a:endParaRPr lang="en-US" sz="1600" dirty="0"/>
          </a:p>
        </p:txBody>
      </p:sp>
      <p:pic>
        <p:nvPicPr>
          <p:cNvPr id="6" name="Picture 5">
            <a:extLst>
              <a:ext uri="{FF2B5EF4-FFF2-40B4-BE49-F238E27FC236}">
                <a16:creationId xmlns:a16="http://schemas.microsoft.com/office/drawing/2014/main" id="{D60BFCF7-6515-1545-9D8F-22A96FAFB40A}"/>
              </a:ext>
            </a:extLst>
          </p:cNvPr>
          <p:cNvPicPr>
            <a:picLocks noChangeAspect="1"/>
          </p:cNvPicPr>
          <p:nvPr/>
        </p:nvPicPr>
        <p:blipFill>
          <a:blip r:embed="rId3"/>
          <a:stretch>
            <a:fillRect/>
          </a:stretch>
        </p:blipFill>
        <p:spPr>
          <a:xfrm>
            <a:off x="6635578" y="321277"/>
            <a:ext cx="5137819" cy="6215448"/>
          </a:xfrm>
          <a:prstGeom prst="rect">
            <a:avLst/>
          </a:prstGeom>
        </p:spPr>
      </p:pic>
      <p:pic>
        <p:nvPicPr>
          <p:cNvPr id="5" name="Picture 4">
            <a:extLst>
              <a:ext uri="{FF2B5EF4-FFF2-40B4-BE49-F238E27FC236}">
                <a16:creationId xmlns:a16="http://schemas.microsoft.com/office/drawing/2014/main" id="{BAADC6C2-B5D3-934E-A743-F0771DB32245}"/>
              </a:ext>
            </a:extLst>
          </p:cNvPr>
          <p:cNvPicPr>
            <a:picLocks noChangeAspect="1"/>
          </p:cNvPicPr>
          <p:nvPr/>
        </p:nvPicPr>
        <p:blipFill>
          <a:blip r:embed="rId4"/>
          <a:stretch>
            <a:fillRect/>
          </a:stretch>
        </p:blipFill>
        <p:spPr>
          <a:xfrm>
            <a:off x="5523470" y="1083614"/>
            <a:ext cx="6482492" cy="4861869"/>
          </a:xfrm>
          <a:prstGeom prst="rect">
            <a:avLst/>
          </a:prstGeom>
        </p:spPr>
      </p:pic>
    </p:spTree>
    <p:extLst>
      <p:ext uri="{BB962C8B-B14F-4D97-AF65-F5344CB8AC3E}">
        <p14:creationId xmlns:p14="http://schemas.microsoft.com/office/powerpoint/2010/main" val="180147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F8ED-A354-8840-8038-D185DB5089D2}"/>
              </a:ext>
            </a:extLst>
          </p:cNvPr>
          <p:cNvSpPr>
            <a:spLocks noGrp="1"/>
          </p:cNvSpPr>
          <p:nvPr>
            <p:ph type="title"/>
          </p:nvPr>
        </p:nvSpPr>
        <p:spPr/>
        <p:txBody>
          <a:bodyPr/>
          <a:lstStyle/>
          <a:p>
            <a:r>
              <a:rPr lang="en-US" dirty="0"/>
              <a:t>Game Variant</a:t>
            </a:r>
          </a:p>
        </p:txBody>
      </p:sp>
      <p:sp>
        <p:nvSpPr>
          <p:cNvPr id="3" name="Vertical Text Placeholder 2">
            <a:extLst>
              <a:ext uri="{FF2B5EF4-FFF2-40B4-BE49-F238E27FC236}">
                <a16:creationId xmlns:a16="http://schemas.microsoft.com/office/drawing/2014/main" id="{50FBD5A8-79D0-3A47-A698-16D212C049C6}"/>
              </a:ext>
            </a:extLst>
          </p:cNvPr>
          <p:cNvSpPr>
            <a:spLocks noGrp="1"/>
          </p:cNvSpPr>
          <p:nvPr>
            <p:ph type="body" orient="vert" idx="1"/>
          </p:nvPr>
        </p:nvSpPr>
        <p:spPr>
          <a:xfrm>
            <a:off x="617838" y="2289349"/>
            <a:ext cx="10527957" cy="4386649"/>
          </a:xfrm>
        </p:spPr>
        <p:txBody>
          <a:bodyPr vert="horz">
            <a:normAutofit/>
          </a:bodyPr>
          <a:lstStyle/>
          <a:p>
            <a:pPr marL="0" indent="0">
              <a:buNone/>
            </a:pPr>
            <a:r>
              <a:rPr lang="en-US" sz="2400" dirty="0"/>
              <a:t>For Player:</a:t>
            </a:r>
          </a:p>
          <a:p>
            <a:r>
              <a:rPr lang="en-US" sz="2400" dirty="0"/>
              <a:t> General fee to start </a:t>
            </a:r>
          </a:p>
          <a:p>
            <a:pPr lvl="1">
              <a:buFont typeface="Wingdings" pitchFamily="2" charset="2"/>
              <a:buChar char="Ø"/>
            </a:pPr>
            <a:r>
              <a:rPr lang="en-US" sz="2200" dirty="0"/>
              <a:t>Before adding this general fee, our simulation result shows that casino could even lose many in the long run even with a steady winning rate.</a:t>
            </a:r>
          </a:p>
          <a:p>
            <a:pPr lvl="1">
              <a:buFont typeface="Wingdings" pitchFamily="2" charset="2"/>
              <a:buChar char="Ø"/>
            </a:pPr>
            <a:r>
              <a:rPr lang="en-US" sz="2200" dirty="0"/>
              <a:t>Our guess is that in reality, no matter win or lose, casinos always have  other gains, such as hotel fees, etc. We want to take that into account when calculating it’s profit.</a:t>
            </a:r>
          </a:p>
          <a:p>
            <a:r>
              <a:rPr lang="en-US" sz="2400" dirty="0"/>
              <a:t>Player has the choice of paying additional fee for a higher pay rate under same color when he wins</a:t>
            </a:r>
          </a:p>
          <a:p>
            <a:endParaRPr lang="en-US" sz="2400" dirty="0"/>
          </a:p>
        </p:txBody>
      </p:sp>
    </p:spTree>
    <p:extLst>
      <p:ext uri="{BB962C8B-B14F-4D97-AF65-F5344CB8AC3E}">
        <p14:creationId xmlns:p14="http://schemas.microsoft.com/office/powerpoint/2010/main" val="220905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77A5-1075-444D-86EE-2321C8A6F48B}"/>
              </a:ext>
            </a:extLst>
          </p:cNvPr>
          <p:cNvSpPr>
            <a:spLocks noGrp="1"/>
          </p:cNvSpPr>
          <p:nvPr>
            <p:ph type="title"/>
          </p:nvPr>
        </p:nvSpPr>
        <p:spPr/>
        <p:txBody>
          <a:bodyPr/>
          <a:lstStyle/>
          <a:p>
            <a:r>
              <a:rPr lang="en-US" dirty="0"/>
              <a:t>Monte Carlo Simulation</a:t>
            </a:r>
          </a:p>
        </p:txBody>
      </p:sp>
      <p:sp>
        <p:nvSpPr>
          <p:cNvPr id="3" name="Vertical Text Placeholder 2">
            <a:extLst>
              <a:ext uri="{FF2B5EF4-FFF2-40B4-BE49-F238E27FC236}">
                <a16:creationId xmlns:a16="http://schemas.microsoft.com/office/drawing/2014/main" id="{1800EB68-A7CB-2141-84EE-E81E54276DF8}"/>
              </a:ext>
            </a:extLst>
          </p:cNvPr>
          <p:cNvSpPr>
            <a:spLocks noGrp="1"/>
          </p:cNvSpPr>
          <p:nvPr>
            <p:ph type="body" orient="vert" idx="1"/>
          </p:nvPr>
        </p:nvSpPr>
        <p:spPr>
          <a:xfrm>
            <a:off x="810000" y="2445660"/>
            <a:ext cx="10669427" cy="3674397"/>
          </a:xfrm>
        </p:spPr>
        <p:txBody>
          <a:bodyPr vert="horz">
            <a:normAutofit/>
          </a:bodyPr>
          <a:lstStyle/>
          <a:p>
            <a:r>
              <a:rPr lang="en-US" sz="2400" dirty="0"/>
              <a:t>Test variant game result (from Dealer perspective)</a:t>
            </a:r>
          </a:p>
          <a:p>
            <a:pPr lvl="1"/>
            <a:r>
              <a:rPr lang="en-US" sz="2400" dirty="0"/>
              <a:t> probability of net win: around 48.02%</a:t>
            </a:r>
          </a:p>
          <a:p>
            <a:pPr lvl="1"/>
            <a:r>
              <a:rPr lang="en-US" sz="2400" dirty="0"/>
              <a:t> probability of net lose: around 43.49%</a:t>
            </a:r>
          </a:p>
          <a:p>
            <a:pPr lvl="1"/>
            <a:r>
              <a:rPr lang="en-US" sz="2400" dirty="0"/>
              <a:t> probability of tie: 8.49%</a:t>
            </a:r>
          </a:p>
          <a:p>
            <a:pPr lvl="1"/>
            <a:r>
              <a:rPr lang="en-US" sz="2400" dirty="0"/>
              <a:t> probability of Blackjack: 9.32%</a:t>
            </a:r>
          </a:p>
          <a:p>
            <a:pPr lvl="1"/>
            <a:r>
              <a:rPr lang="en-US" sz="2400" dirty="0"/>
              <a:t>even with a general fee of as small as 1 dollar, casino is profiting </a:t>
            </a:r>
          </a:p>
          <a:p>
            <a:r>
              <a:rPr lang="en-US" sz="2400" dirty="0"/>
              <a:t>Compare different strategy result</a:t>
            </a:r>
          </a:p>
          <a:p>
            <a:pPr marL="0" indent="0">
              <a:buNone/>
            </a:pPr>
            <a:endParaRPr lang="en-US" sz="2400" dirty="0"/>
          </a:p>
        </p:txBody>
      </p:sp>
    </p:spTree>
    <p:extLst>
      <p:ext uri="{BB962C8B-B14F-4D97-AF65-F5344CB8AC3E}">
        <p14:creationId xmlns:p14="http://schemas.microsoft.com/office/powerpoint/2010/main" val="150229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7D60-5BC1-024B-A3C1-A9280F7E7CCD}"/>
              </a:ext>
            </a:extLst>
          </p:cNvPr>
          <p:cNvSpPr>
            <a:spLocks noGrp="1"/>
          </p:cNvSpPr>
          <p:nvPr>
            <p:ph type="title"/>
          </p:nvPr>
        </p:nvSpPr>
        <p:spPr>
          <a:xfrm>
            <a:off x="810000" y="2114485"/>
            <a:ext cx="10561418" cy="1468800"/>
          </a:xfrm>
        </p:spPr>
        <p:txBody>
          <a:bodyPr/>
          <a:lstStyle/>
          <a:p>
            <a:pPr algn="ctr"/>
            <a:r>
              <a:rPr lang="en-US" sz="6000" dirty="0"/>
              <a:t>Thank you !</a:t>
            </a:r>
          </a:p>
        </p:txBody>
      </p:sp>
    </p:spTree>
    <p:extLst>
      <p:ext uri="{BB962C8B-B14F-4D97-AF65-F5344CB8AC3E}">
        <p14:creationId xmlns:p14="http://schemas.microsoft.com/office/powerpoint/2010/main" val="2142665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436</Words>
  <Application>Microsoft Macintosh PowerPoint</Application>
  <PresentationFormat>Widescreen</PresentationFormat>
  <Paragraphs>48</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Century Gothic</vt:lpstr>
      <vt:lpstr>Wingdings</vt:lpstr>
      <vt:lpstr>Wingdings 2</vt:lpstr>
      <vt:lpstr>Quotable</vt:lpstr>
      <vt:lpstr>Blackjack Game Variant Simulation</vt:lpstr>
      <vt:lpstr>Basic rules of Original Blackjack</vt:lpstr>
      <vt:lpstr>Player Strategy</vt:lpstr>
      <vt:lpstr>Game Variant</vt:lpstr>
      <vt:lpstr>Monte Carlo Simulation</vt:lpstr>
      <vt:lpstr>Thank you !</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 Yang</dc:creator>
  <cp:lastModifiedBy>Nan Yang</cp:lastModifiedBy>
  <cp:revision>38</cp:revision>
  <dcterms:created xsi:type="dcterms:W3CDTF">2018-04-26T18:59:19Z</dcterms:created>
  <dcterms:modified xsi:type="dcterms:W3CDTF">2018-04-27T14:52:51Z</dcterms:modified>
</cp:coreProperties>
</file>