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6" r:id="rId4"/>
    <p:sldId id="267" r:id="rId5"/>
    <p:sldId id="260" r:id="rId6"/>
    <p:sldId id="265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984-91E0-2E4F-87C2-EE4C7E2A1511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338-89F4-8347-993B-CE17011C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3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984-91E0-2E4F-87C2-EE4C7E2A1511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338-89F4-8347-993B-CE17011C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7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984-91E0-2E4F-87C2-EE4C7E2A1511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338-89F4-8347-993B-CE17011C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1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984-91E0-2E4F-87C2-EE4C7E2A1511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338-89F4-8347-993B-CE17011C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984-91E0-2E4F-87C2-EE4C7E2A1511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338-89F4-8347-993B-CE17011C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6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984-91E0-2E4F-87C2-EE4C7E2A1511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338-89F4-8347-993B-CE17011C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3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984-91E0-2E4F-87C2-EE4C7E2A1511}" type="datetimeFigureOut">
              <a:rPr lang="en-US" smtClean="0"/>
              <a:t>5/14/18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338-89F4-8347-993B-CE17011C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0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984-91E0-2E4F-87C2-EE4C7E2A1511}" type="datetimeFigureOut">
              <a:rPr lang="en-US" smtClean="0"/>
              <a:t>5/14/18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338-89F4-8347-993B-CE17011C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1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984-91E0-2E4F-87C2-EE4C7E2A1511}" type="datetimeFigureOut">
              <a:rPr lang="en-US" smtClean="0"/>
              <a:t>5/14/18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338-89F4-8347-993B-CE17011C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0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984-91E0-2E4F-87C2-EE4C7E2A1511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338-89F4-8347-993B-CE17011C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0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984-91E0-2E4F-87C2-EE4C7E2A1511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338-89F4-8347-993B-CE17011C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8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2B984-91E0-2E4F-87C2-EE4C7E2A1511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4C338-89F4-8347-993B-CE17011C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3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hyperlink" Target="https://plot.ly/dashboard/olgayangol:2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hyperlink" Target="https://plot.ly/dashboard/olgayangol: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Investing </a:t>
            </a:r>
            <a:r>
              <a:rPr lang="en-US" b="1" dirty="0" smtClean="0"/>
              <a:t>made easier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480285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Using:</a:t>
            </a:r>
          </a:p>
          <a:p>
            <a:r>
              <a:rPr lang="en-US" sz="2000" dirty="0" smtClean="0"/>
              <a:t>Website scraping(</a:t>
            </a:r>
            <a:r>
              <a:rPr lang="en-US" sz="2000" dirty="0" err="1" smtClean="0"/>
              <a:t>Scrapy</a:t>
            </a:r>
            <a:r>
              <a:rPr lang="en-US" sz="2000" dirty="0" smtClean="0"/>
              <a:t>), Python (Pandas, </a:t>
            </a:r>
            <a:r>
              <a:rPr lang="en-US" sz="2000" dirty="0" err="1" smtClean="0"/>
              <a:t>Matplotlib</a:t>
            </a:r>
            <a:r>
              <a:rPr lang="en-US" sz="2000" dirty="0" smtClean="0"/>
              <a:t>, </a:t>
            </a:r>
            <a:r>
              <a:rPr lang="en-US" sz="2000" dirty="0" err="1" smtClean="0"/>
              <a:t>Seaborn</a:t>
            </a:r>
            <a:r>
              <a:rPr lang="en-US" sz="2000" dirty="0" smtClean="0"/>
              <a:t>, </a:t>
            </a:r>
            <a:r>
              <a:rPr lang="en-US" sz="2000" dirty="0" err="1" smtClean="0"/>
              <a:t>Plotly</a:t>
            </a:r>
            <a:r>
              <a:rPr lang="en-US" sz="2000" dirty="0" smtClean="0"/>
              <a:t>) and natural language processing (AWS Comprehend and Translate) 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782305" y="6376794"/>
            <a:ext cx="189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By Olga Yangol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32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765110"/>
            <a:ext cx="9144000" cy="6092890"/>
          </a:xfrm>
          <a:prstGeom prst="rect">
            <a:avLst/>
          </a:prstGeom>
          <a:effectLst>
            <a:innerShdw blurRad="63500" dist="50800" dir="13500000">
              <a:srgbClr val="000000">
                <a:alpha val="0"/>
              </a:srgbClr>
            </a:innerShdw>
          </a:effectLst>
        </p:spPr>
      </p:pic>
      <p:sp>
        <p:nvSpPr>
          <p:cNvPr id="4" name="TextBox 3"/>
          <p:cNvSpPr txBox="1"/>
          <p:nvPr/>
        </p:nvSpPr>
        <p:spPr>
          <a:xfrm>
            <a:off x="563009" y="1126087"/>
            <a:ext cx="2959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</a:rPr>
              <a:t>23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 smtClean="0">
                <a:solidFill>
                  <a:srgbClr val="FF0000"/>
                </a:solidFill>
              </a:rPr>
              <a:t>ountries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9247" y="5201969"/>
            <a:ext cx="2959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</a:rPr>
              <a:t>12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b="1" dirty="0" smtClean="0">
                <a:solidFill>
                  <a:srgbClr val="FF0000"/>
                </a:solidFill>
              </a:rPr>
              <a:t>anguages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2757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Daily Challenge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218701"/>
            <a:ext cx="33518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</a:rPr>
              <a:t>200</a:t>
            </a:r>
            <a:r>
              <a:rPr lang="en-US" b="1" dirty="0" smtClean="0">
                <a:solidFill>
                  <a:srgbClr val="FF0000"/>
                </a:solidFill>
              </a:rPr>
              <a:t>Articles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Multidocument 8"/>
          <p:cNvSpPr/>
          <p:nvPr/>
        </p:nvSpPr>
        <p:spPr>
          <a:xfrm>
            <a:off x="5949248" y="955864"/>
            <a:ext cx="2859239" cy="1937917"/>
          </a:xfrm>
          <a:prstGeom prst="flowChartMultidocumen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01456" y="1401062"/>
            <a:ext cx="196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Geopolitics, domestic politics, macroeconomics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403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350907" y="702352"/>
            <a:ext cx="8002588" cy="2265267"/>
            <a:chOff x="350907" y="261881"/>
            <a:chExt cx="8002588" cy="226526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7146" y="899789"/>
              <a:ext cx="2097764" cy="113114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907" y="1123562"/>
              <a:ext cx="2673635" cy="845115"/>
            </a:xfrm>
            <a:prstGeom prst="rect">
              <a:avLst/>
            </a:prstGeom>
          </p:spPr>
        </p:pic>
        <p:sp>
          <p:nvSpPr>
            <p:cNvPr id="5" name="Right Arrow 4"/>
            <p:cNvSpPr/>
            <p:nvPr/>
          </p:nvSpPr>
          <p:spPr>
            <a:xfrm>
              <a:off x="3024542" y="261881"/>
              <a:ext cx="2631743" cy="2265267"/>
            </a:xfrm>
            <a:prstGeom prst="rightArrow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49083" y="899789"/>
              <a:ext cx="23044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Raw data: headlines, articles, source</a:t>
              </a:r>
              <a:endParaRPr lang="en-US" dirty="0"/>
            </a:p>
          </p:txBody>
        </p:sp>
      </p:grpSp>
      <p:sp>
        <p:nvSpPr>
          <p:cNvPr id="9" name="Folded Corner 8"/>
          <p:cNvSpPr/>
          <p:nvPr/>
        </p:nvSpPr>
        <p:spPr>
          <a:xfrm>
            <a:off x="5878870" y="968960"/>
            <a:ext cx="2775770" cy="1415515"/>
          </a:xfrm>
          <a:prstGeom prst="foldedCorner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862" y="3429000"/>
            <a:ext cx="3078633" cy="610840"/>
          </a:xfrm>
          <a:prstGeom prst="rect">
            <a:avLst/>
          </a:prstGeom>
        </p:spPr>
      </p:pic>
      <p:sp>
        <p:nvSpPr>
          <p:cNvPr id="13" name="Bent Arrow 12"/>
          <p:cNvSpPr/>
          <p:nvPr/>
        </p:nvSpPr>
        <p:spPr>
          <a:xfrm rot="10800000">
            <a:off x="5091554" y="2409148"/>
            <a:ext cx="3181664" cy="1846410"/>
          </a:xfrm>
          <a:prstGeom prst="bentArrow">
            <a:avLst>
              <a:gd name="adj1" fmla="val 25000"/>
              <a:gd name="adj2" fmla="val 25550"/>
              <a:gd name="adj3" fmla="val 25000"/>
              <a:gd name="adj4" fmla="val 4375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olded Corner 15"/>
          <p:cNvSpPr/>
          <p:nvPr/>
        </p:nvSpPr>
        <p:spPr>
          <a:xfrm>
            <a:off x="3417339" y="3061968"/>
            <a:ext cx="1571190" cy="1193590"/>
          </a:xfrm>
          <a:prstGeom prst="foldedCorner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17339" y="3393509"/>
            <a:ext cx="167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Clean data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916" y="3156317"/>
            <a:ext cx="2307023" cy="1213048"/>
          </a:xfrm>
          <a:prstGeom prst="rect">
            <a:avLst/>
          </a:prstGeom>
        </p:spPr>
      </p:pic>
      <p:sp>
        <p:nvSpPr>
          <p:cNvPr id="20" name="Bent Arrow 19"/>
          <p:cNvSpPr/>
          <p:nvPr/>
        </p:nvSpPr>
        <p:spPr>
          <a:xfrm rot="16200000" flipH="1">
            <a:off x="1113807" y="3211227"/>
            <a:ext cx="2081296" cy="2316276"/>
          </a:xfrm>
          <a:prstGeom prst="bentArrow">
            <a:avLst>
              <a:gd name="adj1" fmla="val 25000"/>
              <a:gd name="adj2" fmla="val 25550"/>
              <a:gd name="adj3" fmla="val 25000"/>
              <a:gd name="adj4" fmla="val 4375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917" y="4131715"/>
            <a:ext cx="1020046" cy="51002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9108" y="4022042"/>
            <a:ext cx="1025434" cy="1025434"/>
          </a:xfrm>
          <a:prstGeom prst="rect">
            <a:avLst/>
          </a:prstGeom>
        </p:spPr>
      </p:pic>
      <p:sp>
        <p:nvSpPr>
          <p:cNvPr id="23" name="Folded Corner 22"/>
          <p:cNvSpPr/>
          <p:nvPr/>
        </p:nvSpPr>
        <p:spPr>
          <a:xfrm>
            <a:off x="799916" y="5570060"/>
            <a:ext cx="2367230" cy="1042428"/>
          </a:xfrm>
          <a:prstGeom prst="foldedCorner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96316" y="5682411"/>
            <a:ext cx="1844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Sentiment, key words, translation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3312593" y="4641738"/>
            <a:ext cx="2736490" cy="2265267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2593" y="5707846"/>
            <a:ext cx="2233758" cy="55310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593" y="5264640"/>
            <a:ext cx="2233758" cy="443206"/>
          </a:xfrm>
          <a:prstGeom prst="rect">
            <a:avLst/>
          </a:prstGeom>
        </p:spPr>
      </p:pic>
      <p:sp>
        <p:nvSpPr>
          <p:cNvPr id="29" name="Folded Corner 28"/>
          <p:cNvSpPr/>
          <p:nvPr/>
        </p:nvSpPr>
        <p:spPr>
          <a:xfrm>
            <a:off x="6049083" y="5266817"/>
            <a:ext cx="2775770" cy="1270142"/>
          </a:xfrm>
          <a:prstGeom prst="foldedCorner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350228" y="5428203"/>
            <a:ext cx="2304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Filter, detect trends </a:t>
            </a:r>
            <a:r>
              <a:rPr lang="en-US" dirty="0" smtClean="0">
                <a:sym typeface="Wingdings"/>
              </a:rPr>
              <a:t> apply domain knowledge</a:t>
            </a:r>
            <a:endParaRPr lang="en-US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350907" y="3910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 smtClean="0">
                <a:solidFill>
                  <a:srgbClr val="FF0000"/>
                </a:solidFill>
              </a:rPr>
              <a:t>utomate work flow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Folded Corner 32"/>
          <p:cNvSpPr/>
          <p:nvPr/>
        </p:nvSpPr>
        <p:spPr>
          <a:xfrm>
            <a:off x="65466" y="1121360"/>
            <a:ext cx="2775770" cy="1415515"/>
          </a:xfrm>
          <a:prstGeom prst="foldedCorner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55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0000"/>
                </a:solidFill>
              </a:rPr>
              <a:t>Filter extremes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7638"/>
            <a:ext cx="8826500" cy="162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55443"/>
            <a:ext cx="9144000" cy="145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67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Detect </a:t>
            </a:r>
            <a:r>
              <a:rPr lang="en-US" b="1" dirty="0" smtClean="0">
                <a:solidFill>
                  <a:srgbClr val="FF0000"/>
                </a:solidFill>
              </a:rPr>
              <a:t>sentiment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NLP_score_comparis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06" r="-7306"/>
          <a:stretch>
            <a:fillRect/>
          </a:stretch>
        </p:blipFill>
        <p:spPr>
          <a:xfrm>
            <a:off x="340425" y="1467257"/>
            <a:ext cx="8471333" cy="4658907"/>
          </a:xfrm>
        </p:spPr>
      </p:pic>
      <p:sp>
        <p:nvSpPr>
          <p:cNvPr id="5" name="TextBox 4"/>
          <p:cNvSpPr txBox="1"/>
          <p:nvPr/>
        </p:nvSpPr>
        <p:spPr>
          <a:xfrm>
            <a:off x="5086155" y="6429170"/>
            <a:ext cx="360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Plotly</a:t>
            </a:r>
            <a:r>
              <a:rPr lang="en-US" dirty="0"/>
              <a:t> dashboard: </a:t>
            </a:r>
            <a:r>
              <a:rPr lang="en-US" dirty="0" smtClean="0">
                <a:hlinkClick r:id="rId3"/>
              </a:rPr>
              <a:t>Interactive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38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0000"/>
                </a:solidFill>
              </a:rPr>
              <a:t>Detect source bias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1093"/>
            <a:ext cx="3818731" cy="4099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074" y="1531093"/>
            <a:ext cx="4519153" cy="409934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636657" y="2553337"/>
            <a:ext cx="2883443" cy="30116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842636" y="2260540"/>
            <a:ext cx="2883443" cy="30116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8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697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7F7F7F"/>
                </a:solidFill>
              </a:rPr>
              <a:t>Flag further </a:t>
            </a:r>
            <a:r>
              <a:rPr lang="en-US" b="1" dirty="0" smtClean="0">
                <a:solidFill>
                  <a:srgbClr val="7F7F7F"/>
                </a:solidFill>
              </a:rPr>
              <a:t>reading</a:t>
            </a:r>
            <a:endParaRPr lang="en-US" b="1" dirty="0">
              <a:solidFill>
                <a:srgbClr val="7F7F7F"/>
              </a:solidFill>
            </a:endParaRPr>
          </a:p>
        </p:txBody>
      </p:sp>
      <p:pic>
        <p:nvPicPr>
          <p:cNvPr id="7" name="Content Placeholder 6" descr="key_words_plotl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46" r="-8446"/>
          <a:stretch>
            <a:fillRect/>
          </a:stretch>
        </p:blipFill>
        <p:spPr>
          <a:xfrm>
            <a:off x="-112846" y="1035257"/>
            <a:ext cx="9256845" cy="5090908"/>
          </a:xfrm>
        </p:spPr>
      </p:pic>
      <p:sp>
        <p:nvSpPr>
          <p:cNvPr id="8" name="TextBox 7"/>
          <p:cNvSpPr txBox="1"/>
          <p:nvPr/>
        </p:nvSpPr>
        <p:spPr>
          <a:xfrm>
            <a:off x="5086155" y="6429170"/>
            <a:ext cx="360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Plotly</a:t>
            </a:r>
            <a:r>
              <a:rPr lang="en-US" dirty="0"/>
              <a:t> dashboard: </a:t>
            </a:r>
            <a:r>
              <a:rPr lang="en-US" dirty="0" smtClean="0">
                <a:hlinkClick r:id="rId3"/>
              </a:rPr>
              <a:t>Interactive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07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3978</TotalTime>
  <Words>94</Words>
  <Application>Microsoft Macintosh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Investing made easier</vt:lpstr>
      <vt:lpstr>PowerPoint Presentation</vt:lpstr>
      <vt:lpstr>PowerPoint Presentation</vt:lpstr>
      <vt:lpstr>PowerPoint Presentation</vt:lpstr>
      <vt:lpstr>Detect sentiment</vt:lpstr>
      <vt:lpstr>PowerPoint Presentation</vt:lpstr>
      <vt:lpstr>Flag further reading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Olga Yangol</dc:creator>
  <cp:lastModifiedBy>Olga Yangol</cp:lastModifiedBy>
  <cp:revision>42</cp:revision>
  <dcterms:created xsi:type="dcterms:W3CDTF">2018-05-13T13:45:03Z</dcterms:created>
  <dcterms:modified xsi:type="dcterms:W3CDTF">2018-05-16T17:09:36Z</dcterms:modified>
</cp:coreProperties>
</file>