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1" r:id="rId1"/>
  </p:sldMasterIdLst>
  <p:notesMasterIdLst>
    <p:notesMasterId r:id="rId11"/>
  </p:notesMasterIdLst>
  <p:sldIdLst>
    <p:sldId id="273" r:id="rId2"/>
    <p:sldId id="274" r:id="rId3"/>
    <p:sldId id="275" r:id="rId4"/>
    <p:sldId id="283" r:id="rId5"/>
    <p:sldId id="276" r:id="rId6"/>
    <p:sldId id="277" r:id="rId7"/>
    <p:sldId id="278" r:id="rId8"/>
    <p:sldId id="279" r:id="rId9"/>
    <p:sldId id="28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E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F2C149-466D-4EAA-8730-433BC1A804DE}" v="76" dt="2023-06-13T19:06:00.463"/>
    <p1510:client id="{5DD8D651-B983-4CEE-AA72-246F3F503FFE}" v="3" dt="2023-06-13T21:34:25.801"/>
    <p1510:client id="{8A707A98-87C3-42E3-A51E-95D6F5722D25}" v="2312" dt="2023-06-13T21:36:12.624"/>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023" autoAdjust="0"/>
  </p:normalViewPr>
  <p:slideViewPr>
    <p:cSldViewPr snapToGrid="0">
      <p:cViewPr varScale="1">
        <p:scale>
          <a:sx n="94" d="100"/>
          <a:sy n="94" d="100"/>
        </p:scale>
        <p:origin x="118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We'll talk about the business problem &amp; our approach, data exploration, model fitting and evaluation, results and then the conclusion.</a:t>
            </a: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305386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Calibri"/>
                <a:ea typeface="Calibri"/>
                <a:cs typeface="Calibri"/>
              </a:rPr>
              <a:t>San Francisco Airport is globally recognized as one of the busiest airports</a:t>
            </a:r>
            <a:r>
              <a:rPr lang="en-US" dirty="0">
                <a:latin typeface="Calibri"/>
                <a:ea typeface="Calibri"/>
                <a:cs typeface="Calibri"/>
              </a:rPr>
              <a:t>.</a:t>
            </a:r>
            <a:r>
              <a:rPr lang="en-US" dirty="0"/>
              <a:t> </a:t>
            </a:r>
            <a:endParaRPr lang="en-IN" dirty="0">
              <a:ea typeface="Calibri" panose="020F0502020204030204"/>
              <a:cs typeface="Calibri" panose="020F0502020204030204"/>
            </a:endParaRPr>
          </a:p>
          <a:p>
            <a:r>
              <a:rPr lang="en-US" dirty="0"/>
              <a:t>Our predictions aim to improve the SFO experience by estimating future traffic. This will aid the airport management and airline companies and other stakeholders in their decision-making process by planning for the future accurately. </a:t>
            </a:r>
            <a:endParaRPr lang="en-US" dirty="0">
              <a:ea typeface="Calibri"/>
              <a:cs typeface="Calibri"/>
            </a:endParaRPr>
          </a:p>
          <a:p>
            <a:pPr marL="0" indent="0">
              <a:buNone/>
            </a:pPr>
            <a:endParaRPr lang="en-US" dirty="0"/>
          </a:p>
          <a:p>
            <a:pPr marL="228600" indent="-228600">
              <a:buAutoNum type="arabicPeriod"/>
            </a:pPr>
            <a:endParaRPr lang="en-IN" dirty="0"/>
          </a:p>
        </p:txBody>
      </p:sp>
      <p:sp>
        <p:nvSpPr>
          <p:cNvPr id="4" name="Slide Number Placeholder 3"/>
          <p:cNvSpPr>
            <a:spLocks noGrp="1"/>
          </p:cNvSpPr>
          <p:nvPr>
            <p:ph type="sldNum" sz="quarter" idx="5"/>
          </p:nvPr>
        </p:nvSpPr>
        <p:spPr/>
        <p:txBody>
          <a:bodyPr/>
          <a:lstStyle/>
          <a:p>
            <a:fld id="{893B0CF2-7F87-4E02-A248-870047730F99}" type="slidenum">
              <a:rPr lang="en-US" smtClean="0"/>
              <a:t>2</a:t>
            </a:fld>
            <a:endParaRPr lang="en-US"/>
          </a:p>
        </p:txBody>
      </p:sp>
    </p:spTree>
    <p:extLst>
      <p:ext uri="{BB962C8B-B14F-4D97-AF65-F5344CB8AC3E}">
        <p14:creationId xmlns:p14="http://schemas.microsoft.com/office/powerpoint/2010/main" val="120827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800" kern="100" dirty="0">
                <a:effectLst/>
                <a:latin typeface="Calibri"/>
                <a:ea typeface="Calibri"/>
                <a:cs typeface="Calibri"/>
              </a:rPr>
              <a:t>Properties of the dataset - The dataset captures the monthly passenger traffic at SFO.</a:t>
            </a:r>
            <a:r>
              <a:rPr lang="en-US" sz="1800" kern="100" dirty="0">
                <a:latin typeface="Calibri"/>
                <a:ea typeface="Calibri"/>
                <a:cs typeface="Calibri"/>
              </a:rPr>
              <a:t> </a:t>
            </a:r>
            <a:endParaRPr lang="en-US" sz="1800" kern="100">
              <a:effectLst/>
              <a:latin typeface="Calibri" panose="020F0502020204030204" pitchFamily="34" charset="0"/>
              <a:ea typeface="Calibri" panose="020F0502020204030204" pitchFamily="34" charset="0"/>
              <a:cs typeface="Myanmar Text" panose="020B0502040204020203" pitchFamily="34" charset="0"/>
            </a:endParaRPr>
          </a:p>
          <a:p>
            <a:pPr>
              <a:defRPr/>
            </a:pPr>
            <a:endParaRPr lang="en-US" sz="1800" kern="100">
              <a:latin typeface="Calibri" panose="020F0502020204030204" pitchFamily="34" charset="0"/>
              <a:ea typeface="Calibri" panose="020F0502020204030204" pitchFamily="34" charset="0"/>
              <a:cs typeface="Myanmar Text" panose="020B0502040204020203" pitchFamily="34" charset="0"/>
            </a:endParaRPr>
          </a:p>
          <a:p>
            <a:pPr>
              <a:defRPr/>
            </a:pPr>
            <a:r>
              <a:rPr lang="en-US" kern="100" dirty="0"/>
              <a:t>The dataset exhibits significant monthly seasonality and trend.</a:t>
            </a:r>
            <a:endParaRPr lang="en-US"/>
          </a:p>
          <a:p>
            <a:pPr>
              <a:defRPr/>
            </a:pPr>
            <a:endParaRPr lang="en-US" kern="100" dirty="0"/>
          </a:p>
          <a:p>
            <a:pPr>
              <a:defRPr/>
            </a:pPr>
            <a:r>
              <a:rPr lang="en-US" kern="100" dirty="0"/>
              <a:t>We analyzed monthly air traffic passenger volume at SFO. We can see a upward trend from 2010 to start of 2020; then we see a sharp decrease in the passenger count reflecting the impact of the COVID-19 pandemic. </a:t>
            </a:r>
            <a:endParaRPr lang="en-US">
              <a:ea typeface="Calibri"/>
              <a:cs typeface="Calibri"/>
            </a:endParaRPr>
          </a:p>
          <a:p>
            <a:pPr marR="0" lvl="0" algn="l" defTabSz="914400">
              <a:lnSpc>
                <a:spcPct val="100000"/>
              </a:lnSpc>
              <a:spcBef>
                <a:spcPts val="0"/>
              </a:spcBef>
              <a:spcAft>
                <a:spcPts val="0"/>
              </a:spcAft>
              <a:buClrTx/>
              <a:buSzTx/>
              <a:tabLst/>
              <a:defRPr/>
            </a:pPr>
            <a:endParaRPr lang="en-IN" sz="1800" kern="100" dirty="0">
              <a:effectLst/>
              <a:latin typeface="Calibri"/>
              <a:ea typeface="Calibri"/>
              <a:cs typeface="Calibri"/>
            </a:endParaRPr>
          </a:p>
        </p:txBody>
      </p:sp>
      <p:sp>
        <p:nvSpPr>
          <p:cNvPr id="4" name="Slide Number Placeholder 3"/>
          <p:cNvSpPr>
            <a:spLocks noGrp="1"/>
          </p:cNvSpPr>
          <p:nvPr>
            <p:ph type="sldNum" sz="quarter" idx="5"/>
          </p:nvPr>
        </p:nvSpPr>
        <p:spPr/>
        <p:txBody>
          <a:bodyPr/>
          <a:lstStyle/>
          <a:p>
            <a:fld id="{893B0CF2-7F87-4E02-A248-870047730F99}" type="slidenum">
              <a:rPr lang="en-US" smtClean="0"/>
              <a:t>3</a:t>
            </a:fld>
            <a:endParaRPr lang="en-US"/>
          </a:p>
        </p:txBody>
      </p:sp>
    </p:spTree>
    <p:extLst>
      <p:ext uri="{BB962C8B-B14F-4D97-AF65-F5344CB8AC3E}">
        <p14:creationId xmlns:p14="http://schemas.microsoft.com/office/powerpoint/2010/main" val="2117783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We e</a:t>
            </a:r>
            <a:r>
              <a:rPr lang="en-US" sz="1800" b="0" i="0" u="none" strike="noStrike" dirty="0">
                <a:effectLst/>
              </a:rPr>
              <a:t>xplored the distribution of passengers based on activity type and geography.</a:t>
            </a:r>
          </a:p>
          <a:p>
            <a:pPr marL="0" marR="0" lvl="0" indent="0" algn="l" defTabSz="914400">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Calibri"/>
            </a:endParaRPr>
          </a:p>
          <a:p>
            <a:pPr>
              <a:defRPr/>
            </a:pPr>
            <a:r>
              <a:rPr lang="en-IN" dirty="0"/>
              <a:t>We see that 77% of the total flights are domestic and 23% are international.</a:t>
            </a:r>
            <a:endParaRPr lang="en-US" dirty="0"/>
          </a:p>
          <a:p>
            <a:pPr>
              <a:defRPr/>
            </a:pPr>
            <a:endParaRPr lang="en-IN" dirty="0">
              <a:latin typeface="Calibri" panose="020F0502020204030204" pitchFamily="34" charset="0"/>
              <a:ea typeface="Calibri" panose="020F0502020204030204" pitchFamily="34" charset="0"/>
              <a:cs typeface="Calibri"/>
            </a:endParaRPr>
          </a:p>
          <a:p>
            <a:pPr>
              <a:defRPr/>
            </a:pPr>
            <a:r>
              <a:rPr lang="en-IN" dirty="0">
                <a:latin typeface="Calibri"/>
                <a:ea typeface="Calibri"/>
                <a:cs typeface="Calibri"/>
              </a:rPr>
              <a:t>United airline is one of the top airlines by passenger count and contributed 30% of the total passenger count.</a:t>
            </a:r>
            <a:endParaRPr lang="en-IN" dirty="0">
              <a:latin typeface="Calibri" panose="020F0502020204030204" pitchFamily="34" charset="0"/>
              <a:ea typeface="Calibri" panose="020F0502020204030204" pitchFamily="34" charset="0"/>
              <a:cs typeface="Calibri"/>
            </a:endParaRPr>
          </a:p>
          <a:p>
            <a:pPr>
              <a:defRPr/>
            </a:pPr>
            <a:endParaRPr lang="en-IN" sz="1800" kern="100" dirty="0">
              <a:latin typeface="Calibri" panose="020F0502020204030204" pitchFamily="34" charset="0"/>
              <a:ea typeface="Calibri" panose="020F0502020204030204" pitchFamily="34" charset="0"/>
              <a:cs typeface="Myanmar Text" panose="020B0502040204020203" pitchFamily="34" charset="0"/>
            </a:endParaRPr>
          </a:p>
        </p:txBody>
      </p:sp>
      <p:sp>
        <p:nvSpPr>
          <p:cNvPr id="4" name="Slide Number Placeholder 3"/>
          <p:cNvSpPr>
            <a:spLocks noGrp="1"/>
          </p:cNvSpPr>
          <p:nvPr>
            <p:ph type="sldNum" sz="quarter" idx="5"/>
          </p:nvPr>
        </p:nvSpPr>
        <p:spPr/>
        <p:txBody>
          <a:bodyPr/>
          <a:lstStyle/>
          <a:p>
            <a:fld id="{893B0CF2-7F87-4E02-A248-870047730F99}" type="slidenum">
              <a:rPr lang="en-US" smtClean="0"/>
              <a:t>4</a:t>
            </a:fld>
            <a:endParaRPr lang="en-US"/>
          </a:p>
        </p:txBody>
      </p:sp>
    </p:spTree>
    <p:extLst>
      <p:ext uri="{BB962C8B-B14F-4D97-AF65-F5344CB8AC3E}">
        <p14:creationId xmlns:p14="http://schemas.microsoft.com/office/powerpoint/2010/main" val="1238608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kern="100" dirty="0">
                <a:effectLst/>
                <a:latin typeface="Calibri"/>
                <a:ea typeface="Calibri"/>
                <a:cs typeface="Calibri"/>
              </a:rPr>
              <a:t>We</a:t>
            </a:r>
            <a:r>
              <a:rPr lang="en-US" sz="1800" kern="100" dirty="0">
                <a:latin typeface="Calibri"/>
                <a:ea typeface="Calibri"/>
                <a:cs typeface="Calibri"/>
              </a:rPr>
              <a:t> transformed the data into a time series object and converted it into a </a:t>
            </a:r>
            <a:r>
              <a:rPr lang="en-US" sz="1800" kern="100" dirty="0" err="1">
                <a:latin typeface="Calibri"/>
                <a:ea typeface="Calibri"/>
                <a:cs typeface="Calibri"/>
              </a:rPr>
              <a:t>tsibble</a:t>
            </a:r>
            <a:r>
              <a:rPr lang="en-US" sz="1800" kern="100" dirty="0">
                <a:latin typeface="Calibri"/>
                <a:ea typeface="Calibri"/>
                <a:cs typeface="Calibri"/>
              </a:rPr>
              <a:t> format to display the year and total passenger count for each month. </a:t>
            </a:r>
            <a:endParaRPr lang="en-US" sz="1800" kern="100">
              <a:latin typeface="Calibri"/>
              <a:ea typeface="Calibri"/>
              <a:cs typeface="Calibri"/>
            </a:endParaRPr>
          </a:p>
          <a:p>
            <a:pPr marL="342900" indent="-342900" algn="just">
              <a:buAutoNum type="arabicPeriod"/>
            </a:pPr>
            <a:endParaRPr lang="en-US" sz="1800" kern="100">
              <a:latin typeface="Calibri"/>
              <a:ea typeface="Calibri"/>
              <a:cs typeface="Calibri"/>
            </a:endParaRPr>
          </a:p>
          <a:p>
            <a:pPr algn="just"/>
            <a:r>
              <a:rPr lang="en-US" sz="1800" kern="100" dirty="0">
                <a:latin typeface="Calibri"/>
                <a:ea typeface="Calibri"/>
                <a:cs typeface="Calibri"/>
              </a:rPr>
              <a:t>We applied the Box-Cox transformation to the "total" column of the </a:t>
            </a:r>
            <a:r>
              <a:rPr lang="en-US" sz="1800" kern="100" dirty="0" err="1">
                <a:latin typeface="Calibri"/>
                <a:ea typeface="Calibri"/>
                <a:cs typeface="Calibri"/>
              </a:rPr>
              <a:t>tsibble</a:t>
            </a:r>
            <a:r>
              <a:rPr lang="en-US" sz="1800" kern="100" dirty="0">
                <a:latin typeface="Calibri"/>
                <a:ea typeface="Calibri"/>
                <a:cs typeface="Calibri"/>
              </a:rPr>
              <a:t> to stabilize its variance, obtaining a calculated lambda value of 1.69 using the "Guerrero" method. However upon analyzing further we came to know that transformation is not necessarily helping us hence we used non transformed data while applying the model.</a:t>
            </a:r>
          </a:p>
          <a:p>
            <a:pPr algn="just"/>
            <a:endParaRPr lang="en-US" sz="1800" kern="100">
              <a:latin typeface="Calibri"/>
              <a:ea typeface="Calibri"/>
              <a:cs typeface="Calibri"/>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00" dirty="0">
                <a:ea typeface="Calibri"/>
                <a:cs typeface="Calibri"/>
              </a:rPr>
              <a:t>By</a:t>
            </a:r>
            <a:r>
              <a:rPr lang="en-US" sz="1800" kern="100" dirty="0">
                <a:effectLst/>
                <a:latin typeface="+mn-lt"/>
                <a:ea typeface="Calibri"/>
                <a:cs typeface="Calibri"/>
              </a:rPr>
              <a:t> identifying whether the data is stationary, we can apply appropriate transformations, such as differencing, to achieve stationarity. Stationary data ensures that the statistical properties of the time series remain consistent over time, enabling accurate model fitting and reliable forecasting.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800" kern="100">
              <a:effectLst/>
              <a:latin typeface="+mn-lt"/>
              <a:ea typeface="Calibri"/>
              <a:cs typeface="Calibri"/>
            </a:endParaRPr>
          </a:p>
          <a:p>
            <a:pPr algn="just"/>
            <a:endParaRPr lang="en-US" sz="1800" dirty="0">
              <a:effectLst/>
              <a:latin typeface="Calibri"/>
              <a:ea typeface="Calibri"/>
              <a:cs typeface="Calibri"/>
            </a:endParaRPr>
          </a:p>
          <a:p>
            <a:pPr algn="just"/>
            <a:r>
              <a:rPr lang="en-US" sz="1800" kern="100" dirty="0">
                <a:effectLst/>
                <a:latin typeface="Calibri"/>
                <a:ea typeface="Calibri"/>
                <a:cs typeface="Calibri"/>
              </a:rPr>
              <a:t> </a:t>
            </a:r>
            <a:endParaRPr lang="en-IN" sz="1800" kern="100">
              <a:effectLst/>
              <a:latin typeface="Calibri"/>
              <a:ea typeface="Calibri"/>
              <a:cs typeface="Calibri"/>
            </a:endParaRPr>
          </a:p>
          <a:p>
            <a:endParaRPr lang="en-IN"/>
          </a:p>
        </p:txBody>
      </p:sp>
      <p:sp>
        <p:nvSpPr>
          <p:cNvPr id="4" name="Slide Number Placeholder 3"/>
          <p:cNvSpPr>
            <a:spLocks noGrp="1"/>
          </p:cNvSpPr>
          <p:nvPr>
            <p:ph type="sldNum" sz="quarter" idx="5"/>
          </p:nvPr>
        </p:nvSpPr>
        <p:spPr/>
        <p:txBody>
          <a:bodyPr/>
          <a:lstStyle/>
          <a:p>
            <a:fld id="{893B0CF2-7F87-4E02-A248-870047730F99}" type="slidenum">
              <a:rPr lang="en-US" smtClean="0"/>
              <a:t>5</a:t>
            </a:fld>
            <a:endParaRPr lang="en-US"/>
          </a:p>
        </p:txBody>
      </p:sp>
    </p:spTree>
    <p:extLst>
      <p:ext uri="{BB962C8B-B14F-4D97-AF65-F5344CB8AC3E}">
        <p14:creationId xmlns:p14="http://schemas.microsoft.com/office/powerpoint/2010/main" val="3385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best-performing models on the test set were selected, with RMSE values of 1.712 and 1.776 for simple exponential smoothing ETS(A, A, N)&gt; and damped multiplicative ETS(A, Ad, M)&gt;, respectively.</a:t>
            </a:r>
          </a:p>
          <a:p>
            <a:endParaRPr lang="en-US" dirty="0"/>
          </a:p>
          <a:p>
            <a:r>
              <a:rPr lang="en-US" dirty="0"/>
              <a:t>We evaluated the model's fit using the Akaike Information Criterion(</a:t>
            </a:r>
            <a:r>
              <a:rPr lang="en-US" dirty="0" err="1"/>
              <a:t>AICc</a:t>
            </a:r>
            <a:r>
              <a:rPr lang="en-US" dirty="0"/>
              <a:t>), and the models with the lowest </a:t>
            </a:r>
            <a:r>
              <a:rPr lang="en-US" dirty="0" err="1"/>
              <a:t>AICc</a:t>
            </a:r>
            <a:r>
              <a:rPr lang="en-US" dirty="0"/>
              <a:t> values were Arima012011, Arima210011, and Arima011011.</a:t>
            </a:r>
          </a:p>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6</a:t>
            </a:fld>
            <a:endParaRPr lang="en-US"/>
          </a:p>
        </p:txBody>
      </p:sp>
    </p:spTree>
    <p:extLst>
      <p:ext uri="{BB962C8B-B14F-4D97-AF65-F5344CB8AC3E}">
        <p14:creationId xmlns:p14="http://schemas.microsoft.com/office/powerpoint/2010/main" val="129569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pPr marL="0" indent="0">
              <a:buNone/>
            </a:pPr>
            <a:r>
              <a:rPr lang="en-US" dirty="0"/>
              <a:t>The time series residuals plot showed that there are no substantial autocorrelations in the residuals, since they fall between the blue dotted lines in the ACF plot. The residuals are normally distributed. Furthermore, our innovation residuals plot showed stationarity, indicating that the model is adequate.</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These analyses provide confidence in the model's accuracy, stationarity of residuals, independence of residuals, and stability, reinforcing its suitability for forecasting in the SFO air passenger traffic dataset.</a:t>
            </a:r>
          </a:p>
        </p:txBody>
      </p:sp>
      <p:sp>
        <p:nvSpPr>
          <p:cNvPr id="4" name="Slide Number Placeholder 3"/>
          <p:cNvSpPr>
            <a:spLocks noGrp="1"/>
          </p:cNvSpPr>
          <p:nvPr>
            <p:ph type="sldNum" sz="quarter" idx="5"/>
          </p:nvPr>
        </p:nvSpPr>
        <p:spPr/>
        <p:txBody>
          <a:bodyPr/>
          <a:lstStyle/>
          <a:p>
            <a:fld id="{893B0CF2-7F87-4E02-A248-870047730F99}" type="slidenum">
              <a:rPr lang="en-US" smtClean="0"/>
              <a:t>7</a:t>
            </a:fld>
            <a:endParaRPr lang="en-US"/>
          </a:p>
        </p:txBody>
      </p:sp>
    </p:spTree>
    <p:extLst>
      <p:ext uri="{BB962C8B-B14F-4D97-AF65-F5344CB8AC3E}">
        <p14:creationId xmlns:p14="http://schemas.microsoft.com/office/powerpoint/2010/main" val="41557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forecasting the SFO air passenger traffic, we selected the Arima012011 model, which takes into account the non-seasonal dependencies, differencing for stationarity, and a seasonal pattern every 12-time points (monthly).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forecasts an estimated passenger count between 5-7 Million from Jan 2023 to Dec 2025.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8</a:t>
            </a:fld>
            <a:endParaRPr lang="en-US"/>
          </a:p>
        </p:txBody>
      </p:sp>
    </p:spTree>
    <p:extLst>
      <p:ext uri="{BB962C8B-B14F-4D97-AF65-F5344CB8AC3E}">
        <p14:creationId xmlns:p14="http://schemas.microsoft.com/office/powerpoint/2010/main" val="2012632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There are few limitations :</a:t>
            </a:r>
          </a:p>
          <a:p>
            <a:pPr marL="0" indent="0">
              <a:buNone/>
            </a:pPr>
            <a:endParaRPr lang="en-US" dirty="0"/>
          </a:p>
          <a:p>
            <a:pPr marL="0" indent="0">
              <a:buNone/>
            </a:pPr>
            <a:r>
              <a:rPr lang="en-US" dirty="0"/>
              <a:t>Forecasted numbers should be taken as estimations, subject to potential fluctuations impacted by a variety of circumstances.</a:t>
            </a:r>
          </a:p>
          <a:p>
            <a:pPr marL="0" indent="0">
              <a:buNone/>
            </a:pPr>
            <a:endParaRPr lang="en-US" dirty="0"/>
          </a:p>
          <a:p>
            <a:pPr marL="0" indent="0">
              <a:buNone/>
            </a:pPr>
            <a:r>
              <a:rPr lang="en-US" dirty="0"/>
              <a:t>Forecast accuracy can be influenced by underlying assumptions as well as the dynamic nature of the airline and tourism industries.</a:t>
            </a:r>
          </a:p>
          <a:p>
            <a:pPr marL="0" indent="0">
              <a:buNone/>
            </a:pPr>
            <a:endParaRPr lang="en-US" dirty="0"/>
          </a:p>
          <a:p>
            <a:pPr marL="0" indent="0">
              <a:buNone/>
            </a:pPr>
            <a:r>
              <a:rPr lang="en-US" dirty="0"/>
              <a:t>Despite uncertainty, predicted values provide useful insights for planning and decision-making.</a:t>
            </a:r>
            <a:endParaRPr lang="en-IN" dirty="0"/>
          </a:p>
        </p:txBody>
      </p:sp>
      <p:sp>
        <p:nvSpPr>
          <p:cNvPr id="4" name="Slide Number Placeholder 3"/>
          <p:cNvSpPr>
            <a:spLocks noGrp="1"/>
          </p:cNvSpPr>
          <p:nvPr>
            <p:ph type="sldNum" sz="quarter" idx="5"/>
          </p:nvPr>
        </p:nvSpPr>
        <p:spPr/>
        <p:txBody>
          <a:bodyPr/>
          <a:lstStyle/>
          <a:p>
            <a:fld id="{893B0CF2-7F87-4E02-A248-870047730F99}" type="slidenum">
              <a:rPr lang="en-US" smtClean="0"/>
              <a:t>9</a:t>
            </a:fld>
            <a:endParaRPr lang="en-US"/>
          </a:p>
        </p:txBody>
      </p:sp>
    </p:spTree>
    <p:extLst>
      <p:ext uri="{BB962C8B-B14F-4D97-AF65-F5344CB8AC3E}">
        <p14:creationId xmlns:p14="http://schemas.microsoft.com/office/powerpoint/2010/main" val="66408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A1D30-C0A0-4124-A783-34D9F15FA0FE}" type="datetime1">
              <a:rPr lang="en-US" smtClean="0"/>
              <a:t>6/14/2023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cxnSp>
        <p:nvCxnSpPr>
          <p:cNvPr id="8" name="Straight Connector 7">
            <a:extLst>
              <a:ext uri="{FF2B5EF4-FFF2-40B4-BE49-F238E27FC236}">
                <a16:creationId xmlns:a16="http://schemas.microsoft.com/office/drawing/2014/main" id="{A2EB4650-8F02-8312-BD35-5679D897CEE2}"/>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E79D72F-8A17-445F-69B9-25808CF6049A}"/>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25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6/14/2023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8414823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6/14/2023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34051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6/14/2023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5373041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6/14/2023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65257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6/14/2023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8422611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5871-AB0F-4B3D-8861-97E78CB7B47E}" type="datetime1">
              <a:rPr lang="en-US" smtClean="0"/>
              <a:t>6/14/2023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8946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18406-4C3F-4F3E-80BD-A22568EA37EB}" type="datetime1">
              <a:rPr lang="en-US" smtClean="0"/>
              <a:t>6/14/2023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0334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28077-7188-48C5-8679-2287FAC952E9}" type="datetime1">
              <a:rPr lang="en-US" smtClean="0"/>
              <a:t>6/14/2023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9367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6/14/2023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33194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6BD99-6FFD-46C5-B5E2-43A34BDA2566}" type="datetime1">
              <a:rPr lang="en-US" smtClean="0"/>
              <a:t>6/14/2023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60253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2678E-214C-4CF8-97C7-95015FB02960}" type="datetime1">
              <a:rPr lang="en-US" smtClean="0"/>
              <a:t>6/14/2023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0277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660E0-FA77-4473-A859-74127B089143}" type="datetime1">
              <a:rPr lang="en-US" smtClean="0"/>
              <a:t>6/14/2023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99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6/14/2023</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6833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6/14/2023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5040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6/14/2023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915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146459-E3C3-4969-9224-5ED50B492D17}" type="datetime1">
              <a:rPr lang="en-US" smtClean="0"/>
              <a:pPr/>
              <a:t>6/14/2023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35649690"/>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 id="2147484124" r:id="rId13"/>
    <p:sldLayoutId id="2147484125" r:id="rId14"/>
    <p:sldLayoutId id="2147484126" r:id="rId15"/>
    <p:sldLayoutId id="214748412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43467" y="816638"/>
            <a:ext cx="3629953" cy="5224724"/>
          </a:xfrm>
        </p:spPr>
        <p:txBody>
          <a:bodyPr anchor="ctr">
            <a:normAutofit/>
          </a:bodyPr>
          <a:lstStyle/>
          <a:p>
            <a:r>
              <a:rPr lang="en-US" dirty="0"/>
              <a:t>Agenda</a:t>
            </a:r>
          </a:p>
        </p:txBody>
      </p:sp>
      <p:sp>
        <p:nvSpPr>
          <p:cNvPr id="2" name="Content Placeholder 1"/>
          <p:cNvSpPr>
            <a:spLocks noGrp="1"/>
          </p:cNvSpPr>
          <p:nvPr>
            <p:ph idx="1"/>
          </p:nvPr>
        </p:nvSpPr>
        <p:spPr>
          <a:xfrm>
            <a:off x="4654295" y="816638"/>
            <a:ext cx="4619706" cy="5224724"/>
          </a:xfrm>
        </p:spPr>
        <p:txBody>
          <a:bodyPr anchor="ctr">
            <a:normAutofit/>
          </a:bodyPr>
          <a:lstStyle/>
          <a:p>
            <a:r>
              <a:rPr lang="en" dirty="0"/>
              <a:t>Business Problem &amp; Approach</a:t>
            </a:r>
            <a:endParaRPr lang="en-US" dirty="0"/>
          </a:p>
          <a:p>
            <a:r>
              <a:rPr lang="en-US" dirty="0"/>
              <a:t>Data Exploration &amp; Preprocessing</a:t>
            </a:r>
          </a:p>
          <a:p>
            <a:r>
              <a:rPr lang="en-US" dirty="0"/>
              <a:t>Model fitting</a:t>
            </a:r>
          </a:p>
          <a:p>
            <a:r>
              <a:rPr lang="en-US" dirty="0"/>
              <a:t>Model Evaluation</a:t>
            </a:r>
          </a:p>
          <a:p>
            <a:r>
              <a:rPr lang="en-US" dirty="0"/>
              <a:t>Forecasting Results</a:t>
            </a:r>
          </a:p>
          <a:p>
            <a:r>
              <a:rPr lang="en-US" dirty="0"/>
              <a:t>Conclusion</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 dirty="0"/>
              <a:t>Business Problem &amp; Approach</a:t>
            </a:r>
            <a:endParaRPr lang="en-US" dirty="0"/>
          </a:p>
        </p:txBody>
      </p:sp>
      <p:sp>
        <p:nvSpPr>
          <p:cNvPr id="2" name="Content Placeholder 1"/>
          <p:cNvSpPr>
            <a:spLocks noGrp="1"/>
          </p:cNvSpPr>
          <p:nvPr>
            <p:ph idx="1"/>
          </p:nvPr>
        </p:nvSpPr>
        <p:spPr>
          <a:xfrm>
            <a:off x="677334" y="2160589"/>
            <a:ext cx="8690601" cy="3880773"/>
          </a:xfrm>
        </p:spPr>
        <p:txBody>
          <a:bodyPr vert="horz" lIns="91440" tIns="45720" rIns="91440" bIns="45720" rtlCol="0" anchor="t">
            <a:normAutofit/>
          </a:bodyPr>
          <a:lstStyle/>
          <a:p>
            <a:r>
              <a:rPr lang="en-US" i="0" u="none" strike="noStrike" dirty="0">
                <a:effectLst/>
              </a:rPr>
              <a:t>Our project involves analyzing San Francisco International Airport (SFO) passenger traffic volume dataset by applying appropriate time series forecasting techniques. </a:t>
            </a:r>
            <a:r>
              <a:rPr lang="en-US" dirty="0"/>
              <a:t> </a:t>
            </a:r>
            <a:endParaRPr lang="en-US" i="0" u="none" strike="noStrike" dirty="0">
              <a:effectLst/>
            </a:endParaRPr>
          </a:p>
          <a:p>
            <a:r>
              <a:rPr lang="en-US" i="0" u="none" strike="noStrike" dirty="0">
                <a:effectLst/>
              </a:rPr>
              <a:t>We aim to generate traffic predictions at SFO and achieve forecasting accuracy and gain insights into the underlying patterns and dynamics of passenger traffic</a:t>
            </a:r>
            <a:r>
              <a:rPr lang="en-US" dirty="0"/>
              <a:t> </a:t>
            </a:r>
          </a:p>
          <a:p>
            <a:r>
              <a:rPr lang="en-US" dirty="0"/>
              <a:t>Our predictions aim to improve the SFO experience by increasing operational efficiency, optimizing resource utilization, and supporting future growth and development planning</a:t>
            </a:r>
            <a:endParaRPr lang="en-US" i="0" u="none" strike="noStrike" dirty="0">
              <a:effectLst/>
            </a:endParaRPr>
          </a:p>
          <a:p>
            <a:r>
              <a:rPr lang="en-US" dirty="0"/>
              <a:t>These predictions</a:t>
            </a:r>
            <a:r>
              <a:rPr lang="en-US" i="0" u="none" strike="noStrike" dirty="0">
                <a:effectLst/>
              </a:rPr>
              <a:t> will contribute to optimizing passenger traffic management at San Francisco International Airport.</a:t>
            </a:r>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Exploration</a:t>
            </a:r>
          </a:p>
        </p:txBody>
      </p:sp>
      <p:sp>
        <p:nvSpPr>
          <p:cNvPr id="2" name="Content Placeholder 1"/>
          <p:cNvSpPr>
            <a:spLocks noGrp="1"/>
          </p:cNvSpPr>
          <p:nvPr>
            <p:ph idx="1"/>
          </p:nvPr>
        </p:nvSpPr>
        <p:spPr/>
        <p:txBody>
          <a:bodyPr>
            <a:normAutofit/>
          </a:bodyPr>
          <a:lstStyle/>
          <a:p>
            <a:r>
              <a:rPr lang="en-US" b="0" i="0" u="none" strike="noStrike" dirty="0">
                <a:effectLst/>
              </a:rPr>
              <a:t>The dataset captures statistical information regarding passenger traffic at SFO from July 2005 to December 2022.</a:t>
            </a:r>
          </a:p>
          <a:p>
            <a:r>
              <a:rPr lang="en-US" b="0" i="0" u="none" strike="noStrike" dirty="0">
                <a:effectLst/>
              </a:rPr>
              <a:t>We focused on examining the monthly air traffic passenger trends, and seasonality.</a:t>
            </a:r>
          </a:p>
          <a:p>
            <a:r>
              <a:rPr lang="en-US" dirty="0"/>
              <a:t>T</a:t>
            </a:r>
            <a:r>
              <a:rPr lang="en-US" b="0" i="0" u="none" strike="noStrike" dirty="0">
                <a:effectLst/>
              </a:rPr>
              <a:t>he data exhibits a seasonal nature</a:t>
            </a:r>
            <a:r>
              <a:rPr lang="en-US" dirty="0"/>
              <a:t>.</a:t>
            </a:r>
          </a:p>
          <a:p>
            <a:endParaRPr lang="en-US" b="0" i="0" dirty="0">
              <a:effectLst/>
            </a:endParaRPr>
          </a:p>
          <a:p>
            <a:endParaRPr lang="en-US" dirty="0">
              <a:solidFill>
                <a:srgbClr val="000000"/>
              </a:solidFill>
              <a:latin typeface="Arial" panose="020B0604020202020204" pitchFamily="34" charset="0"/>
            </a:endParaRPr>
          </a:p>
        </p:txBody>
      </p:sp>
      <p:pic>
        <p:nvPicPr>
          <p:cNvPr id="4" name="Picture">
            <a:extLst>
              <a:ext uri="{FF2B5EF4-FFF2-40B4-BE49-F238E27FC236}">
                <a16:creationId xmlns:a16="http://schemas.microsoft.com/office/drawing/2014/main" id="{88DB8F33-EF93-FFD3-15E6-0421A7B1F19E}"/>
              </a:ext>
            </a:extLst>
          </p:cNvPr>
          <p:cNvPicPr/>
          <p:nvPr/>
        </p:nvPicPr>
        <p:blipFill>
          <a:blip r:embed="rId3"/>
          <a:stretch>
            <a:fillRect/>
          </a:stretch>
        </p:blipFill>
        <p:spPr bwMode="auto">
          <a:xfrm>
            <a:off x="3165990" y="3972911"/>
            <a:ext cx="3619356" cy="2680138"/>
          </a:xfrm>
          <a:prstGeom prst="rect">
            <a:avLst/>
          </a:prstGeom>
          <a:noFill/>
          <a:ln w="9525">
            <a:noFill/>
            <a:headEnd/>
            <a:tailEnd/>
          </a:ln>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75065" y="609600"/>
            <a:ext cx="2930518" cy="1320800"/>
          </a:xfrm>
        </p:spPr>
        <p:txBody>
          <a:bodyPr anchor="ctr">
            <a:normAutofit/>
          </a:bodyPr>
          <a:lstStyle/>
          <a:p>
            <a:r>
              <a:rPr lang="en-US"/>
              <a:t>Data Exploration</a:t>
            </a:r>
          </a:p>
        </p:txBody>
      </p:sp>
      <p:sp>
        <p:nvSpPr>
          <p:cNvPr id="2" name="Content Placeholder 1"/>
          <p:cNvSpPr>
            <a:spLocks noGrp="1"/>
          </p:cNvSpPr>
          <p:nvPr>
            <p:ph idx="1"/>
          </p:nvPr>
        </p:nvSpPr>
        <p:spPr>
          <a:xfrm>
            <a:off x="671360" y="2160589"/>
            <a:ext cx="4583811" cy="3880773"/>
          </a:xfrm>
        </p:spPr>
        <p:txBody>
          <a:bodyPr>
            <a:normAutofit/>
          </a:bodyPr>
          <a:lstStyle/>
          <a:p>
            <a:pPr marL="0" indent="0">
              <a:lnSpc>
                <a:spcPct val="90000"/>
              </a:lnSpc>
              <a:buNone/>
            </a:pPr>
            <a:endParaRPr lang="en-US" sz="1500"/>
          </a:p>
          <a:p>
            <a:pPr>
              <a:lnSpc>
                <a:spcPct val="90000"/>
              </a:lnSpc>
            </a:pPr>
            <a:endParaRPr lang="en-US" sz="1500" b="0" i="0" u="none" strike="noStrike">
              <a:effectLst/>
            </a:endParaRPr>
          </a:p>
          <a:p>
            <a:pPr>
              <a:lnSpc>
                <a:spcPct val="90000"/>
              </a:lnSpc>
            </a:pPr>
            <a:r>
              <a:rPr lang="en-US" b="0" i="0">
                <a:effectLst/>
              </a:rPr>
              <a:t>77.3% of the total passenger traffic at SFO is attributed to domestic flights, while the remaining 22.7% corresponds to international flights.</a:t>
            </a:r>
          </a:p>
          <a:p>
            <a:pPr rtl="0" fontAlgn="base">
              <a:lnSpc>
                <a:spcPct val="90000"/>
              </a:lnSpc>
            </a:pPr>
            <a:r>
              <a:rPr lang="en-US" b="0" i="0">
                <a:effectLst/>
              </a:rPr>
              <a:t>United Airlines, SkyWest Airlines, &amp; American Airlines were top 3 by passengers.</a:t>
            </a:r>
          </a:p>
          <a:p>
            <a:pPr>
              <a:lnSpc>
                <a:spcPct val="90000"/>
              </a:lnSpc>
            </a:pPr>
            <a:endParaRPr lang="en-US" sz="1500">
              <a:latin typeface="Arial" panose="020B0604020202020204" pitchFamily="34" charset="0"/>
            </a:endParaRPr>
          </a:p>
        </p:txBody>
      </p:sp>
      <p:pic>
        <p:nvPicPr>
          <p:cNvPr id="7" name="Picture">
            <a:extLst>
              <a:ext uri="{FF2B5EF4-FFF2-40B4-BE49-F238E27FC236}">
                <a16:creationId xmlns:a16="http://schemas.microsoft.com/office/drawing/2014/main" id="{35969195-9A74-E769-C055-B718C8AED5F8}"/>
              </a:ext>
            </a:extLst>
          </p:cNvPr>
          <p:cNvPicPr/>
          <p:nvPr/>
        </p:nvPicPr>
        <p:blipFill>
          <a:blip r:embed="rId3"/>
          <a:stretch>
            <a:fillRect/>
          </a:stretch>
        </p:blipFill>
        <p:spPr bwMode="auto">
          <a:xfrm>
            <a:off x="5421932" y="3439021"/>
            <a:ext cx="3700942" cy="2751572"/>
          </a:xfrm>
          <a:prstGeom prst="rect">
            <a:avLst/>
          </a:prstGeom>
          <a:noFill/>
        </p:spPr>
      </p:pic>
      <p:pic>
        <p:nvPicPr>
          <p:cNvPr id="10" name="Picture">
            <a:extLst>
              <a:ext uri="{FF2B5EF4-FFF2-40B4-BE49-F238E27FC236}">
                <a16:creationId xmlns:a16="http://schemas.microsoft.com/office/drawing/2014/main" id="{40FBD977-5F10-9A39-DA86-0EC23A095C31}"/>
              </a:ext>
            </a:extLst>
          </p:cNvPr>
          <p:cNvPicPr/>
          <p:nvPr/>
        </p:nvPicPr>
        <p:blipFill>
          <a:blip r:embed="rId4"/>
          <a:stretch>
            <a:fillRect/>
          </a:stretch>
        </p:blipFill>
        <p:spPr bwMode="auto">
          <a:xfrm>
            <a:off x="5498778" y="924911"/>
            <a:ext cx="3266849" cy="2239416"/>
          </a:xfrm>
          <a:prstGeom prst="rect">
            <a:avLst/>
          </a:prstGeom>
          <a:noFill/>
          <a:ln w="9525">
            <a:noFill/>
            <a:headEnd/>
            <a:tailEnd/>
          </a:ln>
        </p:spPr>
      </p:pic>
    </p:spTree>
    <p:extLst>
      <p:ext uri="{BB962C8B-B14F-4D97-AF65-F5344CB8AC3E}">
        <p14:creationId xmlns:p14="http://schemas.microsoft.com/office/powerpoint/2010/main" val="413413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Preprocessing</a:t>
            </a:r>
          </a:p>
        </p:txBody>
      </p:sp>
      <p:sp>
        <p:nvSpPr>
          <p:cNvPr id="2" name="Content Placeholder 1"/>
          <p:cNvSpPr>
            <a:spLocks noGrp="1"/>
          </p:cNvSpPr>
          <p:nvPr>
            <p:ph idx="1"/>
          </p:nvPr>
        </p:nvSpPr>
        <p:spPr/>
        <p:txBody>
          <a:bodyPr vert="horz" lIns="91440" tIns="45720" rIns="91440" bIns="45720" rtlCol="0" anchor="t">
            <a:normAutofit fontScale="92500" lnSpcReduction="10000"/>
          </a:bodyPr>
          <a:lstStyle/>
          <a:p>
            <a:pPr rtl="0">
              <a:spcBef>
                <a:spcPts val="0"/>
              </a:spcBef>
              <a:spcAft>
                <a:spcPts val="0"/>
              </a:spcAft>
            </a:pPr>
            <a:r>
              <a:rPr lang="en-US" sz="1900" b="0" i="0" u="none" strike="noStrike" dirty="0">
                <a:effectLst/>
              </a:rPr>
              <a:t>Converted data to time series </a:t>
            </a:r>
            <a:r>
              <a:rPr lang="en-US" sz="1900" b="0" i="0" u="none" strike="noStrike" err="1">
                <a:effectLst/>
              </a:rPr>
              <a:t>tsibble</a:t>
            </a:r>
            <a:r>
              <a:rPr lang="en-US" sz="1900" b="0" i="0" u="none" strike="noStrike" dirty="0">
                <a:effectLst/>
              </a:rPr>
              <a:t> object which displayed the data by month and total passenger count for that month.</a:t>
            </a:r>
          </a:p>
          <a:p>
            <a:pPr marL="0" indent="0" rtl="0">
              <a:spcBef>
                <a:spcPts val="0"/>
              </a:spcBef>
              <a:spcAft>
                <a:spcPts val="0"/>
              </a:spcAft>
              <a:buNone/>
            </a:pPr>
            <a:endParaRPr lang="en-US" b="0" dirty="0">
              <a:effectLst/>
            </a:endParaRPr>
          </a:p>
          <a:p>
            <a:pPr>
              <a:spcBef>
                <a:spcPts val="0"/>
              </a:spcBef>
            </a:pPr>
            <a:r>
              <a:rPr lang="en-US" sz="1900" b="0" i="0" u="none" strike="noStrike" dirty="0">
                <a:effectLst/>
              </a:rPr>
              <a:t>Box-cox transformation</a:t>
            </a:r>
            <a:endParaRPr lang="en-US" sz="1900" dirty="0"/>
          </a:p>
          <a:p>
            <a:pPr lvl="1" algn="just">
              <a:spcBef>
                <a:spcPts val="0"/>
              </a:spcBef>
              <a:buFont typeface="Arial" charset="2"/>
              <a:buChar char="•"/>
            </a:pPr>
            <a:r>
              <a:rPr lang="en-US" dirty="0"/>
              <a:t>The Box-Cox transformation has </a:t>
            </a:r>
            <a:r>
              <a:rPr lang="en-US"/>
              <a:t>applied</a:t>
            </a:r>
            <a:r>
              <a:rPr lang="en-US" dirty="0"/>
              <a:t> to </a:t>
            </a:r>
            <a:r>
              <a:rPr lang="en-US"/>
              <a:t>stabilize</a:t>
            </a:r>
            <a:r>
              <a:rPr lang="en-US" dirty="0"/>
              <a:t> the variance of a time series, resulting in a lambda value of 1.69.</a:t>
            </a:r>
          </a:p>
          <a:p>
            <a:pPr marL="0" indent="0">
              <a:spcBef>
                <a:spcPts val="0"/>
              </a:spcBef>
              <a:buNone/>
            </a:pPr>
            <a:endParaRPr lang="en-US" dirty="0"/>
          </a:p>
          <a:p>
            <a:pPr>
              <a:spcBef>
                <a:spcPts val="0"/>
              </a:spcBef>
            </a:pPr>
            <a:r>
              <a:rPr lang="en-US" sz="1900" b="0" i="0" u="none" strike="noStrike" dirty="0">
                <a:effectLst/>
              </a:rPr>
              <a:t>Decomposition using STL</a:t>
            </a:r>
            <a:endParaRPr lang="en-US" sz="1900" dirty="0">
              <a:ea typeface="+mn-lt"/>
              <a:cs typeface="+mn-lt"/>
            </a:endParaRPr>
          </a:p>
          <a:p>
            <a:pPr lvl="1" algn="just">
              <a:spcBef>
                <a:spcPts val="0"/>
              </a:spcBef>
              <a:buFont typeface="Arial" charset="2"/>
              <a:buChar char="•"/>
            </a:pPr>
            <a:r>
              <a:rPr lang="en-US" dirty="0">
                <a:ea typeface="+mn-lt"/>
                <a:cs typeface="+mn-lt"/>
              </a:rPr>
              <a:t>STL decomposition plot reveals trends, seasonality, and residuals in forecasting.</a:t>
            </a:r>
            <a:endParaRPr lang="en-US"/>
          </a:p>
          <a:p>
            <a:pPr lvl="1">
              <a:spcBef>
                <a:spcPts val="0"/>
              </a:spcBef>
              <a:spcAft>
                <a:spcPts val="0"/>
              </a:spcAft>
            </a:pPr>
            <a:endParaRPr lang="en-US" b="0" dirty="0">
              <a:effectLst/>
            </a:endParaRPr>
          </a:p>
          <a:p>
            <a:pPr>
              <a:spcBef>
                <a:spcPts val="0"/>
              </a:spcBef>
            </a:pPr>
            <a:r>
              <a:rPr lang="en-US" sz="1900" b="0" i="0" u="none" strike="noStrike" dirty="0">
                <a:effectLst/>
              </a:rPr>
              <a:t>Performed stationary test</a:t>
            </a:r>
            <a:endParaRPr lang="en-US" sz="1900" dirty="0"/>
          </a:p>
          <a:p>
            <a:pPr lvl="1" algn="just">
              <a:spcBef>
                <a:spcPts val="0"/>
              </a:spcBef>
              <a:buFont typeface="Arial" charset="2"/>
              <a:buChar char="•"/>
            </a:pPr>
            <a:r>
              <a:rPr lang="en-US" dirty="0"/>
              <a:t>Stationarity tests are important before fitting time series models to determine the stationarity of the data and apply transformations to achieve stationarity. </a:t>
            </a:r>
            <a:endParaRPr lang="en-US"/>
          </a:p>
          <a:p>
            <a:pPr lvl="1" algn="just">
              <a:spcBef>
                <a:spcPts val="0"/>
              </a:spcBef>
              <a:buFont typeface="Arial" charset="2"/>
              <a:buChar char="•"/>
            </a:pPr>
            <a:endParaRPr lang="en-US" dirty="0"/>
          </a:p>
          <a:p>
            <a:pPr lvl="1" algn="just">
              <a:spcBef>
                <a:spcPts val="0"/>
              </a:spcBef>
              <a:buFont typeface="Arial" charset="2"/>
              <a:buChar char="•"/>
            </a:pPr>
            <a:r>
              <a:rPr lang="en-US" dirty="0"/>
              <a:t>The Dickey-Fuller test yields an insignificant p-value, suggesting that the series is not yet stationary.</a:t>
            </a:r>
            <a:br>
              <a:rPr lang="en-US" dirty="0"/>
            </a:br>
            <a:endParaRPr lang="en-US"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 Fitting</a:t>
            </a:r>
          </a:p>
        </p:txBody>
      </p:sp>
      <p:sp>
        <p:nvSpPr>
          <p:cNvPr id="2" name="Content Placeholder 1"/>
          <p:cNvSpPr>
            <a:spLocks noGrp="1"/>
          </p:cNvSpPr>
          <p:nvPr>
            <p:ph idx="1"/>
          </p:nvPr>
        </p:nvSpPr>
        <p:spPr>
          <a:xfrm>
            <a:off x="677334" y="1398589"/>
            <a:ext cx="8596668" cy="3880773"/>
          </a:xfrm>
        </p:spPr>
        <p:txBody>
          <a:bodyPr vert="horz" lIns="91440" tIns="45720" rIns="91440" bIns="45720" rtlCol="0" anchor="t">
            <a:normAutofit lnSpcReduction="10000"/>
          </a:bodyPr>
          <a:lstStyle/>
          <a:p>
            <a:r>
              <a:rPr lang="en-US" dirty="0"/>
              <a:t>We split 10% of data into test and 90% will be on training set</a:t>
            </a:r>
          </a:p>
          <a:p>
            <a:r>
              <a:rPr lang="en-US" dirty="0"/>
              <a:t>Compared and fitted the performance of 15 different models, including ETS, ARIMA, and SARIMA. These models were trained using historical data, and we used them to generate forecasts for the next three years.</a:t>
            </a:r>
          </a:p>
          <a:p>
            <a:r>
              <a:rPr lang="en-US" dirty="0"/>
              <a:t>Simple exponential smoothing (</a:t>
            </a:r>
            <a:r>
              <a:rPr lang="en-US" dirty="0">
                <a:solidFill>
                  <a:srgbClr val="404040"/>
                </a:solidFill>
                <a:latin typeface="Trebuchet MS"/>
              </a:rPr>
              <a:t>ETS(A,A,N</a:t>
            </a:r>
            <a:r>
              <a:rPr lang="en-US" dirty="0"/>
              <a:t>)) and damped multiplicative(ETS(A, Ad, M) models are the best-performing models based on RMSE, with low RMSE values.</a:t>
            </a:r>
          </a:p>
          <a:p>
            <a:r>
              <a:rPr lang="en-US" dirty="0"/>
              <a:t>As per Akaike Information Criterion corrected assess, Arima012011, Arima210011, and Arima011011 offer better trade-off.</a:t>
            </a:r>
          </a:p>
          <a:p>
            <a:r>
              <a:rPr lang="en-US" dirty="0"/>
              <a:t>Model fitting and evaluation of accuracy measures and information criteria are essential for selecting the most appropriate top 5 model for time series forecasting.</a:t>
            </a:r>
          </a:p>
          <a:p>
            <a:endParaRPr lang="en-US" dirty="0"/>
          </a:p>
        </p:txBody>
      </p:sp>
      <p:pic>
        <p:nvPicPr>
          <p:cNvPr id="8" name="Picture 8" descr="Table&#10;&#10;Description automatically generated">
            <a:extLst>
              <a:ext uri="{FF2B5EF4-FFF2-40B4-BE49-F238E27FC236}">
                <a16:creationId xmlns:a16="http://schemas.microsoft.com/office/drawing/2014/main" id="{62EF5B3D-928B-A221-5EF6-BF6FBA9D112E}"/>
              </a:ext>
            </a:extLst>
          </p:cNvPr>
          <p:cNvPicPr>
            <a:picLocks noChangeAspect="1"/>
          </p:cNvPicPr>
          <p:nvPr/>
        </p:nvPicPr>
        <p:blipFill>
          <a:blip r:embed="rId3"/>
          <a:stretch>
            <a:fillRect/>
          </a:stretch>
        </p:blipFill>
        <p:spPr>
          <a:xfrm>
            <a:off x="1073235" y="5385262"/>
            <a:ext cx="2899204" cy="975926"/>
          </a:xfrm>
          <a:prstGeom prst="rect">
            <a:avLst/>
          </a:prstGeom>
        </p:spPr>
      </p:pic>
      <p:pic>
        <p:nvPicPr>
          <p:cNvPr id="9" name="Picture 9" descr="Table&#10;&#10;Description automatically generated">
            <a:extLst>
              <a:ext uri="{FF2B5EF4-FFF2-40B4-BE49-F238E27FC236}">
                <a16:creationId xmlns:a16="http://schemas.microsoft.com/office/drawing/2014/main" id="{76B35CFD-0D6C-4F53-0D9E-F29F4FF076C2}"/>
              </a:ext>
            </a:extLst>
          </p:cNvPr>
          <p:cNvPicPr>
            <a:picLocks noChangeAspect="1"/>
          </p:cNvPicPr>
          <p:nvPr/>
        </p:nvPicPr>
        <p:blipFill>
          <a:blip r:embed="rId4"/>
          <a:stretch>
            <a:fillRect/>
          </a:stretch>
        </p:blipFill>
        <p:spPr>
          <a:xfrm>
            <a:off x="4363994" y="5383581"/>
            <a:ext cx="3185983" cy="958696"/>
          </a:xfrm>
          <a:prstGeom prst="rect">
            <a:avLst/>
          </a:prstGeo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 Evaluation</a:t>
            </a:r>
            <a:br>
              <a:rPr lang="en-US" dirty="0"/>
            </a:br>
            <a:endParaRPr lang="en-US" dirty="0"/>
          </a:p>
        </p:txBody>
      </p:sp>
      <p:sp>
        <p:nvSpPr>
          <p:cNvPr id="2" name="Content Placeholder 1"/>
          <p:cNvSpPr>
            <a:spLocks noGrp="1"/>
          </p:cNvSpPr>
          <p:nvPr>
            <p:ph idx="1"/>
          </p:nvPr>
        </p:nvSpPr>
        <p:spPr>
          <a:xfrm>
            <a:off x="714964" y="1266885"/>
            <a:ext cx="8596668" cy="2432033"/>
          </a:xfrm>
        </p:spPr>
        <p:txBody>
          <a:bodyPr vert="horz" lIns="91440" tIns="45720" rIns="91440" bIns="45720" rtlCol="0" anchor="t">
            <a:normAutofit fontScale="92500" lnSpcReduction="10000"/>
          </a:bodyPr>
          <a:lstStyle/>
          <a:p>
            <a:r>
              <a:rPr lang="en-US" dirty="0"/>
              <a:t>Residual Analysis: time series residuals plot shows innovation residuals within blue dotted lines, normal distribution, and stationarity.</a:t>
            </a:r>
          </a:p>
          <a:p>
            <a:r>
              <a:rPr lang="en-US" dirty="0"/>
              <a:t>The Ljung-Box test indicates moderate evidence of autocorrection in the Arima012011 model and White noise series accurately captures underlying data.</a:t>
            </a:r>
            <a:endParaRPr lang="en-US"/>
          </a:p>
          <a:p>
            <a:r>
              <a:rPr lang="en-US">
                <a:ea typeface="+mn-lt"/>
                <a:cs typeface="+mn-lt"/>
              </a:rPr>
              <a:t>The Inverse Root Test: Assessing the stability of the Arima012011 model indicates that all the roots lie within the unit circle.</a:t>
            </a:r>
          </a:p>
          <a:p>
            <a:r>
              <a:rPr lang="en-US" dirty="0"/>
              <a:t>The Arima012011 model is stable and well-behaved, indicating its reliability and suitability for forecasting.</a:t>
            </a:r>
          </a:p>
        </p:txBody>
      </p:sp>
      <p:pic>
        <p:nvPicPr>
          <p:cNvPr id="4" name="Picture 4">
            <a:extLst>
              <a:ext uri="{FF2B5EF4-FFF2-40B4-BE49-F238E27FC236}">
                <a16:creationId xmlns:a16="http://schemas.microsoft.com/office/drawing/2014/main" id="{BE17C0C8-2989-7E10-022B-582F9084780B}"/>
              </a:ext>
            </a:extLst>
          </p:cNvPr>
          <p:cNvPicPr>
            <a:picLocks noChangeAspect="1"/>
          </p:cNvPicPr>
          <p:nvPr/>
        </p:nvPicPr>
        <p:blipFill>
          <a:blip r:embed="rId3"/>
          <a:stretch>
            <a:fillRect/>
          </a:stretch>
        </p:blipFill>
        <p:spPr>
          <a:xfrm>
            <a:off x="5580474" y="3994889"/>
            <a:ext cx="3693348" cy="373408"/>
          </a:xfrm>
          <a:prstGeom prst="rect">
            <a:avLst/>
          </a:prstGeom>
        </p:spPr>
      </p:pic>
      <p:pic>
        <p:nvPicPr>
          <p:cNvPr id="6" name="Picture 6">
            <a:extLst>
              <a:ext uri="{FF2B5EF4-FFF2-40B4-BE49-F238E27FC236}">
                <a16:creationId xmlns:a16="http://schemas.microsoft.com/office/drawing/2014/main" id="{444B5F83-1B68-21D9-807B-C7725F40BCD2}"/>
              </a:ext>
            </a:extLst>
          </p:cNvPr>
          <p:cNvPicPr>
            <a:picLocks noChangeAspect="1"/>
          </p:cNvPicPr>
          <p:nvPr/>
        </p:nvPicPr>
        <p:blipFill>
          <a:blip r:embed="rId4"/>
          <a:stretch>
            <a:fillRect/>
          </a:stretch>
        </p:blipFill>
        <p:spPr>
          <a:xfrm>
            <a:off x="924037" y="3815423"/>
            <a:ext cx="4464755" cy="2758604"/>
          </a:xfrm>
          <a:prstGeom prst="rect">
            <a:avLst/>
          </a:prstGeom>
        </p:spPr>
      </p:pic>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Forecasting Results</a:t>
            </a:r>
          </a:p>
        </p:txBody>
      </p:sp>
      <p:sp>
        <p:nvSpPr>
          <p:cNvPr id="2" name="Content Placeholder 1"/>
          <p:cNvSpPr>
            <a:spLocks noGrp="1"/>
          </p:cNvSpPr>
          <p:nvPr>
            <p:ph idx="1"/>
          </p:nvPr>
        </p:nvSpPr>
        <p:spPr>
          <a:xfrm>
            <a:off x="677334" y="1593735"/>
            <a:ext cx="8596668" cy="3880773"/>
          </a:xfrm>
        </p:spPr>
        <p:txBody>
          <a:bodyPr vert="horz" lIns="91440" tIns="45720" rIns="91440" bIns="45720" rtlCol="0" anchor="t">
            <a:normAutofit/>
          </a:bodyPr>
          <a:lstStyle/>
          <a:p>
            <a:r>
              <a:rPr lang="en-US" dirty="0"/>
              <a:t>The Arima012011 model was used to forecast SFO air passenger traffic for the period from January 2023 to December 2025. </a:t>
            </a:r>
          </a:p>
          <a:p>
            <a:r>
              <a:rPr lang="en-US" dirty="0"/>
              <a:t>The forecast indicated fluctuations between 5 million and 7 million passengers, but the accuracy of the model can vary depending on assumptions and the circumstances within the airline and aviation industry.</a:t>
            </a:r>
          </a:p>
        </p:txBody>
      </p:sp>
      <p:pic>
        <p:nvPicPr>
          <p:cNvPr id="4" name="Picture 4" descr="Chart&#10;&#10;Description automatically generated">
            <a:extLst>
              <a:ext uri="{FF2B5EF4-FFF2-40B4-BE49-F238E27FC236}">
                <a16:creationId xmlns:a16="http://schemas.microsoft.com/office/drawing/2014/main" id="{96B9F066-B682-FD87-E40C-330169FAEF50}"/>
              </a:ext>
            </a:extLst>
          </p:cNvPr>
          <p:cNvPicPr>
            <a:picLocks noChangeAspect="1"/>
          </p:cNvPicPr>
          <p:nvPr/>
        </p:nvPicPr>
        <p:blipFill>
          <a:blip r:embed="rId3"/>
          <a:stretch>
            <a:fillRect/>
          </a:stretch>
        </p:blipFill>
        <p:spPr>
          <a:xfrm>
            <a:off x="765717" y="3363932"/>
            <a:ext cx="5151495" cy="2973926"/>
          </a:xfrm>
          <a:prstGeom prst="rect">
            <a:avLst/>
          </a:prstGeom>
        </p:spPr>
      </p:pic>
      <p:pic>
        <p:nvPicPr>
          <p:cNvPr id="5" name="Picture 5" descr="Graphical user interface, chart, line chart&#10;&#10;Description automatically generated">
            <a:extLst>
              <a:ext uri="{FF2B5EF4-FFF2-40B4-BE49-F238E27FC236}">
                <a16:creationId xmlns:a16="http://schemas.microsoft.com/office/drawing/2014/main" id="{FE96185B-FE9A-1AD7-ABFB-E05F6DD3D9D6}"/>
              </a:ext>
            </a:extLst>
          </p:cNvPr>
          <p:cNvPicPr>
            <a:picLocks noChangeAspect="1"/>
          </p:cNvPicPr>
          <p:nvPr/>
        </p:nvPicPr>
        <p:blipFill>
          <a:blip r:embed="rId4"/>
          <a:stretch>
            <a:fillRect/>
          </a:stretch>
        </p:blipFill>
        <p:spPr>
          <a:xfrm>
            <a:off x="5474239" y="3367259"/>
            <a:ext cx="3914420" cy="2974614"/>
          </a:xfrm>
          <a:prstGeom prst="rect">
            <a:avLst/>
          </a:prstGeom>
        </p:spPr>
      </p:pic>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
        <p:nvSpPr>
          <p:cNvPr id="2" name="Content Placeholder 1"/>
          <p:cNvSpPr>
            <a:spLocks noGrp="1"/>
          </p:cNvSpPr>
          <p:nvPr>
            <p:ph idx="1"/>
          </p:nvPr>
        </p:nvSpPr>
        <p:spPr/>
        <p:txBody>
          <a:bodyPr vert="horz" lIns="91440" tIns="45720" rIns="91440" bIns="45720" rtlCol="0" anchor="t">
            <a:normAutofit/>
          </a:bodyPr>
          <a:lstStyle/>
          <a:p>
            <a:r>
              <a:rPr lang="en-US" dirty="0"/>
              <a:t>Arima012011 model forecasts suggest a range of 5 million to 7 million accumulated passenger traffic from January 2023 to December 2025.</a:t>
            </a:r>
          </a:p>
          <a:p>
            <a:r>
              <a:rPr lang="en-US" dirty="0"/>
              <a:t>These forecasts offer valuable insights for resource allocation and operational management in the aviation industry.</a:t>
            </a:r>
          </a:p>
          <a:p>
            <a:r>
              <a:rPr lang="en-US" dirty="0"/>
              <a:t>External factors introduce uncertainty, and it is crucial to account for this in decision-making processes.</a:t>
            </a:r>
          </a:p>
          <a:p>
            <a:r>
              <a:rPr lang="en-US" dirty="0"/>
              <a:t>Regularly updating data and refining the models with new information can enhance the accuracy of the forecasts.</a:t>
            </a:r>
          </a:p>
        </p:txBody>
      </p:sp>
    </p:spTree>
    <p:extLst>
      <p:ext uri="{BB962C8B-B14F-4D97-AF65-F5344CB8AC3E}">
        <p14:creationId xmlns:p14="http://schemas.microsoft.com/office/powerpoint/2010/main" val="184867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1257</TotalTime>
  <Words>1245</Words>
  <Application>Microsoft Office PowerPoint</Application>
  <PresentationFormat>Widescreen</PresentationFormat>
  <Paragraphs>101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Söhne</vt:lpstr>
      <vt:lpstr>Trebuchet MS</vt:lpstr>
      <vt:lpstr>Wingdings 3</vt:lpstr>
      <vt:lpstr>Facet</vt:lpstr>
      <vt:lpstr>Agenda</vt:lpstr>
      <vt:lpstr>Business Problem &amp; Approach</vt:lpstr>
      <vt:lpstr>Data Exploration</vt:lpstr>
      <vt:lpstr>Data Exploration</vt:lpstr>
      <vt:lpstr>Data Preprocessing</vt:lpstr>
      <vt:lpstr>Model Fitting</vt:lpstr>
      <vt:lpstr>Model Evaluation </vt:lpstr>
      <vt:lpstr>Forecasting Results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&amp; Forecasting</dc:title>
  <dc:creator>chitrapatil9998@gmail.com</dc:creator>
  <cp:lastModifiedBy>Oo,Yan Naing</cp:lastModifiedBy>
  <cp:revision>456</cp:revision>
  <dcterms:created xsi:type="dcterms:W3CDTF">2023-06-11T00:40:13Z</dcterms:created>
  <dcterms:modified xsi:type="dcterms:W3CDTF">2023-06-14T21:19:10Z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