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0" r:id="rId2"/>
    <p:sldId id="282" r:id="rId3"/>
    <p:sldId id="304" r:id="rId4"/>
    <p:sldId id="289" r:id="rId5"/>
    <p:sldId id="290" r:id="rId6"/>
    <p:sldId id="291" r:id="rId7"/>
    <p:sldId id="295" r:id="rId8"/>
    <p:sldId id="294" r:id="rId9"/>
    <p:sldId id="292" r:id="rId10"/>
    <p:sldId id="293" r:id="rId11"/>
    <p:sldId id="299" r:id="rId12"/>
    <p:sldId id="296" r:id="rId13"/>
    <p:sldId id="297" r:id="rId14"/>
    <p:sldId id="298" r:id="rId15"/>
    <p:sldId id="308" r:id="rId16"/>
    <p:sldId id="301" r:id="rId17"/>
    <p:sldId id="302" r:id="rId18"/>
    <p:sldId id="305" r:id="rId19"/>
    <p:sldId id="288" r:id="rId20"/>
    <p:sldId id="300" r:id="rId21"/>
    <p:sldId id="303" r:id="rId22"/>
    <p:sldId id="307" r:id="rId2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3" autoAdjust="0"/>
    <p:restoredTop sz="91212" autoAdjust="0"/>
  </p:normalViewPr>
  <p:slideViewPr>
    <p:cSldViewPr>
      <p:cViewPr varScale="1">
        <p:scale>
          <a:sx n="81" d="100"/>
          <a:sy n="81" d="100"/>
        </p:scale>
        <p:origin x="9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theme" Target="../theme/theme3.xml"/><Relationship Id="rId4" Type="http://schemas.openxmlformats.org/officeDocument/2006/relationships/image" Target="../media/image8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 smtClean="0"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Prof. Dr. Max Mustermann | Musterfakultät</a:t>
            </a:r>
          </a:p>
        </p:txBody>
      </p:sp>
      <p:pic>
        <p:nvPicPr>
          <p:cNvPr id="9219" name="Picture 6" descr="KIT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07950"/>
            <a:ext cx="10810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259238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 dirty="0">
                <a:latin typeface="Arial" charset="0"/>
              </a:rPr>
              <a:t>KIT – die Kooperation von 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 dirty="0">
                <a:latin typeface="Arial" charset="0"/>
              </a:rPr>
              <a:t>Forschungszentrum Karlsruhe GmbH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 dirty="0">
                <a:latin typeface="Arial" charset="0"/>
              </a:rPr>
              <a:t>und Universität Karlsruhe (TH)</a:t>
            </a:r>
          </a:p>
        </p:txBody>
      </p:sp>
      <p:pic>
        <p:nvPicPr>
          <p:cNvPr id="9221" name="Picture 9" descr="fzk_s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00" y="8493125"/>
            <a:ext cx="11525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10" descr="Wortbildmarke_schwar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25" y="8493125"/>
            <a:ext cx="12922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8706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FF14F5-79B4-4421-BDB9-E16FB6A2F9F2}" type="slidenum">
              <a:rPr lang="de-DE" altLang="de-DE"/>
              <a:pPr/>
              <a:t>‹#›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682697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Background information about the </a:t>
            </a:r>
            <a:r>
              <a:rPr lang="en-US" altLang="de-DE" dirty="0" smtClean="0"/>
              <a:t>Continuous Integration,</a:t>
            </a:r>
            <a:r>
              <a:rPr lang="en-US" altLang="de-DE" baseline="0" dirty="0" smtClean="0"/>
              <a:t> which is also called </a:t>
            </a:r>
            <a:r>
              <a:rPr lang="en-US" altLang="de-DE" dirty="0" smtClean="0"/>
              <a:t>Infrastructure Automation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noProof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positive</a:t>
            </a:r>
            <a:r>
              <a:rPr lang="en-US" altLang="zh-CN" sz="1200" b="0" i="0" kern="1200" noProof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r>
              <a:rPr lang="en-US" altLang="zh-CN" sz="1200" b="0" i="0" u="none" strike="noStrike" kern="1200" noProof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circle for the development</a:t>
            </a:r>
            <a:endParaRPr lang="en-US" altLang="zh-CN" sz="1200" b="0" i="0" kern="1200" noProof="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Musterfakultät</a:t>
            </a:r>
            <a:endParaRPr lang="de-D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FF14F5-79B4-4421-BDB9-E16FB6A2F9F2}" type="slidenum">
              <a:rPr lang="de-DE" altLang="de-DE" smtClean="0"/>
              <a:pPr/>
              <a:t>3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617413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de-DE" dirty="0" err="1" smtClean="0"/>
              <a:t>Xamarin.UITest</a:t>
            </a:r>
            <a:r>
              <a:rPr lang="en-US" altLang="de-DE" dirty="0" smtClean="0"/>
              <a:t> facilitates the UI testing automation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Musterfakultät</a:t>
            </a:r>
            <a:endParaRPr lang="de-D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FF14F5-79B4-4421-BDB9-E16FB6A2F9F2}" type="slidenum">
              <a:rPr lang="de-DE" altLang="de-DE" smtClean="0"/>
              <a:pPr/>
              <a:t>4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67083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noProof="0" dirty="0" smtClean="0"/>
              <a:t>App center compete with Amazon</a:t>
            </a:r>
            <a:r>
              <a:rPr lang="en-US" altLang="zh-CN" baseline="0" noProof="0" dirty="0" smtClean="0"/>
              <a:t> </a:t>
            </a:r>
            <a:r>
              <a:rPr lang="en-US" altLang="zh-CN" sz="1200" b="0" i="0" u="none" strike="noStrike" kern="1200" noProof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AWS Device Farm</a:t>
            </a:r>
            <a:endParaRPr lang="en-US" altLang="zh-CN" sz="1200" b="0" i="0" kern="1200" noProof="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Musterfakultät</a:t>
            </a:r>
            <a:endParaRPr lang="de-D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FF14F5-79B4-4421-BDB9-E16FB6A2F9F2}" type="slidenum">
              <a:rPr lang="de-DE" altLang="de-DE" smtClean="0"/>
              <a:pPr/>
              <a:t>17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08638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ustertitelbild_o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6475"/>
            <a:ext cx="932497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II_rahmen_neu_ti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96875" y="6475413"/>
            <a:ext cx="36703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dirty="0"/>
              <a:t>KIT – </a:t>
            </a:r>
            <a:r>
              <a:rPr lang="en-US" sz="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The Research University in the Helmholtz Association</a:t>
            </a:r>
            <a:endParaRPr lang="de-DE" altLang="de-DE" sz="800" b="0" i="0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85763" y="3366344"/>
            <a:ext cx="45370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rtl="0"/>
            <a:r>
              <a:rPr lang="de-DE" altLang="zh-CN" sz="10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Projektpraktikum Robotik und Automation</a:t>
            </a:r>
            <a:endParaRPr lang="de-DE" altLang="zh-CN" sz="10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1600" b="1" dirty="0">
                <a:solidFill>
                  <a:schemeClr val="bg1"/>
                </a:solidFill>
              </a:rPr>
              <a:t>www.kit.edu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167568"/>
            <a:ext cx="2013626" cy="98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1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2114" y="332656"/>
            <a:ext cx="7065218" cy="561975"/>
          </a:xfrm>
        </p:spPr>
        <p:txBody>
          <a:bodyPr/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err="1" smtClean="0"/>
              <a:t>Formatvorlagen</a:t>
            </a:r>
            <a:r>
              <a:rPr lang="en-US" noProof="0" dirty="0" smtClean="0"/>
              <a:t> des </a:t>
            </a:r>
            <a:r>
              <a:rPr lang="en-US" noProof="0" dirty="0" err="1" smtClean="0"/>
              <a:t>Textmasters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 noProof="0" dirty="0" smtClean="0"/>
              <a:t>Peiren Yang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941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Peiren </a:t>
            </a:r>
            <a:r>
              <a:rPr lang="de-DE" altLang="de-DE" dirty="0"/>
              <a:t>Yang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102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Peiren </a:t>
            </a:r>
            <a:r>
              <a:rPr lang="de-DE" altLang="de-DE" dirty="0"/>
              <a:t>Yang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525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Peiren </a:t>
            </a:r>
            <a:r>
              <a:rPr lang="de-DE" altLang="de-DE" dirty="0"/>
              <a:t>Yang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6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Peiren </a:t>
            </a:r>
            <a:r>
              <a:rPr lang="de-DE" altLang="de-DE" dirty="0"/>
              <a:t>Yang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044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Peiren </a:t>
            </a:r>
            <a:r>
              <a:rPr lang="de-DE" altLang="de-DE" dirty="0"/>
              <a:t>Yang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619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Peiren </a:t>
            </a:r>
            <a:r>
              <a:rPr lang="de-DE" altLang="de-DE" dirty="0"/>
              <a:t>Yang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82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Peiren </a:t>
            </a:r>
            <a:r>
              <a:rPr lang="de-DE" altLang="de-DE" dirty="0"/>
              <a:t>Yang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122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II_rahmen_neu_folg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2113" y="348973"/>
            <a:ext cx="6877049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Karlsruhe Institute </a:t>
            </a:r>
            <a:r>
              <a:rPr lang="de-DE" altLang="de-DE" dirty="0" err="1"/>
              <a:t>of</a:t>
            </a:r>
            <a:r>
              <a:rPr lang="de-DE" altLang="de-DE" dirty="0"/>
              <a:t> Technology (KIT).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0688" y="6454775"/>
            <a:ext cx="3457376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900"/>
            </a:lvl1pPr>
          </a:lstStyle>
          <a:p>
            <a:r>
              <a:rPr lang="de-DE" altLang="de-DE" dirty="0" smtClean="0"/>
              <a:t>Peiren Yang</a:t>
            </a:r>
            <a:endParaRPr lang="de-DE" dirty="0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660231" y="6453188"/>
            <a:ext cx="2160241" cy="181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rtl="0"/>
            <a:r>
              <a:rPr lang="de-DE" altLang="zh-CN" sz="9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Projektpraktikum Robotik und Automation</a:t>
            </a:r>
            <a:endParaRPr lang="de-DE" altLang="zh-CN" sz="9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53188"/>
            <a:ext cx="3254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fld id="{B74C647B-A0CE-477D-86CD-B09413F61E20}" type="slidenum">
              <a:rPr lang="de-DE" altLang="de-DE" sz="900" b="1"/>
              <a:pPr>
                <a:spcBef>
                  <a:spcPct val="50000"/>
                </a:spcBef>
              </a:pPr>
              <a:t>‹#›</a:t>
            </a:fld>
            <a:endParaRPr lang="de-DE" altLang="de-DE" sz="900" b="1" dirty="0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755650" y="6453188"/>
            <a:ext cx="8143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de-DE" altLang="de-DE" sz="900" dirty="0" smtClean="0"/>
              <a:t>10.04.2018</a:t>
            </a:r>
            <a:endParaRPr lang="de-DE" altLang="de-DE" sz="900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740" y="273334"/>
            <a:ext cx="1488094" cy="7282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3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3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3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3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3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3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3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3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3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484313"/>
            <a:ext cx="8389937" cy="649287"/>
          </a:xfrm>
        </p:spPr>
        <p:txBody>
          <a:bodyPr/>
          <a:lstStyle/>
          <a:p>
            <a:r>
              <a:rPr lang="en-US" altLang="de-DE" dirty="0"/>
              <a:t>Cross-Platform App Development with Xamarin and Visual Studio App Center</a:t>
            </a:r>
            <a:endParaRPr lang="de-DE" altLang="de-DE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349500"/>
            <a:ext cx="8370888" cy="620713"/>
          </a:xfrm>
        </p:spPr>
        <p:txBody>
          <a:bodyPr/>
          <a:lstStyle/>
          <a:p>
            <a:r>
              <a:rPr lang="en-US" altLang="de-DE" dirty="0" smtClean="0"/>
              <a:t>Final Presentation: </a:t>
            </a:r>
            <a:r>
              <a:rPr lang="en-US" altLang="zh-CN" dirty="0" smtClean="0"/>
              <a:t>Peiren </a:t>
            </a:r>
            <a:r>
              <a:rPr lang="en-US" altLang="zh-CN" dirty="0"/>
              <a:t>Yang</a:t>
            </a:r>
            <a:endParaRPr lang="en-US" altLang="de-DE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6495" r="16024"/>
          <a:stretch/>
        </p:blipFill>
        <p:spPr>
          <a:xfrm>
            <a:off x="3015201" y="3645024"/>
            <a:ext cx="3240360" cy="26992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l="32527" r="31059"/>
          <a:stretch/>
        </p:blipFill>
        <p:spPr>
          <a:xfrm>
            <a:off x="6228184" y="3645024"/>
            <a:ext cx="2808312" cy="26992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/>
          <a:srcRect l="31171" t="9156" r="26234" b="38671"/>
          <a:stretch/>
        </p:blipFill>
        <p:spPr>
          <a:xfrm>
            <a:off x="107504" y="3645024"/>
            <a:ext cx="2938457" cy="269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7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 dirty="0"/>
              <a:t>Peiren Yang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Solution Approach – </a:t>
            </a:r>
            <a:r>
              <a:rPr lang="en-US" altLang="de-DE" dirty="0"/>
              <a:t>Continuous Integration</a:t>
            </a:r>
            <a:endParaRPr lang="de-DE" altLang="de-DE" dirty="0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6752"/>
            <a:ext cx="8356600" cy="4894262"/>
          </a:xfrm>
        </p:spPr>
        <p:txBody>
          <a:bodyPr/>
          <a:lstStyle/>
          <a:p>
            <a:r>
              <a:rPr lang="en-US" altLang="de-DE" dirty="0" smtClean="0"/>
              <a:t>Automatic</a:t>
            </a:r>
            <a:r>
              <a:rPr lang="de-DE" altLang="de-DE" dirty="0" smtClean="0"/>
              <a:t> </a:t>
            </a:r>
            <a:r>
              <a:rPr lang="en-US" altLang="zh-CN" dirty="0" smtClean="0"/>
              <a:t>Test</a:t>
            </a:r>
            <a:r>
              <a:rPr lang="en-US" altLang="de-DE" dirty="0" smtClean="0"/>
              <a:t> </a:t>
            </a:r>
            <a:r>
              <a:rPr lang="en-US" altLang="zh-CN" dirty="0" smtClean="0"/>
              <a:t>with Visual Studio App Center</a:t>
            </a:r>
            <a:endParaRPr lang="en-US" altLang="de-DE" dirty="0" smtClean="0"/>
          </a:p>
          <a:p>
            <a:pPr lvl="1"/>
            <a:r>
              <a:rPr lang="en-US" altLang="zh-CN" dirty="0" smtClean="0"/>
              <a:t>Automatic screen shots for each test device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04864"/>
            <a:ext cx="7380312" cy="352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 dirty="0"/>
              <a:t>Peiren Yang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Solution Approach – </a:t>
            </a:r>
            <a:r>
              <a:rPr lang="en-US" altLang="de-DE" dirty="0"/>
              <a:t>Continuous Integration</a:t>
            </a:r>
            <a:endParaRPr lang="de-DE" altLang="de-DE" dirty="0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415058"/>
            <a:ext cx="8356600" cy="4894262"/>
          </a:xfrm>
        </p:spPr>
        <p:txBody>
          <a:bodyPr/>
          <a:lstStyle/>
          <a:p>
            <a:r>
              <a:rPr lang="en-US" altLang="de-DE" dirty="0" smtClean="0"/>
              <a:t>Publish built apps </a:t>
            </a:r>
            <a:r>
              <a:rPr lang="en-US" altLang="zh-CN" dirty="0" smtClean="0"/>
              <a:t>with Visual Studio App Center</a:t>
            </a:r>
          </a:p>
          <a:p>
            <a:pPr lvl="1"/>
            <a:r>
              <a:rPr lang="en-US" altLang="de-DE" dirty="0" smtClean="0"/>
              <a:t>Stores can be connected to App Center, which makes the publish more efficient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24" y="2492896"/>
            <a:ext cx="7762977" cy="370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3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 dirty="0"/>
              <a:t>Peiren Yang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Solution Approach – </a:t>
            </a:r>
            <a:r>
              <a:rPr lang="en-US" altLang="de-DE" dirty="0"/>
              <a:t>Continuous Integration</a:t>
            </a:r>
            <a:endParaRPr lang="de-DE" altLang="de-DE" dirty="0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6752"/>
            <a:ext cx="8356600" cy="4894262"/>
          </a:xfrm>
        </p:spPr>
        <p:txBody>
          <a:bodyPr/>
          <a:lstStyle/>
          <a:p>
            <a:r>
              <a:rPr lang="en-US" altLang="de-DE" dirty="0" smtClean="0"/>
              <a:t>App lifetime manage </a:t>
            </a:r>
            <a:r>
              <a:rPr lang="en-US" altLang="zh-CN" dirty="0" smtClean="0"/>
              <a:t>with Visual Studio App Center</a:t>
            </a:r>
            <a:endParaRPr lang="en-US" altLang="de-DE" dirty="0" smtClean="0"/>
          </a:p>
          <a:p>
            <a:pPr lvl="1"/>
            <a:r>
              <a:rPr lang="en-US" altLang="zh-CN" dirty="0"/>
              <a:t>By using the component </a:t>
            </a:r>
            <a:r>
              <a:rPr lang="en-US" altLang="zh-CN" i="1" dirty="0" err="1"/>
              <a:t>Microsoft.AppCenter.Crashs</a:t>
            </a:r>
            <a:r>
              <a:rPr lang="en-US" altLang="zh-CN" i="1" dirty="0" smtClean="0"/>
              <a:t>, </a:t>
            </a:r>
            <a:r>
              <a:rPr lang="en-US" altLang="zh-CN" dirty="0" smtClean="0"/>
              <a:t>Each </a:t>
            </a:r>
            <a:r>
              <a:rPr lang="en-US" altLang="zh-CN" dirty="0" smtClean="0"/>
              <a:t>crash of the app can be captured and statistically displayed in the App Center</a:t>
            </a:r>
          </a:p>
          <a:p>
            <a:pPr lvl="1"/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614248"/>
            <a:ext cx="6624736" cy="36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8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 dirty="0"/>
              <a:t>Peiren Yang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Solution Approach – </a:t>
            </a:r>
            <a:r>
              <a:rPr lang="en-US" altLang="de-DE" dirty="0"/>
              <a:t>Continuous Integration</a:t>
            </a:r>
            <a:endParaRPr lang="de-DE" altLang="de-DE" dirty="0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6752"/>
            <a:ext cx="8356600" cy="4894262"/>
          </a:xfrm>
        </p:spPr>
        <p:txBody>
          <a:bodyPr/>
          <a:lstStyle/>
          <a:p>
            <a:r>
              <a:rPr lang="en-US" altLang="de-DE" dirty="0" smtClean="0"/>
              <a:t>App lifetime manage </a:t>
            </a:r>
            <a:r>
              <a:rPr lang="en-US" altLang="zh-CN" dirty="0" smtClean="0"/>
              <a:t>with Visual Studio App Center</a:t>
            </a:r>
            <a:endParaRPr lang="en-US" altLang="de-DE" dirty="0" smtClean="0"/>
          </a:p>
          <a:p>
            <a:pPr lvl="1"/>
            <a:r>
              <a:rPr lang="en-US" altLang="zh-CN" dirty="0"/>
              <a:t>By using the component </a:t>
            </a:r>
            <a:r>
              <a:rPr lang="en-US" altLang="zh-CN" i="1" dirty="0" err="1"/>
              <a:t>Microsoft.AppCenter.Analytics</a:t>
            </a:r>
            <a:r>
              <a:rPr lang="en-US" altLang="zh-CN" i="1" dirty="0"/>
              <a:t>, </a:t>
            </a:r>
            <a:r>
              <a:rPr lang="en-US" altLang="zh-CN" dirty="0" smtClean="0"/>
              <a:t>users </a:t>
            </a:r>
            <a:r>
              <a:rPr lang="en-US" altLang="zh-CN" dirty="0" smtClean="0"/>
              <a:t>who downloaded the published app </a:t>
            </a:r>
            <a:r>
              <a:rPr lang="en-US" altLang="zh-CN" dirty="0"/>
              <a:t>are </a:t>
            </a:r>
            <a:r>
              <a:rPr lang="en-US" altLang="zh-CN" dirty="0" smtClean="0"/>
              <a:t>tracked by App Center, which is an important feature for the future improvement</a:t>
            </a:r>
          </a:p>
          <a:p>
            <a:pPr lvl="1"/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708920"/>
            <a:ext cx="7379643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9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 dirty="0"/>
              <a:t>Peiren Yang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Solution Approach – </a:t>
            </a:r>
            <a:r>
              <a:rPr lang="en-US" altLang="de-DE" dirty="0"/>
              <a:t>Continuous Integration</a:t>
            </a:r>
            <a:endParaRPr lang="de-DE" altLang="de-DE" dirty="0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6752"/>
            <a:ext cx="8356600" cy="4894262"/>
          </a:xfrm>
        </p:spPr>
        <p:txBody>
          <a:bodyPr/>
          <a:lstStyle/>
          <a:p>
            <a:r>
              <a:rPr lang="en-US" altLang="de-DE" dirty="0" smtClean="0"/>
              <a:t>App lifetime manage </a:t>
            </a:r>
            <a:r>
              <a:rPr lang="en-US" altLang="zh-CN" dirty="0" smtClean="0"/>
              <a:t>with Visual Studio App Center</a:t>
            </a:r>
            <a:endParaRPr lang="en-US" altLang="de-DE" dirty="0" smtClean="0"/>
          </a:p>
          <a:p>
            <a:pPr lvl="1"/>
            <a:r>
              <a:rPr lang="en-US" altLang="zh-CN" dirty="0" smtClean="0"/>
              <a:t>By using the component </a:t>
            </a:r>
            <a:r>
              <a:rPr lang="en-US" altLang="zh-CN" i="1" dirty="0" err="1" smtClean="0"/>
              <a:t>Microsoft.AppCenter.Push</a:t>
            </a:r>
            <a:r>
              <a:rPr lang="de-DE" altLang="zh-CN" dirty="0" smtClean="0"/>
              <a:t>, </a:t>
            </a:r>
            <a:r>
              <a:rPr lang="en-US" altLang="zh-CN" dirty="0" smtClean="0"/>
              <a:t>notifications </a:t>
            </a:r>
            <a:r>
              <a:rPr lang="en-US" altLang="zh-CN" dirty="0" smtClean="0"/>
              <a:t>can be pushed </a:t>
            </a:r>
            <a:r>
              <a:rPr lang="en-US" altLang="zh-CN" dirty="0"/>
              <a:t>down to target groups in terms of their devices, their location, their app versions and other features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7170" name="Picture 2" descr="Image result for visual studio app center pus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564904"/>
            <a:ext cx="6508737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48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 dirty="0"/>
              <a:t>Peiren Yang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smtClean="0"/>
              <a:t>Conclusion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6752"/>
            <a:ext cx="8356600" cy="4894262"/>
          </a:xfrm>
        </p:spPr>
        <p:txBody>
          <a:bodyPr/>
          <a:lstStyle/>
          <a:p>
            <a:r>
              <a:rPr lang="en-US" altLang="de-DE" dirty="0" smtClean="0"/>
              <a:t>Xamarin is </a:t>
            </a:r>
            <a:r>
              <a:rPr lang="en-US" altLang="de-DE" dirty="0"/>
              <a:t>a powerful </a:t>
            </a:r>
            <a:r>
              <a:rPr lang="en-US" altLang="de-DE" dirty="0" smtClean="0"/>
              <a:t>platform for </a:t>
            </a:r>
            <a:r>
              <a:rPr lang="en-US" altLang="de-DE" dirty="0"/>
              <a:t>cross-platform app </a:t>
            </a:r>
            <a:r>
              <a:rPr lang="en-US" altLang="de-DE" dirty="0" smtClean="0"/>
              <a:t>development</a:t>
            </a:r>
          </a:p>
          <a:p>
            <a:pPr lvl="1">
              <a:lnSpc>
                <a:spcPct val="150000"/>
              </a:lnSpc>
            </a:pPr>
            <a:r>
              <a:rPr lang="en-US" altLang="de-DE" dirty="0" smtClean="0"/>
              <a:t>C# is a user-friendly and intuitive OO language</a:t>
            </a:r>
          </a:p>
          <a:p>
            <a:pPr lvl="1">
              <a:lnSpc>
                <a:spcPct val="150000"/>
              </a:lnSpc>
            </a:pPr>
            <a:r>
              <a:rPr lang="en-US" altLang="de-DE" dirty="0" smtClean="0"/>
              <a:t>The framework is integrated </a:t>
            </a:r>
            <a:r>
              <a:rPr lang="en-US" altLang="de-DE" dirty="0"/>
              <a:t>in </a:t>
            </a:r>
            <a:r>
              <a:rPr lang="de-DE" altLang="de-DE" dirty="0"/>
              <a:t>Visual Studio</a:t>
            </a:r>
            <a:endParaRPr lang="en-US" altLang="de-DE" dirty="0"/>
          </a:p>
          <a:p>
            <a:pPr lvl="1">
              <a:lnSpc>
                <a:spcPct val="150000"/>
              </a:lnSpc>
            </a:pPr>
            <a:r>
              <a:rPr lang="en-US" altLang="de-DE" dirty="0"/>
              <a:t>Offers test framework “</a:t>
            </a:r>
            <a:r>
              <a:rPr lang="en-US" altLang="de-DE" dirty="0" err="1"/>
              <a:t>Xamarin.UITest</a:t>
            </a:r>
            <a:r>
              <a:rPr lang="en-US" altLang="de-DE" dirty="0" smtClean="0"/>
              <a:t>”</a:t>
            </a:r>
            <a:endParaRPr lang="en-US" altLang="de-DE" dirty="0"/>
          </a:p>
          <a:p>
            <a:r>
              <a:rPr lang="en-US" altLang="zh-CN" dirty="0"/>
              <a:t>the solution is designed to use cloud resources as much as possible, GitHub is selected as Git server, so that no local Git server is </a:t>
            </a:r>
            <a:r>
              <a:rPr lang="en-US" altLang="zh-CN" dirty="0" smtClean="0"/>
              <a:t>needed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7778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 dirty="0"/>
              <a:t>Peiren Yang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smtClean="0"/>
              <a:t>Conclusion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6752"/>
            <a:ext cx="8356600" cy="4894262"/>
          </a:xfrm>
        </p:spPr>
        <p:txBody>
          <a:bodyPr/>
          <a:lstStyle/>
          <a:p>
            <a:r>
              <a:rPr lang="en-US" altLang="de-DE" dirty="0"/>
              <a:t>Visual Studio App Center is a powerful tool that particularly suitable for cross-platform app </a:t>
            </a:r>
            <a:r>
              <a:rPr lang="en-US" altLang="de-DE" dirty="0" smtClean="0"/>
              <a:t>development with Xamarin</a:t>
            </a:r>
            <a:endParaRPr lang="en-US" altLang="de-DE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It </a:t>
            </a:r>
            <a:r>
              <a:rPr lang="en-US" altLang="zh-CN" dirty="0"/>
              <a:t>offers project build in different </a:t>
            </a:r>
            <a:r>
              <a:rPr lang="en-US" altLang="zh-CN" dirty="0" smtClean="0"/>
              <a:t>platforms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It supports </a:t>
            </a:r>
            <a:r>
              <a:rPr lang="en-US" altLang="zh-CN" dirty="0"/>
              <a:t>app tests with an enormous device </a:t>
            </a:r>
            <a:r>
              <a:rPr lang="en-US" altLang="zh-CN" dirty="0" smtClean="0"/>
              <a:t>farm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It </a:t>
            </a:r>
            <a:r>
              <a:rPr lang="en-US" altLang="zh-CN" dirty="0"/>
              <a:t>offers interfaces for the management of app lifetime</a:t>
            </a:r>
          </a:p>
          <a:p>
            <a:r>
              <a:rPr lang="en-US" altLang="zh-CN" dirty="0"/>
              <a:t>The total price for using App Center as build and test platform is basically $139 per </a:t>
            </a:r>
            <a:r>
              <a:rPr lang="en-US" altLang="zh-CN" dirty="0" smtClean="0"/>
              <a:t>month, which includes: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$40 </a:t>
            </a:r>
            <a:r>
              <a:rPr lang="en-US" altLang="zh-CN" dirty="0"/>
              <a:t>per </a:t>
            </a:r>
            <a:r>
              <a:rPr lang="en-US" altLang="zh-CN" dirty="0" smtClean="0"/>
              <a:t>month for unlimited build time (free for 400 hours)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$99 </a:t>
            </a:r>
            <a:r>
              <a:rPr lang="en-US" altLang="zh-CN" dirty="0"/>
              <a:t>per </a:t>
            </a:r>
            <a:r>
              <a:rPr lang="en-US" altLang="zh-CN" dirty="0" smtClean="0"/>
              <a:t>month for unlimited tests</a:t>
            </a:r>
          </a:p>
        </p:txBody>
      </p:sp>
    </p:spTree>
    <p:extLst>
      <p:ext uri="{BB962C8B-B14F-4D97-AF65-F5344CB8AC3E}">
        <p14:creationId xmlns:p14="http://schemas.microsoft.com/office/powerpoint/2010/main" val="30230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 dirty="0"/>
              <a:t>Peiren Yang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smtClean="0"/>
              <a:t>Conclusion 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559074"/>
            <a:ext cx="8356600" cy="4894262"/>
          </a:xfrm>
        </p:spPr>
        <p:txBody>
          <a:bodyPr/>
          <a:lstStyle/>
          <a:p>
            <a:r>
              <a:rPr lang="en-US" altLang="de-DE" dirty="0" smtClean="0"/>
              <a:t>Disadvantage of using Visual Studio App Center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The </a:t>
            </a:r>
            <a:r>
              <a:rPr lang="en-US" altLang="zh-CN" dirty="0"/>
              <a:t>job customization is not quite flexible, only three scripts can be configured and they must be executed </a:t>
            </a:r>
            <a:r>
              <a:rPr lang="en-US" altLang="zh-CN" dirty="0" smtClean="0"/>
              <a:t>consecutively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App </a:t>
            </a:r>
            <a:r>
              <a:rPr lang="en-US" altLang="zh-CN" dirty="0"/>
              <a:t>Center is a new product of Microsoft, until now not all claimed features are </a:t>
            </a:r>
            <a:r>
              <a:rPr lang="en-US" altLang="zh-CN" dirty="0" smtClean="0"/>
              <a:t>available, some features are still on the way. And this have made a lot of difficulties in developing the solution</a:t>
            </a:r>
            <a:r>
              <a:rPr lang="en-US" altLang="zh-CN" dirty="0" smtClean="0"/>
              <a:t>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0050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 dirty="0"/>
              <a:t>Peiren Yang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Alternative</a:t>
            </a:r>
            <a:r>
              <a:rPr lang="de-DE" altLang="zh-CN" dirty="0" smtClean="0"/>
              <a:t> </a:t>
            </a:r>
            <a:r>
              <a:rPr lang="en-US" altLang="zh-CN" dirty="0"/>
              <a:t>solution</a:t>
            </a:r>
            <a:endParaRPr lang="en-US" altLang="de-DE" dirty="0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24744"/>
            <a:ext cx="8356600" cy="489426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Jenkins </a:t>
            </a:r>
            <a:r>
              <a:rPr lang="en-US" altLang="zh-CN" dirty="0" smtClean="0"/>
              <a:t>as an a</a:t>
            </a:r>
            <a:r>
              <a:rPr lang="en-US" altLang="zh-CN" dirty="0" smtClean="0"/>
              <a:t>lternative</a:t>
            </a:r>
            <a:r>
              <a:rPr lang="de-DE" altLang="zh-CN" dirty="0" smtClean="0"/>
              <a:t> </a:t>
            </a:r>
            <a:r>
              <a:rPr lang="en-US" altLang="zh-CN" dirty="0" smtClean="0"/>
              <a:t>solution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In most cases, Jenkins can be selected as substitution for each building or testing, or all </a:t>
            </a:r>
            <a:r>
              <a:rPr lang="en-US" altLang="zh-CN" dirty="0" smtClean="0"/>
              <a:t>functions above. 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H</a:t>
            </a:r>
            <a:r>
              <a:rPr lang="en-US" altLang="zh-CN" dirty="0" smtClean="0"/>
              <a:t>owever</a:t>
            </a:r>
            <a:r>
              <a:rPr lang="en-US" altLang="zh-CN" dirty="0" smtClean="0"/>
              <a:t>, for testing a lot of physical devices with different OS version or different excessive emulators are </a:t>
            </a:r>
            <a:r>
              <a:rPr lang="en-US" altLang="zh-CN" dirty="0" smtClean="0"/>
              <a:t>needed, </a:t>
            </a:r>
            <a:r>
              <a:rPr lang="en-US" altLang="zh-CN" dirty="0" smtClean="0"/>
              <a:t>the device farm in App Center shows its advantage here.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A combination of the two solution is possible, in which Jenkins makes the automatic building and unit tests, then pass them to the App Center for UI testing.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5976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 smtClean="0"/>
              <a:t>Peiren Yang</a:t>
            </a:r>
            <a:endParaRPr lang="de-DE" dirty="0"/>
          </a:p>
        </p:txBody>
      </p:sp>
      <p:sp>
        <p:nvSpPr>
          <p:cNvPr id="3" name="文本框 2"/>
          <p:cNvSpPr txBox="1"/>
          <p:nvPr/>
        </p:nvSpPr>
        <p:spPr>
          <a:xfrm>
            <a:off x="1763688" y="2753052"/>
            <a:ext cx="55446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>
                <a:latin typeface="+mj-lt"/>
              </a:rPr>
              <a:t>Q &amp; A</a:t>
            </a:r>
            <a:endParaRPr lang="zh-CN" alt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71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 dirty="0"/>
              <a:t>Peiren Yang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Project Target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415058"/>
            <a:ext cx="8356600" cy="4894262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Build an infrastructure for app development which supports:</a:t>
            </a:r>
          </a:p>
          <a:p>
            <a:pPr lvl="1">
              <a:lnSpc>
                <a:spcPct val="150000"/>
              </a:lnSpc>
            </a:pPr>
            <a:r>
              <a:rPr lang="en-US" altLang="de-DE" dirty="0" smtClean="0"/>
              <a:t>Cross-platform app, one set of code generates at least 3 different applications for Android, iOS and </a:t>
            </a:r>
            <a:r>
              <a:rPr lang="en-US" altLang="de-DE" dirty="0" smtClean="0"/>
              <a:t>Windows respectively.</a:t>
            </a:r>
            <a:endParaRPr lang="en-US" altLang="de-DE" dirty="0" smtClean="0"/>
          </a:p>
          <a:p>
            <a:pPr lvl="1">
              <a:lnSpc>
                <a:spcPct val="150000"/>
              </a:lnSpc>
            </a:pPr>
            <a:r>
              <a:rPr lang="en-US" altLang="de-DE" dirty="0" smtClean="0"/>
              <a:t>Source </a:t>
            </a:r>
            <a:r>
              <a:rPr lang="en-US" altLang="de-DE" dirty="0" smtClean="0"/>
              <a:t>control</a:t>
            </a:r>
            <a:r>
              <a:rPr lang="en-US" altLang="de-DE" dirty="0" smtClean="0"/>
              <a:t>, which allows version control and teamwork</a:t>
            </a:r>
          </a:p>
          <a:p>
            <a:pPr lvl="1">
              <a:lnSpc>
                <a:spcPct val="150000"/>
              </a:lnSpc>
            </a:pPr>
            <a:r>
              <a:rPr lang="en-US" altLang="de-DE" dirty="0" smtClean="0"/>
              <a:t>Automatic </a:t>
            </a:r>
            <a:r>
              <a:rPr lang="en-US" altLang="zh-CN" dirty="0" smtClean="0"/>
              <a:t>compilation</a:t>
            </a:r>
            <a:r>
              <a:rPr lang="de-DE" altLang="zh-CN" dirty="0" smtClean="0"/>
              <a:t> </a:t>
            </a:r>
            <a:r>
              <a:rPr lang="en-US" altLang="de-DE" dirty="0" smtClean="0"/>
              <a:t>and building</a:t>
            </a:r>
            <a:endParaRPr lang="en-US" altLang="de-DE" dirty="0" smtClean="0"/>
          </a:p>
          <a:p>
            <a:pPr lvl="1">
              <a:lnSpc>
                <a:spcPct val="150000"/>
              </a:lnSpc>
            </a:pPr>
            <a:r>
              <a:rPr lang="en-US" altLang="de-DE" dirty="0" smtClean="0"/>
              <a:t>Automatic </a:t>
            </a:r>
            <a:r>
              <a:rPr lang="en-US" altLang="de-DE" dirty="0" smtClean="0"/>
              <a:t>testing</a:t>
            </a:r>
            <a:endParaRPr lang="en-US" altLang="de-DE" dirty="0" smtClean="0"/>
          </a:p>
          <a:p>
            <a:pPr lvl="1">
              <a:lnSpc>
                <a:spcPct val="150000"/>
              </a:lnSpc>
            </a:pPr>
            <a:r>
              <a:rPr lang="en-US" altLang="de-DE" dirty="0" smtClean="0"/>
              <a:t>Release and Deployment management in relation to different app </a:t>
            </a:r>
            <a:r>
              <a:rPr lang="en-US" altLang="de-DE" dirty="0" smtClean="0"/>
              <a:t>stores (Google Play, Apple App Store etc.)</a:t>
            </a:r>
            <a:endParaRPr lang="en-US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17051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 smtClean="0"/>
              <a:t>Peiren Yang</a:t>
            </a:r>
            <a:endParaRPr lang="de-DE" dirty="0"/>
          </a:p>
        </p:txBody>
      </p:sp>
      <p:sp>
        <p:nvSpPr>
          <p:cNvPr id="3" name="文本框 2"/>
          <p:cNvSpPr txBox="1"/>
          <p:nvPr/>
        </p:nvSpPr>
        <p:spPr>
          <a:xfrm>
            <a:off x="467544" y="2708920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latin typeface="+mj-lt"/>
              </a:rPr>
              <a:t>Thanks for your attention!</a:t>
            </a:r>
            <a:endParaRPr lang="zh-CN" altLang="en-US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601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 dirty="0"/>
              <a:t>Peiren Yang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4" y="332656"/>
            <a:ext cx="7065218" cy="1296144"/>
          </a:xfrm>
        </p:spPr>
        <p:txBody>
          <a:bodyPr/>
          <a:lstStyle/>
          <a:p>
            <a:r>
              <a:rPr lang="en-US" altLang="de-DE" dirty="0"/>
              <a:t>Appendix –</a:t>
            </a:r>
            <a:r>
              <a:rPr lang="en-US" altLang="de-DE" dirty="0" smtClean="0"/>
              <a:t> </a:t>
            </a:r>
            <a:r>
              <a:rPr lang="en-US" altLang="de-DE" dirty="0"/>
              <a:t>Tools and Techniques used in the solution</a:t>
            </a:r>
            <a:br>
              <a:rPr lang="en-US" altLang="de-DE" dirty="0"/>
            </a:br>
            <a:endParaRPr lang="en-US" altLang="de-DE" dirty="0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559074"/>
            <a:ext cx="8356600" cy="4894262"/>
          </a:xfrm>
        </p:spPr>
        <p:txBody>
          <a:bodyPr/>
          <a:lstStyle/>
          <a:p>
            <a:r>
              <a:rPr lang="en-US" altLang="de-DE" dirty="0" smtClean="0"/>
              <a:t>Tools and Techniques used in the solution</a:t>
            </a:r>
            <a:endParaRPr lang="en-US" altLang="de-DE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Git and GitHub, Git Shell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C</a:t>
            </a:r>
            <a:r>
              <a:rPr lang="en-US" altLang="zh-CN" dirty="0" smtClean="0"/>
              <a:t># and XAML, </a:t>
            </a:r>
            <a:r>
              <a:rPr lang="en-US" altLang="zh-CN" dirty="0" smtClean="0"/>
              <a:t>Xamarin, Visual Studio, </a:t>
            </a:r>
            <a:r>
              <a:rPr lang="en-US" altLang="zh-CN" dirty="0" err="1" smtClean="0"/>
              <a:t>Xamarin.UITest</a:t>
            </a:r>
            <a:r>
              <a:rPr lang="en-US" altLang="zh-CN" dirty="0" smtClean="0"/>
              <a:t> </a:t>
            </a:r>
            <a:r>
              <a:rPr lang="en-US" altLang="zh-CN" dirty="0" smtClean="0"/>
              <a:t>framework (based on NUnit)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Visual Studio App Center, App </a:t>
            </a:r>
            <a:r>
              <a:rPr lang="en-US" altLang="zh-CN" dirty="0"/>
              <a:t>Center Command Line </a:t>
            </a:r>
            <a:r>
              <a:rPr lang="en-US" altLang="zh-CN" dirty="0" smtClean="0"/>
              <a:t>Interface with Node.js, Linux Shell for build scripts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Java JDK to generate </a:t>
            </a:r>
            <a:r>
              <a:rPr lang="en-US" altLang="zh-CN" dirty="0" err="1" smtClean="0"/>
              <a:t>keystore</a:t>
            </a:r>
            <a:r>
              <a:rPr lang="en-US" altLang="zh-CN" dirty="0" smtClean="0"/>
              <a:t> file for Android app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Markdown as document language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095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 dirty="0"/>
              <a:t>Peiren Yang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smtClean="0"/>
              <a:t>Appendix – Feature analysis of App Center</a:t>
            </a:r>
            <a:endParaRPr lang="en-US" altLang="de-DE" dirty="0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631082"/>
            <a:ext cx="8356600" cy="4894262"/>
          </a:xfrm>
        </p:spPr>
        <p:txBody>
          <a:bodyPr/>
          <a:lstStyle/>
          <a:p>
            <a:r>
              <a:rPr lang="en-US" altLang="de-DE" dirty="0" smtClean="0"/>
              <a:t>All three cloud platform features can be found in App Center: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IaaS </a:t>
            </a:r>
            <a:r>
              <a:rPr lang="en-US" altLang="zh-CN" dirty="0"/>
              <a:t>(Infrastructure as a Service), </a:t>
            </a:r>
            <a:r>
              <a:rPr lang="en-US" altLang="zh-CN" dirty="0" smtClean="0"/>
              <a:t> device farms</a:t>
            </a:r>
            <a:endParaRPr lang="en-US" altLang="zh-CN" dirty="0"/>
          </a:p>
          <a:p>
            <a:pPr lvl="1"/>
            <a:r>
              <a:rPr lang="en-US" altLang="zh-CN" dirty="0" smtClean="0"/>
              <a:t>PaaS (Platform as </a:t>
            </a:r>
            <a:r>
              <a:rPr lang="en-US" altLang="zh-CN" dirty="0"/>
              <a:t>a Service), </a:t>
            </a:r>
            <a:r>
              <a:rPr lang="en-US" altLang="zh-CN" dirty="0" smtClean="0"/>
              <a:t>platform supported components such as </a:t>
            </a:r>
            <a:r>
              <a:rPr lang="en-US" altLang="zh-CN" i="1" dirty="0" err="1" smtClean="0"/>
              <a:t>Microsoft.AppCenter.Analytics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Microsoft.AppCenter.Crashs</a:t>
            </a:r>
            <a:r>
              <a:rPr lang="en-US" altLang="zh-CN" i="1" dirty="0" smtClean="0"/>
              <a:t>, </a:t>
            </a:r>
            <a:r>
              <a:rPr lang="de-DE" altLang="zh-CN" i="1" dirty="0" err="1" smtClean="0"/>
              <a:t>Microsoft.AppCenter.Push</a:t>
            </a:r>
            <a:r>
              <a:rPr lang="de-DE" altLang="zh-CN" dirty="0" smtClean="0"/>
              <a:t>. </a:t>
            </a:r>
            <a:r>
              <a:rPr lang="en-US" altLang="zh-CN" dirty="0" smtClean="0"/>
              <a:t>They can be integrated into the developed</a:t>
            </a:r>
            <a:r>
              <a:rPr lang="de-DE" altLang="zh-CN" dirty="0" smtClean="0"/>
              <a:t> </a:t>
            </a:r>
            <a:r>
              <a:rPr lang="en-US" altLang="zh-CN" dirty="0" smtClean="0"/>
              <a:t>app.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SaaS (Software as </a:t>
            </a:r>
            <a:r>
              <a:rPr lang="en-US" altLang="zh-CN" dirty="0"/>
              <a:t>a Service), </a:t>
            </a:r>
            <a:r>
              <a:rPr lang="en-US" altLang="zh-CN" dirty="0" smtClean="0"/>
              <a:t>the app management Web GUI.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601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 dirty="0"/>
              <a:t>Peiren Yang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Project </a:t>
            </a:r>
            <a:r>
              <a:rPr lang="de-DE" altLang="de-DE" dirty="0"/>
              <a:t>Target –</a:t>
            </a:r>
            <a:r>
              <a:rPr lang="de-DE" altLang="de-DE" dirty="0" smtClean="0"/>
              <a:t> </a:t>
            </a:r>
            <a:r>
              <a:rPr lang="en-US" altLang="de-DE" dirty="0" smtClean="0"/>
              <a:t>Infrastructure Automation</a:t>
            </a:r>
            <a:endParaRPr lang="en-US" altLang="de-DE" dirty="0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268760"/>
            <a:ext cx="8356600" cy="4894262"/>
          </a:xfrm>
        </p:spPr>
        <p:txBody>
          <a:bodyPr/>
          <a:lstStyle/>
          <a:p>
            <a:r>
              <a:rPr lang="en-US" altLang="de-DE" dirty="0"/>
              <a:t>Also known as Continuous </a:t>
            </a:r>
            <a:r>
              <a:rPr lang="en-US" altLang="de-DE" dirty="0" smtClean="0"/>
              <a:t>Integration (CI</a:t>
            </a:r>
            <a:r>
              <a:rPr lang="en-US" altLang="de-DE" dirty="0"/>
              <a:t>), </a:t>
            </a:r>
            <a:r>
              <a:rPr lang="en-US" altLang="de-DE" dirty="0" smtClean="0"/>
              <a:t>which reduces </a:t>
            </a:r>
            <a:r>
              <a:rPr lang="en-US" altLang="de-DE" dirty="0"/>
              <a:t>repetitive manual </a:t>
            </a:r>
            <a:r>
              <a:rPr lang="en-US" altLang="de-DE" dirty="0" smtClean="0"/>
              <a:t>processes and </a:t>
            </a:r>
            <a:r>
              <a:rPr lang="en-US" altLang="de-DE" dirty="0" smtClean="0"/>
              <a:t>enables:</a:t>
            </a:r>
            <a:endParaRPr lang="en-US" altLang="de-DE" dirty="0" smtClean="0"/>
          </a:p>
          <a:p>
            <a:pPr lvl="1">
              <a:lnSpc>
                <a:spcPct val="150000"/>
              </a:lnSpc>
            </a:pPr>
            <a:r>
              <a:rPr lang="en-US" altLang="de-DE" dirty="0"/>
              <a:t>Automatic </a:t>
            </a:r>
            <a:r>
              <a:rPr lang="en-US" altLang="zh-CN" dirty="0"/>
              <a:t>compilation</a:t>
            </a:r>
            <a:r>
              <a:rPr lang="de-DE" altLang="zh-CN" dirty="0"/>
              <a:t> </a:t>
            </a:r>
            <a:r>
              <a:rPr lang="en-US" altLang="de-DE" dirty="0"/>
              <a:t>and </a:t>
            </a:r>
            <a:r>
              <a:rPr lang="en-US" altLang="de-DE" dirty="0" smtClean="0"/>
              <a:t>building</a:t>
            </a:r>
            <a:endParaRPr lang="en-US" altLang="de-DE" dirty="0"/>
          </a:p>
          <a:p>
            <a:pPr lvl="1">
              <a:lnSpc>
                <a:spcPct val="150000"/>
              </a:lnSpc>
            </a:pPr>
            <a:r>
              <a:rPr lang="en-US" altLang="de-DE" dirty="0"/>
              <a:t>Automatic testing</a:t>
            </a:r>
          </a:p>
          <a:p>
            <a:pPr lvl="1">
              <a:lnSpc>
                <a:spcPct val="150000"/>
              </a:lnSpc>
            </a:pPr>
            <a:r>
              <a:rPr lang="en-US" altLang="de-DE" dirty="0" smtClean="0"/>
              <a:t>Continuous Delivery</a:t>
            </a:r>
          </a:p>
          <a:p>
            <a:pPr lvl="1">
              <a:lnSpc>
                <a:spcPct val="150000"/>
              </a:lnSpc>
            </a:pPr>
            <a:r>
              <a:rPr lang="en-US" altLang="de-DE" dirty="0" smtClean="0"/>
              <a:t>Automatic feedback to the developer</a:t>
            </a:r>
          </a:p>
          <a:p>
            <a:pPr>
              <a:lnSpc>
                <a:spcPct val="150000"/>
              </a:lnSpc>
            </a:pPr>
            <a:r>
              <a:rPr lang="en-US" altLang="de-DE" dirty="0" smtClean="0"/>
              <a:t>CI also reduces risks in developing process:</a:t>
            </a:r>
          </a:p>
          <a:p>
            <a:pPr lvl="1">
              <a:lnSpc>
                <a:spcPct val="150000"/>
              </a:lnSpc>
            </a:pPr>
            <a:r>
              <a:rPr lang="en-US" altLang="de-DE" dirty="0" smtClean="0"/>
              <a:t>Defects are earlier detected with the help of automatic testing, then feedback to the developer and thus fixed more efficiently</a:t>
            </a:r>
            <a:endParaRPr lang="en-US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304808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 dirty="0"/>
              <a:t>Peiren Yang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Solution Approach </a:t>
            </a:r>
            <a:r>
              <a:rPr lang="de-DE" altLang="de-DE" dirty="0"/>
              <a:t>–</a:t>
            </a:r>
            <a:r>
              <a:rPr lang="de-DE" altLang="de-DE" dirty="0" smtClean="0"/>
              <a:t> </a:t>
            </a:r>
            <a:r>
              <a:rPr lang="en-US" altLang="de-DE" dirty="0"/>
              <a:t>Cross-Platform</a:t>
            </a:r>
            <a:endParaRPr lang="de-DE" altLang="de-DE" dirty="0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24744"/>
            <a:ext cx="8356600" cy="4894262"/>
          </a:xfrm>
        </p:spPr>
        <p:txBody>
          <a:bodyPr/>
          <a:lstStyle/>
          <a:p>
            <a:r>
              <a:rPr lang="de-DE" altLang="de-DE" dirty="0" smtClean="0"/>
              <a:t>Xamarin</a:t>
            </a:r>
            <a:endParaRPr lang="en-US" altLang="de-DE" dirty="0" smtClean="0"/>
          </a:p>
          <a:p>
            <a:pPr lvl="1">
              <a:spcBef>
                <a:spcPts val="1200"/>
              </a:spcBef>
            </a:pPr>
            <a:r>
              <a:rPr lang="en-US" altLang="de-DE" dirty="0"/>
              <a:t>The Xamarin </a:t>
            </a:r>
            <a:r>
              <a:rPr lang="en-US" altLang="de-DE" dirty="0" smtClean="0"/>
              <a:t>meta-project generates automatically </a:t>
            </a:r>
            <a:r>
              <a:rPr lang="en-US" altLang="de-DE" dirty="0"/>
              <a:t>Android, iOS and Windows UWP </a:t>
            </a:r>
            <a:r>
              <a:rPr lang="en-US" altLang="de-DE" dirty="0" smtClean="0"/>
              <a:t>target projects and linked the together with a primary project, compiling and debugging become easy</a:t>
            </a:r>
            <a:r>
              <a:rPr lang="en-US" altLang="de-DE" dirty="0" smtClean="0"/>
              <a:t>.</a:t>
            </a:r>
            <a:endParaRPr lang="en-US" altLang="de-DE" dirty="0" smtClean="0"/>
          </a:p>
          <a:p>
            <a:pPr lvl="1">
              <a:spcBef>
                <a:spcPts val="1200"/>
              </a:spcBef>
            </a:pPr>
            <a:r>
              <a:rPr lang="en-US" altLang="de-DE" dirty="0" smtClean="0"/>
              <a:t>C# is the programming </a:t>
            </a:r>
            <a:r>
              <a:rPr lang="en-US" altLang="de-DE" dirty="0" smtClean="0"/>
              <a:t>language, XAML is the UI description language</a:t>
            </a:r>
            <a:endParaRPr lang="en-US" altLang="de-DE" dirty="0" smtClean="0"/>
          </a:p>
          <a:p>
            <a:pPr lvl="1">
              <a:spcBef>
                <a:spcPts val="1200"/>
              </a:spcBef>
            </a:pPr>
            <a:r>
              <a:rPr lang="en-US" altLang="de-DE" dirty="0" smtClean="0"/>
              <a:t>Integrated in </a:t>
            </a:r>
            <a:r>
              <a:rPr lang="de-DE" altLang="de-DE" dirty="0" smtClean="0"/>
              <a:t>Visual Studio</a:t>
            </a:r>
            <a:endParaRPr lang="en-US" altLang="de-DE" dirty="0" smtClean="0"/>
          </a:p>
          <a:p>
            <a:pPr lvl="1">
              <a:spcBef>
                <a:spcPts val="1200"/>
              </a:spcBef>
            </a:pPr>
            <a:r>
              <a:rPr lang="en-US" altLang="de-DE" dirty="0" smtClean="0"/>
              <a:t>Offers test framework “</a:t>
            </a:r>
            <a:r>
              <a:rPr lang="en-US" altLang="de-DE" dirty="0" err="1" smtClean="0"/>
              <a:t>Xamarin.UITest</a:t>
            </a:r>
            <a:r>
              <a:rPr lang="en-US" altLang="de-DE" dirty="0" smtClean="0"/>
              <a:t>” </a:t>
            </a:r>
            <a:r>
              <a:rPr lang="en-US" altLang="zh-CN" dirty="0"/>
              <a:t>(based on NUnit</a:t>
            </a:r>
            <a:r>
              <a:rPr lang="en-US" altLang="zh-CN" dirty="0" smtClean="0"/>
              <a:t>)</a:t>
            </a:r>
            <a:endParaRPr lang="en-US" altLang="de-DE" dirty="0" smtClean="0"/>
          </a:p>
          <a:p>
            <a:pPr eaLnBrk="1" hangingPunct="1"/>
            <a:endParaRPr lang="de-DE" altLang="de-DE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31171" t="9156" r="26234" b="38671"/>
          <a:stretch/>
        </p:blipFill>
        <p:spPr>
          <a:xfrm>
            <a:off x="1843608" y="4458189"/>
            <a:ext cx="2008312" cy="184482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586052"/>
            <a:ext cx="2016224" cy="172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 dirty="0"/>
              <a:t>Peiren Yang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Solution Approach – </a:t>
            </a:r>
            <a:r>
              <a:rPr lang="en-US" altLang="de-DE" dirty="0" smtClean="0"/>
              <a:t>Source Control</a:t>
            </a:r>
            <a:endParaRPr lang="de-DE" altLang="de-DE" dirty="0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415058"/>
            <a:ext cx="8356600" cy="4894262"/>
          </a:xfrm>
        </p:spPr>
        <p:txBody>
          <a:bodyPr/>
          <a:lstStyle/>
          <a:p>
            <a:r>
              <a:rPr lang="de-DE" altLang="de-DE" dirty="0" smtClean="0"/>
              <a:t>Git </a:t>
            </a:r>
            <a:r>
              <a:rPr lang="en-US" altLang="de-DE" dirty="0" smtClean="0"/>
              <a:t>under</a:t>
            </a:r>
            <a:r>
              <a:rPr lang="de-DE" altLang="de-DE" dirty="0" smtClean="0"/>
              <a:t> </a:t>
            </a:r>
            <a:r>
              <a:rPr lang="en-US" altLang="de-DE" dirty="0" smtClean="0"/>
              <a:t>the hosting of </a:t>
            </a:r>
            <a:r>
              <a:rPr lang="de-DE" altLang="de-DE" dirty="0" smtClean="0"/>
              <a:t>GitHub</a:t>
            </a:r>
            <a:endParaRPr lang="en-US" altLang="de-DE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Git is one of the most </a:t>
            </a:r>
            <a:r>
              <a:rPr lang="en-US" altLang="zh-CN" dirty="0" smtClean="0"/>
              <a:t>popular source</a:t>
            </a:r>
            <a:r>
              <a:rPr lang="de-DE" altLang="zh-CN" dirty="0" smtClean="0"/>
              <a:t> </a:t>
            </a:r>
            <a:r>
              <a:rPr lang="en-US" altLang="zh-CN" dirty="0" smtClean="0"/>
              <a:t>control</a:t>
            </a:r>
            <a:r>
              <a:rPr lang="de-DE" altLang="zh-CN" dirty="0" smtClean="0"/>
              <a:t> </a:t>
            </a:r>
            <a:r>
              <a:rPr lang="en-US" altLang="zh-CN" dirty="0" smtClean="0"/>
              <a:t>and</a:t>
            </a:r>
            <a:r>
              <a:rPr lang="de-DE" altLang="zh-CN" dirty="0" smtClean="0"/>
              <a:t> </a:t>
            </a:r>
            <a:r>
              <a:rPr lang="en-US" altLang="zh-CN" dirty="0" smtClean="0"/>
              <a:t>version</a:t>
            </a:r>
            <a:r>
              <a:rPr lang="de-DE" altLang="zh-CN" dirty="0" smtClean="0"/>
              <a:t> </a:t>
            </a:r>
            <a:r>
              <a:rPr lang="en-US" altLang="zh-CN" dirty="0" smtClean="0"/>
              <a:t>management</a:t>
            </a:r>
            <a:r>
              <a:rPr lang="de-DE" altLang="zh-CN" dirty="0" smtClean="0"/>
              <a:t> </a:t>
            </a:r>
            <a:r>
              <a:rPr lang="en-US" altLang="zh-CN" dirty="0" smtClean="0"/>
              <a:t>tool</a:t>
            </a:r>
            <a:endParaRPr lang="en-US" altLang="de-DE" dirty="0" smtClean="0"/>
          </a:p>
          <a:p>
            <a:pPr lvl="1">
              <a:lnSpc>
                <a:spcPct val="150000"/>
              </a:lnSpc>
            </a:pPr>
            <a:r>
              <a:rPr lang="en-US" altLang="de-DE" dirty="0" smtClean="0"/>
              <a:t>Operations integrated in </a:t>
            </a:r>
            <a:r>
              <a:rPr lang="de-DE" altLang="de-DE" dirty="0" smtClean="0"/>
              <a:t>Visual Studio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GitHub </a:t>
            </a:r>
            <a:r>
              <a:rPr lang="en-GB" altLang="de-DE" dirty="0" smtClean="0"/>
              <a:t>as</a:t>
            </a:r>
            <a:r>
              <a:rPr lang="de-DE" altLang="de-DE" dirty="0" smtClean="0"/>
              <a:t> </a:t>
            </a:r>
            <a:r>
              <a:rPr lang="en-US" altLang="de-DE" dirty="0" smtClean="0"/>
              <a:t>remote hosting, so that no local Git server is needed</a:t>
            </a:r>
          </a:p>
          <a:p>
            <a:pPr lvl="1">
              <a:lnSpc>
                <a:spcPct val="150000"/>
              </a:lnSpc>
            </a:pPr>
            <a:r>
              <a:rPr lang="en-US" altLang="de-DE" dirty="0" smtClean="0"/>
              <a:t>GitHub offers non-public repository for privacy protection ($9 each)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6495" r="16024"/>
          <a:stretch/>
        </p:blipFill>
        <p:spPr>
          <a:xfrm>
            <a:off x="6012160" y="4512503"/>
            <a:ext cx="2115609" cy="176232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24801" b="26900"/>
          <a:stretch/>
        </p:blipFill>
        <p:spPr>
          <a:xfrm>
            <a:off x="818186" y="4491125"/>
            <a:ext cx="3744416" cy="1808528"/>
          </a:xfrm>
          <a:prstGeom prst="rect">
            <a:avLst/>
          </a:prstGeom>
        </p:spPr>
      </p:pic>
      <p:sp>
        <p:nvSpPr>
          <p:cNvPr id="6" name="左右箭头 5"/>
          <p:cNvSpPr/>
          <p:nvPr/>
        </p:nvSpPr>
        <p:spPr>
          <a:xfrm>
            <a:off x="4860032" y="5157192"/>
            <a:ext cx="1152128" cy="23647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10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 dirty="0"/>
              <a:t>Peiren Yang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Solution Approach – </a:t>
            </a:r>
            <a:r>
              <a:rPr lang="en-US" altLang="de-DE" dirty="0"/>
              <a:t>Continuous Integration</a:t>
            </a:r>
            <a:endParaRPr lang="de-DE" altLang="de-DE" dirty="0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415058"/>
            <a:ext cx="8356600" cy="4894262"/>
          </a:xfrm>
        </p:spPr>
        <p:txBody>
          <a:bodyPr/>
          <a:lstStyle/>
          <a:p>
            <a:r>
              <a:rPr lang="en-US" altLang="de-DE" dirty="0" smtClean="0"/>
              <a:t>Automatic</a:t>
            </a:r>
            <a:r>
              <a:rPr lang="de-DE" altLang="de-DE" dirty="0" smtClean="0"/>
              <a:t> </a:t>
            </a:r>
            <a:r>
              <a:rPr lang="en-US" altLang="zh-CN" dirty="0" smtClean="0"/>
              <a:t>B</a:t>
            </a:r>
            <a:r>
              <a:rPr lang="en-US" altLang="de-DE" dirty="0" smtClean="0"/>
              <a:t>uild </a:t>
            </a:r>
            <a:r>
              <a:rPr lang="en-US" altLang="zh-CN" dirty="0" smtClean="0"/>
              <a:t>with Visual Studio App Center</a:t>
            </a:r>
            <a:endParaRPr lang="en-US" altLang="de-DE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Three different platform build separately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Build can be triggered by each push to the GitHub repository</a:t>
            </a:r>
          </a:p>
          <a:p>
            <a:pPr lvl="1">
              <a:lnSpc>
                <a:spcPct val="150000"/>
              </a:lnSpc>
            </a:pPr>
            <a:r>
              <a:rPr lang="en-US" altLang="de-DE" dirty="0" smtClean="0"/>
              <a:t>Build process can be controlled and configured with scripts</a:t>
            </a:r>
          </a:p>
          <a:p>
            <a:pPr lvl="2">
              <a:lnSpc>
                <a:spcPct val="150000"/>
              </a:lnSpc>
            </a:pPr>
            <a:r>
              <a:rPr lang="en-US" altLang="zh-CN" sz="1400" dirty="0"/>
              <a:t>post clone </a:t>
            </a:r>
            <a:r>
              <a:rPr lang="en-US" altLang="zh-CN" sz="1400" dirty="0" smtClean="0"/>
              <a:t>script</a:t>
            </a:r>
          </a:p>
          <a:p>
            <a:pPr lvl="2">
              <a:lnSpc>
                <a:spcPct val="150000"/>
              </a:lnSpc>
            </a:pPr>
            <a:r>
              <a:rPr lang="en-US" altLang="zh-CN" sz="1400" dirty="0" smtClean="0"/>
              <a:t>pre-build script</a:t>
            </a:r>
          </a:p>
          <a:p>
            <a:pPr lvl="2">
              <a:lnSpc>
                <a:spcPct val="150000"/>
              </a:lnSpc>
            </a:pPr>
            <a:r>
              <a:rPr lang="en-US" altLang="zh-CN" sz="1400" dirty="0" smtClean="0"/>
              <a:t>post-build </a:t>
            </a:r>
            <a:r>
              <a:rPr lang="en-US" altLang="zh-CN" sz="1400" dirty="0"/>
              <a:t>script</a:t>
            </a:r>
            <a:endParaRPr lang="en-US" altLang="de-DE" sz="14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6495" r="16024"/>
          <a:stretch/>
        </p:blipFill>
        <p:spPr>
          <a:xfrm>
            <a:off x="1809114" y="4496599"/>
            <a:ext cx="2115609" cy="17623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32527" r="31059"/>
          <a:stretch/>
        </p:blipFill>
        <p:spPr>
          <a:xfrm>
            <a:off x="5796136" y="4496599"/>
            <a:ext cx="1944216" cy="1868711"/>
          </a:xfrm>
          <a:prstGeom prst="rect">
            <a:avLst/>
          </a:prstGeom>
        </p:spPr>
      </p:pic>
      <p:sp>
        <p:nvSpPr>
          <p:cNvPr id="2" name="左箭头 1"/>
          <p:cNvSpPr/>
          <p:nvPr/>
        </p:nvSpPr>
        <p:spPr>
          <a:xfrm>
            <a:off x="4067944" y="5229200"/>
            <a:ext cx="1368152" cy="216024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8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 dirty="0"/>
              <a:t>Peiren Yang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Solution Approach – </a:t>
            </a:r>
            <a:r>
              <a:rPr lang="en-US" altLang="de-DE" dirty="0"/>
              <a:t>Continuous Integration</a:t>
            </a:r>
            <a:endParaRPr lang="de-DE" altLang="de-DE" dirty="0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6752"/>
            <a:ext cx="8356600" cy="4894262"/>
          </a:xfrm>
        </p:spPr>
        <p:txBody>
          <a:bodyPr/>
          <a:lstStyle/>
          <a:p>
            <a:r>
              <a:rPr lang="en-US" altLang="de-DE" dirty="0" smtClean="0"/>
              <a:t>Automatic</a:t>
            </a:r>
            <a:r>
              <a:rPr lang="de-DE" altLang="de-DE" dirty="0" smtClean="0"/>
              <a:t> </a:t>
            </a:r>
            <a:r>
              <a:rPr lang="en-US" altLang="zh-CN" dirty="0" smtClean="0"/>
              <a:t>Test</a:t>
            </a:r>
            <a:r>
              <a:rPr lang="en-US" altLang="de-DE" dirty="0" smtClean="0"/>
              <a:t> </a:t>
            </a:r>
            <a:r>
              <a:rPr lang="en-US" altLang="zh-CN" dirty="0" smtClean="0"/>
              <a:t>with Visual Studio App Center</a:t>
            </a:r>
            <a:endParaRPr lang="en-US" altLang="de-DE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Test devices can </a:t>
            </a:r>
            <a:r>
              <a:rPr lang="en-US" altLang="zh-CN" dirty="0"/>
              <a:t>be defined </a:t>
            </a:r>
            <a:r>
              <a:rPr lang="en-US" altLang="zh-CN" dirty="0" smtClean="0"/>
              <a:t>as device set and </a:t>
            </a:r>
            <a:r>
              <a:rPr lang="en-US" altLang="zh-CN" dirty="0"/>
              <a:t>referenced many </a:t>
            </a:r>
            <a:r>
              <a:rPr lang="en-US" altLang="zh-CN" dirty="0" smtClean="0"/>
              <a:t>times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Monitoring hardware resource utilization</a:t>
            </a:r>
            <a:r>
              <a:rPr lang="en-US" altLang="zh-CN" dirty="0"/>
              <a:t>, consumption </a:t>
            </a:r>
            <a:r>
              <a:rPr lang="en-US" altLang="zh-CN" dirty="0" smtClean="0"/>
              <a:t>of resources </a:t>
            </a:r>
            <a:r>
              <a:rPr lang="en-US" altLang="zh-CN" dirty="0" smtClean="0"/>
              <a:t>like RAM </a:t>
            </a:r>
            <a:r>
              <a:rPr lang="en-US" altLang="zh-CN" dirty="0" smtClean="0"/>
              <a:t>can </a:t>
            </a:r>
            <a:r>
              <a:rPr lang="en-US" altLang="zh-CN" dirty="0" smtClean="0"/>
              <a:t>be captured and added to statistical information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Test can be triggered with the build scripts after a successful build, so that the complete process works automatically</a:t>
            </a:r>
          </a:p>
        </p:txBody>
      </p:sp>
    </p:spTree>
    <p:extLst>
      <p:ext uri="{BB962C8B-B14F-4D97-AF65-F5344CB8AC3E}">
        <p14:creationId xmlns:p14="http://schemas.microsoft.com/office/powerpoint/2010/main" val="335170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 dirty="0"/>
              <a:t>Peiren Yang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Solution Approach – </a:t>
            </a:r>
            <a:r>
              <a:rPr lang="en-US" altLang="de-DE" dirty="0"/>
              <a:t>Continuous Integration</a:t>
            </a:r>
            <a:endParaRPr lang="de-DE" altLang="de-DE" dirty="0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6752"/>
            <a:ext cx="8356600" cy="4894262"/>
          </a:xfrm>
        </p:spPr>
        <p:txBody>
          <a:bodyPr/>
          <a:lstStyle/>
          <a:p>
            <a:r>
              <a:rPr lang="en-US" altLang="de-DE" dirty="0" smtClean="0"/>
              <a:t>Automatic</a:t>
            </a:r>
            <a:r>
              <a:rPr lang="de-DE" altLang="de-DE" dirty="0" smtClean="0"/>
              <a:t> </a:t>
            </a:r>
            <a:r>
              <a:rPr lang="en-US" altLang="zh-CN" dirty="0" smtClean="0"/>
              <a:t>Test</a:t>
            </a:r>
            <a:r>
              <a:rPr lang="en-US" altLang="de-DE" dirty="0" smtClean="0"/>
              <a:t> </a:t>
            </a:r>
            <a:r>
              <a:rPr lang="en-US" altLang="zh-CN" dirty="0" smtClean="0"/>
              <a:t>with Visual Studio App Center</a:t>
            </a:r>
            <a:endParaRPr lang="en-US" altLang="de-DE" dirty="0" smtClean="0"/>
          </a:p>
          <a:p>
            <a:pPr lvl="1"/>
            <a:r>
              <a:rPr lang="en-US" altLang="zh-CN" dirty="0" smtClean="0"/>
              <a:t>User-friendly statistical analysis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32856"/>
            <a:ext cx="7445088" cy="354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9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altLang="de-DE" dirty="0"/>
              <a:t>Peiren Yang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Solution Approach – </a:t>
            </a:r>
            <a:r>
              <a:rPr lang="en-US" altLang="de-DE" dirty="0"/>
              <a:t>Continuous Integration</a:t>
            </a:r>
            <a:endParaRPr lang="de-DE" altLang="de-DE" dirty="0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6752"/>
            <a:ext cx="8356600" cy="4894262"/>
          </a:xfrm>
        </p:spPr>
        <p:txBody>
          <a:bodyPr/>
          <a:lstStyle/>
          <a:p>
            <a:r>
              <a:rPr lang="en-US" altLang="de-DE" dirty="0" smtClean="0"/>
              <a:t>Automatic</a:t>
            </a:r>
            <a:r>
              <a:rPr lang="de-DE" altLang="de-DE" dirty="0" smtClean="0"/>
              <a:t> </a:t>
            </a:r>
            <a:r>
              <a:rPr lang="en-US" altLang="zh-CN" dirty="0" smtClean="0"/>
              <a:t>Test</a:t>
            </a:r>
            <a:r>
              <a:rPr lang="en-US" altLang="de-DE" dirty="0" smtClean="0"/>
              <a:t> </a:t>
            </a:r>
            <a:r>
              <a:rPr lang="en-US" altLang="zh-CN" dirty="0" smtClean="0"/>
              <a:t>with Visual Studio App Center</a:t>
            </a:r>
            <a:endParaRPr lang="en-US" altLang="de-DE" dirty="0" smtClean="0"/>
          </a:p>
          <a:p>
            <a:pPr lvl="1"/>
            <a:r>
              <a:rPr lang="en-US" altLang="zh-CN" dirty="0" smtClean="0"/>
              <a:t>Device farm includes more than 2,000 devices with different OS versions</a:t>
            </a:r>
          </a:p>
        </p:txBody>
      </p:sp>
      <p:pic>
        <p:nvPicPr>
          <p:cNvPr id="2050" name="Picture 2" descr="Bildergebnis für visual studio app cen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2348880"/>
            <a:ext cx="864096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53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folien_pp</Template>
  <TotalTime>1240</TotalTime>
  <Words>1110</Words>
  <Application>Microsoft Office PowerPoint</Application>
  <PresentationFormat>全屏显示(4:3)</PresentationFormat>
  <Paragraphs>131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5" baseType="lpstr">
      <vt:lpstr>宋体</vt:lpstr>
      <vt:lpstr>Arial</vt:lpstr>
      <vt:lpstr>Standarddesign</vt:lpstr>
      <vt:lpstr>Cross-Platform App Development with Xamarin and Visual Studio App Center</vt:lpstr>
      <vt:lpstr>Project Target</vt:lpstr>
      <vt:lpstr>Project Target – Infrastructure Automation</vt:lpstr>
      <vt:lpstr>Solution Approach – Cross-Platform</vt:lpstr>
      <vt:lpstr>Solution Approach – Source Control</vt:lpstr>
      <vt:lpstr>Solution Approach – Continuous Integration</vt:lpstr>
      <vt:lpstr>Solution Approach – Continuous Integration</vt:lpstr>
      <vt:lpstr>Solution Approach – Continuous Integration</vt:lpstr>
      <vt:lpstr>Solution Approach – Continuous Integration</vt:lpstr>
      <vt:lpstr>Solution Approach – Continuous Integration</vt:lpstr>
      <vt:lpstr>Solution Approach – Continuous Integration</vt:lpstr>
      <vt:lpstr>Solution Approach – Continuous Integration</vt:lpstr>
      <vt:lpstr>Solution Approach – Continuous Integration</vt:lpstr>
      <vt:lpstr>Solution Approach – Continuous Integration</vt:lpstr>
      <vt:lpstr>Conclusion</vt:lpstr>
      <vt:lpstr>Conclusion</vt:lpstr>
      <vt:lpstr>Conclusion </vt:lpstr>
      <vt:lpstr>Alternative solution</vt:lpstr>
      <vt:lpstr>PowerPoint 演示文稿</vt:lpstr>
      <vt:lpstr>PowerPoint 演示文稿</vt:lpstr>
      <vt:lpstr>Appendix – Tools and Techniques used in the solution </vt:lpstr>
      <vt:lpstr>Appendix – Feature analysis of App Center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Folientitel: Arial 26pt fett 2-zeilig: Arial 22pt fett</dc:title>
  <dc:creator>Peiren Yang</dc:creator>
  <cp:lastModifiedBy>沛人 杨</cp:lastModifiedBy>
  <cp:revision>93</cp:revision>
  <dcterms:created xsi:type="dcterms:W3CDTF">2017-07-12T14:18:18Z</dcterms:created>
  <dcterms:modified xsi:type="dcterms:W3CDTF">2018-04-10T11:15:11Z</dcterms:modified>
</cp:coreProperties>
</file>