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71" r:id="rId10"/>
    <p:sldId id="278" r:id="rId11"/>
    <p:sldId id="279" r:id="rId12"/>
    <p:sldId id="276" r:id="rId13"/>
    <p:sldId id="270" r:id="rId14"/>
    <p:sldId id="272" r:id="rId15"/>
    <p:sldId id="273" r:id="rId16"/>
    <p:sldId id="274" r:id="rId17"/>
    <p:sldId id="275" r:id="rId18"/>
    <p:sldId id="288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1212" autoAdjust="0"/>
  </p:normalViewPr>
  <p:slideViewPr>
    <p:cSldViewPr>
      <p:cViewPr varScale="1">
        <p:scale>
          <a:sx n="88" d="100"/>
          <a:sy n="88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baseline="0" dirty="0"/>
              <a:t> in private </a:t>
            </a:r>
            <a:r>
              <a:rPr lang="de-DE" baseline="0" dirty="0" err="1"/>
              <a:t>household</a:t>
            </a:r>
            <a:r>
              <a:rPr lang="de-DE" baseline="0" dirty="0"/>
              <a:t> 2015 Germany</a:t>
            </a:r>
            <a:endParaRPr lang="de-DE" dirty="0"/>
          </a:p>
        </c:rich>
      </c:tx>
      <c:layout>
        <c:manualLayout>
          <c:xMode val="edge"/>
          <c:yMode val="edge"/>
          <c:x val="0.13952340889104961"/>
          <c:y val="0.917040488984143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2F-4BBE-AE75-6DBE76E54C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2F-4BBE-AE75-6DBE76E54C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12F-4BBE-AE75-6DBE76E54C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12F-4BBE-AE75-6DBE76E54C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12F-4BBE-AE75-6DBE76E54C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12F-4BBE-AE75-6DBE76E54C3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12F-4BBE-AE75-6DBE76E54C3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12F-4BBE-AE75-6DBE76E54C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[costs_finproj.xlsx]Tabelle1!$A$23:$A$30</c:f>
              <c:strCache>
                <c:ptCount val="8"/>
                <c:pt idx="0">
                  <c:v>Space Heating</c:v>
                </c:pt>
                <c:pt idx="1">
                  <c:v>Warm Water</c:v>
                </c:pt>
                <c:pt idx="2">
                  <c:v>Special Process Heating</c:v>
                </c:pt>
                <c:pt idx="3">
                  <c:v>Space Cooling</c:v>
                </c:pt>
                <c:pt idx="4">
                  <c:v>Special Process Cooling</c:v>
                </c:pt>
                <c:pt idx="5">
                  <c:v>Mechanical Energy</c:v>
                </c:pt>
                <c:pt idx="6">
                  <c:v>Information and Communication Technology</c:v>
                </c:pt>
                <c:pt idx="7">
                  <c:v>Lighting</c:v>
                </c:pt>
              </c:strCache>
            </c:strRef>
          </c:cat>
          <c:val>
            <c:numRef>
              <c:f>[costs_finproj.xlsx]Tabelle1!$B$23:$B$30</c:f>
              <c:numCache>
                <c:formatCode>General</c:formatCode>
                <c:ptCount val="8"/>
                <c:pt idx="0">
                  <c:v>0.68600000000000005</c:v>
                </c:pt>
                <c:pt idx="1">
                  <c:v>0.14399999999999999</c:v>
                </c:pt>
                <c:pt idx="2">
                  <c:v>6.2E-2</c:v>
                </c:pt>
                <c:pt idx="3">
                  <c:v>2E-3</c:v>
                </c:pt>
                <c:pt idx="4">
                  <c:v>4.7E-2</c:v>
                </c:pt>
                <c:pt idx="5">
                  <c:v>7.0000000000000001E-3</c:v>
                </c:pt>
                <c:pt idx="6">
                  <c:v>3.5999999999999997E-2</c:v>
                </c:pt>
                <c:pt idx="7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9-41A2-B89D-B36C843A2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621109579134461"/>
          <c:y val="1.3019882711444756E-2"/>
          <c:w val="0.36051869831389066"/>
          <c:h val="0.772652842153596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theme" Target="../theme/theme3.xml"/><Relationship Id="rId4" Type="http://schemas.openxmlformats.org/officeDocument/2006/relationships/image" Target="../media/image10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706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F14F5-79B4-4421-BDB9-E16FB6A2F9F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82697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KIT – 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Research University in the Helmholtz Association</a:t>
            </a:r>
            <a:endParaRPr lang="de-DE" altLang="de-DE" sz="800" b="0" i="0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English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for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Engineers C1 Course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26721"/>
            <a:ext cx="811387" cy="682917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6885335" y="80503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erlin Sans FB" panose="020E0602020502020306" pitchFamily="34" charset="0"/>
              </a:rPr>
              <a:t>VERGIL Engineering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67568"/>
            <a:ext cx="2013626" cy="9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4" y="332656"/>
            <a:ext cx="7065218" cy="56197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4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0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25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1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8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348973"/>
            <a:ext cx="687704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 Institute </a:t>
            </a:r>
            <a:r>
              <a:rPr lang="de-DE" altLang="de-DE" dirty="0" err="1"/>
              <a:t>of</a:t>
            </a:r>
            <a:r>
              <a:rPr lang="de-DE" altLang="de-DE" dirty="0"/>
              <a:t> Technology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45737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r>
              <a:rPr lang="de-DE" altLang="de-DE" dirty="0"/>
              <a:t>, Tim Eisele, </a:t>
            </a:r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67625" y="6503075"/>
            <a:ext cx="1152847" cy="13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de-DE" altLang="de-DE" sz="900" dirty="0"/>
              <a:t>English </a:t>
            </a:r>
            <a:r>
              <a:rPr lang="de-DE" altLang="de-DE" sz="900" dirty="0" err="1"/>
              <a:t>for</a:t>
            </a:r>
            <a:r>
              <a:rPr lang="de-DE" altLang="de-DE" sz="900" dirty="0"/>
              <a:t> Engineers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B74C647B-A0CE-477D-86CD-B09413F61E20}" type="slidenum">
              <a:rPr lang="de-DE" altLang="de-DE" sz="900" b="1"/>
              <a:pPr>
                <a:spcBef>
                  <a:spcPct val="50000"/>
                </a:spcBef>
              </a:pPr>
              <a:t>‹Nr.›</a:t>
            </a:fld>
            <a:endParaRPr lang="de-DE" altLang="de-DE" sz="900" b="1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 dirty="0"/>
              <a:t>20.07.2017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982126" y="6481513"/>
            <a:ext cx="152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Berlin Sans FB" panose="020E0602020502020306" pitchFamily="34" charset="0"/>
              </a:rPr>
              <a:t>VERGIL Engineering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88" y="6379420"/>
            <a:ext cx="515798" cy="43413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40" y="273334"/>
            <a:ext cx="1488094" cy="728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r>
              <a:rPr lang="en-US" altLang="de-DE" dirty="0"/>
              <a:t>Heating Efficiency Enhancement in Household with integrated solar system</a:t>
            </a:r>
            <a:endParaRPr lang="de-DE" alt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r>
              <a:rPr lang="en-US" altLang="de-DE" dirty="0" smtClean="0"/>
              <a:t>Final Presentation: </a:t>
            </a:r>
            <a:r>
              <a:rPr lang="en-US" altLang="zh-CN" dirty="0"/>
              <a:t>Jan </a:t>
            </a:r>
            <a:r>
              <a:rPr lang="en-US" altLang="zh-CN" dirty="0" err="1"/>
              <a:t>Dycke</a:t>
            </a:r>
            <a:r>
              <a:rPr lang="en-US" altLang="zh-CN" dirty="0"/>
              <a:t>, Tim </a:t>
            </a:r>
            <a:r>
              <a:rPr lang="en-US" altLang="zh-CN" dirty="0" err="1"/>
              <a:t>Eisele</a:t>
            </a:r>
            <a:r>
              <a:rPr lang="en-US" altLang="zh-CN" dirty="0"/>
              <a:t>, Peiren Yang</a:t>
            </a:r>
            <a:endParaRPr lang="en-US" altLang="de-DE" dirty="0" smtClean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"/>
          <a:stretch/>
        </p:blipFill>
        <p:spPr bwMode="auto">
          <a:xfrm>
            <a:off x="107504" y="3648759"/>
            <a:ext cx="387123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repla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r="13250"/>
          <a:stretch/>
        </p:blipFill>
        <p:spPr bwMode="auto">
          <a:xfrm>
            <a:off x="3779911" y="3648759"/>
            <a:ext cx="288032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3"/>
          <a:stretch/>
        </p:blipFill>
        <p:spPr>
          <a:xfrm>
            <a:off x="6660232" y="3648759"/>
            <a:ext cx="236803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43" y="1176171"/>
            <a:ext cx="4401639" cy="4392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8C1FE5-A6F3-4391-BB3A-4BA8661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 Heat – Pellet boiler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F75C-9262-45AC-AA77-9849311B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61" y="1320659"/>
            <a:ext cx="4395911" cy="4248000"/>
          </a:xfrm>
        </p:spPr>
        <p:txBody>
          <a:bodyPr/>
          <a:lstStyle/>
          <a:p>
            <a:r>
              <a:rPr lang="en-US" dirty="0"/>
              <a:t>Water heated inside the boiler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Hot Water stored in tank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made for instant hot water delivery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BB9AF3-40FA-4AF0-8DE2-9423F37034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Tim Eisele</a:t>
            </a:r>
          </a:p>
        </p:txBody>
      </p:sp>
    </p:spTree>
    <p:extLst>
      <p:ext uri="{BB962C8B-B14F-4D97-AF65-F5344CB8AC3E}">
        <p14:creationId xmlns:p14="http://schemas.microsoft.com/office/powerpoint/2010/main" val="8470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C1FE5-A6F3-4391-BB3A-4BA8661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 heat in combination with solar heat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F75C-9262-45AC-AA77-9849311B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4248000"/>
          </a:xfrm>
        </p:spPr>
        <p:txBody>
          <a:bodyPr/>
          <a:lstStyle/>
          <a:p>
            <a:r>
              <a:rPr lang="en-US" dirty="0"/>
              <a:t>Solar heating system adds 60°C water to the tank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Pellet heating system is on standby as long as tank temperature is sufficient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Instant hot water delivery is available until the capacity of the solar heating system is exhausted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BB9AF3-40FA-4AF0-8DE2-9423F37034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Tim Eisele</a:t>
            </a:r>
          </a:p>
        </p:txBody>
      </p:sp>
    </p:spTree>
    <p:extLst>
      <p:ext uri="{BB962C8B-B14F-4D97-AF65-F5344CB8AC3E}">
        <p14:creationId xmlns:p14="http://schemas.microsoft.com/office/powerpoint/2010/main" val="375645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E9DF3-5AAA-4379-A28F-8478FD26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 Heat – Solution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61587-6C3A-453D-ADDF-D524B9FF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212335" cy="4894262"/>
          </a:xfrm>
        </p:spPr>
        <p:txBody>
          <a:bodyPr/>
          <a:lstStyle/>
          <a:p>
            <a:r>
              <a:rPr lang="en-US" dirty="0"/>
              <a:t>Efficiency: 85%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Costs: about 20,000€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Operational Costs: 1,173€ per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Emissions: none, wood is considered CO</a:t>
            </a:r>
            <a:r>
              <a:rPr lang="en-US" baseline="-25000" dirty="0"/>
              <a:t>2</a:t>
            </a:r>
            <a:r>
              <a:rPr lang="en-US" dirty="0"/>
              <a:t> neutral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Prerequisites: none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58C3AE-3146-4271-B1B0-851ACAB56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Tim Eisele</a:t>
            </a:r>
          </a:p>
        </p:txBody>
      </p:sp>
    </p:spTree>
    <p:extLst>
      <p:ext uri="{BB962C8B-B14F-4D97-AF65-F5344CB8AC3E}">
        <p14:creationId xmlns:p14="http://schemas.microsoft.com/office/powerpoint/2010/main" val="320323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2642989"/>
            <a:ext cx="8026151" cy="1938139"/>
          </a:xfrm>
        </p:spPr>
        <p:txBody>
          <a:bodyPr/>
          <a:lstStyle/>
          <a:p>
            <a:r>
              <a:rPr lang="en-US" altLang="zh-CN" sz="4800" dirty="0"/>
              <a:t>G</a:t>
            </a:r>
            <a:r>
              <a:rPr lang="en-US" altLang="zh-CN" dirty="0"/>
              <a:t>eothermal heating system with integrated solar heating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142802"/>
            <a:ext cx="7772400" cy="1500187"/>
          </a:xfrm>
        </p:spPr>
        <p:txBody>
          <a:bodyPr/>
          <a:lstStyle/>
          <a:p>
            <a:r>
              <a:rPr lang="en-US" altLang="zh-CN" sz="2400" dirty="0"/>
              <a:t>JAN DYCKE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40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C1FE5-A6F3-4391-BB3A-4BA8661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Geothermal Heat – Downhole Heat Exchanger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F75C-9262-45AC-AA77-9849311B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844825"/>
            <a:ext cx="4395911" cy="4248000"/>
          </a:xfrm>
        </p:spPr>
        <p:txBody>
          <a:bodyPr/>
          <a:lstStyle/>
          <a:p>
            <a:r>
              <a:rPr lang="en-US" dirty="0"/>
              <a:t>Heat pump collects thermal Energy from the ground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Heats up warm water storage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higher temperature difference, the lower heat pump efficiency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BB9AF3-40FA-4AF0-8DE2-9423F37034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alt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032203B-7196-4936-8CD5-FCE3C88DD14F}"/>
              </a:ext>
            </a:extLst>
          </p:cNvPr>
          <p:cNvGrpSpPr/>
          <p:nvPr/>
        </p:nvGrpSpPr>
        <p:grpSpPr>
          <a:xfrm>
            <a:off x="5148064" y="1124744"/>
            <a:ext cx="3350092" cy="4849080"/>
            <a:chOff x="5292080" y="1244216"/>
            <a:chExt cx="3350092" cy="484908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34A2C35A-90EB-4791-ACD6-DF3AAB711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1244216"/>
              <a:ext cx="1333868" cy="1172884"/>
            </a:xfrm>
            <a:prstGeom prst="rect">
              <a:avLst/>
            </a:prstGeom>
          </p:spPr>
        </p:pic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6BB41ED9-5681-470A-89EC-61AAB3180E51}"/>
                </a:ext>
              </a:extLst>
            </p:cNvPr>
            <p:cNvSpPr/>
            <p:nvPr/>
          </p:nvSpPr>
          <p:spPr>
            <a:xfrm>
              <a:off x="5652120" y="5229200"/>
              <a:ext cx="2664296" cy="86409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Ground  (10° -15° C)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BC8C864-97EE-4353-884D-90D4898C90C1}"/>
                </a:ext>
              </a:extLst>
            </p:cNvPr>
            <p:cNvSpPr/>
            <p:nvPr/>
          </p:nvSpPr>
          <p:spPr>
            <a:xfrm>
              <a:off x="6660232" y="4077072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B8C87F6-426F-4322-AD74-AB4EEDDACAF3}"/>
                </a:ext>
              </a:extLst>
            </p:cNvPr>
            <p:cNvSpPr/>
            <p:nvPr/>
          </p:nvSpPr>
          <p:spPr>
            <a:xfrm>
              <a:off x="5652120" y="2276872"/>
              <a:ext cx="1872208" cy="504056"/>
            </a:xfrm>
            <a:prstGeom prst="rect">
              <a:avLst/>
            </a:prstGeom>
            <a:solidFill>
              <a:srgbClr val="FF69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6075E79-09B9-4483-A668-F0B74209A8A4}"/>
                </a:ext>
              </a:extLst>
            </p:cNvPr>
            <p:cNvSpPr txBox="1"/>
            <p:nvPr/>
          </p:nvSpPr>
          <p:spPr>
            <a:xfrm>
              <a:off x="5292080" y="414443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Heat Pump</a:t>
              </a:r>
            </a:p>
          </p:txBody>
        </p:sp>
        <p:sp>
          <p:nvSpPr>
            <p:cNvPr id="19" name="Pfeil: nach unten 18">
              <a:extLst>
                <a:ext uri="{FF2B5EF4-FFF2-40B4-BE49-F238E27FC236}">
                  <a16:creationId xmlns:a16="http://schemas.microsoft.com/office/drawing/2014/main" id="{01489D1C-58A9-4679-8AFB-FC2D825E0B89}"/>
                </a:ext>
              </a:extLst>
            </p:cNvPr>
            <p:cNvSpPr/>
            <p:nvPr/>
          </p:nvSpPr>
          <p:spPr>
            <a:xfrm rot="10800000">
              <a:off x="6822250" y="4697581"/>
              <a:ext cx="180020" cy="432048"/>
            </a:xfrm>
            <a:prstGeom prst="downArrow">
              <a:avLst/>
            </a:prstGeom>
            <a:solidFill>
              <a:srgbClr val="5A6EB4"/>
            </a:solidFill>
            <a:ln>
              <a:solidFill>
                <a:srgbClr val="5A6E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9D11525F-3C51-45B6-ACCC-5F14A45EF88F}"/>
                </a:ext>
              </a:extLst>
            </p:cNvPr>
            <p:cNvSpPr/>
            <p:nvPr/>
          </p:nvSpPr>
          <p:spPr>
            <a:xfrm>
              <a:off x="7269794" y="4144434"/>
              <a:ext cx="149028" cy="3693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: nach unten 20">
              <a:extLst>
                <a:ext uri="{FF2B5EF4-FFF2-40B4-BE49-F238E27FC236}">
                  <a16:creationId xmlns:a16="http://schemas.microsoft.com/office/drawing/2014/main" id="{90BAD00E-F513-418B-A9E0-D624FC4F9D93}"/>
                </a:ext>
              </a:extLst>
            </p:cNvPr>
            <p:cNvSpPr/>
            <p:nvPr/>
          </p:nvSpPr>
          <p:spPr>
            <a:xfrm rot="10800000">
              <a:off x="6399203" y="2880498"/>
              <a:ext cx="378041" cy="764526"/>
            </a:xfrm>
            <a:prstGeom prst="downArrow">
              <a:avLst/>
            </a:prstGeom>
            <a:solidFill>
              <a:srgbClr val="FF6915"/>
            </a:solidFill>
            <a:ln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F065116-16D4-4E3B-8334-A9242FA6300E}"/>
                </a:ext>
              </a:extLst>
            </p:cNvPr>
            <p:cNvSpPr/>
            <p:nvPr/>
          </p:nvSpPr>
          <p:spPr>
            <a:xfrm>
              <a:off x="6489212" y="3638270"/>
              <a:ext cx="1035116" cy="226325"/>
            </a:xfrm>
            <a:prstGeom prst="rect">
              <a:avLst/>
            </a:prstGeom>
            <a:solidFill>
              <a:srgbClr val="FF6915"/>
            </a:solidFill>
            <a:ln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: nach unten 22">
              <a:extLst>
                <a:ext uri="{FF2B5EF4-FFF2-40B4-BE49-F238E27FC236}">
                  <a16:creationId xmlns:a16="http://schemas.microsoft.com/office/drawing/2014/main" id="{6A51F052-2FBD-4749-B327-2F3780B25660}"/>
                </a:ext>
              </a:extLst>
            </p:cNvPr>
            <p:cNvSpPr/>
            <p:nvPr/>
          </p:nvSpPr>
          <p:spPr>
            <a:xfrm rot="10800000">
              <a:off x="7956930" y="2276872"/>
              <a:ext cx="143462" cy="99759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307D25F-695C-4E7B-B40A-FB79505DC768}"/>
                </a:ext>
              </a:extLst>
            </p:cNvPr>
            <p:cNvSpPr/>
            <p:nvPr/>
          </p:nvSpPr>
          <p:spPr>
            <a:xfrm>
              <a:off x="7524328" y="3284984"/>
              <a:ext cx="720080" cy="1296144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74000">
                  <a:srgbClr val="FF6915"/>
                </a:gs>
                <a:gs pos="83000">
                  <a:srgbClr val="FC9804"/>
                </a:gs>
                <a:gs pos="100000">
                  <a:srgbClr val="FFC0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37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E6513-FC3A-433C-83EF-83C4432D72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de-DE" dirty="0"/>
              <a:t>Geothermal Heat </a:t>
            </a:r>
            <a:r>
              <a:rPr lang="en-US" dirty="0"/>
              <a:t>–</a:t>
            </a:r>
            <a:r>
              <a:rPr lang="de-DE" dirty="0"/>
              <a:t> </a:t>
            </a:r>
            <a:r>
              <a:rPr lang="en-US" dirty="0"/>
              <a:t>Combination with Solar Heat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8010A-11B8-45BF-9FDB-A16FA3CE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484785"/>
            <a:ext cx="4179887" cy="4608040"/>
          </a:xfrm>
        </p:spPr>
        <p:txBody>
          <a:bodyPr/>
          <a:lstStyle/>
          <a:p>
            <a:r>
              <a:rPr lang="en-US" dirty="0"/>
              <a:t>Solar system can heat warm drinking water (60°C) more efficiently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Geothermal system has no lead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Solar overcapacities in summer can be used to regenerate the ground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3A64EE-4259-488B-BDCE-3AC11D93C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Dycke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C81F990-69E8-4046-BF3E-FCB895B7DEAF}"/>
              </a:ext>
            </a:extLst>
          </p:cNvPr>
          <p:cNvGrpSpPr/>
          <p:nvPr/>
        </p:nvGrpSpPr>
        <p:grpSpPr>
          <a:xfrm>
            <a:off x="5148064" y="1124744"/>
            <a:ext cx="3395477" cy="4849080"/>
            <a:chOff x="5148064" y="1124744"/>
            <a:chExt cx="3395477" cy="4849080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828C652-BDA3-4E2C-8474-33896BA6AFC7}"/>
                </a:ext>
              </a:extLst>
            </p:cNvPr>
            <p:cNvGrpSpPr/>
            <p:nvPr/>
          </p:nvGrpSpPr>
          <p:grpSpPr>
            <a:xfrm>
              <a:off x="5148064" y="1124744"/>
              <a:ext cx="3395477" cy="4849080"/>
              <a:chOff x="5148064" y="1124744"/>
              <a:chExt cx="3395477" cy="4849080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AFF54A0D-DA78-4519-A6AF-A7CC4F384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288" y="1124744"/>
                <a:ext cx="1333868" cy="1172884"/>
              </a:xfrm>
              <a:prstGeom prst="rect">
                <a:avLst/>
              </a:prstGeom>
            </p:spPr>
          </p:pic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9C0D323A-6C3E-43EA-AD0F-1279DF799BFE}"/>
                  </a:ext>
                </a:extLst>
              </p:cNvPr>
              <p:cNvSpPr/>
              <p:nvPr/>
            </p:nvSpPr>
            <p:spPr>
              <a:xfrm>
                <a:off x="5508104" y="5109728"/>
                <a:ext cx="2664296" cy="864096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Ground  (10° -15° C)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19CD165-44A7-4A44-8721-1F713EFE46CE}"/>
                  </a:ext>
                </a:extLst>
              </p:cNvPr>
              <p:cNvSpPr/>
              <p:nvPr/>
            </p:nvSpPr>
            <p:spPr>
              <a:xfrm>
                <a:off x="6516216" y="395760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9F0CB38-3978-41E5-A00A-E6029635B170}"/>
                  </a:ext>
                </a:extLst>
              </p:cNvPr>
              <p:cNvSpPr/>
              <p:nvPr/>
            </p:nvSpPr>
            <p:spPr>
              <a:xfrm>
                <a:off x="5508104" y="2157400"/>
                <a:ext cx="1872208" cy="504056"/>
              </a:xfrm>
              <a:prstGeom prst="rect">
                <a:avLst/>
              </a:prstGeom>
              <a:solidFill>
                <a:srgbClr val="FF69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House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72B9E85-9CB6-46D6-9D49-0616F1FAD790}"/>
                  </a:ext>
                </a:extLst>
              </p:cNvPr>
              <p:cNvSpPr txBox="1"/>
              <p:nvPr/>
            </p:nvSpPr>
            <p:spPr>
              <a:xfrm>
                <a:off x="5148064" y="4024962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Heat Pump</a:t>
                </a:r>
              </a:p>
            </p:txBody>
          </p:sp>
          <p:sp>
            <p:nvSpPr>
              <p:cNvPr id="11" name="Pfeil: nach unten 10">
                <a:extLst>
                  <a:ext uri="{FF2B5EF4-FFF2-40B4-BE49-F238E27FC236}">
                    <a16:creationId xmlns:a16="http://schemas.microsoft.com/office/drawing/2014/main" id="{FB9C4EEE-21EE-423A-95DC-533B2095172A}"/>
                  </a:ext>
                </a:extLst>
              </p:cNvPr>
              <p:cNvSpPr/>
              <p:nvPr/>
            </p:nvSpPr>
            <p:spPr>
              <a:xfrm rot="10800000">
                <a:off x="6678234" y="4578109"/>
                <a:ext cx="180020" cy="432048"/>
              </a:xfrm>
              <a:prstGeom prst="downArrow">
                <a:avLst/>
              </a:prstGeom>
              <a:solidFill>
                <a:srgbClr val="5A6EB4"/>
              </a:solidFill>
              <a:ln>
                <a:solidFill>
                  <a:srgbClr val="5A6E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Pfeil: nach rechts 11">
                <a:extLst>
                  <a:ext uri="{FF2B5EF4-FFF2-40B4-BE49-F238E27FC236}">
                    <a16:creationId xmlns:a16="http://schemas.microsoft.com/office/drawing/2014/main" id="{61CD0AF1-C172-4C37-AE26-54B868C27A6B}"/>
                  </a:ext>
                </a:extLst>
              </p:cNvPr>
              <p:cNvSpPr/>
              <p:nvPr/>
            </p:nvSpPr>
            <p:spPr>
              <a:xfrm>
                <a:off x="7125778" y="4024962"/>
                <a:ext cx="149028" cy="36933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Pfeil: nach unten 12">
                <a:extLst>
                  <a:ext uri="{FF2B5EF4-FFF2-40B4-BE49-F238E27FC236}">
                    <a16:creationId xmlns:a16="http://schemas.microsoft.com/office/drawing/2014/main" id="{E35ACA47-1DBD-49B0-910C-7873091E7577}"/>
                  </a:ext>
                </a:extLst>
              </p:cNvPr>
              <p:cNvSpPr/>
              <p:nvPr/>
            </p:nvSpPr>
            <p:spPr>
              <a:xfrm rot="10800000">
                <a:off x="6255187" y="2761026"/>
                <a:ext cx="378041" cy="764526"/>
              </a:xfrm>
              <a:prstGeom prst="downArrow">
                <a:avLst/>
              </a:prstGeom>
              <a:solidFill>
                <a:srgbClr val="FF6915"/>
              </a:solidFill>
              <a:ln>
                <a:solidFill>
                  <a:srgbClr val="FF69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77A348C7-F95C-40B0-8C09-9AE86579318B}"/>
                  </a:ext>
                </a:extLst>
              </p:cNvPr>
              <p:cNvSpPr/>
              <p:nvPr/>
            </p:nvSpPr>
            <p:spPr>
              <a:xfrm>
                <a:off x="6345196" y="3518798"/>
                <a:ext cx="1035116" cy="226325"/>
              </a:xfrm>
              <a:prstGeom prst="rect">
                <a:avLst/>
              </a:prstGeom>
              <a:solidFill>
                <a:srgbClr val="FF6915"/>
              </a:solidFill>
              <a:ln>
                <a:solidFill>
                  <a:srgbClr val="FF69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Pfeil: nach unten 14">
                <a:extLst>
                  <a:ext uri="{FF2B5EF4-FFF2-40B4-BE49-F238E27FC236}">
                    <a16:creationId xmlns:a16="http://schemas.microsoft.com/office/drawing/2014/main" id="{5F7E3435-B784-4681-856D-AE7AE8351D7C}"/>
                  </a:ext>
                </a:extLst>
              </p:cNvPr>
              <p:cNvSpPr/>
              <p:nvPr/>
            </p:nvSpPr>
            <p:spPr>
              <a:xfrm rot="10800000">
                <a:off x="7812914" y="2157400"/>
                <a:ext cx="143462" cy="99759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1FC224D-3059-4EFF-98B8-2EFB5A2F6521}"/>
                  </a:ext>
                </a:extLst>
              </p:cNvPr>
              <p:cNvSpPr/>
              <p:nvPr/>
            </p:nvSpPr>
            <p:spPr>
              <a:xfrm>
                <a:off x="7380312" y="3165512"/>
                <a:ext cx="720080" cy="1296144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74000">
                    <a:srgbClr val="FF6915"/>
                  </a:gs>
                  <a:gs pos="83000">
                    <a:srgbClr val="FC9804"/>
                  </a:gs>
                  <a:gs pos="100000">
                    <a:srgbClr val="FFC000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Tank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EDDB996-3B52-4C0D-9650-D76A024EE635}"/>
                  </a:ext>
                </a:extLst>
              </p:cNvPr>
              <p:cNvSpPr/>
              <p:nvPr/>
            </p:nvSpPr>
            <p:spPr>
              <a:xfrm>
                <a:off x="7213899" y="1179536"/>
                <a:ext cx="1329642" cy="9095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641FB1E-696D-4751-B5D6-0069276E55BA}"/>
                  </a:ext>
                </a:extLst>
              </p:cNvPr>
              <p:cNvSpPr/>
              <p:nvPr/>
            </p:nvSpPr>
            <p:spPr>
              <a:xfrm>
                <a:off x="8460431" y="1268760"/>
                <a:ext cx="76891" cy="22500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D8DF8FB3-2091-4BB9-8A9B-15B2F6C27F26}"/>
                  </a:ext>
                </a:extLst>
              </p:cNvPr>
              <p:cNvSpPr/>
              <p:nvPr/>
            </p:nvSpPr>
            <p:spPr>
              <a:xfrm>
                <a:off x="5289574" y="1124744"/>
                <a:ext cx="1910718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Solar Heat</a:t>
                </a:r>
              </a:p>
            </p:txBody>
          </p:sp>
          <p:sp>
            <p:nvSpPr>
              <p:cNvPr id="20" name="Pfeil: nach rechts 19">
                <a:extLst>
                  <a:ext uri="{FF2B5EF4-FFF2-40B4-BE49-F238E27FC236}">
                    <a16:creationId xmlns:a16="http://schemas.microsoft.com/office/drawing/2014/main" id="{26F90F47-7A84-4434-AE09-CA0EE10A22E5}"/>
                  </a:ext>
                </a:extLst>
              </p:cNvPr>
              <p:cNvSpPr/>
              <p:nvPr/>
            </p:nvSpPr>
            <p:spPr>
              <a:xfrm rot="10800000">
                <a:off x="8149216" y="3332250"/>
                <a:ext cx="388106" cy="251813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9F76625D-34CF-4198-807F-33DEA9B1A700}"/>
                </a:ext>
              </a:extLst>
            </p:cNvPr>
            <p:cNvCxnSpPr/>
            <p:nvPr/>
          </p:nvCxnSpPr>
          <p:spPr>
            <a:xfrm>
              <a:off x="7380312" y="3584063"/>
              <a:ext cx="720080" cy="0"/>
            </a:xfrm>
            <a:prstGeom prst="line">
              <a:avLst/>
            </a:prstGeom>
            <a:ln w="22225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32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E9DF3-5AAA-4379-A28F-8478FD26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Geothermal Heat – Solution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61587-6C3A-453D-ADDF-D524B9FF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6628159" cy="4894262"/>
          </a:xfrm>
        </p:spPr>
        <p:txBody>
          <a:bodyPr/>
          <a:lstStyle/>
          <a:p>
            <a:r>
              <a:rPr lang="en-US" dirty="0"/>
              <a:t>Efficiency: up to SPF of 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Costs: about 20,000€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Operational Costs: about 950€ per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Emissions: none (eco tariff)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Prerequisites: suitable geological realities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58C3AE-3146-4271-B1B0-851ACAB56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5547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7F4B6-E8A3-46A7-93E6-4DD8C625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Recommendation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1721D20-A942-4646-8737-66FA8FE0C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626146"/>
              </p:ext>
            </p:extLst>
          </p:nvPr>
        </p:nvGraphicFramePr>
        <p:xfrm>
          <a:off x="392113" y="1198563"/>
          <a:ext cx="8356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3885241857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1446549493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334291184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348309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Criteria \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Gas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Pellets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Geothermal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9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Emissions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5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Prerequisites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 x +</a:t>
                      </a:r>
                    </a:p>
                    <a:p>
                      <a:r>
                        <a:rPr lang="en-US" noProof="0" dirty="0"/>
                        <a:t>1 x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x +</a:t>
                      </a:r>
                    </a:p>
                    <a:p>
                      <a:r>
                        <a:rPr lang="en-US" noProof="0" dirty="0"/>
                        <a:t>1</a:t>
                      </a:r>
                      <a:r>
                        <a:rPr lang="en-US" noProof="0" smtClean="0"/>
                        <a:t> </a:t>
                      </a:r>
                      <a:r>
                        <a:rPr lang="en-US" noProof="0" dirty="0"/>
                        <a:t>x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 x +</a:t>
                      </a:r>
                    </a:p>
                    <a:p>
                      <a:r>
                        <a:rPr lang="en-US" noProof="0" dirty="0"/>
                        <a:t>2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5939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FD5E2A-248D-4492-8525-D8AFE80D2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Jan </a:t>
            </a:r>
            <a:r>
              <a:rPr lang="de-DE" altLang="de-DE" dirty="0" err="1"/>
              <a:t>Dycke</a:t>
            </a:r>
            <a:endParaRPr lang="de-DE" alt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7369CBE-15CF-4C64-9C61-7C95A177F377}"/>
              </a:ext>
            </a:extLst>
          </p:cNvPr>
          <p:cNvSpPr txBox="1">
            <a:spLocks/>
          </p:cNvSpPr>
          <p:nvPr/>
        </p:nvSpPr>
        <p:spPr bwMode="auto">
          <a:xfrm>
            <a:off x="392113" y="4266015"/>
            <a:ext cx="8356600" cy="182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In urban areas gas heating is the best solution</a:t>
            </a:r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In suburban and rural areas geothermal heating is the best solution </a:t>
            </a:r>
          </a:p>
        </p:txBody>
      </p:sp>
    </p:spTree>
    <p:extLst>
      <p:ext uri="{BB962C8B-B14F-4D97-AF65-F5344CB8AC3E}">
        <p14:creationId xmlns:p14="http://schemas.microsoft.com/office/powerpoint/2010/main" val="111088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Jan Dycke, Tim Eisele, Peiren Yang</a:t>
            </a:r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1835696" y="2753052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latin typeface="+mj-lt"/>
              </a:rPr>
              <a:t>Q &amp; A</a:t>
            </a:r>
            <a:endParaRPr lang="zh-CN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 smtClean="0"/>
              <a:t>Peiren</a:t>
            </a:r>
            <a:r>
              <a:rPr lang="de-DE" altLang="de-DE" dirty="0" smtClean="0"/>
              <a:t> Yang</a:t>
            </a:r>
            <a:endParaRPr lang="de-DE" altLang="de-DE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Team </a:t>
            </a:r>
            <a:r>
              <a:rPr lang="en-US" altLang="de-DE" dirty="0" smtClean="0"/>
              <a:t>members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671" y="1124744"/>
            <a:ext cx="6124103" cy="48942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de-DE" dirty="0"/>
          </a:p>
          <a:p>
            <a:pPr marL="0" indent="0" eaLnBrk="1" hangingPunct="1">
              <a:buNone/>
            </a:pPr>
            <a:endParaRPr lang="en-US" altLang="de-DE" dirty="0" smtClean="0"/>
          </a:p>
          <a:p>
            <a:r>
              <a:rPr lang="en-US" altLang="zh-CN" dirty="0"/>
              <a:t>Jan </a:t>
            </a:r>
            <a:r>
              <a:rPr lang="en-US" altLang="zh-CN" dirty="0" err="1" smtClean="0"/>
              <a:t>Dycke</a:t>
            </a:r>
            <a:r>
              <a:rPr lang="en-US" altLang="zh-CN" dirty="0" smtClean="0"/>
              <a:t>    (</a:t>
            </a:r>
            <a:r>
              <a:rPr lang="en-US" altLang="zh-CN" dirty="0"/>
              <a:t>Resource Manager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Tim </a:t>
            </a:r>
            <a:r>
              <a:rPr lang="en-US" altLang="zh-CN" dirty="0" err="1" smtClean="0"/>
              <a:t>Eisele</a:t>
            </a:r>
            <a:r>
              <a:rPr lang="en-US" altLang="zh-CN" dirty="0" smtClean="0"/>
              <a:t>    (IT Manager)</a:t>
            </a:r>
          </a:p>
          <a:p>
            <a:pPr marL="0" indent="0">
              <a:buNone/>
            </a:pPr>
            <a:endParaRPr lang="zh-CN" altLang="zh-CN" sz="2000" dirty="0"/>
          </a:p>
          <a:p>
            <a:r>
              <a:rPr lang="en-US" altLang="zh-CN" dirty="0" smtClean="0"/>
              <a:t>Peiren Yang (</a:t>
            </a:r>
            <a:r>
              <a:rPr lang="en-US" altLang="zh-CN" dirty="0"/>
              <a:t>Team Chef)</a:t>
            </a:r>
            <a:endParaRPr lang="de-DE" altLang="de-DE" dirty="0"/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675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 smtClean="0"/>
              <a:t>Introduction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de-DE" dirty="0" smtClean="0"/>
          </a:p>
          <a:p>
            <a:pPr eaLnBrk="1" hangingPunct="1"/>
            <a:r>
              <a:rPr lang="en-US" altLang="de-DE" dirty="0" smtClean="0"/>
              <a:t>Energy consumption in German household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  <p:graphicFrame>
        <p:nvGraphicFramePr>
          <p:cNvPr id="6" name="Diagramm 1">
            <a:extLst>
              <a:ext uri="{FF2B5EF4-FFF2-40B4-BE49-F238E27FC236}">
                <a16:creationId xmlns:a16="http://schemas.microsoft.com/office/drawing/2014/main" id="{D9406E77-759A-4B07-8E3B-F39924B940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03648" y="2042986"/>
          <a:ext cx="62646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75856" y="1140152"/>
            <a:ext cx="5676900" cy="4895850"/>
            <a:chOff x="3275856" y="1140152"/>
            <a:chExt cx="5676900" cy="4895850"/>
          </a:xfrm>
        </p:grpSpPr>
        <p:pic>
          <p:nvPicPr>
            <p:cNvPr id="1026" name="Picture 2" descr="Image result for solar thermal heating at ho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140152"/>
              <a:ext cx="5676900" cy="489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6228184" y="4149080"/>
              <a:ext cx="79208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accent2"/>
                  </a:solidFill>
                </a:rPr>
                <a:t>Water Tank</a:t>
              </a:r>
              <a:endParaRPr lang="zh-CN" altLang="en-US" sz="9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Solar thermal heating system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039" y="838994"/>
            <a:ext cx="4581993" cy="48942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de-DE" dirty="0" smtClean="0"/>
          </a:p>
          <a:p>
            <a:pPr marL="0" indent="0" eaLnBrk="1" hangingPunct="1">
              <a:buNone/>
            </a:pPr>
            <a:endParaRPr lang="en-US" altLang="de-DE" dirty="0" smtClean="0"/>
          </a:p>
          <a:p>
            <a:r>
              <a:rPr lang="en-US" altLang="de-DE" dirty="0" smtClean="0"/>
              <a:t>Solar energy is renewable energy</a:t>
            </a:r>
            <a:endParaRPr lang="en-US" altLang="de-DE" dirty="0"/>
          </a:p>
          <a:p>
            <a:pPr marL="0" indent="0">
              <a:buNone/>
            </a:pPr>
            <a:endParaRPr lang="en-US" altLang="de-DE" dirty="0" smtClean="0"/>
          </a:p>
          <a:p>
            <a:pPr eaLnBrk="1" hangingPunct="1"/>
            <a:r>
              <a:rPr lang="en-US" altLang="de-DE" dirty="0" smtClean="0"/>
              <a:t>System efficiency highly related to the weather conditions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r>
              <a:rPr lang="en-US" altLang="de-DE" dirty="0" smtClean="0"/>
              <a:t>Additional heating system is needed to complete the solution</a:t>
            </a:r>
            <a:endParaRPr lang="en-US" altLang="de-DE" dirty="0"/>
          </a:p>
          <a:p>
            <a:pPr marL="0" indent="0" eaLnBrk="1" hangingPunct="1">
              <a:buNone/>
            </a:pPr>
            <a:endParaRPr lang="de-DE" altLang="de-DE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12021" y="5928669"/>
            <a:ext cx="512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Picture s</a:t>
            </a:r>
            <a:r>
              <a:rPr lang="en-US" altLang="zh-CN" sz="1100" dirty="0" smtClean="0"/>
              <a:t>ource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www.solar-energy-for-homes.com/build-solar-water-heater.html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49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42989"/>
            <a:ext cx="7772400" cy="1362075"/>
          </a:xfrm>
        </p:spPr>
        <p:txBody>
          <a:bodyPr/>
          <a:lstStyle/>
          <a:p>
            <a:r>
              <a:rPr lang="en-US" altLang="zh-CN" sz="4800" dirty="0"/>
              <a:t>G</a:t>
            </a:r>
            <a:r>
              <a:rPr lang="en-US" altLang="zh-CN" dirty="0"/>
              <a:t>as heating system with integrated solar </a:t>
            </a:r>
            <a:r>
              <a:rPr lang="en-US" altLang="zh-CN" dirty="0" smtClean="0"/>
              <a:t>Panels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142802"/>
            <a:ext cx="7772400" cy="1500187"/>
          </a:xfrm>
        </p:spPr>
        <p:txBody>
          <a:bodyPr/>
          <a:lstStyle/>
          <a:p>
            <a:r>
              <a:rPr lang="en-US" altLang="zh-CN" sz="2400" dirty="0" smtClean="0"/>
              <a:t>PEIREN YANG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18566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natural gas heating at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69246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Heating system with natural gas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78734"/>
            <a:ext cx="8356600" cy="4894262"/>
          </a:xfrm>
        </p:spPr>
        <p:txBody>
          <a:bodyPr/>
          <a:lstStyle/>
          <a:p>
            <a:pPr eaLnBrk="1" hangingPunct="1"/>
            <a:endParaRPr lang="en-US" altLang="de-DE" dirty="0" smtClean="0"/>
          </a:p>
          <a:p>
            <a:r>
              <a:rPr lang="en-US" altLang="de-DE" dirty="0" smtClean="0"/>
              <a:t>Water boiler controlled </a:t>
            </a:r>
            <a:r>
              <a:rPr lang="en-US" altLang="de-DE" dirty="0"/>
              <a:t>by </a:t>
            </a:r>
            <a:r>
              <a:rPr lang="en-US" altLang="de-DE" dirty="0" smtClean="0"/>
              <a:t>thermostats</a:t>
            </a:r>
          </a:p>
          <a:p>
            <a:pPr eaLnBrk="1" hangingPunct="1"/>
            <a:endParaRPr lang="en-US" altLang="de-DE" dirty="0" smtClean="0"/>
          </a:p>
          <a:p>
            <a:pPr eaLnBrk="1" hangingPunct="1"/>
            <a:r>
              <a:rPr lang="en-US" altLang="de-DE" dirty="0" smtClean="0"/>
              <a:t>Hot water storage</a:t>
            </a:r>
          </a:p>
          <a:p>
            <a:pPr lvl="1"/>
            <a:r>
              <a:rPr lang="en-US" altLang="de-DE" dirty="0" smtClean="0"/>
              <a:t>Insulated water tank</a:t>
            </a:r>
          </a:p>
          <a:p>
            <a:pPr marL="457200" lvl="1" indent="0">
              <a:buNone/>
            </a:pPr>
            <a:endParaRPr lang="en-US" altLang="de-DE" dirty="0" smtClean="0"/>
          </a:p>
          <a:p>
            <a:pPr eaLnBrk="1" hangingPunct="1"/>
            <a:r>
              <a:rPr lang="en-US" altLang="de-DE" dirty="0" smtClean="0"/>
              <a:t>Hot water supplies for</a:t>
            </a:r>
          </a:p>
          <a:p>
            <a:pPr lvl="1"/>
            <a:r>
              <a:rPr lang="en-US" altLang="de-DE" dirty="0" smtClean="0"/>
              <a:t>Heating circulation</a:t>
            </a:r>
          </a:p>
          <a:p>
            <a:pPr lvl="1"/>
            <a:r>
              <a:rPr lang="en-US" altLang="de-DE" dirty="0" smtClean="0"/>
              <a:t>Bath &amp; shower</a:t>
            </a:r>
          </a:p>
          <a:p>
            <a:pPr lvl="1"/>
            <a:r>
              <a:rPr lang="en-US" altLang="de-DE" dirty="0" smtClean="0"/>
              <a:t>Drinking 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529959" y="5842191"/>
            <a:ext cx="244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Picture </a:t>
            </a:r>
            <a:r>
              <a:rPr lang="en-US" altLang="zh-CN" sz="1100" dirty="0" smtClean="0"/>
              <a:t>source: www.gas24.co.uk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950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genesisenergysolutions.com/wp-content/uploads/2010/04/solar_therm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71" y="1844824"/>
            <a:ext cx="408136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Heating solution with integrated solar system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039" y="936701"/>
            <a:ext cx="8356600" cy="48942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de-DE" dirty="0" smtClean="0"/>
          </a:p>
          <a:p>
            <a:pPr marL="0" indent="0" eaLnBrk="1" hangingPunct="1">
              <a:buNone/>
            </a:pPr>
            <a:endParaRPr lang="en-US" altLang="de-DE" dirty="0" smtClean="0"/>
          </a:p>
          <a:p>
            <a:r>
              <a:rPr lang="en-US" altLang="de-DE" dirty="0" smtClean="0"/>
              <a:t>Heated water is stored in </a:t>
            </a:r>
          </a:p>
          <a:p>
            <a:pPr marL="0" indent="0">
              <a:buNone/>
            </a:pPr>
            <a:r>
              <a:rPr lang="en-US" altLang="de-DE" dirty="0"/>
              <a:t> </a:t>
            </a:r>
            <a:r>
              <a:rPr lang="en-US" altLang="de-DE" dirty="0" smtClean="0"/>
              <a:t>   the same water tank</a:t>
            </a:r>
            <a:endParaRPr lang="en-US" altLang="de-DE" dirty="0"/>
          </a:p>
          <a:p>
            <a:pPr marL="0" indent="0">
              <a:buNone/>
            </a:pPr>
            <a:endParaRPr lang="en-US" altLang="de-DE" dirty="0" smtClean="0"/>
          </a:p>
          <a:p>
            <a:pPr eaLnBrk="1" hangingPunct="1"/>
            <a:r>
              <a:rPr lang="en-US" altLang="de-DE" dirty="0" smtClean="0"/>
              <a:t>Gas heating works stable in </a:t>
            </a:r>
          </a:p>
          <a:p>
            <a:pPr marL="0" indent="0" eaLnBrk="1" hangingPunct="1">
              <a:buNone/>
            </a:pPr>
            <a:r>
              <a:rPr lang="en-US" altLang="de-DE" dirty="0"/>
              <a:t> </a:t>
            </a:r>
            <a:r>
              <a:rPr lang="en-US" altLang="de-DE" dirty="0" smtClean="0"/>
              <a:t>   cloudy weather and night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r>
              <a:rPr lang="en-US" altLang="de-DE" dirty="0" smtClean="0"/>
              <a:t>Additional control logic for the </a:t>
            </a:r>
          </a:p>
          <a:p>
            <a:pPr marL="0" indent="0">
              <a:buNone/>
            </a:pPr>
            <a:r>
              <a:rPr lang="en-US" altLang="de-DE" dirty="0" smtClean="0"/>
              <a:t>    synergy of the two systems</a:t>
            </a:r>
            <a:endParaRPr lang="en-US" altLang="de-DE" dirty="0"/>
          </a:p>
          <a:p>
            <a:pPr marL="0" indent="0" eaLnBrk="1" hangingPunct="1">
              <a:buNone/>
            </a:pPr>
            <a:endParaRPr lang="de-DE" altLang="de-DE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436096" y="5928669"/>
            <a:ext cx="303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Picture s</a:t>
            </a:r>
            <a:r>
              <a:rPr lang="en-US" altLang="zh-CN" sz="1100" dirty="0" smtClean="0"/>
              <a:t>ource</a:t>
            </a:r>
            <a:r>
              <a:rPr lang="en-US" altLang="zh-CN" sz="1100" dirty="0"/>
              <a:t>: </a:t>
            </a:r>
            <a:r>
              <a:rPr lang="en-US" altLang="zh-CN" sz="1100" dirty="0" smtClean="0"/>
              <a:t>genesisenergysolutions.com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59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 err="1"/>
              <a:t>Peiren</a:t>
            </a:r>
            <a:r>
              <a:rPr lang="de-DE" altLang="de-DE" dirty="0"/>
              <a:t>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Evaluation of the solution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880" y="1198563"/>
            <a:ext cx="8356600" cy="4894262"/>
          </a:xfrm>
        </p:spPr>
        <p:txBody>
          <a:bodyPr/>
          <a:lstStyle/>
          <a:p>
            <a:pPr eaLnBrk="1" hangingPunct="1"/>
            <a:endParaRPr lang="en-US" altLang="de-DE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de-DE" dirty="0" smtClean="0"/>
              <a:t>Energy efficiency: 94% of industrial average</a:t>
            </a:r>
          </a:p>
          <a:p>
            <a:pPr>
              <a:spcAft>
                <a:spcPts val="600"/>
              </a:spcAft>
            </a:pPr>
            <a:r>
              <a:rPr lang="de-DE" altLang="de-DE" dirty="0" smtClean="0"/>
              <a:t>Installation </a:t>
            </a:r>
            <a:r>
              <a:rPr lang="en-US" altLang="de-DE" dirty="0" smtClean="0"/>
              <a:t>cost: about 9,000</a:t>
            </a:r>
            <a:r>
              <a:rPr lang="zh-CN" altLang="en-US" dirty="0" smtClean="0"/>
              <a:t> €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de-DE" dirty="0" smtClean="0"/>
              <a:t>Running cost: about 844</a:t>
            </a:r>
            <a:r>
              <a:rPr lang="zh-CN" altLang="en-US" dirty="0" smtClean="0"/>
              <a:t> € </a:t>
            </a:r>
            <a:r>
              <a:rPr lang="en-US" altLang="zh-CN" dirty="0" smtClean="0"/>
              <a:t>per year</a:t>
            </a:r>
          </a:p>
          <a:p>
            <a:pPr>
              <a:spcAft>
                <a:spcPts val="600"/>
              </a:spcAft>
            </a:pPr>
            <a:r>
              <a:rPr lang="en-US" altLang="de-DE" dirty="0" smtClean="0"/>
              <a:t>CO2 Emission: about 8.6 tons per year</a:t>
            </a:r>
          </a:p>
          <a:p>
            <a:pPr>
              <a:spcAft>
                <a:spcPts val="600"/>
              </a:spcAft>
            </a:pPr>
            <a:r>
              <a:rPr lang="en-US" altLang="de-DE" dirty="0" smtClean="0"/>
              <a:t>Prerequisites</a:t>
            </a:r>
          </a:p>
          <a:p>
            <a:pPr lvl="1">
              <a:spcAft>
                <a:spcPts val="600"/>
              </a:spcAft>
            </a:pPr>
            <a:r>
              <a:rPr lang="en-US" altLang="de-DE" dirty="0" smtClean="0"/>
              <a:t>Central </a:t>
            </a:r>
            <a:r>
              <a:rPr lang="en-US" altLang="de-DE" dirty="0"/>
              <a:t>control system with </a:t>
            </a:r>
            <a:r>
              <a:rPr lang="en-US" altLang="de-DE" dirty="0" smtClean="0"/>
              <a:t>thermostat</a:t>
            </a:r>
          </a:p>
          <a:p>
            <a:pPr lvl="1">
              <a:spcAft>
                <a:spcPts val="600"/>
              </a:spcAft>
            </a:pPr>
            <a:r>
              <a:rPr lang="en-US" altLang="de-DE" dirty="0" smtClean="0"/>
              <a:t>Natural gas accessibility</a:t>
            </a:r>
          </a:p>
          <a:p>
            <a:pPr eaLnBrk="1" hangingPunct="1">
              <a:buFontTx/>
              <a:buNone/>
            </a:pP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299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2642989"/>
            <a:ext cx="8026151" cy="1938139"/>
          </a:xfrm>
        </p:spPr>
        <p:txBody>
          <a:bodyPr/>
          <a:lstStyle/>
          <a:p>
            <a:r>
              <a:rPr lang="en-US" altLang="zh-CN" sz="4800" dirty="0"/>
              <a:t>P</a:t>
            </a:r>
            <a:r>
              <a:rPr lang="en-US" altLang="zh-CN" dirty="0"/>
              <a:t>ELLET heating system with integrated solar heating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142802"/>
            <a:ext cx="7772400" cy="1500187"/>
          </a:xfrm>
        </p:spPr>
        <p:txBody>
          <a:bodyPr/>
          <a:lstStyle/>
          <a:p>
            <a:r>
              <a:rPr lang="en-US" altLang="zh-CN" sz="2400" dirty="0"/>
              <a:t>TIM EISELE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Tim Eisele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10134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folien_pp</Template>
  <TotalTime>0</TotalTime>
  <Words>574</Words>
  <Application>Microsoft Office PowerPoint</Application>
  <PresentationFormat>Bildschirmpräsentation 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Berlin Sans FB</vt:lpstr>
      <vt:lpstr>Standarddesign</vt:lpstr>
      <vt:lpstr>Heating Efficiency Enhancement in Household with integrated solar system</vt:lpstr>
      <vt:lpstr>Team members</vt:lpstr>
      <vt:lpstr>Introduction</vt:lpstr>
      <vt:lpstr>Solar thermal heating system</vt:lpstr>
      <vt:lpstr>Gas heating system with integrated solar Panels</vt:lpstr>
      <vt:lpstr>Heating system with natural gas</vt:lpstr>
      <vt:lpstr>Heating solution with integrated solar system</vt:lpstr>
      <vt:lpstr>Evaluation of the solution</vt:lpstr>
      <vt:lpstr>PELLET heating system with integrated solar heating system</vt:lpstr>
      <vt:lpstr>Pellet Heat – Pellet boiler</vt:lpstr>
      <vt:lpstr>Pellet heat in combination with solar heat</vt:lpstr>
      <vt:lpstr>Pellet Heat – Solution Evaluation</vt:lpstr>
      <vt:lpstr>Geothermal heating system with integrated solar heating system</vt:lpstr>
      <vt:lpstr>Geothermal Heat – Downhole Heat Exchanger</vt:lpstr>
      <vt:lpstr>Geothermal Heat – Combination with Solar Heat</vt:lpstr>
      <vt:lpstr>Geothermal Heat – Solution Evaluation</vt:lpstr>
      <vt:lpstr>Evaluation and Recommendation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Tim Eisele</dc:creator>
  <cp:lastModifiedBy>Tim Eisele</cp:lastModifiedBy>
  <cp:revision>54</cp:revision>
  <dcterms:created xsi:type="dcterms:W3CDTF">2017-07-12T14:18:18Z</dcterms:created>
  <dcterms:modified xsi:type="dcterms:W3CDTF">2017-07-20T07:10:27Z</dcterms:modified>
</cp:coreProperties>
</file>