
<file path=[Content_Types].xml><?xml version="1.0" encoding="utf-8"?>
<Types xmlns="http://schemas.openxmlformats.org/package/2006/content-types">
  <Default Extension="bin" ContentType="application/vnd.openxmlformats-officedocument.oleObject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drawings/drawing1.xml" ContentType="application/vnd.openxmlformats-officedocument.drawingml.chartshape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63"/>
  </p:notesMasterIdLst>
  <p:sldIdLst>
    <p:sldId id="256" r:id="rId2"/>
    <p:sldId id="257" r:id="rId3"/>
    <p:sldId id="258" r:id="rId4"/>
    <p:sldId id="310" r:id="rId5"/>
    <p:sldId id="314" r:id="rId6"/>
    <p:sldId id="297" r:id="rId7"/>
    <p:sldId id="298" r:id="rId8"/>
    <p:sldId id="299" r:id="rId9"/>
    <p:sldId id="300" r:id="rId10"/>
    <p:sldId id="301" r:id="rId11"/>
    <p:sldId id="302" r:id="rId12"/>
    <p:sldId id="303" r:id="rId13"/>
    <p:sldId id="304" r:id="rId14"/>
    <p:sldId id="305" r:id="rId15"/>
    <p:sldId id="306" r:id="rId16"/>
    <p:sldId id="307" r:id="rId17"/>
    <p:sldId id="308" r:id="rId18"/>
    <p:sldId id="309" r:id="rId19"/>
    <p:sldId id="315" r:id="rId20"/>
    <p:sldId id="259" r:id="rId21"/>
    <p:sldId id="260" r:id="rId22"/>
    <p:sldId id="312" r:id="rId23"/>
    <p:sldId id="262" r:id="rId24"/>
    <p:sldId id="263" r:id="rId25"/>
    <p:sldId id="264" r:id="rId26"/>
    <p:sldId id="265" r:id="rId27"/>
    <p:sldId id="296" r:id="rId28"/>
    <p:sldId id="266" r:id="rId29"/>
    <p:sldId id="267" r:id="rId30"/>
    <p:sldId id="268" r:id="rId31"/>
    <p:sldId id="313" r:id="rId32"/>
    <p:sldId id="269" r:id="rId33"/>
    <p:sldId id="270" r:id="rId34"/>
    <p:sldId id="271" r:id="rId35"/>
    <p:sldId id="272" r:id="rId36"/>
    <p:sldId id="273" r:id="rId37"/>
    <p:sldId id="274" r:id="rId38"/>
    <p:sldId id="275" r:id="rId39"/>
    <p:sldId id="276" r:id="rId40"/>
    <p:sldId id="277" r:id="rId41"/>
    <p:sldId id="278" r:id="rId42"/>
    <p:sldId id="279" r:id="rId43"/>
    <p:sldId id="280" r:id="rId44"/>
    <p:sldId id="281" r:id="rId45"/>
    <p:sldId id="282" r:id="rId46"/>
    <p:sldId id="283" r:id="rId47"/>
    <p:sldId id="284" r:id="rId48"/>
    <p:sldId id="285" r:id="rId49"/>
    <p:sldId id="286" r:id="rId50"/>
    <p:sldId id="287" r:id="rId51"/>
    <p:sldId id="288" r:id="rId52"/>
    <p:sldId id="289" r:id="rId53"/>
    <p:sldId id="290" r:id="rId54"/>
    <p:sldId id="291" r:id="rId55"/>
    <p:sldId id="292" r:id="rId56"/>
    <p:sldId id="316" r:id="rId57"/>
    <p:sldId id="317" r:id="rId58"/>
    <p:sldId id="318" r:id="rId59"/>
    <p:sldId id="319" r:id="rId60"/>
    <p:sldId id="321" r:id="rId61"/>
    <p:sldId id="293" r:id="rId62"/>
  </p:sldIdLst>
  <p:sldSz cx="12192000" cy="6858000"/>
  <p:notesSz cx="7023100" cy="93091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64" roundtripDataSignature="AMtx7mh1YwP0s1T2/igibYf3Xek8T1Hot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99"/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78" y="9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customschemas.google.com/relationships/presentationmetadata" Target="meta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F:\2%20UNI\2018\2018%202\Lectiva\DEM%20182\3%20Actividades\1%20Clases\DEM%20uni%20182_C13_Proyecciones%20por%20componentes\DEM%20uni%20182_C13_Practica%20v2.xlsx" TargetMode="External"/></Relationships>
</file>

<file path=ppt/charts/_rels/chart6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F:\2%20UNI\2018\2018%202\Lectiva\DEM%20182\3%20Actividades\1%20Clases\DEM%20uni%20182_C13_Proyecciones%20por%20componentes\DEM%20uni%20182_C13_Practica%20v2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200" b="1"/>
            </a:pPr>
            <a:r>
              <a:rPr lang="es-PE" sz="1200" b="1"/>
              <a:t>1940</a:t>
            </a:r>
          </a:p>
        </c:rich>
      </c:tx>
      <c:layout>
        <c:manualLayout>
          <c:xMode val="edge"/>
          <c:yMode val="edge"/>
          <c:x val="0.38834951456310679"/>
          <c:y val="0.02"/>
        </c:manualLayout>
      </c:layout>
      <c:overlay val="0"/>
      <c:spPr>
        <a:noFill/>
        <a:ln w="15447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5.1779935275080909E-2"/>
          <c:y val="0.19500000000000001"/>
          <c:w val="0.8964401294498382"/>
          <c:h val="0.74250000000000005"/>
        </c:manualLayout>
      </c:layout>
      <c:barChart>
        <c:barDir val="bar"/>
        <c:grouping val="clustered"/>
        <c:varyColors val="0"/>
        <c:ser>
          <c:idx val="0"/>
          <c:order val="0"/>
          <c:tx>
            <c:v>Masculino</c:v>
          </c:tx>
          <c:spPr>
            <a:solidFill>
              <a:srgbClr val="9999FF"/>
            </a:solidFill>
            <a:ln w="7723">
              <a:solidFill>
                <a:srgbClr val="000000"/>
              </a:solidFill>
              <a:prstDash val="solid"/>
            </a:ln>
          </c:spPr>
          <c:invertIfNegative val="0"/>
          <c:cat>
            <c:strRef>
              <c:f>'E:\7 Actividades Ruben_Taller\Demografía\3 Informacion\Data\Censos de población (resumen)\Perú_Censo de Población 1940\[1940_Perú Censo de población.xls]Perú 40 Estado'!$I$64:$I$79</c:f>
              <c:strCache>
                <c:ptCount val="16"/>
                <c:pt idx="0">
                  <c:v>0 a 4</c:v>
                </c:pt>
                <c:pt idx="1">
                  <c:v>5 a 9</c:v>
                </c:pt>
                <c:pt idx="2">
                  <c:v>10 a 14</c:v>
                </c:pt>
                <c:pt idx="3">
                  <c:v>15 a 19</c:v>
                </c:pt>
                <c:pt idx="4">
                  <c:v>20 a 24</c:v>
                </c:pt>
                <c:pt idx="5">
                  <c:v>25 a 29</c:v>
                </c:pt>
                <c:pt idx="6">
                  <c:v>30 a 34</c:v>
                </c:pt>
                <c:pt idx="7">
                  <c:v>35 a 39</c:v>
                </c:pt>
                <c:pt idx="8">
                  <c:v>40 a 44</c:v>
                </c:pt>
                <c:pt idx="9">
                  <c:v>45 a 49</c:v>
                </c:pt>
                <c:pt idx="10">
                  <c:v>50 a 54</c:v>
                </c:pt>
                <c:pt idx="11">
                  <c:v>55 a 59</c:v>
                </c:pt>
                <c:pt idx="12">
                  <c:v>60 a 64</c:v>
                </c:pt>
                <c:pt idx="13">
                  <c:v>65 a 69</c:v>
                </c:pt>
                <c:pt idx="14">
                  <c:v>70 a 74</c:v>
                </c:pt>
                <c:pt idx="15">
                  <c:v>75 a 79</c:v>
                </c:pt>
              </c:strCache>
            </c:strRef>
          </c:cat>
          <c:val>
            <c:numRef>
              <c:f>'E:\7 Actividades Ruben_Taller\Demografía\3 Informacion\Data\Censos de población (resumen)\Perú_Censo de Población 1940\[1940_Perú Censo de población.xls]Perú 40 Estado'!$K$64:$K$79</c:f>
              <c:numCache>
                <c:formatCode>General</c:formatCode>
                <c:ptCount val="16"/>
                <c:pt idx="0">
                  <c:v>-7.8249284972037383E-2</c:v>
                </c:pt>
                <c:pt idx="1">
                  <c:v>-7.5343117607264656E-2</c:v>
                </c:pt>
                <c:pt idx="2">
                  <c:v>-6.1649653770424855E-2</c:v>
                </c:pt>
                <c:pt idx="3">
                  <c:v>-4.7670677951663291E-2</c:v>
                </c:pt>
                <c:pt idx="4">
                  <c:v>-4.2495873925123072E-2</c:v>
                </c:pt>
                <c:pt idx="5">
                  <c:v>-3.6493197874296467E-2</c:v>
                </c:pt>
                <c:pt idx="6">
                  <c:v>-3.0756870846650113E-2</c:v>
                </c:pt>
                <c:pt idx="7">
                  <c:v>-2.8767304836134964E-2</c:v>
                </c:pt>
                <c:pt idx="8">
                  <c:v>-2.2025325057726402E-2</c:v>
                </c:pt>
                <c:pt idx="9">
                  <c:v>-1.900997713810712E-2</c:v>
                </c:pt>
                <c:pt idx="10">
                  <c:v>-1.3668825747029299E-2</c:v>
                </c:pt>
                <c:pt idx="11">
                  <c:v>-1.0523362947887863E-2</c:v>
                </c:pt>
                <c:pt idx="12">
                  <c:v>-9.2558701054139859E-3</c:v>
                </c:pt>
                <c:pt idx="13">
                  <c:v>-5.9933897991115365E-3</c:v>
                </c:pt>
                <c:pt idx="14">
                  <c:v>-5.9933897991115365E-3</c:v>
                </c:pt>
                <c:pt idx="15">
                  <c:v>-5.9933897991115365E-3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6AB-48C6-9486-DDC5B4093815}"/>
            </c:ext>
          </c:extLst>
        </c:ser>
        <c:ser>
          <c:idx val="1"/>
          <c:order val="1"/>
          <c:tx>
            <c:v>Femenino</c:v>
          </c:tx>
          <c:spPr>
            <a:solidFill>
              <a:srgbClr val="993366"/>
            </a:solidFill>
            <a:ln w="7723">
              <a:solidFill>
                <a:srgbClr val="000000"/>
              </a:solidFill>
              <a:prstDash val="solid"/>
            </a:ln>
          </c:spPr>
          <c:invertIfNegative val="0"/>
          <c:cat>
            <c:strRef>
              <c:f>'E:\7 Actividades Ruben_Taller\Demografía\3 Informacion\Data\Censos de población (resumen)\Perú_Censo de Población 1940\[1940_Perú Censo de población.xls]Perú 40 Estado'!$I$64:$I$79</c:f>
              <c:strCache>
                <c:ptCount val="16"/>
                <c:pt idx="0">
                  <c:v>0 a 4</c:v>
                </c:pt>
                <c:pt idx="1">
                  <c:v>5 a 9</c:v>
                </c:pt>
                <c:pt idx="2">
                  <c:v>10 a 14</c:v>
                </c:pt>
                <c:pt idx="3">
                  <c:v>15 a 19</c:v>
                </c:pt>
                <c:pt idx="4">
                  <c:v>20 a 24</c:v>
                </c:pt>
                <c:pt idx="5">
                  <c:v>25 a 29</c:v>
                </c:pt>
                <c:pt idx="6">
                  <c:v>30 a 34</c:v>
                </c:pt>
                <c:pt idx="7">
                  <c:v>35 a 39</c:v>
                </c:pt>
                <c:pt idx="8">
                  <c:v>40 a 44</c:v>
                </c:pt>
                <c:pt idx="9">
                  <c:v>45 a 49</c:v>
                </c:pt>
                <c:pt idx="10">
                  <c:v>50 a 54</c:v>
                </c:pt>
                <c:pt idx="11">
                  <c:v>55 a 59</c:v>
                </c:pt>
                <c:pt idx="12">
                  <c:v>60 a 64</c:v>
                </c:pt>
                <c:pt idx="13">
                  <c:v>65 a 69</c:v>
                </c:pt>
                <c:pt idx="14">
                  <c:v>70 a 74</c:v>
                </c:pt>
                <c:pt idx="15">
                  <c:v>75 a 79</c:v>
                </c:pt>
              </c:strCache>
            </c:strRef>
          </c:cat>
          <c:val>
            <c:numRef>
              <c:f>'E:\7 Actividades Ruben_Taller\Demografía\3 Informacion\Data\Censos de población (resumen)\Perú_Censo de Población 1940\[1940_Perú Censo de población.xls]Perú 40 Estado'!$L$64:$L$79</c:f>
              <c:numCache>
                <c:formatCode>General</c:formatCode>
                <c:ptCount val="16"/>
                <c:pt idx="0">
                  <c:v>7.65006247285583E-2</c:v>
                </c:pt>
                <c:pt idx="1">
                  <c:v>7.3308462282063613E-2</c:v>
                </c:pt>
                <c:pt idx="2">
                  <c:v>5.5594641907909262E-2</c:v>
                </c:pt>
                <c:pt idx="3">
                  <c:v>4.7154566331776518E-2</c:v>
                </c:pt>
                <c:pt idx="4">
                  <c:v>4.3046607697357943E-2</c:v>
                </c:pt>
                <c:pt idx="5">
                  <c:v>4.0994721812616215E-2</c:v>
                </c:pt>
                <c:pt idx="6">
                  <c:v>3.1294238857745953E-2</c:v>
                </c:pt>
                <c:pt idx="7">
                  <c:v>3.1253980541062112E-2</c:v>
                </c:pt>
                <c:pt idx="8">
                  <c:v>2.2695062414078686E-2</c:v>
                </c:pt>
                <c:pt idx="9">
                  <c:v>2.0467489235328703E-2</c:v>
                </c:pt>
                <c:pt idx="10">
                  <c:v>1.5212329608687552E-2</c:v>
                </c:pt>
                <c:pt idx="11">
                  <c:v>1.1839487836915814E-2</c:v>
                </c:pt>
                <c:pt idx="12">
                  <c:v>1.1919199303949808E-2</c:v>
                </c:pt>
                <c:pt idx="13">
                  <c:v>8.276358421618479E-3</c:v>
                </c:pt>
                <c:pt idx="14">
                  <c:v>8.276358421618479E-3</c:v>
                </c:pt>
                <c:pt idx="15">
                  <c:v>8.276358421618479E-3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6AB-48C6-9486-DDC5B40938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-788009488"/>
        <c:axId val="-661690160"/>
      </c:barChart>
      <c:catAx>
        <c:axId val="-788009488"/>
        <c:scaling>
          <c:orientation val="minMax"/>
        </c:scaling>
        <c:delete val="1"/>
        <c:axPos val="l"/>
        <c:numFmt formatCode="General" sourceLinked="0"/>
        <c:majorTickMark val="out"/>
        <c:minorTickMark val="none"/>
        <c:tickLblPos val="nextTo"/>
        <c:crossAx val="-661690160"/>
        <c:crosses val="autoZero"/>
        <c:auto val="1"/>
        <c:lblAlgn val="ctr"/>
        <c:lblOffset val="100"/>
        <c:noMultiLvlLbl val="0"/>
      </c:catAx>
      <c:valAx>
        <c:axId val="-661690160"/>
        <c:scaling>
          <c:orientation val="minMax"/>
          <c:max val="0.1"/>
          <c:min val="-0.1"/>
        </c:scaling>
        <c:delete val="0"/>
        <c:axPos val="b"/>
        <c:numFmt formatCode="0%" sourceLinked="0"/>
        <c:majorTickMark val="out"/>
        <c:minorTickMark val="none"/>
        <c:tickLblPos val="nextTo"/>
        <c:spPr>
          <a:ln w="1931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/>
            </a:pPr>
            <a:endParaRPr lang="es-PE"/>
          </a:p>
        </c:txPr>
        <c:crossAx val="-788009488"/>
        <c:crosses val="autoZero"/>
        <c:crossBetween val="between"/>
      </c:valAx>
      <c:spPr>
        <a:noFill/>
        <a:ln w="15447">
          <a:noFill/>
        </a:ln>
      </c:spPr>
    </c:plotArea>
    <c:plotVisOnly val="1"/>
    <c:dispBlanksAs val="gap"/>
    <c:showDLblsOverMax val="0"/>
  </c:chart>
  <c:spPr>
    <a:solidFill>
      <a:schemeClr val="accent1">
        <a:alpha val="0"/>
      </a:schemeClr>
    </a:solidFill>
    <a:ln>
      <a:noFill/>
    </a:ln>
  </c:spPr>
  <c:txPr>
    <a:bodyPr/>
    <a:lstStyle/>
    <a:p>
      <a:pPr>
        <a:defRPr sz="5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s-PE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163" b="1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lang="es-PE"/>
              <a:t>1981</a:t>
            </a:r>
          </a:p>
        </c:rich>
      </c:tx>
      <c:layout>
        <c:manualLayout>
          <c:xMode val="edge"/>
          <c:yMode val="edge"/>
          <c:x val="0.38906752411575563"/>
          <c:y val="2.0100502512562814E-2"/>
        </c:manualLayout>
      </c:layout>
      <c:overlay val="0"/>
      <c:spPr>
        <a:noFill/>
        <a:ln w="14771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5.7877813504823149E-2"/>
          <c:y val="0.19095477386934673"/>
          <c:w val="0.89067524115755625"/>
          <c:h val="0.7386934673366834"/>
        </c:manualLayout>
      </c:layout>
      <c:barChart>
        <c:barDir val="bar"/>
        <c:grouping val="clustered"/>
        <c:varyColors val="0"/>
        <c:ser>
          <c:idx val="0"/>
          <c:order val="0"/>
          <c:tx>
            <c:v>Masculino</c:v>
          </c:tx>
          <c:spPr>
            <a:solidFill>
              <a:srgbClr val="9999FF"/>
            </a:solidFill>
            <a:ln w="7385">
              <a:solidFill>
                <a:srgbClr val="000000"/>
              </a:solidFill>
              <a:prstDash val="solid"/>
            </a:ln>
          </c:spPr>
          <c:invertIfNegative val="0"/>
          <c:cat>
            <c:strRef>
              <c:f>'E:\7 Actividades Ruben_Taller\Demografía\3 Informacion\Data\Censos de población (resumen)\Perú_Censo de Población 1981\[1981_Perú Censo de Población.xls]Perú 81 Estado'!$I$64:$I$79</c:f>
              <c:strCache>
                <c:ptCount val="16"/>
                <c:pt idx="0">
                  <c:v>0 a 4</c:v>
                </c:pt>
                <c:pt idx="1">
                  <c:v>5 a 9</c:v>
                </c:pt>
                <c:pt idx="2">
                  <c:v>10 a 14</c:v>
                </c:pt>
                <c:pt idx="3">
                  <c:v>15 a 19</c:v>
                </c:pt>
                <c:pt idx="4">
                  <c:v>20 a 24</c:v>
                </c:pt>
                <c:pt idx="5">
                  <c:v>25 a 29</c:v>
                </c:pt>
                <c:pt idx="6">
                  <c:v>30 a 34</c:v>
                </c:pt>
                <c:pt idx="7">
                  <c:v>35 a 39</c:v>
                </c:pt>
                <c:pt idx="8">
                  <c:v>40 a 44</c:v>
                </c:pt>
                <c:pt idx="9">
                  <c:v>45 a 49</c:v>
                </c:pt>
                <c:pt idx="10">
                  <c:v>50 a 54</c:v>
                </c:pt>
                <c:pt idx="11">
                  <c:v>55 a 59</c:v>
                </c:pt>
                <c:pt idx="12">
                  <c:v>60 a 64</c:v>
                </c:pt>
                <c:pt idx="13">
                  <c:v>65 a 69</c:v>
                </c:pt>
                <c:pt idx="14">
                  <c:v>70 a 74</c:v>
                </c:pt>
                <c:pt idx="15">
                  <c:v>75 a 79</c:v>
                </c:pt>
              </c:strCache>
            </c:strRef>
          </c:cat>
          <c:val>
            <c:numRef>
              <c:f>'E:\7 Actividades Ruben_Taller\Demografía\3 Informacion\Data\Censos de población (resumen)\Perú_Censo de Población 1981\[1981_Perú Censo de Población.xls]Perú 81 Estado'!$K$64:$K$79</c:f>
              <c:numCache>
                <c:formatCode>General</c:formatCode>
                <c:ptCount val="16"/>
                <c:pt idx="0">
                  <c:v>-7.2342507437998152E-2</c:v>
                </c:pt>
                <c:pt idx="1">
                  <c:v>-7.1284470549433779E-2</c:v>
                </c:pt>
                <c:pt idx="2">
                  <c:v>-6.517640194153064E-2</c:v>
                </c:pt>
                <c:pt idx="3">
                  <c:v>-5.4886251915500367E-2</c:v>
                </c:pt>
                <c:pt idx="4">
                  <c:v>-4.6467963526672748E-2</c:v>
                </c:pt>
                <c:pt idx="5">
                  <c:v>-3.6697418805346688E-2</c:v>
                </c:pt>
                <c:pt idx="6">
                  <c:v>-2.9963494079752944E-2</c:v>
                </c:pt>
                <c:pt idx="7">
                  <c:v>-2.5326934516376715E-2</c:v>
                </c:pt>
                <c:pt idx="8">
                  <c:v>-2.1968561643444746E-2</c:v>
                </c:pt>
                <c:pt idx="9">
                  <c:v>-1.8787685283679963E-2</c:v>
                </c:pt>
                <c:pt idx="10">
                  <c:v>-1.5765243829436969E-2</c:v>
                </c:pt>
                <c:pt idx="11">
                  <c:v>-1.1895443316809156E-2</c:v>
                </c:pt>
                <c:pt idx="12">
                  <c:v>-9.771780195895672E-3</c:v>
                </c:pt>
                <c:pt idx="13">
                  <c:v>-6.3137064862669838E-3</c:v>
                </c:pt>
                <c:pt idx="14">
                  <c:v>-6.3137064862669838E-3</c:v>
                </c:pt>
                <c:pt idx="15">
                  <c:v>-6.3137064862669838E-3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250-4A8D-A766-4AE319548A98}"/>
            </c:ext>
          </c:extLst>
        </c:ser>
        <c:ser>
          <c:idx val="1"/>
          <c:order val="1"/>
          <c:tx>
            <c:v>Femenino</c:v>
          </c:tx>
          <c:spPr>
            <a:solidFill>
              <a:srgbClr val="993366"/>
            </a:solidFill>
            <a:ln w="7385">
              <a:solidFill>
                <a:srgbClr val="000000"/>
              </a:solidFill>
              <a:prstDash val="solid"/>
            </a:ln>
          </c:spPr>
          <c:invertIfNegative val="0"/>
          <c:cat>
            <c:strRef>
              <c:f>'E:\7 Actividades Ruben_Taller\Demografía\3 Informacion\Data\Censos de población (resumen)\Perú_Censo de Población 1981\[1981_Perú Censo de Población.xls]Perú 81 Estado'!$I$64:$I$79</c:f>
              <c:strCache>
                <c:ptCount val="16"/>
                <c:pt idx="0">
                  <c:v>0 a 4</c:v>
                </c:pt>
                <c:pt idx="1">
                  <c:v>5 a 9</c:v>
                </c:pt>
                <c:pt idx="2">
                  <c:v>10 a 14</c:v>
                </c:pt>
                <c:pt idx="3">
                  <c:v>15 a 19</c:v>
                </c:pt>
                <c:pt idx="4">
                  <c:v>20 a 24</c:v>
                </c:pt>
                <c:pt idx="5">
                  <c:v>25 a 29</c:v>
                </c:pt>
                <c:pt idx="6">
                  <c:v>30 a 34</c:v>
                </c:pt>
                <c:pt idx="7">
                  <c:v>35 a 39</c:v>
                </c:pt>
                <c:pt idx="8">
                  <c:v>40 a 44</c:v>
                </c:pt>
                <c:pt idx="9">
                  <c:v>45 a 49</c:v>
                </c:pt>
                <c:pt idx="10">
                  <c:v>50 a 54</c:v>
                </c:pt>
                <c:pt idx="11">
                  <c:v>55 a 59</c:v>
                </c:pt>
                <c:pt idx="12">
                  <c:v>60 a 64</c:v>
                </c:pt>
                <c:pt idx="13">
                  <c:v>65 a 69</c:v>
                </c:pt>
                <c:pt idx="14">
                  <c:v>70 a 74</c:v>
                </c:pt>
                <c:pt idx="15">
                  <c:v>75 a 79</c:v>
                </c:pt>
              </c:strCache>
            </c:strRef>
          </c:cat>
          <c:val>
            <c:numRef>
              <c:f>'E:\7 Actividades Ruben_Taller\Demografía\3 Informacion\Data\Censos de población (resumen)\Perú_Censo de Población 1981\[1981_Perú Censo de Población.xls]Perú 81 Estado'!$L$64:$L$79</c:f>
              <c:numCache>
                <c:formatCode>General</c:formatCode>
                <c:ptCount val="16"/>
                <c:pt idx="0">
                  <c:v>7.0874234160201166E-2</c:v>
                </c:pt>
                <c:pt idx="1">
                  <c:v>7.0045466052482838E-2</c:v>
                </c:pt>
                <c:pt idx="2">
                  <c:v>6.2844002450475556E-2</c:v>
                </c:pt>
                <c:pt idx="3">
                  <c:v>5.4817477164458783E-2</c:v>
                </c:pt>
                <c:pt idx="4">
                  <c:v>4.7756092845796239E-2</c:v>
                </c:pt>
                <c:pt idx="5">
                  <c:v>3.8466147732048157E-2</c:v>
                </c:pt>
                <c:pt idx="6">
                  <c:v>3.0071627520654929E-2</c:v>
                </c:pt>
                <c:pt idx="7">
                  <c:v>2.6679249680997524E-2</c:v>
                </c:pt>
                <c:pt idx="8">
                  <c:v>2.1564267298570725E-2</c:v>
                </c:pt>
                <c:pt idx="9">
                  <c:v>1.9066196550943295E-2</c:v>
                </c:pt>
                <c:pt idx="10">
                  <c:v>1.5561802350307989E-2</c:v>
                </c:pt>
                <c:pt idx="11">
                  <c:v>1.1609519202128169E-2</c:v>
                </c:pt>
                <c:pt idx="12">
                  <c:v>1.0010520948442058E-2</c:v>
                </c:pt>
                <c:pt idx="13">
                  <c:v>7.1193731806043596E-3</c:v>
                </c:pt>
                <c:pt idx="14">
                  <c:v>7.1193731806043596E-3</c:v>
                </c:pt>
                <c:pt idx="15">
                  <c:v>7.1193731806043596E-3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250-4A8D-A766-4AE319548A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-661690704"/>
        <c:axId val="-661692336"/>
      </c:barChart>
      <c:catAx>
        <c:axId val="-661690704"/>
        <c:scaling>
          <c:orientation val="minMax"/>
        </c:scaling>
        <c:delete val="1"/>
        <c:axPos val="l"/>
        <c:numFmt formatCode="General" sourceLinked="0"/>
        <c:majorTickMark val="out"/>
        <c:minorTickMark val="none"/>
        <c:tickLblPos val="nextTo"/>
        <c:crossAx val="-661692336"/>
        <c:crosses val="autoZero"/>
        <c:auto val="1"/>
        <c:lblAlgn val="ctr"/>
        <c:lblOffset val="100"/>
        <c:noMultiLvlLbl val="0"/>
      </c:catAx>
      <c:valAx>
        <c:axId val="-661692336"/>
        <c:scaling>
          <c:orientation val="minMax"/>
        </c:scaling>
        <c:delete val="0"/>
        <c:axPos val="b"/>
        <c:numFmt formatCode="0%" sourceLinked="0"/>
        <c:majorTickMark val="out"/>
        <c:minorTickMark val="none"/>
        <c:tickLblPos val="nextTo"/>
        <c:spPr>
          <a:ln w="1846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5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s-PE"/>
          </a:p>
        </c:txPr>
        <c:crossAx val="-661690704"/>
        <c:crosses val="autoZero"/>
        <c:crossBetween val="between"/>
      </c:valAx>
      <c:spPr>
        <a:noFill/>
        <a:ln w="14771"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465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s-PE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157" b="1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lang="es-PE"/>
              <a:t>2007</a:t>
            </a:r>
          </a:p>
        </c:rich>
      </c:tx>
      <c:layout>
        <c:manualLayout>
          <c:xMode val="edge"/>
          <c:yMode val="edge"/>
          <c:x val="0.38961038961038963"/>
          <c:y val="0.02"/>
        </c:manualLayout>
      </c:layout>
      <c:overlay val="0"/>
      <c:spPr>
        <a:noFill/>
        <a:ln w="14696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5.844155844155844E-2"/>
          <c:y val="0.19"/>
          <c:w val="0.88961038961038963"/>
          <c:h val="0.74"/>
        </c:manualLayout>
      </c:layout>
      <c:barChart>
        <c:barDir val="bar"/>
        <c:grouping val="clustered"/>
        <c:varyColors val="0"/>
        <c:ser>
          <c:idx val="0"/>
          <c:order val="0"/>
          <c:tx>
            <c:v>Masculino</c:v>
          </c:tx>
          <c:spPr>
            <a:solidFill>
              <a:srgbClr val="9999FF"/>
            </a:solidFill>
            <a:ln w="7348">
              <a:solidFill>
                <a:srgbClr val="000000"/>
              </a:solidFill>
              <a:prstDash val="solid"/>
            </a:ln>
          </c:spPr>
          <c:invertIfNegative val="0"/>
          <c:cat>
            <c:strRef>
              <c:f>'E:\7 Actividades Ruben_Taller\Demografía\3 Informacion\Data\Censos de población (resumen)\Perú_Censo de Población 2007\[2007_Perú Censo de Población.xls]Perú 07 Estado'!$I$64:$I$79</c:f>
              <c:strCache>
                <c:ptCount val="16"/>
                <c:pt idx="0">
                  <c:v>0 a 4</c:v>
                </c:pt>
                <c:pt idx="1">
                  <c:v>5 a 9</c:v>
                </c:pt>
                <c:pt idx="2">
                  <c:v>10 a 14</c:v>
                </c:pt>
                <c:pt idx="3">
                  <c:v>15 a 19</c:v>
                </c:pt>
                <c:pt idx="4">
                  <c:v>20 a 24</c:v>
                </c:pt>
                <c:pt idx="5">
                  <c:v>25 a 29</c:v>
                </c:pt>
                <c:pt idx="6">
                  <c:v>30 a 34</c:v>
                </c:pt>
                <c:pt idx="7">
                  <c:v>35 a 39</c:v>
                </c:pt>
                <c:pt idx="8">
                  <c:v>40 a 44</c:v>
                </c:pt>
                <c:pt idx="9">
                  <c:v>45 a 49</c:v>
                </c:pt>
                <c:pt idx="10">
                  <c:v>50 a 54</c:v>
                </c:pt>
                <c:pt idx="11">
                  <c:v>55 a 59</c:v>
                </c:pt>
                <c:pt idx="12">
                  <c:v>60 a 64</c:v>
                </c:pt>
                <c:pt idx="13">
                  <c:v>65 a 69</c:v>
                </c:pt>
                <c:pt idx="14">
                  <c:v>70 a 74</c:v>
                </c:pt>
                <c:pt idx="15">
                  <c:v>75 a 79</c:v>
                </c:pt>
              </c:strCache>
            </c:strRef>
          </c:cat>
          <c:val>
            <c:numRef>
              <c:f>'E:\7 Actividades Ruben_Taller\Demografía\3 Informacion\Data\Censos de población (resumen)\Perú_Censo de Población 2007\[2007_Perú Censo de Población.xls]Perú 07 Estado'!$K$64:$K$79</c:f>
              <c:numCache>
                <c:formatCode>General</c:formatCode>
                <c:ptCount val="16"/>
                <c:pt idx="0">
                  <c:v>-5.0679995740575981E-2</c:v>
                </c:pt>
                <c:pt idx="1">
                  <c:v>-4.9868786319879899E-2</c:v>
                </c:pt>
                <c:pt idx="2">
                  <c:v>-5.484190828178899E-2</c:v>
                </c:pt>
                <c:pt idx="3">
                  <c:v>-5.0100909607368731E-2</c:v>
                </c:pt>
                <c:pt idx="4">
                  <c:v>-4.5809820803229748E-2</c:v>
                </c:pt>
                <c:pt idx="5">
                  <c:v>-4.1136200992866051E-2</c:v>
                </c:pt>
                <c:pt idx="6">
                  <c:v>-3.7051298079169764E-2</c:v>
                </c:pt>
                <c:pt idx="7">
                  <c:v>-3.3053217957273485E-2</c:v>
                </c:pt>
                <c:pt idx="8">
                  <c:v>-2.9470573950090829E-2</c:v>
                </c:pt>
                <c:pt idx="9">
                  <c:v>-2.4508213636745185E-2</c:v>
                </c:pt>
                <c:pt idx="10">
                  <c:v>-2.0466539718125794E-2</c:v>
                </c:pt>
                <c:pt idx="11">
                  <c:v>-1.6006146469976806E-2</c:v>
                </c:pt>
                <c:pt idx="12">
                  <c:v>-1.3138878491028634E-2</c:v>
                </c:pt>
                <c:pt idx="13">
                  <c:v>-1.0274553245359957E-2</c:v>
                </c:pt>
                <c:pt idx="14">
                  <c:v>-1.0274553245359957E-2</c:v>
                </c:pt>
                <c:pt idx="15">
                  <c:v>-1.0274553245359957E-2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69E-47F7-9CF9-79466F989CB4}"/>
            </c:ext>
          </c:extLst>
        </c:ser>
        <c:ser>
          <c:idx val="1"/>
          <c:order val="1"/>
          <c:tx>
            <c:v>Femenino</c:v>
          </c:tx>
          <c:spPr>
            <a:solidFill>
              <a:srgbClr val="993366"/>
            </a:solidFill>
            <a:ln w="7348">
              <a:solidFill>
                <a:srgbClr val="000000"/>
              </a:solidFill>
              <a:prstDash val="solid"/>
            </a:ln>
          </c:spPr>
          <c:invertIfNegative val="0"/>
          <c:cat>
            <c:strRef>
              <c:f>'E:\7 Actividades Ruben_Taller\Demografía\3 Informacion\Data\Censos de población (resumen)\Perú_Censo de Población 2007\[2007_Perú Censo de Población.xls]Perú 07 Estado'!$I$64:$I$79</c:f>
              <c:strCache>
                <c:ptCount val="16"/>
                <c:pt idx="0">
                  <c:v>0 a 4</c:v>
                </c:pt>
                <c:pt idx="1">
                  <c:v>5 a 9</c:v>
                </c:pt>
                <c:pt idx="2">
                  <c:v>10 a 14</c:v>
                </c:pt>
                <c:pt idx="3">
                  <c:v>15 a 19</c:v>
                </c:pt>
                <c:pt idx="4">
                  <c:v>20 a 24</c:v>
                </c:pt>
                <c:pt idx="5">
                  <c:v>25 a 29</c:v>
                </c:pt>
                <c:pt idx="6">
                  <c:v>30 a 34</c:v>
                </c:pt>
                <c:pt idx="7">
                  <c:v>35 a 39</c:v>
                </c:pt>
                <c:pt idx="8">
                  <c:v>40 a 44</c:v>
                </c:pt>
                <c:pt idx="9">
                  <c:v>45 a 49</c:v>
                </c:pt>
                <c:pt idx="10">
                  <c:v>50 a 54</c:v>
                </c:pt>
                <c:pt idx="11">
                  <c:v>55 a 59</c:v>
                </c:pt>
                <c:pt idx="12">
                  <c:v>60 a 64</c:v>
                </c:pt>
                <c:pt idx="13">
                  <c:v>65 a 69</c:v>
                </c:pt>
                <c:pt idx="14">
                  <c:v>70 a 74</c:v>
                </c:pt>
                <c:pt idx="15">
                  <c:v>75 a 79</c:v>
                </c:pt>
              </c:strCache>
            </c:strRef>
          </c:cat>
          <c:val>
            <c:numRef>
              <c:f>'E:\7 Actividades Ruben_Taller\Demografía\3 Informacion\Data\Censos de población (resumen)\Perú_Censo de Población 2007\[2007_Perú Censo de Población.xls]Perú 07 Estado'!$L$64:$L$79</c:f>
              <c:numCache>
                <c:formatCode>General</c:formatCode>
                <c:ptCount val="16"/>
                <c:pt idx="0">
                  <c:v>4.8714590391409185E-2</c:v>
                </c:pt>
                <c:pt idx="1">
                  <c:v>4.804134895331294E-2</c:v>
                </c:pt>
                <c:pt idx="2">
                  <c:v>5.2737549985577566E-2</c:v>
                </c:pt>
                <c:pt idx="3">
                  <c:v>4.9518576739510135E-2</c:v>
                </c:pt>
                <c:pt idx="4">
                  <c:v>4.6541685865873303E-2</c:v>
                </c:pt>
                <c:pt idx="5">
                  <c:v>4.2471411498190385E-2</c:v>
                </c:pt>
                <c:pt idx="6">
                  <c:v>3.8633771140300997E-2</c:v>
                </c:pt>
                <c:pt idx="7">
                  <c:v>3.5232251150465833E-2</c:v>
                </c:pt>
                <c:pt idx="8">
                  <c:v>3.0432008688699688E-2</c:v>
                </c:pt>
                <c:pt idx="9">
                  <c:v>2.5520136923190686E-2</c:v>
                </c:pt>
                <c:pt idx="10">
                  <c:v>2.1582212592755834E-2</c:v>
                </c:pt>
                <c:pt idx="11">
                  <c:v>1.6539377036254389E-2</c:v>
                </c:pt>
                <c:pt idx="12">
                  <c:v>1.3526516720300412E-2</c:v>
                </c:pt>
                <c:pt idx="13">
                  <c:v>1.1184137509986293E-2</c:v>
                </c:pt>
                <c:pt idx="14">
                  <c:v>1.1184137509986293E-2</c:v>
                </c:pt>
                <c:pt idx="15">
                  <c:v>1.1184137509986293E-2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69E-47F7-9CF9-79466F989C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-661701040"/>
        <c:axId val="-661699408"/>
      </c:barChart>
      <c:catAx>
        <c:axId val="-661701040"/>
        <c:scaling>
          <c:orientation val="minMax"/>
        </c:scaling>
        <c:delete val="1"/>
        <c:axPos val="l"/>
        <c:numFmt formatCode="General" sourceLinked="0"/>
        <c:majorTickMark val="out"/>
        <c:minorTickMark val="none"/>
        <c:tickLblPos val="nextTo"/>
        <c:crossAx val="-661699408"/>
        <c:crosses val="autoZero"/>
        <c:auto val="1"/>
        <c:lblAlgn val="ctr"/>
        <c:lblOffset val="100"/>
        <c:noMultiLvlLbl val="0"/>
      </c:catAx>
      <c:valAx>
        <c:axId val="-661699408"/>
        <c:scaling>
          <c:orientation val="minMax"/>
          <c:max val="0.1"/>
          <c:min val="-0.1"/>
        </c:scaling>
        <c:delete val="0"/>
        <c:axPos val="b"/>
        <c:numFmt formatCode="0%" sourceLinked="0"/>
        <c:majorTickMark val="out"/>
        <c:minorTickMark val="none"/>
        <c:tickLblPos val="nextTo"/>
        <c:spPr>
          <a:ln w="1837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5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s-PE"/>
          </a:p>
        </c:txPr>
        <c:crossAx val="-661701040"/>
        <c:crosses val="autoZero"/>
        <c:crossBetween val="between"/>
      </c:valAx>
      <c:spPr>
        <a:noFill/>
        <a:ln w="14696"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463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s-PE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190" b="1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lang="es-PE"/>
              <a:t>1993</a:t>
            </a:r>
          </a:p>
        </c:rich>
      </c:tx>
      <c:layout>
        <c:manualLayout>
          <c:xMode val="edge"/>
          <c:yMode val="edge"/>
          <c:x val="0.38961038961038963"/>
          <c:y val="0.02"/>
        </c:manualLayout>
      </c:layout>
      <c:overlay val="0"/>
      <c:spPr>
        <a:noFill/>
        <a:ln w="15109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5.844155844155844E-2"/>
          <c:y val="0.19"/>
          <c:w val="0.88961038961038963"/>
          <c:h val="0.74"/>
        </c:manualLayout>
      </c:layout>
      <c:barChart>
        <c:barDir val="bar"/>
        <c:grouping val="clustered"/>
        <c:varyColors val="0"/>
        <c:ser>
          <c:idx val="0"/>
          <c:order val="0"/>
          <c:tx>
            <c:v>Masculino</c:v>
          </c:tx>
          <c:spPr>
            <a:solidFill>
              <a:srgbClr val="9999FF"/>
            </a:solidFill>
            <a:ln w="7555">
              <a:solidFill>
                <a:srgbClr val="000000"/>
              </a:solidFill>
              <a:prstDash val="solid"/>
            </a:ln>
          </c:spPr>
          <c:invertIfNegative val="0"/>
          <c:cat>
            <c:strRef>
              <c:f>'E:\7 Actividades Ruben_Taller\Demografía\3 Informacion\Data\Censos de población (resumen)\Perú_Censo de Población 1993\[1993_Perú Censo de Población.xls]Perú 93 Estado'!$I$64:$I$79</c:f>
              <c:strCache>
                <c:ptCount val="16"/>
                <c:pt idx="0">
                  <c:v>0 a 4</c:v>
                </c:pt>
                <c:pt idx="1">
                  <c:v>5 a 9</c:v>
                </c:pt>
                <c:pt idx="2">
                  <c:v>10 a 14</c:v>
                </c:pt>
                <c:pt idx="3">
                  <c:v>15 a 19</c:v>
                </c:pt>
                <c:pt idx="4">
                  <c:v>20 a 24</c:v>
                </c:pt>
                <c:pt idx="5">
                  <c:v>25 a 29</c:v>
                </c:pt>
                <c:pt idx="6">
                  <c:v>30 a 34</c:v>
                </c:pt>
                <c:pt idx="7">
                  <c:v>35 a 39</c:v>
                </c:pt>
                <c:pt idx="8">
                  <c:v>40 a 44</c:v>
                </c:pt>
                <c:pt idx="9">
                  <c:v>45 a 49</c:v>
                </c:pt>
                <c:pt idx="10">
                  <c:v>50 a 54</c:v>
                </c:pt>
                <c:pt idx="11">
                  <c:v>55 a 59</c:v>
                </c:pt>
                <c:pt idx="12">
                  <c:v>60 a 64</c:v>
                </c:pt>
                <c:pt idx="13">
                  <c:v>65 a 69</c:v>
                </c:pt>
                <c:pt idx="14">
                  <c:v>70 a 74</c:v>
                </c:pt>
                <c:pt idx="15">
                  <c:v>75 a 79</c:v>
                </c:pt>
              </c:strCache>
            </c:strRef>
          </c:cat>
          <c:val>
            <c:numRef>
              <c:f>'E:\7 Actividades Ruben_Taller\Demografía\3 Informacion\Data\Censos de población (resumen)\Perú_Censo de Población 1993\[1993_Perú Censo de Población.xls]Perú 93 Estado'!$K$64:$K$79</c:f>
              <c:numCache>
                <c:formatCode>General</c:formatCode>
                <c:ptCount val="16"/>
                <c:pt idx="0">
                  <c:v>-6.3034631697710244E-2</c:v>
                </c:pt>
                <c:pt idx="1">
                  <c:v>-6.3487953478254797E-2</c:v>
                </c:pt>
                <c:pt idx="2">
                  <c:v>-6.1210504765071824E-2</c:v>
                </c:pt>
                <c:pt idx="3">
                  <c:v>-5.380265086430934E-2</c:v>
                </c:pt>
                <c:pt idx="4">
                  <c:v>-4.6983865826549606E-2</c:v>
                </c:pt>
                <c:pt idx="5">
                  <c:v>-3.9545034559492778E-2</c:v>
                </c:pt>
                <c:pt idx="6">
                  <c:v>-3.4510509536402625E-2</c:v>
                </c:pt>
                <c:pt idx="7">
                  <c:v>-2.8251131286160292E-2</c:v>
                </c:pt>
                <c:pt idx="8">
                  <c:v>-2.3832570555373835E-2</c:v>
                </c:pt>
                <c:pt idx="9">
                  <c:v>-1.9263613123808414E-2</c:v>
                </c:pt>
                <c:pt idx="10">
                  <c:v>-1.624529284632378E-2</c:v>
                </c:pt>
                <c:pt idx="11">
                  <c:v>-1.2948765885311358E-2</c:v>
                </c:pt>
                <c:pt idx="12">
                  <c:v>-1.1713254267120868E-2</c:v>
                </c:pt>
                <c:pt idx="13">
                  <c:v>-7.3650086806169744E-3</c:v>
                </c:pt>
                <c:pt idx="14">
                  <c:v>-7.3650086806169744E-3</c:v>
                </c:pt>
                <c:pt idx="15">
                  <c:v>-7.3650086806169744E-3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9C9-4CFC-B4BD-1D2662C73A24}"/>
            </c:ext>
          </c:extLst>
        </c:ser>
        <c:ser>
          <c:idx val="1"/>
          <c:order val="1"/>
          <c:tx>
            <c:v>Femenino</c:v>
          </c:tx>
          <c:spPr>
            <a:solidFill>
              <a:srgbClr val="993366"/>
            </a:solidFill>
            <a:ln w="7555">
              <a:solidFill>
                <a:srgbClr val="000000"/>
              </a:solidFill>
              <a:prstDash val="solid"/>
            </a:ln>
          </c:spPr>
          <c:invertIfNegative val="0"/>
          <c:cat>
            <c:strRef>
              <c:f>'E:\7 Actividades Ruben_Taller\Demografía\3 Informacion\Data\Censos de población (resumen)\Perú_Censo de Población 1993\[1993_Perú Censo de Población.xls]Perú 93 Estado'!$I$64:$I$79</c:f>
              <c:strCache>
                <c:ptCount val="16"/>
                <c:pt idx="0">
                  <c:v>0 a 4</c:v>
                </c:pt>
                <c:pt idx="1">
                  <c:v>5 a 9</c:v>
                </c:pt>
                <c:pt idx="2">
                  <c:v>10 a 14</c:v>
                </c:pt>
                <c:pt idx="3">
                  <c:v>15 a 19</c:v>
                </c:pt>
                <c:pt idx="4">
                  <c:v>20 a 24</c:v>
                </c:pt>
                <c:pt idx="5">
                  <c:v>25 a 29</c:v>
                </c:pt>
                <c:pt idx="6">
                  <c:v>30 a 34</c:v>
                </c:pt>
                <c:pt idx="7">
                  <c:v>35 a 39</c:v>
                </c:pt>
                <c:pt idx="8">
                  <c:v>40 a 44</c:v>
                </c:pt>
                <c:pt idx="9">
                  <c:v>45 a 49</c:v>
                </c:pt>
                <c:pt idx="10">
                  <c:v>50 a 54</c:v>
                </c:pt>
                <c:pt idx="11">
                  <c:v>55 a 59</c:v>
                </c:pt>
                <c:pt idx="12">
                  <c:v>60 a 64</c:v>
                </c:pt>
                <c:pt idx="13">
                  <c:v>65 a 69</c:v>
                </c:pt>
                <c:pt idx="14">
                  <c:v>70 a 74</c:v>
                </c:pt>
                <c:pt idx="15">
                  <c:v>75 a 79</c:v>
                </c:pt>
              </c:strCache>
            </c:strRef>
          </c:cat>
          <c:val>
            <c:numRef>
              <c:f>'E:\7 Actividades Ruben_Taller\Demografía\3 Informacion\Data\Censos de población (resumen)\Perú_Censo de Población 1993\[1993_Perú Censo de Población.xls]Perú 93 Estado'!$L$64:$L$79</c:f>
              <c:numCache>
                <c:formatCode>General</c:formatCode>
                <c:ptCount val="16"/>
                <c:pt idx="0">
                  <c:v>6.1226469674201561E-2</c:v>
                </c:pt>
                <c:pt idx="1">
                  <c:v>6.1811774084199293E-2</c:v>
                </c:pt>
                <c:pt idx="2">
                  <c:v>5.9114566183528602E-2</c:v>
                </c:pt>
                <c:pt idx="3">
                  <c:v>5.3877531730710443E-2</c:v>
                </c:pt>
                <c:pt idx="4">
                  <c:v>4.9355652639135543E-2</c:v>
                </c:pt>
                <c:pt idx="5">
                  <c:v>4.2001725661541388E-2</c:v>
                </c:pt>
                <c:pt idx="6">
                  <c:v>3.5742120637021646E-2</c:v>
                </c:pt>
                <c:pt idx="7">
                  <c:v>3.0427574736184411E-2</c:v>
                </c:pt>
                <c:pt idx="8">
                  <c:v>2.4108917689826852E-2</c:v>
                </c:pt>
                <c:pt idx="9">
                  <c:v>1.985145740571315E-2</c:v>
                </c:pt>
                <c:pt idx="10">
                  <c:v>1.6282393118108217E-2</c:v>
                </c:pt>
                <c:pt idx="11">
                  <c:v>1.3069591220315927E-2</c:v>
                </c:pt>
                <c:pt idx="12">
                  <c:v>1.1760967575088137E-2</c:v>
                </c:pt>
                <c:pt idx="13">
                  <c:v>8.1481509702280453E-3</c:v>
                </c:pt>
                <c:pt idx="14">
                  <c:v>8.1481509702280453E-3</c:v>
                </c:pt>
                <c:pt idx="15">
                  <c:v>8.1481509702280453E-3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9C9-4CFC-B4BD-1D2662C73A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-661695056"/>
        <c:axId val="-661697232"/>
      </c:barChart>
      <c:catAx>
        <c:axId val="-661695056"/>
        <c:scaling>
          <c:orientation val="minMax"/>
        </c:scaling>
        <c:delete val="1"/>
        <c:axPos val="l"/>
        <c:numFmt formatCode="General" sourceLinked="0"/>
        <c:majorTickMark val="out"/>
        <c:minorTickMark val="none"/>
        <c:tickLblPos val="nextTo"/>
        <c:crossAx val="-661697232"/>
        <c:crosses val="autoZero"/>
        <c:auto val="1"/>
        <c:lblAlgn val="ctr"/>
        <c:lblOffset val="100"/>
        <c:noMultiLvlLbl val="0"/>
      </c:catAx>
      <c:valAx>
        <c:axId val="-661697232"/>
        <c:scaling>
          <c:orientation val="minMax"/>
          <c:max val="0.1"/>
          <c:min val="-0.1"/>
        </c:scaling>
        <c:delete val="0"/>
        <c:axPos val="b"/>
        <c:numFmt formatCode="0%" sourceLinked="0"/>
        <c:majorTickMark val="out"/>
        <c:minorTickMark val="none"/>
        <c:tickLblPos val="nextTo"/>
        <c:spPr>
          <a:ln w="1889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5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s-PE"/>
          </a:p>
        </c:txPr>
        <c:crossAx val="-661695056"/>
        <c:crosses val="autoZero"/>
        <c:crossBetween val="between"/>
        <c:majorUnit val="5.000000000000001E-2"/>
      </c:valAx>
      <c:spPr>
        <a:noFill/>
        <a:ln w="15109"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476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s-PE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200"/>
            </a:pPr>
            <a:r>
              <a:rPr lang="es-PE" sz="1200" dirty="0"/>
              <a:t>2017</a:t>
            </a:r>
          </a:p>
        </c:rich>
      </c:tx>
      <c:layout>
        <c:manualLayout>
          <c:xMode val="edge"/>
          <c:yMode val="edge"/>
          <c:x val="0.3448908454616153"/>
          <c:y val="4.6474002888567935E-2"/>
        </c:manualLayout>
      </c:layout>
      <c:overlay val="0"/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v>Mujer</c:v>
          </c:tx>
          <c:spPr>
            <a:solidFill>
              <a:srgbClr val="993366"/>
            </a:solidFill>
            <a:ln>
              <a:solidFill>
                <a:schemeClr val="tx1"/>
              </a:solidFill>
            </a:ln>
          </c:spPr>
          <c:invertIfNegative val="0"/>
          <c:cat>
            <c:strRef>
              <c:f>'Censo 2017'!$A$2:$A$21</c:f>
              <c:strCache>
                <c:ptCount val="20"/>
                <c:pt idx="0">
                  <c:v>0 a 4</c:v>
                </c:pt>
                <c:pt idx="1">
                  <c:v>5 a 9</c:v>
                </c:pt>
                <c:pt idx="2">
                  <c:v>10 a 14</c:v>
                </c:pt>
                <c:pt idx="3">
                  <c:v>15 a 19</c:v>
                </c:pt>
                <c:pt idx="4">
                  <c:v>20 a 24</c:v>
                </c:pt>
                <c:pt idx="5">
                  <c:v>25 a 29</c:v>
                </c:pt>
                <c:pt idx="6">
                  <c:v>30 a 34</c:v>
                </c:pt>
                <c:pt idx="7">
                  <c:v>35 a 39</c:v>
                </c:pt>
                <c:pt idx="8">
                  <c:v>40 a 44</c:v>
                </c:pt>
                <c:pt idx="9">
                  <c:v>45 a 49</c:v>
                </c:pt>
                <c:pt idx="10">
                  <c:v>50 a 54</c:v>
                </c:pt>
                <c:pt idx="11">
                  <c:v>55 a 59</c:v>
                </c:pt>
                <c:pt idx="12">
                  <c:v>60 a 64</c:v>
                </c:pt>
                <c:pt idx="13">
                  <c:v>65 a 69</c:v>
                </c:pt>
                <c:pt idx="14">
                  <c:v>70 a 74</c:v>
                </c:pt>
                <c:pt idx="15">
                  <c:v>75 a 79</c:v>
                </c:pt>
                <c:pt idx="16">
                  <c:v>80 a 84</c:v>
                </c:pt>
                <c:pt idx="17">
                  <c:v>85 a 89</c:v>
                </c:pt>
                <c:pt idx="18">
                  <c:v>90 a 94</c:v>
                </c:pt>
                <c:pt idx="19">
                  <c:v>95 a más</c:v>
                </c:pt>
              </c:strCache>
            </c:strRef>
          </c:cat>
          <c:val>
            <c:numRef>
              <c:f>'Censo 2017'!$F$2:$F$21</c:f>
              <c:numCache>
                <c:formatCode>General</c:formatCode>
                <c:ptCount val="20"/>
                <c:pt idx="0">
                  <c:v>4.1672310734056403E-2</c:v>
                </c:pt>
                <c:pt idx="1">
                  <c:v>4.4310262745574792E-2</c:v>
                </c:pt>
                <c:pt idx="2">
                  <c:v>4.3881086726773544E-2</c:v>
                </c:pt>
                <c:pt idx="3">
                  <c:v>4.1010270137884962E-2</c:v>
                </c:pt>
                <c:pt idx="4">
                  <c:v>4.3451740535086179E-2</c:v>
                </c:pt>
                <c:pt idx="5">
                  <c:v>4.1739018505416468E-2</c:v>
                </c:pt>
                <c:pt idx="6">
                  <c:v>3.9512408394233672E-2</c:v>
                </c:pt>
                <c:pt idx="7">
                  <c:v>3.7095715169251912E-2</c:v>
                </c:pt>
                <c:pt idx="8">
                  <c:v>3.4190421553634887E-2</c:v>
                </c:pt>
                <c:pt idx="9">
                  <c:v>3.0028469243156771E-2</c:v>
                </c:pt>
                <c:pt idx="10">
                  <c:v>2.6448303995754662E-2</c:v>
                </c:pt>
                <c:pt idx="11">
                  <c:v>2.2249730480182958E-2</c:v>
                </c:pt>
                <c:pt idx="12">
                  <c:v>1.8346372887456774E-2</c:v>
                </c:pt>
                <c:pt idx="13">
                  <c:v>1.4237412413717242E-2</c:v>
                </c:pt>
                <c:pt idx="14">
                  <c:v>1.0992351613667796E-2</c:v>
                </c:pt>
                <c:pt idx="15">
                  <c:v>8.1268784534034647E-3</c:v>
                </c:pt>
                <c:pt idx="16">
                  <c:v>5.7407142441921015E-3</c:v>
                </c:pt>
                <c:pt idx="17">
                  <c:v>3.3240210192103407E-3</c:v>
                </c:pt>
                <c:pt idx="18">
                  <c:v>1.3391925446305621E-3</c:v>
                </c:pt>
                <c:pt idx="19">
                  <c:v>4.7791353338676309E-4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CCF-465B-83B8-55CD7DD38B4F}"/>
            </c:ext>
          </c:extLst>
        </c:ser>
        <c:ser>
          <c:idx val="1"/>
          <c:order val="1"/>
          <c:tx>
            <c:v>Hombres</c:v>
          </c:tx>
          <c:spPr>
            <a:solidFill>
              <a:srgbClr val="6666FF"/>
            </a:solidFill>
            <a:ln>
              <a:solidFill>
                <a:schemeClr val="tx1"/>
              </a:solidFill>
            </a:ln>
          </c:spPr>
          <c:invertIfNegative val="0"/>
          <c:cat>
            <c:strRef>
              <c:f>'Censo 2017'!$A$2:$A$21</c:f>
              <c:strCache>
                <c:ptCount val="20"/>
                <c:pt idx="0">
                  <c:v>0 a 4</c:v>
                </c:pt>
                <c:pt idx="1">
                  <c:v>5 a 9</c:v>
                </c:pt>
                <c:pt idx="2">
                  <c:v>10 a 14</c:v>
                </c:pt>
                <c:pt idx="3">
                  <c:v>15 a 19</c:v>
                </c:pt>
                <c:pt idx="4">
                  <c:v>20 a 24</c:v>
                </c:pt>
                <c:pt idx="5">
                  <c:v>25 a 29</c:v>
                </c:pt>
                <c:pt idx="6">
                  <c:v>30 a 34</c:v>
                </c:pt>
                <c:pt idx="7">
                  <c:v>35 a 39</c:v>
                </c:pt>
                <c:pt idx="8">
                  <c:v>40 a 44</c:v>
                </c:pt>
                <c:pt idx="9">
                  <c:v>45 a 49</c:v>
                </c:pt>
                <c:pt idx="10">
                  <c:v>50 a 54</c:v>
                </c:pt>
                <c:pt idx="11">
                  <c:v>55 a 59</c:v>
                </c:pt>
                <c:pt idx="12">
                  <c:v>60 a 64</c:v>
                </c:pt>
                <c:pt idx="13">
                  <c:v>65 a 69</c:v>
                </c:pt>
                <c:pt idx="14">
                  <c:v>70 a 74</c:v>
                </c:pt>
                <c:pt idx="15">
                  <c:v>75 a 79</c:v>
                </c:pt>
                <c:pt idx="16">
                  <c:v>80 a 84</c:v>
                </c:pt>
                <c:pt idx="17">
                  <c:v>85 a 89</c:v>
                </c:pt>
                <c:pt idx="18">
                  <c:v>90 a 94</c:v>
                </c:pt>
                <c:pt idx="19">
                  <c:v>95 a más</c:v>
                </c:pt>
              </c:strCache>
            </c:strRef>
          </c:cat>
          <c:val>
            <c:numRef>
              <c:f>'Censo 2017'!$G$2:$G$21</c:f>
              <c:numCache>
                <c:formatCode>General</c:formatCode>
                <c:ptCount val="20"/>
                <c:pt idx="0">
                  <c:v>-4.3220135237073291E-2</c:v>
                </c:pt>
                <c:pt idx="1">
                  <c:v>-4.5756255793535906E-2</c:v>
                </c:pt>
                <c:pt idx="2">
                  <c:v>-4.506579632538199E-2</c:v>
                </c:pt>
                <c:pt idx="3">
                  <c:v>-4.1437744427824982E-2</c:v>
                </c:pt>
                <c:pt idx="4">
                  <c:v>-4.1932028592856739E-2</c:v>
                </c:pt>
                <c:pt idx="5">
                  <c:v>-3.9478373817009145E-2</c:v>
                </c:pt>
                <c:pt idx="6">
                  <c:v>-3.7307103928393426E-2</c:v>
                </c:pt>
                <c:pt idx="7">
                  <c:v>-3.5148631040814129E-2</c:v>
                </c:pt>
                <c:pt idx="8">
                  <c:v>-3.2267570044180967E-2</c:v>
                </c:pt>
                <c:pt idx="9">
                  <c:v>-2.8092956870975325E-2</c:v>
                </c:pt>
                <c:pt idx="10">
                  <c:v>-2.4713323352580113E-2</c:v>
                </c:pt>
                <c:pt idx="11">
                  <c:v>-2.0951821877725745E-2</c:v>
                </c:pt>
                <c:pt idx="12">
                  <c:v>-1.6998705733097304E-2</c:v>
                </c:pt>
                <c:pt idx="13">
                  <c:v>-1.3259190595129979E-2</c:v>
                </c:pt>
                <c:pt idx="14">
                  <c:v>-1.0262650277974007E-2</c:v>
                </c:pt>
                <c:pt idx="15">
                  <c:v>-7.3096401850881992E-3</c:v>
                </c:pt>
                <c:pt idx="16">
                  <c:v>-4.8482935947878631E-3</c:v>
                </c:pt>
                <c:pt idx="17">
                  <c:v>-2.5798549881961281E-3</c:v>
                </c:pt>
                <c:pt idx="18">
                  <c:v>-9.2536612015757741E-4</c:v>
                </c:pt>
                <c:pt idx="19">
                  <c:v>-2.6996226654492269E-4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CCF-465B-83B8-55CD7DD38B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-661697776"/>
        <c:axId val="-661698320"/>
      </c:barChart>
      <c:catAx>
        <c:axId val="-661697776"/>
        <c:scaling>
          <c:orientation val="minMax"/>
        </c:scaling>
        <c:delete val="1"/>
        <c:axPos val="l"/>
        <c:numFmt formatCode="General" sourceLinked="0"/>
        <c:majorTickMark val="none"/>
        <c:minorTickMark val="none"/>
        <c:tickLblPos val="low"/>
        <c:crossAx val="-661698320"/>
        <c:crosses val="autoZero"/>
        <c:auto val="1"/>
        <c:lblAlgn val="ctr"/>
        <c:lblOffset val="100"/>
        <c:noMultiLvlLbl val="0"/>
      </c:catAx>
      <c:valAx>
        <c:axId val="-661698320"/>
        <c:scaling>
          <c:orientation val="minMax"/>
          <c:max val="0.1"/>
          <c:min val="-0.1"/>
        </c:scaling>
        <c:delete val="0"/>
        <c:axPos val="b"/>
        <c:majorGridlines>
          <c:spPr>
            <a:ln>
              <a:noFill/>
            </a:ln>
          </c:spPr>
        </c:majorGridlines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600"/>
            </a:pPr>
            <a:endParaRPr lang="es-PE"/>
          </a:p>
        </c:txPr>
        <c:crossAx val="-661697776"/>
        <c:crosses val="autoZero"/>
        <c:crossBetween val="between"/>
      </c:valAx>
      <c:spPr>
        <a:ln>
          <a:noFill/>
        </a:ln>
      </c:spPr>
    </c:plotArea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200"/>
            </a:pPr>
            <a:r>
              <a:rPr lang="es-PE" sz="1200"/>
              <a:t>2017</a:t>
            </a:r>
          </a:p>
        </c:rich>
      </c:tx>
      <c:layout>
        <c:manualLayout>
          <c:xMode val="edge"/>
          <c:yMode val="edge"/>
          <c:x val="0.3448908454616153"/>
          <c:y val="4.6474002888567935E-2"/>
        </c:manualLayout>
      </c:layout>
      <c:overlay val="0"/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v>Mujer</c:v>
          </c:tx>
          <c:spPr>
            <a:solidFill>
              <a:srgbClr val="993366"/>
            </a:solidFill>
            <a:ln>
              <a:solidFill>
                <a:schemeClr val="tx1"/>
              </a:solidFill>
            </a:ln>
          </c:spPr>
          <c:invertIfNegative val="0"/>
          <c:cat>
            <c:strRef>
              <c:f>'Censo 2017'!$A$2:$A$21</c:f>
              <c:strCache>
                <c:ptCount val="20"/>
                <c:pt idx="0">
                  <c:v>0 a 4</c:v>
                </c:pt>
                <c:pt idx="1">
                  <c:v>5 a 9</c:v>
                </c:pt>
                <c:pt idx="2">
                  <c:v>10 a 14</c:v>
                </c:pt>
                <c:pt idx="3">
                  <c:v>15 a 19</c:v>
                </c:pt>
                <c:pt idx="4">
                  <c:v>20 a 24</c:v>
                </c:pt>
                <c:pt idx="5">
                  <c:v>25 a 29</c:v>
                </c:pt>
                <c:pt idx="6">
                  <c:v>30 a 34</c:v>
                </c:pt>
                <c:pt idx="7">
                  <c:v>35 a 39</c:v>
                </c:pt>
                <c:pt idx="8">
                  <c:v>40 a 44</c:v>
                </c:pt>
                <c:pt idx="9">
                  <c:v>45 a 49</c:v>
                </c:pt>
                <c:pt idx="10">
                  <c:v>50 a 54</c:v>
                </c:pt>
                <c:pt idx="11">
                  <c:v>55 a 59</c:v>
                </c:pt>
                <c:pt idx="12">
                  <c:v>60 a 64</c:v>
                </c:pt>
                <c:pt idx="13">
                  <c:v>65 a 69</c:v>
                </c:pt>
                <c:pt idx="14">
                  <c:v>70 a 74</c:v>
                </c:pt>
                <c:pt idx="15">
                  <c:v>75 a 79</c:v>
                </c:pt>
                <c:pt idx="16">
                  <c:v>80 a 84</c:v>
                </c:pt>
                <c:pt idx="17">
                  <c:v>85 a 89</c:v>
                </c:pt>
                <c:pt idx="18">
                  <c:v>90 a 94</c:v>
                </c:pt>
                <c:pt idx="19">
                  <c:v>95 a más</c:v>
                </c:pt>
              </c:strCache>
            </c:strRef>
          </c:cat>
          <c:val>
            <c:numRef>
              <c:f>'Censo 2017'!$F$2:$F$21</c:f>
              <c:numCache>
                <c:formatCode>General</c:formatCode>
                <c:ptCount val="20"/>
                <c:pt idx="0">
                  <c:v>4.1672310734056403E-2</c:v>
                </c:pt>
                <c:pt idx="1">
                  <c:v>4.4310262745574792E-2</c:v>
                </c:pt>
                <c:pt idx="2">
                  <c:v>4.3881086726773544E-2</c:v>
                </c:pt>
                <c:pt idx="3">
                  <c:v>4.1010270137884962E-2</c:v>
                </c:pt>
                <c:pt idx="4">
                  <c:v>4.3451740535086179E-2</c:v>
                </c:pt>
                <c:pt idx="5">
                  <c:v>4.1739018505416468E-2</c:v>
                </c:pt>
                <c:pt idx="6">
                  <c:v>3.9512408394233672E-2</c:v>
                </c:pt>
                <c:pt idx="7">
                  <c:v>3.7095715169251912E-2</c:v>
                </c:pt>
                <c:pt idx="8">
                  <c:v>3.4190421553634887E-2</c:v>
                </c:pt>
                <c:pt idx="9">
                  <c:v>3.0028469243156771E-2</c:v>
                </c:pt>
                <c:pt idx="10">
                  <c:v>2.6448303995754662E-2</c:v>
                </c:pt>
                <c:pt idx="11">
                  <c:v>2.2249730480182958E-2</c:v>
                </c:pt>
                <c:pt idx="12">
                  <c:v>1.8346372887456774E-2</c:v>
                </c:pt>
                <c:pt idx="13">
                  <c:v>1.4237412413717242E-2</c:v>
                </c:pt>
                <c:pt idx="14">
                  <c:v>1.0992351613667796E-2</c:v>
                </c:pt>
                <c:pt idx="15">
                  <c:v>8.1268784534034647E-3</c:v>
                </c:pt>
                <c:pt idx="16">
                  <c:v>5.7407142441921015E-3</c:v>
                </c:pt>
                <c:pt idx="17">
                  <c:v>3.3240210192103407E-3</c:v>
                </c:pt>
                <c:pt idx="18">
                  <c:v>1.3391925446305621E-3</c:v>
                </c:pt>
                <c:pt idx="19">
                  <c:v>4.7791353338676309E-4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54C-45E0-B344-949A5FAC616A}"/>
            </c:ext>
          </c:extLst>
        </c:ser>
        <c:ser>
          <c:idx val="1"/>
          <c:order val="1"/>
          <c:tx>
            <c:v>Hombres</c:v>
          </c:tx>
          <c:spPr>
            <a:solidFill>
              <a:srgbClr val="6666FF"/>
            </a:solidFill>
            <a:ln>
              <a:solidFill>
                <a:schemeClr val="tx1"/>
              </a:solidFill>
            </a:ln>
          </c:spPr>
          <c:invertIfNegative val="0"/>
          <c:cat>
            <c:strRef>
              <c:f>'Censo 2017'!$A$2:$A$21</c:f>
              <c:strCache>
                <c:ptCount val="20"/>
                <c:pt idx="0">
                  <c:v>0 a 4</c:v>
                </c:pt>
                <c:pt idx="1">
                  <c:v>5 a 9</c:v>
                </c:pt>
                <c:pt idx="2">
                  <c:v>10 a 14</c:v>
                </c:pt>
                <c:pt idx="3">
                  <c:v>15 a 19</c:v>
                </c:pt>
                <c:pt idx="4">
                  <c:v>20 a 24</c:v>
                </c:pt>
                <c:pt idx="5">
                  <c:v>25 a 29</c:v>
                </c:pt>
                <c:pt idx="6">
                  <c:v>30 a 34</c:v>
                </c:pt>
                <c:pt idx="7">
                  <c:v>35 a 39</c:v>
                </c:pt>
                <c:pt idx="8">
                  <c:v>40 a 44</c:v>
                </c:pt>
                <c:pt idx="9">
                  <c:v>45 a 49</c:v>
                </c:pt>
                <c:pt idx="10">
                  <c:v>50 a 54</c:v>
                </c:pt>
                <c:pt idx="11">
                  <c:v>55 a 59</c:v>
                </c:pt>
                <c:pt idx="12">
                  <c:v>60 a 64</c:v>
                </c:pt>
                <c:pt idx="13">
                  <c:v>65 a 69</c:v>
                </c:pt>
                <c:pt idx="14">
                  <c:v>70 a 74</c:v>
                </c:pt>
                <c:pt idx="15">
                  <c:v>75 a 79</c:v>
                </c:pt>
                <c:pt idx="16">
                  <c:v>80 a 84</c:v>
                </c:pt>
                <c:pt idx="17">
                  <c:v>85 a 89</c:v>
                </c:pt>
                <c:pt idx="18">
                  <c:v>90 a 94</c:v>
                </c:pt>
                <c:pt idx="19">
                  <c:v>95 a más</c:v>
                </c:pt>
              </c:strCache>
            </c:strRef>
          </c:cat>
          <c:val>
            <c:numRef>
              <c:f>'Censo 2017'!$G$2:$G$21</c:f>
              <c:numCache>
                <c:formatCode>General</c:formatCode>
                <c:ptCount val="20"/>
                <c:pt idx="0">
                  <c:v>-4.3220135237073291E-2</c:v>
                </c:pt>
                <c:pt idx="1">
                  <c:v>-4.5756255793535906E-2</c:v>
                </c:pt>
                <c:pt idx="2">
                  <c:v>-4.506579632538199E-2</c:v>
                </c:pt>
                <c:pt idx="3">
                  <c:v>-4.1437744427824982E-2</c:v>
                </c:pt>
                <c:pt idx="4">
                  <c:v>-4.1932028592856739E-2</c:v>
                </c:pt>
                <c:pt idx="5">
                  <c:v>-3.9478373817009145E-2</c:v>
                </c:pt>
                <c:pt idx="6">
                  <c:v>-3.7307103928393426E-2</c:v>
                </c:pt>
                <c:pt idx="7">
                  <c:v>-3.5148631040814129E-2</c:v>
                </c:pt>
                <c:pt idx="8">
                  <c:v>-3.2267570044180967E-2</c:v>
                </c:pt>
                <c:pt idx="9">
                  <c:v>-2.8092956870975325E-2</c:v>
                </c:pt>
                <c:pt idx="10">
                  <c:v>-2.4713323352580113E-2</c:v>
                </c:pt>
                <c:pt idx="11">
                  <c:v>-2.0951821877725745E-2</c:v>
                </c:pt>
                <c:pt idx="12">
                  <c:v>-1.6998705733097304E-2</c:v>
                </c:pt>
                <c:pt idx="13">
                  <c:v>-1.3259190595129979E-2</c:v>
                </c:pt>
                <c:pt idx="14">
                  <c:v>-1.0262650277974007E-2</c:v>
                </c:pt>
                <c:pt idx="15">
                  <c:v>-7.3096401850881992E-3</c:v>
                </c:pt>
                <c:pt idx="16">
                  <c:v>-4.8482935947878631E-3</c:v>
                </c:pt>
                <c:pt idx="17">
                  <c:v>-2.5798549881961281E-3</c:v>
                </c:pt>
                <c:pt idx="18">
                  <c:v>-9.2536612015757741E-4</c:v>
                </c:pt>
                <c:pt idx="19">
                  <c:v>-2.6996226654492269E-4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54C-45E0-B344-949A5FAC61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-661697776"/>
        <c:axId val="-661698320"/>
      </c:barChart>
      <c:catAx>
        <c:axId val="-661697776"/>
        <c:scaling>
          <c:orientation val="minMax"/>
        </c:scaling>
        <c:delete val="1"/>
        <c:axPos val="l"/>
        <c:numFmt formatCode="General" sourceLinked="0"/>
        <c:majorTickMark val="none"/>
        <c:minorTickMark val="none"/>
        <c:tickLblPos val="low"/>
        <c:crossAx val="-661698320"/>
        <c:crosses val="autoZero"/>
        <c:auto val="1"/>
        <c:lblAlgn val="ctr"/>
        <c:lblOffset val="100"/>
        <c:noMultiLvlLbl val="0"/>
      </c:catAx>
      <c:valAx>
        <c:axId val="-661698320"/>
        <c:scaling>
          <c:orientation val="minMax"/>
          <c:max val="0.1"/>
          <c:min val="-0.1"/>
        </c:scaling>
        <c:delete val="0"/>
        <c:axPos val="b"/>
        <c:majorGridlines>
          <c:spPr>
            <a:ln>
              <a:noFill/>
            </a:ln>
          </c:spPr>
        </c:majorGridlines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600"/>
            </a:pPr>
            <a:endParaRPr lang="es-PE"/>
          </a:p>
        </c:txPr>
        <c:crossAx val="-661697776"/>
        <c:crosses val="autoZero"/>
        <c:crossBetween val="between"/>
      </c:valAx>
      <c:spPr>
        <a:ln>
          <a:noFill/>
        </a:ln>
      </c:spPr>
    </c:plotArea>
    <c:plotVisOnly val="1"/>
    <c:dispBlanksAs val="gap"/>
    <c:showDLblsOverMax val="0"/>
  </c:chart>
  <c:externalData r:id="rId1">
    <c:autoUpdate val="0"/>
  </c:externalData>
  <c:userShapes r:id="rId2"/>
</c:chartSpace>
</file>

<file path=ppt/drawing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1</cdr:x>
      <cdr:y>1</cdr:y>
    </cdr:to>
    <cdr:pic>
      <cdr:nvPicPr>
        <cdr:cNvPr id="2" name="chart">
          <a:extLst xmlns:a="http://schemas.openxmlformats.org/drawingml/2006/main">
            <a:ext uri="{FF2B5EF4-FFF2-40B4-BE49-F238E27FC236}">
              <a16:creationId xmlns:a16="http://schemas.microsoft.com/office/drawing/2014/main" id="{6F1102D7-7701-08F9-C9F8-D7593B0368D7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0" y="-9625"/>
          <a:ext cx="2298234" cy="2750485"/>
        </a:xfrm>
        <a:prstGeom xmlns:a="http://schemas.openxmlformats.org/drawingml/2006/main" prst="rect">
          <a:avLst/>
        </a:prstGeom>
      </cdr:spPr>
    </cdr:pic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43343" cy="467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300" tIns="46650" rIns="93300" bIns="4665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8132" y="0"/>
            <a:ext cx="3043343" cy="467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300" tIns="46650" rIns="93300" bIns="4665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719138" y="1163638"/>
            <a:ext cx="5584825" cy="31416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300" tIns="46650" rIns="93300" bIns="4665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842030"/>
            <a:ext cx="3043343" cy="467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300" tIns="46650" rIns="93300" bIns="4665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300" tIns="46650" rIns="93300" bIns="466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:notes"/>
          <p:cNvSpPr txBox="1">
            <a:spLocks noGrp="1"/>
          </p:cNvSpPr>
          <p:nvPr>
            <p:ph type="body" idx="1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spcFirstLastPara="1" wrap="square" lIns="93300" tIns="46650" rIns="93300" bIns="466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706688" y="514350"/>
            <a:ext cx="4514850" cy="254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0" name="Google Shape;190;p11:notes"/>
          <p:cNvSpPr txBox="1">
            <a:spLocks noGrp="1"/>
          </p:cNvSpPr>
          <p:nvPr>
            <p:ph type="body" idx="1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300" tIns="46650" rIns="93300" bIns="466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1:notes"/>
          <p:cNvSpPr txBox="1">
            <a:spLocks noGrp="1"/>
          </p:cNvSpPr>
          <p:nvPr>
            <p:ph type="sldNum" idx="12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300" tIns="46650" rIns="93300" bIns="466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28</a:t>
            </a:fld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706688" y="514350"/>
            <a:ext cx="4514850" cy="254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12:notes"/>
          <p:cNvSpPr txBox="1">
            <a:spLocks noGrp="1"/>
          </p:cNvSpPr>
          <p:nvPr>
            <p:ph type="body" idx="1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300" tIns="46650" rIns="93300" bIns="466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12:notes"/>
          <p:cNvSpPr txBox="1">
            <a:spLocks noGrp="1"/>
          </p:cNvSpPr>
          <p:nvPr>
            <p:ph type="sldNum" idx="12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300" tIns="46650" rIns="93300" bIns="466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29</a:t>
            </a:fld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3:notes"/>
          <p:cNvSpPr txBox="1">
            <a:spLocks noGrp="1"/>
          </p:cNvSpPr>
          <p:nvPr>
            <p:ph type="body" idx="1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spcFirstLastPara="1" wrap="square" lIns="93300" tIns="46650" rIns="93300" bIns="466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4:notes"/>
          <p:cNvSpPr txBox="1">
            <a:spLocks noGrp="1"/>
          </p:cNvSpPr>
          <p:nvPr>
            <p:ph type="body" idx="1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spcFirstLastPara="1" wrap="square" lIns="93300" tIns="46650" rIns="93300" bIns="466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5:notes"/>
          <p:cNvSpPr txBox="1">
            <a:spLocks noGrp="1"/>
          </p:cNvSpPr>
          <p:nvPr>
            <p:ph type="body" idx="1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spcFirstLastPara="1" wrap="square" lIns="93300" tIns="46650" rIns="93300" bIns="466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6:notes"/>
          <p:cNvSpPr txBox="1">
            <a:spLocks noGrp="1"/>
          </p:cNvSpPr>
          <p:nvPr>
            <p:ph type="body" idx="1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spcFirstLastPara="1" wrap="square" lIns="93300" tIns="46650" rIns="93300" bIns="466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7:notes"/>
          <p:cNvSpPr txBox="1">
            <a:spLocks noGrp="1"/>
          </p:cNvSpPr>
          <p:nvPr>
            <p:ph type="body" idx="1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spcFirstLastPara="1" wrap="square" lIns="93300" tIns="46650" rIns="93300" bIns="466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8:notes"/>
          <p:cNvSpPr txBox="1">
            <a:spLocks noGrp="1"/>
          </p:cNvSpPr>
          <p:nvPr>
            <p:ph type="body" idx="1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spcFirstLastPara="1" wrap="square" lIns="93300" tIns="46650" rIns="93300" bIns="466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9:notes"/>
          <p:cNvSpPr txBox="1">
            <a:spLocks noGrp="1"/>
          </p:cNvSpPr>
          <p:nvPr>
            <p:ph type="body" idx="1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spcFirstLastPara="1" wrap="square" lIns="93300" tIns="46650" rIns="93300" bIns="466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0:notes"/>
          <p:cNvSpPr txBox="1">
            <a:spLocks noGrp="1"/>
          </p:cNvSpPr>
          <p:nvPr>
            <p:ph type="body" idx="1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spcFirstLastPara="1" wrap="square" lIns="93300" tIns="46650" rIns="93300" bIns="466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:notes"/>
          <p:cNvSpPr txBox="1">
            <a:spLocks noGrp="1"/>
          </p:cNvSpPr>
          <p:nvPr>
            <p:ph type="body" idx="1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spcFirstLastPara="1" wrap="square" lIns="93300" tIns="46650" rIns="93300" bIns="466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1:notes"/>
          <p:cNvSpPr txBox="1">
            <a:spLocks noGrp="1"/>
          </p:cNvSpPr>
          <p:nvPr>
            <p:ph type="body" idx="1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spcFirstLastPara="1" wrap="square" lIns="93300" tIns="46650" rIns="93300" bIns="466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2:notes"/>
          <p:cNvSpPr txBox="1">
            <a:spLocks noGrp="1"/>
          </p:cNvSpPr>
          <p:nvPr>
            <p:ph type="body" idx="1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spcFirstLastPara="1" wrap="square" lIns="93300" tIns="46650" rIns="93300" bIns="466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3:notes"/>
          <p:cNvSpPr txBox="1">
            <a:spLocks noGrp="1"/>
          </p:cNvSpPr>
          <p:nvPr>
            <p:ph type="body" idx="1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spcFirstLastPara="1" wrap="square" lIns="93300" tIns="46650" rIns="93300" bIns="466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4:notes"/>
          <p:cNvSpPr txBox="1">
            <a:spLocks noGrp="1"/>
          </p:cNvSpPr>
          <p:nvPr>
            <p:ph type="body" idx="1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spcFirstLastPara="1" wrap="square" lIns="93300" tIns="46650" rIns="93300" bIns="466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5:notes"/>
          <p:cNvSpPr txBox="1">
            <a:spLocks noGrp="1"/>
          </p:cNvSpPr>
          <p:nvPr>
            <p:ph type="body" idx="1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spcFirstLastPara="1" wrap="square" lIns="93300" tIns="46650" rIns="93300" bIns="466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6:notes"/>
          <p:cNvSpPr txBox="1">
            <a:spLocks noGrp="1"/>
          </p:cNvSpPr>
          <p:nvPr>
            <p:ph type="body" idx="1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spcFirstLastPara="1" wrap="square" lIns="93300" tIns="46650" rIns="93300" bIns="466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7:notes"/>
          <p:cNvSpPr txBox="1">
            <a:spLocks noGrp="1"/>
          </p:cNvSpPr>
          <p:nvPr>
            <p:ph type="body" idx="1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spcFirstLastPara="1" wrap="square" lIns="93300" tIns="46650" rIns="93300" bIns="466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8:notes"/>
          <p:cNvSpPr txBox="1">
            <a:spLocks noGrp="1"/>
          </p:cNvSpPr>
          <p:nvPr>
            <p:ph type="body" idx="1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spcFirstLastPara="1" wrap="square" lIns="93300" tIns="46650" rIns="93300" bIns="466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9:notes"/>
          <p:cNvSpPr txBox="1">
            <a:spLocks noGrp="1"/>
          </p:cNvSpPr>
          <p:nvPr>
            <p:ph type="body" idx="1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spcFirstLastPara="1" wrap="square" lIns="93300" tIns="46650" rIns="93300" bIns="466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0:notes"/>
          <p:cNvSpPr txBox="1">
            <a:spLocks noGrp="1"/>
          </p:cNvSpPr>
          <p:nvPr>
            <p:ph type="body" idx="1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spcFirstLastPara="1" wrap="square" lIns="93300" tIns="46650" rIns="93300" bIns="466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:notes"/>
          <p:cNvSpPr txBox="1">
            <a:spLocks noGrp="1"/>
          </p:cNvSpPr>
          <p:nvPr>
            <p:ph type="body" idx="1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spcFirstLastPara="1" wrap="square" lIns="93300" tIns="46650" rIns="93300" bIns="466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1:notes"/>
          <p:cNvSpPr txBox="1">
            <a:spLocks noGrp="1"/>
          </p:cNvSpPr>
          <p:nvPr>
            <p:ph type="body" idx="1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spcFirstLastPara="1" wrap="square" lIns="93300" tIns="46650" rIns="93300" bIns="466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2:notes"/>
          <p:cNvSpPr txBox="1">
            <a:spLocks noGrp="1"/>
          </p:cNvSpPr>
          <p:nvPr>
            <p:ph type="body" idx="1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spcFirstLastPara="1" wrap="square" lIns="93300" tIns="46650" rIns="93300" bIns="466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3:notes"/>
          <p:cNvSpPr txBox="1">
            <a:spLocks noGrp="1"/>
          </p:cNvSpPr>
          <p:nvPr>
            <p:ph type="body" idx="1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spcFirstLastPara="1" wrap="square" lIns="93300" tIns="46650" rIns="93300" bIns="466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4:notes"/>
          <p:cNvSpPr txBox="1">
            <a:spLocks noGrp="1"/>
          </p:cNvSpPr>
          <p:nvPr>
            <p:ph type="body" idx="1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spcFirstLastPara="1" wrap="square" lIns="93300" tIns="46650" rIns="93300" bIns="466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5:notes"/>
          <p:cNvSpPr txBox="1">
            <a:spLocks noGrp="1"/>
          </p:cNvSpPr>
          <p:nvPr>
            <p:ph type="body" idx="1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spcFirstLastPara="1" wrap="square" lIns="93300" tIns="46650" rIns="93300" bIns="466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6:notes"/>
          <p:cNvSpPr txBox="1">
            <a:spLocks noGrp="1"/>
          </p:cNvSpPr>
          <p:nvPr>
            <p:ph type="body" idx="1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spcFirstLastPara="1" wrap="square" lIns="93300" tIns="46650" rIns="93300" bIns="466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7:notes"/>
          <p:cNvSpPr txBox="1">
            <a:spLocks noGrp="1"/>
          </p:cNvSpPr>
          <p:nvPr>
            <p:ph type="body" idx="1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spcFirstLastPara="1" wrap="square" lIns="93300" tIns="46650" rIns="93300" bIns="466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8:notes"/>
          <p:cNvSpPr txBox="1">
            <a:spLocks noGrp="1"/>
          </p:cNvSpPr>
          <p:nvPr>
            <p:ph type="body" idx="1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spcFirstLastPara="1" wrap="square" lIns="93300" tIns="46650" rIns="93300" bIns="466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706688" y="514350"/>
            <a:ext cx="4514850" cy="254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5" name="Google Shape;135;p4:notes"/>
          <p:cNvSpPr txBox="1">
            <a:spLocks noGrp="1"/>
          </p:cNvSpPr>
          <p:nvPr>
            <p:ph type="body" idx="1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300" tIns="46650" rIns="93300" bIns="466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4:notes"/>
          <p:cNvSpPr txBox="1">
            <a:spLocks noGrp="1"/>
          </p:cNvSpPr>
          <p:nvPr>
            <p:ph type="sldNum" idx="12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300" tIns="46650" rIns="93300" bIns="466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</a:t>
            </a:fld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706688" y="514350"/>
            <a:ext cx="4514850" cy="254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5" name="Google Shape;145;p5:notes"/>
          <p:cNvSpPr txBox="1">
            <a:spLocks noGrp="1"/>
          </p:cNvSpPr>
          <p:nvPr>
            <p:ph type="body" idx="1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300" tIns="46650" rIns="93300" bIns="466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5:notes"/>
          <p:cNvSpPr txBox="1">
            <a:spLocks noGrp="1"/>
          </p:cNvSpPr>
          <p:nvPr>
            <p:ph type="sldNum" idx="12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300" tIns="46650" rIns="93300" bIns="466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21</a:t>
            </a:fld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706688" y="514350"/>
            <a:ext cx="4514850" cy="254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2" name="Google Shape;162;p7:notes"/>
          <p:cNvSpPr txBox="1">
            <a:spLocks noGrp="1"/>
          </p:cNvSpPr>
          <p:nvPr>
            <p:ph type="body" idx="1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300" tIns="46650" rIns="93300" bIns="466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7:notes"/>
          <p:cNvSpPr txBox="1">
            <a:spLocks noGrp="1"/>
          </p:cNvSpPr>
          <p:nvPr>
            <p:ph type="sldNum" idx="12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300" tIns="46650" rIns="93300" bIns="466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23</a:t>
            </a:fld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706688" y="514350"/>
            <a:ext cx="4514850" cy="254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9" name="Google Shape;169;p8:notes"/>
          <p:cNvSpPr txBox="1">
            <a:spLocks noGrp="1"/>
          </p:cNvSpPr>
          <p:nvPr>
            <p:ph type="body" idx="1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300" tIns="46650" rIns="93300" bIns="466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8:notes"/>
          <p:cNvSpPr txBox="1">
            <a:spLocks noGrp="1"/>
          </p:cNvSpPr>
          <p:nvPr>
            <p:ph type="sldNum" idx="12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300" tIns="46650" rIns="93300" bIns="466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24</a:t>
            </a:fld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706688" y="514350"/>
            <a:ext cx="4514850" cy="254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6" name="Google Shape;176;p9:notes"/>
          <p:cNvSpPr txBox="1">
            <a:spLocks noGrp="1"/>
          </p:cNvSpPr>
          <p:nvPr>
            <p:ph type="body" idx="1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300" tIns="46650" rIns="93300" bIns="466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9:notes"/>
          <p:cNvSpPr txBox="1">
            <a:spLocks noGrp="1"/>
          </p:cNvSpPr>
          <p:nvPr>
            <p:ph type="sldNum" idx="12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300" tIns="46650" rIns="93300" bIns="466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25</a:t>
            </a:fld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706688" y="514350"/>
            <a:ext cx="4514850" cy="254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3" name="Google Shape;183;p10:notes"/>
          <p:cNvSpPr txBox="1">
            <a:spLocks noGrp="1"/>
          </p:cNvSpPr>
          <p:nvPr>
            <p:ph type="body" idx="1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300" tIns="46650" rIns="93300" bIns="466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0:notes"/>
          <p:cNvSpPr txBox="1">
            <a:spLocks noGrp="1"/>
          </p:cNvSpPr>
          <p:nvPr>
            <p:ph type="sldNum" idx="12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300" tIns="46650" rIns="93300" bIns="466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26</a:t>
            </a:fld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4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8" name="Google Shape;78;p4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4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0" name="Google Shape;80;p4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4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4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4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Times New Roman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5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87" name="Google Shape;87;p5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8" name="Google Shape;88;p5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5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5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Times New Roman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5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94" name="Google Shape;94;p5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95" name="Google Shape;95;p5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5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2"/>
          <p:cNvSpPr txBox="1">
            <a:spLocks noGrp="1"/>
          </p:cNvSpPr>
          <p:nvPr>
            <p:ph type="title"/>
          </p:nvPr>
        </p:nvSpPr>
        <p:spPr>
          <a:xfrm>
            <a:off x="685800" y="328549"/>
            <a:ext cx="10817352" cy="494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52"/>
          <p:cNvSpPr txBox="1">
            <a:spLocks noGrp="1"/>
          </p:cNvSpPr>
          <p:nvPr>
            <p:ph type="body" idx="1"/>
          </p:nvPr>
        </p:nvSpPr>
        <p:spPr>
          <a:xfrm rot="5400000">
            <a:off x="3602736" y="-1618488"/>
            <a:ext cx="4983480" cy="10817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1" name="Google Shape;101;p5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5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5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5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7" name="Google Shape;107;p5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5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5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6000"/>
              <a:buFont typeface="Times New Roman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2"/>
          <p:cNvSpPr txBox="1">
            <a:spLocks noGrp="1"/>
          </p:cNvSpPr>
          <p:nvPr>
            <p:ph type="title"/>
          </p:nvPr>
        </p:nvSpPr>
        <p:spPr>
          <a:xfrm>
            <a:off x="685800" y="328549"/>
            <a:ext cx="10817352" cy="494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2"/>
          <p:cNvSpPr txBox="1">
            <a:spLocks noGrp="1"/>
          </p:cNvSpPr>
          <p:nvPr>
            <p:ph type="body" idx="1"/>
          </p:nvPr>
        </p:nvSpPr>
        <p:spPr>
          <a:xfrm>
            <a:off x="685800" y="1014985"/>
            <a:ext cx="10817352" cy="5266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28" name="Google Shape;28;p4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pic>
        <p:nvPicPr>
          <p:cNvPr id="31" name="Google Shape;31;p42" descr="Logotipo&#10;&#10;Descripción generada automáticament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4637" y="240067"/>
            <a:ext cx="500740" cy="64380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" name="Google Shape;32;p42"/>
          <p:cNvCxnSpPr/>
          <p:nvPr/>
        </p:nvCxnSpPr>
        <p:spPr>
          <a:xfrm>
            <a:off x="687324" y="883875"/>
            <a:ext cx="10817352" cy="0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4 objetos" type="fourObj">
  <p:cSld name="FOUR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3"/>
          <p:cNvSpPr txBox="1">
            <a:spLocks noGrp="1"/>
          </p:cNvSpPr>
          <p:nvPr>
            <p:ph type="title"/>
          </p:nvPr>
        </p:nvSpPr>
        <p:spPr>
          <a:xfrm>
            <a:off x="1458384" y="115888"/>
            <a:ext cx="10363200" cy="912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3"/>
          <p:cNvSpPr txBox="1">
            <a:spLocks noGrp="1"/>
          </p:cNvSpPr>
          <p:nvPr>
            <p:ph type="body" idx="1"/>
          </p:nvPr>
        </p:nvSpPr>
        <p:spPr>
          <a:xfrm>
            <a:off x="914400" y="1905000"/>
            <a:ext cx="5080000" cy="20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43"/>
          <p:cNvSpPr txBox="1">
            <a:spLocks noGrp="1"/>
          </p:cNvSpPr>
          <p:nvPr>
            <p:ph type="body" idx="2"/>
          </p:nvPr>
        </p:nvSpPr>
        <p:spPr>
          <a:xfrm>
            <a:off x="6197600" y="1905000"/>
            <a:ext cx="5080000" cy="20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43"/>
          <p:cNvSpPr txBox="1">
            <a:spLocks noGrp="1"/>
          </p:cNvSpPr>
          <p:nvPr>
            <p:ph type="body" idx="3"/>
          </p:nvPr>
        </p:nvSpPr>
        <p:spPr>
          <a:xfrm>
            <a:off x="914400" y="4076700"/>
            <a:ext cx="5080000" cy="20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43"/>
          <p:cNvSpPr txBox="1">
            <a:spLocks noGrp="1"/>
          </p:cNvSpPr>
          <p:nvPr>
            <p:ph type="body" idx="4"/>
          </p:nvPr>
        </p:nvSpPr>
        <p:spPr>
          <a:xfrm>
            <a:off x="6197600" y="4076700"/>
            <a:ext cx="5080000" cy="20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4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4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43" descr="Large confetti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En blanco">
  <p:cSld name="1_En blanco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4"/>
          <p:cNvSpPr/>
          <p:nvPr/>
        </p:nvSpPr>
        <p:spPr>
          <a:xfrm>
            <a:off x="1353312" y="0"/>
            <a:ext cx="10838688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4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4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4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sp>
        <p:nvSpPr>
          <p:cNvPr id="47" name="Google Shape;47;p44"/>
          <p:cNvSpPr/>
          <p:nvPr/>
        </p:nvSpPr>
        <p:spPr>
          <a:xfrm>
            <a:off x="1353312" y="-54"/>
            <a:ext cx="97536" cy="6858054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8550" dist="38000" dir="10800000" algn="tl" rotWithShape="0">
              <a:srgbClr val="706E68">
                <a:alpha val="2470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44"/>
          <p:cNvSpPr txBox="1">
            <a:spLocks noGrp="1"/>
          </p:cNvSpPr>
          <p:nvPr>
            <p:ph type="body" idx="1"/>
          </p:nvPr>
        </p:nvSpPr>
        <p:spPr>
          <a:xfrm>
            <a:off x="1450849" y="548680"/>
            <a:ext cx="10406719" cy="5617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5"/>
          <p:cNvSpPr txBox="1">
            <a:spLocks noGrp="1"/>
          </p:cNvSpPr>
          <p:nvPr>
            <p:ph type="title"/>
          </p:nvPr>
        </p:nvSpPr>
        <p:spPr>
          <a:xfrm>
            <a:off x="685800" y="328549"/>
            <a:ext cx="10817352" cy="494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4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4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4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pic>
        <p:nvPicPr>
          <p:cNvPr id="54" name="Google Shape;54;p45" descr="Logotipo&#10;&#10;Descripción generada automáticament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206" y="231253"/>
            <a:ext cx="504209" cy="64826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" name="Google Shape;55;p45"/>
          <p:cNvCxnSpPr/>
          <p:nvPr/>
        </p:nvCxnSpPr>
        <p:spPr>
          <a:xfrm>
            <a:off x="685800" y="999241"/>
            <a:ext cx="10817352" cy="0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4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6000"/>
              <a:buFont typeface="Times New Roman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4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59" name="Google Shape;59;p4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4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4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ítulo y objetos">
  <p:cSld name="1_Título y objeto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7"/>
          <p:cNvSpPr txBox="1">
            <a:spLocks noGrp="1"/>
          </p:cNvSpPr>
          <p:nvPr>
            <p:ph type="body" idx="1"/>
          </p:nvPr>
        </p:nvSpPr>
        <p:spPr>
          <a:xfrm>
            <a:off x="685800" y="527901"/>
            <a:ext cx="10817352" cy="5754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p4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4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4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pic>
        <p:nvPicPr>
          <p:cNvPr id="67" name="Google Shape;67;p47" descr="Logotipo&#10;&#10;Descripción generada automáticament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4637" y="240067"/>
            <a:ext cx="500740" cy="6438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8"/>
          <p:cNvSpPr txBox="1">
            <a:spLocks noGrp="1"/>
          </p:cNvSpPr>
          <p:nvPr>
            <p:ph type="title"/>
          </p:nvPr>
        </p:nvSpPr>
        <p:spPr>
          <a:xfrm>
            <a:off x="685800" y="328549"/>
            <a:ext cx="10817352" cy="494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4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4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" name="Google Shape;72;p4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4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4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9"/>
          <p:cNvSpPr txBox="1">
            <a:spLocks noGrp="1"/>
          </p:cNvSpPr>
          <p:nvPr>
            <p:ph type="title"/>
          </p:nvPr>
        </p:nvSpPr>
        <p:spPr>
          <a:xfrm>
            <a:off x="685800" y="328549"/>
            <a:ext cx="10817352" cy="494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Times New Roman"/>
              <a:buNone/>
              <a:defRPr sz="32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39"/>
          <p:cNvSpPr txBox="1">
            <a:spLocks noGrp="1"/>
          </p:cNvSpPr>
          <p:nvPr>
            <p:ph type="body" idx="1"/>
          </p:nvPr>
        </p:nvSpPr>
        <p:spPr>
          <a:xfrm>
            <a:off x="685800" y="1298448"/>
            <a:ext cx="10817352" cy="4983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3937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3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3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chart" Target="../charts/chart6.xml"/><Relationship Id="rId3" Type="http://schemas.openxmlformats.org/officeDocument/2006/relationships/chart" Target="../charts/chart1.xml"/><Relationship Id="rId7" Type="http://schemas.openxmlformats.org/officeDocument/2006/relationships/chart" Target="../charts/chart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9DC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6800" y="1883934"/>
            <a:ext cx="10058400" cy="2869996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"/>
          <p:cNvSpPr txBox="1"/>
          <p:nvPr/>
        </p:nvSpPr>
        <p:spPr>
          <a:xfrm>
            <a:off x="2209800" y="4753930"/>
            <a:ext cx="74422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1" i="1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“Ciencia y Tecnología al Servicio del País”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3">
            <a:extLst>
              <a:ext uri="{FF2B5EF4-FFF2-40B4-BE49-F238E27FC236}">
                <a16:creationId xmlns:a16="http://schemas.microsoft.com/office/drawing/2014/main" id="{34DA4E1E-7ED6-B4AF-72C2-D92B287851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4953001"/>
            <a:ext cx="78486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s-PE"/>
              <a:t>Durante el paleolítico medio, se calcula que el mundo tenía un millón de habitantes humanos.  Ya ocupaban Eurasia.</a:t>
            </a:r>
          </a:p>
        </p:txBody>
      </p:sp>
      <p:sp>
        <p:nvSpPr>
          <p:cNvPr id="5129" name="Text Box 9">
            <a:extLst>
              <a:ext uri="{FF2B5EF4-FFF2-40B4-BE49-F238E27FC236}">
                <a16:creationId xmlns:a16="http://schemas.microsoft.com/office/drawing/2014/main" id="{9A4F9CDD-92A1-5CF2-F86E-3B2FE6B0F2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4648200"/>
            <a:ext cx="6934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s-PE"/>
              <a:t>Hace trescientos mil años...</a:t>
            </a:r>
          </a:p>
        </p:txBody>
      </p:sp>
      <p:pic>
        <p:nvPicPr>
          <p:cNvPr id="16388" name="Picture 10">
            <a:extLst>
              <a:ext uri="{FF2B5EF4-FFF2-40B4-BE49-F238E27FC236}">
                <a16:creationId xmlns:a16="http://schemas.microsoft.com/office/drawing/2014/main" id="{AD7C983B-A8F3-4FCB-5CE2-3CD8C4E1C2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609601"/>
            <a:ext cx="7677150" cy="387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36" name="Line 16">
            <a:extLst>
              <a:ext uri="{FF2B5EF4-FFF2-40B4-BE49-F238E27FC236}">
                <a16:creationId xmlns:a16="http://schemas.microsoft.com/office/drawing/2014/main" id="{987F2F3A-BD32-18D3-E746-EAFDD59897B8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6400800"/>
            <a:ext cx="39624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16390" name="Text Box 17">
            <a:extLst>
              <a:ext uri="{FF2B5EF4-FFF2-40B4-BE49-F238E27FC236}">
                <a16:creationId xmlns:a16="http://schemas.microsoft.com/office/drawing/2014/main" id="{BCE11739-B7F5-3FB8-AC2A-41E0886BB4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6400800"/>
            <a:ext cx="8445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s-PE" sz="1200" b="1"/>
              <a:t>-1.000.000</a:t>
            </a:r>
          </a:p>
        </p:txBody>
      </p:sp>
      <p:sp>
        <p:nvSpPr>
          <p:cNvPr id="16391" name="Line 18">
            <a:extLst>
              <a:ext uri="{FF2B5EF4-FFF2-40B4-BE49-F238E27FC236}">
                <a16:creationId xmlns:a16="http://schemas.microsoft.com/office/drawing/2014/main" id="{79CBFD8D-9EF2-4D24-5611-44D94CF23A6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6324600"/>
            <a:ext cx="0" cy="7620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16392" name="Text Box 19">
            <a:extLst>
              <a:ext uri="{FF2B5EF4-FFF2-40B4-BE49-F238E27FC236}">
                <a16:creationId xmlns:a16="http://schemas.microsoft.com/office/drawing/2014/main" id="{02DB7F34-6B5D-BB82-FC8E-53CA91104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6172200"/>
            <a:ext cx="5270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s-PE" sz="1200" b="1"/>
              <a:t>0,125</a:t>
            </a:r>
          </a:p>
        </p:txBody>
      </p:sp>
      <p:sp>
        <p:nvSpPr>
          <p:cNvPr id="5140" name="Text Box 20">
            <a:extLst>
              <a:ext uri="{FF2B5EF4-FFF2-40B4-BE49-F238E27FC236}">
                <a16:creationId xmlns:a16="http://schemas.microsoft.com/office/drawing/2014/main" id="{1D0F886A-8E76-19B0-3439-9E52228B11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6400800"/>
            <a:ext cx="7302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s-PE" sz="1200" b="1"/>
              <a:t>-300.000</a:t>
            </a:r>
          </a:p>
        </p:txBody>
      </p:sp>
      <p:sp>
        <p:nvSpPr>
          <p:cNvPr id="5141" name="Line 21">
            <a:extLst>
              <a:ext uri="{FF2B5EF4-FFF2-40B4-BE49-F238E27FC236}">
                <a16:creationId xmlns:a16="http://schemas.microsoft.com/office/drawing/2014/main" id="{80EB24EB-5716-0095-23C3-E5C4594332C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67400" y="6172200"/>
            <a:ext cx="0" cy="22860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5142" name="Text Box 22">
            <a:extLst>
              <a:ext uri="{FF2B5EF4-FFF2-40B4-BE49-F238E27FC236}">
                <a16:creationId xmlns:a16="http://schemas.microsoft.com/office/drawing/2014/main" id="{01B6F60D-DC35-61F8-04E5-C5AFF897D0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6019800"/>
            <a:ext cx="2603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s-PE" sz="1200" b="1"/>
              <a:t>1</a:t>
            </a:r>
          </a:p>
        </p:txBody>
      </p:sp>
      <p:sp>
        <p:nvSpPr>
          <p:cNvPr id="16396" name="Line 23">
            <a:extLst>
              <a:ext uri="{FF2B5EF4-FFF2-40B4-BE49-F238E27FC236}">
                <a16:creationId xmlns:a16="http://schemas.microsoft.com/office/drawing/2014/main" id="{F13B3965-FE26-1078-EAA0-827959541761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6400800"/>
            <a:ext cx="3048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71132760"/>
      </p:ext>
    </p:extLst>
  </p:cSld>
  <p:clrMapOvr>
    <a:masterClrMapping/>
  </p:clrMapOvr>
  <p:transition spd="slow" advClick="0" advTm="3000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" fill="hold"/>
                                        <p:tgtEl>
                                          <p:spTgt spid="5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" fill="hold"/>
                                        <p:tgtEl>
                                          <p:spTgt spid="5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" fill="hold"/>
                                        <p:tgtEl>
                                          <p:spTgt spid="5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5" fill="hold"/>
                                        <p:tgtEl>
                                          <p:spTgt spid="5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75"/>
                            </p:stCondLst>
                            <p:childTnLst>
                              <p:par>
                                <p:cTn id="12" presetID="17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575"/>
                            </p:stCondLst>
                            <p:childTnLst>
                              <p:par>
                                <p:cTn id="19" presetID="17" presetClass="entr" presetSubtype="8" fill="hold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75" fill="hold"/>
                                        <p:tgtEl>
                                          <p:spTgt spid="5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" fill="hold"/>
                                        <p:tgtEl>
                                          <p:spTgt spid="5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" fill="hold"/>
                                        <p:tgtEl>
                                          <p:spTgt spid="5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" fill="hold"/>
                                        <p:tgtEl>
                                          <p:spTgt spid="5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650"/>
                            </p:stCondLst>
                            <p:childTnLst>
                              <p:par>
                                <p:cTn id="26" presetID="17" presetClass="entr" presetSubtype="8" fill="hold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75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75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75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725"/>
                            </p:stCondLst>
                            <p:childTnLst>
                              <p:par>
                                <p:cTn id="33" presetID="17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13">
            <a:extLst>
              <a:ext uri="{FF2B5EF4-FFF2-40B4-BE49-F238E27FC236}">
                <a16:creationId xmlns:a16="http://schemas.microsoft.com/office/drawing/2014/main" id="{45959330-21F6-F764-72BE-E8A9249021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609601"/>
            <a:ext cx="7677150" cy="387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Text Box 3">
            <a:extLst>
              <a:ext uri="{FF2B5EF4-FFF2-40B4-BE49-F238E27FC236}">
                <a16:creationId xmlns:a16="http://schemas.microsoft.com/office/drawing/2014/main" id="{DCB71DE0-0077-4A71-A5D5-E969F947C9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4495801"/>
            <a:ext cx="80010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s-PE"/>
              <a:t>Poco antes de comenzar el neolítico, se calcula que el mundo tenía cinco  millones de habitantes humanos.  Ya ocupaban todo el mundo.</a:t>
            </a:r>
          </a:p>
        </p:txBody>
      </p:sp>
      <p:sp>
        <p:nvSpPr>
          <p:cNvPr id="6149" name="Text Box 5">
            <a:extLst>
              <a:ext uri="{FF2B5EF4-FFF2-40B4-BE49-F238E27FC236}">
                <a16:creationId xmlns:a16="http://schemas.microsoft.com/office/drawing/2014/main" id="{73B8CEC1-001E-A5FF-3EE2-5A9B0C009D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4191000"/>
            <a:ext cx="6934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s-PE"/>
              <a:t>Hace diez mil años...</a:t>
            </a:r>
          </a:p>
        </p:txBody>
      </p:sp>
      <p:sp>
        <p:nvSpPr>
          <p:cNvPr id="6151" name="Line 7">
            <a:extLst>
              <a:ext uri="{FF2B5EF4-FFF2-40B4-BE49-F238E27FC236}">
                <a16:creationId xmlns:a16="http://schemas.microsoft.com/office/drawing/2014/main" id="{6826259D-2CE7-ED7F-0402-3D46DD66B2B9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6400800"/>
            <a:ext cx="64008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17414" name="Text Box 8">
            <a:extLst>
              <a:ext uri="{FF2B5EF4-FFF2-40B4-BE49-F238E27FC236}">
                <a16:creationId xmlns:a16="http://schemas.microsoft.com/office/drawing/2014/main" id="{6F7330AC-E574-3BD6-DB79-B61B820DE9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6400800"/>
            <a:ext cx="8445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s-PE" sz="1200" b="1"/>
              <a:t>-1.000.000</a:t>
            </a:r>
          </a:p>
        </p:txBody>
      </p:sp>
      <p:sp>
        <p:nvSpPr>
          <p:cNvPr id="17415" name="Line 9">
            <a:extLst>
              <a:ext uri="{FF2B5EF4-FFF2-40B4-BE49-F238E27FC236}">
                <a16:creationId xmlns:a16="http://schemas.microsoft.com/office/drawing/2014/main" id="{B70E2EF4-B90B-88D0-3BC5-57F523F2979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6324600"/>
            <a:ext cx="0" cy="7620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17416" name="Text Box 10">
            <a:extLst>
              <a:ext uri="{FF2B5EF4-FFF2-40B4-BE49-F238E27FC236}">
                <a16:creationId xmlns:a16="http://schemas.microsoft.com/office/drawing/2014/main" id="{4E7A09FD-8118-629E-3A3B-E1DEABC3C1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6172200"/>
            <a:ext cx="5270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s-PE" sz="1200" b="1"/>
              <a:t>0,125</a:t>
            </a:r>
          </a:p>
        </p:txBody>
      </p:sp>
      <p:sp>
        <p:nvSpPr>
          <p:cNvPr id="17417" name="Text Box 11">
            <a:extLst>
              <a:ext uri="{FF2B5EF4-FFF2-40B4-BE49-F238E27FC236}">
                <a16:creationId xmlns:a16="http://schemas.microsoft.com/office/drawing/2014/main" id="{6EC23ED9-4D87-1333-FD45-A878B6CC6C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6400800"/>
            <a:ext cx="7302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s-PE" sz="1200" b="1"/>
              <a:t>-300.000</a:t>
            </a:r>
          </a:p>
        </p:txBody>
      </p:sp>
      <p:sp>
        <p:nvSpPr>
          <p:cNvPr id="17418" name="Line 12">
            <a:extLst>
              <a:ext uri="{FF2B5EF4-FFF2-40B4-BE49-F238E27FC236}">
                <a16:creationId xmlns:a16="http://schemas.microsoft.com/office/drawing/2014/main" id="{ECEF717A-CD10-E392-2999-AAE613FDB41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67400" y="6172200"/>
            <a:ext cx="0" cy="22860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6158" name="Line 14">
            <a:extLst>
              <a:ext uri="{FF2B5EF4-FFF2-40B4-BE49-F238E27FC236}">
                <a16:creationId xmlns:a16="http://schemas.microsoft.com/office/drawing/2014/main" id="{F490ED6F-8787-B6B9-B007-17B1A619BE1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534400" y="5715000"/>
            <a:ext cx="0" cy="68580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17420" name="Line 16">
            <a:extLst>
              <a:ext uri="{FF2B5EF4-FFF2-40B4-BE49-F238E27FC236}">
                <a16:creationId xmlns:a16="http://schemas.microsoft.com/office/drawing/2014/main" id="{02E76A36-87A2-EEFF-CEFD-EEFB69E73599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6400800"/>
            <a:ext cx="39624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17421" name="Text Box 17">
            <a:extLst>
              <a:ext uri="{FF2B5EF4-FFF2-40B4-BE49-F238E27FC236}">
                <a16:creationId xmlns:a16="http://schemas.microsoft.com/office/drawing/2014/main" id="{251BD109-EA15-8239-288A-72AF67071A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6019800"/>
            <a:ext cx="2603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s-PE" sz="1200" b="1"/>
              <a:t>1</a:t>
            </a:r>
          </a:p>
        </p:txBody>
      </p:sp>
      <p:sp>
        <p:nvSpPr>
          <p:cNvPr id="6162" name="Text Box 18">
            <a:extLst>
              <a:ext uri="{FF2B5EF4-FFF2-40B4-BE49-F238E27FC236}">
                <a16:creationId xmlns:a16="http://schemas.microsoft.com/office/drawing/2014/main" id="{BD4CC8AB-AD06-CDBF-AAA0-47C5C17321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5638800"/>
            <a:ext cx="2603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s-PE" sz="1200" b="1"/>
              <a:t>5</a:t>
            </a:r>
          </a:p>
        </p:txBody>
      </p:sp>
      <p:sp>
        <p:nvSpPr>
          <p:cNvPr id="6163" name="Text Box 19">
            <a:extLst>
              <a:ext uri="{FF2B5EF4-FFF2-40B4-BE49-F238E27FC236}">
                <a16:creationId xmlns:a16="http://schemas.microsoft.com/office/drawing/2014/main" id="{27D3BC9B-1A6F-B884-179C-33899E48BA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85150" y="6400800"/>
            <a:ext cx="6540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s-PE" sz="1200" b="1"/>
              <a:t>-10.000</a:t>
            </a:r>
          </a:p>
        </p:txBody>
      </p:sp>
    </p:spTree>
    <p:extLst>
      <p:ext uri="{BB962C8B-B14F-4D97-AF65-F5344CB8AC3E}">
        <p14:creationId xmlns:p14="http://schemas.microsoft.com/office/powerpoint/2010/main" val="1760833848"/>
      </p:ext>
    </p:extLst>
  </p:cSld>
  <p:clrMapOvr>
    <a:masterClrMapping/>
  </p:clrMapOvr>
  <p:transition spd="slow" advTm="3000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5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75"/>
                            </p:stCondLst>
                            <p:childTnLst>
                              <p:par>
                                <p:cTn id="12" presetID="17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1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1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17" presetClass="entr" presetSubtype="8" fill="hold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75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75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575"/>
                            </p:stCondLst>
                            <p:childTnLst>
                              <p:par>
                                <p:cTn id="32" presetID="17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6" name="Text Box 14">
            <a:extLst>
              <a:ext uri="{FF2B5EF4-FFF2-40B4-BE49-F238E27FC236}">
                <a16:creationId xmlns:a16="http://schemas.microsoft.com/office/drawing/2014/main" id="{CD82353C-471C-C85F-C4D3-5F8A6CBC99AA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2316957" y="4617244"/>
            <a:ext cx="1676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s-PE" sz="1800"/>
              <a:t>Guerras Púnicas</a:t>
            </a:r>
          </a:p>
        </p:txBody>
      </p:sp>
      <p:sp>
        <p:nvSpPr>
          <p:cNvPr id="13328" name="Text Box 16">
            <a:extLst>
              <a:ext uri="{FF2B5EF4-FFF2-40B4-BE49-F238E27FC236}">
                <a16:creationId xmlns:a16="http://schemas.microsoft.com/office/drawing/2014/main" id="{7C7153B3-144D-6975-7EA3-3C1427D9EB93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1567657" y="4629944"/>
            <a:ext cx="180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s-PE" sz="1800"/>
              <a:t>Alejandro Magno</a:t>
            </a:r>
          </a:p>
        </p:txBody>
      </p:sp>
      <p:sp>
        <p:nvSpPr>
          <p:cNvPr id="13347" name="Text Box 35">
            <a:extLst>
              <a:ext uri="{FF2B5EF4-FFF2-40B4-BE49-F238E27FC236}">
                <a16:creationId xmlns:a16="http://schemas.microsoft.com/office/drawing/2014/main" id="{DD259033-99CE-2787-272C-64DC358F9A87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2894807" y="4509294"/>
            <a:ext cx="17399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s-PE" sz="1800"/>
              <a:t>Imperio Romano</a:t>
            </a:r>
          </a:p>
        </p:txBody>
      </p:sp>
      <p:grpSp>
        <p:nvGrpSpPr>
          <p:cNvPr id="13370" name="Group 58">
            <a:extLst>
              <a:ext uri="{FF2B5EF4-FFF2-40B4-BE49-F238E27FC236}">
                <a16:creationId xmlns:a16="http://schemas.microsoft.com/office/drawing/2014/main" id="{31C0378D-9D47-A60F-F010-A7AAD2BACB88}"/>
              </a:ext>
            </a:extLst>
          </p:cNvPr>
          <p:cNvGrpSpPr>
            <a:grpSpLocks/>
          </p:cNvGrpSpPr>
          <p:nvPr/>
        </p:nvGrpSpPr>
        <p:grpSpPr bwMode="auto">
          <a:xfrm>
            <a:off x="1644650" y="1295400"/>
            <a:ext cx="8718550" cy="5257800"/>
            <a:chOff x="76" y="816"/>
            <a:chExt cx="5492" cy="3312"/>
          </a:xfrm>
        </p:grpSpPr>
        <p:sp>
          <p:nvSpPr>
            <p:cNvPr id="18439" name="Line 57">
              <a:extLst>
                <a:ext uri="{FF2B5EF4-FFF2-40B4-BE49-F238E27FC236}">
                  <a16:creationId xmlns:a16="http://schemas.microsoft.com/office/drawing/2014/main" id="{71043BAE-29F0-07BA-EA8F-3650428A92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561"/>
              <a:ext cx="4848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grpSp>
          <p:nvGrpSpPr>
            <p:cNvPr id="18440" name="Group 54">
              <a:extLst>
                <a:ext uri="{FF2B5EF4-FFF2-40B4-BE49-F238E27FC236}">
                  <a16:creationId xmlns:a16="http://schemas.microsoft.com/office/drawing/2014/main" id="{8D7D6EF7-7BC7-83A5-152A-73952E8B732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" y="816"/>
              <a:ext cx="5492" cy="3312"/>
              <a:chOff x="76" y="816"/>
              <a:chExt cx="5492" cy="3312"/>
            </a:xfrm>
          </p:grpSpPr>
          <p:sp>
            <p:nvSpPr>
              <p:cNvPr id="18441" name="Line 2">
                <a:extLst>
                  <a:ext uri="{FF2B5EF4-FFF2-40B4-BE49-F238E27FC236}">
                    <a16:creationId xmlns:a16="http://schemas.microsoft.com/office/drawing/2014/main" id="{96CC7B45-144F-6AED-C3C3-14C8100867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2" y="3648"/>
                <a:ext cx="4848" cy="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/>
              </a:p>
            </p:txBody>
          </p:sp>
          <p:sp>
            <p:nvSpPr>
              <p:cNvPr id="18442" name="Freeform 4">
                <a:extLst>
                  <a:ext uri="{FF2B5EF4-FFF2-40B4-BE49-F238E27FC236}">
                    <a16:creationId xmlns:a16="http://schemas.microsoft.com/office/drawing/2014/main" id="{B2E896CD-A825-5592-E394-40A2E93D65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2" y="1392"/>
                <a:ext cx="4704" cy="2208"/>
              </a:xfrm>
              <a:custGeom>
                <a:avLst/>
                <a:gdLst>
                  <a:gd name="T0" fmla="*/ 0 w 4848"/>
                  <a:gd name="T1" fmla="*/ 2208 h 3120"/>
                  <a:gd name="T2" fmla="*/ 1956 w 4848"/>
                  <a:gd name="T3" fmla="*/ 2140 h 3120"/>
                  <a:gd name="T4" fmla="*/ 3400 w 4848"/>
                  <a:gd name="T5" fmla="*/ 2072 h 3120"/>
                  <a:gd name="T6" fmla="*/ 4052 w 4848"/>
                  <a:gd name="T7" fmla="*/ 1970 h 3120"/>
                  <a:gd name="T8" fmla="*/ 4425 w 4848"/>
                  <a:gd name="T9" fmla="*/ 1597 h 3120"/>
                  <a:gd name="T10" fmla="*/ 4657 w 4848"/>
                  <a:gd name="T11" fmla="*/ 272 h 3120"/>
                  <a:gd name="T12" fmla="*/ 4704 w 4848"/>
                  <a:gd name="T13" fmla="*/ 0 h 312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4848" h="3120">
                    <a:moveTo>
                      <a:pt x="0" y="3120"/>
                    </a:moveTo>
                    <a:cubicBezTo>
                      <a:pt x="716" y="3088"/>
                      <a:pt x="1432" y="3056"/>
                      <a:pt x="2016" y="3024"/>
                    </a:cubicBezTo>
                    <a:cubicBezTo>
                      <a:pt x="2600" y="2992"/>
                      <a:pt x="3144" y="2968"/>
                      <a:pt x="3504" y="2928"/>
                    </a:cubicBezTo>
                    <a:cubicBezTo>
                      <a:pt x="3864" y="2888"/>
                      <a:pt x="4000" y="2896"/>
                      <a:pt x="4176" y="2784"/>
                    </a:cubicBezTo>
                    <a:cubicBezTo>
                      <a:pt x="4352" y="2672"/>
                      <a:pt x="4456" y="2656"/>
                      <a:pt x="4560" y="2256"/>
                    </a:cubicBezTo>
                    <a:cubicBezTo>
                      <a:pt x="4664" y="1856"/>
                      <a:pt x="4752" y="760"/>
                      <a:pt x="4800" y="384"/>
                    </a:cubicBezTo>
                    <a:cubicBezTo>
                      <a:pt x="4848" y="8"/>
                      <a:pt x="4848" y="4"/>
                      <a:pt x="4848" y="0"/>
                    </a:cubicBezTo>
                  </a:path>
                </a:pathLst>
              </a:custGeom>
              <a:noFill/>
              <a:ln w="57150" cmpd="sng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/>
              </a:p>
            </p:txBody>
          </p:sp>
          <p:sp>
            <p:nvSpPr>
              <p:cNvPr id="18443" name="Text Box 5">
                <a:extLst>
                  <a:ext uri="{FF2B5EF4-FFF2-40B4-BE49-F238E27FC236}">
                    <a16:creationId xmlns:a16="http://schemas.microsoft.com/office/drawing/2014/main" id="{3AE4E5C0-7B4A-7203-FE11-EFA826292B6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4" y="3696"/>
                <a:ext cx="35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s-PE" sz="1600" b="1"/>
                  <a:t>-500</a:t>
                </a:r>
              </a:p>
            </p:txBody>
          </p:sp>
          <p:sp>
            <p:nvSpPr>
              <p:cNvPr id="18444" name="Line 17">
                <a:extLst>
                  <a:ext uri="{FF2B5EF4-FFF2-40B4-BE49-F238E27FC236}">
                    <a16:creationId xmlns:a16="http://schemas.microsoft.com/office/drawing/2014/main" id="{204F6BB0-7DC6-1E05-3E95-8E1C2B70C6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" y="3648"/>
                <a:ext cx="0" cy="48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/>
              </a:p>
            </p:txBody>
          </p:sp>
          <p:sp>
            <p:nvSpPr>
              <p:cNvPr id="18445" name="Line 18">
                <a:extLst>
                  <a:ext uri="{FF2B5EF4-FFF2-40B4-BE49-F238E27FC236}">
                    <a16:creationId xmlns:a16="http://schemas.microsoft.com/office/drawing/2014/main" id="{A573C08F-03C8-983D-3F81-88CFFCB165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44" y="3648"/>
                <a:ext cx="0" cy="48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/>
              </a:p>
            </p:txBody>
          </p:sp>
          <p:sp>
            <p:nvSpPr>
              <p:cNvPr id="18446" name="Line 26">
                <a:extLst>
                  <a:ext uri="{FF2B5EF4-FFF2-40B4-BE49-F238E27FC236}">
                    <a16:creationId xmlns:a16="http://schemas.microsoft.com/office/drawing/2014/main" id="{08F8E41C-685F-B924-4997-D29701240F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28" y="3648"/>
                <a:ext cx="0" cy="48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/>
              </a:p>
            </p:txBody>
          </p:sp>
          <p:sp>
            <p:nvSpPr>
              <p:cNvPr id="18447" name="Text Box 33">
                <a:extLst>
                  <a:ext uri="{FF2B5EF4-FFF2-40B4-BE49-F238E27FC236}">
                    <a16:creationId xmlns:a16="http://schemas.microsoft.com/office/drawing/2014/main" id="{1BD207D7-6025-72AC-12C6-D7B65B6D283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48" y="3696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s-PE" sz="1600" b="1"/>
                  <a:t>0</a:t>
                </a:r>
              </a:p>
            </p:txBody>
          </p:sp>
          <p:sp>
            <p:nvSpPr>
              <p:cNvPr id="18448" name="Text Box 34">
                <a:extLst>
                  <a:ext uri="{FF2B5EF4-FFF2-40B4-BE49-F238E27FC236}">
                    <a16:creationId xmlns:a16="http://schemas.microsoft.com/office/drawing/2014/main" id="{044E41CC-A195-3646-2AC0-41C7B6936EA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4" y="3696"/>
                <a:ext cx="35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s-PE" sz="1600" b="1"/>
                  <a:t>-250</a:t>
                </a:r>
              </a:p>
            </p:txBody>
          </p:sp>
          <p:sp>
            <p:nvSpPr>
              <p:cNvPr id="18449" name="Line 43">
                <a:extLst>
                  <a:ext uri="{FF2B5EF4-FFF2-40B4-BE49-F238E27FC236}">
                    <a16:creationId xmlns:a16="http://schemas.microsoft.com/office/drawing/2014/main" id="{803EAD36-6D9E-251B-A5DE-29A20C7B4B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0" y="2448"/>
                <a:ext cx="0" cy="1208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/>
              </a:p>
            </p:txBody>
          </p:sp>
          <p:sp>
            <p:nvSpPr>
              <p:cNvPr id="18450" name="Text Box 49">
                <a:extLst>
                  <a:ext uri="{FF2B5EF4-FFF2-40B4-BE49-F238E27FC236}">
                    <a16:creationId xmlns:a16="http://schemas.microsoft.com/office/drawing/2014/main" id="{011B82A1-B5B8-58FF-2808-91512CEC239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6" y="3456"/>
                <a:ext cx="30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s-PE" sz="1600" b="1"/>
                  <a:t>200</a:t>
                </a:r>
              </a:p>
            </p:txBody>
          </p:sp>
          <p:sp>
            <p:nvSpPr>
              <p:cNvPr id="18451" name="Rectangle 51">
                <a:extLst>
                  <a:ext uri="{FF2B5EF4-FFF2-40B4-BE49-F238E27FC236}">
                    <a16:creationId xmlns:a16="http://schemas.microsoft.com/office/drawing/2014/main" id="{121A503F-8EC7-D27D-EA52-9BC013644C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0" y="816"/>
                <a:ext cx="3888" cy="331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s-PE" altLang="es-PE"/>
              </a:p>
            </p:txBody>
          </p:sp>
        </p:grpSp>
      </p:grpSp>
      <p:sp>
        <p:nvSpPr>
          <p:cNvPr id="13365" name="Text Box 53">
            <a:extLst>
              <a:ext uri="{FF2B5EF4-FFF2-40B4-BE49-F238E27FC236}">
                <a16:creationId xmlns:a16="http://schemas.microsoft.com/office/drawing/2014/main" id="{1533B7DE-B880-9F56-CA6E-CE95A2FF33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1526" y="574676"/>
            <a:ext cx="77882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s-PE"/>
              <a:t>En tiempos del Imperio Romano se calcula que había ciento cincuenta millones de habitantes, 50 en torno al Mediterráneo, 50 en China, y el resto dispersos por todos los continentes</a:t>
            </a:r>
          </a:p>
        </p:txBody>
      </p:sp>
    </p:spTree>
    <p:extLst>
      <p:ext uri="{BB962C8B-B14F-4D97-AF65-F5344CB8AC3E}">
        <p14:creationId xmlns:p14="http://schemas.microsoft.com/office/powerpoint/2010/main" val="1391523385"/>
      </p:ext>
    </p:extLst>
  </p:cSld>
  <p:clrMapOvr>
    <a:masterClrMapping/>
  </p:clrMapOvr>
  <p:transition spd="slow" advTm="300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2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" fill="hold"/>
                                        <p:tgtEl>
                                          <p:spTgt spid="13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" fill="hold"/>
                                        <p:tgtEl>
                                          <p:spTgt spid="13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" fill="hold"/>
                                        <p:tgtEl>
                                          <p:spTgt spid="133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5" fill="hold"/>
                                        <p:tgtEl>
                                          <p:spTgt spid="133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3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3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3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3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3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3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3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17" presetClass="entr" presetSubtype="2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3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3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3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3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7" presetClass="entr" presetSubtype="2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3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33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33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5" name="Text Box 15">
            <a:extLst>
              <a:ext uri="{FF2B5EF4-FFF2-40B4-BE49-F238E27FC236}">
                <a16:creationId xmlns:a16="http://schemas.microsoft.com/office/drawing/2014/main" id="{A5638F81-7264-4C2D-04DB-E711C1495349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4434682" y="5058569"/>
            <a:ext cx="641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s-PE" sz="1800"/>
              <a:t>Atila</a:t>
            </a:r>
          </a:p>
        </p:txBody>
      </p:sp>
      <p:sp>
        <p:nvSpPr>
          <p:cNvPr id="15397" name="Text Box 37">
            <a:extLst>
              <a:ext uri="{FF2B5EF4-FFF2-40B4-BE49-F238E27FC236}">
                <a16:creationId xmlns:a16="http://schemas.microsoft.com/office/drawing/2014/main" id="{EF9A99DA-5388-AC2B-4AC8-601D0B17566B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4796632" y="4353719"/>
            <a:ext cx="2051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s-PE" sz="1800"/>
              <a:t>Expansión del Islam</a:t>
            </a:r>
          </a:p>
        </p:txBody>
      </p:sp>
      <p:sp>
        <p:nvSpPr>
          <p:cNvPr id="15398" name="Text Box 38">
            <a:extLst>
              <a:ext uri="{FF2B5EF4-FFF2-40B4-BE49-F238E27FC236}">
                <a16:creationId xmlns:a16="http://schemas.microsoft.com/office/drawing/2014/main" id="{76B9A048-435B-2D72-1F65-F3BCAA5DFA78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6050757" y="4693444"/>
            <a:ext cx="1371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s-PE" sz="1800"/>
              <a:t>Las cruzadas</a:t>
            </a:r>
          </a:p>
        </p:txBody>
      </p:sp>
      <p:sp>
        <p:nvSpPr>
          <p:cNvPr id="15399" name="Text Box 39">
            <a:extLst>
              <a:ext uri="{FF2B5EF4-FFF2-40B4-BE49-F238E27FC236}">
                <a16:creationId xmlns:a16="http://schemas.microsoft.com/office/drawing/2014/main" id="{8A8B5CB2-CE6E-38E3-4F2B-BD097A23A1B8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6793707" y="4617244"/>
            <a:ext cx="12573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s-PE" sz="1800"/>
              <a:t>Marco Polo</a:t>
            </a:r>
          </a:p>
        </p:txBody>
      </p:sp>
      <p:sp>
        <p:nvSpPr>
          <p:cNvPr id="15400" name="Text Box 40">
            <a:extLst>
              <a:ext uri="{FF2B5EF4-FFF2-40B4-BE49-F238E27FC236}">
                <a16:creationId xmlns:a16="http://schemas.microsoft.com/office/drawing/2014/main" id="{D0288C8A-F256-7151-6AD0-3E4038D4EA0E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7421833" y="4216126"/>
            <a:ext cx="1717137" cy="568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s-PE" sz="1800"/>
              <a:t>Descubrimiento </a:t>
            </a:r>
          </a:p>
          <a:p>
            <a:pPr>
              <a:lnSpc>
                <a:spcPct val="70000"/>
              </a:lnSpc>
            </a:pPr>
            <a:r>
              <a:rPr lang="en-US" altLang="es-PE" sz="1800"/>
              <a:t>de América</a:t>
            </a:r>
          </a:p>
        </p:txBody>
      </p:sp>
      <p:sp>
        <p:nvSpPr>
          <p:cNvPr id="15416" name="Text Box 56">
            <a:extLst>
              <a:ext uri="{FF2B5EF4-FFF2-40B4-BE49-F238E27FC236}">
                <a16:creationId xmlns:a16="http://schemas.microsoft.com/office/drawing/2014/main" id="{1320B4E6-C412-849E-9395-9207C7C33A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3926" y="346076"/>
            <a:ext cx="656907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s-PE"/>
              <a:t>La población necesita varios siglos para duplicarse.</a:t>
            </a:r>
          </a:p>
          <a:p>
            <a:endParaRPr lang="en-US" altLang="es-PE"/>
          </a:p>
        </p:txBody>
      </p:sp>
      <p:sp>
        <p:nvSpPr>
          <p:cNvPr id="15417" name="Rectangle 57">
            <a:extLst>
              <a:ext uri="{FF2B5EF4-FFF2-40B4-BE49-F238E27FC236}">
                <a16:creationId xmlns:a16="http://schemas.microsoft.com/office/drawing/2014/main" id="{4AE7CF3D-12A5-2485-A9FA-E651BD6FF3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838201"/>
            <a:ext cx="65532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s-PE"/>
              <a:t>En el siglo XVI se alcanzan los quinientos millones de habitantes.</a:t>
            </a:r>
          </a:p>
        </p:txBody>
      </p:sp>
      <p:grpSp>
        <p:nvGrpSpPr>
          <p:cNvPr id="19465" name="Group 59">
            <a:extLst>
              <a:ext uri="{FF2B5EF4-FFF2-40B4-BE49-F238E27FC236}">
                <a16:creationId xmlns:a16="http://schemas.microsoft.com/office/drawing/2014/main" id="{226192AF-9326-32EB-7AB2-A9C36DE418D9}"/>
              </a:ext>
            </a:extLst>
          </p:cNvPr>
          <p:cNvGrpSpPr>
            <a:grpSpLocks/>
          </p:cNvGrpSpPr>
          <p:nvPr/>
        </p:nvGrpSpPr>
        <p:grpSpPr bwMode="auto">
          <a:xfrm>
            <a:off x="1638300" y="1981200"/>
            <a:ext cx="8572500" cy="4343400"/>
            <a:chOff x="72" y="1248"/>
            <a:chExt cx="5400" cy="2736"/>
          </a:xfrm>
        </p:grpSpPr>
        <p:sp>
          <p:nvSpPr>
            <p:cNvPr id="19466" name="Line 2">
              <a:extLst>
                <a:ext uri="{FF2B5EF4-FFF2-40B4-BE49-F238E27FC236}">
                  <a16:creationId xmlns:a16="http://schemas.microsoft.com/office/drawing/2014/main" id="{DFF982CD-5733-8B79-9A0E-F1B2F0160A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2" y="3648"/>
              <a:ext cx="4848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9467" name="Freeform 4">
              <a:extLst>
                <a:ext uri="{FF2B5EF4-FFF2-40B4-BE49-F238E27FC236}">
                  <a16:creationId xmlns:a16="http://schemas.microsoft.com/office/drawing/2014/main" id="{B878438B-2FFE-3DBC-4CC6-3D011E09E91D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" y="1392"/>
              <a:ext cx="4704" cy="2208"/>
            </a:xfrm>
            <a:custGeom>
              <a:avLst/>
              <a:gdLst>
                <a:gd name="T0" fmla="*/ 0 w 4848"/>
                <a:gd name="T1" fmla="*/ 2208 h 3120"/>
                <a:gd name="T2" fmla="*/ 1956 w 4848"/>
                <a:gd name="T3" fmla="*/ 2140 h 3120"/>
                <a:gd name="T4" fmla="*/ 3400 w 4848"/>
                <a:gd name="T5" fmla="*/ 2072 h 3120"/>
                <a:gd name="T6" fmla="*/ 4052 w 4848"/>
                <a:gd name="T7" fmla="*/ 1970 h 3120"/>
                <a:gd name="T8" fmla="*/ 4425 w 4848"/>
                <a:gd name="T9" fmla="*/ 1597 h 3120"/>
                <a:gd name="T10" fmla="*/ 4657 w 4848"/>
                <a:gd name="T11" fmla="*/ 272 h 3120"/>
                <a:gd name="T12" fmla="*/ 4704 w 4848"/>
                <a:gd name="T13" fmla="*/ 0 h 3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848" h="3120">
                  <a:moveTo>
                    <a:pt x="0" y="3120"/>
                  </a:moveTo>
                  <a:cubicBezTo>
                    <a:pt x="716" y="3088"/>
                    <a:pt x="1432" y="3056"/>
                    <a:pt x="2016" y="3024"/>
                  </a:cubicBezTo>
                  <a:cubicBezTo>
                    <a:pt x="2600" y="2992"/>
                    <a:pt x="3144" y="2968"/>
                    <a:pt x="3504" y="2928"/>
                  </a:cubicBezTo>
                  <a:cubicBezTo>
                    <a:pt x="3864" y="2888"/>
                    <a:pt x="4000" y="2896"/>
                    <a:pt x="4176" y="2784"/>
                  </a:cubicBezTo>
                  <a:cubicBezTo>
                    <a:pt x="4352" y="2672"/>
                    <a:pt x="4456" y="2656"/>
                    <a:pt x="4560" y="2256"/>
                  </a:cubicBezTo>
                  <a:cubicBezTo>
                    <a:pt x="4664" y="1856"/>
                    <a:pt x="4752" y="760"/>
                    <a:pt x="4800" y="384"/>
                  </a:cubicBezTo>
                  <a:cubicBezTo>
                    <a:pt x="4848" y="8"/>
                    <a:pt x="4848" y="4"/>
                    <a:pt x="4848" y="0"/>
                  </a:cubicBezTo>
                </a:path>
              </a:pathLst>
            </a:custGeom>
            <a:noFill/>
            <a:ln w="57150" cmpd="sng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9468" name="Text Box 5">
              <a:extLst>
                <a:ext uri="{FF2B5EF4-FFF2-40B4-BE49-F238E27FC236}">
                  <a16:creationId xmlns:a16="http://schemas.microsoft.com/office/drawing/2014/main" id="{6F488009-BD2B-8628-12FC-87BA0307B7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" y="3696"/>
              <a:ext cx="35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s-PE" sz="1600" b="1"/>
                <a:t>-500</a:t>
              </a:r>
            </a:p>
          </p:txBody>
        </p:sp>
        <p:sp>
          <p:nvSpPr>
            <p:cNvPr id="19469" name="Text Box 6">
              <a:extLst>
                <a:ext uri="{FF2B5EF4-FFF2-40B4-BE49-F238E27FC236}">
                  <a16:creationId xmlns:a16="http://schemas.microsoft.com/office/drawing/2014/main" id="{E7C524E8-6360-211A-0BC4-F3A25FB222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9" y="3696"/>
              <a:ext cx="3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s-PE" sz="1600" b="1"/>
                <a:t>750</a:t>
              </a:r>
            </a:p>
          </p:txBody>
        </p:sp>
        <p:sp>
          <p:nvSpPr>
            <p:cNvPr id="19470" name="Text Box 14">
              <a:extLst>
                <a:ext uri="{FF2B5EF4-FFF2-40B4-BE49-F238E27FC236}">
                  <a16:creationId xmlns:a16="http://schemas.microsoft.com/office/drawing/2014/main" id="{DC8A8663-54AC-8812-40C0-3CB5AF15B8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5400000">
              <a:off x="500" y="2908"/>
              <a:ext cx="105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s-PE" sz="1800"/>
                <a:t>Guerras Púnicas</a:t>
              </a:r>
            </a:p>
          </p:txBody>
        </p:sp>
        <p:sp>
          <p:nvSpPr>
            <p:cNvPr id="19471" name="Text Box 16">
              <a:extLst>
                <a:ext uri="{FF2B5EF4-FFF2-40B4-BE49-F238E27FC236}">
                  <a16:creationId xmlns:a16="http://schemas.microsoft.com/office/drawing/2014/main" id="{94B8F865-8B57-10E1-A6B8-AE7710205A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5400000">
              <a:off x="28" y="2916"/>
              <a:ext cx="11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s-PE" sz="1800"/>
                <a:t>Alejandro Magno</a:t>
              </a:r>
            </a:p>
          </p:txBody>
        </p:sp>
        <p:sp>
          <p:nvSpPr>
            <p:cNvPr id="19472" name="Line 17">
              <a:extLst>
                <a:ext uri="{FF2B5EF4-FFF2-40B4-BE49-F238E27FC236}">
                  <a16:creationId xmlns:a16="http://schemas.microsoft.com/office/drawing/2014/main" id="{2A7DB494-03AF-AB82-2ABF-6200198D6D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" y="3648"/>
              <a:ext cx="0" cy="4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9473" name="Line 18">
              <a:extLst>
                <a:ext uri="{FF2B5EF4-FFF2-40B4-BE49-F238E27FC236}">
                  <a16:creationId xmlns:a16="http://schemas.microsoft.com/office/drawing/2014/main" id="{5235317A-2C93-637D-778F-80EB1360C3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4" y="3648"/>
              <a:ext cx="0" cy="4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9474" name="Line 19">
              <a:extLst>
                <a:ext uri="{FF2B5EF4-FFF2-40B4-BE49-F238E27FC236}">
                  <a16:creationId xmlns:a16="http://schemas.microsoft.com/office/drawing/2014/main" id="{EA3ABEF8-771B-BE71-E6AB-F5CE5A9994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8" y="3648"/>
              <a:ext cx="0" cy="4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9475" name="Line 20">
              <a:extLst>
                <a:ext uri="{FF2B5EF4-FFF2-40B4-BE49-F238E27FC236}">
                  <a16:creationId xmlns:a16="http://schemas.microsoft.com/office/drawing/2014/main" id="{9F1555FA-E7C0-98F7-CB51-BE52962AB4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32" y="3648"/>
              <a:ext cx="0" cy="4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9476" name="Text Box 23">
              <a:extLst>
                <a:ext uri="{FF2B5EF4-FFF2-40B4-BE49-F238E27FC236}">
                  <a16:creationId xmlns:a16="http://schemas.microsoft.com/office/drawing/2014/main" id="{A271168A-B9E1-18C8-4D98-B33418800C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5" y="3696"/>
              <a:ext cx="40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s-PE" sz="1600" b="1"/>
                <a:t>1.250</a:t>
              </a:r>
            </a:p>
          </p:txBody>
        </p:sp>
        <p:sp>
          <p:nvSpPr>
            <p:cNvPr id="19477" name="Text Box 24">
              <a:extLst>
                <a:ext uri="{FF2B5EF4-FFF2-40B4-BE49-F238E27FC236}">
                  <a16:creationId xmlns:a16="http://schemas.microsoft.com/office/drawing/2014/main" id="{04C44861-2233-F3C0-2869-1847F29A07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3" y="3696"/>
              <a:ext cx="40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s-PE" sz="1600" b="1"/>
                <a:t>1.500</a:t>
              </a:r>
            </a:p>
          </p:txBody>
        </p:sp>
        <p:sp>
          <p:nvSpPr>
            <p:cNvPr id="19478" name="Text Box 25">
              <a:extLst>
                <a:ext uri="{FF2B5EF4-FFF2-40B4-BE49-F238E27FC236}">
                  <a16:creationId xmlns:a16="http://schemas.microsoft.com/office/drawing/2014/main" id="{B9F63ADA-BAF6-9F64-63FF-BA2A37BD84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7" y="3696"/>
              <a:ext cx="40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s-PE" sz="1600" b="1"/>
                <a:t>1.000</a:t>
              </a:r>
            </a:p>
          </p:txBody>
        </p:sp>
        <p:sp>
          <p:nvSpPr>
            <p:cNvPr id="19479" name="Line 26">
              <a:extLst>
                <a:ext uri="{FF2B5EF4-FFF2-40B4-BE49-F238E27FC236}">
                  <a16:creationId xmlns:a16="http://schemas.microsoft.com/office/drawing/2014/main" id="{4D6F52B6-1D51-FFCE-34ED-0ED86D6376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28" y="3648"/>
              <a:ext cx="0" cy="4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9480" name="Line 27">
              <a:extLst>
                <a:ext uri="{FF2B5EF4-FFF2-40B4-BE49-F238E27FC236}">
                  <a16:creationId xmlns:a16="http://schemas.microsoft.com/office/drawing/2014/main" id="{44D3D290-A873-C68A-D80C-D2FFEFC748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2" y="3648"/>
              <a:ext cx="0" cy="4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9481" name="Line 28">
              <a:extLst>
                <a:ext uri="{FF2B5EF4-FFF2-40B4-BE49-F238E27FC236}">
                  <a16:creationId xmlns:a16="http://schemas.microsoft.com/office/drawing/2014/main" id="{EDDC8A05-63BE-F8C0-18D2-0A97802868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96" y="3648"/>
              <a:ext cx="0" cy="4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9482" name="Line 29">
              <a:extLst>
                <a:ext uri="{FF2B5EF4-FFF2-40B4-BE49-F238E27FC236}">
                  <a16:creationId xmlns:a16="http://schemas.microsoft.com/office/drawing/2014/main" id="{E6FBB108-1FB6-FE15-62F3-E0604D2108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0" y="3648"/>
              <a:ext cx="0" cy="4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9483" name="Line 30">
              <a:extLst>
                <a:ext uri="{FF2B5EF4-FFF2-40B4-BE49-F238E27FC236}">
                  <a16:creationId xmlns:a16="http://schemas.microsoft.com/office/drawing/2014/main" id="{9C1C9FE0-71DA-46A1-AD97-36D2E9759D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3648"/>
              <a:ext cx="0" cy="4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9484" name="Text Box 31">
              <a:extLst>
                <a:ext uri="{FF2B5EF4-FFF2-40B4-BE49-F238E27FC236}">
                  <a16:creationId xmlns:a16="http://schemas.microsoft.com/office/drawing/2014/main" id="{BFA42FA9-BB2C-D1AD-009E-04FAF33E6A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20" y="3696"/>
              <a:ext cx="3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s-PE" sz="1600" b="1"/>
                <a:t>500</a:t>
              </a:r>
            </a:p>
          </p:txBody>
        </p:sp>
        <p:sp>
          <p:nvSpPr>
            <p:cNvPr id="19485" name="Text Box 32">
              <a:extLst>
                <a:ext uri="{FF2B5EF4-FFF2-40B4-BE49-F238E27FC236}">
                  <a16:creationId xmlns:a16="http://schemas.microsoft.com/office/drawing/2014/main" id="{D84614BC-3F11-8E5B-08AC-5A64CD2C67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42" y="3696"/>
              <a:ext cx="3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s-PE" sz="1600" b="1"/>
                <a:t>250</a:t>
              </a:r>
            </a:p>
          </p:txBody>
        </p:sp>
        <p:sp>
          <p:nvSpPr>
            <p:cNvPr id="19486" name="Text Box 33">
              <a:extLst>
                <a:ext uri="{FF2B5EF4-FFF2-40B4-BE49-F238E27FC236}">
                  <a16:creationId xmlns:a16="http://schemas.microsoft.com/office/drawing/2014/main" id="{AE83F1AB-049A-0FCD-DDE8-8FEE41CBD9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8" y="3696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s-PE" sz="1600" b="1"/>
                <a:t>0</a:t>
              </a:r>
            </a:p>
          </p:txBody>
        </p:sp>
        <p:sp>
          <p:nvSpPr>
            <p:cNvPr id="19487" name="Text Box 34">
              <a:extLst>
                <a:ext uri="{FF2B5EF4-FFF2-40B4-BE49-F238E27FC236}">
                  <a16:creationId xmlns:a16="http://schemas.microsoft.com/office/drawing/2014/main" id="{CF7BB5B4-C46F-D214-9BF3-D1A4B8F4A0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3696"/>
              <a:ext cx="35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s-PE" sz="1600" b="1"/>
                <a:t>-250</a:t>
              </a:r>
            </a:p>
          </p:txBody>
        </p:sp>
        <p:sp>
          <p:nvSpPr>
            <p:cNvPr id="19488" name="Text Box 35">
              <a:extLst>
                <a:ext uri="{FF2B5EF4-FFF2-40B4-BE49-F238E27FC236}">
                  <a16:creationId xmlns:a16="http://schemas.microsoft.com/office/drawing/2014/main" id="{A84EF786-2016-1881-A5ED-9ED556EB76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5400000">
              <a:off x="864" y="2840"/>
              <a:ext cx="10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s-PE" sz="1800"/>
                <a:t>Imperio Romano</a:t>
              </a:r>
            </a:p>
          </p:txBody>
        </p:sp>
        <p:sp>
          <p:nvSpPr>
            <p:cNvPr id="19489" name="Line 43">
              <a:extLst>
                <a:ext uri="{FF2B5EF4-FFF2-40B4-BE49-F238E27FC236}">
                  <a16:creationId xmlns:a16="http://schemas.microsoft.com/office/drawing/2014/main" id="{2A7FC432-F395-9AD6-F349-698701ED8F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0" y="2160"/>
              <a:ext cx="0" cy="149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9490" name="Line 50">
              <a:extLst>
                <a:ext uri="{FF2B5EF4-FFF2-40B4-BE49-F238E27FC236}">
                  <a16:creationId xmlns:a16="http://schemas.microsoft.com/office/drawing/2014/main" id="{ACE6B252-7A1A-7BDE-EA94-52887E3698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388"/>
              <a:ext cx="4848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9491" name="Line 51">
              <a:extLst>
                <a:ext uri="{FF2B5EF4-FFF2-40B4-BE49-F238E27FC236}">
                  <a16:creationId xmlns:a16="http://schemas.microsoft.com/office/drawing/2014/main" id="{3259D171-F3CA-1564-D01B-20A4F10467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475"/>
              <a:ext cx="4848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9492" name="Line 52">
              <a:extLst>
                <a:ext uri="{FF2B5EF4-FFF2-40B4-BE49-F238E27FC236}">
                  <a16:creationId xmlns:a16="http://schemas.microsoft.com/office/drawing/2014/main" id="{2B5DBEA6-AB8B-E6B8-3970-9C2640913E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561"/>
              <a:ext cx="4848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9493" name="Rectangle 53">
              <a:extLst>
                <a:ext uri="{FF2B5EF4-FFF2-40B4-BE49-F238E27FC236}">
                  <a16:creationId xmlns:a16="http://schemas.microsoft.com/office/drawing/2014/main" id="{8F0B5FC7-79D9-724B-1A74-9EB90D96D5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" y="3456"/>
              <a:ext cx="3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s-PE" sz="1600" b="1"/>
                <a:t>200</a:t>
              </a:r>
            </a:p>
          </p:txBody>
        </p:sp>
        <p:sp>
          <p:nvSpPr>
            <p:cNvPr id="19494" name="Rectangle 54">
              <a:extLst>
                <a:ext uri="{FF2B5EF4-FFF2-40B4-BE49-F238E27FC236}">
                  <a16:creationId xmlns:a16="http://schemas.microsoft.com/office/drawing/2014/main" id="{06D6BCF8-A949-4967-0DFB-7DCF1F7DA2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" y="3360"/>
              <a:ext cx="3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s-PE" sz="1600" b="1"/>
                <a:t>400</a:t>
              </a:r>
            </a:p>
          </p:txBody>
        </p:sp>
        <p:sp>
          <p:nvSpPr>
            <p:cNvPr id="19495" name="Rectangle 55">
              <a:extLst>
                <a:ext uri="{FF2B5EF4-FFF2-40B4-BE49-F238E27FC236}">
                  <a16:creationId xmlns:a16="http://schemas.microsoft.com/office/drawing/2014/main" id="{E42F3DC6-27F9-4E04-C2BE-8CAFE1B0F1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" y="3272"/>
              <a:ext cx="3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s-PE" sz="1600" b="1"/>
                <a:t>600</a:t>
              </a:r>
            </a:p>
          </p:txBody>
        </p:sp>
        <p:sp>
          <p:nvSpPr>
            <p:cNvPr id="19496" name="Rectangle 58">
              <a:extLst>
                <a:ext uri="{FF2B5EF4-FFF2-40B4-BE49-F238E27FC236}">
                  <a16:creationId xmlns:a16="http://schemas.microsoft.com/office/drawing/2014/main" id="{827CC9F9-E8CC-E7F5-6107-5D13993C03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1248"/>
              <a:ext cx="1056" cy="27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s-PE" altLang="es-PE"/>
            </a:p>
          </p:txBody>
        </p:sp>
      </p:grpSp>
    </p:spTree>
    <p:extLst>
      <p:ext uri="{BB962C8B-B14F-4D97-AF65-F5344CB8AC3E}">
        <p14:creationId xmlns:p14="http://schemas.microsoft.com/office/powerpoint/2010/main" val="3182835441"/>
      </p:ext>
    </p:extLst>
  </p:cSld>
  <p:clrMapOvr>
    <a:masterClrMapping/>
  </p:clrMapOvr>
  <p:transition spd="slow" advTm="2000"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afterEffect">
                                  <p:stCondLst>
                                    <p:cond delay="2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" fill="hold"/>
                                        <p:tgtEl>
                                          <p:spTgt spid="154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" fill="hold"/>
                                        <p:tgtEl>
                                          <p:spTgt spid="154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" fill="hold"/>
                                        <p:tgtEl>
                                          <p:spTgt spid="154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5" fill="hold"/>
                                        <p:tgtEl>
                                          <p:spTgt spid="154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2075"/>
                            </p:stCondLst>
                            <p:childTnLst>
                              <p:par>
                                <p:cTn id="12" presetID="18" presetClass="entr" presetSubtype="3" fill="hold" nodeType="afterEffect">
                                  <p:stCondLst>
                                    <p:cond delay="200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4" dur="300"/>
                                        <p:tgtEl>
                                          <p:spTgt spid="15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4375"/>
                            </p:stCondLst>
                            <p:childTnLst>
                              <p:par>
                                <p:cTn id="16" presetID="17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3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3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6875"/>
                            </p:stCondLst>
                            <p:childTnLst>
                              <p:par>
                                <p:cTn id="23" presetID="17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3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3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3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3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9375"/>
                            </p:stCondLst>
                            <p:childTnLst>
                              <p:par>
                                <p:cTn id="30" presetID="17" presetClass="entr" presetSubtype="8" fill="hold" nodeType="afterEffect">
                                  <p:stCondLst>
                                    <p:cond delay="2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75" fill="hold"/>
                                        <p:tgtEl>
                                          <p:spTgt spid="154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" fill="hold"/>
                                        <p:tgtEl>
                                          <p:spTgt spid="154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75" fill="hold"/>
                                        <p:tgtEl>
                                          <p:spTgt spid="154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5" fill="hold"/>
                                        <p:tgtEl>
                                          <p:spTgt spid="154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1450"/>
                            </p:stCondLst>
                            <p:childTnLst>
                              <p:par>
                                <p:cTn id="37" presetID="17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53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53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53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53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54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54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54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54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>
            <a:extLst>
              <a:ext uri="{FF2B5EF4-FFF2-40B4-BE49-F238E27FC236}">
                <a16:creationId xmlns:a16="http://schemas.microsoft.com/office/drawing/2014/main" id="{1D241F82-E0C3-DBB6-1D45-FC1C39D0C8B3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4434682" y="5058569"/>
            <a:ext cx="641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s-PE" sz="1800"/>
              <a:t>Atila</a:t>
            </a:r>
          </a:p>
        </p:txBody>
      </p:sp>
      <p:sp>
        <p:nvSpPr>
          <p:cNvPr id="20483" name="Text Box 3">
            <a:extLst>
              <a:ext uri="{FF2B5EF4-FFF2-40B4-BE49-F238E27FC236}">
                <a16:creationId xmlns:a16="http://schemas.microsoft.com/office/drawing/2014/main" id="{E958C9DA-DE47-5017-9C4F-18270064BC34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4796632" y="4353719"/>
            <a:ext cx="2051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s-PE" sz="1800"/>
              <a:t>Expansión del Islam</a:t>
            </a:r>
          </a:p>
        </p:txBody>
      </p:sp>
      <p:sp>
        <p:nvSpPr>
          <p:cNvPr id="20484" name="Text Box 4">
            <a:extLst>
              <a:ext uri="{FF2B5EF4-FFF2-40B4-BE49-F238E27FC236}">
                <a16:creationId xmlns:a16="http://schemas.microsoft.com/office/drawing/2014/main" id="{057ED141-D0CE-E511-FABA-13A8081D17E5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6050757" y="4693444"/>
            <a:ext cx="1371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s-PE" sz="1800"/>
              <a:t>Las cruzadas</a:t>
            </a:r>
          </a:p>
        </p:txBody>
      </p:sp>
      <p:sp>
        <p:nvSpPr>
          <p:cNvPr id="20485" name="Text Box 5">
            <a:extLst>
              <a:ext uri="{FF2B5EF4-FFF2-40B4-BE49-F238E27FC236}">
                <a16:creationId xmlns:a16="http://schemas.microsoft.com/office/drawing/2014/main" id="{9BFC002C-494B-1A99-9C15-8B8AF18DFE1D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6793707" y="4617244"/>
            <a:ext cx="12573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s-PE" sz="1800"/>
              <a:t>Marco Polo</a:t>
            </a:r>
          </a:p>
        </p:txBody>
      </p:sp>
      <p:sp>
        <p:nvSpPr>
          <p:cNvPr id="20486" name="Text Box 6">
            <a:extLst>
              <a:ext uri="{FF2B5EF4-FFF2-40B4-BE49-F238E27FC236}">
                <a16:creationId xmlns:a16="http://schemas.microsoft.com/office/drawing/2014/main" id="{729EF4B7-EB33-F43E-03ED-8EE93D429543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7421833" y="4216126"/>
            <a:ext cx="1717137" cy="568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s-PE" sz="1800"/>
              <a:t>Descubrimiento </a:t>
            </a:r>
          </a:p>
          <a:p>
            <a:pPr>
              <a:lnSpc>
                <a:spcPct val="70000"/>
              </a:lnSpc>
            </a:pPr>
            <a:r>
              <a:rPr lang="en-US" altLang="es-PE" sz="1800"/>
              <a:t>de América</a:t>
            </a:r>
          </a:p>
        </p:txBody>
      </p:sp>
      <p:sp>
        <p:nvSpPr>
          <p:cNvPr id="20487" name="Text Box 7">
            <a:extLst>
              <a:ext uri="{FF2B5EF4-FFF2-40B4-BE49-F238E27FC236}">
                <a16:creationId xmlns:a16="http://schemas.microsoft.com/office/drawing/2014/main" id="{32DB4789-BDCA-B423-33B3-4DF65EC30F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3926" y="346076"/>
            <a:ext cx="656907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s-PE"/>
              <a:t>La población necesita varios siglos para duplicarse.</a:t>
            </a:r>
          </a:p>
          <a:p>
            <a:endParaRPr lang="en-US" altLang="es-PE"/>
          </a:p>
        </p:txBody>
      </p:sp>
      <p:sp>
        <p:nvSpPr>
          <p:cNvPr id="20488" name="Rectangle 8">
            <a:extLst>
              <a:ext uri="{FF2B5EF4-FFF2-40B4-BE49-F238E27FC236}">
                <a16:creationId xmlns:a16="http://schemas.microsoft.com/office/drawing/2014/main" id="{5D73BAB8-EAD2-9C79-CDDC-F3931C65FD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838201"/>
            <a:ext cx="65532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s-PE"/>
              <a:t>En el siglo XVI se alcanzan los quinientos millones de habitantes.</a:t>
            </a:r>
          </a:p>
        </p:txBody>
      </p:sp>
      <p:grpSp>
        <p:nvGrpSpPr>
          <p:cNvPr id="20489" name="Group 9">
            <a:extLst>
              <a:ext uri="{FF2B5EF4-FFF2-40B4-BE49-F238E27FC236}">
                <a16:creationId xmlns:a16="http://schemas.microsoft.com/office/drawing/2014/main" id="{8CB2FA48-7D69-FF6E-26D4-0305C293370E}"/>
              </a:ext>
            </a:extLst>
          </p:cNvPr>
          <p:cNvGrpSpPr>
            <a:grpSpLocks/>
          </p:cNvGrpSpPr>
          <p:nvPr/>
        </p:nvGrpSpPr>
        <p:grpSpPr bwMode="auto">
          <a:xfrm>
            <a:off x="1638300" y="1981200"/>
            <a:ext cx="8572500" cy="4343400"/>
            <a:chOff x="72" y="1248"/>
            <a:chExt cx="5400" cy="2736"/>
          </a:xfrm>
        </p:grpSpPr>
        <p:sp>
          <p:nvSpPr>
            <p:cNvPr id="20491" name="Line 10">
              <a:extLst>
                <a:ext uri="{FF2B5EF4-FFF2-40B4-BE49-F238E27FC236}">
                  <a16:creationId xmlns:a16="http://schemas.microsoft.com/office/drawing/2014/main" id="{ABC84B53-0B7B-C784-5E3E-46C83BFE8C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2" y="3648"/>
              <a:ext cx="4848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0492" name="Freeform 11">
              <a:extLst>
                <a:ext uri="{FF2B5EF4-FFF2-40B4-BE49-F238E27FC236}">
                  <a16:creationId xmlns:a16="http://schemas.microsoft.com/office/drawing/2014/main" id="{B4976B54-9DA7-8DC8-68F8-988DCA9E1ADF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" y="1392"/>
              <a:ext cx="4704" cy="2208"/>
            </a:xfrm>
            <a:custGeom>
              <a:avLst/>
              <a:gdLst>
                <a:gd name="T0" fmla="*/ 0 w 4848"/>
                <a:gd name="T1" fmla="*/ 2208 h 3120"/>
                <a:gd name="T2" fmla="*/ 1956 w 4848"/>
                <a:gd name="T3" fmla="*/ 2140 h 3120"/>
                <a:gd name="T4" fmla="*/ 3400 w 4848"/>
                <a:gd name="T5" fmla="*/ 2072 h 3120"/>
                <a:gd name="T6" fmla="*/ 4052 w 4848"/>
                <a:gd name="T7" fmla="*/ 1970 h 3120"/>
                <a:gd name="T8" fmla="*/ 4425 w 4848"/>
                <a:gd name="T9" fmla="*/ 1597 h 3120"/>
                <a:gd name="T10" fmla="*/ 4657 w 4848"/>
                <a:gd name="T11" fmla="*/ 272 h 3120"/>
                <a:gd name="T12" fmla="*/ 4704 w 4848"/>
                <a:gd name="T13" fmla="*/ 0 h 3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848" h="3120">
                  <a:moveTo>
                    <a:pt x="0" y="3120"/>
                  </a:moveTo>
                  <a:cubicBezTo>
                    <a:pt x="716" y="3088"/>
                    <a:pt x="1432" y="3056"/>
                    <a:pt x="2016" y="3024"/>
                  </a:cubicBezTo>
                  <a:cubicBezTo>
                    <a:pt x="2600" y="2992"/>
                    <a:pt x="3144" y="2968"/>
                    <a:pt x="3504" y="2928"/>
                  </a:cubicBezTo>
                  <a:cubicBezTo>
                    <a:pt x="3864" y="2888"/>
                    <a:pt x="4000" y="2896"/>
                    <a:pt x="4176" y="2784"/>
                  </a:cubicBezTo>
                  <a:cubicBezTo>
                    <a:pt x="4352" y="2672"/>
                    <a:pt x="4456" y="2656"/>
                    <a:pt x="4560" y="2256"/>
                  </a:cubicBezTo>
                  <a:cubicBezTo>
                    <a:pt x="4664" y="1856"/>
                    <a:pt x="4752" y="760"/>
                    <a:pt x="4800" y="384"/>
                  </a:cubicBezTo>
                  <a:cubicBezTo>
                    <a:pt x="4848" y="8"/>
                    <a:pt x="4848" y="4"/>
                    <a:pt x="4848" y="0"/>
                  </a:cubicBezTo>
                </a:path>
              </a:pathLst>
            </a:custGeom>
            <a:noFill/>
            <a:ln w="57150" cmpd="sng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0493" name="Text Box 12">
              <a:extLst>
                <a:ext uri="{FF2B5EF4-FFF2-40B4-BE49-F238E27FC236}">
                  <a16:creationId xmlns:a16="http://schemas.microsoft.com/office/drawing/2014/main" id="{554F2136-05E1-B283-3094-F3B986FAB6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" y="3696"/>
              <a:ext cx="35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s-PE" sz="1600" b="1"/>
                <a:t>-500</a:t>
              </a:r>
            </a:p>
          </p:txBody>
        </p:sp>
        <p:sp>
          <p:nvSpPr>
            <p:cNvPr id="20494" name="Text Box 13">
              <a:extLst>
                <a:ext uri="{FF2B5EF4-FFF2-40B4-BE49-F238E27FC236}">
                  <a16:creationId xmlns:a16="http://schemas.microsoft.com/office/drawing/2014/main" id="{F8EEAA1B-92BA-AD8F-C96A-6AE60389B6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9" y="3696"/>
              <a:ext cx="3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s-PE" sz="1600" b="1"/>
                <a:t>750</a:t>
              </a:r>
            </a:p>
          </p:txBody>
        </p:sp>
        <p:sp>
          <p:nvSpPr>
            <p:cNvPr id="20495" name="Text Box 14">
              <a:extLst>
                <a:ext uri="{FF2B5EF4-FFF2-40B4-BE49-F238E27FC236}">
                  <a16:creationId xmlns:a16="http://schemas.microsoft.com/office/drawing/2014/main" id="{52C0EB32-64C8-3C2D-D635-9A775A4F8E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5400000">
              <a:off x="500" y="2908"/>
              <a:ext cx="105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s-PE" sz="1800"/>
                <a:t>Guerras Púnicas</a:t>
              </a:r>
            </a:p>
          </p:txBody>
        </p:sp>
        <p:sp>
          <p:nvSpPr>
            <p:cNvPr id="20496" name="Text Box 15">
              <a:extLst>
                <a:ext uri="{FF2B5EF4-FFF2-40B4-BE49-F238E27FC236}">
                  <a16:creationId xmlns:a16="http://schemas.microsoft.com/office/drawing/2014/main" id="{38A32FB6-A5D1-0619-2F53-679E5D5313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5400000">
              <a:off x="28" y="2916"/>
              <a:ext cx="11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s-PE" sz="1800"/>
                <a:t>Alejandro Magno</a:t>
              </a:r>
            </a:p>
          </p:txBody>
        </p:sp>
        <p:sp>
          <p:nvSpPr>
            <p:cNvPr id="20497" name="Line 16">
              <a:extLst>
                <a:ext uri="{FF2B5EF4-FFF2-40B4-BE49-F238E27FC236}">
                  <a16:creationId xmlns:a16="http://schemas.microsoft.com/office/drawing/2014/main" id="{5F3B7B71-2F99-7C87-D804-C81CC7BFE7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" y="3648"/>
              <a:ext cx="0" cy="4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0498" name="Line 17">
              <a:extLst>
                <a:ext uri="{FF2B5EF4-FFF2-40B4-BE49-F238E27FC236}">
                  <a16:creationId xmlns:a16="http://schemas.microsoft.com/office/drawing/2014/main" id="{80A315C0-3966-5985-CC06-30EA851E50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4" y="3648"/>
              <a:ext cx="0" cy="4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0499" name="Line 18">
              <a:extLst>
                <a:ext uri="{FF2B5EF4-FFF2-40B4-BE49-F238E27FC236}">
                  <a16:creationId xmlns:a16="http://schemas.microsoft.com/office/drawing/2014/main" id="{B23F3E74-59E9-953D-0F09-E1BF6F7CA1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8" y="3648"/>
              <a:ext cx="0" cy="4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0500" name="Line 19">
              <a:extLst>
                <a:ext uri="{FF2B5EF4-FFF2-40B4-BE49-F238E27FC236}">
                  <a16:creationId xmlns:a16="http://schemas.microsoft.com/office/drawing/2014/main" id="{9A8E37B6-11F6-A99E-AAF3-428CD44DCC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32" y="3648"/>
              <a:ext cx="0" cy="4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0501" name="Text Box 20">
              <a:extLst>
                <a:ext uri="{FF2B5EF4-FFF2-40B4-BE49-F238E27FC236}">
                  <a16:creationId xmlns:a16="http://schemas.microsoft.com/office/drawing/2014/main" id="{FDAD78A9-0D1C-CE8A-DE13-F9B4A6CDBD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5" y="3696"/>
              <a:ext cx="40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s-PE" sz="1600" b="1"/>
                <a:t>1.250</a:t>
              </a:r>
            </a:p>
          </p:txBody>
        </p:sp>
        <p:sp>
          <p:nvSpPr>
            <p:cNvPr id="20502" name="Text Box 21">
              <a:extLst>
                <a:ext uri="{FF2B5EF4-FFF2-40B4-BE49-F238E27FC236}">
                  <a16:creationId xmlns:a16="http://schemas.microsoft.com/office/drawing/2014/main" id="{609DB874-64C7-3FD8-B53D-F31B3B366F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3" y="3696"/>
              <a:ext cx="40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s-PE" sz="1600" b="1"/>
                <a:t>1.500</a:t>
              </a:r>
            </a:p>
          </p:txBody>
        </p:sp>
        <p:sp>
          <p:nvSpPr>
            <p:cNvPr id="20503" name="Text Box 22">
              <a:extLst>
                <a:ext uri="{FF2B5EF4-FFF2-40B4-BE49-F238E27FC236}">
                  <a16:creationId xmlns:a16="http://schemas.microsoft.com/office/drawing/2014/main" id="{12E13237-DA16-DDAB-1495-325F67E48F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7" y="3696"/>
              <a:ext cx="40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s-PE" sz="1600" b="1"/>
                <a:t>1.000</a:t>
              </a:r>
            </a:p>
          </p:txBody>
        </p:sp>
        <p:sp>
          <p:nvSpPr>
            <p:cNvPr id="20504" name="Line 23">
              <a:extLst>
                <a:ext uri="{FF2B5EF4-FFF2-40B4-BE49-F238E27FC236}">
                  <a16:creationId xmlns:a16="http://schemas.microsoft.com/office/drawing/2014/main" id="{D4C9C180-738A-BE46-E8CE-E0EDFB215C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28" y="3648"/>
              <a:ext cx="0" cy="4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0505" name="Line 24">
              <a:extLst>
                <a:ext uri="{FF2B5EF4-FFF2-40B4-BE49-F238E27FC236}">
                  <a16:creationId xmlns:a16="http://schemas.microsoft.com/office/drawing/2014/main" id="{6A04BF4C-20CA-DADB-557E-A4D667A012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2" y="3648"/>
              <a:ext cx="0" cy="4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0506" name="Line 25">
              <a:extLst>
                <a:ext uri="{FF2B5EF4-FFF2-40B4-BE49-F238E27FC236}">
                  <a16:creationId xmlns:a16="http://schemas.microsoft.com/office/drawing/2014/main" id="{D51F1B4B-7C8C-CBE4-99A3-86B3F096E0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96" y="3648"/>
              <a:ext cx="0" cy="4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0507" name="Line 26">
              <a:extLst>
                <a:ext uri="{FF2B5EF4-FFF2-40B4-BE49-F238E27FC236}">
                  <a16:creationId xmlns:a16="http://schemas.microsoft.com/office/drawing/2014/main" id="{320B6116-FBC4-86E7-7060-3A4A5FEC72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0" y="3648"/>
              <a:ext cx="0" cy="4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0508" name="Line 27">
              <a:extLst>
                <a:ext uri="{FF2B5EF4-FFF2-40B4-BE49-F238E27FC236}">
                  <a16:creationId xmlns:a16="http://schemas.microsoft.com/office/drawing/2014/main" id="{2043301E-AD3B-191E-ED7C-95D465F449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3648"/>
              <a:ext cx="0" cy="4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0509" name="Text Box 28">
              <a:extLst>
                <a:ext uri="{FF2B5EF4-FFF2-40B4-BE49-F238E27FC236}">
                  <a16:creationId xmlns:a16="http://schemas.microsoft.com/office/drawing/2014/main" id="{5900455C-3D8A-0F20-A8B6-939245CD4E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20" y="3696"/>
              <a:ext cx="3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s-PE" sz="1600" b="1"/>
                <a:t>500</a:t>
              </a:r>
            </a:p>
          </p:txBody>
        </p:sp>
        <p:sp>
          <p:nvSpPr>
            <p:cNvPr id="20510" name="Text Box 29">
              <a:extLst>
                <a:ext uri="{FF2B5EF4-FFF2-40B4-BE49-F238E27FC236}">
                  <a16:creationId xmlns:a16="http://schemas.microsoft.com/office/drawing/2014/main" id="{18FB0095-FA59-980D-9874-608C37344A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42" y="3696"/>
              <a:ext cx="3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s-PE" sz="1600" b="1"/>
                <a:t>250</a:t>
              </a:r>
            </a:p>
          </p:txBody>
        </p:sp>
        <p:sp>
          <p:nvSpPr>
            <p:cNvPr id="20511" name="Text Box 30">
              <a:extLst>
                <a:ext uri="{FF2B5EF4-FFF2-40B4-BE49-F238E27FC236}">
                  <a16:creationId xmlns:a16="http://schemas.microsoft.com/office/drawing/2014/main" id="{EE9A8494-96D1-0E33-4FA2-CCE1A0DB54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8" y="3696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s-PE" sz="1600" b="1"/>
                <a:t>0</a:t>
              </a:r>
            </a:p>
          </p:txBody>
        </p:sp>
        <p:sp>
          <p:nvSpPr>
            <p:cNvPr id="20512" name="Text Box 31">
              <a:extLst>
                <a:ext uri="{FF2B5EF4-FFF2-40B4-BE49-F238E27FC236}">
                  <a16:creationId xmlns:a16="http://schemas.microsoft.com/office/drawing/2014/main" id="{1C89C812-055A-2AC9-8158-06934B922A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3696"/>
              <a:ext cx="35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s-PE" sz="1600" b="1"/>
                <a:t>-250</a:t>
              </a:r>
            </a:p>
          </p:txBody>
        </p:sp>
        <p:sp>
          <p:nvSpPr>
            <p:cNvPr id="20513" name="Text Box 32">
              <a:extLst>
                <a:ext uri="{FF2B5EF4-FFF2-40B4-BE49-F238E27FC236}">
                  <a16:creationId xmlns:a16="http://schemas.microsoft.com/office/drawing/2014/main" id="{93044EF7-ADC2-E139-8ECC-CD93DF4E1A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5400000">
              <a:off x="864" y="2840"/>
              <a:ext cx="10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s-PE" sz="1800"/>
                <a:t>Imperio Romano</a:t>
              </a:r>
            </a:p>
          </p:txBody>
        </p:sp>
        <p:sp>
          <p:nvSpPr>
            <p:cNvPr id="20514" name="Line 33">
              <a:extLst>
                <a:ext uri="{FF2B5EF4-FFF2-40B4-BE49-F238E27FC236}">
                  <a16:creationId xmlns:a16="http://schemas.microsoft.com/office/drawing/2014/main" id="{5D051DD8-A559-D8EC-3A27-C1BCFA72F4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0" y="2160"/>
              <a:ext cx="0" cy="149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0515" name="Line 34">
              <a:extLst>
                <a:ext uri="{FF2B5EF4-FFF2-40B4-BE49-F238E27FC236}">
                  <a16:creationId xmlns:a16="http://schemas.microsoft.com/office/drawing/2014/main" id="{5C58BF75-0710-BE76-8011-339D1C9CFB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388"/>
              <a:ext cx="4848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0516" name="Line 35">
              <a:extLst>
                <a:ext uri="{FF2B5EF4-FFF2-40B4-BE49-F238E27FC236}">
                  <a16:creationId xmlns:a16="http://schemas.microsoft.com/office/drawing/2014/main" id="{F7BEA662-858A-E60A-D574-60D3273323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475"/>
              <a:ext cx="4848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0517" name="Line 36">
              <a:extLst>
                <a:ext uri="{FF2B5EF4-FFF2-40B4-BE49-F238E27FC236}">
                  <a16:creationId xmlns:a16="http://schemas.microsoft.com/office/drawing/2014/main" id="{9AB6ABFA-FD57-DFD2-7170-D23D768E43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561"/>
              <a:ext cx="4848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0518" name="Rectangle 37">
              <a:extLst>
                <a:ext uri="{FF2B5EF4-FFF2-40B4-BE49-F238E27FC236}">
                  <a16:creationId xmlns:a16="http://schemas.microsoft.com/office/drawing/2014/main" id="{4BFCC654-47E5-D5A1-1CDD-953A8D84A2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" y="3456"/>
              <a:ext cx="3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s-PE" sz="1600" b="1"/>
                <a:t>200</a:t>
              </a:r>
            </a:p>
          </p:txBody>
        </p:sp>
        <p:sp>
          <p:nvSpPr>
            <p:cNvPr id="20519" name="Rectangle 38">
              <a:extLst>
                <a:ext uri="{FF2B5EF4-FFF2-40B4-BE49-F238E27FC236}">
                  <a16:creationId xmlns:a16="http://schemas.microsoft.com/office/drawing/2014/main" id="{179BD01C-CEEE-6053-F670-34DB4D1563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" y="3360"/>
              <a:ext cx="3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s-PE" sz="1600" b="1"/>
                <a:t>400</a:t>
              </a:r>
            </a:p>
          </p:txBody>
        </p:sp>
        <p:sp>
          <p:nvSpPr>
            <p:cNvPr id="20520" name="Rectangle 39">
              <a:extLst>
                <a:ext uri="{FF2B5EF4-FFF2-40B4-BE49-F238E27FC236}">
                  <a16:creationId xmlns:a16="http://schemas.microsoft.com/office/drawing/2014/main" id="{F3CAA126-0598-AD66-2925-3EBB127CBC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" y="3272"/>
              <a:ext cx="3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s-PE" sz="1600" b="1"/>
                <a:t>600</a:t>
              </a:r>
            </a:p>
          </p:txBody>
        </p:sp>
        <p:sp>
          <p:nvSpPr>
            <p:cNvPr id="20521" name="Rectangle 40">
              <a:extLst>
                <a:ext uri="{FF2B5EF4-FFF2-40B4-BE49-F238E27FC236}">
                  <a16:creationId xmlns:a16="http://schemas.microsoft.com/office/drawing/2014/main" id="{999A407B-1ECF-E88C-05E4-33D3359FC2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1248"/>
              <a:ext cx="1056" cy="27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s-PE" altLang="es-PE"/>
            </a:p>
          </p:txBody>
        </p:sp>
      </p:grpSp>
      <p:sp>
        <p:nvSpPr>
          <p:cNvPr id="22569" name="Text Box 41">
            <a:extLst>
              <a:ext uri="{FF2B5EF4-FFF2-40B4-BE49-F238E27FC236}">
                <a16:creationId xmlns:a16="http://schemas.microsoft.com/office/drawing/2014/main" id="{1DCEEBB7-CF17-925D-FCF7-437F45A96D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1" y="1600201"/>
            <a:ext cx="5572359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s-PE"/>
              <a:t>Después, el crecimiento se acelera. </a:t>
            </a:r>
          </a:p>
          <a:p>
            <a:r>
              <a:rPr lang="en-US" altLang="es-PE"/>
              <a:t>La población se duplica en doscientos años.</a:t>
            </a:r>
          </a:p>
        </p:txBody>
      </p:sp>
    </p:spTree>
    <p:extLst>
      <p:ext uri="{BB962C8B-B14F-4D97-AF65-F5344CB8AC3E}">
        <p14:creationId xmlns:p14="http://schemas.microsoft.com/office/powerpoint/2010/main" val="3237807449"/>
      </p:ext>
    </p:extLst>
  </p:cSld>
  <p:clrMapOvr>
    <a:masterClrMapping/>
  </p:clrMapOvr>
  <p:transition spd="slow" advTm="2000"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" fill="hold"/>
                                        <p:tgtEl>
                                          <p:spTgt spid="225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" fill="hold"/>
                                        <p:tgtEl>
                                          <p:spTgt spid="225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" fill="hold"/>
                                        <p:tgtEl>
                                          <p:spTgt spid="225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5" fill="hold"/>
                                        <p:tgtEl>
                                          <p:spTgt spid="225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96" name="Text Box 44">
            <a:extLst>
              <a:ext uri="{FF2B5EF4-FFF2-40B4-BE49-F238E27FC236}">
                <a16:creationId xmlns:a16="http://schemas.microsoft.com/office/drawing/2014/main" id="{E09D7462-47B2-B779-8FB6-12ECF546C8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4908550"/>
            <a:ext cx="6413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s-PE" sz="1600" b="1"/>
              <a:t>1.000</a:t>
            </a:r>
          </a:p>
        </p:txBody>
      </p:sp>
      <p:sp>
        <p:nvSpPr>
          <p:cNvPr id="23597" name="Line 45">
            <a:extLst>
              <a:ext uri="{FF2B5EF4-FFF2-40B4-BE49-F238E27FC236}">
                <a16:creationId xmlns:a16="http://schemas.microsoft.com/office/drawing/2014/main" id="{8B167623-33AF-BB16-8FCE-24AB9B276983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5105400"/>
            <a:ext cx="76962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23598" name="Line 46">
            <a:extLst>
              <a:ext uri="{FF2B5EF4-FFF2-40B4-BE49-F238E27FC236}">
                <a16:creationId xmlns:a16="http://schemas.microsoft.com/office/drawing/2014/main" id="{7E7147EC-111E-5279-94AD-9D1954709B4E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5241925"/>
            <a:ext cx="76962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21509" name="Text Box 2">
            <a:extLst>
              <a:ext uri="{FF2B5EF4-FFF2-40B4-BE49-F238E27FC236}">
                <a16:creationId xmlns:a16="http://schemas.microsoft.com/office/drawing/2014/main" id="{20587D56-956A-C94E-2021-EAA0A5D8C288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4434682" y="5058569"/>
            <a:ext cx="641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s-PE" sz="1800"/>
              <a:t>Atila</a:t>
            </a:r>
          </a:p>
        </p:txBody>
      </p:sp>
      <p:sp>
        <p:nvSpPr>
          <p:cNvPr id="21510" name="Text Box 3">
            <a:extLst>
              <a:ext uri="{FF2B5EF4-FFF2-40B4-BE49-F238E27FC236}">
                <a16:creationId xmlns:a16="http://schemas.microsoft.com/office/drawing/2014/main" id="{6950464F-C0F3-8D8A-C834-5B35302D7FAA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4796632" y="4353719"/>
            <a:ext cx="2051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s-PE" sz="1800"/>
              <a:t>Expansión del Islam</a:t>
            </a:r>
          </a:p>
        </p:txBody>
      </p:sp>
      <p:sp>
        <p:nvSpPr>
          <p:cNvPr id="21511" name="Text Box 4">
            <a:extLst>
              <a:ext uri="{FF2B5EF4-FFF2-40B4-BE49-F238E27FC236}">
                <a16:creationId xmlns:a16="http://schemas.microsoft.com/office/drawing/2014/main" id="{2DB08C33-6AF6-346C-76CC-3722EDD10C9B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6050757" y="4693444"/>
            <a:ext cx="1371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s-PE" sz="1800"/>
              <a:t>Las cruzadas</a:t>
            </a:r>
          </a:p>
        </p:txBody>
      </p:sp>
      <p:sp>
        <p:nvSpPr>
          <p:cNvPr id="21512" name="Text Box 5">
            <a:extLst>
              <a:ext uri="{FF2B5EF4-FFF2-40B4-BE49-F238E27FC236}">
                <a16:creationId xmlns:a16="http://schemas.microsoft.com/office/drawing/2014/main" id="{C19F5FFC-EC68-9BA0-1EE5-2070103E99D9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6793707" y="4617244"/>
            <a:ext cx="12573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s-PE" sz="1800"/>
              <a:t>Marco Polo</a:t>
            </a:r>
          </a:p>
        </p:txBody>
      </p:sp>
      <p:sp>
        <p:nvSpPr>
          <p:cNvPr id="21513" name="Text Box 6">
            <a:extLst>
              <a:ext uri="{FF2B5EF4-FFF2-40B4-BE49-F238E27FC236}">
                <a16:creationId xmlns:a16="http://schemas.microsoft.com/office/drawing/2014/main" id="{3159F1C7-A153-9FA6-1FC0-9482E2344F20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7421833" y="4216126"/>
            <a:ext cx="1717137" cy="568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s-PE" sz="1800"/>
              <a:t>Descubrimiento </a:t>
            </a:r>
          </a:p>
          <a:p>
            <a:pPr>
              <a:lnSpc>
                <a:spcPct val="70000"/>
              </a:lnSpc>
            </a:pPr>
            <a:r>
              <a:rPr lang="en-US" altLang="es-PE" sz="1800"/>
              <a:t>de América</a:t>
            </a:r>
          </a:p>
        </p:txBody>
      </p:sp>
      <p:sp>
        <p:nvSpPr>
          <p:cNvPr id="21514" name="Text Box 7">
            <a:extLst>
              <a:ext uri="{FF2B5EF4-FFF2-40B4-BE49-F238E27FC236}">
                <a16:creationId xmlns:a16="http://schemas.microsoft.com/office/drawing/2014/main" id="{59DD9FBE-C51B-AE2A-54A4-B143A92DFC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3926" y="346076"/>
            <a:ext cx="656907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s-PE"/>
              <a:t>La población necesita varios siglos para duplicarse.</a:t>
            </a:r>
          </a:p>
          <a:p>
            <a:endParaRPr lang="en-US" altLang="es-PE"/>
          </a:p>
        </p:txBody>
      </p:sp>
      <p:sp>
        <p:nvSpPr>
          <p:cNvPr id="21515" name="Rectangle 8">
            <a:extLst>
              <a:ext uri="{FF2B5EF4-FFF2-40B4-BE49-F238E27FC236}">
                <a16:creationId xmlns:a16="http://schemas.microsoft.com/office/drawing/2014/main" id="{7E076420-01E7-8A54-6644-DB605DD4EC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838201"/>
            <a:ext cx="65532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s-PE"/>
              <a:t>En el siglo XVI se alcanzan los quinientos millones de habitantes.</a:t>
            </a:r>
          </a:p>
        </p:txBody>
      </p:sp>
      <p:sp>
        <p:nvSpPr>
          <p:cNvPr id="21516" name="Line 10">
            <a:extLst>
              <a:ext uri="{FF2B5EF4-FFF2-40B4-BE49-F238E27FC236}">
                <a16:creationId xmlns:a16="http://schemas.microsoft.com/office/drawing/2014/main" id="{60392971-370E-23DB-5573-674B61E97BAE}"/>
              </a:ext>
            </a:extLst>
          </p:cNvPr>
          <p:cNvSpPr>
            <a:spLocks noChangeShapeType="1"/>
          </p:cNvSpPr>
          <p:nvPr/>
        </p:nvSpPr>
        <p:spPr bwMode="auto">
          <a:xfrm>
            <a:off x="2082800" y="5791200"/>
            <a:ext cx="76962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21517" name="Freeform 11">
            <a:extLst>
              <a:ext uri="{FF2B5EF4-FFF2-40B4-BE49-F238E27FC236}">
                <a16:creationId xmlns:a16="http://schemas.microsoft.com/office/drawing/2014/main" id="{607CDE0B-D9A6-5267-2C05-43E4187DE4A3}"/>
              </a:ext>
            </a:extLst>
          </p:cNvPr>
          <p:cNvSpPr>
            <a:spLocks/>
          </p:cNvSpPr>
          <p:nvPr/>
        </p:nvSpPr>
        <p:spPr bwMode="auto">
          <a:xfrm>
            <a:off x="2209800" y="2209800"/>
            <a:ext cx="7467600" cy="3505200"/>
          </a:xfrm>
          <a:custGeom>
            <a:avLst/>
            <a:gdLst>
              <a:gd name="T0" fmla="*/ 0 w 4848"/>
              <a:gd name="T1" fmla="*/ 3505200 h 3120"/>
              <a:gd name="T2" fmla="*/ 3105339 w 4848"/>
              <a:gd name="T3" fmla="*/ 3397348 h 3120"/>
              <a:gd name="T4" fmla="*/ 5397374 w 4848"/>
              <a:gd name="T5" fmla="*/ 3289495 h 3120"/>
              <a:gd name="T6" fmla="*/ 6432487 w 4848"/>
              <a:gd name="T7" fmla="*/ 3127717 h 3120"/>
              <a:gd name="T8" fmla="*/ 7023980 w 4848"/>
              <a:gd name="T9" fmla="*/ 2534529 h 3120"/>
              <a:gd name="T10" fmla="*/ 7393663 w 4848"/>
              <a:gd name="T11" fmla="*/ 431409 h 3120"/>
              <a:gd name="T12" fmla="*/ 7467600 w 4848"/>
              <a:gd name="T13" fmla="*/ 0 h 312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4848" h="3120">
                <a:moveTo>
                  <a:pt x="0" y="3120"/>
                </a:moveTo>
                <a:cubicBezTo>
                  <a:pt x="716" y="3088"/>
                  <a:pt x="1432" y="3056"/>
                  <a:pt x="2016" y="3024"/>
                </a:cubicBezTo>
                <a:cubicBezTo>
                  <a:pt x="2600" y="2992"/>
                  <a:pt x="3144" y="2968"/>
                  <a:pt x="3504" y="2928"/>
                </a:cubicBezTo>
                <a:cubicBezTo>
                  <a:pt x="3864" y="2888"/>
                  <a:pt x="4000" y="2896"/>
                  <a:pt x="4176" y="2784"/>
                </a:cubicBezTo>
                <a:cubicBezTo>
                  <a:pt x="4352" y="2672"/>
                  <a:pt x="4456" y="2656"/>
                  <a:pt x="4560" y="2256"/>
                </a:cubicBezTo>
                <a:cubicBezTo>
                  <a:pt x="4664" y="1856"/>
                  <a:pt x="4752" y="760"/>
                  <a:pt x="4800" y="384"/>
                </a:cubicBezTo>
                <a:cubicBezTo>
                  <a:pt x="4848" y="8"/>
                  <a:pt x="4848" y="4"/>
                  <a:pt x="4848" y="0"/>
                </a:cubicBezTo>
              </a:path>
            </a:pathLst>
          </a:custGeom>
          <a:noFill/>
          <a:ln w="57150" cmpd="sng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21518" name="Text Box 12">
            <a:extLst>
              <a:ext uri="{FF2B5EF4-FFF2-40B4-BE49-F238E27FC236}">
                <a16:creationId xmlns:a16="http://schemas.microsoft.com/office/drawing/2014/main" id="{71ABC3C6-52CF-6CF5-D7DF-F5553B8644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1" y="5867400"/>
            <a:ext cx="5572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s-PE" sz="1600" b="1"/>
              <a:t>-500</a:t>
            </a:r>
          </a:p>
        </p:txBody>
      </p:sp>
      <p:sp>
        <p:nvSpPr>
          <p:cNvPr id="21519" name="Text Box 13">
            <a:extLst>
              <a:ext uri="{FF2B5EF4-FFF2-40B4-BE49-F238E27FC236}">
                <a16:creationId xmlns:a16="http://schemas.microsoft.com/office/drawing/2014/main" id="{94826E2C-9048-F31B-DBD1-2814586425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9913" y="5867400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s-PE" sz="1600" b="1"/>
              <a:t>750</a:t>
            </a:r>
          </a:p>
        </p:txBody>
      </p:sp>
      <p:sp>
        <p:nvSpPr>
          <p:cNvPr id="21520" name="Text Box 14">
            <a:extLst>
              <a:ext uri="{FF2B5EF4-FFF2-40B4-BE49-F238E27FC236}">
                <a16:creationId xmlns:a16="http://schemas.microsoft.com/office/drawing/2014/main" id="{F66C5822-0CB5-0F08-F0E5-0CF6F69128A0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2316957" y="4617244"/>
            <a:ext cx="1676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s-PE" sz="1800"/>
              <a:t>Guerras Púnicas</a:t>
            </a:r>
          </a:p>
        </p:txBody>
      </p:sp>
      <p:sp>
        <p:nvSpPr>
          <p:cNvPr id="21521" name="Text Box 15">
            <a:extLst>
              <a:ext uri="{FF2B5EF4-FFF2-40B4-BE49-F238E27FC236}">
                <a16:creationId xmlns:a16="http://schemas.microsoft.com/office/drawing/2014/main" id="{4BD3B213-E497-AFAF-3131-E4D3249585EE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1567657" y="4629944"/>
            <a:ext cx="180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s-PE" sz="1800"/>
              <a:t>Alejandro Magno</a:t>
            </a:r>
          </a:p>
        </p:txBody>
      </p:sp>
      <p:sp>
        <p:nvSpPr>
          <p:cNvPr id="21522" name="Line 16">
            <a:extLst>
              <a:ext uri="{FF2B5EF4-FFF2-40B4-BE49-F238E27FC236}">
                <a16:creationId xmlns:a16="http://schemas.microsoft.com/office/drawing/2014/main" id="{8E841B12-977B-6981-BD46-173145AF5694}"/>
              </a:ext>
            </a:extLst>
          </p:cNvPr>
          <p:cNvSpPr>
            <a:spLocks noChangeShapeType="1"/>
          </p:cNvSpPr>
          <p:nvPr/>
        </p:nvSpPr>
        <p:spPr bwMode="auto">
          <a:xfrm>
            <a:off x="2095500" y="5791200"/>
            <a:ext cx="0" cy="762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21523" name="Line 17">
            <a:extLst>
              <a:ext uri="{FF2B5EF4-FFF2-40B4-BE49-F238E27FC236}">
                <a16:creationId xmlns:a16="http://schemas.microsoft.com/office/drawing/2014/main" id="{C6F777E6-21ED-E07B-CB35-144CA92CA1AA}"/>
              </a:ext>
            </a:extLst>
          </p:cNvPr>
          <p:cNvSpPr>
            <a:spLocks noChangeShapeType="1"/>
          </p:cNvSpPr>
          <p:nvPr/>
        </p:nvSpPr>
        <p:spPr bwMode="auto">
          <a:xfrm>
            <a:off x="2863850" y="5791200"/>
            <a:ext cx="0" cy="762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21524" name="Line 18">
            <a:extLst>
              <a:ext uri="{FF2B5EF4-FFF2-40B4-BE49-F238E27FC236}">
                <a16:creationId xmlns:a16="http://schemas.microsoft.com/office/drawing/2014/main" id="{EA60F1CD-0348-1EE7-F2AC-F20D06E96FB2}"/>
              </a:ext>
            </a:extLst>
          </p:cNvPr>
          <p:cNvSpPr>
            <a:spLocks noChangeShapeType="1"/>
          </p:cNvSpPr>
          <p:nvPr/>
        </p:nvSpPr>
        <p:spPr bwMode="auto">
          <a:xfrm>
            <a:off x="7473950" y="5791200"/>
            <a:ext cx="0" cy="762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21525" name="Line 19">
            <a:extLst>
              <a:ext uri="{FF2B5EF4-FFF2-40B4-BE49-F238E27FC236}">
                <a16:creationId xmlns:a16="http://schemas.microsoft.com/office/drawing/2014/main" id="{CAC7F328-7E8E-8287-5EAE-199B4D58FF7B}"/>
              </a:ext>
            </a:extLst>
          </p:cNvPr>
          <p:cNvSpPr>
            <a:spLocks noChangeShapeType="1"/>
          </p:cNvSpPr>
          <p:nvPr/>
        </p:nvSpPr>
        <p:spPr bwMode="auto">
          <a:xfrm>
            <a:off x="8242300" y="5791200"/>
            <a:ext cx="0" cy="762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21526" name="Text Box 20">
            <a:extLst>
              <a:ext uri="{FF2B5EF4-FFF2-40B4-BE49-F238E27FC236}">
                <a16:creationId xmlns:a16="http://schemas.microsoft.com/office/drawing/2014/main" id="{E0A3CD83-ACB1-95D2-1978-F4A9C7395F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7563" y="5867400"/>
            <a:ext cx="6413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s-PE" sz="1600" b="1"/>
              <a:t>1.250</a:t>
            </a:r>
          </a:p>
        </p:txBody>
      </p:sp>
      <p:sp>
        <p:nvSpPr>
          <p:cNvPr id="21527" name="Text Box 21">
            <a:extLst>
              <a:ext uri="{FF2B5EF4-FFF2-40B4-BE49-F238E27FC236}">
                <a16:creationId xmlns:a16="http://schemas.microsoft.com/office/drawing/2014/main" id="{5CE66DD9-08A0-7BB9-9DE9-AD1A6BBF41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6388" y="5867400"/>
            <a:ext cx="6413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s-PE" sz="1600" b="1"/>
              <a:t>1.500</a:t>
            </a:r>
          </a:p>
        </p:txBody>
      </p:sp>
      <p:sp>
        <p:nvSpPr>
          <p:cNvPr id="21528" name="Text Box 22">
            <a:extLst>
              <a:ext uri="{FF2B5EF4-FFF2-40B4-BE49-F238E27FC236}">
                <a16:creationId xmlns:a16="http://schemas.microsoft.com/office/drawing/2014/main" id="{42998A39-B163-352B-70F9-3BCAA5AAD9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8738" y="5867400"/>
            <a:ext cx="6413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s-PE" sz="1600" b="1"/>
              <a:t>1.000</a:t>
            </a:r>
          </a:p>
        </p:txBody>
      </p:sp>
      <p:sp>
        <p:nvSpPr>
          <p:cNvPr id="21529" name="Line 23">
            <a:extLst>
              <a:ext uri="{FF2B5EF4-FFF2-40B4-BE49-F238E27FC236}">
                <a16:creationId xmlns:a16="http://schemas.microsoft.com/office/drawing/2014/main" id="{54F5EEF8-48AC-41A4-EF01-D7B9077A7876}"/>
              </a:ext>
            </a:extLst>
          </p:cNvPr>
          <p:cNvSpPr>
            <a:spLocks noChangeShapeType="1"/>
          </p:cNvSpPr>
          <p:nvPr/>
        </p:nvSpPr>
        <p:spPr bwMode="auto">
          <a:xfrm>
            <a:off x="3632200" y="5791200"/>
            <a:ext cx="0" cy="762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21530" name="Line 24">
            <a:extLst>
              <a:ext uri="{FF2B5EF4-FFF2-40B4-BE49-F238E27FC236}">
                <a16:creationId xmlns:a16="http://schemas.microsoft.com/office/drawing/2014/main" id="{A50B40B7-4BAD-16A0-0117-865AB5220838}"/>
              </a:ext>
            </a:extLst>
          </p:cNvPr>
          <p:cNvSpPr>
            <a:spLocks noChangeShapeType="1"/>
          </p:cNvSpPr>
          <p:nvPr/>
        </p:nvSpPr>
        <p:spPr bwMode="auto">
          <a:xfrm>
            <a:off x="4400550" y="5791200"/>
            <a:ext cx="0" cy="762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21531" name="Line 25">
            <a:extLst>
              <a:ext uri="{FF2B5EF4-FFF2-40B4-BE49-F238E27FC236}">
                <a16:creationId xmlns:a16="http://schemas.microsoft.com/office/drawing/2014/main" id="{4621345E-B9A8-D035-C25E-9CDDEB2010F6}"/>
              </a:ext>
            </a:extLst>
          </p:cNvPr>
          <p:cNvSpPr>
            <a:spLocks noChangeShapeType="1"/>
          </p:cNvSpPr>
          <p:nvPr/>
        </p:nvSpPr>
        <p:spPr bwMode="auto">
          <a:xfrm>
            <a:off x="5168900" y="5791200"/>
            <a:ext cx="0" cy="762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21532" name="Line 26">
            <a:extLst>
              <a:ext uri="{FF2B5EF4-FFF2-40B4-BE49-F238E27FC236}">
                <a16:creationId xmlns:a16="http://schemas.microsoft.com/office/drawing/2014/main" id="{541C654F-2D59-D5E8-7892-D8AB0A206335}"/>
              </a:ext>
            </a:extLst>
          </p:cNvPr>
          <p:cNvSpPr>
            <a:spLocks noChangeShapeType="1"/>
          </p:cNvSpPr>
          <p:nvPr/>
        </p:nvSpPr>
        <p:spPr bwMode="auto">
          <a:xfrm>
            <a:off x="5937250" y="5791200"/>
            <a:ext cx="0" cy="762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21533" name="Line 27">
            <a:extLst>
              <a:ext uri="{FF2B5EF4-FFF2-40B4-BE49-F238E27FC236}">
                <a16:creationId xmlns:a16="http://schemas.microsoft.com/office/drawing/2014/main" id="{285A2569-62E0-3123-B68F-3BE83ED53322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5791200"/>
            <a:ext cx="0" cy="762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21534" name="Text Box 28">
            <a:extLst>
              <a:ext uri="{FF2B5EF4-FFF2-40B4-BE49-F238E27FC236}">
                <a16:creationId xmlns:a16="http://schemas.microsoft.com/office/drawing/2014/main" id="{B8E116F1-028C-1729-8222-42DFBB765F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9500" y="5867400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s-PE" sz="1600" b="1"/>
              <a:t>500</a:t>
            </a:r>
          </a:p>
        </p:txBody>
      </p:sp>
      <p:sp>
        <p:nvSpPr>
          <p:cNvPr id="21535" name="Text Box 29">
            <a:extLst>
              <a:ext uri="{FF2B5EF4-FFF2-40B4-BE49-F238E27FC236}">
                <a16:creationId xmlns:a16="http://schemas.microsoft.com/office/drawing/2014/main" id="{976F35EE-2382-CA75-6484-77A4F79144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0675" y="5867400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s-PE" sz="1600" b="1"/>
              <a:t>250</a:t>
            </a:r>
          </a:p>
        </p:txBody>
      </p:sp>
      <p:sp>
        <p:nvSpPr>
          <p:cNvPr id="21536" name="Text Box 30">
            <a:extLst>
              <a:ext uri="{FF2B5EF4-FFF2-40B4-BE49-F238E27FC236}">
                <a16:creationId xmlns:a16="http://schemas.microsoft.com/office/drawing/2014/main" id="{F9A26B61-492D-4225-6C21-8F60E35E23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58674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s-PE" sz="1600" b="1"/>
              <a:t>0</a:t>
            </a:r>
          </a:p>
        </p:txBody>
      </p:sp>
      <p:sp>
        <p:nvSpPr>
          <p:cNvPr id="21537" name="Text Box 31">
            <a:extLst>
              <a:ext uri="{FF2B5EF4-FFF2-40B4-BE49-F238E27FC236}">
                <a16:creationId xmlns:a16="http://schemas.microsoft.com/office/drawing/2014/main" id="{5D1DDE05-F44B-B731-00AF-145EB5ED4F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1" y="5867400"/>
            <a:ext cx="5572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s-PE" sz="1600" b="1"/>
              <a:t>-250</a:t>
            </a:r>
          </a:p>
        </p:txBody>
      </p:sp>
      <p:sp>
        <p:nvSpPr>
          <p:cNvPr id="21538" name="Text Box 32">
            <a:extLst>
              <a:ext uri="{FF2B5EF4-FFF2-40B4-BE49-F238E27FC236}">
                <a16:creationId xmlns:a16="http://schemas.microsoft.com/office/drawing/2014/main" id="{D1714307-7FB0-EB81-EBC8-2AF0FC9689E4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2894807" y="4509294"/>
            <a:ext cx="17399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s-PE" sz="1800"/>
              <a:t>Imperio Romano</a:t>
            </a:r>
          </a:p>
        </p:txBody>
      </p:sp>
      <p:sp>
        <p:nvSpPr>
          <p:cNvPr id="21539" name="Line 33">
            <a:extLst>
              <a:ext uri="{FF2B5EF4-FFF2-40B4-BE49-F238E27FC236}">
                <a16:creationId xmlns:a16="http://schemas.microsoft.com/office/drawing/2014/main" id="{CDE0D69B-5BDC-B1DE-5B99-7DADBAE3DC8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95500" y="3429000"/>
            <a:ext cx="0" cy="23749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21540" name="Line 34">
            <a:extLst>
              <a:ext uri="{FF2B5EF4-FFF2-40B4-BE49-F238E27FC236}">
                <a16:creationId xmlns:a16="http://schemas.microsoft.com/office/drawing/2014/main" id="{BACD3947-C4EE-9703-94A2-B1604698CC71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5378450"/>
            <a:ext cx="76962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21541" name="Line 35">
            <a:extLst>
              <a:ext uri="{FF2B5EF4-FFF2-40B4-BE49-F238E27FC236}">
                <a16:creationId xmlns:a16="http://schemas.microsoft.com/office/drawing/2014/main" id="{9AF7073B-DD0F-7838-EA8E-B1AD7F6BFD87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5516563"/>
            <a:ext cx="76962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21542" name="Line 36">
            <a:extLst>
              <a:ext uri="{FF2B5EF4-FFF2-40B4-BE49-F238E27FC236}">
                <a16:creationId xmlns:a16="http://schemas.microsoft.com/office/drawing/2014/main" id="{52595CDA-2F84-FE79-737F-63CB9B4EAA3E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5653088"/>
            <a:ext cx="76962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21543" name="Rectangle 37">
            <a:extLst>
              <a:ext uri="{FF2B5EF4-FFF2-40B4-BE49-F238E27FC236}">
                <a16:creationId xmlns:a16="http://schemas.microsoft.com/office/drawing/2014/main" id="{F1F91849-C094-9D55-1E11-01A6039A3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4650" y="5486400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s-PE" sz="1600" b="1"/>
              <a:t>200</a:t>
            </a:r>
          </a:p>
        </p:txBody>
      </p:sp>
      <p:sp>
        <p:nvSpPr>
          <p:cNvPr id="21544" name="Rectangle 38">
            <a:extLst>
              <a:ext uri="{FF2B5EF4-FFF2-40B4-BE49-F238E27FC236}">
                <a16:creationId xmlns:a16="http://schemas.microsoft.com/office/drawing/2014/main" id="{03F43A4F-4DDB-AA84-580C-6E347CEC9D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8300" y="5334000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s-PE" sz="1600" b="1"/>
              <a:t>400</a:t>
            </a:r>
          </a:p>
        </p:txBody>
      </p:sp>
      <p:sp>
        <p:nvSpPr>
          <p:cNvPr id="21545" name="Rectangle 39">
            <a:extLst>
              <a:ext uri="{FF2B5EF4-FFF2-40B4-BE49-F238E27FC236}">
                <a16:creationId xmlns:a16="http://schemas.microsoft.com/office/drawing/2014/main" id="{2C169582-13C8-B434-3A1B-7CD9BAD1AA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8300" y="5194300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s-PE" sz="1600" b="1"/>
              <a:t>600</a:t>
            </a:r>
          </a:p>
        </p:txBody>
      </p:sp>
      <p:sp>
        <p:nvSpPr>
          <p:cNvPr id="21546" name="Rectangle 40">
            <a:extLst>
              <a:ext uri="{FF2B5EF4-FFF2-40B4-BE49-F238E27FC236}">
                <a16:creationId xmlns:a16="http://schemas.microsoft.com/office/drawing/2014/main" id="{05C93FED-AAC7-08C6-4153-8ABE6C2304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0200" y="1981200"/>
            <a:ext cx="1447800" cy="434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s-PE" altLang="es-PE"/>
          </a:p>
        </p:txBody>
      </p:sp>
      <p:sp>
        <p:nvSpPr>
          <p:cNvPr id="21547" name="Text Box 41">
            <a:extLst>
              <a:ext uri="{FF2B5EF4-FFF2-40B4-BE49-F238E27FC236}">
                <a16:creationId xmlns:a16="http://schemas.microsoft.com/office/drawing/2014/main" id="{D6CADDF8-0B21-FD9E-2036-42F9BD66E7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1" y="1600201"/>
            <a:ext cx="5572359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s-PE"/>
              <a:t>Después, el crecimiento se acelera. </a:t>
            </a:r>
          </a:p>
          <a:p>
            <a:r>
              <a:rPr lang="en-US" altLang="es-PE"/>
              <a:t>La población se duplica en doscientos años.</a:t>
            </a:r>
          </a:p>
        </p:txBody>
      </p:sp>
      <p:sp>
        <p:nvSpPr>
          <p:cNvPr id="23594" name="Text Box 42">
            <a:extLst>
              <a:ext uri="{FF2B5EF4-FFF2-40B4-BE49-F238E27FC236}">
                <a16:creationId xmlns:a16="http://schemas.microsoft.com/office/drawing/2014/main" id="{7967DBEF-A738-047C-ADF6-4F9457B641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6800" y="5867400"/>
            <a:ext cx="6413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s-PE" sz="1600" b="1"/>
              <a:t>1.750</a:t>
            </a:r>
          </a:p>
        </p:txBody>
      </p:sp>
      <p:sp>
        <p:nvSpPr>
          <p:cNvPr id="23595" name="Text Box 43">
            <a:extLst>
              <a:ext uri="{FF2B5EF4-FFF2-40B4-BE49-F238E27FC236}">
                <a16:creationId xmlns:a16="http://schemas.microsoft.com/office/drawing/2014/main" id="{16F42630-143B-4C43-C722-BF90C99AB6A7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8236616" y="4095476"/>
            <a:ext cx="1306768" cy="568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s-PE" sz="1800"/>
              <a:t>Revolución </a:t>
            </a:r>
          </a:p>
          <a:p>
            <a:pPr>
              <a:lnSpc>
                <a:spcPct val="70000"/>
              </a:lnSpc>
            </a:pPr>
            <a:r>
              <a:rPr lang="en-US" altLang="es-PE" sz="1800"/>
              <a:t>Industrial</a:t>
            </a:r>
          </a:p>
        </p:txBody>
      </p:sp>
      <p:sp>
        <p:nvSpPr>
          <p:cNvPr id="23599" name="Rectangle 47">
            <a:extLst>
              <a:ext uri="{FF2B5EF4-FFF2-40B4-BE49-F238E27FC236}">
                <a16:creationId xmlns:a16="http://schemas.microsoft.com/office/drawing/2014/main" id="{287A18FB-9FE5-D185-417A-5CBF2D2A88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1000" y="5054600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s-PE" sz="1600" b="1"/>
              <a:t>800</a:t>
            </a:r>
          </a:p>
        </p:txBody>
      </p:sp>
      <p:sp>
        <p:nvSpPr>
          <p:cNvPr id="23600" name="Line 48">
            <a:extLst>
              <a:ext uri="{FF2B5EF4-FFF2-40B4-BE49-F238E27FC236}">
                <a16:creationId xmlns:a16="http://schemas.microsoft.com/office/drawing/2014/main" id="{17C8CE14-53F6-2D21-7706-0307CCDE5976}"/>
              </a:ext>
            </a:extLst>
          </p:cNvPr>
          <p:cNvSpPr>
            <a:spLocks noChangeShapeType="1"/>
          </p:cNvSpPr>
          <p:nvPr/>
        </p:nvSpPr>
        <p:spPr bwMode="auto">
          <a:xfrm>
            <a:off x="9010650" y="5791200"/>
            <a:ext cx="0" cy="762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7337326"/>
      </p:ext>
    </p:extLst>
  </p:cSld>
  <p:clrMapOvr>
    <a:masterClrMapping/>
  </p:clrMapOvr>
  <p:transition spd="slow" advTm="2000"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7" presetClass="entr" presetSubtype="8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75" fill="hold"/>
                                        <p:tgtEl>
                                          <p:spTgt spid="235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" fill="hold"/>
                                        <p:tgtEl>
                                          <p:spTgt spid="235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" fill="hold"/>
                                        <p:tgtEl>
                                          <p:spTgt spid="235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" fill="hold"/>
                                        <p:tgtEl>
                                          <p:spTgt spid="235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75"/>
                            </p:stCondLst>
                            <p:childTnLst>
                              <p:par>
                                <p:cTn id="16" presetID="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5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5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575"/>
                            </p:stCondLst>
                            <p:childTnLst>
                              <p:par>
                                <p:cTn id="21" presetID="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5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5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3075"/>
                            </p:stCondLst>
                            <p:childTnLst>
                              <p:par>
                                <p:cTn id="26" presetID="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5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35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4575"/>
                            </p:stCondLst>
                            <p:childTnLst>
                              <p:par>
                                <p:cTn id="31" presetID="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35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35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withGroup">
                            <p:stCondLst>
                              <p:cond delay="6075"/>
                            </p:stCondLst>
                            <p:childTnLst>
                              <p:par>
                                <p:cTn id="36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35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35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35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35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>
            <a:extLst>
              <a:ext uri="{FF2B5EF4-FFF2-40B4-BE49-F238E27FC236}">
                <a16:creationId xmlns:a16="http://schemas.microsoft.com/office/drawing/2014/main" id="{FC00D874-D86B-8C42-4848-183B2F599C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4908550"/>
            <a:ext cx="6413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s-PE" sz="1600" b="1"/>
              <a:t>1.000</a:t>
            </a:r>
          </a:p>
        </p:txBody>
      </p:sp>
      <p:sp>
        <p:nvSpPr>
          <p:cNvPr id="22531" name="Line 3">
            <a:extLst>
              <a:ext uri="{FF2B5EF4-FFF2-40B4-BE49-F238E27FC236}">
                <a16:creationId xmlns:a16="http://schemas.microsoft.com/office/drawing/2014/main" id="{9504704B-3794-24B6-23AC-CF90D661F261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5105400"/>
            <a:ext cx="76962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22532" name="Line 4">
            <a:extLst>
              <a:ext uri="{FF2B5EF4-FFF2-40B4-BE49-F238E27FC236}">
                <a16:creationId xmlns:a16="http://schemas.microsoft.com/office/drawing/2014/main" id="{374342D4-95A4-38C6-C559-3BA06F6944F1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5241925"/>
            <a:ext cx="76962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22533" name="Text Box 5">
            <a:extLst>
              <a:ext uri="{FF2B5EF4-FFF2-40B4-BE49-F238E27FC236}">
                <a16:creationId xmlns:a16="http://schemas.microsoft.com/office/drawing/2014/main" id="{3A9A6922-D247-CE64-2A10-AEF8E0CD7DD7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4434682" y="5058569"/>
            <a:ext cx="641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s-PE" sz="1800"/>
              <a:t>Atila</a:t>
            </a:r>
          </a:p>
        </p:txBody>
      </p:sp>
      <p:sp>
        <p:nvSpPr>
          <p:cNvPr id="22534" name="Text Box 6">
            <a:extLst>
              <a:ext uri="{FF2B5EF4-FFF2-40B4-BE49-F238E27FC236}">
                <a16:creationId xmlns:a16="http://schemas.microsoft.com/office/drawing/2014/main" id="{95350CEE-C08D-2D30-35F5-786DCA92E839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4796632" y="4353719"/>
            <a:ext cx="2051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s-PE" sz="1800"/>
              <a:t>Expansión del Islam</a:t>
            </a:r>
          </a:p>
        </p:txBody>
      </p:sp>
      <p:sp>
        <p:nvSpPr>
          <p:cNvPr id="22535" name="Text Box 7">
            <a:extLst>
              <a:ext uri="{FF2B5EF4-FFF2-40B4-BE49-F238E27FC236}">
                <a16:creationId xmlns:a16="http://schemas.microsoft.com/office/drawing/2014/main" id="{9692C1DF-65B9-A3A7-B5E8-4860A5D8C3C0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6050757" y="4693444"/>
            <a:ext cx="1371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s-PE" sz="1800"/>
              <a:t>Las cruzadas</a:t>
            </a:r>
          </a:p>
        </p:txBody>
      </p:sp>
      <p:sp>
        <p:nvSpPr>
          <p:cNvPr id="22536" name="Text Box 8">
            <a:extLst>
              <a:ext uri="{FF2B5EF4-FFF2-40B4-BE49-F238E27FC236}">
                <a16:creationId xmlns:a16="http://schemas.microsoft.com/office/drawing/2014/main" id="{B6D49C0E-0380-6175-E218-84187121BC4D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6793707" y="4617244"/>
            <a:ext cx="12573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s-PE" sz="1800"/>
              <a:t>Marco Polo</a:t>
            </a:r>
          </a:p>
        </p:txBody>
      </p:sp>
      <p:sp>
        <p:nvSpPr>
          <p:cNvPr id="22537" name="Text Box 9">
            <a:extLst>
              <a:ext uri="{FF2B5EF4-FFF2-40B4-BE49-F238E27FC236}">
                <a16:creationId xmlns:a16="http://schemas.microsoft.com/office/drawing/2014/main" id="{93371A63-F1B9-BE54-EE0B-2917DECBCB03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7421833" y="4216126"/>
            <a:ext cx="1717137" cy="568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s-PE" sz="1800"/>
              <a:t>Descubrimiento </a:t>
            </a:r>
          </a:p>
          <a:p>
            <a:pPr>
              <a:lnSpc>
                <a:spcPct val="70000"/>
              </a:lnSpc>
            </a:pPr>
            <a:r>
              <a:rPr lang="en-US" altLang="es-PE" sz="1800"/>
              <a:t>de América</a:t>
            </a:r>
          </a:p>
        </p:txBody>
      </p:sp>
      <p:sp>
        <p:nvSpPr>
          <p:cNvPr id="22538" name="Line 12">
            <a:extLst>
              <a:ext uri="{FF2B5EF4-FFF2-40B4-BE49-F238E27FC236}">
                <a16:creationId xmlns:a16="http://schemas.microsoft.com/office/drawing/2014/main" id="{F66A86B7-745C-BD43-0D15-3DF16C5C1744}"/>
              </a:ext>
            </a:extLst>
          </p:cNvPr>
          <p:cNvSpPr>
            <a:spLocks noChangeShapeType="1"/>
          </p:cNvSpPr>
          <p:nvPr/>
        </p:nvSpPr>
        <p:spPr bwMode="auto">
          <a:xfrm>
            <a:off x="2082800" y="5791200"/>
            <a:ext cx="76962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22539" name="Freeform 13">
            <a:extLst>
              <a:ext uri="{FF2B5EF4-FFF2-40B4-BE49-F238E27FC236}">
                <a16:creationId xmlns:a16="http://schemas.microsoft.com/office/drawing/2014/main" id="{F7790420-79C8-B054-CE2C-455B1F60A3EF}"/>
              </a:ext>
            </a:extLst>
          </p:cNvPr>
          <p:cNvSpPr>
            <a:spLocks/>
          </p:cNvSpPr>
          <p:nvPr/>
        </p:nvSpPr>
        <p:spPr bwMode="auto">
          <a:xfrm>
            <a:off x="2209800" y="2209800"/>
            <a:ext cx="7467600" cy="3505200"/>
          </a:xfrm>
          <a:custGeom>
            <a:avLst/>
            <a:gdLst>
              <a:gd name="T0" fmla="*/ 0 w 4848"/>
              <a:gd name="T1" fmla="*/ 3505200 h 3120"/>
              <a:gd name="T2" fmla="*/ 3105339 w 4848"/>
              <a:gd name="T3" fmla="*/ 3397348 h 3120"/>
              <a:gd name="T4" fmla="*/ 5397374 w 4848"/>
              <a:gd name="T5" fmla="*/ 3289495 h 3120"/>
              <a:gd name="T6" fmla="*/ 6432487 w 4848"/>
              <a:gd name="T7" fmla="*/ 3127717 h 3120"/>
              <a:gd name="T8" fmla="*/ 7023980 w 4848"/>
              <a:gd name="T9" fmla="*/ 2534529 h 3120"/>
              <a:gd name="T10" fmla="*/ 7393663 w 4848"/>
              <a:gd name="T11" fmla="*/ 431409 h 3120"/>
              <a:gd name="T12" fmla="*/ 7467600 w 4848"/>
              <a:gd name="T13" fmla="*/ 0 h 312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4848" h="3120">
                <a:moveTo>
                  <a:pt x="0" y="3120"/>
                </a:moveTo>
                <a:cubicBezTo>
                  <a:pt x="716" y="3088"/>
                  <a:pt x="1432" y="3056"/>
                  <a:pt x="2016" y="3024"/>
                </a:cubicBezTo>
                <a:cubicBezTo>
                  <a:pt x="2600" y="2992"/>
                  <a:pt x="3144" y="2968"/>
                  <a:pt x="3504" y="2928"/>
                </a:cubicBezTo>
                <a:cubicBezTo>
                  <a:pt x="3864" y="2888"/>
                  <a:pt x="4000" y="2896"/>
                  <a:pt x="4176" y="2784"/>
                </a:cubicBezTo>
                <a:cubicBezTo>
                  <a:pt x="4352" y="2672"/>
                  <a:pt x="4456" y="2656"/>
                  <a:pt x="4560" y="2256"/>
                </a:cubicBezTo>
                <a:cubicBezTo>
                  <a:pt x="4664" y="1856"/>
                  <a:pt x="4752" y="760"/>
                  <a:pt x="4800" y="384"/>
                </a:cubicBezTo>
                <a:cubicBezTo>
                  <a:pt x="4848" y="8"/>
                  <a:pt x="4848" y="4"/>
                  <a:pt x="4848" y="0"/>
                </a:cubicBezTo>
              </a:path>
            </a:pathLst>
          </a:custGeom>
          <a:noFill/>
          <a:ln w="57150" cmpd="sng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22540" name="Text Box 14">
            <a:extLst>
              <a:ext uri="{FF2B5EF4-FFF2-40B4-BE49-F238E27FC236}">
                <a16:creationId xmlns:a16="http://schemas.microsoft.com/office/drawing/2014/main" id="{AB586DA0-C9C0-57F7-457D-7D8ABB2C0E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1" y="5867400"/>
            <a:ext cx="5572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s-PE" sz="1600" b="1"/>
              <a:t>-500</a:t>
            </a:r>
          </a:p>
        </p:txBody>
      </p:sp>
      <p:sp>
        <p:nvSpPr>
          <p:cNvPr id="22541" name="Text Box 15">
            <a:extLst>
              <a:ext uri="{FF2B5EF4-FFF2-40B4-BE49-F238E27FC236}">
                <a16:creationId xmlns:a16="http://schemas.microsoft.com/office/drawing/2014/main" id="{49B056D8-F479-9016-09B2-17BB766903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9913" y="5867400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s-PE" sz="1600" b="1"/>
              <a:t>750</a:t>
            </a:r>
          </a:p>
        </p:txBody>
      </p:sp>
      <p:sp>
        <p:nvSpPr>
          <p:cNvPr id="22542" name="Text Box 16">
            <a:extLst>
              <a:ext uri="{FF2B5EF4-FFF2-40B4-BE49-F238E27FC236}">
                <a16:creationId xmlns:a16="http://schemas.microsoft.com/office/drawing/2014/main" id="{15CE6B21-8A63-8C6A-C273-C97002E0574D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2316957" y="4617244"/>
            <a:ext cx="1676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s-PE" sz="1800"/>
              <a:t>Guerras Púnicas</a:t>
            </a:r>
          </a:p>
        </p:txBody>
      </p:sp>
      <p:sp>
        <p:nvSpPr>
          <p:cNvPr id="22543" name="Text Box 17">
            <a:extLst>
              <a:ext uri="{FF2B5EF4-FFF2-40B4-BE49-F238E27FC236}">
                <a16:creationId xmlns:a16="http://schemas.microsoft.com/office/drawing/2014/main" id="{80580B62-2DDA-A782-A6C4-9F7A49F69068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1567657" y="4629944"/>
            <a:ext cx="180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s-PE" sz="1800"/>
              <a:t>Alejandro Magno</a:t>
            </a:r>
          </a:p>
        </p:txBody>
      </p:sp>
      <p:sp>
        <p:nvSpPr>
          <p:cNvPr id="22544" name="Line 18">
            <a:extLst>
              <a:ext uri="{FF2B5EF4-FFF2-40B4-BE49-F238E27FC236}">
                <a16:creationId xmlns:a16="http://schemas.microsoft.com/office/drawing/2014/main" id="{A55BBCAF-B5E0-6C2D-CA76-B569D8E514AB}"/>
              </a:ext>
            </a:extLst>
          </p:cNvPr>
          <p:cNvSpPr>
            <a:spLocks noChangeShapeType="1"/>
          </p:cNvSpPr>
          <p:nvPr/>
        </p:nvSpPr>
        <p:spPr bwMode="auto">
          <a:xfrm>
            <a:off x="2095500" y="5791200"/>
            <a:ext cx="0" cy="762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22545" name="Line 19">
            <a:extLst>
              <a:ext uri="{FF2B5EF4-FFF2-40B4-BE49-F238E27FC236}">
                <a16:creationId xmlns:a16="http://schemas.microsoft.com/office/drawing/2014/main" id="{815C7374-7DAC-CFA5-3091-F688B966DB1A}"/>
              </a:ext>
            </a:extLst>
          </p:cNvPr>
          <p:cNvSpPr>
            <a:spLocks noChangeShapeType="1"/>
          </p:cNvSpPr>
          <p:nvPr/>
        </p:nvSpPr>
        <p:spPr bwMode="auto">
          <a:xfrm>
            <a:off x="2863850" y="5791200"/>
            <a:ext cx="0" cy="762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22546" name="Line 20">
            <a:extLst>
              <a:ext uri="{FF2B5EF4-FFF2-40B4-BE49-F238E27FC236}">
                <a16:creationId xmlns:a16="http://schemas.microsoft.com/office/drawing/2014/main" id="{8D3F64EB-1316-4E3B-FC2A-F2FF26AA3A3D}"/>
              </a:ext>
            </a:extLst>
          </p:cNvPr>
          <p:cNvSpPr>
            <a:spLocks noChangeShapeType="1"/>
          </p:cNvSpPr>
          <p:nvPr/>
        </p:nvSpPr>
        <p:spPr bwMode="auto">
          <a:xfrm>
            <a:off x="7473950" y="5791200"/>
            <a:ext cx="0" cy="762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22547" name="Line 21">
            <a:extLst>
              <a:ext uri="{FF2B5EF4-FFF2-40B4-BE49-F238E27FC236}">
                <a16:creationId xmlns:a16="http://schemas.microsoft.com/office/drawing/2014/main" id="{65436250-0D84-C5FF-34A0-07325FF5B165}"/>
              </a:ext>
            </a:extLst>
          </p:cNvPr>
          <p:cNvSpPr>
            <a:spLocks noChangeShapeType="1"/>
          </p:cNvSpPr>
          <p:nvPr/>
        </p:nvSpPr>
        <p:spPr bwMode="auto">
          <a:xfrm>
            <a:off x="8242300" y="5791200"/>
            <a:ext cx="0" cy="762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22548" name="Text Box 22">
            <a:extLst>
              <a:ext uri="{FF2B5EF4-FFF2-40B4-BE49-F238E27FC236}">
                <a16:creationId xmlns:a16="http://schemas.microsoft.com/office/drawing/2014/main" id="{4C510DC7-10C9-DFD6-9030-B4A75A159E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7563" y="5867400"/>
            <a:ext cx="6413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s-PE" sz="1600" b="1"/>
              <a:t>1.250</a:t>
            </a:r>
          </a:p>
        </p:txBody>
      </p:sp>
      <p:sp>
        <p:nvSpPr>
          <p:cNvPr id="22549" name="Text Box 23">
            <a:extLst>
              <a:ext uri="{FF2B5EF4-FFF2-40B4-BE49-F238E27FC236}">
                <a16:creationId xmlns:a16="http://schemas.microsoft.com/office/drawing/2014/main" id="{2EDDDCFE-029C-84EB-42A2-34BCF1F21A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6388" y="5867400"/>
            <a:ext cx="6413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s-PE" sz="1600" b="1"/>
              <a:t>1.500</a:t>
            </a:r>
          </a:p>
        </p:txBody>
      </p:sp>
      <p:sp>
        <p:nvSpPr>
          <p:cNvPr id="22550" name="Text Box 24">
            <a:extLst>
              <a:ext uri="{FF2B5EF4-FFF2-40B4-BE49-F238E27FC236}">
                <a16:creationId xmlns:a16="http://schemas.microsoft.com/office/drawing/2014/main" id="{3B780C81-9185-8A32-1A06-B5F8755F64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8738" y="5867400"/>
            <a:ext cx="6413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s-PE" sz="1600" b="1"/>
              <a:t>1.000</a:t>
            </a:r>
          </a:p>
        </p:txBody>
      </p:sp>
      <p:sp>
        <p:nvSpPr>
          <p:cNvPr id="22551" name="Line 25">
            <a:extLst>
              <a:ext uri="{FF2B5EF4-FFF2-40B4-BE49-F238E27FC236}">
                <a16:creationId xmlns:a16="http://schemas.microsoft.com/office/drawing/2014/main" id="{7099D269-9756-8785-1259-74CF9B8D1584}"/>
              </a:ext>
            </a:extLst>
          </p:cNvPr>
          <p:cNvSpPr>
            <a:spLocks noChangeShapeType="1"/>
          </p:cNvSpPr>
          <p:nvPr/>
        </p:nvSpPr>
        <p:spPr bwMode="auto">
          <a:xfrm>
            <a:off x="3632200" y="5791200"/>
            <a:ext cx="0" cy="762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22552" name="Line 26">
            <a:extLst>
              <a:ext uri="{FF2B5EF4-FFF2-40B4-BE49-F238E27FC236}">
                <a16:creationId xmlns:a16="http://schemas.microsoft.com/office/drawing/2014/main" id="{31E1DAE1-97C0-A772-290B-7E235231FB45}"/>
              </a:ext>
            </a:extLst>
          </p:cNvPr>
          <p:cNvSpPr>
            <a:spLocks noChangeShapeType="1"/>
          </p:cNvSpPr>
          <p:nvPr/>
        </p:nvSpPr>
        <p:spPr bwMode="auto">
          <a:xfrm>
            <a:off x="4400550" y="5791200"/>
            <a:ext cx="0" cy="762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22553" name="Line 27">
            <a:extLst>
              <a:ext uri="{FF2B5EF4-FFF2-40B4-BE49-F238E27FC236}">
                <a16:creationId xmlns:a16="http://schemas.microsoft.com/office/drawing/2014/main" id="{D46212F9-DC24-AF67-3D3A-9B6B63741681}"/>
              </a:ext>
            </a:extLst>
          </p:cNvPr>
          <p:cNvSpPr>
            <a:spLocks noChangeShapeType="1"/>
          </p:cNvSpPr>
          <p:nvPr/>
        </p:nvSpPr>
        <p:spPr bwMode="auto">
          <a:xfrm>
            <a:off x="5168900" y="5791200"/>
            <a:ext cx="0" cy="762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22554" name="Line 28">
            <a:extLst>
              <a:ext uri="{FF2B5EF4-FFF2-40B4-BE49-F238E27FC236}">
                <a16:creationId xmlns:a16="http://schemas.microsoft.com/office/drawing/2014/main" id="{A305CA92-C84B-B34B-DB2D-E3BBB6A73298}"/>
              </a:ext>
            </a:extLst>
          </p:cNvPr>
          <p:cNvSpPr>
            <a:spLocks noChangeShapeType="1"/>
          </p:cNvSpPr>
          <p:nvPr/>
        </p:nvSpPr>
        <p:spPr bwMode="auto">
          <a:xfrm>
            <a:off x="5937250" y="5791200"/>
            <a:ext cx="0" cy="762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22555" name="Line 29">
            <a:extLst>
              <a:ext uri="{FF2B5EF4-FFF2-40B4-BE49-F238E27FC236}">
                <a16:creationId xmlns:a16="http://schemas.microsoft.com/office/drawing/2014/main" id="{2CF9639A-CB22-C0EC-8732-DAD2B7B3681B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5791200"/>
            <a:ext cx="0" cy="762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22556" name="Text Box 30">
            <a:extLst>
              <a:ext uri="{FF2B5EF4-FFF2-40B4-BE49-F238E27FC236}">
                <a16:creationId xmlns:a16="http://schemas.microsoft.com/office/drawing/2014/main" id="{69F72462-2A75-538C-F46D-991F56D3BE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9500" y="5867400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s-PE" sz="1600" b="1"/>
              <a:t>500</a:t>
            </a:r>
          </a:p>
        </p:txBody>
      </p:sp>
      <p:sp>
        <p:nvSpPr>
          <p:cNvPr id="22557" name="Text Box 31">
            <a:extLst>
              <a:ext uri="{FF2B5EF4-FFF2-40B4-BE49-F238E27FC236}">
                <a16:creationId xmlns:a16="http://schemas.microsoft.com/office/drawing/2014/main" id="{DA96B0FE-4E9E-2AC1-CE89-ECCED2CCCD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0675" y="5867400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s-PE" sz="1600" b="1"/>
              <a:t>250</a:t>
            </a:r>
          </a:p>
        </p:txBody>
      </p:sp>
      <p:sp>
        <p:nvSpPr>
          <p:cNvPr id="22558" name="Text Box 32">
            <a:extLst>
              <a:ext uri="{FF2B5EF4-FFF2-40B4-BE49-F238E27FC236}">
                <a16:creationId xmlns:a16="http://schemas.microsoft.com/office/drawing/2014/main" id="{B537DE48-6825-FDEB-9BDB-98D3E5B53F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58674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s-PE" sz="1600" b="1"/>
              <a:t>0</a:t>
            </a:r>
          </a:p>
        </p:txBody>
      </p:sp>
      <p:sp>
        <p:nvSpPr>
          <p:cNvPr id="22559" name="Text Box 33">
            <a:extLst>
              <a:ext uri="{FF2B5EF4-FFF2-40B4-BE49-F238E27FC236}">
                <a16:creationId xmlns:a16="http://schemas.microsoft.com/office/drawing/2014/main" id="{090FECE7-8D65-BD53-6694-E4ABE81521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1" y="5867400"/>
            <a:ext cx="5572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s-PE" sz="1600" b="1"/>
              <a:t>-250</a:t>
            </a:r>
          </a:p>
        </p:txBody>
      </p:sp>
      <p:sp>
        <p:nvSpPr>
          <p:cNvPr id="22560" name="Text Box 34">
            <a:extLst>
              <a:ext uri="{FF2B5EF4-FFF2-40B4-BE49-F238E27FC236}">
                <a16:creationId xmlns:a16="http://schemas.microsoft.com/office/drawing/2014/main" id="{6936E4FF-5E55-AC0D-3B49-BE2F1DB4D497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2894807" y="4509294"/>
            <a:ext cx="17399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s-PE" sz="1800"/>
              <a:t>Imperio Romano</a:t>
            </a:r>
          </a:p>
        </p:txBody>
      </p:sp>
      <p:sp>
        <p:nvSpPr>
          <p:cNvPr id="22561" name="Line 35">
            <a:extLst>
              <a:ext uri="{FF2B5EF4-FFF2-40B4-BE49-F238E27FC236}">
                <a16:creationId xmlns:a16="http://schemas.microsoft.com/office/drawing/2014/main" id="{1841AC41-D52B-55FB-2A80-4A9308FE4C3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95500" y="3429000"/>
            <a:ext cx="0" cy="23749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22562" name="Line 36">
            <a:extLst>
              <a:ext uri="{FF2B5EF4-FFF2-40B4-BE49-F238E27FC236}">
                <a16:creationId xmlns:a16="http://schemas.microsoft.com/office/drawing/2014/main" id="{8A107F1D-99A5-4728-C3CE-8E95C6A6CB01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5378450"/>
            <a:ext cx="76962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22563" name="Line 37">
            <a:extLst>
              <a:ext uri="{FF2B5EF4-FFF2-40B4-BE49-F238E27FC236}">
                <a16:creationId xmlns:a16="http://schemas.microsoft.com/office/drawing/2014/main" id="{3BAFD955-0EA1-81AE-EE16-084A08B4A46B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5516563"/>
            <a:ext cx="76962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22564" name="Line 38">
            <a:extLst>
              <a:ext uri="{FF2B5EF4-FFF2-40B4-BE49-F238E27FC236}">
                <a16:creationId xmlns:a16="http://schemas.microsoft.com/office/drawing/2014/main" id="{7DBDC53D-26A2-E165-606F-B76823834F25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5653088"/>
            <a:ext cx="76962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22565" name="Rectangle 39">
            <a:extLst>
              <a:ext uri="{FF2B5EF4-FFF2-40B4-BE49-F238E27FC236}">
                <a16:creationId xmlns:a16="http://schemas.microsoft.com/office/drawing/2014/main" id="{8AB25B43-62D2-90AE-AA34-81CA6586C1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4650" y="5486400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s-PE" sz="1600" b="1"/>
              <a:t>200</a:t>
            </a:r>
          </a:p>
        </p:txBody>
      </p:sp>
      <p:sp>
        <p:nvSpPr>
          <p:cNvPr id="22566" name="Rectangle 40">
            <a:extLst>
              <a:ext uri="{FF2B5EF4-FFF2-40B4-BE49-F238E27FC236}">
                <a16:creationId xmlns:a16="http://schemas.microsoft.com/office/drawing/2014/main" id="{C626EF04-5B92-0A90-1363-CDB52EF616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8300" y="5334000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s-PE" sz="1600" b="1"/>
              <a:t>400</a:t>
            </a:r>
          </a:p>
        </p:txBody>
      </p:sp>
      <p:sp>
        <p:nvSpPr>
          <p:cNvPr id="22567" name="Rectangle 41">
            <a:extLst>
              <a:ext uri="{FF2B5EF4-FFF2-40B4-BE49-F238E27FC236}">
                <a16:creationId xmlns:a16="http://schemas.microsoft.com/office/drawing/2014/main" id="{7365AB39-B3D6-1832-CC29-1B87B561E3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8300" y="5194300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s-PE" sz="1600" b="1"/>
              <a:t>600</a:t>
            </a:r>
          </a:p>
        </p:txBody>
      </p:sp>
      <p:sp>
        <p:nvSpPr>
          <p:cNvPr id="22568" name="Rectangle 42">
            <a:extLst>
              <a:ext uri="{FF2B5EF4-FFF2-40B4-BE49-F238E27FC236}">
                <a16:creationId xmlns:a16="http://schemas.microsoft.com/office/drawing/2014/main" id="{B9B73631-D421-2F7F-44B7-AD3661600A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0200" y="1981200"/>
            <a:ext cx="1447800" cy="434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s-PE" altLang="es-PE"/>
          </a:p>
        </p:txBody>
      </p:sp>
      <p:sp>
        <p:nvSpPr>
          <p:cNvPr id="22569" name="Text Box 44">
            <a:extLst>
              <a:ext uri="{FF2B5EF4-FFF2-40B4-BE49-F238E27FC236}">
                <a16:creationId xmlns:a16="http://schemas.microsoft.com/office/drawing/2014/main" id="{B5A12926-2ADD-06BE-A4A3-CACF6B2569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6800" y="5867400"/>
            <a:ext cx="6413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s-PE" sz="1600" b="1"/>
              <a:t>1.750</a:t>
            </a:r>
          </a:p>
        </p:txBody>
      </p:sp>
      <p:sp>
        <p:nvSpPr>
          <p:cNvPr id="22570" name="Text Box 45">
            <a:extLst>
              <a:ext uri="{FF2B5EF4-FFF2-40B4-BE49-F238E27FC236}">
                <a16:creationId xmlns:a16="http://schemas.microsoft.com/office/drawing/2014/main" id="{B81A0E5F-D87F-6686-8E00-28BDC5542AE3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8265470" y="4124051"/>
            <a:ext cx="1249060" cy="568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s-PE" sz="1800"/>
              <a:t>Revolución</a:t>
            </a:r>
          </a:p>
          <a:p>
            <a:pPr>
              <a:lnSpc>
                <a:spcPct val="70000"/>
              </a:lnSpc>
            </a:pPr>
            <a:r>
              <a:rPr lang="en-US" altLang="es-PE" sz="1800"/>
              <a:t>Industrial</a:t>
            </a:r>
          </a:p>
        </p:txBody>
      </p:sp>
      <p:sp>
        <p:nvSpPr>
          <p:cNvPr id="22571" name="Rectangle 46">
            <a:extLst>
              <a:ext uri="{FF2B5EF4-FFF2-40B4-BE49-F238E27FC236}">
                <a16:creationId xmlns:a16="http://schemas.microsoft.com/office/drawing/2014/main" id="{7FBB64EB-06A7-870C-824F-00D7B75025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1000" y="5054600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s-PE" sz="1600" b="1"/>
              <a:t>800</a:t>
            </a:r>
          </a:p>
        </p:txBody>
      </p:sp>
      <p:sp>
        <p:nvSpPr>
          <p:cNvPr id="24623" name="Text Box 47">
            <a:extLst>
              <a:ext uri="{FF2B5EF4-FFF2-40B4-BE49-F238E27FC236}">
                <a16:creationId xmlns:a16="http://schemas.microsoft.com/office/drawing/2014/main" id="{DF052587-84BA-4EBC-40B4-3DD1A38F0C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7726" y="117475"/>
            <a:ext cx="7616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s-PE"/>
              <a:t>Y se sigue acelerando. En 1900 hay mil seiscientos millones.</a:t>
            </a:r>
          </a:p>
        </p:txBody>
      </p:sp>
      <p:sp>
        <p:nvSpPr>
          <p:cNvPr id="22573" name="Line 48">
            <a:extLst>
              <a:ext uri="{FF2B5EF4-FFF2-40B4-BE49-F238E27FC236}">
                <a16:creationId xmlns:a16="http://schemas.microsoft.com/office/drawing/2014/main" id="{C6D2D1BD-14C4-6B14-C76A-CC539758FDFA}"/>
              </a:ext>
            </a:extLst>
          </p:cNvPr>
          <p:cNvSpPr>
            <a:spLocks noChangeShapeType="1"/>
          </p:cNvSpPr>
          <p:nvPr/>
        </p:nvSpPr>
        <p:spPr bwMode="auto">
          <a:xfrm>
            <a:off x="9010650" y="5791200"/>
            <a:ext cx="0" cy="762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84964773"/>
      </p:ext>
    </p:extLst>
  </p:cSld>
  <p:clrMapOvr>
    <a:masterClrMapping/>
  </p:clrMapOvr>
  <p:transition spd="slow" advTm="2000"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4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>
            <a:extLst>
              <a:ext uri="{FF2B5EF4-FFF2-40B4-BE49-F238E27FC236}">
                <a16:creationId xmlns:a16="http://schemas.microsoft.com/office/drawing/2014/main" id="{C0E877E0-25B5-71A4-252F-4E6155C333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4908550"/>
            <a:ext cx="6413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s-PE" sz="1600" b="1"/>
              <a:t>1.000</a:t>
            </a:r>
          </a:p>
        </p:txBody>
      </p:sp>
      <p:sp>
        <p:nvSpPr>
          <p:cNvPr id="23555" name="Line 3">
            <a:extLst>
              <a:ext uri="{FF2B5EF4-FFF2-40B4-BE49-F238E27FC236}">
                <a16:creationId xmlns:a16="http://schemas.microsoft.com/office/drawing/2014/main" id="{ED52D452-0AC2-72D7-A73C-65DD5928D4F2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5105400"/>
            <a:ext cx="76962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23556" name="Line 4">
            <a:extLst>
              <a:ext uri="{FF2B5EF4-FFF2-40B4-BE49-F238E27FC236}">
                <a16:creationId xmlns:a16="http://schemas.microsoft.com/office/drawing/2014/main" id="{E119701E-C860-4F23-3A82-048F7E36D1C3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5241925"/>
            <a:ext cx="76962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23557" name="Text Box 5">
            <a:extLst>
              <a:ext uri="{FF2B5EF4-FFF2-40B4-BE49-F238E27FC236}">
                <a16:creationId xmlns:a16="http://schemas.microsoft.com/office/drawing/2014/main" id="{DA3F3F97-1504-ECA1-7749-850E329E0A47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4434682" y="5058569"/>
            <a:ext cx="641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s-PE" sz="1800"/>
              <a:t>Atila</a:t>
            </a:r>
          </a:p>
        </p:txBody>
      </p:sp>
      <p:sp>
        <p:nvSpPr>
          <p:cNvPr id="23558" name="Text Box 6">
            <a:extLst>
              <a:ext uri="{FF2B5EF4-FFF2-40B4-BE49-F238E27FC236}">
                <a16:creationId xmlns:a16="http://schemas.microsoft.com/office/drawing/2014/main" id="{AE6128CD-DFB7-6801-AA80-FFC525C8DE31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4796632" y="4353719"/>
            <a:ext cx="2051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s-PE" sz="1800"/>
              <a:t>Expansión del Islam</a:t>
            </a:r>
          </a:p>
        </p:txBody>
      </p:sp>
      <p:sp>
        <p:nvSpPr>
          <p:cNvPr id="23559" name="Text Box 7">
            <a:extLst>
              <a:ext uri="{FF2B5EF4-FFF2-40B4-BE49-F238E27FC236}">
                <a16:creationId xmlns:a16="http://schemas.microsoft.com/office/drawing/2014/main" id="{02C6CEF3-1879-FC80-286C-AEADA4151114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6050757" y="4693444"/>
            <a:ext cx="1371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s-PE" sz="1800"/>
              <a:t>Las cruzadas</a:t>
            </a:r>
          </a:p>
        </p:txBody>
      </p:sp>
      <p:sp>
        <p:nvSpPr>
          <p:cNvPr id="23560" name="Text Box 8">
            <a:extLst>
              <a:ext uri="{FF2B5EF4-FFF2-40B4-BE49-F238E27FC236}">
                <a16:creationId xmlns:a16="http://schemas.microsoft.com/office/drawing/2014/main" id="{D0D55AF4-0E63-5703-5832-CE40945FAA0A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6793707" y="4617244"/>
            <a:ext cx="12573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s-PE" sz="1800"/>
              <a:t>Marco Polo</a:t>
            </a:r>
          </a:p>
        </p:txBody>
      </p:sp>
      <p:sp>
        <p:nvSpPr>
          <p:cNvPr id="23561" name="Text Box 9">
            <a:extLst>
              <a:ext uri="{FF2B5EF4-FFF2-40B4-BE49-F238E27FC236}">
                <a16:creationId xmlns:a16="http://schemas.microsoft.com/office/drawing/2014/main" id="{7FFFEF77-2ECE-40A3-FC14-D3E6877AADC9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7476087" y="4286251"/>
            <a:ext cx="1659429" cy="485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70000"/>
              </a:lnSpc>
            </a:pPr>
            <a:r>
              <a:rPr lang="en-US" altLang="es-PE" sz="1800"/>
              <a:t>Descubrimiento</a:t>
            </a:r>
          </a:p>
          <a:p>
            <a:pPr>
              <a:lnSpc>
                <a:spcPct val="70000"/>
              </a:lnSpc>
            </a:pPr>
            <a:r>
              <a:rPr lang="en-US" altLang="es-PE" sz="1800"/>
              <a:t>de América</a:t>
            </a:r>
          </a:p>
        </p:txBody>
      </p:sp>
      <p:sp>
        <p:nvSpPr>
          <p:cNvPr id="23562" name="Line 10">
            <a:extLst>
              <a:ext uri="{FF2B5EF4-FFF2-40B4-BE49-F238E27FC236}">
                <a16:creationId xmlns:a16="http://schemas.microsoft.com/office/drawing/2014/main" id="{42BDBFFE-D424-1547-80F3-709EDB73CC5A}"/>
              </a:ext>
            </a:extLst>
          </p:cNvPr>
          <p:cNvSpPr>
            <a:spLocks noChangeShapeType="1"/>
          </p:cNvSpPr>
          <p:nvPr/>
        </p:nvSpPr>
        <p:spPr bwMode="auto">
          <a:xfrm>
            <a:off x="2082800" y="5791200"/>
            <a:ext cx="76962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23563" name="Freeform 11">
            <a:extLst>
              <a:ext uri="{FF2B5EF4-FFF2-40B4-BE49-F238E27FC236}">
                <a16:creationId xmlns:a16="http://schemas.microsoft.com/office/drawing/2014/main" id="{A6DF91CC-20A7-F742-F21A-27C394FDE3F7}"/>
              </a:ext>
            </a:extLst>
          </p:cNvPr>
          <p:cNvSpPr>
            <a:spLocks/>
          </p:cNvSpPr>
          <p:nvPr/>
        </p:nvSpPr>
        <p:spPr bwMode="auto">
          <a:xfrm>
            <a:off x="2209800" y="2209800"/>
            <a:ext cx="7467600" cy="3505200"/>
          </a:xfrm>
          <a:custGeom>
            <a:avLst/>
            <a:gdLst>
              <a:gd name="T0" fmla="*/ 0 w 4848"/>
              <a:gd name="T1" fmla="*/ 3505200 h 3120"/>
              <a:gd name="T2" fmla="*/ 3105339 w 4848"/>
              <a:gd name="T3" fmla="*/ 3397348 h 3120"/>
              <a:gd name="T4" fmla="*/ 5397374 w 4848"/>
              <a:gd name="T5" fmla="*/ 3289495 h 3120"/>
              <a:gd name="T6" fmla="*/ 6432487 w 4848"/>
              <a:gd name="T7" fmla="*/ 3127717 h 3120"/>
              <a:gd name="T8" fmla="*/ 7023980 w 4848"/>
              <a:gd name="T9" fmla="*/ 2534529 h 3120"/>
              <a:gd name="T10" fmla="*/ 7393663 w 4848"/>
              <a:gd name="T11" fmla="*/ 431409 h 3120"/>
              <a:gd name="T12" fmla="*/ 7467600 w 4848"/>
              <a:gd name="T13" fmla="*/ 0 h 312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4848" h="3120">
                <a:moveTo>
                  <a:pt x="0" y="3120"/>
                </a:moveTo>
                <a:cubicBezTo>
                  <a:pt x="716" y="3088"/>
                  <a:pt x="1432" y="3056"/>
                  <a:pt x="2016" y="3024"/>
                </a:cubicBezTo>
                <a:cubicBezTo>
                  <a:pt x="2600" y="2992"/>
                  <a:pt x="3144" y="2968"/>
                  <a:pt x="3504" y="2928"/>
                </a:cubicBezTo>
                <a:cubicBezTo>
                  <a:pt x="3864" y="2888"/>
                  <a:pt x="4000" y="2896"/>
                  <a:pt x="4176" y="2784"/>
                </a:cubicBezTo>
                <a:cubicBezTo>
                  <a:pt x="4352" y="2672"/>
                  <a:pt x="4456" y="2656"/>
                  <a:pt x="4560" y="2256"/>
                </a:cubicBezTo>
                <a:cubicBezTo>
                  <a:pt x="4664" y="1856"/>
                  <a:pt x="4752" y="760"/>
                  <a:pt x="4800" y="384"/>
                </a:cubicBezTo>
                <a:cubicBezTo>
                  <a:pt x="4848" y="8"/>
                  <a:pt x="4848" y="4"/>
                  <a:pt x="4848" y="0"/>
                </a:cubicBezTo>
              </a:path>
            </a:pathLst>
          </a:custGeom>
          <a:noFill/>
          <a:ln w="57150" cmpd="sng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23564" name="Text Box 12">
            <a:extLst>
              <a:ext uri="{FF2B5EF4-FFF2-40B4-BE49-F238E27FC236}">
                <a16:creationId xmlns:a16="http://schemas.microsoft.com/office/drawing/2014/main" id="{B9F594CF-331A-B636-3A80-AAD5CC7C86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1" y="5867400"/>
            <a:ext cx="5572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s-PE" sz="1600" b="1"/>
              <a:t>-500</a:t>
            </a:r>
          </a:p>
        </p:txBody>
      </p:sp>
      <p:sp>
        <p:nvSpPr>
          <p:cNvPr id="23565" name="Text Box 13">
            <a:extLst>
              <a:ext uri="{FF2B5EF4-FFF2-40B4-BE49-F238E27FC236}">
                <a16:creationId xmlns:a16="http://schemas.microsoft.com/office/drawing/2014/main" id="{9B0C2947-D736-DA0B-9687-7CD554D6F8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9913" y="5867400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s-PE" sz="1600" b="1"/>
              <a:t>750</a:t>
            </a:r>
          </a:p>
        </p:txBody>
      </p:sp>
      <p:sp>
        <p:nvSpPr>
          <p:cNvPr id="23566" name="Text Box 14">
            <a:extLst>
              <a:ext uri="{FF2B5EF4-FFF2-40B4-BE49-F238E27FC236}">
                <a16:creationId xmlns:a16="http://schemas.microsoft.com/office/drawing/2014/main" id="{3FC3711D-B084-257A-10EA-779B1F59D5D4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2316957" y="4617244"/>
            <a:ext cx="1676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s-PE" sz="1800"/>
              <a:t>Guerras Púnicas</a:t>
            </a:r>
          </a:p>
        </p:txBody>
      </p:sp>
      <p:sp>
        <p:nvSpPr>
          <p:cNvPr id="23567" name="Text Box 15">
            <a:extLst>
              <a:ext uri="{FF2B5EF4-FFF2-40B4-BE49-F238E27FC236}">
                <a16:creationId xmlns:a16="http://schemas.microsoft.com/office/drawing/2014/main" id="{E10A4218-FC69-C822-D778-A89AA87C8C11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1567657" y="4629944"/>
            <a:ext cx="180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s-PE" sz="1800"/>
              <a:t>Alejandro Magno</a:t>
            </a:r>
          </a:p>
        </p:txBody>
      </p:sp>
      <p:sp>
        <p:nvSpPr>
          <p:cNvPr id="23568" name="Line 16">
            <a:extLst>
              <a:ext uri="{FF2B5EF4-FFF2-40B4-BE49-F238E27FC236}">
                <a16:creationId xmlns:a16="http://schemas.microsoft.com/office/drawing/2014/main" id="{6B796675-E9BC-37E3-EC62-53573DDCBF78}"/>
              </a:ext>
            </a:extLst>
          </p:cNvPr>
          <p:cNvSpPr>
            <a:spLocks noChangeShapeType="1"/>
          </p:cNvSpPr>
          <p:nvPr/>
        </p:nvSpPr>
        <p:spPr bwMode="auto">
          <a:xfrm>
            <a:off x="2095500" y="5791200"/>
            <a:ext cx="0" cy="762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23569" name="Line 17">
            <a:extLst>
              <a:ext uri="{FF2B5EF4-FFF2-40B4-BE49-F238E27FC236}">
                <a16:creationId xmlns:a16="http://schemas.microsoft.com/office/drawing/2014/main" id="{BDDBCDED-512C-F309-560E-D27457632B5D}"/>
              </a:ext>
            </a:extLst>
          </p:cNvPr>
          <p:cNvSpPr>
            <a:spLocks noChangeShapeType="1"/>
          </p:cNvSpPr>
          <p:nvPr/>
        </p:nvSpPr>
        <p:spPr bwMode="auto">
          <a:xfrm>
            <a:off x="2863850" y="5791200"/>
            <a:ext cx="0" cy="762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23570" name="Line 18">
            <a:extLst>
              <a:ext uri="{FF2B5EF4-FFF2-40B4-BE49-F238E27FC236}">
                <a16:creationId xmlns:a16="http://schemas.microsoft.com/office/drawing/2014/main" id="{A9A2A17A-31C5-FEA9-EE07-6A2427C17FAA}"/>
              </a:ext>
            </a:extLst>
          </p:cNvPr>
          <p:cNvSpPr>
            <a:spLocks noChangeShapeType="1"/>
          </p:cNvSpPr>
          <p:nvPr/>
        </p:nvSpPr>
        <p:spPr bwMode="auto">
          <a:xfrm>
            <a:off x="7473950" y="5791200"/>
            <a:ext cx="0" cy="762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23571" name="Line 19">
            <a:extLst>
              <a:ext uri="{FF2B5EF4-FFF2-40B4-BE49-F238E27FC236}">
                <a16:creationId xmlns:a16="http://schemas.microsoft.com/office/drawing/2014/main" id="{434B6BD2-7FD1-ED51-F587-B77F64D45597}"/>
              </a:ext>
            </a:extLst>
          </p:cNvPr>
          <p:cNvSpPr>
            <a:spLocks noChangeShapeType="1"/>
          </p:cNvSpPr>
          <p:nvPr/>
        </p:nvSpPr>
        <p:spPr bwMode="auto">
          <a:xfrm>
            <a:off x="8242300" y="5791200"/>
            <a:ext cx="0" cy="762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23572" name="Text Box 20">
            <a:extLst>
              <a:ext uri="{FF2B5EF4-FFF2-40B4-BE49-F238E27FC236}">
                <a16:creationId xmlns:a16="http://schemas.microsoft.com/office/drawing/2014/main" id="{7DCDC13A-1904-28D6-0542-21EA4A6632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7563" y="5867400"/>
            <a:ext cx="6413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s-PE" sz="1600" b="1"/>
              <a:t>1.250</a:t>
            </a:r>
          </a:p>
        </p:txBody>
      </p:sp>
      <p:sp>
        <p:nvSpPr>
          <p:cNvPr id="23573" name="Text Box 21">
            <a:extLst>
              <a:ext uri="{FF2B5EF4-FFF2-40B4-BE49-F238E27FC236}">
                <a16:creationId xmlns:a16="http://schemas.microsoft.com/office/drawing/2014/main" id="{D70EFE8C-1F78-94E9-0484-1AB011BDF1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6388" y="5867400"/>
            <a:ext cx="6413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s-PE" sz="1600" b="1"/>
              <a:t>1.500</a:t>
            </a:r>
          </a:p>
        </p:txBody>
      </p:sp>
      <p:sp>
        <p:nvSpPr>
          <p:cNvPr id="23574" name="Text Box 22">
            <a:extLst>
              <a:ext uri="{FF2B5EF4-FFF2-40B4-BE49-F238E27FC236}">
                <a16:creationId xmlns:a16="http://schemas.microsoft.com/office/drawing/2014/main" id="{3D8E9540-D624-8007-A3EC-BA54893670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8738" y="5867400"/>
            <a:ext cx="6413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s-PE" sz="1600" b="1"/>
              <a:t>1.000</a:t>
            </a:r>
          </a:p>
        </p:txBody>
      </p:sp>
      <p:sp>
        <p:nvSpPr>
          <p:cNvPr id="23575" name="Line 23">
            <a:extLst>
              <a:ext uri="{FF2B5EF4-FFF2-40B4-BE49-F238E27FC236}">
                <a16:creationId xmlns:a16="http://schemas.microsoft.com/office/drawing/2014/main" id="{CADF157D-7886-2573-FE3C-6B209669107F}"/>
              </a:ext>
            </a:extLst>
          </p:cNvPr>
          <p:cNvSpPr>
            <a:spLocks noChangeShapeType="1"/>
          </p:cNvSpPr>
          <p:nvPr/>
        </p:nvSpPr>
        <p:spPr bwMode="auto">
          <a:xfrm>
            <a:off x="3632200" y="5791200"/>
            <a:ext cx="0" cy="762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23576" name="Line 24">
            <a:extLst>
              <a:ext uri="{FF2B5EF4-FFF2-40B4-BE49-F238E27FC236}">
                <a16:creationId xmlns:a16="http://schemas.microsoft.com/office/drawing/2014/main" id="{51164834-14E6-0027-B205-45698DC14D7F}"/>
              </a:ext>
            </a:extLst>
          </p:cNvPr>
          <p:cNvSpPr>
            <a:spLocks noChangeShapeType="1"/>
          </p:cNvSpPr>
          <p:nvPr/>
        </p:nvSpPr>
        <p:spPr bwMode="auto">
          <a:xfrm>
            <a:off x="4400550" y="5791200"/>
            <a:ext cx="0" cy="762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23577" name="Line 25">
            <a:extLst>
              <a:ext uri="{FF2B5EF4-FFF2-40B4-BE49-F238E27FC236}">
                <a16:creationId xmlns:a16="http://schemas.microsoft.com/office/drawing/2014/main" id="{A25DD4A2-15B6-9686-D137-42D987162791}"/>
              </a:ext>
            </a:extLst>
          </p:cNvPr>
          <p:cNvSpPr>
            <a:spLocks noChangeShapeType="1"/>
          </p:cNvSpPr>
          <p:nvPr/>
        </p:nvSpPr>
        <p:spPr bwMode="auto">
          <a:xfrm>
            <a:off x="5168900" y="5791200"/>
            <a:ext cx="0" cy="762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23578" name="Line 26">
            <a:extLst>
              <a:ext uri="{FF2B5EF4-FFF2-40B4-BE49-F238E27FC236}">
                <a16:creationId xmlns:a16="http://schemas.microsoft.com/office/drawing/2014/main" id="{BF55B7CB-B390-E225-4FB2-4CF601C5E607}"/>
              </a:ext>
            </a:extLst>
          </p:cNvPr>
          <p:cNvSpPr>
            <a:spLocks noChangeShapeType="1"/>
          </p:cNvSpPr>
          <p:nvPr/>
        </p:nvSpPr>
        <p:spPr bwMode="auto">
          <a:xfrm>
            <a:off x="5937250" y="5791200"/>
            <a:ext cx="0" cy="762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23579" name="Line 27">
            <a:extLst>
              <a:ext uri="{FF2B5EF4-FFF2-40B4-BE49-F238E27FC236}">
                <a16:creationId xmlns:a16="http://schemas.microsoft.com/office/drawing/2014/main" id="{20564846-E859-3EDE-82D6-2E6AF877F13C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5791200"/>
            <a:ext cx="0" cy="762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23580" name="Text Box 28">
            <a:extLst>
              <a:ext uri="{FF2B5EF4-FFF2-40B4-BE49-F238E27FC236}">
                <a16:creationId xmlns:a16="http://schemas.microsoft.com/office/drawing/2014/main" id="{AB4BBD3B-2DC9-56E8-8721-189A69ACA1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9500" y="5867400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s-PE" sz="1600" b="1"/>
              <a:t>500</a:t>
            </a:r>
          </a:p>
        </p:txBody>
      </p:sp>
      <p:sp>
        <p:nvSpPr>
          <p:cNvPr id="23581" name="Text Box 29">
            <a:extLst>
              <a:ext uri="{FF2B5EF4-FFF2-40B4-BE49-F238E27FC236}">
                <a16:creationId xmlns:a16="http://schemas.microsoft.com/office/drawing/2014/main" id="{345E3E7C-FEAA-5C9A-00D5-AA6971DC17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0675" y="5867400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s-PE" sz="1600" b="1"/>
              <a:t>250</a:t>
            </a:r>
          </a:p>
        </p:txBody>
      </p:sp>
      <p:sp>
        <p:nvSpPr>
          <p:cNvPr id="23582" name="Text Box 30">
            <a:extLst>
              <a:ext uri="{FF2B5EF4-FFF2-40B4-BE49-F238E27FC236}">
                <a16:creationId xmlns:a16="http://schemas.microsoft.com/office/drawing/2014/main" id="{7BEA72BB-FCBA-37B8-6C6B-783657D480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58674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s-PE" sz="1600" b="1"/>
              <a:t>0</a:t>
            </a:r>
          </a:p>
        </p:txBody>
      </p:sp>
      <p:sp>
        <p:nvSpPr>
          <p:cNvPr id="23583" name="Text Box 31">
            <a:extLst>
              <a:ext uri="{FF2B5EF4-FFF2-40B4-BE49-F238E27FC236}">
                <a16:creationId xmlns:a16="http://schemas.microsoft.com/office/drawing/2014/main" id="{6C2A049F-82D1-4D0F-917F-350911EFE6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1" y="5867400"/>
            <a:ext cx="5572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s-PE" sz="1600" b="1"/>
              <a:t>-250</a:t>
            </a:r>
          </a:p>
        </p:txBody>
      </p:sp>
      <p:sp>
        <p:nvSpPr>
          <p:cNvPr id="23584" name="Text Box 32">
            <a:extLst>
              <a:ext uri="{FF2B5EF4-FFF2-40B4-BE49-F238E27FC236}">
                <a16:creationId xmlns:a16="http://schemas.microsoft.com/office/drawing/2014/main" id="{DAF1422B-6F62-B4BC-BAE0-AFF048688DE6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2894807" y="4509294"/>
            <a:ext cx="17399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s-PE" sz="1800"/>
              <a:t>Imperio Romano</a:t>
            </a:r>
          </a:p>
        </p:txBody>
      </p:sp>
      <p:sp>
        <p:nvSpPr>
          <p:cNvPr id="23585" name="Line 33">
            <a:extLst>
              <a:ext uri="{FF2B5EF4-FFF2-40B4-BE49-F238E27FC236}">
                <a16:creationId xmlns:a16="http://schemas.microsoft.com/office/drawing/2014/main" id="{F20C29E9-AD68-C972-D442-E173729A8E8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95500" y="3429000"/>
            <a:ext cx="0" cy="23749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23586" name="Line 34">
            <a:extLst>
              <a:ext uri="{FF2B5EF4-FFF2-40B4-BE49-F238E27FC236}">
                <a16:creationId xmlns:a16="http://schemas.microsoft.com/office/drawing/2014/main" id="{9D7141C6-A3E9-8475-E0EB-41E6839D16A0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5378450"/>
            <a:ext cx="76962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23587" name="Line 35">
            <a:extLst>
              <a:ext uri="{FF2B5EF4-FFF2-40B4-BE49-F238E27FC236}">
                <a16:creationId xmlns:a16="http://schemas.microsoft.com/office/drawing/2014/main" id="{F983AD45-6B9B-56DF-AD9C-0F02A02FBEEF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5516563"/>
            <a:ext cx="76962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23588" name="Line 36">
            <a:extLst>
              <a:ext uri="{FF2B5EF4-FFF2-40B4-BE49-F238E27FC236}">
                <a16:creationId xmlns:a16="http://schemas.microsoft.com/office/drawing/2014/main" id="{7696C471-E74B-F501-1170-6D53FF846CF3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5653088"/>
            <a:ext cx="76962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23589" name="Rectangle 37">
            <a:extLst>
              <a:ext uri="{FF2B5EF4-FFF2-40B4-BE49-F238E27FC236}">
                <a16:creationId xmlns:a16="http://schemas.microsoft.com/office/drawing/2014/main" id="{928902DD-168C-5322-3B39-29DC9C2170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4650" y="5486400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s-PE" sz="1600" b="1"/>
              <a:t>200</a:t>
            </a:r>
          </a:p>
        </p:txBody>
      </p:sp>
      <p:sp>
        <p:nvSpPr>
          <p:cNvPr id="23590" name="Rectangle 38">
            <a:extLst>
              <a:ext uri="{FF2B5EF4-FFF2-40B4-BE49-F238E27FC236}">
                <a16:creationId xmlns:a16="http://schemas.microsoft.com/office/drawing/2014/main" id="{A4CD5CEA-BCF3-E335-D0D1-5AF8BD6E9D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8300" y="5334000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s-PE" sz="1600" b="1"/>
              <a:t>400</a:t>
            </a:r>
          </a:p>
        </p:txBody>
      </p:sp>
      <p:sp>
        <p:nvSpPr>
          <p:cNvPr id="23591" name="Rectangle 39">
            <a:extLst>
              <a:ext uri="{FF2B5EF4-FFF2-40B4-BE49-F238E27FC236}">
                <a16:creationId xmlns:a16="http://schemas.microsoft.com/office/drawing/2014/main" id="{0AA66AD7-3AA8-A391-56FD-8275F32CCC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8300" y="5194300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s-PE" sz="1600" b="1"/>
              <a:t>600</a:t>
            </a:r>
          </a:p>
        </p:txBody>
      </p:sp>
      <p:sp>
        <p:nvSpPr>
          <p:cNvPr id="23592" name="Rectangle 40">
            <a:extLst>
              <a:ext uri="{FF2B5EF4-FFF2-40B4-BE49-F238E27FC236}">
                <a16:creationId xmlns:a16="http://schemas.microsoft.com/office/drawing/2014/main" id="{88384451-91FB-826A-7FB5-9CE6C15E1B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82200" y="1981200"/>
            <a:ext cx="685800" cy="434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s-PE" altLang="es-PE"/>
          </a:p>
        </p:txBody>
      </p:sp>
      <p:sp>
        <p:nvSpPr>
          <p:cNvPr id="23593" name="Text Box 41">
            <a:extLst>
              <a:ext uri="{FF2B5EF4-FFF2-40B4-BE49-F238E27FC236}">
                <a16:creationId xmlns:a16="http://schemas.microsoft.com/office/drawing/2014/main" id="{860F42BA-475A-CB25-DD31-E37F58C46C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6800" y="5867400"/>
            <a:ext cx="6413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s-PE" sz="1600" b="1"/>
              <a:t>1.750</a:t>
            </a:r>
          </a:p>
        </p:txBody>
      </p:sp>
      <p:sp>
        <p:nvSpPr>
          <p:cNvPr id="23594" name="Text Box 42">
            <a:extLst>
              <a:ext uri="{FF2B5EF4-FFF2-40B4-BE49-F238E27FC236}">
                <a16:creationId xmlns:a16="http://schemas.microsoft.com/office/drawing/2014/main" id="{453408E8-32F7-44D4-4A4A-FD49AD246E25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8236616" y="4095476"/>
            <a:ext cx="1306768" cy="568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s-PE" sz="1800"/>
              <a:t>Revolución </a:t>
            </a:r>
          </a:p>
          <a:p>
            <a:pPr>
              <a:lnSpc>
                <a:spcPct val="70000"/>
              </a:lnSpc>
            </a:pPr>
            <a:r>
              <a:rPr lang="en-US" altLang="es-PE" sz="1800"/>
              <a:t>Industrial</a:t>
            </a:r>
          </a:p>
        </p:txBody>
      </p:sp>
      <p:sp>
        <p:nvSpPr>
          <p:cNvPr id="23595" name="Rectangle 43">
            <a:extLst>
              <a:ext uri="{FF2B5EF4-FFF2-40B4-BE49-F238E27FC236}">
                <a16:creationId xmlns:a16="http://schemas.microsoft.com/office/drawing/2014/main" id="{C08947F2-F7CD-7718-577B-51121DBF64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1000" y="5054600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s-PE" sz="1600" b="1"/>
              <a:t>800</a:t>
            </a:r>
          </a:p>
        </p:txBody>
      </p:sp>
      <p:sp>
        <p:nvSpPr>
          <p:cNvPr id="23596" name="Text Box 44">
            <a:extLst>
              <a:ext uri="{FF2B5EF4-FFF2-40B4-BE49-F238E27FC236}">
                <a16:creationId xmlns:a16="http://schemas.microsoft.com/office/drawing/2014/main" id="{76D1678A-FE88-C4C2-EDA6-987CFA22F3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7726" y="117475"/>
            <a:ext cx="7616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s-PE"/>
              <a:t>Y se sigue acelerando. En 1900 hay mil seiscientos millones.</a:t>
            </a:r>
          </a:p>
        </p:txBody>
      </p:sp>
      <p:sp>
        <p:nvSpPr>
          <p:cNvPr id="23597" name="Line 45">
            <a:extLst>
              <a:ext uri="{FF2B5EF4-FFF2-40B4-BE49-F238E27FC236}">
                <a16:creationId xmlns:a16="http://schemas.microsoft.com/office/drawing/2014/main" id="{96AB73A2-3B08-72E5-7BF0-5036D3373612}"/>
              </a:ext>
            </a:extLst>
          </p:cNvPr>
          <p:cNvSpPr>
            <a:spLocks noChangeShapeType="1"/>
          </p:cNvSpPr>
          <p:nvPr/>
        </p:nvSpPr>
        <p:spPr bwMode="auto">
          <a:xfrm>
            <a:off x="9010650" y="5791200"/>
            <a:ext cx="0" cy="762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26670" name="Text Box 46">
            <a:extLst>
              <a:ext uri="{FF2B5EF4-FFF2-40B4-BE49-F238E27FC236}">
                <a16:creationId xmlns:a16="http://schemas.microsoft.com/office/drawing/2014/main" id="{E5B05A6E-5B75-56C1-A53B-060213D597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53600" y="3976688"/>
            <a:ext cx="6413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s-PE" sz="1600" b="1"/>
              <a:t>2.000</a:t>
            </a:r>
          </a:p>
        </p:txBody>
      </p:sp>
      <p:sp>
        <p:nvSpPr>
          <p:cNvPr id="26671" name="Text Box 47">
            <a:extLst>
              <a:ext uri="{FF2B5EF4-FFF2-40B4-BE49-F238E27FC236}">
                <a16:creationId xmlns:a16="http://schemas.microsoft.com/office/drawing/2014/main" id="{1C9D8443-6A7A-FD4B-4243-CA7D1571BC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4084638"/>
            <a:ext cx="6413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s-PE" sz="1600" b="1"/>
              <a:t>2.000</a:t>
            </a:r>
          </a:p>
        </p:txBody>
      </p:sp>
      <p:sp>
        <p:nvSpPr>
          <p:cNvPr id="26672" name="Line 48">
            <a:extLst>
              <a:ext uri="{FF2B5EF4-FFF2-40B4-BE49-F238E27FC236}">
                <a16:creationId xmlns:a16="http://schemas.microsoft.com/office/drawing/2014/main" id="{C446C225-45A8-6ACB-089E-8B04DC62F9DA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4281488"/>
            <a:ext cx="76962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26674" name="Text Box 50">
            <a:extLst>
              <a:ext uri="{FF2B5EF4-FFF2-40B4-BE49-F238E27FC236}">
                <a16:creationId xmlns:a16="http://schemas.microsoft.com/office/drawing/2014/main" id="{F6CDBD72-FD7F-BC93-9088-D7EA7103DD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1" y="609601"/>
            <a:ext cx="755967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s-PE"/>
              <a:t>Después se duplica en aún menos tienpo, alcanzando los tres mil millones en los años sesenta</a:t>
            </a:r>
          </a:p>
        </p:txBody>
      </p:sp>
      <p:grpSp>
        <p:nvGrpSpPr>
          <p:cNvPr id="26678" name="Group 54">
            <a:extLst>
              <a:ext uri="{FF2B5EF4-FFF2-40B4-BE49-F238E27FC236}">
                <a16:creationId xmlns:a16="http://schemas.microsoft.com/office/drawing/2014/main" id="{10EDEE7B-FC4E-00DF-EF60-752A3DE02DB2}"/>
              </a:ext>
            </a:extLst>
          </p:cNvPr>
          <p:cNvGrpSpPr>
            <a:grpSpLocks/>
          </p:cNvGrpSpPr>
          <p:nvPr/>
        </p:nvGrpSpPr>
        <p:grpSpPr bwMode="auto">
          <a:xfrm>
            <a:off x="1524000" y="3154363"/>
            <a:ext cx="8870950" cy="444500"/>
            <a:chOff x="0" y="1987"/>
            <a:chExt cx="5588" cy="280"/>
          </a:xfrm>
        </p:grpSpPr>
        <p:sp>
          <p:nvSpPr>
            <p:cNvPr id="23606" name="Text Box 51">
              <a:extLst>
                <a:ext uri="{FF2B5EF4-FFF2-40B4-BE49-F238E27FC236}">
                  <a16:creationId xmlns:a16="http://schemas.microsoft.com/office/drawing/2014/main" id="{CDA4F462-BC01-7EEE-5F31-516180A74F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4" y="1987"/>
              <a:ext cx="40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s-PE" sz="1600" b="1"/>
                <a:t>3.000</a:t>
              </a:r>
            </a:p>
          </p:txBody>
        </p:sp>
        <p:sp>
          <p:nvSpPr>
            <p:cNvPr id="23607" name="Text Box 52">
              <a:extLst>
                <a:ext uri="{FF2B5EF4-FFF2-40B4-BE49-F238E27FC236}">
                  <a16:creationId xmlns:a16="http://schemas.microsoft.com/office/drawing/2014/main" id="{9346156F-2C77-4D89-8A20-11EB94056E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2055"/>
              <a:ext cx="40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s-PE" sz="1600" b="1"/>
                <a:t>3.000</a:t>
              </a:r>
            </a:p>
          </p:txBody>
        </p:sp>
        <p:sp>
          <p:nvSpPr>
            <p:cNvPr id="23608" name="Line 53">
              <a:extLst>
                <a:ext uri="{FF2B5EF4-FFF2-40B4-BE49-F238E27FC236}">
                  <a16:creationId xmlns:a16="http://schemas.microsoft.com/office/drawing/2014/main" id="{41A86225-73BC-1490-9723-C3ACC3A50F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2179"/>
              <a:ext cx="4848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</p:grpSp>
      <p:grpSp>
        <p:nvGrpSpPr>
          <p:cNvPr id="26681" name="Group 57">
            <a:extLst>
              <a:ext uri="{FF2B5EF4-FFF2-40B4-BE49-F238E27FC236}">
                <a16:creationId xmlns:a16="http://schemas.microsoft.com/office/drawing/2014/main" id="{1056EE8E-E665-D8C7-7EDD-F2F95A5240F1}"/>
              </a:ext>
            </a:extLst>
          </p:cNvPr>
          <p:cNvGrpSpPr>
            <a:grpSpLocks/>
          </p:cNvGrpSpPr>
          <p:nvPr/>
        </p:nvGrpSpPr>
        <p:grpSpPr bwMode="auto">
          <a:xfrm>
            <a:off x="8458201" y="3276601"/>
            <a:ext cx="930275" cy="366713"/>
            <a:chOff x="4368" y="2064"/>
            <a:chExt cx="586" cy="231"/>
          </a:xfrm>
        </p:grpSpPr>
        <p:sp>
          <p:nvSpPr>
            <p:cNvPr id="23604" name="Text Box 55">
              <a:extLst>
                <a:ext uri="{FF2B5EF4-FFF2-40B4-BE49-F238E27FC236}">
                  <a16:creationId xmlns:a16="http://schemas.microsoft.com/office/drawing/2014/main" id="{AAB1569A-E1B7-69A4-15CE-BD7F054826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8" y="2064"/>
              <a:ext cx="540" cy="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s-PE" sz="1800"/>
                <a:t>Beatles</a:t>
              </a:r>
            </a:p>
          </p:txBody>
        </p:sp>
        <p:sp>
          <p:nvSpPr>
            <p:cNvPr id="23605" name="Line 56">
              <a:extLst>
                <a:ext uri="{FF2B5EF4-FFF2-40B4-BE49-F238E27FC236}">
                  <a16:creationId xmlns:a16="http://schemas.microsoft.com/office/drawing/2014/main" id="{38F3D618-8BAC-366A-00AF-1C6A6A0C92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58" y="2184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</p:grpSp>
    </p:spTree>
    <p:extLst>
      <p:ext uri="{BB962C8B-B14F-4D97-AF65-F5344CB8AC3E}">
        <p14:creationId xmlns:p14="http://schemas.microsoft.com/office/powerpoint/2010/main" val="4264391765"/>
      </p:ext>
    </p:extLst>
  </p:cSld>
  <p:clrMapOvr>
    <a:masterClrMapping/>
  </p:clrMapOvr>
  <p:transition spd="slow" advTm="2000"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6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6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6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6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6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66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66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66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66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>
            <a:extLst>
              <a:ext uri="{FF2B5EF4-FFF2-40B4-BE49-F238E27FC236}">
                <a16:creationId xmlns:a16="http://schemas.microsoft.com/office/drawing/2014/main" id="{EEB4DFC1-0A1D-D1C4-99C9-A7B8F573EF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4908550"/>
            <a:ext cx="6413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s-PE" sz="1600" b="1"/>
              <a:t>1.000</a:t>
            </a:r>
          </a:p>
        </p:txBody>
      </p:sp>
      <p:sp>
        <p:nvSpPr>
          <p:cNvPr id="24579" name="Line 3">
            <a:extLst>
              <a:ext uri="{FF2B5EF4-FFF2-40B4-BE49-F238E27FC236}">
                <a16:creationId xmlns:a16="http://schemas.microsoft.com/office/drawing/2014/main" id="{5D2B8335-6E54-4917-B31A-9B3A9172225C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5105400"/>
            <a:ext cx="76962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24580" name="Line 4">
            <a:extLst>
              <a:ext uri="{FF2B5EF4-FFF2-40B4-BE49-F238E27FC236}">
                <a16:creationId xmlns:a16="http://schemas.microsoft.com/office/drawing/2014/main" id="{C1AC0C99-35C5-1EC1-49C3-04EAF019C556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5241925"/>
            <a:ext cx="76962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24581" name="Text Box 5">
            <a:extLst>
              <a:ext uri="{FF2B5EF4-FFF2-40B4-BE49-F238E27FC236}">
                <a16:creationId xmlns:a16="http://schemas.microsoft.com/office/drawing/2014/main" id="{BADBC2CA-A319-D769-C4BE-E863206B495F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4434682" y="5058569"/>
            <a:ext cx="641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s-PE" sz="1800"/>
              <a:t>Atila</a:t>
            </a:r>
          </a:p>
        </p:txBody>
      </p:sp>
      <p:sp>
        <p:nvSpPr>
          <p:cNvPr id="24582" name="Text Box 6">
            <a:extLst>
              <a:ext uri="{FF2B5EF4-FFF2-40B4-BE49-F238E27FC236}">
                <a16:creationId xmlns:a16="http://schemas.microsoft.com/office/drawing/2014/main" id="{5F8143A0-E625-F4C2-BD00-F623A4EDB664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4796632" y="4353719"/>
            <a:ext cx="2051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s-PE" sz="1800"/>
              <a:t>Expansión del Islam</a:t>
            </a:r>
          </a:p>
        </p:txBody>
      </p:sp>
      <p:sp>
        <p:nvSpPr>
          <p:cNvPr id="24583" name="Text Box 7">
            <a:extLst>
              <a:ext uri="{FF2B5EF4-FFF2-40B4-BE49-F238E27FC236}">
                <a16:creationId xmlns:a16="http://schemas.microsoft.com/office/drawing/2014/main" id="{39438BA8-B4A5-AD5A-6547-DBD4694E13B1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6050757" y="4693444"/>
            <a:ext cx="1371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s-PE" sz="1800"/>
              <a:t>Las cruzadas</a:t>
            </a:r>
          </a:p>
        </p:txBody>
      </p:sp>
      <p:sp>
        <p:nvSpPr>
          <p:cNvPr id="24584" name="Text Box 8">
            <a:extLst>
              <a:ext uri="{FF2B5EF4-FFF2-40B4-BE49-F238E27FC236}">
                <a16:creationId xmlns:a16="http://schemas.microsoft.com/office/drawing/2014/main" id="{94E9311E-9D77-E114-9BED-ED9715767B40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6793707" y="4617244"/>
            <a:ext cx="12573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s-PE" sz="1800"/>
              <a:t>Marco Polo</a:t>
            </a:r>
          </a:p>
        </p:txBody>
      </p:sp>
      <p:sp>
        <p:nvSpPr>
          <p:cNvPr id="24585" name="Text Box 9">
            <a:extLst>
              <a:ext uri="{FF2B5EF4-FFF2-40B4-BE49-F238E27FC236}">
                <a16:creationId xmlns:a16="http://schemas.microsoft.com/office/drawing/2014/main" id="{D0EAD689-7F77-E229-D747-D63B98646016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7476087" y="4286251"/>
            <a:ext cx="1659429" cy="485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70000"/>
              </a:lnSpc>
            </a:pPr>
            <a:r>
              <a:rPr lang="en-US" altLang="es-PE" sz="1800"/>
              <a:t>Descubrimiento</a:t>
            </a:r>
          </a:p>
          <a:p>
            <a:pPr>
              <a:lnSpc>
                <a:spcPct val="70000"/>
              </a:lnSpc>
            </a:pPr>
            <a:r>
              <a:rPr lang="en-US" altLang="es-PE" sz="1800"/>
              <a:t>de América</a:t>
            </a:r>
          </a:p>
        </p:txBody>
      </p:sp>
      <p:sp>
        <p:nvSpPr>
          <p:cNvPr id="24586" name="Line 10">
            <a:extLst>
              <a:ext uri="{FF2B5EF4-FFF2-40B4-BE49-F238E27FC236}">
                <a16:creationId xmlns:a16="http://schemas.microsoft.com/office/drawing/2014/main" id="{1ED91230-3A8F-5BFC-60B4-F60F2B553641}"/>
              </a:ext>
            </a:extLst>
          </p:cNvPr>
          <p:cNvSpPr>
            <a:spLocks noChangeShapeType="1"/>
          </p:cNvSpPr>
          <p:nvPr/>
        </p:nvSpPr>
        <p:spPr bwMode="auto">
          <a:xfrm>
            <a:off x="2082800" y="5791200"/>
            <a:ext cx="76962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24587" name="Freeform 11">
            <a:extLst>
              <a:ext uri="{FF2B5EF4-FFF2-40B4-BE49-F238E27FC236}">
                <a16:creationId xmlns:a16="http://schemas.microsoft.com/office/drawing/2014/main" id="{A5112761-D6A0-7925-A522-D2DE3F658C7C}"/>
              </a:ext>
            </a:extLst>
          </p:cNvPr>
          <p:cNvSpPr>
            <a:spLocks/>
          </p:cNvSpPr>
          <p:nvPr/>
        </p:nvSpPr>
        <p:spPr bwMode="auto">
          <a:xfrm>
            <a:off x="2209800" y="2209800"/>
            <a:ext cx="7467600" cy="3505200"/>
          </a:xfrm>
          <a:custGeom>
            <a:avLst/>
            <a:gdLst>
              <a:gd name="T0" fmla="*/ 0 w 4848"/>
              <a:gd name="T1" fmla="*/ 3505200 h 3120"/>
              <a:gd name="T2" fmla="*/ 3105339 w 4848"/>
              <a:gd name="T3" fmla="*/ 3397348 h 3120"/>
              <a:gd name="T4" fmla="*/ 5397374 w 4848"/>
              <a:gd name="T5" fmla="*/ 3289495 h 3120"/>
              <a:gd name="T6" fmla="*/ 6432487 w 4848"/>
              <a:gd name="T7" fmla="*/ 3127717 h 3120"/>
              <a:gd name="T8" fmla="*/ 7023980 w 4848"/>
              <a:gd name="T9" fmla="*/ 2534529 h 3120"/>
              <a:gd name="T10" fmla="*/ 7393663 w 4848"/>
              <a:gd name="T11" fmla="*/ 431409 h 3120"/>
              <a:gd name="T12" fmla="*/ 7467600 w 4848"/>
              <a:gd name="T13" fmla="*/ 0 h 312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4848" h="3120">
                <a:moveTo>
                  <a:pt x="0" y="3120"/>
                </a:moveTo>
                <a:cubicBezTo>
                  <a:pt x="716" y="3088"/>
                  <a:pt x="1432" y="3056"/>
                  <a:pt x="2016" y="3024"/>
                </a:cubicBezTo>
                <a:cubicBezTo>
                  <a:pt x="2600" y="2992"/>
                  <a:pt x="3144" y="2968"/>
                  <a:pt x="3504" y="2928"/>
                </a:cubicBezTo>
                <a:cubicBezTo>
                  <a:pt x="3864" y="2888"/>
                  <a:pt x="4000" y="2896"/>
                  <a:pt x="4176" y="2784"/>
                </a:cubicBezTo>
                <a:cubicBezTo>
                  <a:pt x="4352" y="2672"/>
                  <a:pt x="4456" y="2656"/>
                  <a:pt x="4560" y="2256"/>
                </a:cubicBezTo>
                <a:cubicBezTo>
                  <a:pt x="4664" y="1856"/>
                  <a:pt x="4752" y="760"/>
                  <a:pt x="4800" y="384"/>
                </a:cubicBezTo>
                <a:cubicBezTo>
                  <a:pt x="4848" y="8"/>
                  <a:pt x="4848" y="4"/>
                  <a:pt x="4848" y="0"/>
                </a:cubicBezTo>
              </a:path>
            </a:pathLst>
          </a:custGeom>
          <a:noFill/>
          <a:ln w="57150" cmpd="sng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24588" name="Text Box 12">
            <a:extLst>
              <a:ext uri="{FF2B5EF4-FFF2-40B4-BE49-F238E27FC236}">
                <a16:creationId xmlns:a16="http://schemas.microsoft.com/office/drawing/2014/main" id="{8D04479A-B23C-80B5-A66B-9BF935C011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1" y="5867400"/>
            <a:ext cx="5572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s-PE" sz="1600" b="1"/>
              <a:t>-500</a:t>
            </a:r>
          </a:p>
        </p:txBody>
      </p:sp>
      <p:sp>
        <p:nvSpPr>
          <p:cNvPr id="24589" name="Text Box 13">
            <a:extLst>
              <a:ext uri="{FF2B5EF4-FFF2-40B4-BE49-F238E27FC236}">
                <a16:creationId xmlns:a16="http://schemas.microsoft.com/office/drawing/2014/main" id="{BB647554-483F-347C-2913-3319F9FC25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9913" y="5867400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s-PE" sz="1600" b="1"/>
              <a:t>750</a:t>
            </a:r>
          </a:p>
        </p:txBody>
      </p:sp>
      <p:sp>
        <p:nvSpPr>
          <p:cNvPr id="24590" name="Text Box 14">
            <a:extLst>
              <a:ext uri="{FF2B5EF4-FFF2-40B4-BE49-F238E27FC236}">
                <a16:creationId xmlns:a16="http://schemas.microsoft.com/office/drawing/2014/main" id="{F5B000FB-9E85-FADD-54F6-00549297FD1E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2316957" y="4617244"/>
            <a:ext cx="1676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s-PE" sz="1800"/>
              <a:t>Guerras Púnicas</a:t>
            </a:r>
          </a:p>
        </p:txBody>
      </p:sp>
      <p:sp>
        <p:nvSpPr>
          <p:cNvPr id="24591" name="Text Box 15">
            <a:extLst>
              <a:ext uri="{FF2B5EF4-FFF2-40B4-BE49-F238E27FC236}">
                <a16:creationId xmlns:a16="http://schemas.microsoft.com/office/drawing/2014/main" id="{10BB9C0F-F1FC-9F6F-77A4-15DC0BAA7719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1567657" y="4629944"/>
            <a:ext cx="180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s-PE" sz="1800"/>
              <a:t>Alejandro Magno</a:t>
            </a:r>
          </a:p>
        </p:txBody>
      </p:sp>
      <p:sp>
        <p:nvSpPr>
          <p:cNvPr id="24592" name="Line 16">
            <a:extLst>
              <a:ext uri="{FF2B5EF4-FFF2-40B4-BE49-F238E27FC236}">
                <a16:creationId xmlns:a16="http://schemas.microsoft.com/office/drawing/2014/main" id="{E6A2B664-717E-D715-9308-FC7FE7D26EDF}"/>
              </a:ext>
            </a:extLst>
          </p:cNvPr>
          <p:cNvSpPr>
            <a:spLocks noChangeShapeType="1"/>
          </p:cNvSpPr>
          <p:nvPr/>
        </p:nvSpPr>
        <p:spPr bwMode="auto">
          <a:xfrm>
            <a:off x="2095500" y="5791200"/>
            <a:ext cx="0" cy="762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24593" name="Line 17">
            <a:extLst>
              <a:ext uri="{FF2B5EF4-FFF2-40B4-BE49-F238E27FC236}">
                <a16:creationId xmlns:a16="http://schemas.microsoft.com/office/drawing/2014/main" id="{EFE5ECF3-F927-E57A-42DB-D340E10D4CDF}"/>
              </a:ext>
            </a:extLst>
          </p:cNvPr>
          <p:cNvSpPr>
            <a:spLocks noChangeShapeType="1"/>
          </p:cNvSpPr>
          <p:nvPr/>
        </p:nvSpPr>
        <p:spPr bwMode="auto">
          <a:xfrm>
            <a:off x="2863850" y="5791200"/>
            <a:ext cx="0" cy="762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24594" name="Line 18">
            <a:extLst>
              <a:ext uri="{FF2B5EF4-FFF2-40B4-BE49-F238E27FC236}">
                <a16:creationId xmlns:a16="http://schemas.microsoft.com/office/drawing/2014/main" id="{086F30BB-4DB6-ADF5-E1F2-BBE281C3E7D8}"/>
              </a:ext>
            </a:extLst>
          </p:cNvPr>
          <p:cNvSpPr>
            <a:spLocks noChangeShapeType="1"/>
          </p:cNvSpPr>
          <p:nvPr/>
        </p:nvSpPr>
        <p:spPr bwMode="auto">
          <a:xfrm>
            <a:off x="7473950" y="5791200"/>
            <a:ext cx="0" cy="762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24595" name="Line 19">
            <a:extLst>
              <a:ext uri="{FF2B5EF4-FFF2-40B4-BE49-F238E27FC236}">
                <a16:creationId xmlns:a16="http://schemas.microsoft.com/office/drawing/2014/main" id="{0D27BEF1-3637-4B50-5268-F1C89E1173C9}"/>
              </a:ext>
            </a:extLst>
          </p:cNvPr>
          <p:cNvSpPr>
            <a:spLocks noChangeShapeType="1"/>
          </p:cNvSpPr>
          <p:nvPr/>
        </p:nvSpPr>
        <p:spPr bwMode="auto">
          <a:xfrm>
            <a:off x="8242300" y="5791200"/>
            <a:ext cx="0" cy="762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24596" name="Text Box 20">
            <a:extLst>
              <a:ext uri="{FF2B5EF4-FFF2-40B4-BE49-F238E27FC236}">
                <a16:creationId xmlns:a16="http://schemas.microsoft.com/office/drawing/2014/main" id="{174BE64E-00C6-2DBB-1D7D-0C4A47745B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7563" y="5867400"/>
            <a:ext cx="6413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s-PE" sz="1600" b="1"/>
              <a:t>1.250</a:t>
            </a:r>
          </a:p>
        </p:txBody>
      </p:sp>
      <p:sp>
        <p:nvSpPr>
          <p:cNvPr id="24597" name="Text Box 21">
            <a:extLst>
              <a:ext uri="{FF2B5EF4-FFF2-40B4-BE49-F238E27FC236}">
                <a16:creationId xmlns:a16="http://schemas.microsoft.com/office/drawing/2014/main" id="{3B706023-AE95-AC24-CEF6-03E9B7FFF5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6388" y="5867400"/>
            <a:ext cx="6413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s-PE" sz="1600" b="1"/>
              <a:t>1.500</a:t>
            </a:r>
          </a:p>
        </p:txBody>
      </p:sp>
      <p:sp>
        <p:nvSpPr>
          <p:cNvPr id="24598" name="Text Box 22">
            <a:extLst>
              <a:ext uri="{FF2B5EF4-FFF2-40B4-BE49-F238E27FC236}">
                <a16:creationId xmlns:a16="http://schemas.microsoft.com/office/drawing/2014/main" id="{37A62EFB-891E-4384-E09B-CE0B92BE83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8738" y="5867400"/>
            <a:ext cx="6413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s-PE" sz="1600" b="1"/>
              <a:t>1.000</a:t>
            </a:r>
          </a:p>
        </p:txBody>
      </p:sp>
      <p:sp>
        <p:nvSpPr>
          <p:cNvPr id="24599" name="Line 23">
            <a:extLst>
              <a:ext uri="{FF2B5EF4-FFF2-40B4-BE49-F238E27FC236}">
                <a16:creationId xmlns:a16="http://schemas.microsoft.com/office/drawing/2014/main" id="{3200E43E-21C9-23C7-168D-5584048E3E0A}"/>
              </a:ext>
            </a:extLst>
          </p:cNvPr>
          <p:cNvSpPr>
            <a:spLocks noChangeShapeType="1"/>
          </p:cNvSpPr>
          <p:nvPr/>
        </p:nvSpPr>
        <p:spPr bwMode="auto">
          <a:xfrm>
            <a:off x="3632200" y="5791200"/>
            <a:ext cx="0" cy="762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24600" name="Line 24">
            <a:extLst>
              <a:ext uri="{FF2B5EF4-FFF2-40B4-BE49-F238E27FC236}">
                <a16:creationId xmlns:a16="http://schemas.microsoft.com/office/drawing/2014/main" id="{2B089262-2B1E-E5A2-EDD7-A036F327CA79}"/>
              </a:ext>
            </a:extLst>
          </p:cNvPr>
          <p:cNvSpPr>
            <a:spLocks noChangeShapeType="1"/>
          </p:cNvSpPr>
          <p:nvPr/>
        </p:nvSpPr>
        <p:spPr bwMode="auto">
          <a:xfrm>
            <a:off x="4400550" y="5791200"/>
            <a:ext cx="0" cy="762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24601" name="Line 25">
            <a:extLst>
              <a:ext uri="{FF2B5EF4-FFF2-40B4-BE49-F238E27FC236}">
                <a16:creationId xmlns:a16="http://schemas.microsoft.com/office/drawing/2014/main" id="{1199A440-D521-EA7B-F624-81AAB99C3A93}"/>
              </a:ext>
            </a:extLst>
          </p:cNvPr>
          <p:cNvSpPr>
            <a:spLocks noChangeShapeType="1"/>
          </p:cNvSpPr>
          <p:nvPr/>
        </p:nvSpPr>
        <p:spPr bwMode="auto">
          <a:xfrm>
            <a:off x="5168900" y="5791200"/>
            <a:ext cx="0" cy="762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24602" name="Line 26">
            <a:extLst>
              <a:ext uri="{FF2B5EF4-FFF2-40B4-BE49-F238E27FC236}">
                <a16:creationId xmlns:a16="http://schemas.microsoft.com/office/drawing/2014/main" id="{F549185A-864D-D669-3EBA-A9AEF5690AEC}"/>
              </a:ext>
            </a:extLst>
          </p:cNvPr>
          <p:cNvSpPr>
            <a:spLocks noChangeShapeType="1"/>
          </p:cNvSpPr>
          <p:nvPr/>
        </p:nvSpPr>
        <p:spPr bwMode="auto">
          <a:xfrm>
            <a:off x="5937250" y="5791200"/>
            <a:ext cx="0" cy="762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24603" name="Line 27">
            <a:extLst>
              <a:ext uri="{FF2B5EF4-FFF2-40B4-BE49-F238E27FC236}">
                <a16:creationId xmlns:a16="http://schemas.microsoft.com/office/drawing/2014/main" id="{0C487125-2820-BFE1-B72B-FFAF644EB56F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5791200"/>
            <a:ext cx="0" cy="762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24604" name="Text Box 28">
            <a:extLst>
              <a:ext uri="{FF2B5EF4-FFF2-40B4-BE49-F238E27FC236}">
                <a16:creationId xmlns:a16="http://schemas.microsoft.com/office/drawing/2014/main" id="{67C94247-92EC-0357-84A7-F56A8EDDB3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9500" y="5867400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s-PE" sz="1600" b="1"/>
              <a:t>500</a:t>
            </a:r>
          </a:p>
        </p:txBody>
      </p:sp>
      <p:sp>
        <p:nvSpPr>
          <p:cNvPr id="24605" name="Text Box 29">
            <a:extLst>
              <a:ext uri="{FF2B5EF4-FFF2-40B4-BE49-F238E27FC236}">
                <a16:creationId xmlns:a16="http://schemas.microsoft.com/office/drawing/2014/main" id="{8BD2A18F-58FD-7AE8-CD0E-844BE63738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0675" y="5867400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s-PE" sz="1600" b="1"/>
              <a:t>250</a:t>
            </a:r>
          </a:p>
        </p:txBody>
      </p:sp>
      <p:sp>
        <p:nvSpPr>
          <p:cNvPr id="24606" name="Text Box 30">
            <a:extLst>
              <a:ext uri="{FF2B5EF4-FFF2-40B4-BE49-F238E27FC236}">
                <a16:creationId xmlns:a16="http://schemas.microsoft.com/office/drawing/2014/main" id="{4D62F72D-FC32-CED7-38B8-EE1B324E59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58674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s-PE" sz="1600" b="1"/>
              <a:t>0</a:t>
            </a:r>
          </a:p>
        </p:txBody>
      </p:sp>
      <p:sp>
        <p:nvSpPr>
          <p:cNvPr id="24607" name="Text Box 31">
            <a:extLst>
              <a:ext uri="{FF2B5EF4-FFF2-40B4-BE49-F238E27FC236}">
                <a16:creationId xmlns:a16="http://schemas.microsoft.com/office/drawing/2014/main" id="{6378CAFD-C704-A4C4-AE05-1F389AC535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1" y="5867400"/>
            <a:ext cx="5572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s-PE" sz="1600" b="1"/>
              <a:t>-250</a:t>
            </a:r>
          </a:p>
        </p:txBody>
      </p:sp>
      <p:sp>
        <p:nvSpPr>
          <p:cNvPr id="24608" name="Text Box 32">
            <a:extLst>
              <a:ext uri="{FF2B5EF4-FFF2-40B4-BE49-F238E27FC236}">
                <a16:creationId xmlns:a16="http://schemas.microsoft.com/office/drawing/2014/main" id="{F90D798C-3BB4-96E1-9143-3F390E6D5AFE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2894807" y="4509294"/>
            <a:ext cx="17399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s-PE" sz="1800"/>
              <a:t>Imperio Romano</a:t>
            </a:r>
          </a:p>
        </p:txBody>
      </p:sp>
      <p:sp>
        <p:nvSpPr>
          <p:cNvPr id="24609" name="Line 33">
            <a:extLst>
              <a:ext uri="{FF2B5EF4-FFF2-40B4-BE49-F238E27FC236}">
                <a16:creationId xmlns:a16="http://schemas.microsoft.com/office/drawing/2014/main" id="{0E1A6AD7-5CEB-DA31-FDC7-ADF1A25549C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95500" y="3429000"/>
            <a:ext cx="0" cy="23749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24610" name="Line 34">
            <a:extLst>
              <a:ext uri="{FF2B5EF4-FFF2-40B4-BE49-F238E27FC236}">
                <a16:creationId xmlns:a16="http://schemas.microsoft.com/office/drawing/2014/main" id="{0FEF61D8-EF0E-55DF-D978-E336DB310E78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5378450"/>
            <a:ext cx="76962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24611" name="Line 35">
            <a:extLst>
              <a:ext uri="{FF2B5EF4-FFF2-40B4-BE49-F238E27FC236}">
                <a16:creationId xmlns:a16="http://schemas.microsoft.com/office/drawing/2014/main" id="{4A79B6EB-1541-2C66-C9EE-89723B343C93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5516563"/>
            <a:ext cx="76962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24612" name="Line 36">
            <a:extLst>
              <a:ext uri="{FF2B5EF4-FFF2-40B4-BE49-F238E27FC236}">
                <a16:creationId xmlns:a16="http://schemas.microsoft.com/office/drawing/2014/main" id="{EAD42F92-D45B-86C6-61BC-A459B8D696F7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5653088"/>
            <a:ext cx="76962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24613" name="Rectangle 37">
            <a:extLst>
              <a:ext uri="{FF2B5EF4-FFF2-40B4-BE49-F238E27FC236}">
                <a16:creationId xmlns:a16="http://schemas.microsoft.com/office/drawing/2014/main" id="{27383672-79F1-4C31-6AE7-8F7123B412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4650" y="5486400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s-PE" sz="1600" b="1"/>
              <a:t>200</a:t>
            </a:r>
          </a:p>
        </p:txBody>
      </p:sp>
      <p:sp>
        <p:nvSpPr>
          <p:cNvPr id="24614" name="Rectangle 38">
            <a:extLst>
              <a:ext uri="{FF2B5EF4-FFF2-40B4-BE49-F238E27FC236}">
                <a16:creationId xmlns:a16="http://schemas.microsoft.com/office/drawing/2014/main" id="{22C0E61E-8C5A-9DDA-40D5-E261761CE9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8300" y="5334000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s-PE" sz="1600" b="1"/>
              <a:t>400</a:t>
            </a:r>
          </a:p>
        </p:txBody>
      </p:sp>
      <p:sp>
        <p:nvSpPr>
          <p:cNvPr id="24615" name="Rectangle 39">
            <a:extLst>
              <a:ext uri="{FF2B5EF4-FFF2-40B4-BE49-F238E27FC236}">
                <a16:creationId xmlns:a16="http://schemas.microsoft.com/office/drawing/2014/main" id="{9C71C7A7-7C4E-7121-61F1-F2883176B2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8300" y="5194300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s-PE" sz="1600" b="1"/>
              <a:t>600</a:t>
            </a:r>
          </a:p>
        </p:txBody>
      </p:sp>
      <p:sp>
        <p:nvSpPr>
          <p:cNvPr id="24616" name="Text Box 41">
            <a:extLst>
              <a:ext uri="{FF2B5EF4-FFF2-40B4-BE49-F238E27FC236}">
                <a16:creationId xmlns:a16="http://schemas.microsoft.com/office/drawing/2014/main" id="{35FCFA09-BDA0-1779-5629-20C7E9570C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6800" y="5867400"/>
            <a:ext cx="6413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s-PE" sz="1600" b="1"/>
              <a:t>1.750</a:t>
            </a:r>
          </a:p>
        </p:txBody>
      </p:sp>
      <p:sp>
        <p:nvSpPr>
          <p:cNvPr id="24617" name="Text Box 42">
            <a:extLst>
              <a:ext uri="{FF2B5EF4-FFF2-40B4-BE49-F238E27FC236}">
                <a16:creationId xmlns:a16="http://schemas.microsoft.com/office/drawing/2014/main" id="{39A789CB-6322-68C7-6DE8-2C35621B1483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8236616" y="4095476"/>
            <a:ext cx="1306768" cy="568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s-PE" sz="1800"/>
              <a:t>Revolución </a:t>
            </a:r>
          </a:p>
          <a:p>
            <a:pPr>
              <a:lnSpc>
                <a:spcPct val="70000"/>
              </a:lnSpc>
            </a:pPr>
            <a:r>
              <a:rPr lang="en-US" altLang="es-PE" sz="1800"/>
              <a:t>Industrial</a:t>
            </a:r>
          </a:p>
        </p:txBody>
      </p:sp>
      <p:sp>
        <p:nvSpPr>
          <p:cNvPr id="24618" name="Rectangle 43">
            <a:extLst>
              <a:ext uri="{FF2B5EF4-FFF2-40B4-BE49-F238E27FC236}">
                <a16:creationId xmlns:a16="http://schemas.microsoft.com/office/drawing/2014/main" id="{9ACC74E5-0FC2-3A98-9EEA-5F5CF9C255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1000" y="5054600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s-PE" sz="1600" b="1"/>
              <a:t>800</a:t>
            </a:r>
          </a:p>
        </p:txBody>
      </p:sp>
      <p:sp>
        <p:nvSpPr>
          <p:cNvPr id="24619" name="Text Box 44">
            <a:extLst>
              <a:ext uri="{FF2B5EF4-FFF2-40B4-BE49-F238E27FC236}">
                <a16:creationId xmlns:a16="http://schemas.microsoft.com/office/drawing/2014/main" id="{BEE487C0-7CD6-00CA-B1C0-D3A129EB8B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7726" y="117475"/>
            <a:ext cx="7616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s-PE"/>
              <a:t>Y se sigue acelerando. En 1900 hay mil seiscientos millones.</a:t>
            </a:r>
          </a:p>
        </p:txBody>
      </p:sp>
      <p:sp>
        <p:nvSpPr>
          <p:cNvPr id="24620" name="Line 45">
            <a:extLst>
              <a:ext uri="{FF2B5EF4-FFF2-40B4-BE49-F238E27FC236}">
                <a16:creationId xmlns:a16="http://schemas.microsoft.com/office/drawing/2014/main" id="{0615918A-C9A4-1C37-B458-354D5C88D4A5}"/>
              </a:ext>
            </a:extLst>
          </p:cNvPr>
          <p:cNvSpPr>
            <a:spLocks noChangeShapeType="1"/>
          </p:cNvSpPr>
          <p:nvPr/>
        </p:nvSpPr>
        <p:spPr bwMode="auto">
          <a:xfrm>
            <a:off x="9010650" y="5791200"/>
            <a:ext cx="0" cy="762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24621" name="Text Box 46">
            <a:extLst>
              <a:ext uri="{FF2B5EF4-FFF2-40B4-BE49-F238E27FC236}">
                <a16:creationId xmlns:a16="http://schemas.microsoft.com/office/drawing/2014/main" id="{27558145-A078-014B-EF2D-83BBE4DC6E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53600" y="3976688"/>
            <a:ext cx="6413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s-PE" sz="1600" b="1"/>
              <a:t>2.000</a:t>
            </a:r>
          </a:p>
        </p:txBody>
      </p:sp>
      <p:sp>
        <p:nvSpPr>
          <p:cNvPr id="24622" name="Text Box 47">
            <a:extLst>
              <a:ext uri="{FF2B5EF4-FFF2-40B4-BE49-F238E27FC236}">
                <a16:creationId xmlns:a16="http://schemas.microsoft.com/office/drawing/2014/main" id="{CC418824-0E65-9291-A29E-E2354016E7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4084638"/>
            <a:ext cx="6413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s-PE" sz="1600" b="1"/>
              <a:t>2.000</a:t>
            </a:r>
          </a:p>
        </p:txBody>
      </p:sp>
      <p:sp>
        <p:nvSpPr>
          <p:cNvPr id="24623" name="Line 48">
            <a:extLst>
              <a:ext uri="{FF2B5EF4-FFF2-40B4-BE49-F238E27FC236}">
                <a16:creationId xmlns:a16="http://schemas.microsoft.com/office/drawing/2014/main" id="{30B08210-3DDA-5A33-14E6-62EFFCCD0051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4281488"/>
            <a:ext cx="76962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24624" name="Text Box 49">
            <a:extLst>
              <a:ext uri="{FF2B5EF4-FFF2-40B4-BE49-F238E27FC236}">
                <a16:creationId xmlns:a16="http://schemas.microsoft.com/office/drawing/2014/main" id="{648D171A-99E3-CC27-CEEB-65D0F5584F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1" y="609601"/>
            <a:ext cx="755967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s-PE"/>
              <a:t>Después se duplica en aún menos tienpo, alcanzando los tres mil millones en los años sesenta</a:t>
            </a:r>
          </a:p>
        </p:txBody>
      </p:sp>
      <p:grpSp>
        <p:nvGrpSpPr>
          <p:cNvPr id="24625" name="Group 50">
            <a:extLst>
              <a:ext uri="{FF2B5EF4-FFF2-40B4-BE49-F238E27FC236}">
                <a16:creationId xmlns:a16="http://schemas.microsoft.com/office/drawing/2014/main" id="{5A9521EB-C826-07AC-B675-E2B7B7F4B44B}"/>
              </a:ext>
            </a:extLst>
          </p:cNvPr>
          <p:cNvGrpSpPr>
            <a:grpSpLocks/>
          </p:cNvGrpSpPr>
          <p:nvPr/>
        </p:nvGrpSpPr>
        <p:grpSpPr bwMode="auto">
          <a:xfrm>
            <a:off x="1524000" y="3154363"/>
            <a:ext cx="8870950" cy="444500"/>
            <a:chOff x="0" y="1987"/>
            <a:chExt cx="5588" cy="280"/>
          </a:xfrm>
        </p:grpSpPr>
        <p:sp>
          <p:nvSpPr>
            <p:cNvPr id="24644" name="Text Box 51">
              <a:extLst>
                <a:ext uri="{FF2B5EF4-FFF2-40B4-BE49-F238E27FC236}">
                  <a16:creationId xmlns:a16="http://schemas.microsoft.com/office/drawing/2014/main" id="{7937E313-F2E7-1CF9-80D8-4D687B3AF0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4" y="1987"/>
              <a:ext cx="40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s-PE" sz="1600" b="1"/>
                <a:t>3.000</a:t>
              </a:r>
            </a:p>
          </p:txBody>
        </p:sp>
        <p:sp>
          <p:nvSpPr>
            <p:cNvPr id="24645" name="Text Box 52">
              <a:extLst>
                <a:ext uri="{FF2B5EF4-FFF2-40B4-BE49-F238E27FC236}">
                  <a16:creationId xmlns:a16="http://schemas.microsoft.com/office/drawing/2014/main" id="{3C0CED71-8CE6-DF76-1088-167EE4454D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2055"/>
              <a:ext cx="40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s-PE" sz="1600" b="1"/>
                <a:t>3.000</a:t>
              </a:r>
            </a:p>
          </p:txBody>
        </p:sp>
        <p:sp>
          <p:nvSpPr>
            <p:cNvPr id="24646" name="Line 53">
              <a:extLst>
                <a:ext uri="{FF2B5EF4-FFF2-40B4-BE49-F238E27FC236}">
                  <a16:creationId xmlns:a16="http://schemas.microsoft.com/office/drawing/2014/main" id="{7BA07251-B559-5070-B309-84C80E5A72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2179"/>
              <a:ext cx="4848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</p:grpSp>
      <p:grpSp>
        <p:nvGrpSpPr>
          <p:cNvPr id="24626" name="Group 54">
            <a:extLst>
              <a:ext uri="{FF2B5EF4-FFF2-40B4-BE49-F238E27FC236}">
                <a16:creationId xmlns:a16="http://schemas.microsoft.com/office/drawing/2014/main" id="{DAD858A0-662F-36B9-5781-B42B827B6D6F}"/>
              </a:ext>
            </a:extLst>
          </p:cNvPr>
          <p:cNvGrpSpPr>
            <a:grpSpLocks/>
          </p:cNvGrpSpPr>
          <p:nvPr/>
        </p:nvGrpSpPr>
        <p:grpSpPr bwMode="auto">
          <a:xfrm>
            <a:off x="8458201" y="3276601"/>
            <a:ext cx="930275" cy="366713"/>
            <a:chOff x="4368" y="2064"/>
            <a:chExt cx="586" cy="231"/>
          </a:xfrm>
        </p:grpSpPr>
        <p:sp>
          <p:nvSpPr>
            <p:cNvPr id="24642" name="Text Box 55">
              <a:extLst>
                <a:ext uri="{FF2B5EF4-FFF2-40B4-BE49-F238E27FC236}">
                  <a16:creationId xmlns:a16="http://schemas.microsoft.com/office/drawing/2014/main" id="{A50B9B2E-A46A-7408-D749-DA127F9BDC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8" y="2064"/>
              <a:ext cx="540" cy="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s-PE" sz="1800"/>
                <a:t>Beatles</a:t>
              </a:r>
            </a:p>
          </p:txBody>
        </p:sp>
        <p:sp>
          <p:nvSpPr>
            <p:cNvPr id="24643" name="Line 56">
              <a:extLst>
                <a:ext uri="{FF2B5EF4-FFF2-40B4-BE49-F238E27FC236}">
                  <a16:creationId xmlns:a16="http://schemas.microsoft.com/office/drawing/2014/main" id="{28CFB005-E07D-A6A2-46D1-C38A64C54D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58" y="2184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</p:grpSp>
      <p:grpSp>
        <p:nvGrpSpPr>
          <p:cNvPr id="27707" name="Group 59">
            <a:extLst>
              <a:ext uri="{FF2B5EF4-FFF2-40B4-BE49-F238E27FC236}">
                <a16:creationId xmlns:a16="http://schemas.microsoft.com/office/drawing/2014/main" id="{470D9A44-00EF-7B42-5802-C48AFB5ADBDC}"/>
              </a:ext>
            </a:extLst>
          </p:cNvPr>
          <p:cNvGrpSpPr>
            <a:grpSpLocks/>
          </p:cNvGrpSpPr>
          <p:nvPr/>
        </p:nvGrpSpPr>
        <p:grpSpPr bwMode="auto">
          <a:xfrm>
            <a:off x="2095500" y="546100"/>
            <a:ext cx="7683500" cy="5257800"/>
            <a:chOff x="360" y="344"/>
            <a:chExt cx="4840" cy="3312"/>
          </a:xfrm>
        </p:grpSpPr>
        <p:sp>
          <p:nvSpPr>
            <p:cNvPr id="24640" name="Line 57">
              <a:extLst>
                <a:ext uri="{FF2B5EF4-FFF2-40B4-BE49-F238E27FC236}">
                  <a16:creationId xmlns:a16="http://schemas.microsoft.com/office/drawing/2014/main" id="{5A315C15-ED53-A01A-43E9-12EA791A8D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00" y="344"/>
              <a:ext cx="0" cy="331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4641" name="Line 58">
              <a:extLst>
                <a:ext uri="{FF2B5EF4-FFF2-40B4-BE49-F238E27FC236}">
                  <a16:creationId xmlns:a16="http://schemas.microsoft.com/office/drawing/2014/main" id="{A7405E50-F38F-40DD-B9F7-335F5CCA86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0" y="344"/>
              <a:ext cx="0" cy="331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</p:grpSp>
      <p:sp>
        <p:nvSpPr>
          <p:cNvPr id="27708" name="Text Box 60">
            <a:extLst>
              <a:ext uri="{FF2B5EF4-FFF2-40B4-BE49-F238E27FC236}">
                <a16:creationId xmlns:a16="http://schemas.microsoft.com/office/drawing/2014/main" id="{27E7848E-D8EC-9676-8FCC-857E94D27B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53600" y="2330450"/>
            <a:ext cx="6413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s-PE" sz="1600" b="1"/>
              <a:t>4.000</a:t>
            </a:r>
          </a:p>
        </p:txBody>
      </p:sp>
      <p:sp>
        <p:nvSpPr>
          <p:cNvPr id="27709" name="Text Box 61">
            <a:extLst>
              <a:ext uri="{FF2B5EF4-FFF2-40B4-BE49-F238E27FC236}">
                <a16:creationId xmlns:a16="http://schemas.microsoft.com/office/drawing/2014/main" id="{6F28A9F4-BDC2-703D-27E5-38751F4E27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53600" y="1508125"/>
            <a:ext cx="6413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s-PE" sz="1600" b="1"/>
              <a:t>5.000</a:t>
            </a:r>
          </a:p>
        </p:txBody>
      </p:sp>
      <p:sp>
        <p:nvSpPr>
          <p:cNvPr id="27710" name="Text Box 62">
            <a:extLst>
              <a:ext uri="{FF2B5EF4-FFF2-40B4-BE49-F238E27FC236}">
                <a16:creationId xmlns:a16="http://schemas.microsoft.com/office/drawing/2014/main" id="{A3CFD696-15D8-BB05-6FE7-52C0AB94D7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53600" y="685800"/>
            <a:ext cx="6413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s-PE" sz="1600" b="1"/>
              <a:t>6.000</a:t>
            </a:r>
          </a:p>
        </p:txBody>
      </p:sp>
      <p:sp>
        <p:nvSpPr>
          <p:cNvPr id="27711" name="Line 63">
            <a:extLst>
              <a:ext uri="{FF2B5EF4-FFF2-40B4-BE49-F238E27FC236}">
                <a16:creationId xmlns:a16="http://schemas.microsoft.com/office/drawing/2014/main" id="{65E5B717-3D83-90A9-79B4-57EA1847ED9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664700" y="774700"/>
            <a:ext cx="76200" cy="1447800"/>
          </a:xfrm>
          <a:prstGeom prst="line">
            <a:avLst/>
          </a:prstGeom>
          <a:noFill/>
          <a:ln w="57150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27712" name="Text Box 64">
            <a:extLst>
              <a:ext uri="{FF2B5EF4-FFF2-40B4-BE49-F238E27FC236}">
                <a16:creationId xmlns:a16="http://schemas.microsoft.com/office/drawing/2014/main" id="{480552A2-B0C7-B20B-716A-C3CA5A1A84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2438400"/>
            <a:ext cx="6413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s-PE" sz="1600" b="1"/>
              <a:t>4.000</a:t>
            </a:r>
          </a:p>
        </p:txBody>
      </p:sp>
      <p:sp>
        <p:nvSpPr>
          <p:cNvPr id="27713" name="Text Box 65">
            <a:extLst>
              <a:ext uri="{FF2B5EF4-FFF2-40B4-BE49-F238E27FC236}">
                <a16:creationId xmlns:a16="http://schemas.microsoft.com/office/drawing/2014/main" id="{79637A63-E6A8-F079-BBC8-B7DA60FF39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616075"/>
            <a:ext cx="6413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s-PE" sz="1600" b="1"/>
              <a:t>5.000</a:t>
            </a:r>
          </a:p>
        </p:txBody>
      </p:sp>
      <p:sp>
        <p:nvSpPr>
          <p:cNvPr id="27714" name="Text Box 66">
            <a:extLst>
              <a:ext uri="{FF2B5EF4-FFF2-40B4-BE49-F238E27FC236}">
                <a16:creationId xmlns:a16="http://schemas.microsoft.com/office/drawing/2014/main" id="{0F346E06-4393-93D4-FAC2-5455907CD6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793750"/>
            <a:ext cx="6413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s-PE" sz="1600" b="1"/>
              <a:t>6.000</a:t>
            </a:r>
          </a:p>
        </p:txBody>
      </p:sp>
      <p:sp>
        <p:nvSpPr>
          <p:cNvPr id="27715" name="Line 67">
            <a:extLst>
              <a:ext uri="{FF2B5EF4-FFF2-40B4-BE49-F238E27FC236}">
                <a16:creationId xmlns:a16="http://schemas.microsoft.com/office/drawing/2014/main" id="{A344FB75-B2DA-4AB3-EB3E-CBA10FF62582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990600"/>
            <a:ext cx="76962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27716" name="Line 68">
            <a:extLst>
              <a:ext uri="{FF2B5EF4-FFF2-40B4-BE49-F238E27FC236}">
                <a16:creationId xmlns:a16="http://schemas.microsoft.com/office/drawing/2014/main" id="{FDD7E09B-F961-D28B-BABB-4F12CDF3AFDF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1812925"/>
            <a:ext cx="76962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27717" name="Line 69">
            <a:extLst>
              <a:ext uri="{FF2B5EF4-FFF2-40B4-BE49-F238E27FC236}">
                <a16:creationId xmlns:a16="http://schemas.microsoft.com/office/drawing/2014/main" id="{8173C78E-9E3B-5E67-A713-EB6DD8B28B8D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2635250"/>
            <a:ext cx="76962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27719" name="Text Box 71">
            <a:extLst>
              <a:ext uri="{FF2B5EF4-FFF2-40B4-BE49-F238E27FC236}">
                <a16:creationId xmlns:a16="http://schemas.microsoft.com/office/drawing/2014/main" id="{84CB664D-33CB-8D00-3DBD-7383901615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0126" y="1489076"/>
            <a:ext cx="71786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s-PE"/>
              <a:t>Finalmente ha vuelto a duplicarse en menos de cuarenta años, superando la cifra de los seis mil millones de habitantes en 1999.</a:t>
            </a:r>
          </a:p>
        </p:txBody>
      </p:sp>
      <p:sp>
        <p:nvSpPr>
          <p:cNvPr id="27720" name="Line 72">
            <a:extLst>
              <a:ext uri="{FF2B5EF4-FFF2-40B4-BE49-F238E27FC236}">
                <a16:creationId xmlns:a16="http://schemas.microsoft.com/office/drawing/2014/main" id="{3EEB1C07-ACAE-3A6A-5DE1-D58F8E1257E6}"/>
              </a:ext>
            </a:extLst>
          </p:cNvPr>
          <p:cNvSpPr>
            <a:spLocks noChangeShapeType="1"/>
          </p:cNvSpPr>
          <p:nvPr/>
        </p:nvSpPr>
        <p:spPr bwMode="auto">
          <a:xfrm>
            <a:off x="9779000" y="5791200"/>
            <a:ext cx="0" cy="762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39540043"/>
      </p:ext>
    </p:extLst>
  </p:cSld>
  <p:clrMapOvr>
    <a:masterClrMapping/>
  </p:clrMapOvr>
  <p:transition spd="slow" advClick="0" advTm="2000"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7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7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77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77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7" presetClass="entr" presetSubtype="8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300" fill="hold"/>
                                        <p:tgtEl>
                                          <p:spTgt spid="277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00" fill="hold"/>
                                        <p:tgtEl>
                                          <p:spTgt spid="277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300" fill="hold"/>
                                        <p:tgtEl>
                                          <p:spTgt spid="277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00" fill="hold"/>
                                        <p:tgtEl>
                                          <p:spTgt spid="277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CF98B8-AFB1-AAE3-3F00-7818BA4A0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429000"/>
            <a:ext cx="10515600" cy="1133475"/>
          </a:xfrm>
        </p:spPr>
        <p:txBody>
          <a:bodyPr/>
          <a:lstStyle/>
          <a:p>
            <a:r>
              <a:rPr lang="es-ES" sz="3600" dirty="0"/>
              <a:t>Crecimiento de la población del Perú</a:t>
            </a:r>
            <a:endParaRPr lang="es-PE" sz="3600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D4AC4A3-2B12-451B-B04C-64703E6084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9083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9DC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"/>
          <p:cNvSpPr txBox="1"/>
          <p:nvPr/>
        </p:nvSpPr>
        <p:spPr>
          <a:xfrm>
            <a:off x="1764792" y="3938882"/>
            <a:ext cx="8641080" cy="1292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 b="1" i="0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Curso:</a:t>
            </a:r>
            <a:r>
              <a:rPr lang="es-ES" sz="3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Demografía (FSM62A)</a:t>
            </a:r>
            <a:endParaRPr/>
          </a:p>
          <a:p>
            <a:pPr marL="0" marR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-ES" sz="3200" b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Docente:</a:t>
            </a:r>
            <a:r>
              <a:rPr lang="es-ES" sz="3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Rubén Durand Pardo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1" name="Google Shape;121;p2"/>
          <p:cNvSpPr txBox="1"/>
          <p:nvPr/>
        </p:nvSpPr>
        <p:spPr>
          <a:xfrm>
            <a:off x="1386839" y="1728217"/>
            <a:ext cx="9418321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FACULTAD DE INGENIERÍA ECONÓMICA, ESTADÍSTICA Y CIENCIAS SOCIALES</a:t>
            </a:r>
            <a:endParaRPr sz="2800" b="1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2"/>
          <p:cNvSpPr txBox="1"/>
          <p:nvPr/>
        </p:nvSpPr>
        <p:spPr>
          <a:xfrm>
            <a:off x="9199926" y="374037"/>
            <a:ext cx="251848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24-1</a:t>
            </a:r>
            <a:endParaRPr sz="1800" b="1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3" name="Google Shape;123;p2"/>
          <p:cNvSpPr txBox="1"/>
          <p:nvPr/>
        </p:nvSpPr>
        <p:spPr>
          <a:xfrm>
            <a:off x="1059902" y="5679247"/>
            <a:ext cx="1005920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 ciclo académico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4" name="Google Shape;124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73447" y="286269"/>
            <a:ext cx="5577840" cy="15915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4" descr="Large confetti"/>
          <p:cNvSpPr txBox="1">
            <a:spLocks noGrp="1"/>
          </p:cNvSpPr>
          <p:nvPr>
            <p:ph type="title"/>
          </p:nvPr>
        </p:nvSpPr>
        <p:spPr>
          <a:xfrm>
            <a:off x="685800" y="328549"/>
            <a:ext cx="10817352" cy="494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Times New Roman"/>
              <a:buNone/>
            </a:pPr>
            <a:r>
              <a:rPr lang="es-ES"/>
              <a:t>Crecimiento de la población peruana</a:t>
            </a:r>
            <a:endParaRPr/>
          </a:p>
        </p:txBody>
      </p:sp>
      <p:graphicFrame>
        <p:nvGraphicFramePr>
          <p:cNvPr id="139" name="Google Shape;139;p4"/>
          <p:cNvGraphicFramePr/>
          <p:nvPr/>
        </p:nvGraphicFramePr>
        <p:xfrm>
          <a:off x="2495550" y="2197100"/>
          <a:ext cx="7200900" cy="359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7200900" imgH="3594100" progId="Excel.Chart.8">
                  <p:embed/>
                </p:oleObj>
              </mc:Choice>
              <mc:Fallback>
                <p:oleObj r:id="rId3" imgW="7200900" imgH="3594100" progId="Excel.Chart.8">
                  <p:embed/>
                  <p:pic>
                    <p:nvPicPr>
                      <p:cNvPr id="139" name="Google Shape;139;p4"/>
                      <p:cNvPicPr preferRelativeResize="0"/>
                      <p:nvPr/>
                    </p:nvPicPr>
                    <p:blipFill rotWithShape="1">
                      <a:blip r:embed="rId4">
                        <a:alphaModFix/>
                      </a:blip>
                      <a:srcRect/>
                      <a:stretch/>
                    </p:blipFill>
                    <p:spPr>
                      <a:xfrm>
                        <a:off x="2495550" y="2197100"/>
                        <a:ext cx="7200900" cy="359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0" name="Google Shape;140;p4"/>
          <p:cNvSpPr/>
          <p:nvPr/>
        </p:nvSpPr>
        <p:spPr>
          <a:xfrm>
            <a:off x="3071814" y="5300663"/>
            <a:ext cx="6408737" cy="2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1520      1570                                                                                                1876              </a:t>
            </a:r>
            <a:r>
              <a:rPr lang="es-E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40   61 72 81 93 07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1" name="Google Shape;141;p4"/>
          <p:cNvSpPr/>
          <p:nvPr/>
        </p:nvSpPr>
        <p:spPr>
          <a:xfrm>
            <a:off x="3287713" y="2852739"/>
            <a:ext cx="6121400" cy="2232025"/>
          </a:xfrm>
          <a:custGeom>
            <a:avLst/>
            <a:gdLst/>
            <a:ahLst/>
            <a:cxnLst/>
            <a:rect l="l" t="t" r="r" b="b"/>
            <a:pathLst>
              <a:path w="3856" h="1406" extrusionOk="0">
                <a:moveTo>
                  <a:pt x="0" y="1043"/>
                </a:moveTo>
                <a:lnTo>
                  <a:pt x="318" y="1406"/>
                </a:lnTo>
                <a:lnTo>
                  <a:pt x="2858" y="1361"/>
                </a:lnTo>
                <a:lnTo>
                  <a:pt x="3357" y="1134"/>
                </a:lnTo>
                <a:lnTo>
                  <a:pt x="3493" y="953"/>
                </a:lnTo>
                <a:lnTo>
                  <a:pt x="3583" y="771"/>
                </a:lnTo>
                <a:lnTo>
                  <a:pt x="3674" y="590"/>
                </a:lnTo>
                <a:lnTo>
                  <a:pt x="3765" y="318"/>
                </a:lnTo>
                <a:lnTo>
                  <a:pt x="3856" y="0"/>
                </a:lnTo>
              </a:path>
            </a:pathLst>
          </a:custGeom>
          <a:noFill/>
          <a:ln w="38100" cap="flat" cmpd="sng">
            <a:solidFill>
              <a:srgbClr val="006600"/>
            </a:solidFill>
            <a:prstDash val="solid"/>
            <a:round/>
            <a:headEnd type="none" w="sm" len="sm"/>
            <a:tailEnd type="triangl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2" name="Google Shape;142;p4"/>
          <p:cNvSpPr/>
          <p:nvPr/>
        </p:nvSpPr>
        <p:spPr>
          <a:xfrm>
            <a:off x="6816726" y="2492375"/>
            <a:ext cx="3527425" cy="3384550"/>
          </a:xfrm>
          <a:prstGeom prst="ellipse">
            <a:avLst/>
          </a:prstGeom>
          <a:noFill/>
          <a:ln w="57150" cap="flat" cmpd="thinThick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5" descr="Large confetti"/>
          <p:cNvSpPr txBox="1">
            <a:spLocks noGrp="1"/>
          </p:cNvSpPr>
          <p:nvPr>
            <p:ph type="title"/>
          </p:nvPr>
        </p:nvSpPr>
        <p:spPr>
          <a:xfrm>
            <a:off x="1458384" y="115888"/>
            <a:ext cx="10363200" cy="912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Times New Roman"/>
              <a:buNone/>
            </a:pPr>
            <a:r>
              <a:rPr lang="es-ES"/>
              <a:t>Crecimiento de la población peruana</a:t>
            </a:r>
            <a:endParaRPr/>
          </a:p>
        </p:txBody>
      </p:sp>
      <p:graphicFrame>
        <p:nvGraphicFramePr>
          <p:cNvPr id="149" name="Google Shape;149;p5"/>
          <p:cNvGraphicFramePr/>
          <p:nvPr>
            <p:extLst>
              <p:ext uri="{D42A27DB-BD31-4B8C-83A1-F6EECF244321}">
                <p14:modId xmlns:p14="http://schemas.microsoft.com/office/powerpoint/2010/main" val="3535758516"/>
              </p:ext>
            </p:extLst>
          </p:nvPr>
        </p:nvGraphicFramePr>
        <p:xfrm>
          <a:off x="1830007" y="980729"/>
          <a:ext cx="2016224" cy="27101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50" name="Google Shape;150;p5"/>
          <p:cNvGraphicFramePr/>
          <p:nvPr>
            <p:extLst>
              <p:ext uri="{D42A27DB-BD31-4B8C-83A1-F6EECF244321}">
                <p14:modId xmlns:p14="http://schemas.microsoft.com/office/powerpoint/2010/main" val="88360292"/>
              </p:ext>
            </p:extLst>
          </p:nvPr>
        </p:nvGraphicFramePr>
        <p:xfrm>
          <a:off x="3993656" y="980728"/>
          <a:ext cx="2016224" cy="27317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51" name="Google Shape;151;p5"/>
          <p:cNvGraphicFramePr/>
          <p:nvPr>
            <p:extLst>
              <p:ext uri="{D42A27DB-BD31-4B8C-83A1-F6EECF244321}">
                <p14:modId xmlns:p14="http://schemas.microsoft.com/office/powerpoint/2010/main" val="603180873"/>
              </p:ext>
            </p:extLst>
          </p:nvPr>
        </p:nvGraphicFramePr>
        <p:xfrm>
          <a:off x="8468379" y="980728"/>
          <a:ext cx="2016224" cy="27504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52" name="Google Shape;152;p5"/>
          <p:cNvGraphicFramePr/>
          <p:nvPr>
            <p:extLst>
              <p:ext uri="{D42A27DB-BD31-4B8C-83A1-F6EECF244321}">
                <p14:modId xmlns:p14="http://schemas.microsoft.com/office/powerpoint/2010/main" val="1514545212"/>
              </p:ext>
            </p:extLst>
          </p:nvPr>
        </p:nvGraphicFramePr>
        <p:xfrm>
          <a:off x="6157305" y="1006438"/>
          <a:ext cx="2016224" cy="27067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53" name="Google Shape;153;p5"/>
          <p:cNvGraphicFramePr/>
          <p:nvPr>
            <p:extLst>
              <p:ext uri="{D42A27DB-BD31-4B8C-83A1-F6EECF244321}">
                <p14:modId xmlns:p14="http://schemas.microsoft.com/office/powerpoint/2010/main" val="1993502901"/>
              </p:ext>
            </p:extLst>
          </p:nvPr>
        </p:nvGraphicFramePr>
        <p:xfrm>
          <a:off x="3773137" y="3712493"/>
          <a:ext cx="2160240" cy="29523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4" name="Google Shape;153;p5">
            <a:extLst>
              <a:ext uri="{FF2B5EF4-FFF2-40B4-BE49-F238E27FC236}">
                <a16:creationId xmlns:a16="http://schemas.microsoft.com/office/drawing/2014/main" id="{598B7E83-2F7D-5257-FC77-19D7F40847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5471165"/>
              </p:ext>
            </p:extLst>
          </p:nvPr>
        </p:nvGraphicFramePr>
        <p:xfrm>
          <a:off x="6258625" y="4042611"/>
          <a:ext cx="2298234" cy="25543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9" name="CuadroTexto 8">
            <a:extLst>
              <a:ext uri="{FF2B5EF4-FFF2-40B4-BE49-F238E27FC236}">
                <a16:creationId xmlns:a16="http://schemas.microsoft.com/office/drawing/2014/main" id="{A2927E64-CFCE-78CE-C814-9CD117C053DA}"/>
              </a:ext>
            </a:extLst>
          </p:cNvPr>
          <p:cNvSpPr txBox="1"/>
          <p:nvPr/>
        </p:nvSpPr>
        <p:spPr>
          <a:xfrm>
            <a:off x="7195984" y="3842612"/>
            <a:ext cx="5390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>
                <a:latin typeface="+mn-lt"/>
              </a:rPr>
              <a:t>2050</a:t>
            </a:r>
            <a:endParaRPr lang="es-PE" sz="1200" b="1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8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53" grpId="0">
        <p:bldAsOne/>
      </p:bldGraphic>
      <p:bldGraphic spid="4" grpId="0">
        <p:bldAsOne/>
      </p:bldGraphic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412FFC-1268-7119-284F-9A420B23C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429000"/>
            <a:ext cx="10515600" cy="1133475"/>
          </a:xfrm>
          <a:gradFill flip="none" rotWithShape="1">
            <a:gsLst>
              <a:gs pos="0">
                <a:srgbClr val="CCCC00"/>
              </a:gs>
              <a:gs pos="83000">
                <a:srgbClr val="FFCC99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</p:spPr>
        <p:txBody>
          <a:bodyPr/>
          <a:lstStyle/>
          <a:p>
            <a:r>
              <a:rPr lang="es-ES" sz="4000" dirty="0">
                <a:solidFill>
                  <a:srgbClr val="002060"/>
                </a:solidFill>
              </a:rPr>
              <a:t>Transición demográfica</a:t>
            </a:r>
            <a:endParaRPr lang="es-PE" sz="4000" dirty="0">
              <a:solidFill>
                <a:srgbClr val="002060"/>
              </a:solidFill>
            </a:endParaRP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0264859-E0B7-740B-C8A8-0DF3E4FAEF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491802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7" descr="Large confetti"/>
          <p:cNvSpPr txBox="1">
            <a:spLocks noGrp="1"/>
          </p:cNvSpPr>
          <p:nvPr>
            <p:ph type="title"/>
          </p:nvPr>
        </p:nvSpPr>
        <p:spPr>
          <a:xfrm>
            <a:off x="685800" y="328549"/>
            <a:ext cx="10817352" cy="494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000"/>
              <a:buFont typeface="Times New Roman"/>
              <a:buNone/>
            </a:pPr>
            <a:r>
              <a:rPr lang="es-ES" sz="3000"/>
              <a:t>La transición demográfica </a:t>
            </a:r>
            <a:endParaRPr sz="3000"/>
          </a:p>
        </p:txBody>
      </p:sp>
      <p:sp>
        <p:nvSpPr>
          <p:cNvPr id="166" name="Google Shape;166;p7"/>
          <p:cNvSpPr txBox="1"/>
          <p:nvPr/>
        </p:nvSpPr>
        <p:spPr>
          <a:xfrm>
            <a:off x="1047550" y="1205802"/>
            <a:ext cx="10096900" cy="3354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 el cambio de régimen demográfico de un crecimiento lento con altas tasas de natalidad y mortalidad a un crecimiento lento con bajas tasas de natalidad y mortalidad.</a:t>
            </a:r>
            <a:endParaRPr dirty="0"/>
          </a:p>
          <a:p>
            <a:pPr marL="0" marR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Las fases de transición propiamente se han caracterizado por un rápido crecimiento de la población con cambios profundos en el estado de la población.</a:t>
            </a:r>
            <a:endParaRPr dirty="0"/>
          </a:p>
          <a:p>
            <a:pPr marL="0" marR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Está ocurriendo en los últimos dos siglos en todas las poblaciones del mundo: más temprana en los países actualmente desarrollados y más tardíamente en los países en desarrollo.</a:t>
            </a:r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8" descr="Large confetti"/>
          <p:cNvSpPr txBox="1">
            <a:spLocks noGrp="1"/>
          </p:cNvSpPr>
          <p:nvPr>
            <p:ph type="title"/>
          </p:nvPr>
        </p:nvSpPr>
        <p:spPr>
          <a:xfrm>
            <a:off x="685800" y="328549"/>
            <a:ext cx="10817352" cy="494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000"/>
              <a:buFont typeface="Times New Roman"/>
              <a:buNone/>
            </a:pPr>
            <a:r>
              <a:rPr lang="es-ES" sz="3000"/>
              <a:t>La transición demográfica </a:t>
            </a:r>
            <a:endParaRPr sz="3000"/>
          </a:p>
        </p:txBody>
      </p:sp>
      <p:sp>
        <p:nvSpPr>
          <p:cNvPr id="173" name="Google Shape;173;p8"/>
          <p:cNvSpPr txBox="1"/>
          <p:nvPr/>
        </p:nvSpPr>
        <p:spPr>
          <a:xfrm>
            <a:off x="1031587" y="1128179"/>
            <a:ext cx="10125777" cy="4792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74638" marR="0" lvl="0" indent="-274638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Transición demográfica temprana:</a:t>
            </a:r>
            <a:endParaRPr dirty="0"/>
          </a:p>
          <a:p>
            <a:pPr marL="274638" marR="0" lvl="0" indent="-274638" algn="just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s-E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Países de Europa, América del Norte, Japón.</a:t>
            </a:r>
            <a:endParaRPr dirty="0"/>
          </a:p>
          <a:p>
            <a:pPr marL="274638" marR="0" lvl="0" indent="-274638" algn="just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s-E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 inició desde finales del siglo XVIII hasta mediados del siglo XX. Más de un siglo.</a:t>
            </a:r>
            <a:endParaRPr dirty="0"/>
          </a:p>
          <a:p>
            <a:pPr marL="274638" marR="0" lvl="0" indent="-274638" algn="just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s-E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Condiciones de la transición:</a:t>
            </a:r>
            <a:endParaRPr dirty="0"/>
          </a:p>
          <a:p>
            <a:pPr marL="457200" marR="0" lvl="1" indent="-1778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✔"/>
            </a:pPr>
            <a:r>
              <a:rPr lang="es-ES" sz="2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Reforma sanitaria.</a:t>
            </a:r>
            <a:endParaRPr dirty="0"/>
          </a:p>
          <a:p>
            <a:pPr marL="457200" marR="0" lvl="1" indent="-1778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✔"/>
            </a:pPr>
            <a:r>
              <a:rPr lang="es-ES" sz="2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Reformas sociales.</a:t>
            </a:r>
            <a:endParaRPr dirty="0"/>
          </a:p>
          <a:p>
            <a:pPr marL="457200" marR="0" lvl="1" indent="-1778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✔"/>
            </a:pPr>
            <a:r>
              <a:rPr lang="es-ES" sz="2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Invención de vacunas y medicinas.</a:t>
            </a:r>
            <a:endParaRPr dirty="0"/>
          </a:p>
          <a:p>
            <a:pPr marL="274638" marR="0" lvl="0" indent="-274638" algn="just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s-E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Crecimiento moderado. Migración internacional.</a:t>
            </a:r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9" descr="Large confetti"/>
          <p:cNvSpPr txBox="1">
            <a:spLocks noGrp="1"/>
          </p:cNvSpPr>
          <p:nvPr>
            <p:ph type="title"/>
          </p:nvPr>
        </p:nvSpPr>
        <p:spPr>
          <a:xfrm>
            <a:off x="685800" y="328549"/>
            <a:ext cx="10817352" cy="494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000"/>
              <a:buFont typeface="Times New Roman"/>
              <a:buNone/>
            </a:pPr>
            <a:r>
              <a:rPr lang="es-ES" sz="3000"/>
              <a:t>La transición demográfica </a:t>
            </a:r>
            <a:endParaRPr sz="3000"/>
          </a:p>
        </p:txBody>
      </p:sp>
      <p:sp>
        <p:nvSpPr>
          <p:cNvPr id="180" name="Google Shape;180;p9"/>
          <p:cNvSpPr txBox="1"/>
          <p:nvPr/>
        </p:nvSpPr>
        <p:spPr>
          <a:xfrm>
            <a:off x="1042737" y="1339936"/>
            <a:ext cx="10106526" cy="4365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74638" marR="0" lvl="0" indent="-274638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Transición demográfica tardía:</a:t>
            </a:r>
            <a:endParaRPr dirty="0"/>
          </a:p>
          <a:p>
            <a:pPr marL="274638" marR="0" lvl="0" indent="-274638" algn="just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s-E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Resto del mundo.</a:t>
            </a:r>
            <a:endParaRPr dirty="0"/>
          </a:p>
          <a:p>
            <a:pPr marL="274638" marR="0" lvl="0" indent="-274638" algn="just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s-E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 inició a inicios del siglo XX y en muchos países se mantiene hasta la actualidad.</a:t>
            </a:r>
            <a:endParaRPr dirty="0"/>
          </a:p>
          <a:p>
            <a:pPr marL="274638" marR="0" lvl="0" indent="-274638" algn="just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s-E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Condiciones de la transición:</a:t>
            </a:r>
            <a:endParaRPr dirty="0"/>
          </a:p>
          <a:p>
            <a:pPr marL="457200" marR="0" lvl="1" indent="-1778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✔"/>
            </a:pPr>
            <a:r>
              <a:rPr lang="es-ES" sz="2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Importación de vacunas y medicinas.</a:t>
            </a:r>
            <a:endParaRPr dirty="0"/>
          </a:p>
          <a:p>
            <a:pPr marL="457200" marR="0" lvl="1" indent="-1778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✔"/>
            </a:pPr>
            <a:r>
              <a:rPr lang="es-ES" sz="2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Moderadas reformas sociales.</a:t>
            </a:r>
            <a:endParaRPr dirty="0"/>
          </a:p>
          <a:p>
            <a:pPr marL="274638" marR="0" lvl="0" indent="-274638" algn="just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s-E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Crecimiento acelerado.</a:t>
            </a:r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0" descr="Large confetti"/>
          <p:cNvSpPr txBox="1">
            <a:spLocks noGrp="1"/>
          </p:cNvSpPr>
          <p:nvPr>
            <p:ph type="title"/>
          </p:nvPr>
        </p:nvSpPr>
        <p:spPr>
          <a:xfrm>
            <a:off x="685800" y="328549"/>
            <a:ext cx="10817352" cy="494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000"/>
              <a:buFont typeface="Times New Roman"/>
              <a:buNone/>
            </a:pPr>
            <a:r>
              <a:rPr lang="es-ES" sz="3000"/>
              <a:t>La transición demográfica </a:t>
            </a:r>
            <a:endParaRPr sz="3000"/>
          </a:p>
        </p:txBody>
      </p:sp>
      <p:sp>
        <p:nvSpPr>
          <p:cNvPr id="187" name="Google Shape;187;p10"/>
          <p:cNvSpPr txBox="1"/>
          <p:nvPr/>
        </p:nvSpPr>
        <p:spPr>
          <a:xfrm>
            <a:off x="1057174" y="1300232"/>
            <a:ext cx="10077651" cy="4257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33400" marR="0" lvl="0" indent="-53340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Etapas de la transición demográfica:</a:t>
            </a:r>
            <a:endParaRPr dirty="0"/>
          </a:p>
          <a:p>
            <a:pPr marL="533400" marR="0" lvl="0" indent="-533400" algn="just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I:	La población crece lentamente como resultado de altas tasas de natalidad y mortalidad.</a:t>
            </a:r>
            <a:endParaRPr dirty="0"/>
          </a:p>
          <a:p>
            <a:pPr marL="533400" marR="0" lvl="0" indent="-533400" algn="just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II:	Empieza a reducirse la mortalidad; en consecuencia la población crece rápidamente.</a:t>
            </a:r>
            <a:endParaRPr dirty="0"/>
          </a:p>
          <a:p>
            <a:pPr marL="533400" marR="0" lvl="0" indent="-533400" algn="just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III: Empieza a reducirse la natalidad; en consecuencia la rapidez del crecimiento disminuye.</a:t>
            </a:r>
            <a:endParaRPr dirty="0"/>
          </a:p>
          <a:p>
            <a:pPr marL="533400" marR="0" lvl="0" indent="-533400" algn="just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IV: Se estabilizan las tasas de natalidad y mortalidad.  </a:t>
            </a:r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1183AFF4-370F-57B1-3620-E628413CE8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0906" y="513326"/>
            <a:ext cx="6930188" cy="5831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4F20BDCE-4B07-B93A-D8F2-DB2C04A1698C}"/>
              </a:ext>
            </a:extLst>
          </p:cNvPr>
          <p:cNvSpPr txBox="1"/>
          <p:nvPr/>
        </p:nvSpPr>
        <p:spPr>
          <a:xfrm>
            <a:off x="1827195" y="6448926"/>
            <a:ext cx="85376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100" dirty="0"/>
              <a:t>Fuente:  https://apuntesdedemografia.com/curso-de-demografia/temario/tema-1-introduccion/la-teoria-de-la-transicion-demografica-1/</a:t>
            </a:r>
          </a:p>
        </p:txBody>
      </p:sp>
    </p:spTree>
    <p:extLst>
      <p:ext uri="{BB962C8B-B14F-4D97-AF65-F5344CB8AC3E}">
        <p14:creationId xmlns:p14="http://schemas.microsoft.com/office/powerpoint/2010/main" val="13024175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1" descr="Large confetti"/>
          <p:cNvSpPr txBox="1">
            <a:spLocks noGrp="1"/>
          </p:cNvSpPr>
          <p:nvPr>
            <p:ph type="title"/>
          </p:nvPr>
        </p:nvSpPr>
        <p:spPr>
          <a:xfrm>
            <a:off x="685800" y="328549"/>
            <a:ext cx="10817352" cy="494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000"/>
              <a:buFont typeface="Times New Roman"/>
              <a:buNone/>
            </a:pPr>
            <a:r>
              <a:rPr lang="es-ES" sz="3000" dirty="0"/>
              <a:t>La transición demográfica en el Perú </a:t>
            </a:r>
            <a:endParaRPr sz="3000" dirty="0"/>
          </a:p>
        </p:txBody>
      </p:sp>
      <p:graphicFrame>
        <p:nvGraphicFramePr>
          <p:cNvPr id="196" name="Google Shape;196;p11"/>
          <p:cNvGraphicFramePr/>
          <p:nvPr>
            <p:extLst>
              <p:ext uri="{D42A27DB-BD31-4B8C-83A1-F6EECF244321}">
                <p14:modId xmlns:p14="http://schemas.microsoft.com/office/powerpoint/2010/main" val="2488218291"/>
              </p:ext>
            </p:extLst>
          </p:nvPr>
        </p:nvGraphicFramePr>
        <p:xfrm>
          <a:off x="2171700" y="1836855"/>
          <a:ext cx="7848600" cy="437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7848600" imgH="4375150" progId="Excel.Chart.8">
                  <p:embed/>
                </p:oleObj>
              </mc:Choice>
              <mc:Fallback>
                <p:oleObj r:id="rId3" imgW="7848600" imgH="4375150" progId="Excel.Chart.8">
                  <p:embed/>
                  <p:pic>
                    <p:nvPicPr>
                      <p:cNvPr id="196" name="Google Shape;196;p11"/>
                      <p:cNvPicPr preferRelativeResize="0"/>
                      <p:nvPr/>
                    </p:nvPicPr>
                    <p:blipFill rotWithShape="1">
                      <a:blip r:embed="rId4">
                        <a:alphaModFix/>
                      </a:blip>
                      <a:srcRect/>
                      <a:stretch/>
                    </p:blipFill>
                    <p:spPr>
                      <a:xfrm>
                        <a:off x="2171700" y="1836855"/>
                        <a:ext cx="7848600" cy="437515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accent1">
                              <a:lumMod val="5000"/>
                              <a:lumOff val="95000"/>
                            </a:schemeClr>
                          </a:gs>
                          <a:gs pos="74000">
                            <a:schemeClr val="accent1">
                              <a:lumMod val="45000"/>
                              <a:lumOff val="55000"/>
                            </a:schemeClr>
                          </a:gs>
                          <a:gs pos="83000">
                            <a:schemeClr val="accent1">
                              <a:lumMod val="45000"/>
                              <a:lumOff val="55000"/>
                            </a:schemeClr>
                          </a:gs>
                          <a:gs pos="100000">
                            <a:schemeClr val="accent1">
                              <a:lumMod val="30000"/>
                              <a:lumOff val="70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97" name="Google Shape;197;p11"/>
          <p:cNvCxnSpPr/>
          <p:nvPr/>
        </p:nvCxnSpPr>
        <p:spPr>
          <a:xfrm>
            <a:off x="4583113" y="2420939"/>
            <a:ext cx="0" cy="2879725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8" name="Google Shape;198;p11"/>
          <p:cNvCxnSpPr/>
          <p:nvPr/>
        </p:nvCxnSpPr>
        <p:spPr>
          <a:xfrm>
            <a:off x="5591175" y="2420939"/>
            <a:ext cx="0" cy="2879725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9" name="Google Shape;199;p11"/>
          <p:cNvCxnSpPr/>
          <p:nvPr/>
        </p:nvCxnSpPr>
        <p:spPr>
          <a:xfrm>
            <a:off x="7896225" y="2420939"/>
            <a:ext cx="0" cy="2879725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0" name="Google Shape;200;p11"/>
          <p:cNvSpPr txBox="1"/>
          <p:nvPr/>
        </p:nvSpPr>
        <p:spPr>
          <a:xfrm>
            <a:off x="3000375" y="2035175"/>
            <a:ext cx="59753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I              II                  III                   IV  </a:t>
            </a:r>
            <a:endParaRPr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9FD0432E-FA28-BC21-E5B9-5ED23723C848}"/>
              </a:ext>
            </a:extLst>
          </p:cNvPr>
          <p:cNvSpPr/>
          <p:nvPr/>
        </p:nvSpPr>
        <p:spPr>
          <a:xfrm>
            <a:off x="2685453" y="5534025"/>
            <a:ext cx="574675" cy="183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1900</a:t>
            </a:r>
            <a:endParaRPr lang="es-PE" sz="1200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8CC1DAD7-FCBC-C9E7-92F7-457797F984A8}"/>
              </a:ext>
            </a:extLst>
          </p:cNvPr>
          <p:cNvSpPr/>
          <p:nvPr/>
        </p:nvSpPr>
        <p:spPr>
          <a:xfrm>
            <a:off x="8468637" y="5532425"/>
            <a:ext cx="574675" cy="183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2050</a:t>
            </a:r>
            <a:endParaRPr lang="es-PE" sz="12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2" descr="Large confetti"/>
          <p:cNvSpPr txBox="1">
            <a:spLocks noGrp="1"/>
          </p:cNvSpPr>
          <p:nvPr>
            <p:ph type="title"/>
          </p:nvPr>
        </p:nvSpPr>
        <p:spPr>
          <a:xfrm>
            <a:off x="685800" y="328549"/>
            <a:ext cx="10817352" cy="494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000"/>
              <a:buFont typeface="Times New Roman"/>
              <a:buNone/>
            </a:pPr>
            <a:r>
              <a:rPr lang="es-ES" sz="3000"/>
              <a:t>La transición demográfica </a:t>
            </a:r>
            <a:endParaRPr sz="3000"/>
          </a:p>
        </p:txBody>
      </p:sp>
      <p:sp>
        <p:nvSpPr>
          <p:cNvPr id="207" name="Google Shape;207;p12"/>
          <p:cNvSpPr txBox="1"/>
          <p:nvPr/>
        </p:nvSpPr>
        <p:spPr>
          <a:xfrm>
            <a:off x="1049153" y="1484314"/>
            <a:ext cx="10145027" cy="3036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74638" marR="0" lvl="0" indent="-274638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 transición demográfica está asociada a dos “transiciones”:</a:t>
            </a:r>
            <a:endParaRPr dirty="0"/>
          </a:p>
          <a:p>
            <a:pPr marL="274638" marR="0" lvl="0" indent="-274638" algn="just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s-E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 “transición epidemiológica”, es decir al cambio en los patrones de morbilidad: del predominio de enfermedades infecciosas a enfermedades degenerativas.</a:t>
            </a:r>
            <a:endParaRPr dirty="0"/>
          </a:p>
          <a:p>
            <a:pPr marL="274638" marR="0" lvl="0" indent="-274638" algn="just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s-E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 “transición de la fecundidad”, es decir al cambio en los patrones de reproducción: el tamaño de las familias disminuye. 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"/>
          <p:cNvSpPr/>
          <p:nvPr/>
        </p:nvSpPr>
        <p:spPr>
          <a:xfrm>
            <a:off x="1" y="0"/>
            <a:ext cx="2535382" cy="6867852"/>
          </a:xfrm>
          <a:prstGeom prst="rect">
            <a:avLst/>
          </a:prstGeom>
          <a:gradFill>
            <a:gsLst>
              <a:gs pos="0">
                <a:srgbClr val="C8ADA7"/>
              </a:gs>
              <a:gs pos="50000">
                <a:srgbClr val="BEA19A"/>
              </a:gs>
              <a:gs pos="100000">
                <a:srgbClr val="B69289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3"/>
          <p:cNvSpPr txBox="1"/>
          <p:nvPr/>
        </p:nvSpPr>
        <p:spPr>
          <a:xfrm>
            <a:off x="2936382" y="562986"/>
            <a:ext cx="8621634" cy="5743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b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Clase 9:</a:t>
            </a:r>
            <a:endParaRPr/>
          </a:p>
          <a:p>
            <a:pPr marL="0" marR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-ES" sz="2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Resultados de aprendizaje:</a:t>
            </a:r>
            <a:endParaRPr/>
          </a:p>
          <a:p>
            <a:pPr marL="457200" marR="0" lvl="0" indent="-4572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s-E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Definir el concepto de transición demográfica</a:t>
            </a:r>
            <a:endParaRPr/>
          </a:p>
          <a:p>
            <a:pPr marL="457200" marR="0" lvl="0" indent="-4572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s-E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Describir las consecuencias de la transición demográfica</a:t>
            </a:r>
            <a:endParaRPr/>
          </a:p>
          <a:p>
            <a:pPr marL="0" marR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-ES" sz="2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Contenido:</a:t>
            </a:r>
            <a:endParaRPr/>
          </a:p>
          <a:p>
            <a:pPr marL="457200" marR="0" lvl="0" indent="-4572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s-E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Transición demográfica.</a:t>
            </a:r>
            <a:endParaRPr/>
          </a:p>
          <a:p>
            <a:pPr marL="457200" marR="0" lvl="0" indent="-4572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s-E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Urbanización.</a:t>
            </a:r>
            <a:endParaRPr/>
          </a:p>
          <a:p>
            <a:pPr marL="457200" marR="0" lvl="0" indent="-4572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s-E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Transición de la familia.</a:t>
            </a:r>
            <a:endParaRPr/>
          </a:p>
          <a:p>
            <a:pPr marL="457200" marR="0" lvl="0" indent="-4572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s-E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Envejecimiento.</a:t>
            </a:r>
            <a:endParaRPr/>
          </a:p>
          <a:p>
            <a:pPr marL="457200" marR="0" lvl="0" indent="-2794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279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1" name="Google Shape;131;p3"/>
          <p:cNvSpPr/>
          <p:nvPr/>
        </p:nvSpPr>
        <p:spPr>
          <a:xfrm rot="5400000">
            <a:off x="2333581" y="2579243"/>
            <a:ext cx="732117" cy="328515"/>
          </a:xfrm>
          <a:prstGeom prst="triangle">
            <a:avLst>
              <a:gd name="adj" fmla="val 50000"/>
            </a:avLst>
          </a:prstGeom>
          <a:solidFill>
            <a:srgbClr val="E3D5B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2" name="Google Shape;132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2535381" cy="6858000"/>
          </a:xfrm>
          <a:prstGeom prst="rect">
            <a:avLst/>
          </a:prstGeom>
          <a:solidFill>
            <a:srgbClr val="E3D5BB"/>
          </a:solidFill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3"/>
          <p:cNvSpPr txBox="1">
            <a:spLocks noGrp="1"/>
          </p:cNvSpPr>
          <p:nvPr>
            <p:ph type="title"/>
          </p:nvPr>
        </p:nvSpPr>
        <p:spPr>
          <a:xfrm>
            <a:off x="685800" y="328549"/>
            <a:ext cx="10817352" cy="494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Times New Roman"/>
              <a:buNone/>
            </a:pPr>
            <a:r>
              <a:rPr lang="es-ES" sz="3000"/>
              <a:t>Niveles de transición</a:t>
            </a:r>
            <a:endParaRPr/>
          </a:p>
        </p:txBody>
      </p:sp>
      <p:sp>
        <p:nvSpPr>
          <p:cNvPr id="213" name="Google Shape;213;p13"/>
          <p:cNvSpPr txBox="1">
            <a:spLocks noGrp="1"/>
          </p:cNvSpPr>
          <p:nvPr>
            <p:ph type="body" idx="1"/>
          </p:nvPr>
        </p:nvSpPr>
        <p:spPr>
          <a:xfrm>
            <a:off x="1415480" y="1447800"/>
            <a:ext cx="10585176" cy="513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57188" lvl="0" indent="-35718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s-ES" sz="2100" b="1">
                <a:latin typeface="Times New Roman"/>
                <a:ea typeface="Times New Roman"/>
                <a:cs typeface="Times New Roman"/>
                <a:sym typeface="Times New Roman"/>
              </a:rPr>
              <a:t>Grupo I. Transición incipiente. </a:t>
            </a:r>
            <a:r>
              <a:rPr lang="es-ES" sz="2100">
                <a:latin typeface="Times New Roman"/>
                <a:ea typeface="Times New Roman"/>
                <a:cs typeface="Times New Roman"/>
                <a:sym typeface="Times New Roman"/>
              </a:rPr>
              <a:t>Son países con alta natalidad y mortalidad, con un crecimiento natural moderado, del orden de 2.5%. Tienen una estructura por edades muy joven (más del 50% de su población es menor de 15 años) y una alta relación de dependencia.</a:t>
            </a:r>
            <a:endParaRPr/>
          </a:p>
          <a:p>
            <a:pPr marL="357188" lvl="0" indent="-357188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s-ES" sz="2100" b="1">
                <a:latin typeface="Times New Roman"/>
                <a:ea typeface="Times New Roman"/>
                <a:cs typeface="Times New Roman"/>
                <a:sym typeface="Times New Roman"/>
              </a:rPr>
              <a:t>Grupo II. Transición moderada. </a:t>
            </a:r>
            <a:r>
              <a:rPr lang="es-ES" sz="2100">
                <a:latin typeface="Times New Roman"/>
                <a:ea typeface="Times New Roman"/>
                <a:cs typeface="Times New Roman"/>
                <a:sym typeface="Times New Roman"/>
              </a:rPr>
              <a:t>Son países de alta natalidad, pero cuya mortalidad ya puede calificarse de moderada. Por este motivo su crecimiento natural es todavía elevado, cercano al 3%. Presentan un rejuvenecimiento de la estructura por edades (más del 50% de su población es menor de 15 años), lo que también lleva a una elevada relación de dependencia.</a:t>
            </a:r>
            <a:endParaRPr/>
          </a:p>
          <a:p>
            <a:pPr marL="357188" lvl="0" indent="-357188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s-ES" sz="2100" b="1">
                <a:latin typeface="Times New Roman"/>
                <a:ea typeface="Times New Roman"/>
                <a:cs typeface="Times New Roman"/>
                <a:sym typeface="Times New Roman"/>
              </a:rPr>
              <a:t>Grupo III. En plena transición</a:t>
            </a:r>
            <a:r>
              <a:rPr lang="es-ES" sz="2100">
                <a:latin typeface="Times New Roman"/>
                <a:ea typeface="Times New Roman"/>
                <a:cs typeface="Times New Roman"/>
                <a:sym typeface="Times New Roman"/>
              </a:rPr>
              <a:t>. Son países con natalidad moderada y mortalidad moderada o baja, lo que determina un crecimiento natural moderado cercano al 2%.La estructura por edades se mantiene todavía relativamente joven (entre el 32 al 36% de su población es menor de 15 años), aun cuando ya ha disminuido la relación de dependencia.</a:t>
            </a:r>
            <a:endParaRPr/>
          </a:p>
          <a:p>
            <a:pPr marL="357188" lvl="0" indent="-357188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s-ES" sz="2100" b="1">
                <a:latin typeface="Times New Roman"/>
                <a:ea typeface="Times New Roman"/>
                <a:cs typeface="Times New Roman"/>
                <a:sym typeface="Times New Roman"/>
              </a:rPr>
              <a:t>Grupo IV. Transición avanzada. </a:t>
            </a:r>
            <a:r>
              <a:rPr lang="es-ES" sz="2100">
                <a:latin typeface="Times New Roman"/>
                <a:ea typeface="Times New Roman"/>
                <a:cs typeface="Times New Roman"/>
                <a:sym typeface="Times New Roman"/>
              </a:rPr>
              <a:t>Estos son países con natalidad y mortalidad moderada o baja, lo que se traduce en un crecimiento natural bajo, del orden del 1%. Tiene una estructura por edad en proceso de envejecimiento (menos del 30 % de su población es menor de 15 años).</a:t>
            </a:r>
            <a:endParaRPr/>
          </a:p>
          <a:p>
            <a:pPr marL="357188" lvl="0" indent="-223838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21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412FFC-1268-7119-284F-9A420B23C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429000"/>
            <a:ext cx="10515600" cy="1133475"/>
          </a:xfrm>
          <a:gradFill flip="none" rotWithShape="1">
            <a:gsLst>
              <a:gs pos="0">
                <a:srgbClr val="CCCC00"/>
              </a:gs>
              <a:gs pos="83000">
                <a:srgbClr val="FFCC99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</p:spPr>
        <p:txBody>
          <a:bodyPr/>
          <a:lstStyle/>
          <a:p>
            <a:r>
              <a:rPr lang="es-ES" sz="4000" dirty="0">
                <a:solidFill>
                  <a:srgbClr val="002060"/>
                </a:solidFill>
              </a:rPr>
              <a:t>Consecuencias de la transición demográfica</a:t>
            </a:r>
            <a:endParaRPr lang="es-PE" sz="4000" dirty="0">
              <a:solidFill>
                <a:srgbClr val="002060"/>
              </a:solidFill>
            </a:endParaRP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0264859-E0B7-740B-C8A8-0DF3E4FAEF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685630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Times New Roman"/>
              <a:buNone/>
            </a:pPr>
            <a:r>
              <a:rPr lang="es-ES" sz="3200"/>
              <a:t>Urbanización</a:t>
            </a:r>
            <a:endParaRPr/>
          </a:p>
        </p:txBody>
      </p:sp>
      <p:sp>
        <p:nvSpPr>
          <p:cNvPr id="219" name="Google Shape;219;p1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5"/>
          <p:cNvSpPr txBox="1">
            <a:spLocks noGrp="1"/>
          </p:cNvSpPr>
          <p:nvPr>
            <p:ph type="title"/>
          </p:nvPr>
        </p:nvSpPr>
        <p:spPr>
          <a:xfrm>
            <a:off x="685800" y="328549"/>
            <a:ext cx="10817352" cy="494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Times New Roman"/>
              <a:buNone/>
            </a:pPr>
            <a:r>
              <a:rPr lang="es-ES"/>
              <a:t>Urbanización</a:t>
            </a:r>
            <a:endParaRPr/>
          </a:p>
        </p:txBody>
      </p:sp>
      <p:sp>
        <p:nvSpPr>
          <p:cNvPr id="225" name="Google Shape;225;p15"/>
          <p:cNvSpPr txBox="1">
            <a:spLocks noGrp="1"/>
          </p:cNvSpPr>
          <p:nvPr>
            <p:ph type="body" idx="1"/>
          </p:nvPr>
        </p:nvSpPr>
        <p:spPr>
          <a:xfrm>
            <a:off x="685800" y="1298448"/>
            <a:ext cx="10817352" cy="4983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57188" lvl="0" indent="-35718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ES"/>
              <a:t>Es el proceso de transición de la organización espacial de la residencia de la población, actividades y recursos:</a:t>
            </a:r>
            <a:endParaRPr/>
          </a:p>
          <a:p>
            <a:pPr marL="712788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s-ES"/>
              <a:t>desde una estructura predominantemente dispersa en el territorio y económicamente primaria,</a:t>
            </a:r>
            <a:endParaRPr/>
          </a:p>
          <a:p>
            <a:pPr marL="712788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s-ES"/>
              <a:t>hasta otra predominantemente concentrada en ciudades y económicamente secundaria y de servicios.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Google Shape;230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07568" y="177315"/>
            <a:ext cx="8928992" cy="66806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oogle Shape;235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63552" y="362931"/>
            <a:ext cx="8928991" cy="61321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Google Shape;240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25911" y="260648"/>
            <a:ext cx="8662577" cy="64275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Times New Roman"/>
              <a:buNone/>
            </a:pPr>
            <a:r>
              <a:rPr lang="es-ES" sz="3200"/>
              <a:t>Cambios en la familia</a:t>
            </a:r>
            <a:endParaRPr/>
          </a:p>
        </p:txBody>
      </p:sp>
      <p:sp>
        <p:nvSpPr>
          <p:cNvPr id="246" name="Google Shape;246;p1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0"/>
          <p:cNvSpPr txBox="1">
            <a:spLocks noGrp="1"/>
          </p:cNvSpPr>
          <p:nvPr>
            <p:ph type="title"/>
          </p:nvPr>
        </p:nvSpPr>
        <p:spPr>
          <a:xfrm>
            <a:off x="685800" y="328549"/>
            <a:ext cx="10817352" cy="494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Times New Roman"/>
              <a:buNone/>
            </a:pPr>
            <a:r>
              <a:rPr lang="es-ES"/>
              <a:t>Transición de la familia</a:t>
            </a:r>
            <a:endParaRPr/>
          </a:p>
        </p:txBody>
      </p:sp>
      <p:sp>
        <p:nvSpPr>
          <p:cNvPr id="252" name="Google Shape;252;p20"/>
          <p:cNvSpPr txBox="1">
            <a:spLocks noGrp="1"/>
          </p:cNvSpPr>
          <p:nvPr>
            <p:ph type="body" idx="1"/>
          </p:nvPr>
        </p:nvSpPr>
        <p:spPr>
          <a:xfrm>
            <a:off x="685800" y="1298448"/>
            <a:ext cx="10817352" cy="4983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82296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s-ES"/>
              <a:t>Segunda transición demográfica:</a:t>
            </a:r>
            <a:endParaRPr/>
          </a:p>
          <a:p>
            <a:pPr marL="357188" lvl="0" indent="-357188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ES"/>
              <a:t>Retraso de la fecundidad y la nupcialidad.</a:t>
            </a:r>
            <a:endParaRPr/>
          </a:p>
          <a:p>
            <a:pPr marL="357188" lvl="0" indent="-357188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ES"/>
              <a:t>Surgimiento de nuevos arreglos de convivencia. </a:t>
            </a:r>
            <a:endParaRPr/>
          </a:p>
          <a:p>
            <a:pPr marL="357188" lvl="0" indent="-357188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ES"/>
              <a:t>Aumento de los divorcios y las separaciones.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Google Shape;257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83632" y="476672"/>
            <a:ext cx="8280919" cy="61769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412FFC-1268-7119-284F-9A420B23C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429000"/>
            <a:ext cx="10515600" cy="1133475"/>
          </a:xfrm>
          <a:gradFill flip="none" rotWithShape="1">
            <a:gsLst>
              <a:gs pos="0">
                <a:srgbClr val="CCCC00"/>
              </a:gs>
              <a:gs pos="83000">
                <a:srgbClr val="FFCC99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</p:spPr>
        <p:txBody>
          <a:bodyPr/>
          <a:lstStyle/>
          <a:p>
            <a:r>
              <a:rPr lang="es-ES" sz="4000" dirty="0">
                <a:solidFill>
                  <a:srgbClr val="002060"/>
                </a:solidFill>
              </a:rPr>
              <a:t>Crecimiento de la población</a:t>
            </a:r>
            <a:endParaRPr lang="es-PE" sz="4000" dirty="0">
              <a:solidFill>
                <a:srgbClr val="002060"/>
              </a:solidFill>
            </a:endParaRP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0264859-E0B7-740B-C8A8-0DF3E4FAEF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319894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2"/>
          <p:cNvSpPr txBox="1">
            <a:spLocks noGrp="1"/>
          </p:cNvSpPr>
          <p:nvPr>
            <p:ph type="title"/>
          </p:nvPr>
        </p:nvSpPr>
        <p:spPr>
          <a:xfrm>
            <a:off x="685800" y="328549"/>
            <a:ext cx="10817352" cy="494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Times New Roman"/>
              <a:buNone/>
            </a:pPr>
            <a:r>
              <a:rPr lang="es-ES"/>
              <a:t>Tendencias de investigación en familia</a:t>
            </a:r>
            <a:endParaRPr/>
          </a:p>
        </p:txBody>
      </p:sp>
      <p:sp>
        <p:nvSpPr>
          <p:cNvPr id="263" name="Google Shape;263;p22"/>
          <p:cNvSpPr txBox="1">
            <a:spLocks noGrp="1"/>
          </p:cNvSpPr>
          <p:nvPr>
            <p:ph type="body" idx="1"/>
          </p:nvPr>
        </p:nvSpPr>
        <p:spPr>
          <a:xfrm>
            <a:off x="685800" y="1298448"/>
            <a:ext cx="10817352" cy="4983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57188" lvl="0" indent="-35718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ES"/>
              <a:t>La clasificación conceptual de tipologías de hogares sobre la base de patrones de fecundidad y mortalidad de Laslett y Wall (1972) y Wall y otros (1987). </a:t>
            </a:r>
            <a:endParaRPr/>
          </a:p>
          <a:p>
            <a:pPr marL="357188" lvl="0" indent="-357188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ES"/>
              <a:t>La estandarización de la propensión a formar hogares por edad (Boongarts y otros, 1987). El tamaño medio del hogar es una medida indicativa de la fecundidad, pero no de la complejidad de los hogares. </a:t>
            </a:r>
            <a:endParaRPr/>
          </a:p>
          <a:p>
            <a:pPr marL="357188" lvl="0" indent="-357188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ES"/>
              <a:t>El estudio de la población estable y los patrones de formación de hogares con especial énfasis en los matrimonios (Preston, 1987). 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3"/>
          <p:cNvSpPr txBox="1">
            <a:spLocks noGrp="1"/>
          </p:cNvSpPr>
          <p:nvPr>
            <p:ph type="title"/>
          </p:nvPr>
        </p:nvSpPr>
        <p:spPr>
          <a:xfrm>
            <a:off x="685800" y="328549"/>
            <a:ext cx="10817352" cy="494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Times New Roman"/>
              <a:buNone/>
            </a:pPr>
            <a:r>
              <a:rPr lang="es-ES"/>
              <a:t>Indicadores</a:t>
            </a:r>
            <a:endParaRPr/>
          </a:p>
        </p:txBody>
      </p:sp>
      <p:sp>
        <p:nvSpPr>
          <p:cNvPr id="269" name="Google Shape;269;p23"/>
          <p:cNvSpPr txBox="1">
            <a:spLocks noGrp="1"/>
          </p:cNvSpPr>
          <p:nvPr>
            <p:ph type="body" idx="1"/>
          </p:nvPr>
        </p:nvSpPr>
        <p:spPr>
          <a:xfrm>
            <a:off x="685800" y="1298448"/>
            <a:ext cx="10817352" cy="4983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57188" lvl="0" indent="-35718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ES"/>
              <a:t>Tasa global de fecundidad.</a:t>
            </a:r>
            <a:endParaRPr/>
          </a:p>
          <a:p>
            <a:pPr marL="357188" lvl="0" indent="-357188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ES"/>
              <a:t>Tasa de nupcialidad.</a:t>
            </a:r>
            <a:endParaRPr/>
          </a:p>
          <a:p>
            <a:pPr marL="357188" lvl="0" indent="-357188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ES"/>
              <a:t>Tasa de divorcialidad.</a:t>
            </a:r>
            <a:endParaRPr/>
          </a:p>
          <a:p>
            <a:pPr marL="357188" lvl="0" indent="-357188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ES"/>
              <a:t>Tamaño medio del hogar.</a:t>
            </a:r>
            <a:endParaRPr/>
          </a:p>
          <a:p>
            <a:pPr marL="357188" lvl="0" indent="-357188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ES"/>
              <a:t>Porcentaje de familias con jefe mujer.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Google Shape;274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19536" y="764704"/>
            <a:ext cx="9637516" cy="53285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9" name="Google Shape;279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92865" y="1124744"/>
            <a:ext cx="9991330" cy="51125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Google Shape;284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23592" y="42667"/>
            <a:ext cx="7200800" cy="66398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Times New Roman"/>
              <a:buNone/>
            </a:pPr>
            <a:r>
              <a:rPr lang="es-ES" sz="3200"/>
              <a:t>Envejecimiento</a:t>
            </a:r>
            <a:endParaRPr/>
          </a:p>
        </p:txBody>
      </p:sp>
      <p:sp>
        <p:nvSpPr>
          <p:cNvPr id="290" name="Google Shape;290;p2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" name="Google Shape;295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55639" y="548680"/>
            <a:ext cx="8932257" cy="59046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0" name="Google Shape;300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91544" y="428988"/>
            <a:ext cx="8352927" cy="61052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Google Shape;305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95600" y="548680"/>
            <a:ext cx="8664763" cy="5760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" name="Google Shape;310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23591" y="548680"/>
            <a:ext cx="8981955" cy="58326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CF98B8-AFB1-AAE3-3F00-7818BA4A0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429000"/>
            <a:ext cx="10515600" cy="1133475"/>
          </a:xfrm>
        </p:spPr>
        <p:txBody>
          <a:bodyPr/>
          <a:lstStyle/>
          <a:p>
            <a:r>
              <a:rPr lang="es-ES" sz="3600" dirty="0"/>
              <a:t>Crecimiento de la población mundial</a:t>
            </a:r>
            <a:endParaRPr lang="es-PE" sz="3600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D4AC4A3-2B12-451B-B04C-64703E6084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947712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" name="Google Shape;315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67608" y="548680"/>
            <a:ext cx="7704856" cy="59211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0" name="Google Shape;320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39616" y="548680"/>
            <a:ext cx="7776864" cy="60141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5" name="Google Shape;325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31504" y="260647"/>
            <a:ext cx="9289032" cy="65178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0" name="Google Shape;330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59495" y="188640"/>
            <a:ext cx="4881471" cy="31683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32104" y="404664"/>
            <a:ext cx="4726657" cy="30243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3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150606" y="3501009"/>
            <a:ext cx="4580720" cy="3024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" name="Google Shape;337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39616" y="377317"/>
            <a:ext cx="7632848" cy="61033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7"/>
          <p:cNvSpPr txBox="1">
            <a:spLocks noGrp="1"/>
          </p:cNvSpPr>
          <p:nvPr>
            <p:ph type="title"/>
          </p:nvPr>
        </p:nvSpPr>
        <p:spPr>
          <a:xfrm>
            <a:off x="685800" y="328549"/>
            <a:ext cx="10817352" cy="494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Times New Roman"/>
              <a:buNone/>
            </a:pPr>
            <a:r>
              <a:rPr lang="es-ES"/>
              <a:t>Actividad asincrónica</a:t>
            </a:r>
            <a:endParaRPr/>
          </a:p>
        </p:txBody>
      </p:sp>
      <p:sp>
        <p:nvSpPr>
          <p:cNvPr id="343" name="Google Shape;343;p37"/>
          <p:cNvSpPr txBox="1">
            <a:spLocks noGrp="1"/>
          </p:cNvSpPr>
          <p:nvPr>
            <p:ph type="body" idx="1"/>
          </p:nvPr>
        </p:nvSpPr>
        <p:spPr>
          <a:xfrm>
            <a:off x="685800" y="1298448"/>
            <a:ext cx="10817352" cy="4983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57188" lvl="0" indent="-35718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ES"/>
              <a:t>Lectura y resumen de los siguientes documentos:</a:t>
            </a:r>
            <a:endParaRPr/>
          </a:p>
          <a:p>
            <a:pPr marL="712788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s-ES"/>
              <a:t>Aramburú, C.  La transición demográfica peruana.</a:t>
            </a:r>
            <a:endParaRPr/>
          </a:p>
          <a:p>
            <a:pPr marL="712788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s-ES"/>
              <a:t>Yepés-Martínez, B. La demografía de las familias y los hogares. </a:t>
            </a:r>
            <a:endParaRPr/>
          </a:p>
          <a:p>
            <a:pPr marL="712788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s-ES"/>
              <a:t>Escobedo, J. Demografía y sus implicancias en la salud. </a:t>
            </a:r>
            <a:endParaRPr/>
          </a:p>
          <a:p>
            <a:pPr marL="712788" lvl="1" indent="-190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412FFC-1268-7119-284F-9A420B23C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429000"/>
            <a:ext cx="10515600" cy="1133475"/>
          </a:xfrm>
          <a:gradFill flip="none" rotWithShape="1">
            <a:gsLst>
              <a:gs pos="0">
                <a:srgbClr val="CCCC00"/>
              </a:gs>
              <a:gs pos="83000">
                <a:srgbClr val="FFCC99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</p:spPr>
        <p:txBody>
          <a:bodyPr/>
          <a:lstStyle/>
          <a:p>
            <a:r>
              <a:rPr lang="es-ES" sz="4000" dirty="0">
                <a:solidFill>
                  <a:srgbClr val="002060"/>
                </a:solidFill>
              </a:rPr>
              <a:t>Situación de la transición demográfica</a:t>
            </a:r>
            <a:endParaRPr lang="es-PE" sz="4000" dirty="0">
              <a:solidFill>
                <a:srgbClr val="002060"/>
              </a:solidFill>
            </a:endParaRP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0264859-E0B7-740B-C8A8-0DF3E4FAEF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3442228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412997-546A-35D2-75F5-96B48B628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Indicadores</a:t>
            </a:r>
            <a:endParaRPr lang="es-PE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9EA0E0C-EEB4-212C-9EFC-D265C822CA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1106905"/>
            <a:ext cx="10817352" cy="5175023"/>
          </a:xfrm>
        </p:spPr>
        <p:txBody>
          <a:bodyPr/>
          <a:lstStyle/>
          <a:p>
            <a:r>
              <a:rPr lang="es-ES" dirty="0"/>
              <a:t>Tasa global de la fecundidad</a:t>
            </a:r>
          </a:p>
          <a:p>
            <a:pPr lvl="1"/>
            <a:r>
              <a:rPr lang="es-ES" dirty="0"/>
              <a:t>Se considera que el umbral de bajo nivel de la fecundidad es TGF = 2.1 hijos/mujer.</a:t>
            </a:r>
          </a:p>
          <a:p>
            <a:pPr lvl="1"/>
            <a:r>
              <a:rPr lang="es-ES" dirty="0"/>
              <a:t>Sin embargo, CELADE, considerando las tendencias de la TGF para los países de América Latina y el Caribe se ha establecido la siguiente clasificación:</a:t>
            </a:r>
          </a:p>
          <a:p>
            <a:pPr lvl="2"/>
            <a:r>
              <a:rPr lang="es-ES" dirty="0"/>
              <a:t> Alto: TGF =&gt; 4.5</a:t>
            </a:r>
          </a:p>
          <a:p>
            <a:pPr lvl="2"/>
            <a:r>
              <a:rPr lang="es-ES" dirty="0"/>
              <a:t>Moderadamente alto: 4.5&gt;TGF=&gt;3.5</a:t>
            </a:r>
          </a:p>
          <a:p>
            <a:pPr lvl="2"/>
            <a:r>
              <a:rPr lang="es-ES" dirty="0"/>
              <a:t>Intermedio: 3.5&gt;TGF=&gt;2.5</a:t>
            </a:r>
          </a:p>
          <a:p>
            <a:pPr lvl="2"/>
            <a:r>
              <a:rPr lang="es-ES" dirty="0"/>
              <a:t>Bajo: 2.5&gt;TGF=&gt;1.5</a:t>
            </a:r>
          </a:p>
          <a:p>
            <a:pPr lvl="2"/>
            <a:r>
              <a:rPr lang="es-ES" dirty="0"/>
              <a:t>Muy bajo: TGF&lt;1.5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01176228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0B53A675-E7AF-A5DB-1967-77536F97C0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Esperanza de vida al nacer:</a:t>
            </a:r>
          </a:p>
          <a:p>
            <a:pPr lvl="1"/>
            <a:r>
              <a:rPr lang="es-ES" dirty="0"/>
              <a:t>Se considera que un umbral de bajo nivel de mortalidad corresponde a una esperanza de vida al nacer es 70 años.</a:t>
            </a:r>
          </a:p>
          <a:p>
            <a:pPr lvl="1"/>
            <a:r>
              <a:rPr lang="es-ES" dirty="0"/>
              <a:t>Sin embargo, CELADE, considerando las tendencias de la e</a:t>
            </a:r>
            <a:r>
              <a:rPr lang="es-ES" baseline="-25000" dirty="0"/>
              <a:t>0</a:t>
            </a:r>
            <a:r>
              <a:rPr lang="es-ES" dirty="0"/>
              <a:t> para los países de América Latina y el Caribe se ha establecido la siguiente clasificación de la mortalidad:</a:t>
            </a:r>
          </a:p>
          <a:p>
            <a:pPr lvl="2"/>
            <a:r>
              <a:rPr lang="es-ES" dirty="0"/>
              <a:t>Alta: e</a:t>
            </a:r>
            <a:r>
              <a:rPr lang="es-ES" baseline="-25000" dirty="0"/>
              <a:t>0</a:t>
            </a:r>
            <a:r>
              <a:rPr lang="es-ES" dirty="0"/>
              <a:t>&lt;66</a:t>
            </a:r>
          </a:p>
          <a:p>
            <a:pPr lvl="2"/>
            <a:r>
              <a:rPr lang="es-ES" dirty="0"/>
              <a:t>Moderadamente alta: 66=&lt;e</a:t>
            </a:r>
            <a:r>
              <a:rPr lang="es-ES" baseline="-25000" dirty="0"/>
              <a:t>0</a:t>
            </a:r>
            <a:r>
              <a:rPr lang="es-ES" dirty="0"/>
              <a:t>&lt;71</a:t>
            </a:r>
          </a:p>
          <a:p>
            <a:pPr lvl="2"/>
            <a:r>
              <a:rPr lang="es-ES" dirty="0"/>
              <a:t>Intermedio: 71=&lt;e</a:t>
            </a:r>
            <a:r>
              <a:rPr lang="es-ES" baseline="-25000" dirty="0"/>
              <a:t>0</a:t>
            </a:r>
            <a:r>
              <a:rPr lang="es-ES" dirty="0"/>
              <a:t>&lt;76</a:t>
            </a:r>
          </a:p>
          <a:p>
            <a:pPr lvl="2"/>
            <a:r>
              <a:rPr lang="es-ES" dirty="0"/>
              <a:t>Bajo: 76=&lt;e</a:t>
            </a:r>
            <a:r>
              <a:rPr lang="es-ES" baseline="-25000" dirty="0"/>
              <a:t>0</a:t>
            </a:r>
            <a:r>
              <a:rPr lang="es-ES" dirty="0"/>
              <a:t>&lt;81</a:t>
            </a:r>
          </a:p>
          <a:p>
            <a:pPr lvl="2"/>
            <a:r>
              <a:rPr lang="es-ES" dirty="0"/>
              <a:t>Muy bajo: e</a:t>
            </a:r>
            <a:r>
              <a:rPr lang="es-ES" baseline="-25000" dirty="0"/>
              <a:t>0</a:t>
            </a:r>
            <a:r>
              <a:rPr lang="es-ES" dirty="0"/>
              <a:t>=&gt;81</a:t>
            </a:r>
          </a:p>
          <a:p>
            <a:pPr lvl="1"/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95745497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19BA66-FE7E-9189-E3E3-2DB5E5DF9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Nivel de la transición demográfica</a:t>
            </a:r>
            <a:endParaRPr lang="es-PE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27F9D89-EACC-10CF-7630-B3DF98D6AB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s-ES" dirty="0"/>
              <a:t>Para clasificar a los países según nivel de transición demográfica CELADE toma en cuenta los siguientes puntos de corte:</a:t>
            </a:r>
          </a:p>
          <a:p>
            <a:r>
              <a:rPr lang="es-ES" dirty="0"/>
              <a:t>TGF&lt;2.4</a:t>
            </a:r>
          </a:p>
          <a:p>
            <a:r>
              <a:rPr lang="es-ES" dirty="0"/>
              <a:t>e</a:t>
            </a:r>
            <a:r>
              <a:rPr lang="es-ES" baseline="-25000" dirty="0"/>
              <a:t>0</a:t>
            </a:r>
            <a:r>
              <a:rPr lang="es-ES" dirty="0"/>
              <a:t>=&lt;73.3</a:t>
            </a:r>
          </a:p>
          <a:p>
            <a:endParaRPr lang="es-ES" dirty="0"/>
          </a:p>
          <a:p>
            <a:pPr marL="114300" indent="0">
              <a:buNone/>
            </a:pPr>
            <a:r>
              <a:rPr lang="es-ES" dirty="0"/>
              <a:t>Sin embargo, para mantener la coherencia de estos niveles con la clasificación anterior se tomará en cuenta:</a:t>
            </a:r>
          </a:p>
          <a:p>
            <a:r>
              <a:rPr lang="es-ES" dirty="0"/>
              <a:t>TGF&lt;2.5</a:t>
            </a:r>
          </a:p>
          <a:p>
            <a:r>
              <a:rPr lang="es-ES" dirty="0"/>
              <a:t>E</a:t>
            </a:r>
            <a:r>
              <a:rPr lang="es-ES" baseline="-25000" dirty="0"/>
              <a:t>0</a:t>
            </a:r>
            <a:r>
              <a:rPr lang="es-ES" dirty="0"/>
              <a:t>=&lt;76</a:t>
            </a:r>
          </a:p>
        </p:txBody>
      </p:sp>
    </p:spTree>
    <p:extLst>
      <p:ext uri="{BB962C8B-B14F-4D97-AF65-F5344CB8AC3E}">
        <p14:creationId xmlns:p14="http://schemas.microsoft.com/office/powerpoint/2010/main" val="3089122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CF06A8-CB29-195D-0DCB-3C31B4F99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Crecimiento de la población mundial</a:t>
            </a:r>
            <a:endParaRPr lang="es-PE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07AF93B-5C08-5F0B-2357-8751EC772D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s-ES" dirty="0"/>
              <a:t>      Presentación: Crecimiento de la población mundial. EUMED.</a:t>
            </a:r>
          </a:p>
          <a:p>
            <a:pPr marL="114300" indent="0">
              <a:buNone/>
            </a:pPr>
            <a:endParaRPr lang="es-PE" dirty="0"/>
          </a:p>
          <a:p>
            <a:pPr marL="114300" indent="0">
              <a:buNone/>
            </a:pPr>
            <a:endParaRPr lang="es-PE" dirty="0"/>
          </a:p>
        </p:txBody>
      </p:sp>
      <p:sp>
        <p:nvSpPr>
          <p:cNvPr id="4" name="Botón de acción: ir hacia delante o siguiente 3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6494E359-2C7A-D216-6E27-990694660B2E}"/>
              </a:ext>
            </a:extLst>
          </p:cNvPr>
          <p:cNvSpPr/>
          <p:nvPr/>
        </p:nvSpPr>
        <p:spPr>
          <a:xfrm>
            <a:off x="943275" y="1533305"/>
            <a:ext cx="298383" cy="298383"/>
          </a:xfrm>
          <a:prstGeom prst="actionButtonForwardNex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4600973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37D9AC4E-C932-0270-7848-8EEA8BD37D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Tabla según niveles:</a:t>
            </a:r>
          </a:p>
          <a:p>
            <a:pPr lvl="1"/>
            <a:r>
              <a:rPr lang="es-ES" dirty="0"/>
              <a:t>Moderada</a:t>
            </a:r>
          </a:p>
          <a:p>
            <a:pPr lvl="1"/>
            <a:r>
              <a:rPr lang="es-ES" dirty="0"/>
              <a:t>Plena</a:t>
            </a:r>
          </a:p>
          <a:p>
            <a:pPr lvl="1"/>
            <a:r>
              <a:rPr lang="es-ES" dirty="0"/>
              <a:t>Avanzada</a:t>
            </a:r>
          </a:p>
          <a:p>
            <a:pPr lvl="1"/>
            <a:r>
              <a:rPr lang="es-ES" dirty="0"/>
              <a:t>Muy avanzada</a:t>
            </a: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A0E34CCC-E05D-2F7F-EA23-3B8A0E0069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0334405"/>
              </p:ext>
            </p:extLst>
          </p:nvPr>
        </p:nvGraphicFramePr>
        <p:xfrm>
          <a:off x="1531487" y="3183734"/>
          <a:ext cx="8127999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59162909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87304512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9932455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sz="2000" dirty="0"/>
                        <a:t>Indicador</a:t>
                      </a:r>
                      <a:endParaRPr lang="es-PE" sz="20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ES" sz="2000" baseline="0" dirty="0"/>
                        <a:t>e</a:t>
                      </a:r>
                      <a:r>
                        <a:rPr lang="es-ES" sz="2000" baseline="-25000" dirty="0"/>
                        <a:t>0</a:t>
                      </a:r>
                      <a:endParaRPr lang="es-PE" sz="2000" baseline="-25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7401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2000" dirty="0"/>
                        <a:t>TGF</a:t>
                      </a:r>
                      <a:endParaRPr lang="es-P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baseline="0" dirty="0"/>
                        <a:t>e</a:t>
                      </a:r>
                      <a:r>
                        <a:rPr lang="es-ES" sz="2000" baseline="-25000" dirty="0"/>
                        <a:t>0</a:t>
                      </a:r>
                      <a:r>
                        <a:rPr lang="es-ES" sz="2000" dirty="0"/>
                        <a:t> &lt; 76 </a:t>
                      </a:r>
                      <a:endParaRPr lang="es-P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/>
                        <a:t>e</a:t>
                      </a:r>
                      <a:r>
                        <a:rPr lang="es-ES" sz="2000" baseline="-25000" dirty="0"/>
                        <a:t>0</a:t>
                      </a:r>
                      <a:r>
                        <a:rPr lang="es-ES" sz="2000" dirty="0"/>
                        <a:t> =&gt; 76</a:t>
                      </a:r>
                      <a:endParaRPr lang="es-P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405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2000" dirty="0"/>
                        <a:t>TGF =&gt; 2.5</a:t>
                      </a:r>
                      <a:endParaRPr lang="es-P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/>
                        <a:t>Moderada</a:t>
                      </a:r>
                      <a:endParaRPr lang="es-P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/>
                        <a:t>Plena</a:t>
                      </a:r>
                      <a:endParaRPr lang="es-P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542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2000" dirty="0"/>
                        <a:t>TGF &lt; 2.5</a:t>
                      </a:r>
                      <a:endParaRPr lang="es-P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/>
                        <a:t>Avanzada</a:t>
                      </a:r>
                      <a:endParaRPr lang="es-P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/>
                        <a:t>Muy avanzada</a:t>
                      </a:r>
                      <a:endParaRPr lang="es-P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55548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631036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9DC"/>
        </a:solidFill>
        <a:effectLst/>
      </p:bgPr>
    </p:bg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" name="Google Shape;348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95273" y="1964161"/>
            <a:ext cx="5577840" cy="15915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>
            <a:extLst>
              <a:ext uri="{FF2B5EF4-FFF2-40B4-BE49-F238E27FC236}">
                <a16:creationId xmlns:a16="http://schemas.microsoft.com/office/drawing/2014/main" id="{DD7E940A-D7ED-0FDB-D4CE-75DB4F670B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7351" y="1341439"/>
            <a:ext cx="7520007" cy="1354217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800000"/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s-PE" sz="3200" b="1" dirty="0" err="1">
                <a:solidFill>
                  <a:schemeClr val="folHlink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Evolución</a:t>
            </a:r>
            <a:r>
              <a:rPr lang="en-US" altLang="es-PE" sz="32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de la población </a:t>
            </a:r>
            <a:r>
              <a:rPr lang="en-US" altLang="es-PE" sz="3200" b="1" dirty="0" err="1">
                <a:solidFill>
                  <a:schemeClr val="folHlink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humana</a:t>
            </a:r>
            <a:endParaRPr lang="en-US" altLang="es-PE" sz="3200" b="1" dirty="0">
              <a:solidFill>
                <a:schemeClr val="folHlink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>
              <a:defRPr/>
            </a:pPr>
            <a:r>
              <a:rPr lang="en-US" altLang="es-PE" sz="32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Fuente: Eumed.net</a:t>
            </a:r>
          </a:p>
          <a:p>
            <a:pPr>
              <a:defRPr/>
            </a:pPr>
            <a:r>
              <a:rPr lang="en-US" altLang="es-PE" sz="18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https://www.eumed.net/cursecon/2/evolucion.htm#google_vignette</a:t>
            </a:r>
          </a:p>
        </p:txBody>
      </p:sp>
    </p:spTree>
    <p:extLst>
      <p:ext uri="{BB962C8B-B14F-4D97-AF65-F5344CB8AC3E}">
        <p14:creationId xmlns:p14="http://schemas.microsoft.com/office/powerpoint/2010/main" val="4194953529"/>
      </p:ext>
    </p:extLst>
  </p:cSld>
  <p:clrMapOvr>
    <a:masterClrMapping/>
  </p:clrMapOvr>
  <p:transition advClick="0" advTm="2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afterEffect">
                                  <p:stCondLst>
                                    <p:cond delay="2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" fill="hold"/>
                                        <p:tgtEl>
                                          <p:spTgt spid="215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" fill="hold"/>
                                        <p:tgtEl>
                                          <p:spTgt spid="215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" fill="hold"/>
                                        <p:tgtEl>
                                          <p:spTgt spid="215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5" fill="hold"/>
                                        <p:tgtEl>
                                          <p:spTgt spid="215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3">
            <a:extLst>
              <a:ext uri="{FF2B5EF4-FFF2-40B4-BE49-F238E27FC236}">
                <a16:creationId xmlns:a16="http://schemas.microsoft.com/office/drawing/2014/main" id="{EF52B98F-4991-A437-2D31-51C2FD6730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609601"/>
            <a:ext cx="7677150" cy="387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Text Box 4">
            <a:extLst>
              <a:ext uri="{FF2B5EF4-FFF2-40B4-BE49-F238E27FC236}">
                <a16:creationId xmlns:a16="http://schemas.microsoft.com/office/drawing/2014/main" id="{0D2D166C-DDC9-B8ED-D255-A86DA0DB96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4648200"/>
            <a:ext cx="3657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s-PE"/>
              <a:t>Hace un millón de años...</a:t>
            </a:r>
          </a:p>
        </p:txBody>
      </p:sp>
    </p:spTree>
    <p:extLst>
      <p:ext uri="{BB962C8B-B14F-4D97-AF65-F5344CB8AC3E}">
        <p14:creationId xmlns:p14="http://schemas.microsoft.com/office/powerpoint/2010/main" val="322142264"/>
      </p:ext>
    </p:extLst>
  </p:cSld>
  <p:clrMapOvr>
    <a:masterClrMapping/>
  </p:clrMapOvr>
  <p:transition spd="slow" advTm="300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afterEffect">
                                  <p:stCondLst>
                                    <p:cond delay="3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5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3">
            <a:extLst>
              <a:ext uri="{FF2B5EF4-FFF2-40B4-BE49-F238E27FC236}">
                <a16:creationId xmlns:a16="http://schemas.microsoft.com/office/drawing/2014/main" id="{04CB74A8-133A-D5AF-2F05-91C0F1A37E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4953001"/>
            <a:ext cx="73914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s-PE"/>
              <a:t>durante el paleolítico inferior, se calcula que el mundo tenía 125.000 habitantes humanos.  Todos en Africa.</a:t>
            </a:r>
          </a:p>
        </p:txBody>
      </p:sp>
      <p:sp>
        <p:nvSpPr>
          <p:cNvPr id="3076" name="Line 4">
            <a:extLst>
              <a:ext uri="{FF2B5EF4-FFF2-40B4-BE49-F238E27FC236}">
                <a16:creationId xmlns:a16="http://schemas.microsoft.com/office/drawing/2014/main" id="{BC04E879-2010-7915-199A-5432A01695A0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6400800"/>
            <a:ext cx="3048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3078" name="Text Box 6">
            <a:extLst>
              <a:ext uri="{FF2B5EF4-FFF2-40B4-BE49-F238E27FC236}">
                <a16:creationId xmlns:a16="http://schemas.microsoft.com/office/drawing/2014/main" id="{1C85293F-6A16-8E04-93F8-BEFB230A21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6400800"/>
            <a:ext cx="8445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s-PE" sz="1200" b="1"/>
              <a:t>-1.000.000</a:t>
            </a:r>
          </a:p>
        </p:txBody>
      </p:sp>
      <p:sp>
        <p:nvSpPr>
          <p:cNvPr id="3079" name="Line 7">
            <a:extLst>
              <a:ext uri="{FF2B5EF4-FFF2-40B4-BE49-F238E27FC236}">
                <a16:creationId xmlns:a16="http://schemas.microsoft.com/office/drawing/2014/main" id="{48854D6A-0CC1-BDA3-DFC7-BFD2CB516E3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6324600"/>
            <a:ext cx="0" cy="7620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pic>
        <p:nvPicPr>
          <p:cNvPr id="15366" name="Picture 8">
            <a:extLst>
              <a:ext uri="{FF2B5EF4-FFF2-40B4-BE49-F238E27FC236}">
                <a16:creationId xmlns:a16="http://schemas.microsoft.com/office/drawing/2014/main" id="{1DDC59DC-68E9-5B57-C312-DFDBE49D98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619126"/>
            <a:ext cx="7677150" cy="387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7" name="Text Box 9">
            <a:extLst>
              <a:ext uri="{FF2B5EF4-FFF2-40B4-BE49-F238E27FC236}">
                <a16:creationId xmlns:a16="http://schemas.microsoft.com/office/drawing/2014/main" id="{8ABDAE13-EACD-92B8-7213-68DCFEFB42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4648200"/>
            <a:ext cx="3657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s-PE"/>
              <a:t>Hace un millón de años...</a:t>
            </a:r>
          </a:p>
        </p:txBody>
      </p:sp>
      <p:sp>
        <p:nvSpPr>
          <p:cNvPr id="3082" name="Text Box 10">
            <a:extLst>
              <a:ext uri="{FF2B5EF4-FFF2-40B4-BE49-F238E27FC236}">
                <a16:creationId xmlns:a16="http://schemas.microsoft.com/office/drawing/2014/main" id="{4E3CBD2C-94D7-6A35-7D93-9BBD1D19E5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6172200"/>
            <a:ext cx="5270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s-PE" sz="1200" b="1"/>
              <a:t>0,125</a:t>
            </a:r>
          </a:p>
        </p:txBody>
      </p:sp>
    </p:spTree>
    <p:extLst>
      <p:ext uri="{BB962C8B-B14F-4D97-AF65-F5344CB8AC3E}">
        <p14:creationId xmlns:p14="http://schemas.microsoft.com/office/powerpoint/2010/main" val="3699577253"/>
      </p:ext>
    </p:extLst>
  </p:cSld>
  <p:clrMapOvr>
    <a:masterClrMapping/>
  </p:clrMapOvr>
  <p:transition spd="slow" advClick="0" advTm="3000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afterEffect">
                                  <p:stCondLst>
                                    <p:cond delay="3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5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Naranja rojo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1834</Words>
  <Application>Microsoft Office PowerPoint</Application>
  <PresentationFormat>Panorámica</PresentationFormat>
  <Paragraphs>358</Paragraphs>
  <Slides>61</Slides>
  <Notes>37</Notes>
  <HiddenSlides>0</HiddenSlides>
  <MMClips>0</MMClips>
  <ScaleCrop>false</ScaleCrop>
  <HeadingPairs>
    <vt:vector size="8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61</vt:i4>
      </vt:variant>
    </vt:vector>
  </HeadingPairs>
  <TitlesOfParts>
    <vt:vector size="67" baseType="lpstr">
      <vt:lpstr>Arial</vt:lpstr>
      <vt:lpstr>Calibri</vt:lpstr>
      <vt:lpstr>Noto Sans Symbols</vt:lpstr>
      <vt:lpstr>Times New Roman</vt:lpstr>
      <vt:lpstr>Tema de Office</vt:lpstr>
      <vt:lpstr>Microsoft Excel Chart</vt:lpstr>
      <vt:lpstr>Presentación de PowerPoint</vt:lpstr>
      <vt:lpstr>Presentación de PowerPoint</vt:lpstr>
      <vt:lpstr>Presentación de PowerPoint</vt:lpstr>
      <vt:lpstr>Crecimiento de la población</vt:lpstr>
      <vt:lpstr>Crecimiento de la población mundial</vt:lpstr>
      <vt:lpstr>Crecimiento de la población mundial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Crecimiento de la población del Perú</vt:lpstr>
      <vt:lpstr>Crecimiento de la población peruana</vt:lpstr>
      <vt:lpstr>Crecimiento de la población peruana</vt:lpstr>
      <vt:lpstr>Transición demográfica</vt:lpstr>
      <vt:lpstr>La transición demográfica </vt:lpstr>
      <vt:lpstr>La transición demográfica </vt:lpstr>
      <vt:lpstr>La transición demográfica </vt:lpstr>
      <vt:lpstr>La transición demográfica </vt:lpstr>
      <vt:lpstr>Presentación de PowerPoint</vt:lpstr>
      <vt:lpstr>La transición demográfica en el Perú </vt:lpstr>
      <vt:lpstr>La transición demográfica </vt:lpstr>
      <vt:lpstr>Niveles de transición</vt:lpstr>
      <vt:lpstr>Consecuencias de la transición demográfica</vt:lpstr>
      <vt:lpstr>Urbanización</vt:lpstr>
      <vt:lpstr>Urbanización</vt:lpstr>
      <vt:lpstr>Presentación de PowerPoint</vt:lpstr>
      <vt:lpstr>Presentación de PowerPoint</vt:lpstr>
      <vt:lpstr>Presentación de PowerPoint</vt:lpstr>
      <vt:lpstr>Cambios en la familia</vt:lpstr>
      <vt:lpstr>Transición de la familia</vt:lpstr>
      <vt:lpstr>Presentación de PowerPoint</vt:lpstr>
      <vt:lpstr>Tendencias de investigación en familia</vt:lpstr>
      <vt:lpstr>Indicadores</vt:lpstr>
      <vt:lpstr>Presentación de PowerPoint</vt:lpstr>
      <vt:lpstr>Presentación de PowerPoint</vt:lpstr>
      <vt:lpstr>Presentación de PowerPoint</vt:lpstr>
      <vt:lpstr>Envejecimiento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Actividad asincrónica</vt:lpstr>
      <vt:lpstr>Situación de la transición demográfica</vt:lpstr>
      <vt:lpstr>Indicadores</vt:lpstr>
      <vt:lpstr>Presentación de PowerPoint</vt:lpstr>
      <vt:lpstr>Nivel de la transición demográfica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Rubén Durand Pardo</cp:lastModifiedBy>
  <cp:revision>7</cp:revision>
  <dcterms:created xsi:type="dcterms:W3CDTF">2017-10-09T22:38:48Z</dcterms:created>
  <dcterms:modified xsi:type="dcterms:W3CDTF">2024-05-31T20:47:28Z</dcterms:modified>
</cp:coreProperties>
</file>