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</p:sldIdLst>
  <p:sldSz cx="12192000" cy="6858000"/>
  <p:notesSz cx="7023100" cy="9309100"/>
  <p:embeddedFontLst>
    <p:embeddedFont>
      <p:font typeface="Tahoma" panose="020B060403050404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ANYlnEJOlVPb2VrpVleVjrJ1+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094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1"/>
          </p:nvPr>
        </p:nvSpPr>
        <p:spPr>
          <a:xfrm rot="5400000">
            <a:off x="3602736" y="-1618488"/>
            <a:ext cx="4983480" cy="108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31" name="Google Shape;31;p22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37" y="240067"/>
            <a:ext cx="500740" cy="643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22"/>
          <p:cNvCxnSpPr/>
          <p:nvPr/>
        </p:nvCxnSpPr>
        <p:spPr>
          <a:xfrm>
            <a:off x="685800" y="1042416"/>
            <a:ext cx="1081735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38" name="Google Shape;38;p23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37" y="240067"/>
            <a:ext cx="500740" cy="64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66" name="Google Shape;66;p27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06" y="231253"/>
            <a:ext cx="504209" cy="648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27"/>
          <p:cNvCxnSpPr/>
          <p:nvPr/>
        </p:nvCxnSpPr>
        <p:spPr>
          <a:xfrm>
            <a:off x="685800" y="999241"/>
            <a:ext cx="1081735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sprogram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Tipos de censo según el modelo utilizado: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Planteamiento tradicional: empadronamiento universal simultáneo.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Planteamiento basado en el registro.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Planteamiento de censo continuado.</a:t>
            </a:r>
            <a:endParaRPr/>
          </a:p>
          <a:p>
            <a:pPr marL="357188" lvl="0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Tipos de Empadronamiento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Según quien realiza la recopilación de datos: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Autoempadronamiento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Entrevista directa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Según el lugar de referencia del empadronamiento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De hecho o de facto (Se empadrona a la persona en el lugar en que se encuentre el día del censo).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De Derecho o de Jure (Después de enumerar cada persona de donde se encontraba en el momento del censo, se redistribuyen éstos según su lugar de residencia habitual).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 Fases o Etapas: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Preparación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Empadronamiento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Elaboración o procesamiento de los datos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Publicación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Encuesta por muestreo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 sz="2400"/>
              <a:t>Definición: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Recopilación de datos demográficos a partir de la selección de una fracción representativa de una población.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Características de la muestra 2023: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Tipo de muestra: bietápica (conglomerados y viviendas particulares), probabilística de tipo equilibrado, estratificada e independiente, a nivel departamental, por área urbana y rural.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Tamaño muestral el tamaño de la muestra programada anual de la ENDES es de 36,760 viviendas, correspondiendo: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14,840 viviendas al área sede (capitales de departamento y los 43 distritos que conforman Lima Metropolitana).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9,260 viviendas al resto urbano.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12,660 viviendas al área rural.</a:t>
            </a:r>
            <a:endParaRPr/>
          </a:p>
          <a:p>
            <a:pPr marL="712788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Encuesta por muestreo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 sz="2400"/>
              <a:t>Ventajas y desventajas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Ventajas: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Reduce costos y tiempo.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Permite entrenar mejor a los entrevistadores.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Permite investigar la variable de interés a un nivel más detallado.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Desventajas: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Posibles complicaciones al obtener la información de los habitantes (No respuesta).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No es posible obtener datos para áreas pequeñas.</a:t>
            </a:r>
            <a:endParaRPr/>
          </a:p>
          <a:p>
            <a:pPr marL="987425" lvl="2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Errores de muestreo.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Aplicaciones: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el análisis demográfico.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los estudios de población.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Etapas: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Preparación.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Empadronamiento.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Elaboración o procesamiento de los datos.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Publicación.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934" y="3957123"/>
            <a:ext cx="10029949" cy="253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100000"/>
              <a:buNone/>
            </a:pPr>
            <a:r>
              <a:rPr lang="es-PE" sz="8400" b="1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encuestas por muestreo en el Perú</a:t>
            </a:r>
            <a:endParaRPr sz="8400" b="1">
              <a:solidFill>
                <a:srgbClr val="4F81B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288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6400"/>
              <a:t>Las encuestas nacionales en materia demográfica levantados en el Perú son: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Nacional (EDEN), 1974-76.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Nacional de Fecundidad (ENAF), 1977-78.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Nacional de Prevalencia de Anticonceptivos (ENPA), 1981.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Familiar, 1986.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Familiar, 1991.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Familiar, 1996.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Familiar, 2000.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2004-2006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2007-2008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2009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2010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2011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2012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2013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2014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2015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2016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2017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Encuesta Demográfica y de Salud Familiar. 2018</a:t>
            </a:r>
            <a:endParaRPr sz="640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6400">
                <a:latin typeface="Times New Roman"/>
                <a:ea typeface="Times New Roman"/>
                <a:cs typeface="Times New Roman"/>
                <a:sym typeface="Times New Roman"/>
              </a:rPr>
              <a:t>Información de la ENDES se encuentran en la base de datos de la entidad organizadora de estas encuestas. Puede visitar el sitio del INEI o </a:t>
            </a:r>
            <a:r>
              <a:rPr lang="es-PE" sz="6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http://www.dhsprogram.com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Estadísticas vitales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Comprenden la información acerca del número y las características (sexo, edad, lugar de residencia, causa de muerte, nivel de instrucción, etc.) de los hechos vitales ocurridos.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 Características de las Estadísticas Vitales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Continua.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Permanente.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Obligatoria.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 Aplicaciones de las Estadísticas Vitales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el análisis demográfico.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la investigación en el campo de la epidemiología, la salud pública, la educación, etc.</a:t>
            </a:r>
            <a:endParaRPr/>
          </a:p>
          <a:p>
            <a:pPr marL="357188" lvl="0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El Sistema de Estadísticas Vitales.</a:t>
            </a:r>
            <a:endParaRPr/>
          </a:p>
          <a:p>
            <a:pPr marL="41148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PE" sz="2200"/>
              <a:t>Integración de las diferentes etapas que intervienen en la producción de las estadísticas vitales: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Recolección de información de los nacimientos, matrimonios y defunciones inscritos en las Oficinas de Registro Civil. 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Procesamiento manual y electrónico de la información estadística de las características de los hechos vitales, como edad, sexo, lugar de ocurrencia, residencia habitual, causa de muerte, entre otras.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Análisis, presentación y difusión de los datos en forma estadística.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 Limitaciones de las Estadísticas Vitales 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Elevado sub-registro.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Publicación poco oportuna de la información.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Baja calidad de los datos.</a:t>
            </a:r>
            <a:endParaRPr/>
          </a:p>
          <a:p>
            <a:pPr marL="357188" lvl="0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Lecturas complementarias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Lectura 1: </a:t>
            </a:r>
            <a:r>
              <a:rPr lang="es-PE" dirty="0" smtClean="0"/>
              <a:t>Naciones Unidas (2010). Principios </a:t>
            </a:r>
            <a:r>
              <a:rPr lang="es-PE" dirty="0"/>
              <a:t>y recomendaciones para los censos de población y </a:t>
            </a:r>
            <a:r>
              <a:rPr lang="es-PE" dirty="0" smtClean="0"/>
              <a:t>habitación. </a:t>
            </a:r>
            <a:r>
              <a:rPr lang="es-PE" dirty="0"/>
              <a:t>Revisión 2 Naciones </a:t>
            </a:r>
            <a:r>
              <a:rPr lang="es-PE" dirty="0" smtClean="0"/>
              <a:t>Unidas. Pp. 5 a 23.</a:t>
            </a:r>
          </a:p>
          <a:p>
            <a:r>
              <a:rPr lang="es-PE" dirty="0" smtClean="0"/>
              <a:t>Lectura 2: Naciones Unidas (</a:t>
            </a:r>
            <a:r>
              <a:rPr lang="es-PE" dirty="0"/>
              <a:t>2016). Principios y recomendaciones para un sistema de estadísticas </a:t>
            </a:r>
            <a:r>
              <a:rPr lang="es-PE" dirty="0" smtClean="0"/>
              <a:t>vitales. </a:t>
            </a:r>
            <a:r>
              <a:rPr lang="es-PE" dirty="0"/>
              <a:t>Revisión 3 Naciones </a:t>
            </a:r>
            <a:r>
              <a:rPr lang="es-PE" dirty="0" smtClean="0"/>
              <a:t>Unidas. Pp. 3 a 16.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724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2890538" y="3938882"/>
            <a:ext cx="6410921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</a:t>
            </a:r>
            <a:r>
              <a:rPr lang="es-PE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Demografía (FSM62A)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Docente:</a:t>
            </a:r>
            <a:r>
              <a:rPr lang="es-PE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Rubén Durand Pardo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386839" y="1728217"/>
            <a:ext cx="941832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FACULTAD DE INGENIERÍA ECONÓMICA, ESTADÍSTICA Y CIENCIAS SOCIALES</a:t>
            </a:r>
            <a:endParaRPr sz="2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24-1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059902" y="5679247"/>
            <a:ext cx="100592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ciclo académico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3447" y="286269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gradFill>
            <a:gsLst>
              <a:gs pos="0">
                <a:srgbClr val="C8ADA7"/>
              </a:gs>
              <a:gs pos="50000">
                <a:srgbClr val="BEA19A"/>
              </a:gs>
              <a:gs pos="100000">
                <a:srgbClr val="B6928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936382" y="562986"/>
            <a:ext cx="8621634" cy="574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Clase 2: Recopilación de datos (1)</a:t>
            </a:r>
            <a:endParaRPr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de aprendizaje: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Exponer la naturaleza de los datos demográficos.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Determinar </a:t>
            </a:r>
            <a:r>
              <a:rPr lang="es-PE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unidades </a:t>
            </a:r>
            <a:r>
              <a:rPr lang="es-PE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análisis.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Describir los métodos de recolección de datos.</a:t>
            </a:r>
            <a:endParaRPr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PE" sz="28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-PE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457200" marR="0" lvl="0" indent="-457200" algn="l" rtl="0"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observación demográfica.</a:t>
            </a:r>
          </a:p>
          <a:p>
            <a:pPr marL="457200" marR="0" lvl="0" indent="-457200" algn="l" rtl="0"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</a:t>
            </a:r>
            <a:r>
              <a:rPr lang="es-PE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de </a:t>
            </a:r>
            <a:r>
              <a:rPr lang="es-PE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análisis.</a:t>
            </a:r>
            <a:endParaRPr dirty="0"/>
          </a:p>
          <a:p>
            <a:pPr marL="457200" marR="0" lvl="0" indent="-457200" algn="l" rtl="0"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métodos de recolección de datos.</a:t>
            </a:r>
            <a:endParaRPr dirty="0"/>
          </a:p>
          <a:p>
            <a:pPr marL="457200" marR="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>
              <a:gd name="adj" fmla="val 50000"/>
            </a:avLst>
          </a:prstGeom>
          <a:solidFill>
            <a:srgbClr val="E3D5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81" cy="6858000"/>
          </a:xfrm>
          <a:prstGeom prst="rect">
            <a:avLst/>
          </a:prstGeom>
          <a:solidFill>
            <a:srgbClr val="E3D5BB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La observación demográfica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 sz="2600" dirty="0"/>
              <a:t>La demografía es una disciplina observacional. No experimental.</a:t>
            </a:r>
            <a:endParaRPr dirty="0"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 sz="2600" dirty="0"/>
              <a:t>Los datos demográficos son </a:t>
            </a:r>
            <a:r>
              <a:rPr lang="es-PE" sz="2600" dirty="0" smtClean="0"/>
              <a:t>predominantemente conteos; en menor medida son mediciones físicas.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Unidades de análisis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7188" lvl="0" indent="-357188">
              <a:buSzPts val="2600"/>
            </a:pPr>
            <a:r>
              <a:rPr lang="es-PE" sz="2600" dirty="0"/>
              <a:t>Unidades de </a:t>
            </a:r>
            <a:r>
              <a:rPr lang="es-PE" sz="2600" dirty="0" smtClean="0"/>
              <a:t>análisis (observación):</a:t>
            </a:r>
            <a:endParaRPr lang="es-PE" dirty="0"/>
          </a:p>
          <a:p>
            <a:pPr marL="712788" lvl="1" indent="-355600">
              <a:buSzPts val="2400"/>
            </a:pPr>
            <a:r>
              <a:rPr lang="es-PE" sz="2400" dirty="0" smtClean="0"/>
              <a:t>Individuo.</a:t>
            </a:r>
            <a:endParaRPr lang="es-PE" dirty="0"/>
          </a:p>
          <a:p>
            <a:pPr marL="712788" lvl="1" indent="-355600">
              <a:buSzPts val="2400"/>
            </a:pPr>
            <a:r>
              <a:rPr lang="es-PE" sz="2400" dirty="0"/>
              <a:t>Hecho </a:t>
            </a:r>
            <a:r>
              <a:rPr lang="es-PE" sz="2400" dirty="0" smtClean="0"/>
              <a:t>vital.</a:t>
            </a:r>
            <a:endParaRPr lang="es-PE" dirty="0"/>
          </a:p>
          <a:p>
            <a:pPr marL="712788" lvl="1" indent="-355600">
              <a:buSzPts val="2400"/>
            </a:pPr>
            <a:r>
              <a:rPr lang="es-PE" sz="2400" dirty="0"/>
              <a:t>Unidades agregadas.</a:t>
            </a:r>
            <a:endParaRPr lang="es-PE" dirty="0"/>
          </a:p>
          <a:p>
            <a:pPr marL="357188" lvl="0" indent="-357188">
              <a:buSzPts val="2600"/>
            </a:pPr>
            <a:r>
              <a:rPr lang="es-PE" sz="2600" dirty="0"/>
              <a:t>Características observadas:</a:t>
            </a:r>
            <a:endParaRPr lang="es-PE" dirty="0"/>
          </a:p>
          <a:p>
            <a:pPr marL="712788" lvl="1" indent="-355600">
              <a:buSzPts val="2400"/>
            </a:pPr>
            <a:r>
              <a:rPr lang="es-PE" sz="2400" dirty="0"/>
              <a:t>Biológicas: edad y sexo.</a:t>
            </a:r>
            <a:endParaRPr lang="es-PE" dirty="0"/>
          </a:p>
          <a:p>
            <a:pPr marL="712788" lvl="1" indent="-355600">
              <a:buSzPts val="2400"/>
            </a:pPr>
            <a:r>
              <a:rPr lang="es-PE" sz="2400" dirty="0"/>
              <a:t>Características sociales.</a:t>
            </a:r>
            <a:endParaRPr lang="es-PE" dirty="0"/>
          </a:p>
          <a:p>
            <a:pPr marL="712788" lvl="1" indent="-355600">
              <a:buSzPts val="2400"/>
            </a:pPr>
            <a:r>
              <a:rPr lang="es-PE" sz="2400" dirty="0"/>
              <a:t>Características económicas.</a:t>
            </a:r>
            <a:endParaRPr lang="es-PE" dirty="0"/>
          </a:p>
          <a:p>
            <a:pPr marL="712788" lvl="1" indent="-355600">
              <a:buSzPts val="2400"/>
            </a:pPr>
            <a:r>
              <a:rPr lang="es-PE" sz="2400" dirty="0"/>
              <a:t>Otras: discapacidad.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886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Métodos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 sz="2400"/>
              <a:t>Métodos: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Censos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Encuestas por muestreo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Estadísticas vitales (registro)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Censos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 sz="2400"/>
              <a:t>Conjunto de operaciones para reunir, elaborar y publicar datos demográficos, económicos y sociales correspondientes a todos los habitantes de un país o territorio, referidos a un momento determinado. (Principios y recomendaciones relativos a los censos nacionales de población. Serie N, 27).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 sz="2400"/>
              <a:t> Importancia: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Fuente primaria de las estadísticas básicas de población necesarias para fines de planificación económica y social.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Punto de partida o de referencia para las estadísticas continuas.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Marco para la selección de muestras.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 sz="2400"/>
              <a:t>Aplicaciones: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el análisis demográfico (fecundidad, mortalidad, migración, composición por sexo y edad, nupcialidad, etc.)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las estimaciones demográficas.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la formulación de políticas nacionales.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En la investigación social y económica.</a:t>
            </a:r>
            <a:endParaRPr/>
          </a:p>
          <a:p>
            <a:pPr marL="357188" lvl="0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Características: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Territorio definido.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Universalidad.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Simultaneidad: </a:t>
            </a:r>
            <a:r>
              <a:rPr lang="es-PE" i="1"/>
              <a:t>el momento censal.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Empadronamiento individual.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Gubernamental.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Publicación.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Periodicidad censal.</a:t>
            </a:r>
            <a:endParaRPr/>
          </a:p>
          <a:p>
            <a:pPr marL="357188" lvl="0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 roj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963</Words>
  <Application>Microsoft Office PowerPoint</Application>
  <PresentationFormat>Personalizado</PresentationFormat>
  <Paragraphs>139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Tahoma</vt:lpstr>
      <vt:lpstr>Calibri</vt:lpstr>
      <vt:lpstr>Noto Sans Symbols</vt:lpstr>
      <vt:lpstr>Cambria</vt:lpstr>
      <vt:lpstr>Tema de Office</vt:lpstr>
      <vt:lpstr>Presentación de PowerPoint</vt:lpstr>
      <vt:lpstr>Presentación de PowerPoint</vt:lpstr>
      <vt:lpstr>Presentación de PowerPoint</vt:lpstr>
      <vt:lpstr>La observación demográfica</vt:lpstr>
      <vt:lpstr>Unidades de análisis</vt:lpstr>
      <vt:lpstr>Métodos</vt:lpstr>
      <vt:lpstr>Censos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Encuesta por muestreo</vt:lpstr>
      <vt:lpstr>Encuesta por muestreo</vt:lpstr>
      <vt:lpstr>Presentación de PowerPoint</vt:lpstr>
      <vt:lpstr>Presentación de PowerPoint</vt:lpstr>
      <vt:lpstr>Estadísticas vitales</vt:lpstr>
      <vt:lpstr>Presentación de PowerPoint</vt:lpstr>
      <vt:lpstr>Lecturas complementarias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FIEECS</cp:lastModifiedBy>
  <cp:revision>2</cp:revision>
  <dcterms:created xsi:type="dcterms:W3CDTF">2017-10-09T22:38:48Z</dcterms:created>
  <dcterms:modified xsi:type="dcterms:W3CDTF">2024-04-05T23:01:57Z</dcterms:modified>
</cp:coreProperties>
</file>