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38" r:id="rId2"/>
    <p:sldId id="339" r:id="rId3"/>
    <p:sldId id="333" r:id="rId4"/>
    <p:sldId id="350" r:id="rId5"/>
    <p:sldId id="347" r:id="rId6"/>
    <p:sldId id="348" r:id="rId7"/>
    <p:sldId id="351" r:id="rId8"/>
    <p:sldId id="370" r:id="rId9"/>
    <p:sldId id="371" r:id="rId10"/>
    <p:sldId id="372" r:id="rId11"/>
    <p:sldId id="373" r:id="rId12"/>
    <p:sldId id="374" r:id="rId13"/>
    <p:sldId id="360" r:id="rId14"/>
    <p:sldId id="361" r:id="rId15"/>
    <p:sldId id="362" r:id="rId16"/>
    <p:sldId id="363" r:id="rId17"/>
    <p:sldId id="364" r:id="rId18"/>
    <p:sldId id="365" r:id="rId19"/>
    <p:sldId id="340" r:id="rId20"/>
  </p:sldIdLst>
  <p:sldSz cx="12192000" cy="6858000"/>
  <p:notesSz cx="7023100" cy="93091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9DC"/>
    <a:srgbClr val="EADFCC"/>
    <a:srgbClr val="E3D5BB"/>
    <a:srgbClr val="EEE3C8"/>
    <a:srgbClr val="DDCF93"/>
    <a:srgbClr val="EBE0CD"/>
    <a:srgbClr val="E3D38D"/>
    <a:srgbClr val="FFE9BD"/>
    <a:srgbClr val="CAB080"/>
    <a:srgbClr val="D4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CCC00C6-3B7F-4CDC-81AD-A11A0AA7F6E4}" type="datetimeFigureOut">
              <a:rPr lang="es-PE" smtClean="0"/>
              <a:t>5/04/2024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A61464-D324-48C6-9BD8-E32B8AE430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2604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E550275-FE2B-4C19-82D2-37A4882A17E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7CFABC4-9B30-4529-82E0-E11A2824E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0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5/04/2024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758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5/04/2024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857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5/04/2024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968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5/04/2024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554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5/04/2024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="" xmlns:a16="http://schemas.microsoft.com/office/drawing/2014/main" id="{E672E957-AD43-4F4E-BBB9-5F9B81C7BD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7" y="240067"/>
            <a:ext cx="500740" cy="643808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="" xmlns:a16="http://schemas.microsoft.com/office/drawing/2014/main" id="{B0C0E884-D3ED-44F0-957E-DBB0A69E4BD4}"/>
              </a:ext>
            </a:extLst>
          </p:cNvPr>
          <p:cNvCxnSpPr/>
          <p:nvPr userDrawn="1"/>
        </p:nvCxnSpPr>
        <p:spPr>
          <a:xfrm>
            <a:off x="685800" y="1042416"/>
            <a:ext cx="1081735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5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527901"/>
            <a:ext cx="10817352" cy="575402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5/04/2024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="" xmlns:a16="http://schemas.microsoft.com/office/drawing/2014/main" id="{E672E957-AD43-4F4E-BBB9-5F9B81C7BD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7" y="240067"/>
            <a:ext cx="500740" cy="6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5/04/2024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591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5/04/2024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007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5/04/2024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858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5/04/2024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="" xmlns:a16="http://schemas.microsoft.com/office/drawing/2014/main" id="{5A7BC24E-08BB-4E73-A004-8D3F5C67D2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" y="231253"/>
            <a:ext cx="504209" cy="64826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="" xmlns:a16="http://schemas.microsoft.com/office/drawing/2014/main" id="{7DCE0F30-3F38-41E3-A53C-BDB72956B5B1}"/>
              </a:ext>
            </a:extLst>
          </p:cNvPr>
          <p:cNvCxnSpPr/>
          <p:nvPr userDrawn="1"/>
        </p:nvCxnSpPr>
        <p:spPr>
          <a:xfrm>
            <a:off x="685800" y="999241"/>
            <a:ext cx="1081735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4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5/04/2024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60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5/04/2024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580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1298448"/>
            <a:ext cx="10817352" cy="498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30D0-88F9-462D-9693-25EBCAB6C5AC}" type="datetimeFigureOut">
              <a:rPr lang="es-PE" smtClean="0"/>
              <a:t>5/04/2024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156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FF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12788" indent="-355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87425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44613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700213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1CF46F48-8ED0-4B45-8D1C-AF712A05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83934"/>
            <a:ext cx="10058400" cy="286999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2BC0599F-3561-4B10-8A3E-E935727C06E1}"/>
              </a:ext>
            </a:extLst>
          </p:cNvPr>
          <p:cNvSpPr txBox="1"/>
          <p:nvPr/>
        </p:nvSpPr>
        <p:spPr>
          <a:xfrm>
            <a:off x="2209800" y="4753930"/>
            <a:ext cx="744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“Ciencia y Tecnología al Servicio del País”</a:t>
            </a:r>
          </a:p>
        </p:txBody>
      </p:sp>
    </p:spTree>
    <p:extLst>
      <p:ext uri="{BB962C8B-B14F-4D97-AF65-F5344CB8AC3E}">
        <p14:creationId xmlns:p14="http://schemas.microsoft.com/office/powerpoint/2010/main" val="416269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9" y="1188950"/>
            <a:ext cx="11492732" cy="26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27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08" y="1093729"/>
            <a:ext cx="11671210" cy="180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96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28" y="1100018"/>
            <a:ext cx="11150985" cy="348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16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99" y="482601"/>
            <a:ext cx="1168826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0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dirty="0"/>
              <a:t>Medición de la calidad de los datos censales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609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Razón de masculinidad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𝑅𝑀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i="1">
                            <a:latin typeface="Cambria Math"/>
                          </a:rPr>
                        </m:ctrlPr>
                      </m:fPr>
                      <m:num>
                        <m:r>
                          <a:rPr lang="es-PE" i="1">
                            <a:latin typeface="Cambria Math" panose="02040503050406030204" pitchFamily="18" charset="0"/>
                          </a:rPr>
                          <m:t>𝑃𝑀</m:t>
                        </m:r>
                      </m:num>
                      <m:den>
                        <m:r>
                          <a:rPr lang="es-PE" i="1">
                            <a:latin typeface="Cambria Math" panose="02040503050406030204" pitchFamily="18" charset="0"/>
                          </a:rPr>
                          <m:t>𝑃𝐹</m:t>
                        </m:r>
                      </m:den>
                    </m:f>
                    <m:r>
                      <a:rPr lang="es-PE" i="1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es-PE" dirty="0"/>
              </a:p>
              <a:p>
                <a:pPr marL="263525" indent="0">
                  <a:buNone/>
                </a:pPr>
                <a:r>
                  <a:rPr lang="es-PE" dirty="0"/>
                  <a:t>Donde:</a:t>
                </a:r>
              </a:p>
              <a:p>
                <a:pPr marL="263525" indent="0">
                  <a:buNone/>
                </a:pPr>
                <a:r>
                  <a:rPr lang="es-PE" dirty="0"/>
                  <a:t>RM: Razón de masculinidad.</a:t>
                </a:r>
              </a:p>
              <a:p>
                <a:pPr marL="263525" indent="0">
                  <a:buNone/>
                </a:pPr>
                <a:r>
                  <a:rPr lang="es-PE" dirty="0"/>
                  <a:t>PM: Población masculina</a:t>
                </a:r>
              </a:p>
              <a:p>
                <a:pPr marL="263525" indent="0">
                  <a:buNone/>
                </a:pPr>
                <a:r>
                  <a:rPr lang="es-PE" dirty="0"/>
                  <a:t>PF: Población femenina</a:t>
                </a:r>
              </a:p>
              <a:p>
                <a:r>
                  <a:rPr lang="es-PE" dirty="0"/>
                  <a:t>Se puede representar gráficamente para examinar las variaciones.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435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Preferencia de dígitos de </a:t>
            </a:r>
            <a:r>
              <a:rPr lang="es-PE" dirty="0" err="1"/>
              <a:t>Whipple</a:t>
            </a:r>
            <a:r>
              <a:rPr lang="es-P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s-PE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=5</m:t>
                            </m:r>
                          </m:sub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nary>
                        <m:r>
                          <a:rPr lang="es-PE" i="1">
                            <a:latin typeface="Cambria Math" panose="02040503050406030204" pitchFamily="18" charset="0"/>
                          </a:rPr>
                          <m:t>∗5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s-PE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=23</m:t>
                            </m:r>
                          </m:sub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62</m:t>
                            </m:r>
                          </m:sup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nary>
                      </m:den>
                    </m:f>
                    <m:r>
                      <a:rPr lang="es-PE" i="1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es-PE" dirty="0"/>
              </a:p>
              <a:p>
                <a:pPr marL="365125" indent="0">
                  <a:buNone/>
                </a:pPr>
                <a:r>
                  <a:rPr lang="es-PE" dirty="0"/>
                  <a:t>Donde:</a:t>
                </a:r>
              </a:p>
              <a:p>
                <a:pPr marL="365125" indent="0">
                  <a:buNone/>
                </a:pPr>
                <a:r>
                  <a:rPr lang="es-PE" dirty="0" err="1"/>
                  <a:t>I</a:t>
                </a:r>
                <a:r>
                  <a:rPr lang="es-PE" baseline="-25000" dirty="0" err="1"/>
                  <a:t>w</a:t>
                </a:r>
                <a:r>
                  <a:rPr lang="es-PE" dirty="0"/>
                  <a:t> : </a:t>
                </a:r>
                <a:r>
                  <a:rPr lang="es-PE" dirty="0" err="1"/>
                  <a:t>Indice</a:t>
                </a:r>
                <a:r>
                  <a:rPr lang="es-PE" dirty="0"/>
                  <a:t> de </a:t>
                </a:r>
                <a:r>
                  <a:rPr lang="es-PE" dirty="0" err="1"/>
                  <a:t>Whipple</a:t>
                </a:r>
                <a:endParaRPr lang="es-PE" dirty="0"/>
              </a:p>
              <a:p>
                <a:pPr marL="365125" indent="0">
                  <a:buNone/>
                </a:pPr>
                <a:r>
                  <a:rPr lang="es-PE" dirty="0"/>
                  <a:t>5i : edades orden de las edades terminadas en 5 o 0.</a:t>
                </a:r>
              </a:p>
              <a:p>
                <a:pPr marL="365125" indent="0">
                  <a:buNone/>
                </a:pPr>
                <a:r>
                  <a:rPr lang="es-PE" dirty="0"/>
                  <a:t>i : edades simples</a:t>
                </a:r>
              </a:p>
              <a:p>
                <a:pPr marL="365125" indent="0">
                  <a:buNone/>
                </a:pPr>
                <a:r>
                  <a:rPr lang="es-PE" dirty="0"/>
                  <a:t>P : Población</a:t>
                </a:r>
              </a:p>
              <a:p>
                <a:pPr marL="365125" indent="0">
                  <a:buNone/>
                </a:pPr>
                <a:endParaRPr lang="es-PE" dirty="0"/>
              </a:p>
              <a:p>
                <a:r>
                  <a:rPr lang="es-PE" dirty="0"/>
                  <a:t>Puede calcularse para el total, hombres mujeres (urbana, rural, </a:t>
                </a:r>
                <a:r>
                  <a:rPr lang="es-PE" dirty="0" err="1"/>
                  <a:t>etec</a:t>
                </a:r>
                <a:r>
                  <a:rPr lang="es-PE" dirty="0"/>
                  <a:t>.)</a:t>
                </a:r>
              </a:p>
              <a:p>
                <a:pPr marL="365125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7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Escala de interpretación:</a:t>
            </a:r>
          </a:p>
          <a:p>
            <a:pPr lvl="1"/>
            <a:r>
              <a:rPr lang="es-PE" dirty="0"/>
              <a:t>100 a 104: Muy precisa.</a:t>
            </a:r>
          </a:p>
          <a:p>
            <a:pPr lvl="1"/>
            <a:r>
              <a:rPr lang="es-PE" dirty="0"/>
              <a:t>105 a 109: Precisa</a:t>
            </a:r>
          </a:p>
          <a:p>
            <a:pPr lvl="1"/>
            <a:r>
              <a:rPr lang="es-PE" dirty="0"/>
              <a:t>110 a 124: Aproximada</a:t>
            </a:r>
          </a:p>
          <a:p>
            <a:pPr lvl="1"/>
            <a:r>
              <a:rPr lang="es-PE" dirty="0"/>
              <a:t>125 a 174: Deficiente</a:t>
            </a:r>
          </a:p>
          <a:p>
            <a:pPr lvl="1"/>
            <a:r>
              <a:rPr lang="es-PE" dirty="0"/>
              <a:t>175 a más: Muy deficiente</a:t>
            </a:r>
          </a:p>
        </p:txBody>
      </p:sp>
    </p:spTree>
    <p:extLst>
      <p:ext uri="{BB962C8B-B14F-4D97-AF65-F5344CB8AC3E}">
        <p14:creationId xmlns:p14="http://schemas.microsoft.com/office/powerpoint/2010/main" val="342584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Score de calidad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8448"/>
                <a:ext cx="11201400" cy="5000752"/>
              </a:xfrm>
            </p:spPr>
            <p:txBody>
              <a:bodyPr>
                <a:noAutofit/>
              </a:bodyPr>
              <a:lstStyle/>
              <a:p>
                <a:r>
                  <a:rPr lang="es-PE" sz="2600" dirty="0"/>
                  <a:t>Ratio de edad:</a:t>
                </a:r>
              </a:p>
              <a:p>
                <a:pPr marL="365125" indent="8255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PE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PE" sz="2600" b="0" i="1" baseline="-2500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s-PE" sz="2600" i="1">
                            <a:latin typeface="Cambria Math" panose="02040503050406030204" pitchFamily="18" charset="0"/>
                          </a:rPr>
                          <m:t>𝑅𝐸</m:t>
                        </m:r>
                      </m:e>
                      <m:sub>
                        <m:r>
                          <a:rPr lang="es-PE" sz="2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PE" sz="2600" i="1">
                        <a:latin typeface="Cambria Math" panose="02040503050406030204" pitchFamily="18" charset="0"/>
                      </a:rPr>
                      <m:t>=100</m:t>
                    </m:r>
                    <m:f>
                      <m:fPr>
                        <m:ctrlPr>
                          <a:rPr lang="es-PE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s-PE" sz="2600" b="0" i="1" baseline="-25000" smtClean="0"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es-PE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PE" sz="2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PE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s-PE" sz="2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PE" sz="2600" b="0" i="1" baseline="-2500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s-PE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PE" sz="26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s-PE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PE" sz="2600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sub>
                            </m:sSub>
                            <m:r>
                              <a:rPr lang="es-PE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PE" sz="2600" b="0" i="1" baseline="-2500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s-PE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PE" sz="26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s-PE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PE" sz="2600" i="1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sub>
                            </m:sSub>
                          </m:num>
                          <m:den>
                            <m:r>
                              <a:rPr lang="es-PE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s-PE" sz="2600" dirty="0"/>
                  <a:t> </a:t>
                </a:r>
              </a:p>
              <a:p>
                <a:r>
                  <a:rPr lang="es-PE" sz="2600" dirty="0"/>
                  <a:t>Ratio de sexo:</a:t>
                </a:r>
              </a:p>
              <a:p>
                <a:pPr marL="365125" indent="0">
                  <a:buNone/>
                </a:pPr>
                <a:r>
                  <a:rPr lang="es-PE" sz="2600" dirty="0"/>
                  <a:t> </a:t>
                </a:r>
                <a:r>
                  <a:rPr lang="es-PE" sz="2600" baseline="-25000" dirty="0"/>
                  <a:t>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PE" sz="2600" i="1">
                            <a:latin typeface="Cambria Math" panose="02040503050406030204" pitchFamily="18" charset="0"/>
                          </a:rPr>
                          <m:t>𝑅𝑆</m:t>
                        </m:r>
                      </m:e>
                      <m:sub>
                        <m:r>
                          <a:rPr lang="es-PE" sz="2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PE" sz="2600" i="1">
                        <a:latin typeface="Cambria Math" panose="02040503050406030204" pitchFamily="18" charset="0"/>
                      </a:rPr>
                      <m:t>=100</m:t>
                    </m:r>
                    <m:f>
                      <m:fPr>
                        <m:ctrlPr>
                          <a:rPr lang="es-PE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s-PE" sz="2600" b="0" i="1" baseline="-2500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s-PE" sz="2600" i="1">
                            <a:latin typeface="Cambria Math" panose="02040503050406030204" pitchFamily="18" charset="0"/>
                          </a:rPr>
                          <m:t>𝐻</m:t>
                        </m:r>
                        <m:sSub>
                          <m:sSubPr>
                            <m:ctrlPr>
                              <a:rPr lang="es-PE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PE" sz="2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PE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s-PE" sz="2600" b="0" i="1" baseline="-2500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s-PE" sz="2600" i="1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s-PE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PE" sz="2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PE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s-PE" sz="2600" dirty="0"/>
              </a:p>
              <a:p>
                <a:r>
                  <a:rPr lang="es-PE" sz="2600" dirty="0"/>
                  <a:t>Desviación del ratio de edad = Valor absoluto del ratio de edad -100</a:t>
                </a:r>
              </a:p>
              <a:p>
                <a:r>
                  <a:rPr lang="es-PE" sz="2600" dirty="0"/>
                  <a:t>Diferencia del ratio de sexo = Valor absoluto de la diferencia del ratio de sexo de un grupo de edad y el ratio del grupo anterior.</a:t>
                </a:r>
              </a:p>
              <a:p>
                <a:r>
                  <a:rPr lang="es-PE" sz="2600" dirty="0"/>
                  <a:t>Score de calidad = 3*promedio de RS + promedio de REM + promedio de REF.</a:t>
                </a:r>
              </a:p>
              <a:p>
                <a:r>
                  <a:rPr lang="es-PE" sz="2600" dirty="0"/>
                  <a:t>Si resulta mayor que 20 % se considera que la data de edad y sexo contiene errores que pueden alterar los resultados.</a:t>
                </a:r>
              </a:p>
              <a:p>
                <a:pPr marL="0" indent="0">
                  <a:buNone/>
                </a:pPr>
                <a:endParaRPr lang="es-PE" sz="26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8448"/>
                <a:ext cx="11201400" cy="5000752"/>
              </a:xfrm>
              <a:blipFill rotWithShape="0">
                <a:blip r:embed="rId2"/>
                <a:stretch>
                  <a:fillRect l="-871" t="-1829" r="-163" b="-451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824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F12861C3-C437-4B8C-9E62-E83D0BC7A0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73" y="1964161"/>
            <a:ext cx="5577840" cy="15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6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D23C1E44-B06B-4674-A7F2-EC75F6006846}"/>
              </a:ext>
            </a:extLst>
          </p:cNvPr>
          <p:cNvSpPr txBox="1"/>
          <p:nvPr/>
        </p:nvSpPr>
        <p:spPr>
          <a:xfrm>
            <a:off x="2890538" y="3938882"/>
            <a:ext cx="64109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Curso:</a:t>
            </a:r>
            <a:r>
              <a:rPr lang="es-PE" sz="3600" b="1" dirty="0">
                <a:ln w="190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Demografía (FSM62A)</a:t>
            </a:r>
          </a:p>
          <a:p>
            <a:pPr>
              <a:spcBef>
                <a:spcPts val="1200"/>
              </a:spcBef>
            </a:pPr>
            <a:r>
              <a:rPr lang="es-PE" sz="32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Docente:</a:t>
            </a:r>
            <a:r>
              <a:rPr lang="es-PE" sz="3200" b="1" dirty="0">
                <a:ln w="190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Rubén Durand Pardo</a:t>
            </a:r>
            <a:endParaRPr lang="es-P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370FB3FF-8EF0-4E35-B465-A3F3766C9FF7}"/>
              </a:ext>
            </a:extLst>
          </p:cNvPr>
          <p:cNvSpPr txBox="1"/>
          <p:nvPr/>
        </p:nvSpPr>
        <p:spPr>
          <a:xfrm>
            <a:off x="1386839" y="1728217"/>
            <a:ext cx="9418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ln w="19050">
                  <a:noFill/>
                </a:ln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FACULTAD DE INGENIERÍA ECONÓMICA, ESTADÍSTICA Y CIENCIAS SOCIALES</a:t>
            </a:r>
            <a:endParaRPr lang="es-PE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45A537AB-6757-4204-AB9C-8E6DF0F8F55F}"/>
              </a:ext>
            </a:extLst>
          </p:cNvPr>
          <p:cNvSpPr txBox="1"/>
          <p:nvPr/>
        </p:nvSpPr>
        <p:spPr>
          <a:xfrm>
            <a:off x="9199926" y="374037"/>
            <a:ext cx="251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24-1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5FF93A63-27CF-4280-B0EF-DFD6CC58949A}"/>
              </a:ext>
            </a:extLst>
          </p:cNvPr>
          <p:cNvSpPr txBox="1"/>
          <p:nvPr/>
        </p:nvSpPr>
        <p:spPr>
          <a:xfrm>
            <a:off x="1059902" y="5679247"/>
            <a:ext cx="1005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ciclo académico</a:t>
            </a:r>
            <a:endParaRPr lang="es-P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0521F47-A2EC-4633-9DC7-A2BF8E2E00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47" y="286269"/>
            <a:ext cx="5577840" cy="15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0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" y="0"/>
            <a:ext cx="2535382" cy="686785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/>
          <p:cNvSpPr txBox="1"/>
          <p:nvPr/>
        </p:nvSpPr>
        <p:spPr>
          <a:xfrm>
            <a:off x="2936382" y="562986"/>
            <a:ext cx="8621634" cy="57435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28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 2: Recopilación de </a:t>
            </a:r>
            <a:r>
              <a:rPr lang="es-ES" sz="2800" b="1" dirty="0" smtClean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 (2)</a:t>
            </a:r>
            <a:endParaRPr lang="es-ES" sz="2800" b="1" dirty="0">
              <a:ln w="19050">
                <a:noFill/>
              </a:ln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s-ES" sz="2800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de aprendizaje: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n w="190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Evaluar </a:t>
            </a:r>
            <a:r>
              <a:rPr lang="es-ES" sz="2800" dirty="0">
                <a:ln w="190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la calidad de los datos censales.</a:t>
            </a:r>
          </a:p>
          <a:p>
            <a:pPr>
              <a:spcBef>
                <a:spcPts val="1200"/>
              </a:spcBef>
            </a:pPr>
            <a:r>
              <a:rPr lang="es-ES" sz="2800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Contenido: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dirty="0" smtClean="0">
                <a:ln w="190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Indicadores de la calidad de </a:t>
            </a:r>
            <a:r>
              <a:rPr lang="es-ES" sz="2800" dirty="0" err="1" smtClean="0">
                <a:ln w="190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datosos</a:t>
            </a:r>
            <a:r>
              <a:rPr lang="es-ES" sz="2800" dirty="0" smtClean="0">
                <a:ln w="190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2800" dirty="0">
              <a:ln w="19050"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800" dirty="0">
              <a:ln w="19050"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ln w="19050"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PE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riángulo isósceles 1"/>
          <p:cNvSpPr/>
          <p:nvPr/>
        </p:nvSpPr>
        <p:spPr>
          <a:xfrm rot="5400000">
            <a:off x="2333581" y="2579243"/>
            <a:ext cx="732117" cy="328515"/>
          </a:xfrm>
          <a:prstGeom prst="triangle">
            <a:avLst/>
          </a:prstGeom>
          <a:solidFill>
            <a:srgbClr val="E3D5BB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35381" cy="6858000"/>
          </a:xfrm>
          <a:prstGeom prst="rect">
            <a:avLst/>
          </a:prstGeom>
          <a:solidFill>
            <a:srgbClr val="E3D5BB"/>
          </a:solidFill>
        </p:spPr>
      </p:pic>
    </p:spTree>
    <p:extLst>
      <p:ext uri="{BB962C8B-B14F-4D97-AF65-F5344CB8AC3E}">
        <p14:creationId xmlns:p14="http://schemas.microsoft.com/office/powerpoint/2010/main" val="43875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dirty="0"/>
              <a:t>Errores en los datos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893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Errores en los datos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PE" sz="2400" dirty="0"/>
              <a:t>Tipos de error:</a:t>
            </a:r>
          </a:p>
          <a:p>
            <a:pPr lvl="1"/>
            <a:r>
              <a:rPr lang="es-PE" sz="2200" dirty="0"/>
              <a:t>Errores de cobertura. Incluye tanto a las omisiones como a las duplicaciones que pueden ocurrir.</a:t>
            </a:r>
          </a:p>
          <a:p>
            <a:pPr lvl="1"/>
            <a:r>
              <a:rPr lang="es-PE" sz="2200" dirty="0"/>
              <a:t>Errores de contenido.  “(...)  todos aquellos casos en que las características de una persona hayan sido registradas o tabuladas incorrectamente (...)”</a:t>
            </a:r>
          </a:p>
          <a:p>
            <a:r>
              <a:rPr lang="es-PE" sz="2400" dirty="0"/>
              <a:t>Fuente de los errores: cualquier condición en el proceso de recopilación y tratamiento de los datos.</a:t>
            </a:r>
          </a:p>
        </p:txBody>
      </p:sp>
    </p:spTree>
    <p:extLst>
      <p:ext uri="{BB962C8B-B14F-4D97-AF65-F5344CB8AC3E}">
        <p14:creationId xmlns:p14="http://schemas.microsoft.com/office/powerpoint/2010/main" val="12306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PE" sz="2400" dirty="0"/>
              <a:t>Identificación de errores:</a:t>
            </a:r>
          </a:p>
          <a:p>
            <a:pPr lvl="1"/>
            <a:r>
              <a:rPr lang="es-PE" dirty="0"/>
              <a:t>Comparaciones con otras fuentes o realizando estudios de </a:t>
            </a:r>
            <a:r>
              <a:rPr lang="es-PE" dirty="0" smtClean="0"/>
              <a:t>re-enumeración</a:t>
            </a:r>
            <a:r>
              <a:rPr lang="es-PE" dirty="0"/>
              <a:t>.</a:t>
            </a:r>
          </a:p>
          <a:p>
            <a:pPr lvl="1"/>
            <a:r>
              <a:rPr lang="es-PE" dirty="0"/>
              <a:t>Comparaciones internas en el mismo </a:t>
            </a:r>
            <a:r>
              <a:rPr lang="es-PE" dirty="0" smtClean="0"/>
              <a:t>censo: reglas de coherencia.</a:t>
            </a:r>
            <a:endParaRPr lang="es-PE" dirty="0"/>
          </a:p>
          <a:p>
            <a:pPr lvl="1"/>
            <a:r>
              <a:rPr lang="es-PE" dirty="0"/>
              <a:t>Comparaciones con un censo precedente.</a:t>
            </a:r>
          </a:p>
          <a:p>
            <a:pPr lvl="1"/>
            <a:r>
              <a:rPr lang="es-PE" dirty="0"/>
              <a:t>Comparaciones con datos colaterales de otras fuentes.</a:t>
            </a:r>
          </a:p>
          <a:p>
            <a:r>
              <a:rPr lang="es-PE" sz="2400" dirty="0"/>
              <a:t> Error más extendido:</a:t>
            </a:r>
          </a:p>
          <a:p>
            <a:pPr lvl="1"/>
            <a:r>
              <a:rPr lang="es-PE" dirty="0"/>
              <a:t>Errores de cobertura de la edad destacan:</a:t>
            </a:r>
          </a:p>
          <a:p>
            <a:pPr lvl="2"/>
            <a:r>
              <a:rPr lang="es-PE" dirty="0" err="1"/>
              <a:t>Subenumeración</a:t>
            </a:r>
            <a:r>
              <a:rPr lang="es-PE" dirty="0"/>
              <a:t> de niños de poca </a:t>
            </a:r>
            <a:r>
              <a:rPr lang="es-PE" dirty="0" smtClean="0"/>
              <a:t>edad.</a:t>
            </a:r>
            <a:endParaRPr lang="es-PE" dirty="0"/>
          </a:p>
          <a:p>
            <a:pPr lvl="2"/>
            <a:r>
              <a:rPr lang="es-PE" dirty="0" err="1"/>
              <a:t>Subenumeración</a:t>
            </a:r>
            <a:r>
              <a:rPr lang="es-PE" dirty="0"/>
              <a:t> de adultos </a:t>
            </a:r>
            <a:r>
              <a:rPr lang="es-PE" dirty="0" smtClean="0"/>
              <a:t>mayores.</a:t>
            </a:r>
            <a:endParaRPr lang="es-PE" dirty="0"/>
          </a:p>
          <a:p>
            <a:pPr lvl="1"/>
            <a:r>
              <a:rPr lang="es-PE" dirty="0"/>
              <a:t>Errores de contenido de la edad:</a:t>
            </a:r>
          </a:p>
          <a:p>
            <a:pPr lvl="2"/>
            <a:r>
              <a:rPr lang="es-PE" dirty="0"/>
              <a:t>Falsa declaración de la edad.</a:t>
            </a:r>
          </a:p>
          <a:p>
            <a:pPr lvl="2"/>
            <a:r>
              <a:rPr lang="es-PE" dirty="0"/>
              <a:t>Preferencia de los dígitos (0 y 5).</a:t>
            </a:r>
          </a:p>
          <a:p>
            <a:pPr lvl="2"/>
            <a:r>
              <a:rPr lang="es-PE" dirty="0" smtClean="0"/>
              <a:t>Omisión.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1170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PE" sz="4000" dirty="0"/>
              <a:t>Calidad censal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012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Indicadores de calidad propuestos por la CEPAL</a:t>
            </a:r>
          </a:p>
          <a:p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20" y="1244600"/>
            <a:ext cx="10739279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0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25" y="1016000"/>
            <a:ext cx="11167873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451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pptB71C.tmp</Template>
  <TotalTime>5287</TotalTime>
  <Words>369</Words>
  <Application>Microsoft Office PowerPoint</Application>
  <PresentationFormat>Personalizado</PresentationFormat>
  <Paragraphs>65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Presentación de PowerPoint</vt:lpstr>
      <vt:lpstr>Presentación de PowerPoint</vt:lpstr>
      <vt:lpstr>Presentación de PowerPoint</vt:lpstr>
      <vt:lpstr>Errores en los datos</vt:lpstr>
      <vt:lpstr>Errores en los datos</vt:lpstr>
      <vt:lpstr>Presentación de PowerPoint</vt:lpstr>
      <vt:lpstr>Calidad censal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Medición de la calidad de los datos censales</vt:lpstr>
      <vt:lpstr>Razón de masculinidad</vt:lpstr>
      <vt:lpstr>Preferencia de dígitos de Whipple </vt:lpstr>
      <vt:lpstr>Presentación de PowerPoint</vt:lpstr>
      <vt:lpstr>Score de calidad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FIEECS</cp:lastModifiedBy>
  <cp:revision>300</cp:revision>
  <cp:lastPrinted>2022-04-04T15:02:37Z</cp:lastPrinted>
  <dcterms:created xsi:type="dcterms:W3CDTF">2017-10-09T22:38:48Z</dcterms:created>
  <dcterms:modified xsi:type="dcterms:W3CDTF">2024-04-05T23:44:44Z</dcterms:modified>
</cp:coreProperties>
</file>