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8" r:id="rId2"/>
    <p:sldId id="339" r:id="rId3"/>
    <p:sldId id="333" r:id="rId4"/>
    <p:sldId id="268" r:id="rId5"/>
    <p:sldId id="269" r:id="rId6"/>
    <p:sldId id="341" r:id="rId7"/>
    <p:sldId id="258" r:id="rId8"/>
    <p:sldId id="342" r:id="rId9"/>
    <p:sldId id="259" r:id="rId10"/>
    <p:sldId id="260" r:id="rId11"/>
    <p:sldId id="345" r:id="rId12"/>
    <p:sldId id="344" r:id="rId13"/>
    <p:sldId id="343" r:id="rId14"/>
    <p:sldId id="261" r:id="rId15"/>
    <p:sldId id="262" r:id="rId16"/>
    <p:sldId id="267" r:id="rId17"/>
    <p:sldId id="346" r:id="rId18"/>
    <p:sldId id="340" r:id="rId19"/>
  </p:sldIdLst>
  <p:sldSz cx="12192000" cy="6858000"/>
  <p:notesSz cx="7023100" cy="93091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F93"/>
    <a:srgbClr val="F0E9DC"/>
    <a:srgbClr val="EADFCC"/>
    <a:srgbClr val="E3D5BB"/>
    <a:srgbClr val="EEE3C8"/>
    <a:srgbClr val="EBE0CD"/>
    <a:srgbClr val="E3D38D"/>
    <a:srgbClr val="FFE9BD"/>
    <a:srgbClr val="CAB080"/>
    <a:srgbClr val="D4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972376526065005"/>
          <c:y val="0.18352514565776845"/>
          <c:w val="0.89212870964492874"/>
          <c:h val="0.73052328108698894"/>
        </c:manualLayout>
      </c:layout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 w="139700" h="139700" prst="divot"/>
            </a:sp3d>
          </c:spPr>
          <c:explosion val="1"/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c:spPr>
            <c:extLst>
              <c:ext xmlns:c16="http://schemas.microsoft.com/office/drawing/2014/chart" uri="{C3380CC4-5D6E-409C-BE32-E72D297353CC}">
                <c16:uniqueId val="{00000001-267F-4FAA-8AF7-D2324D45839D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c:spPr>
            <c:extLst>
              <c:ext xmlns:c16="http://schemas.microsoft.com/office/drawing/2014/chart" uri="{C3380CC4-5D6E-409C-BE32-E72D297353CC}">
                <c16:uniqueId val="{00000003-267F-4FAA-8AF7-D2324D45839D}"/>
              </c:ext>
            </c:extLst>
          </c:dPt>
          <c:dPt>
            <c:idx val="2"/>
            <c:bubble3D val="0"/>
            <c:spPr>
              <a:solidFill>
                <a:srgbClr val="FF9933"/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c:spPr>
            <c:extLst>
              <c:ext xmlns:c16="http://schemas.microsoft.com/office/drawing/2014/chart" uri="{C3380CC4-5D6E-409C-BE32-E72D297353CC}">
                <c16:uniqueId val="{00000005-267F-4FAA-8AF7-D2324D45839D}"/>
              </c:ext>
            </c:extLst>
          </c:dPt>
          <c:dLbls>
            <c:dLbl>
              <c:idx val="0"/>
              <c:layout>
                <c:manualLayout>
                  <c:x val="5.4439938772235109E-2"/>
                  <c:y val="5.7825997475690312E-3"/>
                </c:manualLayout>
              </c:layout>
              <c:spPr/>
              <c:txPr>
                <a:bodyPr/>
                <a:lstStyle/>
                <a:p>
                  <a:pPr>
                    <a:defRPr sz="1600" b="1">
                      <a:solidFill>
                        <a:schemeClr val="tx1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defRPr>
                  </a:pPr>
                  <a:endParaRPr lang="es-P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7F-4FAA-8AF7-D2324D45839D}"/>
                </c:ext>
              </c:extLst>
            </c:dLbl>
            <c:dLbl>
              <c:idx val="1"/>
              <c:layout>
                <c:manualLayout>
                  <c:x val="0.10792805429026404"/>
                  <c:y val="-2.3164548201383816E-3"/>
                </c:manualLayout>
              </c:layout>
              <c:spPr/>
              <c:txPr>
                <a:bodyPr/>
                <a:lstStyle/>
                <a:p>
                  <a:pPr>
                    <a:defRPr sz="1600" b="1">
                      <a:solidFill>
                        <a:schemeClr val="tx1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defRPr>
                  </a:pPr>
                  <a:endParaRPr lang="es-P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41652162105441"/>
                      <c:h val="0.178075159226388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67F-4FAA-8AF7-D2324D45839D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600" b="1">
                      <a:solidFill>
                        <a:schemeClr val="tx1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defRPr>
                  </a:pPr>
                  <a:endParaRPr lang="es-PE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67F-4FAA-8AF7-D2324D45839D}"/>
                </c:ext>
              </c:extLst>
            </c:dLbl>
            <c:dLbl>
              <c:idx val="4"/>
              <c:layout>
                <c:manualLayout>
                  <c:x val="-0.16543501339357358"/>
                  <c:y val="2.4868366174250221E-2"/>
                </c:manualLayout>
              </c:layout>
              <c:tx>
                <c:rich>
                  <a:bodyPr/>
                  <a:lstStyle/>
                  <a:p>
                    <a:pPr>
                      <a:defRPr sz="16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defRPr>
                    </a:pPr>
                    <a:r>
                      <a:rPr lang="en-US" sz="1600" b="1" dirty="0" err="1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Otros</a:t>
                    </a:r>
                    <a:r>
                      <a:rPr lang="en-US" sz="16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 mestizos
4%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267F-4FAA-8AF7-D2324D45839D}"/>
                </c:ext>
              </c:extLst>
            </c:dLbl>
            <c:dLbl>
              <c:idx val="5"/>
              <c:layout>
                <c:manualLayout>
                  <c:x val="-6.4707933686380531E-2"/>
                  <c:y val="-2.545823688078374E-2"/>
                </c:manualLayout>
              </c:layout>
              <c:spPr/>
              <c:txPr>
                <a:bodyPr/>
                <a:lstStyle/>
                <a:p>
                  <a:pPr>
                    <a:defRPr sz="1600" b="1">
                      <a:solidFill>
                        <a:schemeClr val="tx1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defRPr>
                  </a:pPr>
                  <a:endParaRPr lang="es-P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7F-4FAA-8AF7-D2324D4583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defRPr>
                </a:pPr>
                <a:endParaRPr lang="es-PE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Hoja1!$A$16:$A$21</c:f>
              <c:strCache>
                <c:ptCount val="6"/>
                <c:pt idx="0">
                  <c:v>Españoles peninsulares</c:v>
                </c:pt>
                <c:pt idx="1">
                  <c:v>Españoles criollos </c:v>
                </c:pt>
                <c:pt idx="2">
                  <c:v>Mestizos</c:v>
                </c:pt>
                <c:pt idx="3">
                  <c:v>Indios</c:v>
                </c:pt>
                <c:pt idx="4">
                  <c:v>Castas</c:v>
                </c:pt>
                <c:pt idx="5">
                  <c:v>Esclavos</c:v>
                </c:pt>
              </c:strCache>
            </c:strRef>
          </c:cat>
          <c:val>
            <c:numRef>
              <c:f>Hoja1!$C$16:$C$21</c:f>
              <c:numCache>
                <c:formatCode>General</c:formatCode>
                <c:ptCount val="6"/>
                <c:pt idx="0">
                  <c:v>48000</c:v>
                </c:pt>
                <c:pt idx="1">
                  <c:v>100560</c:v>
                </c:pt>
                <c:pt idx="2">
                  <c:v>231200</c:v>
                </c:pt>
                <c:pt idx="3">
                  <c:v>682594</c:v>
                </c:pt>
                <c:pt idx="4">
                  <c:v>44302</c:v>
                </c:pt>
                <c:pt idx="5">
                  <c:v>43161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7F-4FAA-8AF7-D2324D458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CCC00C6-3B7F-4CDC-81AD-A11A0AA7F6E4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A61464-D324-48C6-9BD8-E32B8AE43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604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E550275-FE2B-4C19-82D2-37A4882A17E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CFABC4-9B30-4529-82E0-E11A2824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 typeface="Arial" pitchFamily="34" charset="0"/>
              <a:buChar char="•"/>
            </a:pPr>
            <a:r>
              <a:rPr lang="es-PE" dirty="0"/>
              <a:t>La imagen representa el milagro de la Virgen, “castigando” a los indígenas sublevados contra los españoles, diezmándolos con una enfermedad (posiblemente viruela o gripe ).</a:t>
            </a:r>
            <a:r>
              <a:rPr lang="es-PE" baseline="0" dirty="0"/>
              <a:t> Esto permitió demostrar la superioridad de los dioses hispanos y contribuir con el logro de la legitimidad de la sumisión indígena. Más información puede obtenerse en la página web &lt;http://www.scielo.org.pe/scielo.php?script=sci_arttext&amp;pid=S1726-46342003000100009&gt;.</a:t>
            </a:r>
          </a:p>
          <a:p>
            <a:pPr marL="174982" indent="-174982">
              <a:buFont typeface="Arial" pitchFamily="34" charset="0"/>
              <a:buChar char="•"/>
            </a:pPr>
            <a:r>
              <a:rPr lang="es-PE" baseline="0" dirty="0"/>
              <a:t>Los ejércitos que lucharon a lo largo de la guerra de conquista, estuvo conformada mayoritariamente por indígenas.</a:t>
            </a:r>
          </a:p>
          <a:p>
            <a:pPr marL="174982" indent="-174982">
              <a:buFont typeface="Arial" pitchFamily="34" charset="0"/>
              <a:buChar char="•"/>
            </a:pPr>
            <a:r>
              <a:rPr lang="es-PE" baseline="0" dirty="0"/>
              <a:t>Las condiciones inhumanas, especialmente se refieren a la mita minera.</a:t>
            </a:r>
          </a:p>
          <a:p>
            <a:pPr marL="174982" indent="-174982">
              <a:buFont typeface="Arial" pitchFamily="34" charset="0"/>
              <a:buChar char="•"/>
            </a:pPr>
            <a:r>
              <a:rPr lang="es-PE" baseline="0" dirty="0"/>
              <a:t>La anomia corresponde a la situación de confusión y depresión como resultado de la quiebra de su cosmovisión y su organización social y familiar.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ECA9A-C231-4A29-989D-AA7561CF6D07}" type="slidenum">
              <a:rPr lang="es-PE" smtClean="0"/>
              <a:pPr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76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 typeface="Arial" pitchFamily="34" charset="0"/>
              <a:buChar char="•"/>
            </a:pPr>
            <a:r>
              <a:rPr lang="es-PE" dirty="0"/>
              <a:t>Los</a:t>
            </a:r>
            <a:r>
              <a:rPr lang="es-PE" baseline="0" dirty="0"/>
              <a:t> mestizos (resultantes de la unión de español e indígena) no tuvieron una posición definida en el virreinato. En general, se consideraba que los mestizos llevaban sangre española que no podía exponerse a ocupaciones subordinadas; pero tampoco eran aceptados en el estamento español ni en el indígena.</a:t>
            </a:r>
          </a:p>
          <a:p>
            <a:pPr marL="174982" indent="-174982">
              <a:buFont typeface="Arial" pitchFamily="34" charset="0"/>
              <a:buChar char="•"/>
            </a:pPr>
            <a:r>
              <a:rPr lang="es-PE" baseline="0" dirty="0"/>
              <a:t>Las castas (otros mestizos) se incorporaban en general al estamento de la madre y corrían su suerte. Los mulatos eran considerados esclavos</a:t>
            </a:r>
            <a:endParaRPr lang="es-PE" dirty="0"/>
          </a:p>
          <a:p>
            <a:pPr marL="174982" indent="-174982">
              <a:buFont typeface="Arial" pitchFamily="34" charset="0"/>
              <a:buChar char="•"/>
            </a:pPr>
            <a:endParaRPr lang="es-PE" dirty="0"/>
          </a:p>
          <a:p>
            <a:pPr marL="174982" indent="-174982">
              <a:buFont typeface="Arial" pitchFamily="34" charset="0"/>
              <a:buChar char="•"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ECA9A-C231-4A29-989D-AA7561CF6D07}" type="slidenum">
              <a:rPr lang="es-PE" smtClean="0"/>
              <a:pPr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304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06688" y="514350"/>
            <a:ext cx="4514850" cy="2540000"/>
          </a:xfrm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2E5A05-5892-4D6A-8CF8-7E72E6309E01}" type="slidenum">
              <a:rPr lang="es-ES" altLang="es-PE" sz="1000"/>
              <a:pPr/>
              <a:t>16</a:t>
            </a:fld>
            <a:endParaRPr lang="es-ES" altLang="es-PE" sz="1000"/>
          </a:p>
        </p:txBody>
      </p:sp>
    </p:spTree>
    <p:extLst>
      <p:ext uri="{BB962C8B-B14F-4D97-AF65-F5344CB8AC3E}">
        <p14:creationId xmlns:p14="http://schemas.microsoft.com/office/powerpoint/2010/main" val="355980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5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57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6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545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EC4E-9A81-428B-8295-AEC0A915F3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9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136072"/>
            <a:ext cx="10817352" cy="514585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E672E957-AD43-4F4E-BBB9-5F9B81C7B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" y="240067"/>
            <a:ext cx="500740" cy="643808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0C0E884-D3ED-44F0-957E-DBB0A69E4BD4}"/>
              </a:ext>
            </a:extLst>
          </p:cNvPr>
          <p:cNvCxnSpPr/>
          <p:nvPr userDrawn="1"/>
        </p:nvCxnSpPr>
        <p:spPr>
          <a:xfrm>
            <a:off x="685800" y="1042416"/>
            <a:ext cx="108173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527901"/>
            <a:ext cx="10817352" cy="575402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E672E957-AD43-4F4E-BBB9-5F9B81C7B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" y="240067"/>
            <a:ext cx="500740" cy="6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9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0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5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5A7BC24E-08BB-4E73-A004-8D3F5C67D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" y="231253"/>
            <a:ext cx="504209" cy="648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DCE0F30-3F38-41E3-A53C-BDB72956B5B1}"/>
              </a:ext>
            </a:extLst>
          </p:cNvPr>
          <p:cNvCxnSpPr/>
          <p:nvPr userDrawn="1"/>
        </p:nvCxnSpPr>
        <p:spPr>
          <a:xfrm>
            <a:off x="685800" y="999241"/>
            <a:ext cx="1081735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4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80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solidFill>
            <a:srgbClr val="DDCF93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960582"/>
            <a:ext cx="10817352" cy="532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0D0-88F9-462D-9693-25EBCAB6C5AC}" type="datetimeFigureOut">
              <a:rPr lang="es-PE" smtClean="0"/>
              <a:t>25/03/2024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5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12788" indent="-355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87425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CF46F48-8ED0-4B45-8D1C-AF712A05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3934"/>
            <a:ext cx="10058400" cy="28699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C0599F-3561-4B10-8A3E-E935727C06E1}"/>
              </a:ext>
            </a:extLst>
          </p:cNvPr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“Ciencia y Tecnología al Servicio del País”</a:t>
            </a:r>
          </a:p>
        </p:txBody>
      </p:sp>
    </p:spTree>
    <p:extLst>
      <p:ext uri="{BB962C8B-B14F-4D97-AF65-F5344CB8AC3E}">
        <p14:creationId xmlns:p14="http://schemas.microsoft.com/office/powerpoint/2010/main" val="416269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Crecimiento de la población peruana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96" y="2615184"/>
            <a:ext cx="8595300" cy="39446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582BFEF-34B5-40F2-9357-D850D91DF402}"/>
              </a:ext>
            </a:extLst>
          </p:cNvPr>
          <p:cNvSpPr txBox="1"/>
          <p:nvPr/>
        </p:nvSpPr>
        <p:spPr>
          <a:xfrm>
            <a:off x="1078992" y="1179576"/>
            <a:ext cx="10034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dirty="0"/>
              <a:t>Se estima que al inicio de la conquista del Tahuantinsuyo, en 1532, la población indígena sumaba alrededor de 8 millones 865 mil habitantes y se concentraba principalmente en la costa central.</a:t>
            </a:r>
          </a:p>
        </p:txBody>
      </p:sp>
    </p:spTree>
    <p:extLst>
      <p:ext uri="{BB962C8B-B14F-4D97-AF65-F5344CB8AC3E}">
        <p14:creationId xmlns:p14="http://schemas.microsoft.com/office/powerpoint/2010/main" val="59886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7223" y="908720"/>
            <a:ext cx="10088545" cy="2448272"/>
          </a:xfrm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64008" indent="0">
              <a:buNone/>
              <a:defRPr/>
            </a:pPr>
            <a:r>
              <a:rPr lang="es-ES" sz="3000" b="1" u="sng" dirty="0">
                <a:solidFill>
                  <a:srgbClr val="004ADE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Catástrofe demográfica:</a:t>
            </a:r>
          </a:p>
          <a:p>
            <a:pPr>
              <a:defRPr/>
            </a:pPr>
            <a:r>
              <a:rPr lang="es-ES" dirty="0">
                <a:latin typeface="Arial Narrow" panose="020B0606020202030204" pitchFamily="34" charset="0"/>
                <a:cs typeface="Times New Roman" panose="02020603050405020304" pitchFamily="18" charset="0"/>
              </a:rPr>
              <a:t>De 10 millones de habitantes, en 1532, la población se redujo a un millón, hacia 1600.</a:t>
            </a:r>
          </a:p>
          <a:p>
            <a:pPr>
              <a:defRPr/>
            </a:pPr>
            <a:r>
              <a:rPr lang="es-ES" dirty="0">
                <a:latin typeface="Arial Narrow" panose="020B0606020202030204" pitchFamily="34" charset="0"/>
                <a:cs typeface="Times New Roman" panose="02020603050405020304" pitchFamily="18" charset="0"/>
              </a:rPr>
              <a:t>En la costa murieron 9/10; en la sierra sur, 1/3; y en la sierra norte, 2/3.</a:t>
            </a:r>
          </a:p>
        </p:txBody>
      </p:sp>
      <p:sp>
        <p:nvSpPr>
          <p:cNvPr id="2" name="1 Abrir llave"/>
          <p:cNvSpPr/>
          <p:nvPr/>
        </p:nvSpPr>
        <p:spPr>
          <a:xfrm>
            <a:off x="4583833" y="3839258"/>
            <a:ext cx="288032" cy="1008112"/>
          </a:xfrm>
          <a:prstGeom prst="leftBrace">
            <a:avLst>
              <a:gd name="adj1" fmla="val 54121"/>
              <a:gd name="adj2" fmla="val 50000"/>
            </a:avLst>
          </a:prstGeom>
          <a:ln w="381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4951597" y="388803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PE" dirty="0">
                <a:solidFill>
                  <a:srgbClr val="FF0000"/>
                </a:solidFill>
                <a:latin typeface="Arial Narrow" panose="020B0606020202030204" pitchFamily="34" charset="0"/>
              </a:rPr>
              <a:t>Viruela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>
                <a:solidFill>
                  <a:srgbClr val="FF0000"/>
                </a:solidFill>
                <a:latin typeface="Arial Narrow" panose="020B0606020202030204" pitchFamily="34" charset="0"/>
              </a:rPr>
              <a:t>Sarampión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dirty="0">
                <a:solidFill>
                  <a:srgbClr val="FF0000"/>
                </a:solidFill>
                <a:latin typeface="Arial Narrow" panose="020B0606020202030204" pitchFamily="34" charset="0"/>
              </a:rPr>
              <a:t>Gripe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4847370"/>
            <a:ext cx="1440160" cy="185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34979" y="3597310"/>
            <a:ext cx="5853109" cy="307205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marL="64008" indent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22960" indent="-285750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/>
            </a:lvl2pPr>
            <a:lvl3pPr marL="1106424" indent="-228600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/>
            </a:lvl3pPr>
            <a:lvl4pPr indent="-210312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/>
            </a:lvl4pPr>
            <a:lvl5pPr marL="16002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/>
            </a:lvl5pPr>
            <a:lvl6pPr marL="18288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/>
            </a:lvl6pPr>
            <a:lvl7pPr marL="2084832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7pPr>
            <a:lvl8pPr marL="22860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8pPr>
            <a:lvl9pPr marL="25146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9pPr>
          </a:lstStyle>
          <a:p>
            <a:endParaRPr lang="es-ES_tradnl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065601" y="3597308"/>
            <a:ext cx="4091420" cy="3072051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marL="64008" indent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22960" indent="-285750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/>
            </a:lvl2pPr>
            <a:lvl3pPr marL="1106424" indent="-228600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/>
            </a:lvl3pPr>
            <a:lvl4pPr indent="-210312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/>
            </a:lvl4pPr>
            <a:lvl5pPr marL="16002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/>
            </a:lvl5pPr>
            <a:lvl6pPr marL="18288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/>
            </a:lvl6pPr>
            <a:lvl7pPr marL="2084832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7pPr>
            <a:lvl8pPr marL="22860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8pPr>
            <a:lvl9pPr marL="25146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9pPr>
          </a:lstStyle>
          <a:p>
            <a:pPr>
              <a:spcBef>
                <a:spcPts val="0"/>
              </a:spcBef>
            </a:pPr>
            <a:r>
              <a:rPr lang="es-ES" sz="2400" b="1" u="sng" dirty="0">
                <a:solidFill>
                  <a:srgbClr val="004ADE"/>
                </a:solidFill>
                <a:latin typeface="Arial Narrow" panose="020B0606020202030204" pitchFamily="34" charset="0"/>
              </a:rPr>
              <a:t>Consecuencias:</a:t>
            </a:r>
          </a:p>
          <a:p>
            <a:pPr marL="457200" lvl="1" indent="-457200">
              <a:spcBef>
                <a:spcPts val="0"/>
              </a:spcBef>
              <a:buFont typeface="Wingdings 2" pitchFamily="18" charset="2"/>
              <a:buChar char="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Times New Roman" pitchFamily="18" charset="0"/>
              </a:rPr>
              <a:t>Falta de mano de obra.</a:t>
            </a:r>
          </a:p>
          <a:p>
            <a:pPr marL="457200" lvl="1" indent="-457200">
              <a:spcBef>
                <a:spcPts val="0"/>
              </a:spcBef>
              <a:buFont typeface="Wingdings 2" pitchFamily="18" charset="2"/>
              <a:buChar char=""/>
            </a:pPr>
            <a:r>
              <a:rPr lang="es-ES" sz="2400" dirty="0">
                <a:latin typeface="Arial Narrow" panose="020B0606020202030204" pitchFamily="34" charset="0"/>
                <a:cs typeface="Times New Roman" pitchFamily="18" charset="0"/>
              </a:rPr>
              <a:t>Abandono de tierras, tecnología, etc.</a:t>
            </a:r>
          </a:p>
          <a:p>
            <a:pPr marL="457200" lvl="1" indent="-457200">
              <a:spcBef>
                <a:spcPts val="0"/>
              </a:spcBef>
              <a:buFont typeface="Wingdings 2" pitchFamily="18" charset="2"/>
              <a:buChar char=""/>
            </a:pPr>
            <a:r>
              <a:rPr lang="es-ES_tradnl" sz="2400" dirty="0">
                <a:latin typeface="Arial Narrow" panose="020B0606020202030204" pitchFamily="34" charset="0"/>
                <a:cs typeface="Times New Roman" pitchFamily="18" charset="0"/>
              </a:rPr>
              <a:t>Desarticulación familiar y social.</a:t>
            </a:r>
          </a:p>
          <a:p>
            <a:pPr marL="457200" lvl="1" indent="-457200">
              <a:spcBef>
                <a:spcPts val="0"/>
              </a:spcBef>
              <a:buFont typeface="Wingdings 2" pitchFamily="18" charset="2"/>
              <a:buChar char=""/>
            </a:pPr>
            <a:r>
              <a:rPr lang="es-ES" sz="2400" dirty="0">
                <a:latin typeface="Arial Narrow" panose="020B0606020202030204" pitchFamily="34" charset="0"/>
                <a:cs typeface="Times New Roman" pitchFamily="18" charset="0"/>
              </a:rPr>
              <a:t>Importación de esclavos.</a:t>
            </a:r>
          </a:p>
          <a:p>
            <a:pPr marL="457200" indent="-457200">
              <a:spcBef>
                <a:spcPts val="0"/>
              </a:spcBef>
              <a:buFont typeface="Wingdings 2" pitchFamily="18" charset="2"/>
              <a:buChar char=""/>
            </a:pPr>
            <a:endParaRPr lang="es-PE" sz="2400" dirty="0">
              <a:latin typeface="Arial Narrow" panose="020B0606020202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153222" y="3694471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>
                <a:solidFill>
                  <a:srgbClr val="004ADE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Causas de la mortalidad:</a:t>
            </a:r>
          </a:p>
          <a:p>
            <a:pPr marL="448056" indent="-384048"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s-ES" sz="24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Epidemias (más del 70 % de las muertes).</a:t>
            </a:r>
          </a:p>
          <a:p>
            <a:pPr marL="448056" indent="-384048"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s-E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Guerras.</a:t>
            </a:r>
          </a:p>
          <a:p>
            <a:pPr marL="448056" indent="-384048"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s-E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Condiciones inhumanas de trabajo.</a:t>
            </a:r>
          </a:p>
          <a:p>
            <a:pPr marL="448056" indent="-384048"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r>
              <a:rPr lang="es-E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Anomia.</a:t>
            </a:r>
            <a:endParaRPr lang="es-ES_tradnl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6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070513"/>
              </p:ext>
            </p:extLst>
          </p:nvPr>
        </p:nvGraphicFramePr>
        <p:xfrm>
          <a:off x="4638297" y="2206804"/>
          <a:ext cx="648072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290433" y="3836415"/>
            <a:ext cx="3347864" cy="70788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Año: 1792</a:t>
            </a:r>
          </a:p>
          <a:p>
            <a:pPr algn="ctr"/>
            <a:r>
              <a:rPr lang="es-PE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Población: 1,149,817 hab.</a:t>
            </a:r>
          </a:p>
        </p:txBody>
      </p:sp>
      <p:sp>
        <p:nvSpPr>
          <p:cNvPr id="6" name="Marcador de texto 1"/>
          <p:cNvSpPr txBox="1">
            <a:spLocks/>
          </p:cNvSpPr>
          <p:nvPr/>
        </p:nvSpPr>
        <p:spPr>
          <a:xfrm>
            <a:off x="870853" y="858992"/>
            <a:ext cx="10029825" cy="122776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anchor="t">
            <a:noAutofit/>
          </a:bodyPr>
          <a:lstStyle>
            <a:lvl1pPr marL="64008" indent="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8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22960" indent="-285750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/>
            </a:lvl2pPr>
            <a:lvl3pPr marL="1106424" indent="-228600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/>
            </a:lvl3pPr>
            <a:lvl4pPr indent="-210312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/>
            </a:lvl4pPr>
            <a:lvl5pPr marL="16002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/>
            </a:lvl5pPr>
            <a:lvl6pPr marL="1828800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/>
            </a:lvl6pPr>
            <a:lvl7pPr marL="2084832" indent="-210312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7pPr>
            <a:lvl8pPr marL="22860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8pPr>
            <a:lvl9pPr marL="2514600" indent="-182880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/>
            </a:lvl9pPr>
          </a:lstStyle>
          <a:p>
            <a:pPr marL="449263" indent="-449263" algn="ctr">
              <a:buFont typeface="Wingdings 2" pitchFamily="18" charset="2"/>
              <a:buChar char=""/>
            </a:pPr>
            <a:r>
              <a:rPr lang="es-PE" sz="2400" dirty="0">
                <a:solidFill>
                  <a:schemeClr val="tx1"/>
                </a:solidFill>
                <a:latin typeface="Arial Narrow" panose="020B0606020202030204" pitchFamily="34" charset="0"/>
              </a:rPr>
              <a:t>Español-indígena: mestizo</a:t>
            </a:r>
          </a:p>
          <a:p>
            <a:pPr marL="447675" lvl="1" indent="0" algn="ctr">
              <a:buNone/>
            </a:pPr>
            <a:r>
              <a:rPr lang="es-PE" sz="2400" dirty="0">
                <a:latin typeface="Arial Narrow" panose="020B0606020202030204" pitchFamily="34" charset="0"/>
                <a:cs typeface="Times New Roman" pitchFamily="18" charset="0"/>
              </a:rPr>
              <a:t>En el virreinato, el número de mujeres españolas fue escaso: se da el proceso de mestizaje.</a:t>
            </a:r>
          </a:p>
        </p:txBody>
      </p:sp>
    </p:spTree>
    <p:extLst>
      <p:ext uri="{BB962C8B-B14F-4D97-AF65-F5344CB8AC3E}">
        <p14:creationId xmlns:p14="http://schemas.microsoft.com/office/powerpoint/2010/main" val="24443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82" y="1117600"/>
            <a:ext cx="9005453" cy="4313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90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3287688" y="1268761"/>
          <a:ext cx="5040560" cy="4411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787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Año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Habitantes</a:t>
                      </a: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s-PE" sz="3200" dirty="0"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(en millones)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1876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2,652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1940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7,023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1961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10,420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1972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14,122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1981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17,762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1993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22,639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2007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27,412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5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3215680" y="1268762"/>
          <a:ext cx="5040560" cy="4320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7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Año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Habitantes</a:t>
                      </a: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s-PE" sz="3200" dirty="0"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(en millones)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2010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29,462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3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2020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32,824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3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2030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35,898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3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2040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38,405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32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>
                          <a:effectLst/>
                        </a:rPr>
                        <a:t>2050</a:t>
                      </a:r>
                      <a:endParaRPr lang="es-PE" sz="32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3200" dirty="0">
                          <a:effectLst/>
                        </a:rPr>
                        <a:t>40,111</a:t>
                      </a:r>
                      <a:endParaRPr lang="es-PE" sz="32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5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1" descr="Large confetti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altLang="es-PE" sz="2800" dirty="0">
                <a:solidFill>
                  <a:schemeClr val="tx1"/>
                </a:solidFill>
              </a:rPr>
              <a:t>Crecimiento de la población peruana: 1520 a la fecha</a:t>
            </a:r>
            <a:endParaRPr lang="es-PE" altLang="es-PE" sz="2800" dirty="0">
              <a:solidFill>
                <a:schemeClr val="tx1"/>
              </a:solidFill>
            </a:endParaRPr>
          </a:p>
        </p:txBody>
      </p:sp>
      <p:graphicFrame>
        <p:nvGraphicFramePr>
          <p:cNvPr id="1026" name="Object 200"/>
          <p:cNvGraphicFramePr>
            <a:graphicFrameLocks noGrp="1" noChangeAspect="1"/>
          </p:cNvGraphicFramePr>
          <p:nvPr>
            <p:ph idx="1"/>
          </p:nvPr>
        </p:nvGraphicFramePr>
        <p:xfrm>
          <a:off x="2266950" y="2185989"/>
          <a:ext cx="704850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3" imgW="7048602" imgH="3629152" progId="Excel.Chart.8">
                  <p:embed/>
                </p:oleObj>
              </mc:Choice>
              <mc:Fallback>
                <p:oleObj name="Gráfico" r:id="rId3" imgW="7048602" imgH="3629152" progId="Excel.Chart.8">
                  <p:embed/>
                  <p:pic>
                    <p:nvPicPr>
                      <p:cNvPr id="1026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185989"/>
                        <a:ext cx="7048500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02"/>
          <p:cNvSpPr>
            <a:spLocks noChangeArrowheads="1"/>
          </p:cNvSpPr>
          <p:nvPr/>
        </p:nvSpPr>
        <p:spPr bwMode="auto">
          <a:xfrm>
            <a:off x="2751774" y="5300663"/>
            <a:ext cx="64087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altLang="es-PE" sz="1200" dirty="0"/>
              <a:t>1520      1570                                                                                                1876              </a:t>
            </a:r>
            <a:r>
              <a:rPr lang="es-ES" altLang="es-PE" sz="1000" dirty="0"/>
              <a:t>  40   61 72 81 93 07</a:t>
            </a:r>
            <a:endParaRPr lang="es-PE" altLang="es-PE" sz="1000" dirty="0"/>
          </a:p>
        </p:txBody>
      </p:sp>
      <p:sp>
        <p:nvSpPr>
          <p:cNvPr id="1030" name="Freeform 205"/>
          <p:cNvSpPr>
            <a:spLocks/>
          </p:cNvSpPr>
          <p:nvPr/>
        </p:nvSpPr>
        <p:spPr bwMode="auto">
          <a:xfrm>
            <a:off x="3287713" y="2852739"/>
            <a:ext cx="6121400" cy="2232025"/>
          </a:xfrm>
          <a:custGeom>
            <a:avLst/>
            <a:gdLst>
              <a:gd name="T0" fmla="*/ 0 w 3856"/>
              <a:gd name="T1" fmla="*/ 1043 h 1406"/>
              <a:gd name="T2" fmla="*/ 318 w 3856"/>
              <a:gd name="T3" fmla="*/ 1406 h 1406"/>
              <a:gd name="T4" fmla="*/ 2858 w 3856"/>
              <a:gd name="T5" fmla="*/ 1361 h 1406"/>
              <a:gd name="T6" fmla="*/ 3357 w 3856"/>
              <a:gd name="T7" fmla="*/ 1134 h 1406"/>
              <a:gd name="T8" fmla="*/ 3493 w 3856"/>
              <a:gd name="T9" fmla="*/ 953 h 1406"/>
              <a:gd name="T10" fmla="*/ 3583 w 3856"/>
              <a:gd name="T11" fmla="*/ 771 h 1406"/>
              <a:gd name="T12" fmla="*/ 3674 w 3856"/>
              <a:gd name="T13" fmla="*/ 590 h 1406"/>
              <a:gd name="T14" fmla="*/ 3765 w 3856"/>
              <a:gd name="T15" fmla="*/ 318 h 1406"/>
              <a:gd name="T16" fmla="*/ 3856 w 3856"/>
              <a:gd name="T17" fmla="*/ 0 h 140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56"/>
              <a:gd name="T28" fmla="*/ 0 h 1406"/>
              <a:gd name="T29" fmla="*/ 3856 w 3856"/>
              <a:gd name="T30" fmla="*/ 1406 h 140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56" h="1406">
                <a:moveTo>
                  <a:pt x="0" y="1043"/>
                </a:moveTo>
                <a:lnTo>
                  <a:pt x="318" y="1406"/>
                </a:lnTo>
                <a:lnTo>
                  <a:pt x="2858" y="1361"/>
                </a:lnTo>
                <a:lnTo>
                  <a:pt x="3357" y="1134"/>
                </a:lnTo>
                <a:lnTo>
                  <a:pt x="3493" y="953"/>
                </a:lnTo>
                <a:lnTo>
                  <a:pt x="3583" y="771"/>
                </a:lnTo>
                <a:lnTo>
                  <a:pt x="3674" y="590"/>
                </a:lnTo>
                <a:lnTo>
                  <a:pt x="3765" y="318"/>
                </a:lnTo>
                <a:lnTo>
                  <a:pt x="3856" y="0"/>
                </a:lnTo>
              </a:path>
            </a:pathLst>
          </a:custGeom>
          <a:noFill/>
          <a:ln w="38100">
            <a:solidFill>
              <a:srgbClr val="0066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6526" name="Oval 206"/>
          <p:cNvSpPr>
            <a:spLocks noChangeArrowheads="1"/>
          </p:cNvSpPr>
          <p:nvPr/>
        </p:nvSpPr>
        <p:spPr bwMode="auto">
          <a:xfrm>
            <a:off x="7370064" y="2702687"/>
            <a:ext cx="3057589" cy="2920873"/>
          </a:xfrm>
          <a:prstGeom prst="ellipse">
            <a:avLst/>
          </a:prstGeom>
          <a:noFill/>
          <a:ln w="57150" cmpd="thinThick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7301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B6B18-AC62-A847-8920-E50B9E5A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153FC-66A6-3EA9-2F1D-32B46FCA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Breve historia de </a:t>
            </a:r>
            <a:r>
              <a:rPr lang="es-PE"/>
              <a:t>la demografía.</a:t>
            </a:r>
          </a:p>
        </p:txBody>
      </p:sp>
    </p:spTree>
    <p:extLst>
      <p:ext uri="{BB962C8B-B14F-4D97-AF65-F5344CB8AC3E}">
        <p14:creationId xmlns:p14="http://schemas.microsoft.com/office/powerpoint/2010/main" val="386511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2861C3-C437-4B8C-9E62-E83D0BC7A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73" y="1964161"/>
            <a:ext cx="5577840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3C1E44-B06B-4674-A7F2-EC75F6006846}"/>
              </a:ext>
            </a:extLst>
          </p:cNvPr>
          <p:cNvSpPr txBox="1"/>
          <p:nvPr/>
        </p:nvSpPr>
        <p:spPr>
          <a:xfrm>
            <a:off x="2890538" y="3938882"/>
            <a:ext cx="6410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</a:t>
            </a:r>
            <a:r>
              <a:rPr lang="es-PE" sz="36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Demografía (FSM62A)</a:t>
            </a:r>
          </a:p>
          <a:p>
            <a:pPr>
              <a:spcBef>
                <a:spcPts val="1200"/>
              </a:spcBef>
            </a:pPr>
            <a:r>
              <a:rPr lang="es-PE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</a:t>
            </a:r>
            <a:r>
              <a:rPr lang="es-PE" sz="32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Rubén Durand Pardo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0FB3FF-8EF0-4E35-B465-A3F3766C9FF7}"/>
              </a:ext>
            </a:extLst>
          </p:cNvPr>
          <p:cNvSpPr txBox="1"/>
          <p:nvPr/>
        </p:nvSpPr>
        <p:spPr>
          <a:xfrm>
            <a:off x="1386839" y="1728217"/>
            <a:ext cx="9418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ln w="19050">
                  <a:noFill/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FACULTAD DE INGENIERÍA ECONÓMICA, ESTADÍSTICA Y CIENCIAS SOCIALES</a:t>
            </a:r>
            <a:endParaRPr lang="es-PE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A537AB-6757-4204-AB9C-8E6DF0F8F55F}"/>
              </a:ext>
            </a:extLst>
          </p:cNvPr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F93A63-27CF-4280-B0EF-DFD6CC58949A}"/>
              </a:ext>
            </a:extLst>
          </p:cNvPr>
          <p:cNvSpPr txBox="1"/>
          <p:nvPr/>
        </p:nvSpPr>
        <p:spPr>
          <a:xfrm>
            <a:off x="1059902" y="5679247"/>
            <a:ext cx="1005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ciclo académico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521F47-A2EC-4633-9DC7-A2BF8E2E0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7" y="286269"/>
            <a:ext cx="5577840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2936382" y="562986"/>
            <a:ext cx="8621634" cy="57435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28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>
              <a:spcBef>
                <a:spcPts val="1200"/>
              </a:spcBef>
            </a:pPr>
            <a:r>
              <a:rPr lang="es-ES" sz="2800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aprendizaje: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Definir demografía.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Describir la historia de la demografía.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Describir la historia de la población. </a:t>
            </a:r>
          </a:p>
          <a:p>
            <a:pPr>
              <a:spcBef>
                <a:spcPts val="1200"/>
              </a:spcBef>
            </a:pPr>
            <a:r>
              <a:rPr lang="es-ES" sz="2800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del concepto demografía.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Historia de la demografía.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La población mundial y la población peruana.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800" dirty="0">
              <a:ln w="190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b="1" dirty="0">
              <a:ln w="190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riángulo isósceles 1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/>
          </a:prstGeom>
          <a:solidFill>
            <a:srgbClr val="E3D5B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35381" cy="6858000"/>
          </a:xfrm>
          <a:prstGeom prst="rect">
            <a:avLst/>
          </a:prstGeom>
          <a:solidFill>
            <a:srgbClr val="E3D5BB"/>
          </a:solidFill>
        </p:spPr>
      </p:pic>
    </p:spTree>
    <p:extLst>
      <p:ext uri="{BB962C8B-B14F-4D97-AF65-F5344CB8AC3E}">
        <p14:creationId xmlns:p14="http://schemas.microsoft.com/office/powerpoint/2010/main" val="4387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Demografía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¿Qué es la demografía?</a:t>
            </a:r>
          </a:p>
          <a:p>
            <a:r>
              <a:rPr lang="es-PE" dirty="0"/>
              <a:t>Ciencia que estudia la población humana: es decir, de los cambios que la población humana experimenta en su tamaño y estructuras, así como en la dinámica de los eventos que la determinan; y finalmente en las regularidades que la determinan y la interrelación con su medio natural y cultural.</a:t>
            </a:r>
          </a:p>
          <a:p>
            <a:r>
              <a:rPr lang="es-PE" dirty="0"/>
              <a:t>Estudio estadístico de la población.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s-PE" sz="2400" i="1" dirty="0"/>
              <a:t>	Hauser y Duncan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96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Surgimiento de la demografía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PE" dirty="0"/>
              <a:t>¿Cuándo surge la demografía? ¿Por qué?</a:t>
            </a:r>
          </a:p>
          <a:p>
            <a:r>
              <a:rPr lang="es-PE" dirty="0"/>
              <a:t>John Graunt, 1662, aritmética política.</a:t>
            </a:r>
          </a:p>
          <a:p>
            <a:r>
              <a:rPr lang="es-PE" dirty="0"/>
              <a:t>Robert Malthus, 1798, Ensayo sobre el Principio de la Población.</a:t>
            </a:r>
          </a:p>
          <a:p>
            <a:r>
              <a:rPr lang="es-PE" dirty="0" err="1"/>
              <a:t>Achille</a:t>
            </a:r>
            <a:r>
              <a:rPr lang="es-PE" dirty="0"/>
              <a:t> </a:t>
            </a:r>
            <a:r>
              <a:rPr lang="es-PE" dirty="0" err="1"/>
              <a:t>Guillard</a:t>
            </a:r>
            <a:r>
              <a:rPr lang="es-PE" dirty="0"/>
              <a:t>, 1855, demografía.</a:t>
            </a:r>
          </a:p>
          <a:p>
            <a:r>
              <a:rPr lang="es-PE" dirty="0"/>
              <a:t>Hauser y Duncan, 1962, definición.</a:t>
            </a:r>
          </a:p>
        </p:txBody>
      </p:sp>
    </p:spTree>
    <p:extLst>
      <p:ext uri="{BB962C8B-B14F-4D97-AF65-F5344CB8AC3E}">
        <p14:creationId xmlns:p14="http://schemas.microsoft.com/office/powerpoint/2010/main" val="30970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Crecimiento de la población mundial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PE" dirty="0"/>
              <a:t>Los antecesores de la población humana habrían iniciado su proceso evolutivo aproximadamente hace 3 millones de años, en el África.</a:t>
            </a:r>
          </a:p>
          <a:p>
            <a:pPr>
              <a:lnSpc>
                <a:spcPct val="110000"/>
              </a:lnSpc>
            </a:pPr>
            <a:r>
              <a:rPr lang="es-PE" dirty="0"/>
              <a:t>La aparición del </a:t>
            </a:r>
            <a:r>
              <a:rPr lang="es-PE" i="1" dirty="0"/>
              <a:t>homo sapiens, </a:t>
            </a:r>
            <a:r>
              <a:rPr lang="es-PE" dirty="0"/>
              <a:t>se sitúa hace 150 a 200,000 años. Junto con otras ramas </a:t>
            </a:r>
            <a:r>
              <a:rPr lang="es-PE" dirty="0" err="1"/>
              <a:t>hominoideas</a:t>
            </a:r>
            <a:r>
              <a:rPr lang="es-PE" dirty="0"/>
              <a:t> (</a:t>
            </a:r>
            <a:r>
              <a:rPr lang="es-PE" i="1" dirty="0"/>
              <a:t>homo </a:t>
            </a:r>
            <a:r>
              <a:rPr lang="es-PE" i="1" dirty="0" err="1"/>
              <a:t>neardentalensis</a:t>
            </a:r>
            <a:r>
              <a:rPr lang="es-PE" dirty="0"/>
              <a:t>) habrían migrado a Europa y Asia. Se supone que hubo otras migraciones antes y después.</a:t>
            </a:r>
          </a:p>
          <a:p>
            <a:pPr>
              <a:lnSpc>
                <a:spcPct val="110000"/>
              </a:lnSpc>
            </a:pPr>
            <a:r>
              <a:rPr lang="es-PE" dirty="0"/>
              <a:t>Su crecimiento y distribución en el resto del mundo fue resultado de sus capacidades adaptativas al medio natural y el surgimiento de condiciones adecuadas (el paleolítico).</a:t>
            </a:r>
          </a:p>
          <a:p>
            <a:pPr>
              <a:lnSpc>
                <a:spcPct val="110000"/>
              </a:lnSpc>
            </a:pPr>
            <a:r>
              <a:rPr lang="es-PE" dirty="0"/>
              <a:t>Hace aproximadamente 30,000 años se habría iniciado la fase cultural de su evolución. 10 a 13,000 A.C. años surgieron las sociedades tradicionales, proceso que culminó con la denominada revolución neolítica (5,000 A.C.).</a:t>
            </a:r>
          </a:p>
          <a:p>
            <a:pPr>
              <a:lnSpc>
                <a:spcPct val="110000"/>
              </a:lnSpc>
            </a:pPr>
            <a:r>
              <a:rPr lang="es-PE" dirty="0"/>
              <a:t>Primera revolución demográfica, asociada a la revolución agrícola.  </a:t>
            </a:r>
          </a:p>
          <a:p>
            <a:pPr>
              <a:lnSpc>
                <a:spcPct val="110000"/>
              </a:lnSpc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73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Crecimiento de la población mundial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52458"/>
              </p:ext>
            </p:extLst>
          </p:nvPr>
        </p:nvGraphicFramePr>
        <p:xfrm>
          <a:off x="739044" y="1268757"/>
          <a:ext cx="6984776" cy="3432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153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  <a:latin typeface="+mn-lt"/>
                        </a:rPr>
                        <a:t>Año</a:t>
                      </a:r>
                      <a:endParaRPr lang="es-PE" sz="28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  <a:latin typeface="+mn-lt"/>
                        </a:rPr>
                        <a:t>Habitantes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  <a:latin typeface="+mn-lt"/>
                        </a:rPr>
                        <a:t>(en millones)</a:t>
                      </a:r>
                      <a:endParaRPr lang="es-PE" sz="28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10,000 A.C.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1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7000 A.C – 6000 A.C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61150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2 a 3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1000 A.C.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30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54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250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128000" y="1320800"/>
            <a:ext cx="3380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En 10,000 años se estima que la población humana pasó de un millón a 250 millones. Un crecimiento medio anual de 5 por 10,000.</a:t>
            </a:r>
          </a:p>
        </p:txBody>
      </p:sp>
    </p:spTree>
    <p:extLst>
      <p:ext uri="{BB962C8B-B14F-4D97-AF65-F5344CB8AC3E}">
        <p14:creationId xmlns:p14="http://schemas.microsoft.com/office/powerpoint/2010/main" val="78770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74431"/>
              </p:ext>
            </p:extLst>
          </p:nvPr>
        </p:nvGraphicFramePr>
        <p:xfrm>
          <a:off x="702099" y="816178"/>
          <a:ext cx="6984776" cy="3562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  <a:latin typeface="+mn-lt"/>
                        </a:rPr>
                        <a:t>Año</a:t>
                      </a:r>
                      <a:endParaRPr lang="es-PE" sz="28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  <a:latin typeface="+mn-lt"/>
                        </a:rPr>
                        <a:t>Habitantes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  <a:latin typeface="+mn-lt"/>
                        </a:rPr>
                        <a:t>(en millones)</a:t>
                      </a:r>
                      <a:endParaRPr lang="es-PE" sz="28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02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1000 D:C: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340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02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1500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450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02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1750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728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02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1900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1617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502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1950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2515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502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 2000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  <a:tabLst>
                          <a:tab pos="855345" algn="dec"/>
                        </a:tabLst>
                      </a:pPr>
                      <a:r>
                        <a:rPr lang="es-PE" sz="2800" dirty="0">
                          <a:effectLst/>
                          <a:latin typeface="+mn-lt"/>
                        </a:rPr>
                        <a:t>6251</a:t>
                      </a:r>
                      <a:endParaRPr lang="es-PE" sz="2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127999" y="840509"/>
            <a:ext cx="33805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La tasa de crecimiento fue mucho mayor, en los últimos 2000 años: 1.6 por mil anual. Hace 200 años ocurre la revolución industrial que origina una nueva revolución demográfica. </a:t>
            </a:r>
          </a:p>
        </p:txBody>
      </p:sp>
    </p:spTree>
    <p:extLst>
      <p:ext uri="{BB962C8B-B14F-4D97-AF65-F5344CB8AC3E}">
        <p14:creationId xmlns:p14="http://schemas.microsoft.com/office/powerpoint/2010/main" val="298807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27876"/>
              </p:ext>
            </p:extLst>
          </p:nvPr>
        </p:nvGraphicFramePr>
        <p:xfrm>
          <a:off x="878702" y="908543"/>
          <a:ext cx="6584280" cy="4248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756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</a:rPr>
                        <a:t>Año</a:t>
                      </a:r>
                      <a:endParaRPr lang="es-PE" sz="2800" b="1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</a:rPr>
                        <a:t>Habitantes</a:t>
                      </a: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s-PE" sz="2800" b="1" dirty="0"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b="1" dirty="0">
                          <a:effectLst/>
                        </a:rPr>
                        <a:t>(en millones)</a:t>
                      </a:r>
                      <a:endParaRPr lang="es-PE" sz="2800" b="1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8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</a:rPr>
                        <a:t>2009</a:t>
                      </a:r>
                      <a:endParaRPr lang="es-PE" sz="28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</a:rPr>
                        <a:t>7000</a:t>
                      </a:r>
                      <a:endParaRPr lang="es-PE" sz="28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8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>
                          <a:effectLst/>
                        </a:rPr>
                        <a:t>2021</a:t>
                      </a:r>
                      <a:endParaRPr lang="es-PE" sz="28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</a:rPr>
                        <a:t>8000</a:t>
                      </a:r>
                      <a:endParaRPr lang="es-PE" sz="28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8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>
                          <a:effectLst/>
                        </a:rPr>
                        <a:t>2035</a:t>
                      </a:r>
                      <a:endParaRPr lang="es-PE" sz="28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</a:rPr>
                        <a:t>9000</a:t>
                      </a:r>
                      <a:endParaRPr lang="es-PE" sz="28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8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>
                          <a:effectLst/>
                        </a:rPr>
                        <a:t>2054</a:t>
                      </a:r>
                      <a:endParaRPr lang="es-PE" sz="28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</a:rPr>
                        <a:t>10000</a:t>
                      </a:r>
                      <a:endParaRPr lang="es-PE" sz="28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8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>
                          <a:effectLst/>
                        </a:rPr>
                        <a:t>2093</a:t>
                      </a:r>
                      <a:endParaRPr lang="es-PE" sz="280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</a:rPr>
                        <a:t>11000</a:t>
                      </a:r>
                      <a:endParaRPr lang="es-PE" sz="2800" dirty="0"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7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pptB71C.tmp</Template>
  <TotalTime>5239</TotalTime>
  <Words>952</Words>
  <Application>Microsoft Office PowerPoint</Application>
  <PresentationFormat>Panorámica</PresentationFormat>
  <Paragraphs>148</Paragraphs>
  <Slides>18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Tahoma</vt:lpstr>
      <vt:lpstr>Times New Roman</vt:lpstr>
      <vt:lpstr>Wingdings 2</vt:lpstr>
      <vt:lpstr>Tema de Office</vt:lpstr>
      <vt:lpstr>Gráfico</vt:lpstr>
      <vt:lpstr>Presentación de PowerPoint</vt:lpstr>
      <vt:lpstr>Presentación de PowerPoint</vt:lpstr>
      <vt:lpstr>Presentación de PowerPoint</vt:lpstr>
      <vt:lpstr>Demografía</vt:lpstr>
      <vt:lpstr>Surgimiento de la demografía</vt:lpstr>
      <vt:lpstr>Crecimiento de la población mundial</vt:lpstr>
      <vt:lpstr>Crecimiento de la población mundial</vt:lpstr>
      <vt:lpstr>Presentación de PowerPoint</vt:lpstr>
      <vt:lpstr>Presentación de PowerPoint</vt:lpstr>
      <vt:lpstr>Crecimiento de la población peruana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Crecimiento de la población peruana: 1520 a la fecha</vt:lpstr>
      <vt:lpstr>Lectura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Rubén Durand Pardo</cp:lastModifiedBy>
  <cp:revision>296</cp:revision>
  <cp:lastPrinted>2022-04-04T15:02:37Z</cp:lastPrinted>
  <dcterms:created xsi:type="dcterms:W3CDTF">2017-10-09T22:38:48Z</dcterms:created>
  <dcterms:modified xsi:type="dcterms:W3CDTF">2024-03-25T20:20:11Z</dcterms:modified>
</cp:coreProperties>
</file>