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023100" cy="93091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F4XWPZFWuo5N/3F/3It1n/yTI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82311-443C-4CF4-8613-E3E998D4DA75}">
  <a:tblStyle styleId="{00582311-443C-4CF4-8613-E3E998D4DA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1%20UNI\2019\2019%202\3%20Lectivas\DEM\3%20Actividades\1%20Clases\DEM%20uni%20182_C03_Estado%20de%20la%20poblaci&#243;n%20(1)\repor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2%20UNI\2018\2018%202\Lectiva\DEM%20182\3%20Actividades\1%20Clases\DEM%20uni%20182_C13_Proyecciones%20por%20componentes\DEM%20uni%20182_C13_Practica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Output!$G$8</c:f>
              <c:strCache>
                <c:ptCount val="1"/>
                <c:pt idx="0">
                  <c:v>Mujer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Output!$B$9:$B$28</c:f>
              <c:strCache>
                <c:ptCount val="20"/>
                <c:pt idx="0">
                  <c:v> De 0  a 4 años</c:v>
                </c:pt>
                <c:pt idx="1">
                  <c:v> De 5  a 9 años</c:v>
                </c:pt>
                <c:pt idx="2">
                  <c:v> De 10 a 14 años</c:v>
                </c:pt>
                <c:pt idx="3">
                  <c:v> De 15 a 19 años</c:v>
                </c:pt>
                <c:pt idx="4">
                  <c:v> De 20 a 24 años</c:v>
                </c:pt>
                <c:pt idx="5">
                  <c:v> De 25 a 29 años</c:v>
                </c:pt>
                <c:pt idx="6">
                  <c:v> De 30 a 34 años</c:v>
                </c:pt>
                <c:pt idx="7">
                  <c:v> De 35 a 39 años</c:v>
                </c:pt>
                <c:pt idx="8">
                  <c:v> De 40 a 44 años</c:v>
                </c:pt>
                <c:pt idx="9">
                  <c:v> De 45 a 49 años</c:v>
                </c:pt>
                <c:pt idx="10">
                  <c:v> De 50 a 54 años</c:v>
                </c:pt>
                <c:pt idx="11">
                  <c:v> De 55 a 59 años</c:v>
                </c:pt>
                <c:pt idx="12">
                  <c:v> De 60 a 64 años</c:v>
                </c:pt>
                <c:pt idx="13">
                  <c:v> De 65 a 69 años</c:v>
                </c:pt>
                <c:pt idx="14">
                  <c:v> De 70 a 74 años</c:v>
                </c:pt>
                <c:pt idx="15">
                  <c:v> De 75 a 79 años</c:v>
                </c:pt>
                <c:pt idx="16">
                  <c:v> De 80 a 84 años</c:v>
                </c:pt>
                <c:pt idx="17">
                  <c:v> De 85 a 89 años</c:v>
                </c:pt>
                <c:pt idx="18">
                  <c:v> De 90 a 94 años</c:v>
                </c:pt>
                <c:pt idx="19">
                  <c:v> De 95 a más</c:v>
                </c:pt>
              </c:strCache>
            </c:strRef>
          </c:cat>
          <c:val>
            <c:numRef>
              <c:f>Output!$G$9:$G$28</c:f>
              <c:numCache>
                <c:formatCode>General</c:formatCode>
                <c:ptCount val="20"/>
                <c:pt idx="0">
                  <c:v>4.17</c:v>
                </c:pt>
                <c:pt idx="1">
                  <c:v>4.43</c:v>
                </c:pt>
                <c:pt idx="2">
                  <c:v>4.3899999999999997</c:v>
                </c:pt>
                <c:pt idx="3">
                  <c:v>4.0999999999999996</c:v>
                </c:pt>
                <c:pt idx="4">
                  <c:v>4.3499999999999996</c:v>
                </c:pt>
                <c:pt idx="5">
                  <c:v>4.17</c:v>
                </c:pt>
                <c:pt idx="6">
                  <c:v>3.95</c:v>
                </c:pt>
                <c:pt idx="7">
                  <c:v>3.71</c:v>
                </c:pt>
                <c:pt idx="8">
                  <c:v>3.42</c:v>
                </c:pt>
                <c:pt idx="9">
                  <c:v>3</c:v>
                </c:pt>
                <c:pt idx="10">
                  <c:v>2.64</c:v>
                </c:pt>
                <c:pt idx="11">
                  <c:v>2.2200000000000002</c:v>
                </c:pt>
                <c:pt idx="12">
                  <c:v>1.83</c:v>
                </c:pt>
                <c:pt idx="13">
                  <c:v>1.42</c:v>
                </c:pt>
                <c:pt idx="14">
                  <c:v>1.1000000000000001</c:v>
                </c:pt>
                <c:pt idx="15">
                  <c:v>0.81</c:v>
                </c:pt>
                <c:pt idx="16">
                  <c:v>0.56999999999999995</c:v>
                </c:pt>
                <c:pt idx="17">
                  <c:v>0.33</c:v>
                </c:pt>
                <c:pt idx="18">
                  <c:v>0.13</c:v>
                </c:pt>
                <c:pt idx="1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0-4980-9634-0C5B932723A7}"/>
            </c:ext>
          </c:extLst>
        </c:ser>
        <c:ser>
          <c:idx val="1"/>
          <c:order val="1"/>
          <c:tx>
            <c:strRef>
              <c:f>Output!$H$8</c:f>
              <c:strCache>
                <c:ptCount val="1"/>
                <c:pt idx="0">
                  <c:v>Hombre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Output!$B$9:$B$28</c:f>
              <c:strCache>
                <c:ptCount val="20"/>
                <c:pt idx="0">
                  <c:v> De 0  a 4 años</c:v>
                </c:pt>
                <c:pt idx="1">
                  <c:v> De 5  a 9 años</c:v>
                </c:pt>
                <c:pt idx="2">
                  <c:v> De 10 a 14 años</c:v>
                </c:pt>
                <c:pt idx="3">
                  <c:v> De 15 a 19 años</c:v>
                </c:pt>
                <c:pt idx="4">
                  <c:v> De 20 a 24 años</c:v>
                </c:pt>
                <c:pt idx="5">
                  <c:v> De 25 a 29 años</c:v>
                </c:pt>
                <c:pt idx="6">
                  <c:v> De 30 a 34 años</c:v>
                </c:pt>
                <c:pt idx="7">
                  <c:v> De 35 a 39 años</c:v>
                </c:pt>
                <c:pt idx="8">
                  <c:v> De 40 a 44 años</c:v>
                </c:pt>
                <c:pt idx="9">
                  <c:v> De 45 a 49 años</c:v>
                </c:pt>
                <c:pt idx="10">
                  <c:v> De 50 a 54 años</c:v>
                </c:pt>
                <c:pt idx="11">
                  <c:v> De 55 a 59 años</c:v>
                </c:pt>
                <c:pt idx="12">
                  <c:v> De 60 a 64 años</c:v>
                </c:pt>
                <c:pt idx="13">
                  <c:v> De 65 a 69 años</c:v>
                </c:pt>
                <c:pt idx="14">
                  <c:v> De 70 a 74 años</c:v>
                </c:pt>
                <c:pt idx="15">
                  <c:v> De 75 a 79 años</c:v>
                </c:pt>
                <c:pt idx="16">
                  <c:v> De 80 a 84 años</c:v>
                </c:pt>
                <c:pt idx="17">
                  <c:v> De 85 a 89 años</c:v>
                </c:pt>
                <c:pt idx="18">
                  <c:v> De 90 a 94 años</c:v>
                </c:pt>
                <c:pt idx="19">
                  <c:v> De 95 a más</c:v>
                </c:pt>
              </c:strCache>
            </c:strRef>
          </c:cat>
          <c:val>
            <c:numRef>
              <c:f>Output!$H$9:$H$28</c:f>
              <c:numCache>
                <c:formatCode>General</c:formatCode>
                <c:ptCount val="20"/>
                <c:pt idx="0">
                  <c:v>-4.32</c:v>
                </c:pt>
                <c:pt idx="1">
                  <c:v>-4.58</c:v>
                </c:pt>
                <c:pt idx="2">
                  <c:v>-4.51</c:v>
                </c:pt>
                <c:pt idx="3">
                  <c:v>-4.1399999999999997</c:v>
                </c:pt>
                <c:pt idx="4">
                  <c:v>-4.1900000000000004</c:v>
                </c:pt>
                <c:pt idx="5">
                  <c:v>-3.95</c:v>
                </c:pt>
                <c:pt idx="6">
                  <c:v>-3.73</c:v>
                </c:pt>
                <c:pt idx="7">
                  <c:v>-3.51</c:v>
                </c:pt>
                <c:pt idx="8">
                  <c:v>-3.23</c:v>
                </c:pt>
                <c:pt idx="9">
                  <c:v>-2.81</c:v>
                </c:pt>
                <c:pt idx="10">
                  <c:v>-2.4700000000000002</c:v>
                </c:pt>
                <c:pt idx="11">
                  <c:v>-2.1</c:v>
                </c:pt>
                <c:pt idx="12">
                  <c:v>-1.7</c:v>
                </c:pt>
                <c:pt idx="13">
                  <c:v>-1.33</c:v>
                </c:pt>
                <c:pt idx="14">
                  <c:v>-1.03</c:v>
                </c:pt>
                <c:pt idx="15">
                  <c:v>-0.73</c:v>
                </c:pt>
                <c:pt idx="16">
                  <c:v>-0.48</c:v>
                </c:pt>
                <c:pt idx="17">
                  <c:v>-0.26</c:v>
                </c:pt>
                <c:pt idx="18">
                  <c:v>-0.09</c:v>
                </c:pt>
                <c:pt idx="19">
                  <c:v>-0.03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30-4980-9634-0C5B9327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1045248"/>
        <c:axId val="88103680"/>
      </c:barChart>
      <c:catAx>
        <c:axId val="1010452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900" baseline="0"/>
            </a:pPr>
            <a:endParaRPr lang="es-PE"/>
          </a:p>
        </c:txPr>
        <c:crossAx val="88103680"/>
        <c:crosses val="autoZero"/>
        <c:auto val="1"/>
        <c:lblAlgn val="ctr"/>
        <c:lblOffset val="100"/>
        <c:noMultiLvlLbl val="0"/>
      </c:catAx>
      <c:valAx>
        <c:axId val="881036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452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s-PE" sz="1200" b="1"/>
              <a:t>1940</a:t>
            </a:r>
          </a:p>
        </c:rich>
      </c:tx>
      <c:layout>
        <c:manualLayout>
          <c:xMode val="edge"/>
          <c:yMode val="edge"/>
          <c:x val="0.38834951456310679"/>
          <c:y val="0.02"/>
        </c:manualLayout>
      </c:layout>
      <c:overlay val="0"/>
      <c:spPr>
        <a:noFill/>
        <a:ln w="15447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1779935275080909E-2"/>
          <c:y val="0.19500000000000001"/>
          <c:w val="0.8964401294498382"/>
          <c:h val="0.74250000000000005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72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1940\[1940_Perú Censo de población.xls]Perú 40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1940\[1940_Perú Censo de población.xls]Perú 40 Estado'!$K$64:$K$79</c:f>
              <c:numCache>
                <c:formatCode>General</c:formatCode>
                <c:ptCount val="16"/>
                <c:pt idx="0">
                  <c:v>-7.8249284972037383E-2</c:v>
                </c:pt>
                <c:pt idx="1">
                  <c:v>-7.5343117607264656E-2</c:v>
                </c:pt>
                <c:pt idx="2">
                  <c:v>-6.1649653770424855E-2</c:v>
                </c:pt>
                <c:pt idx="3">
                  <c:v>-4.7670677951663291E-2</c:v>
                </c:pt>
                <c:pt idx="4">
                  <c:v>-4.2495873925123072E-2</c:v>
                </c:pt>
                <c:pt idx="5">
                  <c:v>-3.6493197874296467E-2</c:v>
                </c:pt>
                <c:pt idx="6">
                  <c:v>-3.0756870846650113E-2</c:v>
                </c:pt>
                <c:pt idx="7">
                  <c:v>-2.8767304836134964E-2</c:v>
                </c:pt>
                <c:pt idx="8">
                  <c:v>-2.2025325057726402E-2</c:v>
                </c:pt>
                <c:pt idx="9">
                  <c:v>-1.900997713810712E-2</c:v>
                </c:pt>
                <c:pt idx="10">
                  <c:v>-1.3668825747029299E-2</c:v>
                </c:pt>
                <c:pt idx="11">
                  <c:v>-1.0523362947887863E-2</c:v>
                </c:pt>
                <c:pt idx="12">
                  <c:v>-9.2558701054139859E-3</c:v>
                </c:pt>
                <c:pt idx="13">
                  <c:v>-5.9933897991115365E-3</c:v>
                </c:pt>
                <c:pt idx="14">
                  <c:v>-5.9933897991115365E-3</c:v>
                </c:pt>
                <c:pt idx="15">
                  <c:v>-5.9933897991115365E-3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B-48C6-9486-DDC5B4093815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72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1940\[1940_Perú Censo de población.xls]Perú 40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1940\[1940_Perú Censo de población.xls]Perú 40 Estado'!$L$64:$L$79</c:f>
              <c:numCache>
                <c:formatCode>General</c:formatCode>
                <c:ptCount val="16"/>
                <c:pt idx="0">
                  <c:v>7.65006247285583E-2</c:v>
                </c:pt>
                <c:pt idx="1">
                  <c:v>7.3308462282063613E-2</c:v>
                </c:pt>
                <c:pt idx="2">
                  <c:v>5.5594641907909262E-2</c:v>
                </c:pt>
                <c:pt idx="3">
                  <c:v>4.7154566331776518E-2</c:v>
                </c:pt>
                <c:pt idx="4">
                  <c:v>4.3046607697357943E-2</c:v>
                </c:pt>
                <c:pt idx="5">
                  <c:v>4.0994721812616215E-2</c:v>
                </c:pt>
                <c:pt idx="6">
                  <c:v>3.1294238857745953E-2</c:v>
                </c:pt>
                <c:pt idx="7">
                  <c:v>3.1253980541062112E-2</c:v>
                </c:pt>
                <c:pt idx="8">
                  <c:v>2.2695062414078686E-2</c:v>
                </c:pt>
                <c:pt idx="9">
                  <c:v>2.0467489235328703E-2</c:v>
                </c:pt>
                <c:pt idx="10">
                  <c:v>1.5212329608687552E-2</c:v>
                </c:pt>
                <c:pt idx="11">
                  <c:v>1.1839487836915814E-2</c:v>
                </c:pt>
                <c:pt idx="12">
                  <c:v>1.1919199303949808E-2</c:v>
                </c:pt>
                <c:pt idx="13">
                  <c:v>8.276358421618479E-3</c:v>
                </c:pt>
                <c:pt idx="14">
                  <c:v>8.276358421618479E-3</c:v>
                </c:pt>
                <c:pt idx="15">
                  <c:v>8.276358421618479E-3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B-48C6-9486-DDC5B4093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6328192"/>
        <c:axId val="94662016"/>
      </c:barChart>
      <c:catAx>
        <c:axId val="963281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94662016"/>
        <c:crosses val="autoZero"/>
        <c:auto val="1"/>
        <c:lblAlgn val="ctr"/>
        <c:lblOffset val="100"/>
        <c:noMultiLvlLbl val="0"/>
      </c:catAx>
      <c:valAx>
        <c:axId val="94662016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93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s-PE"/>
          </a:p>
        </c:txPr>
        <c:crossAx val="96328192"/>
        <c:crosses val="autoZero"/>
        <c:crossBetween val="between"/>
      </c:valAx>
      <c:spPr>
        <a:noFill/>
        <a:ln w="15447">
          <a:noFill/>
        </a:ln>
      </c:spPr>
    </c:plotArea>
    <c:plotVisOnly val="1"/>
    <c:dispBlanksAs val="gap"/>
    <c:showDLblsOverMax val="0"/>
  </c:chart>
  <c:spPr>
    <a:solidFill>
      <a:schemeClr val="accent1">
        <a:alpha val="0"/>
      </a:schemeClr>
    </a:solidFill>
    <a:ln>
      <a:noFill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6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1981</a:t>
            </a:r>
          </a:p>
        </c:rich>
      </c:tx>
      <c:layout>
        <c:manualLayout>
          <c:xMode val="edge"/>
          <c:yMode val="edge"/>
          <c:x val="0.38906752411575563"/>
          <c:y val="2.0100502512562814E-2"/>
        </c:manualLayout>
      </c:layout>
      <c:overlay val="0"/>
      <c:spPr>
        <a:noFill/>
        <a:ln w="1477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7877813504823149E-2"/>
          <c:y val="0.19095477386934673"/>
          <c:w val="0.89067524115755625"/>
          <c:h val="0.738693467336683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38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1981\[1981_Perú Censo de Población.xls]Perú 81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1981\[1981_Perú Censo de Población.xls]Perú 81 Estado'!$K$64:$K$79</c:f>
              <c:numCache>
                <c:formatCode>General</c:formatCode>
                <c:ptCount val="16"/>
                <c:pt idx="0">
                  <c:v>-7.2342507437998152E-2</c:v>
                </c:pt>
                <c:pt idx="1">
                  <c:v>-7.1284470549433779E-2</c:v>
                </c:pt>
                <c:pt idx="2">
                  <c:v>-6.517640194153064E-2</c:v>
                </c:pt>
                <c:pt idx="3">
                  <c:v>-5.4886251915500367E-2</c:v>
                </c:pt>
                <c:pt idx="4">
                  <c:v>-4.6467963526672748E-2</c:v>
                </c:pt>
                <c:pt idx="5">
                  <c:v>-3.6697418805346688E-2</c:v>
                </c:pt>
                <c:pt idx="6">
                  <c:v>-2.9963494079752944E-2</c:v>
                </c:pt>
                <c:pt idx="7">
                  <c:v>-2.5326934516376715E-2</c:v>
                </c:pt>
                <c:pt idx="8">
                  <c:v>-2.1968561643444746E-2</c:v>
                </c:pt>
                <c:pt idx="9">
                  <c:v>-1.8787685283679963E-2</c:v>
                </c:pt>
                <c:pt idx="10">
                  <c:v>-1.5765243829436969E-2</c:v>
                </c:pt>
                <c:pt idx="11">
                  <c:v>-1.1895443316809156E-2</c:v>
                </c:pt>
                <c:pt idx="12">
                  <c:v>-9.771780195895672E-3</c:v>
                </c:pt>
                <c:pt idx="13">
                  <c:v>-6.3137064862669838E-3</c:v>
                </c:pt>
                <c:pt idx="14">
                  <c:v>-6.3137064862669838E-3</c:v>
                </c:pt>
                <c:pt idx="15">
                  <c:v>-6.3137064862669838E-3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0-4A8D-A766-4AE319548A98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38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1981\[1981_Perú Censo de Población.xls]Perú 81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1981\[1981_Perú Censo de Población.xls]Perú 81 Estado'!$L$64:$L$79</c:f>
              <c:numCache>
                <c:formatCode>General</c:formatCode>
                <c:ptCount val="16"/>
                <c:pt idx="0">
                  <c:v>7.0874234160201166E-2</c:v>
                </c:pt>
                <c:pt idx="1">
                  <c:v>7.0045466052482838E-2</c:v>
                </c:pt>
                <c:pt idx="2">
                  <c:v>6.2844002450475556E-2</c:v>
                </c:pt>
                <c:pt idx="3">
                  <c:v>5.4817477164458783E-2</c:v>
                </c:pt>
                <c:pt idx="4">
                  <c:v>4.7756092845796239E-2</c:v>
                </c:pt>
                <c:pt idx="5">
                  <c:v>3.8466147732048157E-2</c:v>
                </c:pt>
                <c:pt idx="6">
                  <c:v>3.0071627520654929E-2</c:v>
                </c:pt>
                <c:pt idx="7">
                  <c:v>2.6679249680997524E-2</c:v>
                </c:pt>
                <c:pt idx="8">
                  <c:v>2.1564267298570725E-2</c:v>
                </c:pt>
                <c:pt idx="9">
                  <c:v>1.9066196550943295E-2</c:v>
                </c:pt>
                <c:pt idx="10">
                  <c:v>1.5561802350307989E-2</c:v>
                </c:pt>
                <c:pt idx="11">
                  <c:v>1.1609519202128169E-2</c:v>
                </c:pt>
                <c:pt idx="12">
                  <c:v>1.0010520948442058E-2</c:v>
                </c:pt>
                <c:pt idx="13">
                  <c:v>7.1193731806043596E-3</c:v>
                </c:pt>
                <c:pt idx="14">
                  <c:v>7.1193731806043596E-3</c:v>
                </c:pt>
                <c:pt idx="15">
                  <c:v>7.1193731806043596E-3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50-4A8D-A766-4AE319548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83298816"/>
        <c:axId val="94659136"/>
      </c:barChart>
      <c:catAx>
        <c:axId val="832988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94659136"/>
        <c:crosses val="autoZero"/>
        <c:auto val="1"/>
        <c:lblAlgn val="ctr"/>
        <c:lblOffset val="100"/>
        <c:noMultiLvlLbl val="0"/>
      </c:catAx>
      <c:valAx>
        <c:axId val="9465913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83298816"/>
        <c:crosses val="autoZero"/>
        <c:crossBetween val="between"/>
      </c:valAx>
      <c:spPr>
        <a:noFill/>
        <a:ln w="1477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6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57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2007</a:t>
            </a:r>
          </a:p>
        </c:rich>
      </c:tx>
      <c:layout>
        <c:manualLayout>
          <c:xMode val="edge"/>
          <c:yMode val="edge"/>
          <c:x val="0.38961038961038963"/>
          <c:y val="0.02"/>
        </c:manualLayout>
      </c:layout>
      <c:overlay val="0"/>
      <c:spPr>
        <a:noFill/>
        <a:ln w="1469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844155844155844E-2"/>
          <c:y val="0.19"/>
          <c:w val="0.88961038961038963"/>
          <c:h val="0.7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3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2007\[2007_Perú Censo de Población.xls]Perú 07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2007\[2007_Perú Censo de Población.xls]Perú 07 Estado'!$K$64:$K$79</c:f>
              <c:numCache>
                <c:formatCode>General</c:formatCode>
                <c:ptCount val="16"/>
                <c:pt idx="0">
                  <c:v>-5.0679995740575981E-2</c:v>
                </c:pt>
                <c:pt idx="1">
                  <c:v>-4.9868786319879899E-2</c:v>
                </c:pt>
                <c:pt idx="2">
                  <c:v>-5.484190828178899E-2</c:v>
                </c:pt>
                <c:pt idx="3">
                  <c:v>-5.0100909607368731E-2</c:v>
                </c:pt>
                <c:pt idx="4">
                  <c:v>-4.5809820803229748E-2</c:v>
                </c:pt>
                <c:pt idx="5">
                  <c:v>-4.1136200992866051E-2</c:v>
                </c:pt>
                <c:pt idx="6">
                  <c:v>-3.7051298079169764E-2</c:v>
                </c:pt>
                <c:pt idx="7">
                  <c:v>-3.3053217957273485E-2</c:v>
                </c:pt>
                <c:pt idx="8">
                  <c:v>-2.9470573950090829E-2</c:v>
                </c:pt>
                <c:pt idx="9">
                  <c:v>-2.4508213636745185E-2</c:v>
                </c:pt>
                <c:pt idx="10">
                  <c:v>-2.0466539718125794E-2</c:v>
                </c:pt>
                <c:pt idx="11">
                  <c:v>-1.6006146469976806E-2</c:v>
                </c:pt>
                <c:pt idx="12">
                  <c:v>-1.3138878491028634E-2</c:v>
                </c:pt>
                <c:pt idx="13">
                  <c:v>-1.0274553245359957E-2</c:v>
                </c:pt>
                <c:pt idx="14">
                  <c:v>-1.0274553245359957E-2</c:v>
                </c:pt>
                <c:pt idx="15">
                  <c:v>-1.0274553245359957E-2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E-47F7-9CF9-79466F989CB4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3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2007\[2007_Perú Censo de Población.xls]Perú 07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2007\[2007_Perú Censo de Población.xls]Perú 07 Estado'!$L$64:$L$79</c:f>
              <c:numCache>
                <c:formatCode>General</c:formatCode>
                <c:ptCount val="16"/>
                <c:pt idx="0">
                  <c:v>4.8714590391409185E-2</c:v>
                </c:pt>
                <c:pt idx="1">
                  <c:v>4.804134895331294E-2</c:v>
                </c:pt>
                <c:pt idx="2">
                  <c:v>5.2737549985577566E-2</c:v>
                </c:pt>
                <c:pt idx="3">
                  <c:v>4.9518576739510135E-2</c:v>
                </c:pt>
                <c:pt idx="4">
                  <c:v>4.6541685865873303E-2</c:v>
                </c:pt>
                <c:pt idx="5">
                  <c:v>4.2471411498190385E-2</c:v>
                </c:pt>
                <c:pt idx="6">
                  <c:v>3.8633771140300997E-2</c:v>
                </c:pt>
                <c:pt idx="7">
                  <c:v>3.5232251150465833E-2</c:v>
                </c:pt>
                <c:pt idx="8">
                  <c:v>3.0432008688699688E-2</c:v>
                </c:pt>
                <c:pt idx="9">
                  <c:v>2.5520136923190686E-2</c:v>
                </c:pt>
                <c:pt idx="10">
                  <c:v>2.1582212592755834E-2</c:v>
                </c:pt>
                <c:pt idx="11">
                  <c:v>1.6539377036254389E-2</c:v>
                </c:pt>
                <c:pt idx="12">
                  <c:v>1.3526516720300412E-2</c:v>
                </c:pt>
                <c:pt idx="13">
                  <c:v>1.1184137509986293E-2</c:v>
                </c:pt>
                <c:pt idx="14">
                  <c:v>1.1184137509986293E-2</c:v>
                </c:pt>
                <c:pt idx="15">
                  <c:v>1.1184137509986293E-2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E-47F7-9CF9-79466F98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5460224"/>
        <c:axId val="94666048"/>
      </c:barChart>
      <c:catAx>
        <c:axId val="10546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94666048"/>
        <c:crosses val="autoZero"/>
        <c:auto val="1"/>
        <c:lblAlgn val="ctr"/>
        <c:lblOffset val="100"/>
        <c:noMultiLvlLbl val="0"/>
      </c:catAx>
      <c:valAx>
        <c:axId val="94666048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105460224"/>
        <c:crosses val="autoZero"/>
        <c:crossBetween val="between"/>
      </c:valAx>
      <c:spPr>
        <a:noFill/>
        <a:ln w="1469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6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9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1993</a:t>
            </a:r>
          </a:p>
        </c:rich>
      </c:tx>
      <c:layout>
        <c:manualLayout>
          <c:xMode val="edge"/>
          <c:yMode val="edge"/>
          <c:x val="0.38961038961038963"/>
          <c:y val="0.02"/>
        </c:manualLayout>
      </c:layout>
      <c:overlay val="0"/>
      <c:spPr>
        <a:noFill/>
        <a:ln w="15109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844155844155844E-2"/>
          <c:y val="0.19"/>
          <c:w val="0.88961038961038963"/>
          <c:h val="0.7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55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1993\[1993_Perú Censo de Población.xls]Perú 93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1993\[1993_Perú Censo de Población.xls]Perú 93 Estado'!$K$64:$K$79</c:f>
              <c:numCache>
                <c:formatCode>General</c:formatCode>
                <c:ptCount val="16"/>
                <c:pt idx="0">
                  <c:v>-6.3034631697710244E-2</c:v>
                </c:pt>
                <c:pt idx="1">
                  <c:v>-6.3487953478254797E-2</c:v>
                </c:pt>
                <c:pt idx="2">
                  <c:v>-6.1210504765071824E-2</c:v>
                </c:pt>
                <c:pt idx="3">
                  <c:v>-5.380265086430934E-2</c:v>
                </c:pt>
                <c:pt idx="4">
                  <c:v>-4.6983865826549606E-2</c:v>
                </c:pt>
                <c:pt idx="5">
                  <c:v>-3.9545034559492778E-2</c:v>
                </c:pt>
                <c:pt idx="6">
                  <c:v>-3.4510509536402625E-2</c:v>
                </c:pt>
                <c:pt idx="7">
                  <c:v>-2.8251131286160292E-2</c:v>
                </c:pt>
                <c:pt idx="8">
                  <c:v>-2.3832570555373835E-2</c:v>
                </c:pt>
                <c:pt idx="9">
                  <c:v>-1.9263613123808414E-2</c:v>
                </c:pt>
                <c:pt idx="10">
                  <c:v>-1.624529284632378E-2</c:v>
                </c:pt>
                <c:pt idx="11">
                  <c:v>-1.2948765885311358E-2</c:v>
                </c:pt>
                <c:pt idx="12">
                  <c:v>-1.1713254267120868E-2</c:v>
                </c:pt>
                <c:pt idx="13">
                  <c:v>-7.3650086806169744E-3</c:v>
                </c:pt>
                <c:pt idx="14">
                  <c:v>-7.3650086806169744E-3</c:v>
                </c:pt>
                <c:pt idx="15">
                  <c:v>-7.3650086806169744E-3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9-4CFC-B4BD-1D2662C73A24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55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1993\[1993_Perú Censo de Población.xls]Perú 93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1993\[1993_Perú Censo de Población.xls]Perú 93 Estado'!$L$64:$L$79</c:f>
              <c:numCache>
                <c:formatCode>General</c:formatCode>
                <c:ptCount val="16"/>
                <c:pt idx="0">
                  <c:v>6.1226469674201561E-2</c:v>
                </c:pt>
                <c:pt idx="1">
                  <c:v>6.1811774084199293E-2</c:v>
                </c:pt>
                <c:pt idx="2">
                  <c:v>5.9114566183528602E-2</c:v>
                </c:pt>
                <c:pt idx="3">
                  <c:v>5.3877531730710443E-2</c:v>
                </c:pt>
                <c:pt idx="4">
                  <c:v>4.9355652639135543E-2</c:v>
                </c:pt>
                <c:pt idx="5">
                  <c:v>4.2001725661541388E-2</c:v>
                </c:pt>
                <c:pt idx="6">
                  <c:v>3.5742120637021646E-2</c:v>
                </c:pt>
                <c:pt idx="7">
                  <c:v>3.0427574736184411E-2</c:v>
                </c:pt>
                <c:pt idx="8">
                  <c:v>2.4108917689826852E-2</c:v>
                </c:pt>
                <c:pt idx="9">
                  <c:v>1.985145740571315E-2</c:v>
                </c:pt>
                <c:pt idx="10">
                  <c:v>1.6282393118108217E-2</c:v>
                </c:pt>
                <c:pt idx="11">
                  <c:v>1.3069591220315927E-2</c:v>
                </c:pt>
                <c:pt idx="12">
                  <c:v>1.1760967575088137E-2</c:v>
                </c:pt>
                <c:pt idx="13">
                  <c:v>8.1481509702280453E-3</c:v>
                </c:pt>
                <c:pt idx="14">
                  <c:v>8.1481509702280453E-3</c:v>
                </c:pt>
                <c:pt idx="15">
                  <c:v>8.1481509702280453E-3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9-4CFC-B4BD-1D2662C7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6416256"/>
        <c:axId val="96121344"/>
      </c:barChart>
      <c:catAx>
        <c:axId val="964162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96121344"/>
        <c:crosses val="autoZero"/>
        <c:auto val="1"/>
        <c:lblAlgn val="ctr"/>
        <c:lblOffset val="100"/>
        <c:noMultiLvlLbl val="0"/>
      </c:catAx>
      <c:valAx>
        <c:axId val="96121344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8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96416256"/>
        <c:crosses val="autoZero"/>
        <c:crossBetween val="between"/>
        <c:majorUnit val="5.000000000000001E-2"/>
      </c:valAx>
      <c:spPr>
        <a:noFill/>
        <a:ln w="151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7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PE" sz="1200"/>
              <a:t>2017</a:t>
            </a:r>
          </a:p>
        </c:rich>
      </c:tx>
      <c:layout>
        <c:manualLayout>
          <c:xMode val="edge"/>
          <c:yMode val="edge"/>
          <c:x val="0.3448908454616153"/>
          <c:y val="4.647400288856793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Mujer</c:v>
          </c:tx>
          <c:spPr>
            <a:solidFill>
              <a:srgbClr val="99336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2017'!$F$2:$F$21</c:f>
              <c:numCache>
                <c:formatCode>General</c:formatCode>
                <c:ptCount val="20"/>
                <c:pt idx="0">
                  <c:v>4.1672310734056403E-2</c:v>
                </c:pt>
                <c:pt idx="1">
                  <c:v>4.4310262745574792E-2</c:v>
                </c:pt>
                <c:pt idx="2">
                  <c:v>4.3881086726773544E-2</c:v>
                </c:pt>
                <c:pt idx="3">
                  <c:v>4.1010270137884962E-2</c:v>
                </c:pt>
                <c:pt idx="4">
                  <c:v>4.3451740535086179E-2</c:v>
                </c:pt>
                <c:pt idx="5">
                  <c:v>4.1739018505416468E-2</c:v>
                </c:pt>
                <c:pt idx="6">
                  <c:v>3.9512408394233672E-2</c:v>
                </c:pt>
                <c:pt idx="7">
                  <c:v>3.7095715169251912E-2</c:v>
                </c:pt>
                <c:pt idx="8">
                  <c:v>3.4190421553634887E-2</c:v>
                </c:pt>
                <c:pt idx="9">
                  <c:v>3.0028469243156771E-2</c:v>
                </c:pt>
                <c:pt idx="10">
                  <c:v>2.6448303995754662E-2</c:v>
                </c:pt>
                <c:pt idx="11">
                  <c:v>2.2249730480182958E-2</c:v>
                </c:pt>
                <c:pt idx="12">
                  <c:v>1.8346372887456774E-2</c:v>
                </c:pt>
                <c:pt idx="13">
                  <c:v>1.4237412413717242E-2</c:v>
                </c:pt>
                <c:pt idx="14">
                  <c:v>1.0992351613667796E-2</c:v>
                </c:pt>
                <c:pt idx="15">
                  <c:v>8.1268784534034647E-3</c:v>
                </c:pt>
                <c:pt idx="16">
                  <c:v>5.7407142441921015E-3</c:v>
                </c:pt>
                <c:pt idx="17">
                  <c:v>3.3240210192103407E-3</c:v>
                </c:pt>
                <c:pt idx="18">
                  <c:v>1.3391925446305621E-3</c:v>
                </c:pt>
                <c:pt idx="19">
                  <c:v>4.7791353338676309E-4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F-465B-83B8-55CD7DD38B4F}"/>
            </c:ext>
          </c:extLst>
        </c:ser>
        <c:ser>
          <c:idx val="1"/>
          <c:order val="1"/>
          <c:tx>
            <c:v>Hombres</c:v>
          </c:tx>
          <c:spPr>
            <a:solidFill>
              <a:srgbClr val="6666FF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2017'!$G$2:$G$21</c:f>
              <c:numCache>
                <c:formatCode>General</c:formatCode>
                <c:ptCount val="20"/>
                <c:pt idx="0">
                  <c:v>-4.3220135237073291E-2</c:v>
                </c:pt>
                <c:pt idx="1">
                  <c:v>-4.5756255793535906E-2</c:v>
                </c:pt>
                <c:pt idx="2">
                  <c:v>-4.506579632538199E-2</c:v>
                </c:pt>
                <c:pt idx="3">
                  <c:v>-4.1437744427824982E-2</c:v>
                </c:pt>
                <c:pt idx="4">
                  <c:v>-4.1932028592856739E-2</c:v>
                </c:pt>
                <c:pt idx="5">
                  <c:v>-3.9478373817009145E-2</c:v>
                </c:pt>
                <c:pt idx="6">
                  <c:v>-3.7307103928393426E-2</c:v>
                </c:pt>
                <c:pt idx="7">
                  <c:v>-3.5148631040814129E-2</c:v>
                </c:pt>
                <c:pt idx="8">
                  <c:v>-3.2267570044180967E-2</c:v>
                </c:pt>
                <c:pt idx="9">
                  <c:v>-2.8092956870975325E-2</c:v>
                </c:pt>
                <c:pt idx="10">
                  <c:v>-2.4713323352580113E-2</c:v>
                </c:pt>
                <c:pt idx="11">
                  <c:v>-2.0951821877725745E-2</c:v>
                </c:pt>
                <c:pt idx="12">
                  <c:v>-1.6998705733097304E-2</c:v>
                </c:pt>
                <c:pt idx="13">
                  <c:v>-1.3259190595129979E-2</c:v>
                </c:pt>
                <c:pt idx="14">
                  <c:v>-1.0262650277974007E-2</c:v>
                </c:pt>
                <c:pt idx="15">
                  <c:v>-7.3096401850881992E-3</c:v>
                </c:pt>
                <c:pt idx="16">
                  <c:v>-4.8482935947878631E-3</c:v>
                </c:pt>
                <c:pt idx="17">
                  <c:v>-2.5798549881961281E-3</c:v>
                </c:pt>
                <c:pt idx="18">
                  <c:v>-9.2536612015757741E-4</c:v>
                </c:pt>
                <c:pt idx="19">
                  <c:v>-2.6996226654492269E-4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F-465B-83B8-55CD7DD38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1795968"/>
        <c:axId val="82282176"/>
      </c:barChart>
      <c:catAx>
        <c:axId val="9179596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82282176"/>
        <c:crosses val="autoZero"/>
        <c:auto val="1"/>
        <c:lblAlgn val="ctr"/>
        <c:lblOffset val="100"/>
        <c:noMultiLvlLbl val="0"/>
      </c:catAx>
      <c:valAx>
        <c:axId val="82282176"/>
        <c:scaling>
          <c:orientation val="minMax"/>
          <c:max val="0.1"/>
          <c:min val="-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s-PE"/>
          </a:p>
        </c:txPr>
        <c:crossAx val="9179596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P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3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7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PE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96ddfeb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96ddfeb85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g2396ddfeb85_0_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200" cy="4671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 rot="5400000">
            <a:off x="3602736" y="-1618488"/>
            <a:ext cx="4983480" cy="108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31" name="Google Shape;31;p22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22"/>
          <p:cNvCxnSpPr/>
          <p:nvPr/>
        </p:nvCxnSpPr>
        <p:spPr>
          <a:xfrm>
            <a:off x="685800" y="1042416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38" name="Google Shape;38;p23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4 objetos" type="fourObj">
  <p:cSld name="FOUR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1458384" y="115888"/>
            <a:ext cx="103632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6197600" y="19050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3"/>
          </p:nvPr>
        </p:nvSpPr>
        <p:spPr>
          <a:xfrm>
            <a:off x="914400" y="40767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4"/>
          </p:nvPr>
        </p:nvSpPr>
        <p:spPr>
          <a:xfrm>
            <a:off x="6197600" y="40767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 descr="Large confetti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75" name="Google Shape;75;p28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06" y="231253"/>
            <a:ext cx="504209" cy="648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28"/>
          <p:cNvCxnSpPr/>
          <p:nvPr/>
        </p:nvCxnSpPr>
        <p:spPr>
          <a:xfrm>
            <a:off x="685800" y="999241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1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Tamaño</a:t>
            </a:r>
            <a:endParaRPr/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1067701" y="1121342"/>
          <a:ext cx="8439125" cy="5618360"/>
        </p:xfrm>
        <a:graphic>
          <a:graphicData uri="http://schemas.openxmlformats.org/drawingml/2006/table">
            <a:tbl>
              <a:tblPr>
                <a:noFill/>
                <a:tableStyleId>{00582311-443C-4CF4-8613-E3E998D4DA75}</a:tableStyleId>
              </a:tblPr>
              <a:tblGrid>
                <a:gridCol w="8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52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 POBLACIÓN TOTAL, CRECIMIENTO INTERCENSAL, ANUAL Y TASA DE CRECIMIENTO PROMEDIO ANUAL, 1940, 1961, 1972, 1981, 1993, 2005, 2007  Y 2017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 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Año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224150" marR="9350" marT="935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Total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Incremento</a:t>
                      </a:r>
                      <a:br>
                        <a:rPr lang="es-PE" sz="1400" u="none" strike="noStrike" cap="none"/>
                      </a:br>
                      <a:r>
                        <a:rPr lang="es-PE" sz="1400" u="none" strike="noStrike" cap="none"/>
                        <a:t>Intercensal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Incremento</a:t>
                      </a:r>
                      <a:br>
                        <a:rPr lang="es-PE" sz="1400" u="none" strike="noStrike" cap="none"/>
                      </a:br>
                      <a:r>
                        <a:rPr lang="es-PE" sz="1400" u="none" strike="noStrike" cap="none"/>
                        <a:t>Anual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Tasa de Crecimiento </a:t>
                      </a:r>
                      <a:br>
                        <a:rPr lang="es-PE" sz="1400" u="none" strike="noStrike" cap="none"/>
                      </a:br>
                      <a:r>
                        <a:rPr lang="es-PE" sz="1400" u="none" strike="noStrike" cap="none"/>
                        <a:t>Promedio Anual</a:t>
                      </a:r>
                      <a:endParaRPr sz="14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1940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7,023,111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3,397,246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161,774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1.9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1961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10,420,357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3,701,207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336,473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2.8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1972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14,121,564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3,640,667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404,519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2.6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1981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17,762,231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4,877,212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406,434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2.0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1993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22,639,443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4,579,821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381,652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1.5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2005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a/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27,219,264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1,001,500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500,750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1.6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2007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28,220,764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3,016,621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301,662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1.0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2017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31,237,385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5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30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a/ Censo de Derecho o De Jure. Se recopiló información de la población en su lugar de residencia.</a:t>
                      </a:r>
                      <a:endParaRPr sz="1200" b="0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0675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/>
                        <a:t>Fuente: Instituto Nacional de Estadística e Informática (INEI) - Censos Nacionales de Población y Vivienda, 1940, 1961, 1972, 1981, 1993, 2005, 2007 y 2017.</a:t>
                      </a:r>
                      <a:endParaRPr sz="12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350" marR="9350" marT="935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472" y="476672"/>
            <a:ext cx="8963110" cy="593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Composición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Se denomina </a:t>
            </a:r>
            <a:r>
              <a:rPr lang="es-PE" u="sng" dirty="0"/>
              <a:t>composición</a:t>
            </a:r>
            <a:r>
              <a:rPr lang="es-PE" dirty="0"/>
              <a:t> o estructura de población, al conjunto de subpoblaciones que conforman una población.</a:t>
            </a:r>
            <a:endParaRPr dirty="0"/>
          </a:p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La composición básica de la población es que aquella en la cual las subpoblaciones determinan la ocurrencia de hechos vitales especialmente el nacimiento y la defunción. Esta composición básica tiene que ver con el sexo y la edad.</a:t>
            </a:r>
            <a:endParaRPr dirty="0"/>
          </a:p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Pero además se pueden establecer estructuras de acuerdo a distintas características que tienen una menor determinación sobre el crecimiento de la población; pero sirven para comprender la dinámica de la población según la economía, la sociedad, etc.</a:t>
            </a:r>
            <a:endParaRPr dirty="0"/>
          </a:p>
          <a:p>
            <a:pPr marL="357188" lvl="0" indent="-1793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12"/>
          <p:cNvGraphicFramePr/>
          <p:nvPr/>
        </p:nvGraphicFramePr>
        <p:xfrm>
          <a:off x="2207568" y="548680"/>
          <a:ext cx="7056775" cy="6142200"/>
        </p:xfrm>
        <a:graphic>
          <a:graphicData uri="http://schemas.openxmlformats.org/drawingml/2006/table">
            <a:tbl>
              <a:tblPr>
                <a:noFill/>
                <a:tableStyleId>{00582311-443C-4CF4-8613-E3E998D4DA75}</a:tableStyleId>
              </a:tblPr>
              <a:tblGrid>
                <a:gridCol w="24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PE" sz="2000" b="1" u="none" strike="noStrike" cap="none"/>
                        <a:t>Categoría</a:t>
                      </a:r>
                      <a:endParaRPr sz="2000" b="1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s-PE" sz="2000" b="1" u="none" strike="noStrike" cap="none"/>
                        <a:t>Características</a:t>
                      </a:r>
                      <a:endParaRPr sz="2000" b="1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PE" sz="1800" u="none" strike="noStrike" cap="none"/>
                        <a:t>Biológica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Sexo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Edad</a:t>
                      </a:r>
                      <a:endParaRPr sz="1400" u="none" strike="noStrike" cap="none"/>
                    </a:p>
                  </a:txBody>
                  <a:tcPr marL="43500" marR="43500" marT="0" marB="70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PE" sz="1800" u="none" strike="noStrike" cap="none"/>
                        <a:t>Social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Grupo étnico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Estado conyugal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Religión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Asistencia escolar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Nivel de instrucción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Alfabetismo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Lugar de nacimiento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Lengua materna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Estrato social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PE" sz="1800" u="none" strike="noStrike" cap="none"/>
                        <a:t>Económicas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Ocupación principal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Categoría ocupacional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Rama de ocupación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Ingreso familiar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Horas trabajadas por semana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Número de semanas trabajas en el año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PE" sz="1800" u="none" strike="noStrike" cap="none"/>
                        <a:t>Otras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Enfermó o tuvo accidente</a:t>
                      </a:r>
                      <a:endParaRPr sz="1400" u="none" strike="noStrike" cap="none"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∙"/>
                      </a:pPr>
                      <a:r>
                        <a:rPr lang="es-PE" sz="1800" u="none" strike="noStrike" cap="none"/>
                        <a:t>Consultó o no consultó por la enfermedad o accidente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43500" marR="43500" marT="0" marB="702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368896" y="544734"/>
            <a:ext cx="10160000" cy="5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Composición por sexo</a:t>
            </a:r>
            <a:endParaRPr/>
          </a:p>
          <a:p>
            <a:pPr marL="69215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El sexo tiene que ver con las características del dimorfismo sexual en la especia humana. En toda población humana, ambos sexos representan similar porcentaje (50 por ciento aproximadamente).</a:t>
            </a:r>
            <a:endParaRPr/>
          </a:p>
          <a:p>
            <a:pPr marL="69215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Medidas:</a:t>
            </a:r>
            <a:endParaRPr/>
          </a:p>
          <a:p>
            <a:pPr marL="105791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Razón de masculinidad.</a:t>
            </a:r>
            <a:endParaRPr/>
          </a:p>
          <a:p>
            <a:pPr marL="105791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PE"/>
              <a:t>Distribución porcentual</a:t>
            </a:r>
            <a:endParaRPr/>
          </a:p>
          <a:p>
            <a:pPr marL="36195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Composición por edad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Diversas agregaciones:</a:t>
            </a:r>
            <a:endParaRPr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s-PE"/>
              <a:t>Edades simples.</a:t>
            </a:r>
            <a:endParaRPr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s-PE"/>
              <a:t>Edades quinquenales.</a:t>
            </a:r>
            <a:endParaRPr/>
          </a:p>
          <a:p>
            <a:pPr marL="12573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s-PE"/>
              <a:t>Grandes grupos de edad.</a:t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-240704" y="-394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texto 1">
                <a:extLst>
                  <a:ext uri="{FF2B5EF4-FFF2-40B4-BE49-F238E27FC236}">
                    <a16:creationId xmlns:a16="http://schemas.microsoft.com/office/drawing/2014/main" id="{3DADADF6-CC0A-3947-B725-19847854F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527901"/>
                <a:ext cx="10817352" cy="61616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dirty="0"/>
                  <a:t>Indicadores: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/>
                  <a:t>Distribución porcentual en grandes grupos de edad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/>
                  <a:t>Porcentaje de adultos mayores.</a:t>
                </a:r>
              </a:p>
              <a:p>
                <a:pPr marL="981075" lvl="1" indent="0" defTabSz="981075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PE" sz="2000" i="1" dirty="0"/>
              </a:p>
              <a:p>
                <a:pPr lvl="1" defTabSz="9810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/>
                  <a:t>Tasa de dependencia demográfica.</a:t>
                </a:r>
              </a:p>
              <a:p>
                <a:pPr marL="895350" lvl="1" indent="0" defTabSz="981075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𝑇𝐷𝐷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65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PE" sz="2000" i="1" dirty="0">
                  <a:latin typeface="Cambria Math" panose="02040503050406030204" pitchFamily="18" charset="0"/>
                </a:endParaRPr>
              </a:p>
              <a:p>
                <a:pPr lvl="1" defTabSz="9810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/>
                  <a:t>Tasa de dependencia de la niñez.</a:t>
                </a:r>
              </a:p>
              <a:p>
                <a:pPr marL="895350" lvl="1" indent="0" defTabSz="981075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𝑇𝐷𝑁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PE" sz="2000" i="1" dirty="0">
                  <a:latin typeface="Cambria Math" panose="02040503050406030204" pitchFamily="18" charset="0"/>
                </a:endParaRPr>
              </a:p>
              <a:p>
                <a:pPr lvl="1" defTabSz="9810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/>
                  <a:t>Tasa de dependencia de la vejez.</a:t>
                </a:r>
              </a:p>
              <a:p>
                <a:pPr marL="895350" lvl="1" indent="0" defTabSz="981075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𝑇𝐷𝑉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PE" sz="2000" i="1" dirty="0">
                  <a:latin typeface="Cambria Math" panose="02040503050406030204" pitchFamily="18" charset="0"/>
                </a:endParaRPr>
              </a:p>
              <a:p>
                <a:pPr lvl="1" defTabSz="9810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s-PE" sz="2400" dirty="0">
                    <a:latin typeface="Cambria Math" panose="02040503050406030204" pitchFamily="18" charset="0"/>
                  </a:rPr>
                  <a:t>Índice de envejecimiento.</a:t>
                </a:r>
                <a:endParaRPr lang="es-PE" sz="2400" dirty="0"/>
              </a:p>
              <a:p>
                <a:pPr marL="981075" lvl="1" indent="0" defTabSz="981075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𝐼𝐸𝑁</m:t>
                      </m:r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s-PE" sz="2000" b="0" i="1" baseline="-25000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0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PE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Marcador de texto 1">
                <a:extLst>
                  <a:ext uri="{FF2B5EF4-FFF2-40B4-BE49-F238E27FC236}">
                    <a16:creationId xmlns:a16="http://schemas.microsoft.com/office/drawing/2014/main" id="{3DADADF6-CC0A-3947-B725-19847854F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527901"/>
                <a:ext cx="10817352" cy="61616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3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Pirámide de edades:</a:t>
            </a:r>
            <a:endParaRPr/>
          </a:p>
          <a:p>
            <a:pPr marL="65913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Estructura de la población. A continuación se presenta la pirámide de edades del 2017.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Representa gráficamente la superposición de las cohortes en un momento dado de la población.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Tipos de pirámide: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Expansiva.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Constrictiva.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Estacionaria.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/>
              <a:t>	</a:t>
            </a:r>
            <a:endParaRPr/>
          </a:p>
          <a:p>
            <a:pPr marL="34925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5"/>
          <p:cNvGraphicFramePr/>
          <p:nvPr/>
        </p:nvGraphicFramePr>
        <p:xfrm>
          <a:off x="1991545" y="404675"/>
          <a:ext cx="7488825" cy="6120700"/>
        </p:xfrm>
        <a:graphic>
          <a:graphicData uri="http://schemas.openxmlformats.org/drawingml/2006/table">
            <a:tbl>
              <a:tblPr>
                <a:noFill/>
                <a:tableStyleId>{00582311-443C-4CF4-8613-E3E998D4DA75}</a:tableStyleId>
              </a:tblPr>
              <a:tblGrid>
                <a:gridCol w="18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Edad en grupos quinquenales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Población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Porcentaje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 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Hombre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Mujer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Total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Hombre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Mujer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0  a 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1 269 889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1 224 411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2 494 300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5  a 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1 344 405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1 301 919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2 646 324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4.58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4.43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10 a 14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1 324 118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1 289 309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2 613 427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4.51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4.39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15 a 19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1 217 519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1 204 959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2 422 478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4.14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4.10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20 a 24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1 232 042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1 276 694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2 508 736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4.19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4.35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25 a 29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1 159 949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1 226 371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2 386 320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3.95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4.17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30 a 34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1 096 153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1 160 949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2 257 102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3.73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3.95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35 a 39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1 032 733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1 089 942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2 122 675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3.51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3.71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40 a 44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948 082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1 004 579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1 952 661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3.23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3.42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45 a 49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825 424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882 293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1 707 717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2.81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50 a 54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726 124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777 101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1 503 225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2.47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2.64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55 a 59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615 604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653 739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1 269 343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2.10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2.22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60 a 64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499 454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539 051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1 038 505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1.70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1.83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65 a 69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389 580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418 322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807 902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1.42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70 a 74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301 536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322 976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624 512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1.03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1.10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75 a 79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214 771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238 783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453 554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0.73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0.81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80 a 84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142 452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168 673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311 125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0.48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0.57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85 a 89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75 801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97 666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173 467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0.26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0.33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90 a 94 años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27 189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39 348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66 537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0.09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0.13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De 95 a más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7 932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14 042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 21 974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0.03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0.05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Total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14 450 757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14 931 127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  29 381 884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350" marR="9350" marT="935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49.18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50.82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50" marR="9350" marT="9350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16"/>
          <p:cNvGraphicFramePr/>
          <p:nvPr/>
        </p:nvGraphicFramePr>
        <p:xfrm>
          <a:off x="2639616" y="548680"/>
          <a:ext cx="6336704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 descr="Large confetti"/>
          <p:cNvSpPr txBox="1">
            <a:spLocks noGrp="1"/>
          </p:cNvSpPr>
          <p:nvPr>
            <p:ph type="title"/>
          </p:nvPr>
        </p:nvSpPr>
        <p:spPr>
          <a:xfrm>
            <a:off x="1458384" y="115888"/>
            <a:ext cx="103632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Crecimiento de la población peruana</a:t>
            </a:r>
            <a:endParaRPr/>
          </a:p>
        </p:txBody>
      </p:sp>
      <p:graphicFrame>
        <p:nvGraphicFramePr>
          <p:cNvPr id="218" name="Google Shape;218;p17"/>
          <p:cNvGraphicFramePr/>
          <p:nvPr>
            <p:extLst>
              <p:ext uri="{D42A27DB-BD31-4B8C-83A1-F6EECF244321}">
                <p14:modId xmlns:p14="http://schemas.microsoft.com/office/powerpoint/2010/main" val="2410330563"/>
              </p:ext>
            </p:extLst>
          </p:nvPr>
        </p:nvGraphicFramePr>
        <p:xfrm>
          <a:off x="981728" y="1025338"/>
          <a:ext cx="2016224" cy="271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9" name="Google Shape;219;p17"/>
          <p:cNvGraphicFramePr/>
          <p:nvPr>
            <p:extLst>
              <p:ext uri="{D42A27DB-BD31-4B8C-83A1-F6EECF244321}">
                <p14:modId xmlns:p14="http://schemas.microsoft.com/office/powerpoint/2010/main" val="795568316"/>
              </p:ext>
            </p:extLst>
          </p:nvPr>
        </p:nvGraphicFramePr>
        <p:xfrm>
          <a:off x="4083185" y="1034511"/>
          <a:ext cx="2016224" cy="273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0" name="Google Shape;220;p17"/>
          <p:cNvGraphicFramePr/>
          <p:nvPr>
            <p:extLst>
              <p:ext uri="{D42A27DB-BD31-4B8C-83A1-F6EECF244321}">
                <p14:modId xmlns:p14="http://schemas.microsoft.com/office/powerpoint/2010/main" val="3926686308"/>
              </p:ext>
            </p:extLst>
          </p:nvPr>
        </p:nvGraphicFramePr>
        <p:xfrm>
          <a:off x="9646028" y="1034511"/>
          <a:ext cx="2016224" cy="275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1" name="Google Shape;221;p17"/>
          <p:cNvGraphicFramePr/>
          <p:nvPr>
            <p:extLst>
              <p:ext uri="{D42A27DB-BD31-4B8C-83A1-F6EECF244321}">
                <p14:modId xmlns:p14="http://schemas.microsoft.com/office/powerpoint/2010/main" val="3079929728"/>
              </p:ext>
            </p:extLst>
          </p:nvPr>
        </p:nvGraphicFramePr>
        <p:xfrm>
          <a:off x="7042331" y="1059593"/>
          <a:ext cx="2016224" cy="270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2" name="Google Shape;222;p17"/>
          <p:cNvGraphicFramePr/>
          <p:nvPr>
            <p:extLst>
              <p:ext uri="{D42A27DB-BD31-4B8C-83A1-F6EECF244321}">
                <p14:modId xmlns:p14="http://schemas.microsoft.com/office/powerpoint/2010/main" val="3003105410"/>
              </p:ext>
            </p:extLst>
          </p:nvPr>
        </p:nvGraphicFramePr>
        <p:xfrm>
          <a:off x="5464451" y="3735497"/>
          <a:ext cx="216024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1764792" y="3938882"/>
            <a:ext cx="864108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</a:t>
            </a:r>
            <a:r>
              <a:rPr lang="es-PE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Demografía (FSM62A)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Docente:</a:t>
            </a:r>
            <a:r>
              <a:rPr lang="es-PE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Rubén Durand Pardo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FACULTAD DE INGENIERÍA ECONÓMICA, ESTADÍSTICA Y CIENCIAS SOCIALES</a:t>
            </a:r>
            <a:endParaRPr sz="28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ciclo académico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447" y="286269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B96FA7-6314-D317-F71B-BF9048CC5408}"/>
              </a:ext>
            </a:extLst>
          </p:cNvPr>
          <p:cNvSpPr/>
          <p:nvPr/>
        </p:nvSpPr>
        <p:spPr>
          <a:xfrm>
            <a:off x="3798014" y="6122581"/>
            <a:ext cx="213214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Senegal - 2019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Población</a:t>
            </a:r>
            <a:r>
              <a:rPr lang="es-ES" b="1" dirty="0">
                <a:solidFill>
                  <a:schemeClr val="tx1"/>
                </a:solidFill>
              </a:rPr>
              <a:t>: 16,000,781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6308D5-F300-4CF9-9143-4908DE51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2" y="1009312"/>
            <a:ext cx="5410955" cy="4839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54E0D0-DF7C-1BC2-A601-D4735990D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590" y="6067653"/>
            <a:ext cx="1943371" cy="45726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767370-A015-E8E5-D71F-39FA01481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60" y="1009312"/>
            <a:ext cx="524900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gradFill>
            <a:gsLst>
              <a:gs pos="0">
                <a:srgbClr val="C8ADA7"/>
              </a:gs>
              <a:gs pos="50000">
                <a:srgbClr val="BEA19A"/>
              </a:gs>
              <a:gs pos="100000">
                <a:srgbClr val="B6928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Clase 3: </a:t>
            </a:r>
            <a:r>
              <a:rPr lang="es-PE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Estado de </a:t>
            </a:r>
            <a:r>
              <a:rPr lang="es-PE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población (1)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 aprendizaje: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PE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Definir los términos referidos a la medición demográfica.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PE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Describir el tamaño y composición de la población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PE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medición demográfica.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PE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Áreas de la demografía.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PE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Tamaño y composición por edad.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>
              <a:gd name="adj" fmla="val 50000"/>
            </a:avLst>
          </a:prstGeom>
          <a:solidFill>
            <a:srgbClr val="E3D5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81" cy="6858000"/>
          </a:xfrm>
          <a:prstGeom prst="rect">
            <a:avLst/>
          </a:prstGeom>
          <a:solidFill>
            <a:srgbClr val="E3D5BB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Medición demográfica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Medición de las características de la población: son medidas estadísticas.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Medidas: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Directas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Sintéticas.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Permiten: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Comparar poblaciones o subpoblaciones en un momento dado.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Comparar una población en distintos momentos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Medidas:</a:t>
            </a:r>
            <a:endParaRPr dirty="0"/>
          </a:p>
          <a:p>
            <a:pPr marL="81438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Distribución relativa (%).</a:t>
            </a:r>
            <a:endParaRPr dirty="0"/>
          </a:p>
          <a:p>
            <a:pPr marL="81438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Razón.</a:t>
            </a:r>
            <a:endParaRPr dirty="0"/>
          </a:p>
          <a:p>
            <a:pPr marL="81438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Proporción.</a:t>
            </a:r>
            <a:endParaRPr dirty="0"/>
          </a:p>
          <a:p>
            <a:pPr marL="81438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Tasa demográfica: cociente entre el número de sucesos o hechos vitales que han ocurrido, durante un periodo determinado de tiempo, y la población entre la cual ocurren tales hechos.</a:t>
            </a:r>
            <a:endParaRPr dirty="0"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Las tasas demográficas:</a:t>
            </a:r>
            <a:endParaRPr dirty="0"/>
          </a:p>
          <a:p>
            <a:pPr marL="814388" lvl="1" indent="-457200"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Ventajas:</a:t>
            </a:r>
          </a:p>
          <a:p>
            <a:pPr marL="1169988" lvl="2" indent="-355600">
              <a:buSzPct val="75000"/>
              <a:buFont typeface="Wingdings" panose="05000000000000000000" pitchFamily="2" charset="2"/>
              <a:buChar char="ü"/>
            </a:pPr>
            <a:r>
              <a:rPr lang="es-PE" dirty="0"/>
              <a:t>Fáciles de calcular.</a:t>
            </a:r>
            <a:endParaRPr dirty="0"/>
          </a:p>
          <a:p>
            <a:pPr marL="1169988" lvl="2" indent="-355600">
              <a:buSzPct val="75000"/>
              <a:buFont typeface="Wingdings" panose="05000000000000000000" pitchFamily="2" charset="2"/>
              <a:buChar char="ü"/>
            </a:pPr>
            <a:r>
              <a:rPr lang="es-PE" dirty="0"/>
              <a:t>Poca información.</a:t>
            </a:r>
            <a:endParaRPr dirty="0"/>
          </a:p>
          <a:p>
            <a:pPr marL="1169988" lvl="2" indent="-355600">
              <a:buSzPct val="75000"/>
              <a:buFont typeface="Wingdings" panose="05000000000000000000" pitchFamily="2" charset="2"/>
              <a:buChar char="ü"/>
            </a:pPr>
            <a:r>
              <a:rPr lang="es-PE" dirty="0"/>
              <a:t>Permite establecer comparaciones.</a:t>
            </a:r>
            <a:endParaRPr dirty="0"/>
          </a:p>
          <a:p>
            <a:pPr marL="814388" lvl="1" indent="-457200"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Referencia anual.</a:t>
            </a:r>
            <a:endParaRPr dirty="0"/>
          </a:p>
          <a:p>
            <a:pPr marL="814388" lvl="1" indent="-457200"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Calidad del denominador.</a:t>
            </a:r>
            <a:endParaRPr dirty="0"/>
          </a:p>
          <a:p>
            <a:pPr marL="814388" lvl="1" indent="-457200">
              <a:buSzPct val="75000"/>
              <a:buFont typeface="Wingdings" panose="05000000000000000000" pitchFamily="2" charset="2"/>
              <a:buChar char="§"/>
            </a:pPr>
            <a:r>
              <a:rPr lang="es-PE" dirty="0"/>
              <a:t>Las tasas pueden ser brutas o específicas.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sz="2600" dirty="0"/>
              <a:t>Las probabilidades:</a:t>
            </a:r>
          </a:p>
          <a:p>
            <a:pPr marL="3651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 sz="2600" dirty="0"/>
              <a:t>Como medida de la ocurrencia de los hechos o sucesos. En la práctica el cálculo de probabilidades se deriva de las tablas demográficas y consiste en un cociente entre el número de hechos o sucesos que se espera ocurran durante un periodo y la población al inicio de dicho periodo. Es decir, la probabilidad establece el riesgo de que ocurran tales hechos entre la población.</a:t>
            </a:r>
            <a:endParaRPr sz="2600" dirty="0"/>
          </a:p>
          <a:p>
            <a:pPr marL="317183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PE" sz="2600" dirty="0"/>
              <a:t>El concepto de tasa es distinto al concepto de probabilidad, aún cuando ambos se calculen de manera muy similar. En la tasa se establece la relación entre los hechos y la población media del periodo; en la probabilidad la relación se efectúa entre los hechos y la población al inicio del periodo.</a:t>
            </a:r>
            <a:endParaRPr sz="2600" dirty="0"/>
          </a:p>
          <a:p>
            <a:pPr marL="712788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/>
              <a:t>Interpretación:</a:t>
            </a:r>
            <a:endParaRPr dirty="0"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 dirty="0"/>
              <a:t>Nivel.</a:t>
            </a:r>
            <a:endParaRPr dirty="0"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 dirty="0"/>
              <a:t>Tendencia.</a:t>
            </a:r>
            <a:endParaRPr dirty="0"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 dirty="0"/>
              <a:t>Cambio</a:t>
            </a:r>
            <a:endParaRPr dirty="0"/>
          </a:p>
          <a:p>
            <a:pPr marL="712788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712788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PE"/>
              <a:t>Estado de la población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Conjunto de características que presenta la población en un determinado momento del tiempo, generalmente un año calendario.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/>
              <a:t>Dimensiones: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Tamaño.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Composición.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PE"/>
              <a:t>Distribución.</a:t>
            </a:r>
            <a:endParaRPr/>
          </a:p>
          <a:p>
            <a:pPr marL="712788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s-PE"/>
              <a:t>Tamaño de la población</a:t>
            </a:r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PE"/>
              <a:t>Es el número de habitantes en un territorio definido, en un momento dado.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PE"/>
              <a:t>Es una abstracción, ya que la población está en continuo cambio.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1362</Words>
  <Application>Microsoft Office PowerPoint</Application>
  <PresentationFormat>Panorámica</PresentationFormat>
  <Paragraphs>392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Tahoma</vt:lpstr>
      <vt:lpstr>Arial Narrow</vt:lpstr>
      <vt:lpstr>Calibri</vt:lpstr>
      <vt:lpstr>Wingdings</vt:lpstr>
      <vt:lpstr>Times New Roman</vt:lpstr>
      <vt:lpstr>Cambria Math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Medición demográfica</vt:lpstr>
      <vt:lpstr>Presentación de PowerPoint</vt:lpstr>
      <vt:lpstr>Presentación de PowerPoint</vt:lpstr>
      <vt:lpstr>Presentación de PowerPoint</vt:lpstr>
      <vt:lpstr>Estado de la población</vt:lpstr>
      <vt:lpstr>Tamaño de la población</vt:lpstr>
      <vt:lpstr>Tamaño</vt:lpstr>
      <vt:lpstr>Presentación de PowerPoint</vt:lpstr>
      <vt:lpstr>Composición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Crecimiento de la población peruana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Rubén Durand Pardo</cp:lastModifiedBy>
  <cp:revision>6</cp:revision>
  <dcterms:created xsi:type="dcterms:W3CDTF">2017-10-09T22:38:48Z</dcterms:created>
  <dcterms:modified xsi:type="dcterms:W3CDTF">2024-04-08T19:10:22Z</dcterms:modified>
</cp:coreProperties>
</file>