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38" r:id="rId2"/>
    <p:sldId id="339" r:id="rId3"/>
    <p:sldId id="333" r:id="rId4"/>
    <p:sldId id="341" r:id="rId5"/>
    <p:sldId id="342" r:id="rId6"/>
    <p:sldId id="343" r:id="rId7"/>
    <p:sldId id="345" r:id="rId8"/>
    <p:sldId id="340" r:id="rId9"/>
  </p:sldIdLst>
  <p:sldSz cx="12192000" cy="6858000"/>
  <p:notesSz cx="7023100" cy="93091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0CD"/>
    <a:srgbClr val="E3D5BB"/>
    <a:srgbClr val="CAB080"/>
    <a:srgbClr val="D4C276"/>
    <a:srgbClr val="DDCF93"/>
    <a:srgbClr val="E3D38D"/>
    <a:srgbClr val="D2B84A"/>
    <a:srgbClr val="CC9900"/>
    <a:srgbClr val="FFE9BD"/>
    <a:srgbClr val="EEE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CCC00C6-3B7F-4CDC-81AD-A11A0AA7F6E4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A61464-D324-48C6-9BD8-E32B8AE43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2604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E550275-FE2B-4C19-82D2-37A4882A17E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7CFABC4-9B30-4529-82E0-E11A2824E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0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758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857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968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554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E672E957-AD43-4F4E-BBB9-5F9B81C7B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7" y="240067"/>
            <a:ext cx="500740" cy="643808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0C0E884-D3ED-44F0-957E-DBB0A69E4BD4}"/>
              </a:ext>
            </a:extLst>
          </p:cNvPr>
          <p:cNvCxnSpPr/>
          <p:nvPr userDrawn="1"/>
        </p:nvCxnSpPr>
        <p:spPr>
          <a:xfrm>
            <a:off x="685800" y="1042416"/>
            <a:ext cx="1081735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5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527901"/>
            <a:ext cx="10817352" cy="575402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E672E957-AD43-4F4E-BBB9-5F9B81C7B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7" y="240067"/>
            <a:ext cx="500740" cy="6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591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007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858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5A7BC24E-08BB-4E73-A004-8D3F5C67D2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" y="231253"/>
            <a:ext cx="504209" cy="64826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DCE0F30-3F38-41E3-A53C-BDB72956B5B1}"/>
              </a:ext>
            </a:extLst>
          </p:cNvPr>
          <p:cNvCxnSpPr/>
          <p:nvPr userDrawn="1"/>
        </p:nvCxnSpPr>
        <p:spPr>
          <a:xfrm>
            <a:off x="685800" y="999241"/>
            <a:ext cx="1081735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4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gradFill flip="none" rotWithShape="1">
          <a:gsLst>
            <a:gs pos="14000">
              <a:srgbClr val="EEE3C8"/>
            </a:gs>
            <a:gs pos="72000">
              <a:srgbClr val="EBE0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60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580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156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FF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12788" indent="-355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87425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446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7002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CF46F48-8ED0-4B45-8D1C-AF712A05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83934"/>
            <a:ext cx="10058400" cy="286999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BC0599F-3561-4B10-8A3E-E935727C06E1}"/>
              </a:ext>
            </a:extLst>
          </p:cNvPr>
          <p:cNvSpPr txBox="1"/>
          <p:nvPr/>
        </p:nvSpPr>
        <p:spPr>
          <a:xfrm>
            <a:off x="2209800" y="4753930"/>
            <a:ext cx="744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“Ciencia y Tecnología al Servicio del País”</a:t>
            </a:r>
          </a:p>
        </p:txBody>
      </p:sp>
    </p:spTree>
    <p:extLst>
      <p:ext uri="{BB962C8B-B14F-4D97-AF65-F5344CB8AC3E}">
        <p14:creationId xmlns:p14="http://schemas.microsoft.com/office/powerpoint/2010/main" val="416269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23C1E44-B06B-4674-A7F2-EC75F6006846}"/>
              </a:ext>
            </a:extLst>
          </p:cNvPr>
          <p:cNvSpPr txBox="1"/>
          <p:nvPr/>
        </p:nvSpPr>
        <p:spPr>
          <a:xfrm>
            <a:off x="2890538" y="3938882"/>
            <a:ext cx="64109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Curso:</a:t>
            </a:r>
            <a:r>
              <a:rPr lang="es-PE" sz="3600" b="1" dirty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Demografía (FSM62A)</a:t>
            </a:r>
          </a:p>
          <a:p>
            <a:pPr>
              <a:spcBef>
                <a:spcPts val="1200"/>
              </a:spcBef>
            </a:pPr>
            <a:r>
              <a:rPr lang="es-PE" sz="32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Docente:</a:t>
            </a:r>
            <a:r>
              <a:rPr lang="es-PE" sz="3200" b="1" dirty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Rubén Durand Pardo</a:t>
            </a:r>
            <a:endParaRPr 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0FB3FF-8EF0-4E35-B465-A3F3766C9FF7}"/>
              </a:ext>
            </a:extLst>
          </p:cNvPr>
          <p:cNvSpPr txBox="1"/>
          <p:nvPr/>
        </p:nvSpPr>
        <p:spPr>
          <a:xfrm>
            <a:off x="1386839" y="1728217"/>
            <a:ext cx="9418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ln w="19050">
                  <a:noFill/>
                </a:ln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FACULTAD DE INGENIERÍA ECONÓMICA, ESTADÍSTICA Y CIENCIAS SOCIALES</a:t>
            </a:r>
            <a:endParaRPr lang="es-PE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A537AB-6757-4204-AB9C-8E6DF0F8F55F}"/>
              </a:ext>
            </a:extLst>
          </p:cNvPr>
          <p:cNvSpPr txBox="1"/>
          <p:nvPr/>
        </p:nvSpPr>
        <p:spPr>
          <a:xfrm>
            <a:off x="9199926" y="374037"/>
            <a:ext cx="251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24-1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F93A63-27CF-4280-B0EF-DFD6CC58949A}"/>
              </a:ext>
            </a:extLst>
          </p:cNvPr>
          <p:cNvSpPr txBox="1"/>
          <p:nvPr/>
        </p:nvSpPr>
        <p:spPr>
          <a:xfrm>
            <a:off x="1059902" y="5679247"/>
            <a:ext cx="1005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ciclo académico</a:t>
            </a:r>
            <a:endParaRPr 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0521F47-A2EC-4633-9DC7-A2BF8E2E00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47" y="286269"/>
            <a:ext cx="5577840" cy="15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0"/>
            <a:ext cx="2535382" cy="686785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/>
          <p:cNvSpPr txBox="1"/>
          <p:nvPr/>
        </p:nvSpPr>
        <p:spPr>
          <a:xfrm>
            <a:off x="2936382" y="562986"/>
            <a:ext cx="8621634" cy="57435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28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Presentación del curso</a:t>
            </a:r>
          </a:p>
        </p:txBody>
      </p:sp>
      <p:sp>
        <p:nvSpPr>
          <p:cNvPr id="2" name="Triángulo isósceles 1"/>
          <p:cNvSpPr/>
          <p:nvPr/>
        </p:nvSpPr>
        <p:spPr>
          <a:xfrm rot="5400000">
            <a:off x="2333581" y="2579243"/>
            <a:ext cx="732117" cy="328515"/>
          </a:xfrm>
          <a:prstGeom prst="triangle">
            <a:avLst/>
          </a:prstGeom>
          <a:solidFill>
            <a:srgbClr val="EEE3C8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35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5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D5A60-A920-4188-A827-3DDD53CD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Sumilla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E389EF-3408-4C46-AE3C-EE778356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Curso teórico-práctico.</a:t>
            </a:r>
          </a:p>
          <a:p>
            <a:r>
              <a:rPr lang="es-PE" dirty="0">
                <a:ea typeface="Calibri" panose="020F0502020204030204" pitchFamily="34" charset="0"/>
              </a:rPr>
              <a:t>O</a:t>
            </a:r>
            <a:r>
              <a:rPr lang="es-P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bjetivo: presentar las técnicas para recuperar datos demográficos, describir el estado y la dinámica de la población, y preparar proyecciones de población.</a:t>
            </a:r>
          </a:p>
          <a:p>
            <a:r>
              <a:rPr lang="es-P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Comprende cuatro unidades: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s-PE" dirty="0">
                <a:ea typeface="Calibri" panose="020F0502020204030204" pitchFamily="34" charset="0"/>
              </a:rPr>
              <a:t>N</a:t>
            </a:r>
            <a:r>
              <a:rPr lang="es-P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ociones básicas y recolección de datos demográficos.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s-PE" dirty="0">
                <a:ea typeface="Calibri" panose="020F0502020204030204" pitchFamily="34" charset="0"/>
              </a:rPr>
              <a:t>E</a:t>
            </a:r>
            <a:r>
              <a:rPr lang="es-P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 estado de la población.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s-PE" dirty="0">
                <a:ea typeface="Calibri" panose="020F0502020204030204" pitchFamily="34" charset="0"/>
              </a:rPr>
              <a:t>L</a:t>
            </a:r>
            <a:r>
              <a:rPr lang="es-P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dinámica de la población.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s-PE" dirty="0">
                <a:ea typeface="Calibri" panose="020F0502020204030204" pitchFamily="34" charset="0"/>
              </a:rPr>
              <a:t>P</a:t>
            </a:r>
            <a:r>
              <a:rPr lang="es-P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royecciones de población.</a:t>
            </a:r>
            <a:endParaRPr lang="es-P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2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41FA0-59CA-467C-95C9-8F2BF852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Competencias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794E4D-C440-4AFB-AFDD-ACC8B810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9138" indent="-7191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s-P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Solución de problemas de ingeniería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19138" indent="-7191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P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5.a.	Trabajo en equipo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19138" indent="-7191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 startAt="6"/>
            </a:pPr>
            <a:r>
              <a:rPr lang="es-P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Experimentación y pruebas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19138" indent="-7191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 startAt="6"/>
            </a:pPr>
            <a:r>
              <a:rPr lang="es-P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Aprendizaje autónomo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19138" indent="-7191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 startAt="6"/>
            </a:pPr>
            <a:r>
              <a:rPr lang="es-P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Conciencia ambiental</a:t>
            </a:r>
            <a:endParaRPr lang="es-P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4083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43C51-F59E-4513-8332-3E15C09F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Estrategias didácticas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0D048-5D5C-4C4E-8D7D-753F87A0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s-ES" sz="3200" dirty="0"/>
              <a:t>Cada clase comprende: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/>
              <a:t>Una sesión teórica, los lunes y viernes, dedicada a la revisión de la teoría con demostraciones prácticas. Una sesión práctica, los viernes.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/>
              <a:t>La modalidad del curso es presencial.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/>
              <a:t>Se elaborará una monografía del curso, con una entrega en la segunda práctica calificada y la entrega final en la cuarta práctica calificada.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5219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5166F-6A52-4E1E-899A-34FEA03D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Evaluación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EA819B3-49EA-472C-9CE3-B38C66EC3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50582"/>
              </p:ext>
            </p:extLst>
          </p:nvPr>
        </p:nvGraphicFramePr>
        <p:xfrm>
          <a:off x="1769709" y="1277905"/>
          <a:ext cx="8658342" cy="4901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75216">
                  <a:extLst>
                    <a:ext uri="{9D8B030D-6E8A-4147-A177-3AD203B41FA5}">
                      <a16:colId xmlns:a16="http://schemas.microsoft.com/office/drawing/2014/main" val="1592922624"/>
                    </a:ext>
                  </a:extLst>
                </a:gridCol>
                <a:gridCol w="2983126">
                  <a:extLst>
                    <a:ext uri="{9D8B030D-6E8A-4147-A177-3AD203B41FA5}">
                      <a16:colId xmlns:a16="http://schemas.microsoft.com/office/drawing/2014/main" val="258846983"/>
                    </a:ext>
                  </a:extLst>
                </a:gridCol>
              </a:tblGrid>
              <a:tr h="3798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2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 dirty="0">
                          <a:effectLst/>
                        </a:rPr>
                        <a:t>Evidencia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331734"/>
                  </a:ext>
                </a:extLst>
              </a:tr>
              <a:tr h="752642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800" dirty="0">
                          <a:effectLst/>
                        </a:rPr>
                        <a:t>Definir los conceptos básicos.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Describir los métodos de recolectar datos.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Describir la población (edad y sexo).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 dirty="0">
                          <a:effectLst/>
                        </a:rPr>
                        <a:t>Práctica calificada (PC1)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7896403"/>
                  </a:ext>
                </a:extLst>
              </a:tr>
              <a:tr h="649749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Describir la población (distribución).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Analizar la fecundidad.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 dirty="0">
                          <a:effectLst/>
                        </a:rPr>
                        <a:t>Práctica calificada (PC2)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7227614"/>
                  </a:ext>
                </a:extLst>
              </a:tr>
              <a:tr h="808721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800" dirty="0">
                          <a:effectLst/>
                        </a:rPr>
                        <a:t>Definiciones.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800" dirty="0">
                          <a:effectLst/>
                        </a:rPr>
                        <a:t>Estado de la población.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800" dirty="0">
                          <a:effectLst/>
                        </a:rPr>
                        <a:t>Fecundidad.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Examen parcial.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6054460"/>
                  </a:ext>
                </a:extLst>
              </a:tr>
              <a:tr h="808721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800" dirty="0">
                          <a:effectLst/>
                        </a:rPr>
                        <a:t>Describir una tabla de mortalidad.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800" dirty="0">
                          <a:effectLst/>
                        </a:rPr>
                        <a:t>Describir la migración.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 dirty="0">
                          <a:effectLst/>
                        </a:rPr>
                        <a:t>Práctica calificada (PC3)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843285"/>
                  </a:ext>
                </a:extLst>
              </a:tr>
              <a:tr h="6247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s-PE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Estimar el crecimiento.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s-PE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Exponer los métodos de proyecciones de población.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 dirty="0">
                          <a:effectLst/>
                        </a:rPr>
                        <a:t>Práctica calificada (PC4)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4012329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s-PE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Exponer los conceptos y métodos de la demografía.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Examen final.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9664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4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12861C3-C437-4B8C-9E62-E83D0BC7A0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73" y="1964161"/>
            <a:ext cx="5577840" cy="15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62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4948</TotalTime>
  <Words>280</Words>
  <Application>Microsoft Office PowerPoint</Application>
  <PresentationFormat>Panorámica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Sumilla del curso</vt:lpstr>
      <vt:lpstr>Competencias</vt:lpstr>
      <vt:lpstr>Estrategias didácticas</vt:lpstr>
      <vt:lpstr>Evaluación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Rubén Durand Pardo</cp:lastModifiedBy>
  <cp:revision>287</cp:revision>
  <cp:lastPrinted>2022-04-04T15:02:37Z</cp:lastPrinted>
  <dcterms:created xsi:type="dcterms:W3CDTF">2017-10-09T22:38:48Z</dcterms:created>
  <dcterms:modified xsi:type="dcterms:W3CDTF">2024-03-25T20:19:02Z</dcterms:modified>
</cp:coreProperties>
</file>