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8E221-C739-97A5-76CF-4BEA24A05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2761D6-6501-3023-7D2B-5F710D9E7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s-PE"/>
              <a:t>按一下以編輯母片子標題樣式</a:t>
            </a:r>
            <a:endParaRPr lang="es-PE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E71B23-A5B6-ED11-F975-912B1EC1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018F-B8BB-4109-9E45-6ACF9D0E1954}" type="datetimeFigureOut">
              <a:rPr lang="es-PE" smtClean="0"/>
              <a:t>2/12/2023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E1B085-F857-5C63-0737-3E857B77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F7ADF5-C961-B8BA-B6E0-3FD19BA8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F77-6579-40E6-8834-3F38E00919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571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28018-FA0E-973B-2D6A-F49BC9BD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77B0A3-FA3E-0BEE-F9D3-B47981FE3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F2710-538D-7B4C-6461-F09ABFBF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018F-B8BB-4109-9E45-6ACF9D0E1954}" type="datetimeFigureOut">
              <a:rPr lang="es-PE" smtClean="0"/>
              <a:t>2/12/2023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E83E78-082F-85FE-0F33-C6EF4C4D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D6E6C0-FEC8-CE9A-A3C7-648A6E81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F77-6579-40E6-8834-3F38E00919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234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CBF2FE-5050-6298-8E0C-5A99A76B8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D9D2A0-D4DA-E994-C1D1-53D641CB5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83EB0-2FA0-A35A-62D9-0AE5AFC6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018F-B8BB-4109-9E45-6ACF9D0E1954}" type="datetimeFigureOut">
              <a:rPr lang="es-PE" smtClean="0"/>
              <a:t>2/12/2023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E875AB-EDB9-F88A-85F5-192BE556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D3FF9B-687B-CC54-7CC7-D76B2B21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F77-6579-40E6-8834-3F38E00919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442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C770E-00A3-C052-D22A-9D3790A9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51EF88-F15E-A8A5-AF98-D056547D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FDF262-5E73-26FD-BD13-C26CE0C2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018F-B8BB-4109-9E45-6ACF9D0E1954}" type="datetimeFigureOut">
              <a:rPr lang="es-PE" smtClean="0"/>
              <a:t>2/12/2023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CF76FE-4BD6-BC89-25D0-702D48CD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4FA234-CA3E-05E4-D269-5AFFF6D9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F77-6579-40E6-8834-3F38E00919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32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7C1EB-DDA8-9A4A-2211-4FE8E956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E8CD42-C709-6A45-90C4-EDC99C11C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s-PE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DE4832-5C2E-F831-2BBA-025D10A7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018F-B8BB-4109-9E45-6ACF9D0E1954}" type="datetimeFigureOut">
              <a:rPr lang="es-PE" smtClean="0"/>
              <a:t>2/12/2023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A60128-1244-4152-B14F-F43690AD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DF58DE-186E-A84D-1F96-DC80D2E6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F77-6579-40E6-8834-3F38E00919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658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513C5-FAFD-19C8-46D1-8C077AD3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2E46EE-9133-F62E-ADAB-F4A324E11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6D55DC-B582-3E8E-8630-0BF3A3FCA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CE927C-15B3-BF6D-7F86-41455FF5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018F-B8BB-4109-9E45-6ACF9D0E1954}" type="datetimeFigureOut">
              <a:rPr lang="es-PE" smtClean="0"/>
              <a:t>2/12/2023</a:t>
            </a:fld>
            <a:endParaRPr lang="es-PE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35A607-8600-AE65-6802-A0A049E4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FB8FCD-A46D-0D72-DEB9-F1AAE8C8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F77-6579-40E6-8834-3F38E00919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814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0D9152-DCD1-BE44-E593-79EA1429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0D6570-1494-A847-DC63-68B240B0B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s-PE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F8DC2F-1122-C7CE-3C5C-DC016CD86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4464BA-648F-F6E3-1B68-ADCC55B8F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s-PE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C3DF13D-0EC0-C14F-34CA-121499DAE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25B7F7D-E25C-735B-543F-C7D7DE23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018F-B8BB-4109-9E45-6ACF9D0E1954}" type="datetimeFigureOut">
              <a:rPr lang="es-PE" smtClean="0"/>
              <a:t>2/12/2023</a:t>
            </a:fld>
            <a:endParaRPr lang="es-PE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4205BE-D6BD-292E-E21A-8642C8DA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0497EE9-541F-E2D0-CF39-79EAD783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F77-6579-40E6-8834-3F38E00919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119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EB6EC-7F42-4810-977B-89338A0B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7B8D7E-F64F-D3E9-B899-FA2011B0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018F-B8BB-4109-9E45-6ACF9D0E1954}" type="datetimeFigureOut">
              <a:rPr lang="es-PE" smtClean="0"/>
              <a:t>2/12/2023</a:t>
            </a:fld>
            <a:endParaRPr lang="es-PE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570C368-BBCC-A1E4-42F9-72375784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270C26-4447-5D97-465E-B51F273B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F77-6579-40E6-8834-3F38E00919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679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6A36C5-92B8-4DA7-2B29-8DFBDD35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018F-B8BB-4109-9E45-6ACF9D0E1954}" type="datetimeFigureOut">
              <a:rPr lang="es-PE" smtClean="0"/>
              <a:t>2/12/2023</a:t>
            </a:fld>
            <a:endParaRPr lang="es-PE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9C946E-8CDD-2627-EF84-50B84E27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C77635-116D-D1D1-469A-1244CC28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F77-6579-40E6-8834-3F38E00919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956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9851E-F480-3236-58B6-A0C2FBB7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456876-15A2-C754-A058-63B3FF49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BA3F6F-C6E2-3498-7166-7123E543C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s-PE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68D163-4DF9-561B-9AD7-048A4A6B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018F-B8BB-4109-9E45-6ACF9D0E1954}" type="datetimeFigureOut">
              <a:rPr lang="es-PE" smtClean="0"/>
              <a:t>2/12/2023</a:t>
            </a:fld>
            <a:endParaRPr lang="es-PE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189FB5-5C2C-AC2C-6C56-514243FD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49A2DE-2948-C90E-8645-4B0DA04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F77-6579-40E6-8834-3F38E00919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812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B094F-951A-5BCD-CCFA-DBFDBAEF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1A9751D-7D40-389F-598B-8A4D9ECD3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65BFB4-EBD8-6F7A-738F-0C7FD3F81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s-PE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5DEFE7-2CBB-1CDC-AE41-014BAA26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018F-B8BB-4109-9E45-6ACF9D0E1954}" type="datetimeFigureOut">
              <a:rPr lang="es-PE" smtClean="0"/>
              <a:t>2/12/2023</a:t>
            </a:fld>
            <a:endParaRPr lang="es-PE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DFDFB9-3C27-A3B2-7C59-499A2DA5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8297A6-88A3-7C96-131A-60673092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F77-6579-40E6-8834-3F38E00919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634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265A45-3062-9A0A-1B35-285E1770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676DCE-4693-E1B2-1200-8242124C5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EC4C97-D218-8BB7-2B6C-62518E33C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018F-B8BB-4109-9E45-6ACF9D0E1954}" type="datetimeFigureOut">
              <a:rPr lang="es-PE" smtClean="0"/>
              <a:t>2/12/2023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B055D6-8CBC-F8B7-1217-67626F89C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0FCC8F-B934-87EB-C51A-0C0765796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BF77-6579-40E6-8834-3F38E00919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09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F6C498-8577-2E79-E822-AFDB63A43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" r="779" b="1699"/>
          <a:stretch/>
        </p:blipFill>
        <p:spPr>
          <a:xfrm>
            <a:off x="0" y="1963"/>
            <a:ext cx="12192000" cy="686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17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16B1FE-0921-F08C-D06D-F8036BF4F7FF}"/>
              </a:ext>
            </a:extLst>
          </p:cNvPr>
          <p:cNvSpPr/>
          <p:nvPr/>
        </p:nvSpPr>
        <p:spPr>
          <a:xfrm>
            <a:off x="0" y="0"/>
            <a:ext cx="12192000" cy="4220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CB5017-212F-8F47-B444-634EA4360831}"/>
              </a:ext>
            </a:extLst>
          </p:cNvPr>
          <p:cNvSpPr/>
          <p:nvPr/>
        </p:nvSpPr>
        <p:spPr>
          <a:xfrm>
            <a:off x="0" y="422031"/>
            <a:ext cx="121920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088B22-BDF2-8AF1-48C3-597436BEEE33}"/>
              </a:ext>
            </a:extLst>
          </p:cNvPr>
          <p:cNvSpPr txBox="1"/>
          <p:nvPr/>
        </p:nvSpPr>
        <p:spPr>
          <a:xfrm>
            <a:off x="368968" y="648398"/>
            <a:ext cx="633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>
                <a:latin typeface="Aptos Narrow" panose="020B0004020202020204" pitchFamily="34" charset="0"/>
              </a:rPr>
              <a:t>Modelo Unifactorial Balanceado de Efectos Fijos</a:t>
            </a:r>
            <a:endParaRPr lang="es-PE" sz="2400" dirty="0">
              <a:latin typeface="Aptos Narrow" panose="020B00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380A723-4F68-262E-5D13-AA5919BD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1758462"/>
            <a:ext cx="11388607" cy="42604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BF25D6E-2120-0713-5354-9265C5F61355}"/>
              </a:ext>
            </a:extLst>
          </p:cNvPr>
          <p:cNvSpPr/>
          <p:nvPr/>
        </p:nvSpPr>
        <p:spPr>
          <a:xfrm>
            <a:off x="2935706" y="2197767"/>
            <a:ext cx="5277853" cy="4331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014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16B1FE-0921-F08C-D06D-F8036BF4F7FF}"/>
              </a:ext>
            </a:extLst>
          </p:cNvPr>
          <p:cNvSpPr/>
          <p:nvPr/>
        </p:nvSpPr>
        <p:spPr>
          <a:xfrm>
            <a:off x="0" y="0"/>
            <a:ext cx="12192000" cy="4220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CB5017-212F-8F47-B444-634EA4360831}"/>
              </a:ext>
            </a:extLst>
          </p:cNvPr>
          <p:cNvSpPr/>
          <p:nvPr/>
        </p:nvSpPr>
        <p:spPr>
          <a:xfrm>
            <a:off x="0" y="422031"/>
            <a:ext cx="121920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088B22-BDF2-8AF1-48C3-597436BEEE33}"/>
              </a:ext>
            </a:extLst>
          </p:cNvPr>
          <p:cNvSpPr txBox="1"/>
          <p:nvPr/>
        </p:nvSpPr>
        <p:spPr>
          <a:xfrm>
            <a:off x="368968" y="648398"/>
            <a:ext cx="633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ptos Narrow" panose="020B0004020202020204" pitchFamily="34" charset="0"/>
              </a:rPr>
              <a:t>EJEMPLO</a:t>
            </a:r>
            <a:endParaRPr lang="es-PE" sz="2400" dirty="0">
              <a:latin typeface="Aptos Narrow" panose="020B00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D561925-E12F-F298-322F-77756570E045}"/>
                  </a:ext>
                </a:extLst>
              </p:cNvPr>
              <p:cNvSpPr txBox="1"/>
              <p:nvPr/>
            </p:nvSpPr>
            <p:spPr>
              <a:xfrm>
                <a:off x="850231" y="1758462"/>
                <a:ext cx="10601540" cy="14773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𝑆𝑒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𝑙𝑙𝑒𝑣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ó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𝑐𝑎𝑏𝑜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𝑒𝑥𝑝𝑒𝑟𝑖𝑚𝑒𝑛𝑡𝑜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𝑓𝑖𝑛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𝑑𝑒𝑡𝑒𝑟𝑚𝑖𝑛𝑎𝑟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𝑐𝑢𝑎𝑡𝑟𝑜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𝑡𝑒𝑚𝑝𝑒𝑟𝑎𝑡𝑢𝑟𝑎𝑠</m:t>
                      </m:r>
                    </m:oMath>
                  </m:oMathPara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𝑐𝑜𝑐𝑐𝑖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𝑒𝑠𝑝𝑒𝑐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𝑓𝑖𝑐𝑎𝑠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𝑎𝑓𝑒𝑐𝑡𝑎𝑛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𝑑𝑒𝑛𝑠𝑖𝑑𝑎𝑑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𝑐𝑖𝑒𝑟𝑡𝑜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𝑡𝑖𝑝𝑜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𝑙𝑎𝑑𝑟𝑖𝑙𝑙𝑜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𝐸𝑙</m:t>
                      </m:r>
                    </m:oMath>
                  </m:oMathPara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𝑒𝑥𝑝𝑒𝑟𝑖𝑚𝑒𝑛𝑡𝑜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𝑝𝑟𝑜𝑑𝑢𝑗𝑜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𝑠𝑖𝑔𝑢𝑖𝑒𝑛𝑡𝑒𝑠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𝑑𝑎𝑡𝑜𝑠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</a:p>
              <a:p>
                <a:pPr algn="just"/>
              </a:p>
              <a:p>
                <a:pPr algn="just"/>
                <a:endParaRPr lang="es-ES" sz="2400" dirty="0"/>
              </a:p>
              <a:p>
                <a:pPr algn="just"/>
                <a:endParaRPr lang="es-E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D561925-E12F-F298-322F-77756570E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1" y="1758462"/>
                <a:ext cx="10601540" cy="1477328"/>
              </a:xfrm>
              <a:prstGeom prst="rect">
                <a:avLst/>
              </a:prstGeom>
              <a:blipFill>
                <a:blip r:embed="rId2"/>
                <a:stretch>
                  <a:fillRect l="-460" t="-3292" r="-80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92B15CAF-8DC3-5CB3-6378-20AE431E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93" y="3380822"/>
            <a:ext cx="7701213" cy="256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5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16B1FE-0921-F08C-D06D-F8036BF4F7FF}"/>
              </a:ext>
            </a:extLst>
          </p:cNvPr>
          <p:cNvSpPr/>
          <p:nvPr/>
        </p:nvSpPr>
        <p:spPr>
          <a:xfrm>
            <a:off x="0" y="0"/>
            <a:ext cx="12192000" cy="4220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CB5017-212F-8F47-B444-634EA4360831}"/>
              </a:ext>
            </a:extLst>
          </p:cNvPr>
          <p:cNvSpPr/>
          <p:nvPr/>
        </p:nvSpPr>
        <p:spPr>
          <a:xfrm>
            <a:off x="0" y="422031"/>
            <a:ext cx="121920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088B22-BDF2-8AF1-48C3-597436BEEE33}"/>
              </a:ext>
            </a:extLst>
          </p:cNvPr>
          <p:cNvSpPr txBox="1"/>
          <p:nvPr/>
        </p:nvSpPr>
        <p:spPr>
          <a:xfrm>
            <a:off x="368968" y="648398"/>
            <a:ext cx="633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ptos Narrow" panose="020B0004020202020204" pitchFamily="34" charset="0"/>
              </a:rPr>
              <a:t>SOLUCIÓN</a:t>
            </a:r>
            <a:endParaRPr lang="es-PE" sz="2400" dirty="0">
              <a:latin typeface="Aptos Narrow" panose="020B00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E9F6BE6-890E-0B35-563A-18E827C9B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00" y="2111651"/>
            <a:ext cx="8386763" cy="390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2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16B1FE-0921-F08C-D06D-F8036BF4F7FF}"/>
              </a:ext>
            </a:extLst>
          </p:cNvPr>
          <p:cNvSpPr/>
          <p:nvPr/>
        </p:nvSpPr>
        <p:spPr>
          <a:xfrm>
            <a:off x="0" y="0"/>
            <a:ext cx="12192000" cy="4220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CB5017-212F-8F47-B444-634EA4360831}"/>
              </a:ext>
            </a:extLst>
          </p:cNvPr>
          <p:cNvSpPr/>
          <p:nvPr/>
        </p:nvSpPr>
        <p:spPr>
          <a:xfrm>
            <a:off x="0" y="422031"/>
            <a:ext cx="121920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088B22-BDF2-8AF1-48C3-597436BEEE33}"/>
              </a:ext>
            </a:extLst>
          </p:cNvPr>
          <p:cNvSpPr txBox="1"/>
          <p:nvPr/>
        </p:nvSpPr>
        <p:spPr>
          <a:xfrm>
            <a:off x="368968" y="648398"/>
            <a:ext cx="633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ptos Narrow" panose="020B0004020202020204" pitchFamily="34" charset="0"/>
              </a:rPr>
              <a:t>SOLUCIÓN</a:t>
            </a:r>
            <a:endParaRPr lang="es-PE" sz="2400" dirty="0">
              <a:latin typeface="Aptos Narrow" panose="020B00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867716-469D-76CF-C5C2-6F1FCDC9D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1758462"/>
            <a:ext cx="8454190" cy="446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2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16B1FE-0921-F08C-D06D-F8036BF4F7FF}"/>
              </a:ext>
            </a:extLst>
          </p:cNvPr>
          <p:cNvSpPr/>
          <p:nvPr/>
        </p:nvSpPr>
        <p:spPr>
          <a:xfrm>
            <a:off x="0" y="0"/>
            <a:ext cx="12192000" cy="4220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CB5017-212F-8F47-B444-634EA4360831}"/>
              </a:ext>
            </a:extLst>
          </p:cNvPr>
          <p:cNvSpPr/>
          <p:nvPr/>
        </p:nvSpPr>
        <p:spPr>
          <a:xfrm>
            <a:off x="0" y="422031"/>
            <a:ext cx="121920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088B22-BDF2-8AF1-48C3-597436BEEE33}"/>
              </a:ext>
            </a:extLst>
          </p:cNvPr>
          <p:cNvSpPr txBox="1"/>
          <p:nvPr/>
        </p:nvSpPr>
        <p:spPr>
          <a:xfrm>
            <a:off x="0" y="648398"/>
            <a:ext cx="3404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ptos Narrow" panose="020B0004020202020204" pitchFamily="34" charset="0"/>
              </a:rPr>
              <a:t>CONCEPTOS PREVIOS</a:t>
            </a:r>
            <a:endParaRPr lang="es-PE" sz="2400" dirty="0">
              <a:latin typeface="Aptos Narrow" panose="020B0004020202020204" pitchFamily="34" charset="0"/>
            </a:endParaRPr>
          </a:p>
        </p:txBody>
      </p:sp>
      <p:pic>
        <p:nvPicPr>
          <p:cNvPr id="7" name="圖片 6" descr="一張含有 植物, 耶誕樹, 樹狀, 雲杉 的圖片&#10;&#10;自動產生的描述">
            <a:extLst>
              <a:ext uri="{FF2B5EF4-FFF2-40B4-BE49-F238E27FC236}">
                <a16:creationId xmlns:a16="http://schemas.microsoft.com/office/drawing/2014/main" id="{FA737F2B-7704-8C22-0813-787B5DEC2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7" y="1659987"/>
            <a:ext cx="3586756" cy="4775982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A1B1540-D119-879C-80A2-CD152D224802}"/>
              </a:ext>
            </a:extLst>
          </p:cNvPr>
          <p:cNvCxnSpPr/>
          <p:nvPr/>
        </p:nvCxnSpPr>
        <p:spPr>
          <a:xfrm>
            <a:off x="3981157" y="2194560"/>
            <a:ext cx="0" cy="3798277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92261F7-69DA-87BF-A409-6FB10CC824D9}"/>
              </a:ext>
            </a:extLst>
          </p:cNvPr>
          <p:cNvSpPr txBox="1"/>
          <p:nvPr/>
        </p:nvSpPr>
        <p:spPr>
          <a:xfrm>
            <a:off x="3450102" y="3585866"/>
            <a:ext cx="106211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1200" dirty="0"/>
          </a:p>
          <a:p>
            <a:pPr algn="ctr"/>
            <a:r>
              <a:rPr lang="es-ES" sz="1200" b="1" dirty="0"/>
              <a:t>Y</a:t>
            </a:r>
          </a:p>
          <a:p>
            <a:pPr algn="ctr"/>
            <a:r>
              <a:rPr lang="es-ES" sz="1200" dirty="0"/>
              <a:t>Crecimiento de la planta</a:t>
            </a:r>
          </a:p>
          <a:p>
            <a:pPr algn="ctr"/>
            <a:endParaRPr lang="es-PE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8F1E2F-8833-31E0-3BCB-D7818594F6CA}"/>
              </a:ext>
            </a:extLst>
          </p:cNvPr>
          <p:cNvSpPr txBox="1"/>
          <p:nvPr/>
        </p:nvSpPr>
        <p:spPr>
          <a:xfrm>
            <a:off x="5946531" y="1758462"/>
            <a:ext cx="452862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>
              <a:latin typeface="Aptos Narrow" panose="020B0004020202020204" pitchFamily="34" charset="0"/>
            </a:endParaRPr>
          </a:p>
          <a:p>
            <a:r>
              <a:rPr lang="es-ES" b="1" dirty="0">
                <a:latin typeface="Aptos Narrow" panose="020B0004020202020204" pitchFamily="34" charset="0"/>
              </a:rPr>
              <a:t>                                     Factor :    </a:t>
            </a:r>
            <a:r>
              <a:rPr lang="es-ES" dirty="0">
                <a:latin typeface="Aptos Narrow" panose="020B0004020202020204" pitchFamily="34" charset="0"/>
              </a:rPr>
              <a:t>Tipo de Abono</a:t>
            </a:r>
          </a:p>
          <a:p>
            <a:r>
              <a:rPr lang="es-ES" b="1" dirty="0">
                <a:latin typeface="Aptos Narrow" panose="020B0004020202020204" pitchFamily="34" charset="0"/>
              </a:rPr>
              <a:t>Tratamientos o niveles :    </a:t>
            </a:r>
            <a:r>
              <a:rPr lang="es-ES" dirty="0">
                <a:latin typeface="Aptos Narrow" panose="020B0004020202020204" pitchFamily="34" charset="0"/>
              </a:rPr>
              <a:t>A, B, C</a:t>
            </a:r>
          </a:p>
          <a:p>
            <a:endParaRPr lang="es-ES" dirty="0">
              <a:latin typeface="Aptos Narrow" panose="020B0004020202020204" pitchFamily="34" charset="0"/>
            </a:endParaRPr>
          </a:p>
          <a:p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1469D33-A4A8-58CE-4D3B-C75872A31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775" y="2946189"/>
            <a:ext cx="3560650" cy="229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1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16B1FE-0921-F08C-D06D-F8036BF4F7FF}"/>
              </a:ext>
            </a:extLst>
          </p:cNvPr>
          <p:cNvSpPr/>
          <p:nvPr/>
        </p:nvSpPr>
        <p:spPr>
          <a:xfrm>
            <a:off x="0" y="0"/>
            <a:ext cx="12192000" cy="4220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CB5017-212F-8F47-B444-634EA4360831}"/>
              </a:ext>
            </a:extLst>
          </p:cNvPr>
          <p:cNvSpPr/>
          <p:nvPr/>
        </p:nvSpPr>
        <p:spPr>
          <a:xfrm>
            <a:off x="0" y="422031"/>
            <a:ext cx="121920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088B22-BDF2-8AF1-48C3-597436BEEE33}"/>
              </a:ext>
            </a:extLst>
          </p:cNvPr>
          <p:cNvSpPr txBox="1"/>
          <p:nvPr/>
        </p:nvSpPr>
        <p:spPr>
          <a:xfrm>
            <a:off x="0" y="648398"/>
            <a:ext cx="434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ptos Narrow" panose="020B0004020202020204" pitchFamily="34" charset="0"/>
              </a:rPr>
              <a:t>PLANTEAMIENTO DEL MODELO</a:t>
            </a:r>
            <a:endParaRPr lang="es-PE" sz="2400" dirty="0">
              <a:latin typeface="Aptos Narrow" panose="020B0004020202020204" pitchFamily="34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A1B1540-D119-879C-80A2-CD152D224802}"/>
              </a:ext>
            </a:extLst>
          </p:cNvPr>
          <p:cNvCxnSpPr>
            <a:cxnSpLocks/>
          </p:cNvCxnSpPr>
          <p:nvPr/>
        </p:nvCxnSpPr>
        <p:spPr>
          <a:xfrm>
            <a:off x="5458095" y="1771689"/>
            <a:ext cx="0" cy="4664280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58F1E2F-8833-31E0-3BCB-D7818594F6CA}"/>
                  </a:ext>
                </a:extLst>
              </p:cNvPr>
              <p:cNvSpPr txBox="1"/>
              <p:nvPr/>
            </p:nvSpPr>
            <p:spPr>
              <a:xfrm>
                <a:off x="614383" y="1844278"/>
                <a:ext cx="452862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400" dirty="0">
                    <a:latin typeface="Aptos Narrow" panose="020B0004020202020204" pitchFamily="34" charset="0"/>
                  </a:rPr>
                  <a:t>+</a:t>
                </a:r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400" dirty="0">
                    <a:latin typeface="Aptos Narrow" panose="020B0004020202020204" pitchFamily="34" charset="0"/>
                  </a:rPr>
                  <a:t> +</a:t>
                </a:r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ES" sz="2400" dirty="0">
                    <a:latin typeface="Aptos Narrow" panose="020B0004020202020204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58F1E2F-8833-31E0-3BCB-D7818594F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83" y="1844278"/>
                <a:ext cx="4528625" cy="461665"/>
              </a:xfrm>
              <a:prstGeom prst="rect">
                <a:avLst/>
              </a:prstGeom>
              <a:blipFill>
                <a:blip r:embed="rId2"/>
                <a:stretch>
                  <a:fillRect l="-404" t="-10667" b="-30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F046B35-1C29-E4E1-9DFF-0AB3F90E62FA}"/>
                  </a:ext>
                </a:extLst>
              </p:cNvPr>
              <p:cNvSpPr txBox="1"/>
              <p:nvPr/>
            </p:nvSpPr>
            <p:spPr>
              <a:xfrm>
                <a:off x="-437382" y="2788772"/>
                <a:ext cx="5706204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;          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𝑎𝑝𝑙𝑖𝑐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ó 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;     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𝑐𝑎𝑠𝑜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𝑐𝑜𝑛𝑡𝑟𝑎𝑟𝑖𝑜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20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F046B35-1C29-E4E1-9DFF-0AB3F90E6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7382" y="2788772"/>
                <a:ext cx="5706204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1935528-7374-8616-FBC1-C8B33AD43A20}"/>
                  </a:ext>
                </a:extLst>
              </p:cNvPr>
              <p:cNvSpPr txBox="1"/>
              <p:nvPr/>
            </p:nvSpPr>
            <p:spPr>
              <a:xfrm>
                <a:off x="-437382" y="3984652"/>
                <a:ext cx="5706204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;          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𝑎𝑝𝑙𝑖𝑐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ó 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;     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𝑐𝑎𝑠𝑜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𝑐𝑜𝑛𝑡𝑟𝑎𝑟𝑖𝑜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20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1935528-7374-8616-FBC1-C8B33AD43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7382" y="3984652"/>
                <a:ext cx="5706204" cy="778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370F877-6043-634E-A19A-13271591A805}"/>
                  </a:ext>
                </a:extLst>
              </p:cNvPr>
              <p:cNvSpPr txBox="1"/>
              <p:nvPr/>
            </p:nvSpPr>
            <p:spPr>
              <a:xfrm>
                <a:off x="-416087" y="5180532"/>
                <a:ext cx="5706204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;          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𝑎𝑝𝑙𝑖𝑐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ó 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;     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𝑐𝑎𝑠𝑜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𝑐𝑜𝑛𝑡𝑟𝑎𝑟𝑖𝑜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20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370F877-6043-634E-A19A-13271591A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6087" y="5180532"/>
                <a:ext cx="5706204" cy="778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4E5E1C9-65AC-2226-B513-9BEC3CE5F056}"/>
                  </a:ext>
                </a:extLst>
              </p:cNvPr>
              <p:cNvSpPr txBox="1"/>
              <p:nvPr/>
            </p:nvSpPr>
            <p:spPr>
              <a:xfrm>
                <a:off x="6301309" y="2345113"/>
                <a:ext cx="527630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" sz="2400" dirty="0">
                    <a:latin typeface="Aptos Narrow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0 +</m:t>
                    </m:r>
                  </m:oMath>
                </a14:m>
                <a:r>
                  <a:rPr lang="es-ES" sz="2400" dirty="0">
                    <a:latin typeface="Aptos Narrow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4E5E1C9-65AC-2226-B513-9BEC3CE5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309" y="2345113"/>
                <a:ext cx="5276307" cy="461665"/>
              </a:xfrm>
              <a:prstGeom prst="rect">
                <a:avLst/>
              </a:prstGeom>
              <a:blipFill>
                <a:blip r:embed="rId6"/>
                <a:stretch>
                  <a:fillRect l="-347" b="-17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EF91153-D72A-664F-3048-4C3AD2F46371}"/>
                  </a:ext>
                </a:extLst>
              </p:cNvPr>
              <p:cNvSpPr txBox="1"/>
              <p:nvPr/>
            </p:nvSpPr>
            <p:spPr>
              <a:xfrm>
                <a:off x="6301308" y="2851441"/>
                <a:ext cx="527630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" sz="2400" dirty="0">
                    <a:latin typeface="Aptos Narrow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0 +</m:t>
                    </m:r>
                  </m:oMath>
                </a14:m>
                <a:r>
                  <a:rPr lang="es-ES" sz="2400" dirty="0">
                    <a:latin typeface="Aptos Narrow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EF91153-D72A-664F-3048-4C3AD2F46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308" y="2851441"/>
                <a:ext cx="5276307" cy="461665"/>
              </a:xfrm>
              <a:prstGeom prst="rect">
                <a:avLst/>
              </a:prstGeom>
              <a:blipFill>
                <a:blip r:embed="rId7"/>
                <a:stretch>
                  <a:fillRect l="-347" b="-17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5D30919-0B79-8ECA-9DEE-D8C1C5D07C04}"/>
                  </a:ext>
                </a:extLst>
              </p:cNvPr>
              <p:cNvSpPr txBox="1"/>
              <p:nvPr/>
            </p:nvSpPr>
            <p:spPr>
              <a:xfrm>
                <a:off x="6301308" y="3662567"/>
                <a:ext cx="527630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+0+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0 +</m:t>
                    </m:r>
                  </m:oMath>
                </a14:m>
                <a:r>
                  <a:rPr lang="es-ES" sz="2400" dirty="0">
                    <a:latin typeface="Aptos Narrow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5D30919-0B79-8ECA-9DEE-D8C1C5D07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308" y="3662567"/>
                <a:ext cx="5276307" cy="461665"/>
              </a:xfrm>
              <a:prstGeom prst="rect">
                <a:avLst/>
              </a:prstGeom>
              <a:blipFill>
                <a:blip r:embed="rId8"/>
                <a:stretch>
                  <a:fillRect l="-347" b="-157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D9D24BFF-590E-F140-6065-A96CC34F13FD}"/>
                  </a:ext>
                </a:extLst>
              </p:cNvPr>
              <p:cNvSpPr txBox="1"/>
              <p:nvPr/>
            </p:nvSpPr>
            <p:spPr>
              <a:xfrm>
                <a:off x="6301308" y="4164667"/>
                <a:ext cx="527630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+0+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0 +</m:t>
                    </m:r>
                  </m:oMath>
                </a14:m>
                <a:r>
                  <a:rPr lang="es-ES" sz="2400" dirty="0">
                    <a:latin typeface="Aptos Narrow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D9D24BFF-590E-F140-6065-A96CC34F1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308" y="4164667"/>
                <a:ext cx="5276307" cy="461665"/>
              </a:xfrm>
              <a:prstGeom prst="rect">
                <a:avLst/>
              </a:prstGeom>
              <a:blipFill>
                <a:blip r:embed="rId9"/>
                <a:stretch>
                  <a:fillRect l="-347" b="-157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0EA64ED-F63B-1AE4-9F36-D157594C861D}"/>
                  </a:ext>
                </a:extLst>
              </p:cNvPr>
              <p:cNvSpPr txBox="1"/>
              <p:nvPr/>
            </p:nvSpPr>
            <p:spPr>
              <a:xfrm>
                <a:off x="6301308" y="4940526"/>
                <a:ext cx="527630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+0+0+ 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sz="2400" dirty="0">
                    <a:latin typeface="Aptos Narrow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0EA64ED-F63B-1AE4-9F36-D157594C8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308" y="4940526"/>
                <a:ext cx="5276307" cy="461665"/>
              </a:xfrm>
              <a:prstGeom prst="rect">
                <a:avLst/>
              </a:prstGeom>
              <a:blipFill>
                <a:blip r:embed="rId10"/>
                <a:stretch>
                  <a:fillRect l="-347" b="-157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42E767E-B53B-9058-8A00-DDF6B655060E}"/>
                  </a:ext>
                </a:extLst>
              </p:cNvPr>
              <p:cNvSpPr txBox="1"/>
              <p:nvPr/>
            </p:nvSpPr>
            <p:spPr>
              <a:xfrm>
                <a:off x="6301308" y="5440757"/>
                <a:ext cx="527630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+0+0+ 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sz="2400" dirty="0">
                    <a:latin typeface="Aptos Narrow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42E767E-B53B-9058-8A00-DDF6B6550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308" y="5440757"/>
                <a:ext cx="5276307" cy="461665"/>
              </a:xfrm>
              <a:prstGeom prst="rect">
                <a:avLst/>
              </a:prstGeom>
              <a:blipFill>
                <a:blip r:embed="rId11"/>
                <a:stretch>
                  <a:fillRect l="-347" b="-17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B1AFCB6-7107-7521-68F5-B4AC4F203ED9}"/>
                  </a:ext>
                </a:extLst>
              </p:cNvPr>
              <p:cNvSpPr txBox="1"/>
              <p:nvPr/>
            </p:nvSpPr>
            <p:spPr>
              <a:xfrm>
                <a:off x="6096000" y="3324068"/>
                <a:ext cx="4230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ES" sz="20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B1AFCB6-7107-7521-68F5-B4AC4F203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24068"/>
                <a:ext cx="4230328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31A71D6-8D25-9192-44EA-879680198D9F}"/>
                  </a:ext>
                </a:extLst>
              </p:cNvPr>
              <p:cNvSpPr txBox="1"/>
              <p:nvPr/>
            </p:nvSpPr>
            <p:spPr>
              <a:xfrm>
                <a:off x="6096000" y="4583295"/>
                <a:ext cx="4230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ES" sz="20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31A71D6-8D25-9192-44EA-879680198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83295"/>
                <a:ext cx="423032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827B05C-251B-51CF-6C25-2AEA699DF793}"/>
                  </a:ext>
                </a:extLst>
              </p:cNvPr>
              <p:cNvSpPr txBox="1"/>
              <p:nvPr/>
            </p:nvSpPr>
            <p:spPr>
              <a:xfrm>
                <a:off x="6133329" y="5883025"/>
                <a:ext cx="4230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ES" sz="20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827B05C-251B-51CF-6C25-2AEA699DF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329" y="5883025"/>
                <a:ext cx="423032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74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16B1FE-0921-F08C-D06D-F8036BF4F7FF}"/>
              </a:ext>
            </a:extLst>
          </p:cNvPr>
          <p:cNvSpPr/>
          <p:nvPr/>
        </p:nvSpPr>
        <p:spPr>
          <a:xfrm>
            <a:off x="0" y="0"/>
            <a:ext cx="12192000" cy="4220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CB5017-212F-8F47-B444-634EA4360831}"/>
              </a:ext>
            </a:extLst>
          </p:cNvPr>
          <p:cNvSpPr/>
          <p:nvPr/>
        </p:nvSpPr>
        <p:spPr>
          <a:xfrm>
            <a:off x="0" y="422031"/>
            <a:ext cx="121920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088B22-BDF2-8AF1-48C3-597436BEEE33}"/>
              </a:ext>
            </a:extLst>
          </p:cNvPr>
          <p:cNvSpPr txBox="1"/>
          <p:nvPr/>
        </p:nvSpPr>
        <p:spPr>
          <a:xfrm>
            <a:off x="0" y="648398"/>
            <a:ext cx="434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ptos Narrow" panose="020B0004020202020204" pitchFamily="34" charset="0"/>
              </a:rPr>
              <a:t>REPRESENTACIÓN MATRICIAL</a:t>
            </a:r>
            <a:endParaRPr lang="es-PE" sz="2400" dirty="0">
              <a:latin typeface="Aptos Narrow" panose="020B0004020202020204" pitchFamily="34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A1B1540-D119-879C-80A2-CD152D224802}"/>
              </a:ext>
            </a:extLst>
          </p:cNvPr>
          <p:cNvCxnSpPr>
            <a:cxnSpLocks/>
          </p:cNvCxnSpPr>
          <p:nvPr/>
        </p:nvCxnSpPr>
        <p:spPr>
          <a:xfrm>
            <a:off x="5586432" y="1762772"/>
            <a:ext cx="0" cy="4664280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58F1E2F-8833-31E0-3BCB-D7818594F6CA}"/>
                  </a:ext>
                </a:extLst>
              </p:cNvPr>
              <p:cNvSpPr txBox="1"/>
              <p:nvPr/>
            </p:nvSpPr>
            <p:spPr>
              <a:xfrm>
                <a:off x="6273411" y="1717227"/>
                <a:ext cx="5011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∗4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4∗1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+  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</m:sub>
                      </m:sSub>
                    </m:oMath>
                  </m:oMathPara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58F1E2F-8833-31E0-3BCB-D7818594F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411" y="1717227"/>
                <a:ext cx="5011689" cy="461665"/>
              </a:xfrm>
              <a:prstGeom prst="rect">
                <a:avLst/>
              </a:prstGeom>
              <a:blipFill>
                <a:blip r:embed="rId2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4E5E1C9-65AC-2226-B513-9BEC3CE5F056}"/>
                  </a:ext>
                </a:extLst>
              </p:cNvPr>
              <p:cNvSpPr txBox="1"/>
              <p:nvPr/>
            </p:nvSpPr>
            <p:spPr>
              <a:xfrm>
                <a:off x="107043" y="3656095"/>
                <a:ext cx="1251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4E5E1C9-65AC-2226-B513-9BEC3CE5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3" y="3656095"/>
                <a:ext cx="12512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EF91153-D72A-664F-3048-4C3AD2F46371}"/>
                  </a:ext>
                </a:extLst>
              </p:cNvPr>
              <p:cNvSpPr txBox="1"/>
              <p:nvPr/>
            </p:nvSpPr>
            <p:spPr>
              <a:xfrm>
                <a:off x="7450895" y="2512402"/>
                <a:ext cx="2782278" cy="4914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sz="2400" dirty="0">
                    <a:latin typeface="Aptos Narrow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EF91153-D72A-664F-3048-4C3AD2F46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895" y="2512402"/>
                <a:ext cx="2782278" cy="491417"/>
              </a:xfrm>
              <a:prstGeom prst="rect">
                <a:avLst/>
              </a:prstGeom>
              <a:blipFill>
                <a:blip r:embed="rId4"/>
                <a:stretch>
                  <a:fillRect l="-438" b="-1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1B3B33B-27A3-0F4B-05A9-2F0F0238771A}"/>
                  </a:ext>
                </a:extLst>
              </p:cNvPr>
              <p:cNvSpPr txBox="1"/>
              <p:nvPr/>
            </p:nvSpPr>
            <p:spPr>
              <a:xfrm>
                <a:off x="732685" y="1892243"/>
                <a:ext cx="196010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1B3B33B-27A3-0F4B-05A9-2F0F02387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85" y="1892243"/>
                <a:ext cx="1960102" cy="705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EC107BA-D0DA-2B7A-316B-243E1CD997E3}"/>
                  </a:ext>
                </a:extLst>
              </p:cNvPr>
              <p:cNvSpPr txBox="1"/>
              <p:nvPr/>
            </p:nvSpPr>
            <p:spPr>
              <a:xfrm>
                <a:off x="1841982" y="1892243"/>
                <a:ext cx="196010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EC107BA-D0DA-2B7A-316B-243E1CD99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982" y="1892243"/>
                <a:ext cx="1960102" cy="7057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77FB0FC-E48E-3DF0-A945-838F3FB5D897}"/>
                  </a:ext>
                </a:extLst>
              </p:cNvPr>
              <p:cNvSpPr txBox="1"/>
              <p:nvPr/>
            </p:nvSpPr>
            <p:spPr>
              <a:xfrm>
                <a:off x="727424" y="2636489"/>
                <a:ext cx="196010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77FB0FC-E48E-3DF0-A945-838F3FB5D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24" y="2636489"/>
                <a:ext cx="1960102" cy="705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E270A7A-07A8-F20D-B6AC-7A8A845001AE}"/>
                  </a:ext>
                </a:extLst>
              </p:cNvPr>
              <p:cNvSpPr txBox="1"/>
              <p:nvPr/>
            </p:nvSpPr>
            <p:spPr>
              <a:xfrm>
                <a:off x="1836721" y="2636489"/>
                <a:ext cx="1960102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s-E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E270A7A-07A8-F20D-B6AC-7A8A84500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721" y="2636489"/>
                <a:ext cx="1960102" cy="708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F0390AD-A06E-CFE6-5D55-52ADF60B4065}"/>
                  </a:ext>
                </a:extLst>
              </p:cNvPr>
              <p:cNvSpPr txBox="1"/>
              <p:nvPr/>
            </p:nvSpPr>
            <p:spPr>
              <a:xfrm>
                <a:off x="724616" y="3359324"/>
                <a:ext cx="196010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F0390AD-A06E-CFE6-5D55-52ADF60B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16" y="3359324"/>
                <a:ext cx="1960102" cy="7057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0E66770-9CD5-DF37-3D3B-537E4DB70F33}"/>
                  </a:ext>
                </a:extLst>
              </p:cNvPr>
              <p:cNvSpPr txBox="1"/>
              <p:nvPr/>
            </p:nvSpPr>
            <p:spPr>
              <a:xfrm>
                <a:off x="1833913" y="3359324"/>
                <a:ext cx="196010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0E66770-9CD5-DF37-3D3B-537E4DB70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913" y="3359324"/>
                <a:ext cx="1960102" cy="7057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FB87096-EAEC-9F96-8A69-8DFBD950C0F0}"/>
                  </a:ext>
                </a:extLst>
              </p:cNvPr>
              <p:cNvSpPr txBox="1"/>
              <p:nvPr/>
            </p:nvSpPr>
            <p:spPr>
              <a:xfrm>
                <a:off x="719355" y="4103570"/>
                <a:ext cx="196010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s-E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FB87096-EAEC-9F96-8A69-8DFBD950C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55" y="4103570"/>
                <a:ext cx="1960102" cy="7057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87CD445F-1E34-6AB8-6A63-7D107499CF1D}"/>
                  </a:ext>
                </a:extLst>
              </p:cNvPr>
              <p:cNvSpPr txBox="1"/>
              <p:nvPr/>
            </p:nvSpPr>
            <p:spPr>
              <a:xfrm>
                <a:off x="1828652" y="4103570"/>
                <a:ext cx="196010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s-E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87CD445F-1E34-6AB8-6A63-7D107499C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652" y="4103570"/>
                <a:ext cx="1960102" cy="7057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4E72E027-66FF-336A-98E4-AD6C6522113C}"/>
                  </a:ext>
                </a:extLst>
              </p:cNvPr>
              <p:cNvSpPr txBox="1"/>
              <p:nvPr/>
            </p:nvSpPr>
            <p:spPr>
              <a:xfrm>
                <a:off x="724616" y="4822984"/>
                <a:ext cx="196010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4E72E027-66FF-336A-98E4-AD6C65221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16" y="4822984"/>
                <a:ext cx="1960102" cy="70577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20E362D2-9002-E780-C3FE-A3D854DBEEB7}"/>
                  </a:ext>
                </a:extLst>
              </p:cNvPr>
              <p:cNvSpPr txBox="1"/>
              <p:nvPr/>
            </p:nvSpPr>
            <p:spPr>
              <a:xfrm>
                <a:off x="1833913" y="4822984"/>
                <a:ext cx="196010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20E362D2-9002-E780-C3FE-A3D854DBE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913" y="4822984"/>
                <a:ext cx="1960102" cy="7057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24AF9EE-5372-DB41-23E4-F69EBDAF1436}"/>
                  </a:ext>
                </a:extLst>
              </p:cNvPr>
              <p:cNvSpPr txBox="1"/>
              <p:nvPr/>
            </p:nvSpPr>
            <p:spPr>
              <a:xfrm>
                <a:off x="719355" y="5567230"/>
                <a:ext cx="196010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s-E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24AF9EE-5372-DB41-23E4-F69EBDAF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55" y="5567230"/>
                <a:ext cx="1960102" cy="7057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97CC71B-2CAF-CF58-DDC5-F080CB45C0F9}"/>
                  </a:ext>
                </a:extLst>
              </p:cNvPr>
              <p:cNvSpPr txBox="1"/>
              <p:nvPr/>
            </p:nvSpPr>
            <p:spPr>
              <a:xfrm>
                <a:off x="1828652" y="5567230"/>
                <a:ext cx="196010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s-E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E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97CC71B-2CAF-CF58-DDC5-F080CB45C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652" y="5567230"/>
                <a:ext cx="1960102" cy="70577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A7330E9-0357-775F-5C97-7CBF49DEA33E}"/>
                  </a:ext>
                </a:extLst>
              </p:cNvPr>
              <p:cNvSpPr txBox="1"/>
              <p:nvPr/>
            </p:nvSpPr>
            <p:spPr>
              <a:xfrm>
                <a:off x="2074942" y="2609526"/>
                <a:ext cx="4251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ES" sz="20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A7330E9-0357-775F-5C97-7CBF49DEA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942" y="2609526"/>
                <a:ext cx="425114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432285EF-4B0A-34D5-ACA7-6243AF664458}"/>
                  </a:ext>
                </a:extLst>
              </p:cNvPr>
              <p:cNvSpPr txBox="1"/>
              <p:nvPr/>
            </p:nvSpPr>
            <p:spPr>
              <a:xfrm>
                <a:off x="2074942" y="4094912"/>
                <a:ext cx="4251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ES" sz="20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432285EF-4B0A-34D5-ACA7-6243AF66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942" y="4094912"/>
                <a:ext cx="425114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A1C89885-182E-BD12-DB58-3432D14453CA}"/>
                  </a:ext>
                </a:extLst>
              </p:cNvPr>
              <p:cNvSpPr txBox="1"/>
              <p:nvPr/>
            </p:nvSpPr>
            <p:spPr>
              <a:xfrm>
                <a:off x="2074942" y="5567230"/>
                <a:ext cx="4251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ES" sz="20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A1C89885-182E-BD12-DB58-3432D1445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942" y="5567230"/>
                <a:ext cx="425114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F2C4B4F-837F-A742-D350-34A535758D81}"/>
              </a:ext>
            </a:extLst>
          </p:cNvPr>
          <p:cNvCxnSpPr>
            <a:cxnSpLocks/>
          </p:cNvCxnSpPr>
          <p:nvPr/>
        </p:nvCxnSpPr>
        <p:spPr>
          <a:xfrm>
            <a:off x="1095494" y="3372863"/>
            <a:ext cx="2294046" cy="0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1E55560-5928-7600-F841-D039608A4A18}"/>
              </a:ext>
            </a:extLst>
          </p:cNvPr>
          <p:cNvCxnSpPr>
            <a:cxnSpLocks/>
          </p:cNvCxnSpPr>
          <p:nvPr/>
        </p:nvCxnSpPr>
        <p:spPr>
          <a:xfrm>
            <a:off x="1095494" y="4824299"/>
            <a:ext cx="2294046" cy="0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04995A0E-FFE6-798D-F06A-BA9492A9C0DB}"/>
                  </a:ext>
                </a:extLst>
              </p:cNvPr>
              <p:cNvSpPr txBox="1"/>
              <p:nvPr/>
            </p:nvSpPr>
            <p:spPr>
              <a:xfrm>
                <a:off x="3370112" y="3166242"/>
                <a:ext cx="1251284" cy="155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04995A0E-FFE6-798D-F06A-BA9492A9C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112" y="3166242"/>
                <a:ext cx="1251284" cy="15525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6F1CC37F-2C40-E04D-131C-CE107A5AC7C3}"/>
                  </a:ext>
                </a:extLst>
              </p:cNvPr>
              <p:cNvSpPr txBox="1"/>
              <p:nvPr/>
            </p:nvSpPr>
            <p:spPr>
              <a:xfrm>
                <a:off x="4132069" y="3668351"/>
                <a:ext cx="1251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    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ES" sz="2400" b="1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6F1CC37F-2C40-E04D-131C-CE107A5AC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69" y="3668351"/>
                <a:ext cx="1251284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59463A44-635A-4379-0325-4F0E4B07BEDC}"/>
                  </a:ext>
                </a:extLst>
              </p:cNvPr>
              <p:cNvSpPr txBox="1"/>
              <p:nvPr/>
            </p:nvSpPr>
            <p:spPr>
              <a:xfrm>
                <a:off x="906900" y="1721238"/>
                <a:ext cx="1251284" cy="4793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s-E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ES" sz="24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s-ES" sz="24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s-ES" sz="24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ES" sz="24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s-ES" sz="24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s-ES" sz="24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3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s-ES" sz="24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/>
                                                          <m:e/>
                                                          <m:e/>
                                                        </m:mr>
                                                      </m:m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ES" sz="24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s-ES" sz="24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s-ES" sz="24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ES" sz="24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s-ES" sz="24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s-ES" sz="24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sz="2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2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sz="2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  <m:sSub>
                                        <m:sSubPr>
                                          <m:ctrlPr>
                                            <a:rPr lang="es-E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s-E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s-E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s-E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s-ES" sz="2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/>
                                            </m:mr>
                                            <m:mr>
                                              <m:e/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s-ES" sz="24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/>
                                                  </m:mr>
                                                  <m:mr>
                                                    <m:e/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s-ES" sz="24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/>
                                                        </m:mr>
                                                        <m:mr>
                                                          <m:e/>
                                                        </m:mr>
                                                        <m:mr>
                                                          <m:e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1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es-ES" sz="2400" b="0" i="1" smtClean="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ea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/>
                                                              </m:mr>
                                                              <m:mr>
                                                                <m:e/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sub>
                                          <m:r>
                                            <a:rPr lang="es-E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59463A44-635A-4379-0325-4F0E4B07B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00" y="1721238"/>
                <a:ext cx="1251284" cy="4793043"/>
              </a:xfrm>
              <a:prstGeom prst="rect">
                <a:avLst/>
              </a:prstGeom>
              <a:blipFill>
                <a:blip r:embed="rId22"/>
                <a:stretch>
                  <a:fillRect r="-10536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76DCC2B3-FADE-5338-2935-E94271C467E5}"/>
                  </a:ext>
                </a:extLst>
              </p:cNvPr>
              <p:cNvSpPr txBox="1"/>
              <p:nvPr/>
            </p:nvSpPr>
            <p:spPr>
              <a:xfrm>
                <a:off x="7450895" y="3111447"/>
                <a:ext cx="2782278" cy="4914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sz="2400" dirty="0">
                    <a:latin typeface="Aptos Narrow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76DCC2B3-FADE-5338-2935-E94271C46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895" y="3111447"/>
                <a:ext cx="2782278" cy="491417"/>
              </a:xfrm>
              <a:prstGeom prst="rect">
                <a:avLst/>
              </a:prstGeom>
              <a:blipFill>
                <a:blip r:embed="rId23"/>
                <a:stretch>
                  <a:fillRect l="-438" b="-987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5B157B91-A58A-1261-0161-170A705C36A9}"/>
                  </a:ext>
                </a:extLst>
              </p:cNvPr>
              <p:cNvSpPr txBox="1"/>
              <p:nvPr/>
            </p:nvSpPr>
            <p:spPr>
              <a:xfrm>
                <a:off x="6065354" y="3942512"/>
                <a:ext cx="5709543" cy="6686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𝑐𝑟𝑒𝑐𝑖𝑚𝑖𝑒𝑛𝑡𝑜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𝑝𝑙𝑎𝑛𝑡𝑎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𝑒𝑠𝑖𝑚𝑎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𝑎𝑝𝑙𝑖𝑐𝑎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𝑡𝑟𝑎𝑡𝑎𝑚𝑖𝑒𝑛𝑡𝑜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𝑒𝑠𝑖𝑚𝑜</m:t>
                      </m:r>
                    </m:oMath>
                  </m:oMathPara>
                </a14:m>
                <a:endParaRPr lang="es-ES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5B157B91-A58A-1261-0161-170A705C3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354" y="3942512"/>
                <a:ext cx="5709543" cy="66864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3723D6B6-C82D-68FF-6212-E60C574BA508}"/>
                  </a:ext>
                </a:extLst>
              </p:cNvPr>
              <p:cNvSpPr txBox="1"/>
              <p:nvPr/>
            </p:nvSpPr>
            <p:spPr>
              <a:xfrm>
                <a:off x="6065353" y="4688239"/>
                <a:ext cx="57095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𝑒𝑓𝑒𝑐𝑡𝑜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𝑚𝑒𝑑𝑖𝑎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</m:oMath>
                  </m:oMathPara>
                </a14:m>
                <a:endParaRPr lang="es-ES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3723D6B6-C82D-68FF-6212-E60C574BA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353" y="4688239"/>
                <a:ext cx="5709543" cy="369332"/>
              </a:xfrm>
              <a:prstGeom prst="rect">
                <a:avLst/>
              </a:prstGeom>
              <a:blipFill>
                <a:blip r:embed="rId25"/>
                <a:stretch>
                  <a:fillRect l="-320" b="-1311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EC210F4B-083C-6547-ED81-484949AC0724}"/>
                  </a:ext>
                </a:extLst>
              </p:cNvPr>
              <p:cNvSpPr txBox="1"/>
              <p:nvPr/>
            </p:nvSpPr>
            <p:spPr>
              <a:xfrm>
                <a:off x="6075102" y="5344089"/>
                <a:ext cx="57095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𝑒𝑓𝑒𝑐𝑡𝑜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𝑡𝑟𝑎𝑡𝑎𝑚𝑖𝑒𝑛𝑡𝑜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𝑒𝑠𝑖𝑚𝑜</m:t>
                      </m:r>
                    </m:oMath>
                  </m:oMathPara>
                </a14:m>
                <a:endParaRPr lang="es-ES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EC210F4B-083C-6547-ED81-484949AC0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102" y="5344089"/>
                <a:ext cx="5709543" cy="369332"/>
              </a:xfrm>
              <a:prstGeom prst="rect">
                <a:avLst/>
              </a:prstGeom>
              <a:blipFill>
                <a:blip r:embed="rId26"/>
                <a:stretch>
                  <a:fillRect l="-321" b="-1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0D51682-F837-8BE8-0AED-42EC3A81B540}"/>
                  </a:ext>
                </a:extLst>
              </p:cNvPr>
              <p:cNvSpPr txBox="1"/>
              <p:nvPr/>
            </p:nvSpPr>
            <p:spPr>
              <a:xfrm>
                <a:off x="6065353" y="5914344"/>
                <a:ext cx="5709543" cy="3916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𝑎𝑙𝑒𝑎𝑡𝑜𝑟𝑖𝑜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𝑚𝑒𝑑𝑖𝑟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0D51682-F837-8BE8-0AED-42EC3A81B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353" y="5914344"/>
                <a:ext cx="5709543" cy="391646"/>
              </a:xfrm>
              <a:prstGeom prst="rect">
                <a:avLst/>
              </a:prstGeom>
              <a:blipFill>
                <a:blip r:embed="rId2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20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16B1FE-0921-F08C-D06D-F8036BF4F7FF}"/>
              </a:ext>
            </a:extLst>
          </p:cNvPr>
          <p:cNvSpPr/>
          <p:nvPr/>
        </p:nvSpPr>
        <p:spPr>
          <a:xfrm>
            <a:off x="0" y="0"/>
            <a:ext cx="12192000" cy="4220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CB5017-212F-8F47-B444-634EA4360831}"/>
              </a:ext>
            </a:extLst>
          </p:cNvPr>
          <p:cNvSpPr/>
          <p:nvPr/>
        </p:nvSpPr>
        <p:spPr>
          <a:xfrm>
            <a:off x="0" y="422031"/>
            <a:ext cx="121920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088B22-BDF2-8AF1-48C3-597436BEEE33}"/>
              </a:ext>
            </a:extLst>
          </p:cNvPr>
          <p:cNvSpPr txBox="1"/>
          <p:nvPr/>
        </p:nvSpPr>
        <p:spPr>
          <a:xfrm>
            <a:off x="0" y="648398"/>
            <a:ext cx="434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ptos Narrow" panose="020B0004020202020204" pitchFamily="34" charset="0"/>
              </a:rPr>
              <a:t>ESTIMACIÓN DE PARÁMETROS</a:t>
            </a:r>
            <a:endParaRPr lang="es-PE" sz="2400" dirty="0">
              <a:latin typeface="Aptos Narrow" panose="020B00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09E36E7-5376-CDCA-2BC8-C48C5B838E62}"/>
                  </a:ext>
                </a:extLst>
              </p:cNvPr>
              <p:cNvSpPr txBox="1"/>
              <p:nvPr/>
            </p:nvSpPr>
            <p:spPr>
              <a:xfrm>
                <a:off x="1365023" y="2376963"/>
                <a:ext cx="57095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¿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𝑃𝑜𝑑𝑒𝑚𝑜𝑠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𝑒𝑠𝑡𝑖𝑚𝑎𝑟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s-ES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09E36E7-5376-CDCA-2BC8-C48C5B838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023" y="2376963"/>
                <a:ext cx="5709543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3B63ED6-70F3-D0A8-86FA-3C791DF43B16}"/>
                  </a:ext>
                </a:extLst>
              </p:cNvPr>
              <p:cNvSpPr txBox="1"/>
              <p:nvPr/>
            </p:nvSpPr>
            <p:spPr>
              <a:xfrm>
                <a:off x="1365025" y="2787997"/>
                <a:ext cx="57095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𝑚𝑒𝑡𝑜𝑑𝑜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𝑀𝐶𝑂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𝑠𝑎𝑏𝑒𝑚𝑜𝑠</m:t>
                      </m:r>
                    </m:oMath>
                  </m:oMathPara>
                </a14:m>
                <a:endParaRPr lang="es-ES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3B63ED6-70F3-D0A8-86FA-3C791DF43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025" y="2787997"/>
                <a:ext cx="5709543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747A61D-2CDB-740D-BA98-8C99335C5124}"/>
                  </a:ext>
                </a:extLst>
              </p:cNvPr>
              <p:cNvSpPr txBox="1"/>
              <p:nvPr/>
            </p:nvSpPr>
            <p:spPr>
              <a:xfrm>
                <a:off x="3279946" y="3285826"/>
                <a:ext cx="3457737" cy="4816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𝑀𝐶𝑂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747A61D-2CDB-740D-BA98-8C99335C5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946" y="3285826"/>
                <a:ext cx="3457737" cy="481670"/>
              </a:xfrm>
              <a:prstGeom prst="rect">
                <a:avLst/>
              </a:prstGeom>
              <a:blipFill>
                <a:blip r:embed="rId4"/>
                <a:stretch>
                  <a:fillRect t="-10127" b="-164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6E1740B-58EE-46FD-5930-87AAEB44B5B9}"/>
                  </a:ext>
                </a:extLst>
              </p:cNvPr>
              <p:cNvSpPr txBox="1"/>
              <p:nvPr/>
            </p:nvSpPr>
            <p:spPr>
              <a:xfrm>
                <a:off x="1365023" y="3905104"/>
                <a:ext cx="806773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𝑟𝑎𝑛𝑔𝑜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𝑖𝑛𝑐𝑜𝑚𝑝𝑙𝑒𝑡𝑜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𝑖𝑚𝑝𝑜𝑠𝑖𝑏𝑙𝑒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𝑒𝑛𝑡𝑜𝑛𝑐𝑒𝑠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𝒓𝒆𝒑𝒂𝒓𝒂𝒎𝒆𝒕𝒓𝒊𝒛𝒂𝒎𝒐𝒔</m:t>
                      </m:r>
                    </m:oMath>
                  </m:oMathPara>
                </a14:m>
                <a:endParaRPr lang="es-ES" b="1" i="1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6E1740B-58EE-46FD-5930-87AAEB44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023" y="3905104"/>
                <a:ext cx="806773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6068780-A703-E27E-0573-C21403CC2153}"/>
                  </a:ext>
                </a:extLst>
              </p:cNvPr>
              <p:cNvSpPr txBox="1"/>
              <p:nvPr/>
            </p:nvSpPr>
            <p:spPr>
              <a:xfrm>
                <a:off x="3777252" y="4445998"/>
                <a:ext cx="2782278" cy="4914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sz="2400" dirty="0">
                    <a:latin typeface="Aptos Narrow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6068780-A703-E27E-0573-C21403CC2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252" y="4445998"/>
                <a:ext cx="2782278" cy="491417"/>
              </a:xfrm>
              <a:prstGeom prst="rect">
                <a:avLst/>
              </a:prstGeom>
              <a:blipFill>
                <a:blip r:embed="rId6"/>
                <a:stretch>
                  <a:fillRect l="-658" b="-987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3AD2B3B-0386-0A10-A1E2-12823C9169CD}"/>
                  </a:ext>
                </a:extLst>
              </p:cNvPr>
              <p:cNvSpPr txBox="1"/>
              <p:nvPr/>
            </p:nvSpPr>
            <p:spPr>
              <a:xfrm>
                <a:off x="4579358" y="4878144"/>
                <a:ext cx="278227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3AD2B3B-0386-0A10-A1E2-12823C916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358" y="4878144"/>
                <a:ext cx="2782278" cy="461665"/>
              </a:xfrm>
              <a:prstGeom prst="rect">
                <a:avLst/>
              </a:prstGeom>
              <a:blipFill>
                <a:blip r:embed="rId7"/>
                <a:stretch>
                  <a:fillRect l="-438" b="-657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9A52F33-DE79-44B0-102B-B3280AECC0A0}"/>
                  </a:ext>
                </a:extLst>
              </p:cNvPr>
              <p:cNvSpPr txBox="1"/>
              <p:nvPr/>
            </p:nvSpPr>
            <p:spPr>
              <a:xfrm>
                <a:off x="4219794" y="5944552"/>
                <a:ext cx="2782278" cy="4914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sz="2400" dirty="0">
                    <a:latin typeface="Aptos Narrow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9A52F33-DE79-44B0-102B-B3280AECC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794" y="5944552"/>
                <a:ext cx="2782278" cy="491417"/>
              </a:xfrm>
              <a:prstGeom prst="rect">
                <a:avLst/>
              </a:prstGeom>
              <a:blipFill>
                <a:blip r:embed="rId8"/>
                <a:stretch>
                  <a:fillRect l="-438" b="-987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D638964C-FA10-78DD-76FE-8E7A25B6EB59}"/>
                  </a:ext>
                </a:extLst>
              </p:cNvPr>
              <p:cNvSpPr txBox="1"/>
              <p:nvPr/>
            </p:nvSpPr>
            <p:spPr>
              <a:xfrm>
                <a:off x="1365023" y="5556374"/>
                <a:ext cx="671186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𝐸𝑛𝑡𝑜𝑛𝑐𝑒𝑠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𝑒𝑠𝑐𝑟𝑖𝑏𝑖𝑟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𝑠𝑖𝑔𝑢𝑖𝑒𝑛𝑡𝑒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𝑓𝑜𝑟𝑚𝑎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ES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D638964C-FA10-78DD-76FE-8E7A25B6E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023" y="5556374"/>
                <a:ext cx="671186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7E355629-FE9F-AF06-FF10-CA8337DEB1CD}"/>
              </a:ext>
            </a:extLst>
          </p:cNvPr>
          <p:cNvSpPr txBox="1"/>
          <p:nvPr/>
        </p:nvSpPr>
        <p:spPr>
          <a:xfrm>
            <a:off x="232441" y="1652603"/>
            <a:ext cx="434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ptos Narrow" panose="020B0004020202020204" pitchFamily="34" charset="0"/>
              </a:rPr>
              <a:t>I. POR REPARAMETRIZACIÓN</a:t>
            </a:r>
            <a:endParaRPr lang="es-PE" sz="24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16B1FE-0921-F08C-D06D-F8036BF4F7FF}"/>
              </a:ext>
            </a:extLst>
          </p:cNvPr>
          <p:cNvSpPr/>
          <p:nvPr/>
        </p:nvSpPr>
        <p:spPr>
          <a:xfrm>
            <a:off x="0" y="0"/>
            <a:ext cx="12192000" cy="4220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CB5017-212F-8F47-B444-634EA4360831}"/>
              </a:ext>
            </a:extLst>
          </p:cNvPr>
          <p:cNvSpPr/>
          <p:nvPr/>
        </p:nvSpPr>
        <p:spPr>
          <a:xfrm>
            <a:off x="0" y="422031"/>
            <a:ext cx="121920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088B22-BDF2-8AF1-48C3-597436BEEE33}"/>
              </a:ext>
            </a:extLst>
          </p:cNvPr>
          <p:cNvSpPr txBox="1"/>
          <p:nvPr/>
        </p:nvSpPr>
        <p:spPr>
          <a:xfrm>
            <a:off x="0" y="648398"/>
            <a:ext cx="434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ptos Narrow" panose="020B0004020202020204" pitchFamily="34" charset="0"/>
              </a:rPr>
              <a:t>REPRESENTACIÓN MATRICIAL</a:t>
            </a:r>
            <a:endParaRPr lang="es-PE" sz="2400" dirty="0">
              <a:latin typeface="Aptos Narrow" panose="020B00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0102D50-A928-33B3-9F6D-AB49AFBBF5AA}"/>
                  </a:ext>
                </a:extLst>
              </p:cNvPr>
              <p:cNvSpPr txBox="1"/>
              <p:nvPr/>
            </p:nvSpPr>
            <p:spPr>
              <a:xfrm>
                <a:off x="242078" y="1562798"/>
                <a:ext cx="6992911" cy="3916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𝑉𝑎𝑚𝑜𝑠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𝑟𝑒𝑝𝑟𝑒𝑠𝑒𝑛𝑡𝑎𝑟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ES" dirty="0">
                          <a:latin typeface="Aptos Narrow" panose="020B00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𝑓𝑜𝑟𝑚𝑎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𝑚𝑎𝑡𝑟𝑖𝑐𝑖𝑎𝑙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ES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0102D50-A928-33B3-9F6D-AB49AFBBF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78" y="1562798"/>
                <a:ext cx="6992911" cy="391646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0968002B-3139-A61A-5475-BC6BAEF66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88" y="2180811"/>
            <a:ext cx="4999873" cy="36929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EFE9A50-F71A-EBDE-5596-3B2CAFA7AE8E}"/>
                  </a:ext>
                </a:extLst>
              </p:cNvPr>
              <p:cNvSpPr txBox="1"/>
              <p:nvPr/>
            </p:nvSpPr>
            <p:spPr>
              <a:xfrm>
                <a:off x="242078" y="6013779"/>
                <a:ext cx="699291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𝐸𝑛𝑡𝑜𝑛𝑐𝑒𝑠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𝑡𝑒𝑛𝑑𝑟𝑖𝑎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𝑓𝑜𝑟𝑚𝑎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: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ES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EFE9A50-F71A-EBDE-5596-3B2CAFA7A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78" y="6013779"/>
                <a:ext cx="699291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DAB7D8E-FC3E-3B44-274F-74F34BF941CE}"/>
                  </a:ext>
                </a:extLst>
              </p:cNvPr>
              <p:cNvSpPr txBox="1"/>
              <p:nvPr/>
            </p:nvSpPr>
            <p:spPr>
              <a:xfrm>
                <a:off x="7234989" y="3545598"/>
                <a:ext cx="3457737" cy="5279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acc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𝑀𝐶𝑂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DAB7D8E-FC3E-3B44-274F-74F34BF94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989" y="3545598"/>
                <a:ext cx="3457737" cy="5279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D3EC1ABB-164E-3F79-5D33-7EBA10EAEC12}"/>
              </a:ext>
            </a:extLst>
          </p:cNvPr>
          <p:cNvSpPr/>
          <p:nvPr/>
        </p:nvSpPr>
        <p:spPr>
          <a:xfrm>
            <a:off x="6833937" y="3272589"/>
            <a:ext cx="4267200" cy="120877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371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16B1FE-0921-F08C-D06D-F8036BF4F7FF}"/>
              </a:ext>
            </a:extLst>
          </p:cNvPr>
          <p:cNvSpPr/>
          <p:nvPr/>
        </p:nvSpPr>
        <p:spPr>
          <a:xfrm>
            <a:off x="0" y="0"/>
            <a:ext cx="12192000" cy="4220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CB5017-212F-8F47-B444-634EA4360831}"/>
              </a:ext>
            </a:extLst>
          </p:cNvPr>
          <p:cNvSpPr/>
          <p:nvPr/>
        </p:nvSpPr>
        <p:spPr>
          <a:xfrm>
            <a:off x="0" y="422031"/>
            <a:ext cx="121920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088B22-BDF2-8AF1-48C3-597436BEEE33}"/>
              </a:ext>
            </a:extLst>
          </p:cNvPr>
          <p:cNvSpPr txBox="1"/>
          <p:nvPr/>
        </p:nvSpPr>
        <p:spPr>
          <a:xfrm>
            <a:off x="368968" y="648398"/>
            <a:ext cx="633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>
                <a:latin typeface="Aptos Narrow" panose="020B0004020202020204" pitchFamily="34" charset="0"/>
              </a:rPr>
              <a:t>Modelo Unifactorial Balanceado de Efectos Fijos</a:t>
            </a:r>
            <a:endParaRPr lang="es-PE" sz="2400" dirty="0">
              <a:latin typeface="Aptos Narrow" panose="020B00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E4ADD3C-1E64-D04B-19EF-5FF496CA2EBD}"/>
                  </a:ext>
                </a:extLst>
              </p:cNvPr>
              <p:cNvSpPr txBox="1"/>
              <p:nvPr/>
            </p:nvSpPr>
            <p:spPr>
              <a:xfrm>
                <a:off x="937801" y="1628298"/>
                <a:ext cx="3842746" cy="4914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sz="2400" dirty="0">
                    <a:latin typeface="Aptos Narrow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ES" sz="2400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E4ADD3C-1E64-D04B-19EF-5FF496CA2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01" y="1628298"/>
                <a:ext cx="3842746" cy="491417"/>
              </a:xfrm>
              <a:prstGeom prst="rect">
                <a:avLst/>
              </a:prstGeom>
              <a:blipFill>
                <a:blip r:embed="rId2"/>
                <a:stretch>
                  <a:fillRect b="-8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035D5CC-5DC8-9EA9-1FEE-4E22C16E9F34}"/>
                  </a:ext>
                </a:extLst>
              </p:cNvPr>
              <p:cNvSpPr txBox="1"/>
              <p:nvPr/>
            </p:nvSpPr>
            <p:spPr>
              <a:xfrm>
                <a:off x="5097168" y="1689340"/>
                <a:ext cx="57095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𝑢𝑝𝑢𝑒𝑠𝑡𝑜𝑠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ES" dirty="0">
                  <a:latin typeface="Aptos Narrow" panose="020B0004020202020204" pitchFamily="34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035D5CC-5DC8-9EA9-1FEE-4E22C16E9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168" y="1689340"/>
                <a:ext cx="5709543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>
            <a:extLst>
              <a:ext uri="{FF2B5EF4-FFF2-40B4-BE49-F238E27FC236}">
                <a16:creationId xmlns:a16="http://schemas.microsoft.com/office/drawing/2014/main" id="{E9F63F68-8B7A-C650-AEAB-B6F2490F1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01" y="2479879"/>
            <a:ext cx="9509831" cy="395609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0171C03-7F5F-6FDD-7BFE-D9FE37F32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1575905"/>
            <a:ext cx="3143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1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16B1FE-0921-F08C-D06D-F8036BF4F7FF}"/>
              </a:ext>
            </a:extLst>
          </p:cNvPr>
          <p:cNvSpPr/>
          <p:nvPr/>
        </p:nvSpPr>
        <p:spPr>
          <a:xfrm>
            <a:off x="0" y="0"/>
            <a:ext cx="12192000" cy="4220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CB5017-212F-8F47-B444-634EA4360831}"/>
              </a:ext>
            </a:extLst>
          </p:cNvPr>
          <p:cNvSpPr/>
          <p:nvPr/>
        </p:nvSpPr>
        <p:spPr>
          <a:xfrm>
            <a:off x="0" y="422031"/>
            <a:ext cx="121920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088B22-BDF2-8AF1-48C3-597436BEEE33}"/>
              </a:ext>
            </a:extLst>
          </p:cNvPr>
          <p:cNvSpPr txBox="1"/>
          <p:nvPr/>
        </p:nvSpPr>
        <p:spPr>
          <a:xfrm>
            <a:off x="368968" y="648398"/>
            <a:ext cx="633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>
                <a:latin typeface="Aptos Narrow" panose="020B0004020202020204" pitchFamily="34" charset="0"/>
              </a:rPr>
              <a:t>Modelo Unifactorial Balanceado de Efectos Fijos</a:t>
            </a:r>
            <a:endParaRPr lang="es-PE" sz="2400" dirty="0">
              <a:latin typeface="Aptos Narrow" panose="020B00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0E79AE-DD14-8D32-83FD-24B09E8D1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6" y="1758462"/>
            <a:ext cx="11593287" cy="41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6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16B1FE-0921-F08C-D06D-F8036BF4F7FF}"/>
              </a:ext>
            </a:extLst>
          </p:cNvPr>
          <p:cNvSpPr/>
          <p:nvPr/>
        </p:nvSpPr>
        <p:spPr>
          <a:xfrm>
            <a:off x="0" y="0"/>
            <a:ext cx="12192000" cy="4220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CB5017-212F-8F47-B444-634EA4360831}"/>
              </a:ext>
            </a:extLst>
          </p:cNvPr>
          <p:cNvSpPr/>
          <p:nvPr/>
        </p:nvSpPr>
        <p:spPr>
          <a:xfrm>
            <a:off x="0" y="422031"/>
            <a:ext cx="121920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088B22-BDF2-8AF1-48C3-597436BEEE33}"/>
              </a:ext>
            </a:extLst>
          </p:cNvPr>
          <p:cNvSpPr txBox="1"/>
          <p:nvPr/>
        </p:nvSpPr>
        <p:spPr>
          <a:xfrm>
            <a:off x="368968" y="648398"/>
            <a:ext cx="633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>
                <a:latin typeface="Aptos Narrow" panose="020B0004020202020204" pitchFamily="34" charset="0"/>
              </a:rPr>
              <a:t>Modelo Unifactorial Balanceado de Efectos Fijos</a:t>
            </a:r>
            <a:endParaRPr lang="es-PE" sz="2400" dirty="0">
              <a:latin typeface="Aptos Narrow" panose="020B00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F41F8E-157A-387F-6477-59A7E73C4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2" y="1416640"/>
            <a:ext cx="76581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356</Words>
  <Application>Microsoft Office PowerPoint</Application>
  <PresentationFormat>寬螢幕</PresentationFormat>
  <Paragraphs>75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Aptos Narrow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YANG PIMPOLLO</dc:creator>
  <cp:lastModifiedBy>YANG PIMPOLLO</cp:lastModifiedBy>
  <cp:revision>22</cp:revision>
  <dcterms:created xsi:type="dcterms:W3CDTF">2023-12-02T05:05:30Z</dcterms:created>
  <dcterms:modified xsi:type="dcterms:W3CDTF">2023-12-02T12:23:57Z</dcterms:modified>
</cp:coreProperties>
</file>