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340" r:id="rId3"/>
    <p:sldId id="327" r:id="rId4"/>
    <p:sldId id="328" r:id="rId5"/>
    <p:sldId id="341" r:id="rId6"/>
    <p:sldId id="342" r:id="rId7"/>
    <p:sldId id="344" r:id="rId8"/>
    <p:sldId id="345" r:id="rId9"/>
    <p:sldId id="346" r:id="rId10"/>
    <p:sldId id="351" r:id="rId11"/>
    <p:sldId id="353" r:id="rId12"/>
    <p:sldId id="347" r:id="rId13"/>
    <p:sldId id="35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9" autoAdjust="0"/>
    <p:restoredTop sz="94660"/>
  </p:normalViewPr>
  <p:slideViewPr>
    <p:cSldViewPr snapToGrid="0">
      <p:cViewPr varScale="1">
        <p:scale>
          <a:sx n="115" d="100"/>
          <a:sy n="115" d="100"/>
        </p:scale>
        <p:origin x="3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50138-F4A1-F179-2112-3592A90403F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6B4EE2-BE5F-3A76-8AE5-31F9C8A2F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A1AD23A-85C9-430B-C160-9360FAF60650}"/>
              </a:ext>
            </a:extLst>
          </p:cNvPr>
          <p:cNvSpPr>
            <a:spLocks noGrp="1"/>
          </p:cNvSpPr>
          <p:nvPr>
            <p:ph type="dt" sz="half" idx="10"/>
          </p:nvPr>
        </p:nvSpPr>
        <p:spPr/>
        <p:txBody>
          <a:bodyPr/>
          <a:lstStyle/>
          <a:p>
            <a:fld id="{3D9B97C8-9853-4F4F-A475-A23B56DAB057}"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D13BBF36-A2F7-6018-66AD-DEEA6B2035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353AD4-9651-A1D0-CC6B-540E1C2828DE}"/>
              </a:ext>
            </a:extLst>
          </p:cNvPr>
          <p:cNvSpPr>
            <a:spLocks noGrp="1"/>
          </p:cNvSpPr>
          <p:nvPr>
            <p:ph type="sldNum" sz="quarter" idx="12"/>
          </p:nvPr>
        </p:nvSpPr>
        <p:spPr/>
        <p:txBody>
          <a:body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232876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810A2-5F8E-D003-4403-BC7AB3B55F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D1AC72-C7CF-70EE-24AF-DE7484447E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E9F3DD-B4E4-4C0C-71E7-2593A0417879}"/>
              </a:ext>
            </a:extLst>
          </p:cNvPr>
          <p:cNvSpPr>
            <a:spLocks noGrp="1"/>
          </p:cNvSpPr>
          <p:nvPr>
            <p:ph type="dt" sz="half" idx="10"/>
          </p:nvPr>
        </p:nvSpPr>
        <p:spPr/>
        <p:txBody>
          <a:bodyPr/>
          <a:lstStyle/>
          <a:p>
            <a:fld id="{3D9B97C8-9853-4F4F-A475-A23B56DAB057}"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B3477140-3CF1-EFFD-6870-4C3C64474C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86FF70-A729-F945-8EB4-86D1D2B8525F}"/>
              </a:ext>
            </a:extLst>
          </p:cNvPr>
          <p:cNvSpPr>
            <a:spLocks noGrp="1"/>
          </p:cNvSpPr>
          <p:nvPr>
            <p:ph type="sldNum" sz="quarter" idx="12"/>
          </p:nvPr>
        </p:nvSpPr>
        <p:spPr/>
        <p:txBody>
          <a:body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30041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53270A-D868-FF37-67DA-4DC8EA6252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F78915-707B-AB57-E503-620639BD1F5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520650-B4E4-0597-9CE2-6D77BE26973F}"/>
              </a:ext>
            </a:extLst>
          </p:cNvPr>
          <p:cNvSpPr>
            <a:spLocks noGrp="1"/>
          </p:cNvSpPr>
          <p:nvPr>
            <p:ph type="dt" sz="half" idx="10"/>
          </p:nvPr>
        </p:nvSpPr>
        <p:spPr/>
        <p:txBody>
          <a:bodyPr/>
          <a:lstStyle/>
          <a:p>
            <a:fld id="{3D9B97C8-9853-4F4F-A475-A23B56DAB057}"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FF3B45D5-44E1-83C0-9B10-B35E6BEF91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F0ECA8-BDCE-34E9-C917-3FDF55740EA1}"/>
              </a:ext>
            </a:extLst>
          </p:cNvPr>
          <p:cNvSpPr>
            <a:spLocks noGrp="1"/>
          </p:cNvSpPr>
          <p:nvPr>
            <p:ph type="sldNum" sz="quarter" idx="12"/>
          </p:nvPr>
        </p:nvSpPr>
        <p:spPr/>
        <p:txBody>
          <a:body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152925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9FBA5-A999-0817-50F8-B32BA2D62B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18280F-5AEC-B6F6-6F4F-D12DA2CBA89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6826AC-D317-4212-E55B-5D4510321DCD}"/>
              </a:ext>
            </a:extLst>
          </p:cNvPr>
          <p:cNvSpPr>
            <a:spLocks noGrp="1"/>
          </p:cNvSpPr>
          <p:nvPr>
            <p:ph type="dt" sz="half" idx="10"/>
          </p:nvPr>
        </p:nvSpPr>
        <p:spPr/>
        <p:txBody>
          <a:bodyPr/>
          <a:lstStyle/>
          <a:p>
            <a:fld id="{3D9B97C8-9853-4F4F-A475-A23B56DAB057}"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1751B0D1-B941-35AE-22C9-D68065C2BD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A38DFA-4F0D-1F52-25A6-F4ABD534E4A4}"/>
              </a:ext>
            </a:extLst>
          </p:cNvPr>
          <p:cNvSpPr>
            <a:spLocks noGrp="1"/>
          </p:cNvSpPr>
          <p:nvPr>
            <p:ph type="sldNum" sz="quarter" idx="12"/>
          </p:nvPr>
        </p:nvSpPr>
        <p:spPr/>
        <p:txBody>
          <a:body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286106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DC8CB-C2AC-C33E-CF67-A21B15B613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5637A5D-4381-9AC4-D579-056C03B9A3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C4735C1-2880-0046-470B-E240AEFD325F}"/>
              </a:ext>
            </a:extLst>
          </p:cNvPr>
          <p:cNvSpPr>
            <a:spLocks noGrp="1"/>
          </p:cNvSpPr>
          <p:nvPr>
            <p:ph type="dt" sz="half" idx="10"/>
          </p:nvPr>
        </p:nvSpPr>
        <p:spPr/>
        <p:txBody>
          <a:bodyPr/>
          <a:lstStyle/>
          <a:p>
            <a:fld id="{3D9B97C8-9853-4F4F-A475-A23B56DAB057}"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A3282E08-3785-BAA1-3691-4E6609C831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C86A46-F49D-40EA-8910-C2CE334CE509}"/>
              </a:ext>
            </a:extLst>
          </p:cNvPr>
          <p:cNvSpPr>
            <a:spLocks noGrp="1"/>
          </p:cNvSpPr>
          <p:nvPr>
            <p:ph type="sldNum" sz="quarter" idx="12"/>
          </p:nvPr>
        </p:nvSpPr>
        <p:spPr/>
        <p:txBody>
          <a:body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295686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7974D-14A7-EBCA-D61F-2BB0F19C25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EE1906-C1B6-4BAD-127E-7B36B5690D4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72B93C9-FC5F-6CBE-0D55-FF079EBD5DF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8D87DFD-E2F7-6394-98CB-175E67A4CF37}"/>
              </a:ext>
            </a:extLst>
          </p:cNvPr>
          <p:cNvSpPr>
            <a:spLocks noGrp="1"/>
          </p:cNvSpPr>
          <p:nvPr>
            <p:ph type="dt" sz="half" idx="10"/>
          </p:nvPr>
        </p:nvSpPr>
        <p:spPr/>
        <p:txBody>
          <a:bodyPr/>
          <a:lstStyle/>
          <a:p>
            <a:fld id="{3D9B97C8-9853-4F4F-A475-A23B56DAB057}" type="datetimeFigureOut">
              <a:rPr lang="zh-CN" altLang="en-US" smtClean="0"/>
              <a:t>2022/9/23</a:t>
            </a:fld>
            <a:endParaRPr lang="zh-CN" altLang="en-US"/>
          </a:p>
        </p:txBody>
      </p:sp>
      <p:sp>
        <p:nvSpPr>
          <p:cNvPr id="6" name="页脚占位符 5">
            <a:extLst>
              <a:ext uri="{FF2B5EF4-FFF2-40B4-BE49-F238E27FC236}">
                <a16:creationId xmlns:a16="http://schemas.microsoft.com/office/drawing/2014/main" id="{0E1003D7-3BDB-FECC-0CA6-8F197321B6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3E0543-5DC0-68F0-9B20-173AEF0AFAE8}"/>
              </a:ext>
            </a:extLst>
          </p:cNvPr>
          <p:cNvSpPr>
            <a:spLocks noGrp="1"/>
          </p:cNvSpPr>
          <p:nvPr>
            <p:ph type="sldNum" sz="quarter" idx="12"/>
          </p:nvPr>
        </p:nvSpPr>
        <p:spPr/>
        <p:txBody>
          <a:body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328128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A27C9-22C1-F987-A122-1C37F53953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AC73886-648B-FA02-F837-DCEE07C24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B2676DF-E80A-EC6B-E942-C16923A1F74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5941785-C9B5-ABFB-99D2-4155AE1A02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C4C6745-921B-A672-C641-764CFC9913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C7CBE75-E353-108F-1DD5-2C91066F8536}"/>
              </a:ext>
            </a:extLst>
          </p:cNvPr>
          <p:cNvSpPr>
            <a:spLocks noGrp="1"/>
          </p:cNvSpPr>
          <p:nvPr>
            <p:ph type="dt" sz="half" idx="10"/>
          </p:nvPr>
        </p:nvSpPr>
        <p:spPr/>
        <p:txBody>
          <a:bodyPr/>
          <a:lstStyle/>
          <a:p>
            <a:fld id="{3D9B97C8-9853-4F4F-A475-A23B56DAB057}" type="datetimeFigureOut">
              <a:rPr lang="zh-CN" altLang="en-US" smtClean="0"/>
              <a:t>2022/9/23</a:t>
            </a:fld>
            <a:endParaRPr lang="zh-CN" altLang="en-US"/>
          </a:p>
        </p:txBody>
      </p:sp>
      <p:sp>
        <p:nvSpPr>
          <p:cNvPr id="8" name="页脚占位符 7">
            <a:extLst>
              <a:ext uri="{FF2B5EF4-FFF2-40B4-BE49-F238E27FC236}">
                <a16:creationId xmlns:a16="http://schemas.microsoft.com/office/drawing/2014/main" id="{C2925E09-34DF-FF47-C198-018CC53645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4AF7821-D86A-9317-DDE4-A5B6071F0756}"/>
              </a:ext>
            </a:extLst>
          </p:cNvPr>
          <p:cNvSpPr>
            <a:spLocks noGrp="1"/>
          </p:cNvSpPr>
          <p:nvPr>
            <p:ph type="sldNum" sz="quarter" idx="12"/>
          </p:nvPr>
        </p:nvSpPr>
        <p:spPr/>
        <p:txBody>
          <a:body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267889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42E70-4B19-3C48-D6B6-81159D4A76C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631149-AB34-FAC4-EA34-5D4726FFFE37}"/>
              </a:ext>
            </a:extLst>
          </p:cNvPr>
          <p:cNvSpPr>
            <a:spLocks noGrp="1"/>
          </p:cNvSpPr>
          <p:nvPr>
            <p:ph type="dt" sz="half" idx="10"/>
          </p:nvPr>
        </p:nvSpPr>
        <p:spPr/>
        <p:txBody>
          <a:bodyPr/>
          <a:lstStyle/>
          <a:p>
            <a:fld id="{3D9B97C8-9853-4F4F-A475-A23B56DAB057}" type="datetimeFigureOut">
              <a:rPr lang="zh-CN" altLang="en-US" smtClean="0"/>
              <a:t>2022/9/23</a:t>
            </a:fld>
            <a:endParaRPr lang="zh-CN" altLang="en-US"/>
          </a:p>
        </p:txBody>
      </p:sp>
      <p:sp>
        <p:nvSpPr>
          <p:cNvPr id="4" name="页脚占位符 3">
            <a:extLst>
              <a:ext uri="{FF2B5EF4-FFF2-40B4-BE49-F238E27FC236}">
                <a16:creationId xmlns:a16="http://schemas.microsoft.com/office/drawing/2014/main" id="{3DDC6379-491A-FC39-7674-876C59525AE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700F8F-01F1-C3E7-6D4F-4DA315B7FECD}"/>
              </a:ext>
            </a:extLst>
          </p:cNvPr>
          <p:cNvSpPr>
            <a:spLocks noGrp="1"/>
          </p:cNvSpPr>
          <p:nvPr>
            <p:ph type="sldNum" sz="quarter" idx="12"/>
          </p:nvPr>
        </p:nvSpPr>
        <p:spPr/>
        <p:txBody>
          <a:body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35959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FBAC63-F7D7-F8B9-BA57-7C24BB0F459C}"/>
              </a:ext>
            </a:extLst>
          </p:cNvPr>
          <p:cNvSpPr>
            <a:spLocks noGrp="1"/>
          </p:cNvSpPr>
          <p:nvPr>
            <p:ph type="dt" sz="half" idx="10"/>
          </p:nvPr>
        </p:nvSpPr>
        <p:spPr/>
        <p:txBody>
          <a:bodyPr/>
          <a:lstStyle/>
          <a:p>
            <a:fld id="{3D9B97C8-9853-4F4F-A475-A23B56DAB057}" type="datetimeFigureOut">
              <a:rPr lang="zh-CN" altLang="en-US" smtClean="0"/>
              <a:t>2022/9/23</a:t>
            </a:fld>
            <a:endParaRPr lang="zh-CN" altLang="en-US"/>
          </a:p>
        </p:txBody>
      </p:sp>
      <p:sp>
        <p:nvSpPr>
          <p:cNvPr id="3" name="页脚占位符 2">
            <a:extLst>
              <a:ext uri="{FF2B5EF4-FFF2-40B4-BE49-F238E27FC236}">
                <a16:creationId xmlns:a16="http://schemas.microsoft.com/office/drawing/2014/main" id="{85B8A9E4-1C18-EA10-7C7B-B44A52119E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A289DA4-3E8F-7622-1272-B2C9D567369B}"/>
              </a:ext>
            </a:extLst>
          </p:cNvPr>
          <p:cNvSpPr>
            <a:spLocks noGrp="1"/>
          </p:cNvSpPr>
          <p:nvPr>
            <p:ph type="sldNum" sz="quarter" idx="12"/>
          </p:nvPr>
        </p:nvSpPr>
        <p:spPr/>
        <p:txBody>
          <a:body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142156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B7DAC-A9BA-A53D-75CC-8797226A13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4F8553A-BEB3-E980-EDE4-8642340B6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EB3AF2-8392-1060-F40C-5144FCD16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6C047A-7BDC-2620-85E0-A58AC07B3D24}"/>
              </a:ext>
            </a:extLst>
          </p:cNvPr>
          <p:cNvSpPr>
            <a:spLocks noGrp="1"/>
          </p:cNvSpPr>
          <p:nvPr>
            <p:ph type="dt" sz="half" idx="10"/>
          </p:nvPr>
        </p:nvSpPr>
        <p:spPr/>
        <p:txBody>
          <a:bodyPr/>
          <a:lstStyle/>
          <a:p>
            <a:fld id="{3D9B97C8-9853-4F4F-A475-A23B56DAB057}" type="datetimeFigureOut">
              <a:rPr lang="zh-CN" altLang="en-US" smtClean="0"/>
              <a:t>2022/9/23</a:t>
            </a:fld>
            <a:endParaRPr lang="zh-CN" altLang="en-US"/>
          </a:p>
        </p:txBody>
      </p:sp>
      <p:sp>
        <p:nvSpPr>
          <p:cNvPr id="6" name="页脚占位符 5">
            <a:extLst>
              <a:ext uri="{FF2B5EF4-FFF2-40B4-BE49-F238E27FC236}">
                <a16:creationId xmlns:a16="http://schemas.microsoft.com/office/drawing/2014/main" id="{D00EE1E3-FEE9-1003-DA90-C82D369F38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4BDC43-C1F6-0890-63A0-50E590710763}"/>
              </a:ext>
            </a:extLst>
          </p:cNvPr>
          <p:cNvSpPr>
            <a:spLocks noGrp="1"/>
          </p:cNvSpPr>
          <p:nvPr>
            <p:ph type="sldNum" sz="quarter" idx="12"/>
          </p:nvPr>
        </p:nvSpPr>
        <p:spPr/>
        <p:txBody>
          <a:body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203735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A243E-AE14-78B9-73AA-AB78627737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78F854-B197-4811-1F52-7B3061E9E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DA881A-1769-45D1-E6C6-A32BE47EB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17A3C1-28E9-2883-1F31-4F62A2A6463E}"/>
              </a:ext>
            </a:extLst>
          </p:cNvPr>
          <p:cNvSpPr>
            <a:spLocks noGrp="1"/>
          </p:cNvSpPr>
          <p:nvPr>
            <p:ph type="dt" sz="half" idx="10"/>
          </p:nvPr>
        </p:nvSpPr>
        <p:spPr/>
        <p:txBody>
          <a:bodyPr/>
          <a:lstStyle/>
          <a:p>
            <a:fld id="{3D9B97C8-9853-4F4F-A475-A23B56DAB057}" type="datetimeFigureOut">
              <a:rPr lang="zh-CN" altLang="en-US" smtClean="0"/>
              <a:t>2022/9/23</a:t>
            </a:fld>
            <a:endParaRPr lang="zh-CN" altLang="en-US"/>
          </a:p>
        </p:txBody>
      </p:sp>
      <p:sp>
        <p:nvSpPr>
          <p:cNvPr id="6" name="页脚占位符 5">
            <a:extLst>
              <a:ext uri="{FF2B5EF4-FFF2-40B4-BE49-F238E27FC236}">
                <a16:creationId xmlns:a16="http://schemas.microsoft.com/office/drawing/2014/main" id="{7C010234-BB88-A9EF-D9E9-6AC2E7528B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7D725F-80AB-2732-000A-6C52F658A076}"/>
              </a:ext>
            </a:extLst>
          </p:cNvPr>
          <p:cNvSpPr>
            <a:spLocks noGrp="1"/>
          </p:cNvSpPr>
          <p:nvPr>
            <p:ph type="sldNum" sz="quarter" idx="12"/>
          </p:nvPr>
        </p:nvSpPr>
        <p:spPr/>
        <p:txBody>
          <a:body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257166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F4B822-B2A3-F9F3-D507-02AD9767C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D5550C2-D8C4-9AF8-ACF3-13330BA113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E210A4-EFC9-BF73-06C2-2A6E0C519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B97C8-9853-4F4F-A475-A23B56DAB057}"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F2E24E64-8C33-FEA1-2F70-07F8964EE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08D2B5-A9E5-F13A-04A5-55D5D7627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6CE06-985B-459F-B437-BEEE76272FB0}" type="slidenum">
              <a:rPr lang="zh-CN" altLang="en-US" smtClean="0"/>
              <a:t>‹#›</a:t>
            </a:fld>
            <a:endParaRPr lang="zh-CN" altLang="en-US"/>
          </a:p>
        </p:txBody>
      </p:sp>
    </p:spTree>
    <p:extLst>
      <p:ext uri="{BB962C8B-B14F-4D97-AF65-F5344CB8AC3E}">
        <p14:creationId xmlns:p14="http://schemas.microsoft.com/office/powerpoint/2010/main" val="3255360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B8B3FDC-694C-ABE4-4070-0766A9524C14}"/>
              </a:ext>
            </a:extLst>
          </p:cNvPr>
          <p:cNvSpPr txBox="1"/>
          <p:nvPr/>
        </p:nvSpPr>
        <p:spPr>
          <a:xfrm>
            <a:off x="1322556" y="1766818"/>
            <a:ext cx="9684047" cy="707886"/>
          </a:xfrm>
          <a:prstGeom prst="rect">
            <a:avLst/>
          </a:prstGeom>
          <a:noFill/>
        </p:spPr>
        <p:txBody>
          <a:bodyPr wrap="square" rtlCol="0">
            <a:spAutoFit/>
          </a:bodyPr>
          <a:lstStyle/>
          <a:p>
            <a:r>
              <a:rPr lang="en-US" altLang="zh-CN" sz="4000" dirty="0">
                <a:latin typeface="Times New Roman" panose="02020603050405020304" pitchFamily="18" charset="0"/>
                <a:ea typeface="宋体" panose="02010600030101010101" pitchFamily="2" charset="-122"/>
                <a:cs typeface="Times New Roman" panose="02020603050405020304" pitchFamily="18" charset="0"/>
              </a:rPr>
              <a:t>CSEM</a:t>
            </a:r>
            <a:r>
              <a:rPr lang="zh-CN" altLang="en-US" sz="4000" dirty="0">
                <a:latin typeface="宋体" panose="02010600030101010101" pitchFamily="2" charset="-122"/>
                <a:ea typeface="宋体" panose="02010600030101010101" pitchFamily="2" charset="-122"/>
              </a:rPr>
              <a:t>可控源电磁方法发展及其应用简介</a:t>
            </a:r>
          </a:p>
        </p:txBody>
      </p:sp>
      <p:sp>
        <p:nvSpPr>
          <p:cNvPr id="8" name="文本框 7">
            <a:extLst>
              <a:ext uri="{FF2B5EF4-FFF2-40B4-BE49-F238E27FC236}">
                <a16:creationId xmlns:a16="http://schemas.microsoft.com/office/drawing/2014/main" id="{E2A88153-8240-D65A-067E-76DFC898FF2A}"/>
              </a:ext>
            </a:extLst>
          </p:cNvPr>
          <p:cNvSpPr txBox="1"/>
          <p:nvPr/>
        </p:nvSpPr>
        <p:spPr>
          <a:xfrm>
            <a:off x="3491953" y="3628590"/>
            <a:ext cx="5345251" cy="1200329"/>
          </a:xfrm>
          <a:prstGeom prst="rect">
            <a:avLst/>
          </a:prstGeom>
          <a:noFill/>
        </p:spPr>
        <p:txBody>
          <a:bodyPr wrap="square" rtlCol="0">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报告人：宋孝吉</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学校：哈尔滨工业大学数学学院</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日期：</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2022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9</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月</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23</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日</a:t>
            </a:r>
          </a:p>
        </p:txBody>
      </p:sp>
      <p:sp>
        <p:nvSpPr>
          <p:cNvPr id="9" name="矩形 8">
            <a:extLst>
              <a:ext uri="{FF2B5EF4-FFF2-40B4-BE49-F238E27FC236}">
                <a16:creationId xmlns:a16="http://schemas.microsoft.com/office/drawing/2014/main" id="{4FC1A063-6B4C-6386-030A-25821182D3C7}"/>
              </a:ext>
            </a:extLst>
          </p:cNvPr>
          <p:cNvSpPr/>
          <p:nvPr/>
        </p:nvSpPr>
        <p:spPr>
          <a:xfrm>
            <a:off x="0" y="0"/>
            <a:ext cx="12191999" cy="111252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a:extLst>
              <a:ext uri="{FF2B5EF4-FFF2-40B4-BE49-F238E27FC236}">
                <a16:creationId xmlns:a16="http://schemas.microsoft.com/office/drawing/2014/main" id="{9B4F5758-239A-38A8-0931-25A1D4AB6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960" y="83820"/>
            <a:ext cx="384048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84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D6A3CA9-6370-8299-E6A4-93E6958D53B4}"/>
              </a:ext>
            </a:extLst>
          </p:cNvPr>
          <p:cNvSpPr/>
          <p:nvPr/>
        </p:nvSpPr>
        <p:spPr>
          <a:xfrm>
            <a:off x="0" y="-47157"/>
            <a:ext cx="12192000" cy="9185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海洋</a:t>
            </a:r>
            <a:r>
              <a:rPr lang="en-US" altLang="zh-CN" sz="4000" b="1" dirty="0">
                <a:solidFill>
                  <a:prstClr val="white">
                    <a:lumMod val="95000"/>
                  </a:prstClr>
                </a:solidFill>
                <a:latin typeface="宋体" panose="02010600030101010101" pitchFamily="2" charset="-122"/>
                <a:ea typeface="宋体" panose="02010600030101010101" pitchFamily="2" charset="-122"/>
              </a:rPr>
              <a:t>CSEM</a:t>
            </a:r>
            <a:r>
              <a:rPr lang="zh-CN" altLang="en-US" sz="4000" b="1" dirty="0">
                <a:solidFill>
                  <a:prstClr val="white">
                    <a:lumMod val="95000"/>
                  </a:prstClr>
                </a:solidFill>
                <a:latin typeface="宋体" panose="02010600030101010101" pitchFamily="2" charset="-122"/>
                <a:ea typeface="宋体" panose="02010600030101010101" pitchFamily="2" charset="-122"/>
              </a:rPr>
              <a:t>方法</a:t>
            </a:r>
            <a:endPar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endParaRPr>
          </a:p>
        </p:txBody>
      </p:sp>
      <p:sp>
        <p:nvSpPr>
          <p:cNvPr id="3" name="文本框 2">
            <a:extLst>
              <a:ext uri="{FF2B5EF4-FFF2-40B4-BE49-F238E27FC236}">
                <a16:creationId xmlns:a16="http://schemas.microsoft.com/office/drawing/2014/main" id="{DF51217E-46A0-7AAB-E8DB-F572B75C097A}"/>
              </a:ext>
            </a:extLst>
          </p:cNvPr>
          <p:cNvSpPr txBox="1"/>
          <p:nvPr/>
        </p:nvSpPr>
        <p:spPr>
          <a:xfrm>
            <a:off x="407670" y="1228844"/>
            <a:ext cx="11372850" cy="4524315"/>
          </a:xfrm>
          <a:prstGeom prst="rect">
            <a:avLst/>
          </a:prstGeom>
          <a:noFill/>
        </p:spPr>
        <p:txBody>
          <a:bodyPr wrap="square">
            <a:spAutoFit/>
          </a:bodyPr>
          <a:lstStyle/>
          <a:p>
            <a:r>
              <a:rPr lang="zh-CN" altLang="en-US" dirty="0"/>
              <a:t>敏感性分析：</a:t>
            </a:r>
            <a:endParaRPr lang="en-US" altLang="zh-CN" dirty="0"/>
          </a:p>
          <a:p>
            <a:endParaRPr lang="en-US" altLang="zh-CN" dirty="0"/>
          </a:p>
          <a:p>
            <a:r>
              <a:rPr lang="zh-CN" altLang="en-US" dirty="0"/>
              <a:t>与通常以储层为重点的地震敏感性分析相比，评估 </a:t>
            </a:r>
            <a:r>
              <a:rPr lang="en-US" altLang="zh-CN" dirty="0"/>
              <a:t>CSEM </a:t>
            </a:r>
            <a:r>
              <a:rPr lang="zh-CN" altLang="en-US" dirty="0"/>
              <a:t>勘测的敏感性不仅必须考虑储层，还必须考虑从海底到储层下方一定距离的完整结构。在进行任何敏感性分析之前构建一个全面的背景电阻率模型，在大多数情况下，必须根据该地区的先 前经验或根据其他地方类似岩性中遇到的各向异性知识来估计覆盖层的各向异性。</a:t>
            </a:r>
            <a:endParaRPr lang="en-US" altLang="zh-CN" dirty="0"/>
          </a:p>
          <a:p>
            <a:endParaRPr lang="en-US" altLang="zh-CN" dirty="0"/>
          </a:p>
          <a:p>
            <a:r>
              <a:rPr lang="zh-CN" altLang="en-US" dirty="0"/>
              <a:t>在非常高的频率下，目标储层对实测场的影响很大；但是，信号会迅速衰减，并且可能无法在噪声水平以上检测到。在非常低的频率下，信噪比 </a:t>
            </a:r>
            <a:r>
              <a:rPr lang="en-US" altLang="zh-CN" dirty="0"/>
              <a:t>(S/N) </a:t>
            </a:r>
            <a:r>
              <a:rPr lang="zh-CN" altLang="en-US" dirty="0"/>
              <a:t>非常好，但该场无法解析小型结构。</a:t>
            </a:r>
            <a:endParaRPr lang="en-US" altLang="zh-CN" dirty="0"/>
          </a:p>
          <a:p>
            <a:endParaRPr lang="en-US" altLang="zh-CN" dirty="0"/>
          </a:p>
          <a:p>
            <a:r>
              <a:rPr lang="zh-CN" altLang="en-US" dirty="0"/>
              <a:t>只有低频信号才能穿透到储层。</a:t>
            </a:r>
            <a:endParaRPr lang="en-US" altLang="zh-CN" dirty="0"/>
          </a:p>
          <a:p>
            <a:endParaRPr lang="en-US" altLang="zh-CN" dirty="0"/>
          </a:p>
          <a:p>
            <a:r>
              <a:rPr lang="en-US" altLang="zh-CN" dirty="0"/>
              <a:t>CSEM </a:t>
            </a:r>
            <a:r>
              <a:rPr lang="zh-CN" altLang="en-US" dirty="0"/>
              <a:t>方法对储层本身内的各向异性的敏感性很小（</a:t>
            </a:r>
            <a:r>
              <a:rPr lang="en-US" altLang="zh-CN" dirty="0"/>
              <a:t>Brown </a:t>
            </a:r>
            <a:r>
              <a:rPr lang="zh-CN" altLang="en-US" dirty="0"/>
              <a:t>等人，</a:t>
            </a:r>
            <a:r>
              <a:rPr lang="en-US" altLang="zh-CN" dirty="0"/>
              <a:t>2012</a:t>
            </a:r>
            <a:r>
              <a:rPr lang="zh-CN" altLang="en-US" dirty="0"/>
              <a:t>）。响应主要由背景结构中的各向异性决定。</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3268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D6A3CA9-6370-8299-E6A4-93E6958D53B4}"/>
              </a:ext>
            </a:extLst>
          </p:cNvPr>
          <p:cNvSpPr/>
          <p:nvPr/>
        </p:nvSpPr>
        <p:spPr>
          <a:xfrm>
            <a:off x="0" y="-47157"/>
            <a:ext cx="12192000" cy="9185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海洋</a:t>
            </a:r>
            <a:r>
              <a:rPr lang="en-US" altLang="zh-CN" sz="4000" b="1" dirty="0">
                <a:solidFill>
                  <a:prstClr val="white">
                    <a:lumMod val="95000"/>
                  </a:prstClr>
                </a:solidFill>
                <a:latin typeface="宋体" panose="02010600030101010101" pitchFamily="2" charset="-122"/>
                <a:ea typeface="宋体" panose="02010600030101010101" pitchFamily="2" charset="-122"/>
              </a:rPr>
              <a:t>CSEM</a:t>
            </a:r>
            <a:r>
              <a:rPr lang="zh-CN" altLang="en-US" sz="4000" b="1" dirty="0">
                <a:solidFill>
                  <a:prstClr val="white">
                    <a:lumMod val="95000"/>
                  </a:prstClr>
                </a:solidFill>
                <a:latin typeface="宋体" panose="02010600030101010101" pitchFamily="2" charset="-122"/>
                <a:ea typeface="宋体" panose="02010600030101010101" pitchFamily="2" charset="-122"/>
              </a:rPr>
              <a:t>方法</a:t>
            </a:r>
            <a:endPar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endParaRPr>
          </a:p>
        </p:txBody>
      </p:sp>
      <p:sp>
        <p:nvSpPr>
          <p:cNvPr id="3" name="文本框 2">
            <a:extLst>
              <a:ext uri="{FF2B5EF4-FFF2-40B4-BE49-F238E27FC236}">
                <a16:creationId xmlns:a16="http://schemas.microsoft.com/office/drawing/2014/main" id="{F8A16924-5521-0FCE-9A1A-DE5B82D26A5E}"/>
              </a:ext>
            </a:extLst>
          </p:cNvPr>
          <p:cNvSpPr txBox="1"/>
          <p:nvPr/>
        </p:nvSpPr>
        <p:spPr>
          <a:xfrm>
            <a:off x="331470" y="1175504"/>
            <a:ext cx="11403330" cy="3970318"/>
          </a:xfrm>
          <a:prstGeom prst="rect">
            <a:avLst/>
          </a:prstGeom>
          <a:noFill/>
        </p:spPr>
        <p:txBody>
          <a:bodyPr wrap="square">
            <a:spAutoFit/>
          </a:bodyPr>
          <a:lstStyle/>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数据分析与反演：</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三维正演模拟和反演方法：</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优点：提供了真实电阻率结构的最佳近似，因为地球和源场被假设为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缺点：</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反 演是一个耗时的过程，其运行时间大约为数周，以达到收敛的解决方案。</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解决方法：使用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1D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2D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方法构建稳健的起始模型，以及用测井、地震或地质信 息约束反演本身，对于确保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反演过程尽可能高效是至关重要的。</a:t>
            </a:r>
          </a:p>
        </p:txBody>
      </p:sp>
    </p:spTree>
    <p:extLst>
      <p:ext uri="{BB962C8B-B14F-4D97-AF65-F5344CB8AC3E}">
        <p14:creationId xmlns:p14="http://schemas.microsoft.com/office/powerpoint/2010/main" val="292673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D6A3CA9-6370-8299-E6A4-93E6958D53B4}"/>
              </a:ext>
            </a:extLst>
          </p:cNvPr>
          <p:cNvSpPr/>
          <p:nvPr/>
        </p:nvSpPr>
        <p:spPr>
          <a:xfrm>
            <a:off x="0" y="-47157"/>
            <a:ext cx="12192000" cy="9185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海洋</a:t>
            </a:r>
            <a:r>
              <a:rPr kumimoji="0" lang="en-US" altLang="zh-CN"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CSEM</a:t>
            </a:r>
            <a:r>
              <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方法</a:t>
            </a:r>
          </a:p>
        </p:txBody>
      </p:sp>
      <p:sp>
        <p:nvSpPr>
          <p:cNvPr id="3" name="文本框 2">
            <a:extLst>
              <a:ext uri="{FF2B5EF4-FFF2-40B4-BE49-F238E27FC236}">
                <a16:creationId xmlns:a16="http://schemas.microsoft.com/office/drawing/2014/main" id="{96F4D9AB-263D-C1BA-B8C8-56A4B4DA12AA}"/>
              </a:ext>
            </a:extLst>
          </p:cNvPr>
          <p:cNvSpPr txBox="1"/>
          <p:nvPr/>
        </p:nvSpPr>
        <p:spPr>
          <a:xfrm>
            <a:off x="243840" y="1242060"/>
            <a:ext cx="11574780" cy="1569660"/>
          </a:xfrm>
          <a:prstGeom prst="rect">
            <a:avLst/>
          </a:prstGeom>
          <a:noFill/>
        </p:spPr>
        <p:txBody>
          <a:bodyPr wrap="squar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优点：在于它可以提供关于地下电阻率的有价值的信息。这种电阻率属性是对从地震数据 导出的更传统属性的补充，并且当在地震框架中仔细解释时，特别有助于确定储 层间隔内的饱和度。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缺点：单独采用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数据可实现的结构分辨率较差。</a:t>
            </a:r>
          </a:p>
        </p:txBody>
      </p:sp>
      <p:pic>
        <p:nvPicPr>
          <p:cNvPr id="5" name="图片 4">
            <a:extLst>
              <a:ext uri="{FF2B5EF4-FFF2-40B4-BE49-F238E27FC236}">
                <a16:creationId xmlns:a16="http://schemas.microsoft.com/office/drawing/2014/main" id="{83549EDD-D357-2638-8B80-9F6DF5C0E488}"/>
              </a:ext>
            </a:extLst>
          </p:cNvPr>
          <p:cNvPicPr>
            <a:picLocks noChangeAspect="1"/>
          </p:cNvPicPr>
          <p:nvPr/>
        </p:nvPicPr>
        <p:blipFill>
          <a:blip r:embed="rId2"/>
          <a:stretch>
            <a:fillRect/>
          </a:stretch>
        </p:blipFill>
        <p:spPr>
          <a:xfrm>
            <a:off x="637889" y="2929524"/>
            <a:ext cx="5107591" cy="3867515"/>
          </a:xfrm>
          <a:prstGeom prst="rect">
            <a:avLst/>
          </a:prstGeom>
        </p:spPr>
      </p:pic>
      <p:pic>
        <p:nvPicPr>
          <p:cNvPr id="7" name="图片 6">
            <a:extLst>
              <a:ext uri="{FF2B5EF4-FFF2-40B4-BE49-F238E27FC236}">
                <a16:creationId xmlns:a16="http://schemas.microsoft.com/office/drawing/2014/main" id="{853FE025-26C8-7AC5-AC01-A761E8E522C4}"/>
              </a:ext>
            </a:extLst>
          </p:cNvPr>
          <p:cNvPicPr>
            <a:picLocks noChangeAspect="1"/>
          </p:cNvPicPr>
          <p:nvPr/>
        </p:nvPicPr>
        <p:blipFill>
          <a:blip r:embed="rId3"/>
          <a:stretch>
            <a:fillRect/>
          </a:stretch>
        </p:blipFill>
        <p:spPr>
          <a:xfrm>
            <a:off x="6507483" y="3182405"/>
            <a:ext cx="4549138" cy="3499671"/>
          </a:xfrm>
          <a:prstGeom prst="rect">
            <a:avLst/>
          </a:prstGeom>
        </p:spPr>
      </p:pic>
    </p:spTree>
    <p:extLst>
      <p:ext uri="{BB962C8B-B14F-4D97-AF65-F5344CB8AC3E}">
        <p14:creationId xmlns:p14="http://schemas.microsoft.com/office/powerpoint/2010/main" val="1878664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D6A3CA9-6370-8299-E6A4-93E6958D53B4}"/>
              </a:ext>
            </a:extLst>
          </p:cNvPr>
          <p:cNvSpPr/>
          <p:nvPr/>
        </p:nvSpPr>
        <p:spPr>
          <a:xfrm>
            <a:off x="0" y="-47157"/>
            <a:ext cx="12192000" cy="9185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海洋</a:t>
            </a:r>
            <a:r>
              <a:rPr lang="en-US" altLang="zh-CN" sz="4000" b="1" dirty="0">
                <a:solidFill>
                  <a:prstClr val="white">
                    <a:lumMod val="95000"/>
                  </a:prstClr>
                </a:solidFill>
                <a:latin typeface="宋体" panose="02010600030101010101" pitchFamily="2" charset="-122"/>
                <a:ea typeface="宋体" panose="02010600030101010101" pitchFamily="2" charset="-122"/>
              </a:rPr>
              <a:t>CSEM</a:t>
            </a:r>
            <a:r>
              <a:rPr lang="zh-CN" altLang="en-US" sz="4000" b="1" dirty="0">
                <a:solidFill>
                  <a:prstClr val="white">
                    <a:lumMod val="95000"/>
                  </a:prstClr>
                </a:solidFill>
                <a:latin typeface="宋体" panose="02010600030101010101" pitchFamily="2" charset="-122"/>
                <a:ea typeface="宋体" panose="02010600030101010101" pitchFamily="2" charset="-122"/>
              </a:rPr>
              <a:t>方法</a:t>
            </a:r>
            <a:endPar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endParaRPr>
          </a:p>
        </p:txBody>
      </p:sp>
      <p:sp>
        <p:nvSpPr>
          <p:cNvPr id="3" name="文本框 2">
            <a:extLst>
              <a:ext uri="{FF2B5EF4-FFF2-40B4-BE49-F238E27FC236}">
                <a16:creationId xmlns:a16="http://schemas.microsoft.com/office/drawing/2014/main" id="{2710975F-7272-A475-F3A8-312646AF432A}"/>
              </a:ext>
            </a:extLst>
          </p:cNvPr>
          <p:cNvSpPr txBox="1"/>
          <p:nvPr/>
        </p:nvSpPr>
        <p:spPr>
          <a:xfrm>
            <a:off x="262890" y="1221224"/>
            <a:ext cx="6103620" cy="36933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使用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数据约束电各向异性</a:t>
            </a:r>
            <a:r>
              <a:rPr lang="zh-CN" altLang="en-US" dirty="0"/>
              <a:t>：</a:t>
            </a:r>
          </a:p>
        </p:txBody>
      </p:sp>
      <p:pic>
        <p:nvPicPr>
          <p:cNvPr id="5" name="图片 4">
            <a:extLst>
              <a:ext uri="{FF2B5EF4-FFF2-40B4-BE49-F238E27FC236}">
                <a16:creationId xmlns:a16="http://schemas.microsoft.com/office/drawing/2014/main" id="{9F891DCA-DBAC-5D3A-1C90-E107DB4052CE}"/>
              </a:ext>
            </a:extLst>
          </p:cNvPr>
          <p:cNvPicPr>
            <a:picLocks noChangeAspect="1"/>
          </p:cNvPicPr>
          <p:nvPr/>
        </p:nvPicPr>
        <p:blipFill>
          <a:blip r:embed="rId2"/>
          <a:stretch>
            <a:fillRect/>
          </a:stretch>
        </p:blipFill>
        <p:spPr>
          <a:xfrm>
            <a:off x="1910715" y="1590556"/>
            <a:ext cx="8370570" cy="4974552"/>
          </a:xfrm>
          <a:prstGeom prst="rect">
            <a:avLst/>
          </a:prstGeom>
        </p:spPr>
      </p:pic>
    </p:spTree>
    <p:extLst>
      <p:ext uri="{BB962C8B-B14F-4D97-AF65-F5344CB8AC3E}">
        <p14:creationId xmlns:p14="http://schemas.microsoft.com/office/powerpoint/2010/main" val="97915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B5A24B98-4935-971F-4C50-7F8159579891}"/>
              </a:ext>
            </a:extLst>
          </p:cNvPr>
          <p:cNvSpPr/>
          <p:nvPr/>
        </p:nvSpPr>
        <p:spPr>
          <a:xfrm>
            <a:off x="247015" y="4231005"/>
            <a:ext cx="910590" cy="2626995"/>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E9E3C3E3-2CAC-B1AC-7FE8-A78BF14710B6}"/>
              </a:ext>
            </a:extLst>
          </p:cNvPr>
          <p:cNvSpPr txBox="1"/>
          <p:nvPr/>
        </p:nvSpPr>
        <p:spPr>
          <a:xfrm>
            <a:off x="1987336" y="1750619"/>
            <a:ext cx="8217326" cy="224676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历史背景</a:t>
            </a:r>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商业发展</a:t>
            </a:r>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海洋</a:t>
            </a:r>
            <a:r>
              <a:rPr lang="en-US" altLang="zh-CN" sz="2800" dirty="0">
                <a:latin typeface="Times New Roman" panose="02020603050405020304" pitchFamily="18" charset="0"/>
                <a:cs typeface="Times New Roman" panose="02020603050405020304" pitchFamily="18" charset="0"/>
              </a:rPr>
              <a:t>CSEM</a:t>
            </a:r>
            <a:r>
              <a:rPr lang="zh-CN" altLang="en-US" sz="2800" dirty="0">
                <a:latin typeface="Times New Roman" panose="02020603050405020304" pitchFamily="18" charset="0"/>
                <a:cs typeface="Times New Roman" panose="02020603050405020304" pitchFamily="18" charset="0"/>
              </a:rPr>
              <a:t>方法</a:t>
            </a:r>
          </a:p>
        </p:txBody>
      </p:sp>
      <p:sp>
        <p:nvSpPr>
          <p:cNvPr id="4" name="文本框 3">
            <a:extLst>
              <a:ext uri="{FF2B5EF4-FFF2-40B4-BE49-F238E27FC236}">
                <a16:creationId xmlns:a16="http://schemas.microsoft.com/office/drawing/2014/main" id="{DA2B82DE-D379-C769-20AA-1EC4C55A6482}"/>
              </a:ext>
            </a:extLst>
          </p:cNvPr>
          <p:cNvSpPr txBox="1"/>
          <p:nvPr/>
        </p:nvSpPr>
        <p:spPr>
          <a:xfrm>
            <a:off x="1648886" y="4892009"/>
            <a:ext cx="9880430" cy="1477328"/>
          </a:xfrm>
          <a:prstGeom prst="rect">
            <a:avLst/>
          </a:prstGeom>
          <a:noFill/>
        </p:spPr>
        <p:txBody>
          <a:bodyPr wrap="square" rtlCol="0">
            <a:spAutoFit/>
          </a:bodyPr>
          <a:lstStyle/>
          <a:p>
            <a:r>
              <a:rPr lang="zh-CN" altLang="en-US" dirty="0"/>
              <a:t>参考文献：</a:t>
            </a:r>
            <a:endParaRPr lang="en-US" altLang="zh-CN" dirty="0"/>
          </a:p>
          <a:p>
            <a:r>
              <a:rPr lang="en-US" altLang="zh-CN" dirty="0">
                <a:latin typeface="Times New Roman" panose="02020603050405020304" pitchFamily="18" charset="0"/>
                <a:cs typeface="Times New Roman" panose="02020603050405020304" pitchFamily="18" charset="0"/>
              </a:rPr>
              <a:t>[1] Constable S ,  </a:t>
            </a:r>
            <a:r>
              <a:rPr lang="en-US" altLang="zh-CN" dirty="0" err="1">
                <a:latin typeface="Times New Roman" panose="02020603050405020304" pitchFamily="18" charset="0"/>
                <a:cs typeface="Times New Roman" panose="02020603050405020304" pitchFamily="18" charset="0"/>
              </a:rPr>
              <a:t>Srnka</a:t>
            </a:r>
            <a:r>
              <a:rPr lang="en-US" altLang="zh-CN" dirty="0">
                <a:latin typeface="Times New Roman" panose="02020603050405020304" pitchFamily="18" charset="0"/>
                <a:cs typeface="Times New Roman" panose="02020603050405020304" pitchFamily="18" charset="0"/>
              </a:rPr>
              <a:t> L J . An introduction to marine controlled-source electromagnetic methods for hydrocarbon exploration[J]. Geophysics, 2007, 72(2):WA3.</a:t>
            </a:r>
          </a:p>
          <a:p>
            <a:r>
              <a:rPr lang="en-US" altLang="zh-CN" dirty="0">
                <a:latin typeface="Times New Roman" panose="02020603050405020304" pitchFamily="18" charset="0"/>
                <a:cs typeface="Times New Roman" panose="02020603050405020304" pitchFamily="18" charset="0"/>
              </a:rPr>
              <a:t>[2] Macgregor L ,  Tomlinson J . Marine controlled-source electromagnetic methods in the hydrocarbon industry: A tutorial on method and practice[J]. Interpretation, 2014, 2(3):SH13-SH32.</a:t>
            </a:r>
          </a:p>
        </p:txBody>
      </p:sp>
      <p:sp>
        <p:nvSpPr>
          <p:cNvPr id="5" name="矩形 4">
            <a:extLst>
              <a:ext uri="{FF2B5EF4-FFF2-40B4-BE49-F238E27FC236}">
                <a16:creationId xmlns:a16="http://schemas.microsoft.com/office/drawing/2014/main" id="{FB60F9D5-BC56-FE5E-0DFB-528D7D5A2811}"/>
              </a:ext>
            </a:extLst>
          </p:cNvPr>
          <p:cNvSpPr/>
          <p:nvPr/>
        </p:nvSpPr>
        <p:spPr>
          <a:xfrm>
            <a:off x="0" y="-22839"/>
            <a:ext cx="12191999" cy="11135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6">
            <a:extLst>
              <a:ext uri="{FF2B5EF4-FFF2-40B4-BE49-F238E27FC236}">
                <a16:creationId xmlns:a16="http://schemas.microsoft.com/office/drawing/2014/main" id="{344670F2-6B0B-E90D-EBF6-1EB5AD95F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980" y="-22840"/>
            <a:ext cx="3733800" cy="111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17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6A150559-030D-BDC2-5DF3-FBF6EDEF0BAE}"/>
              </a:ext>
            </a:extLst>
          </p:cNvPr>
          <p:cNvCxnSpPr/>
          <p:nvPr/>
        </p:nvCxnSpPr>
        <p:spPr>
          <a:xfrm>
            <a:off x="247261" y="871377"/>
            <a:ext cx="559558" cy="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B5A24B98-4935-971F-4C50-7F8159579891}"/>
              </a:ext>
            </a:extLst>
          </p:cNvPr>
          <p:cNvSpPr/>
          <p:nvPr/>
        </p:nvSpPr>
        <p:spPr>
          <a:xfrm>
            <a:off x="247015" y="4231005"/>
            <a:ext cx="910590" cy="2626995"/>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16DE1BB6-8386-A81A-2FF2-5EFEA8472DB9}"/>
              </a:ext>
            </a:extLst>
          </p:cNvPr>
          <p:cNvSpPr txBox="1"/>
          <p:nvPr/>
        </p:nvSpPr>
        <p:spPr>
          <a:xfrm>
            <a:off x="159385" y="239445"/>
            <a:ext cx="3185058" cy="58477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rPr>
              <a:t>历史背景</a:t>
            </a:r>
          </a:p>
        </p:txBody>
      </p:sp>
      <p:sp>
        <p:nvSpPr>
          <p:cNvPr id="4" name="文本框 3">
            <a:extLst>
              <a:ext uri="{FF2B5EF4-FFF2-40B4-BE49-F238E27FC236}">
                <a16:creationId xmlns:a16="http://schemas.microsoft.com/office/drawing/2014/main" id="{C6BCC367-2B6A-B467-4E6B-F940A292C1D9}"/>
              </a:ext>
            </a:extLst>
          </p:cNvPr>
          <p:cNvSpPr txBox="1"/>
          <p:nvPr/>
        </p:nvSpPr>
        <p:spPr>
          <a:xfrm>
            <a:off x="543679" y="1694704"/>
            <a:ext cx="11236841" cy="2246769"/>
          </a:xfrm>
          <a:prstGeom prst="rect">
            <a:avLst/>
          </a:prstGeom>
          <a:noFill/>
        </p:spPr>
        <p:txBody>
          <a:bodyPr wrap="square">
            <a:spAutoFit/>
          </a:bodyPr>
          <a:lstStyle/>
          <a:p>
            <a:pPr algn="just"/>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      海洋电磁方法的早期发展可以追溯到大约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80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年前，主要是在国防与军事方面应用发展，</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方法产生于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20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世纪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80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年代对海洋岩石圈的学术研究，</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方法可以获得地下电阻率结构的有价值的信息，补充了地震或其他地球物理方法获得的测量结果，逐渐发展成海上油气探测和制图的工具。</a:t>
            </a:r>
          </a:p>
        </p:txBody>
      </p:sp>
      <p:sp>
        <p:nvSpPr>
          <p:cNvPr id="7" name="矩形 6">
            <a:extLst>
              <a:ext uri="{FF2B5EF4-FFF2-40B4-BE49-F238E27FC236}">
                <a16:creationId xmlns:a16="http://schemas.microsoft.com/office/drawing/2014/main" id="{81896DB4-26D0-C523-F379-C72A90246A86}"/>
              </a:ext>
            </a:extLst>
          </p:cNvPr>
          <p:cNvSpPr/>
          <p:nvPr/>
        </p:nvSpPr>
        <p:spPr>
          <a:xfrm>
            <a:off x="0" y="-47157"/>
            <a:ext cx="12192000" cy="9185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8382935-8848-7891-86B8-C0C170415CE6}"/>
              </a:ext>
            </a:extLst>
          </p:cNvPr>
          <p:cNvSpPr txBox="1"/>
          <p:nvPr/>
        </p:nvSpPr>
        <p:spPr>
          <a:xfrm>
            <a:off x="4259580" y="34588"/>
            <a:ext cx="2735580" cy="707886"/>
          </a:xfrm>
          <a:prstGeom prst="rect">
            <a:avLst/>
          </a:prstGeom>
          <a:noFill/>
        </p:spPr>
        <p:txBody>
          <a:bodyPr wrap="square" rtlCol="0">
            <a:spAutoFit/>
          </a:bodyPr>
          <a:lstStyle/>
          <a:p>
            <a:r>
              <a:rPr lang="zh-CN" altLang="en-US" sz="4000" b="1" dirty="0">
                <a:solidFill>
                  <a:schemeClr val="bg1">
                    <a:lumMod val="95000"/>
                  </a:schemeClr>
                </a:solidFill>
                <a:latin typeface="宋体" panose="02010600030101010101" pitchFamily="2" charset="-122"/>
                <a:ea typeface="宋体" panose="02010600030101010101" pitchFamily="2" charset="-122"/>
              </a:rPr>
              <a:t>历史背景</a:t>
            </a:r>
          </a:p>
        </p:txBody>
      </p:sp>
    </p:spTree>
    <p:extLst>
      <p:ext uri="{BB962C8B-B14F-4D97-AF65-F5344CB8AC3E}">
        <p14:creationId xmlns:p14="http://schemas.microsoft.com/office/powerpoint/2010/main" val="2969890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5532378-3648-361B-7A83-BAF56C31097F}"/>
              </a:ext>
            </a:extLst>
          </p:cNvPr>
          <p:cNvSpPr txBox="1"/>
          <p:nvPr/>
        </p:nvSpPr>
        <p:spPr>
          <a:xfrm>
            <a:off x="422910" y="1987452"/>
            <a:ext cx="6096000" cy="461665"/>
          </a:xfrm>
          <a:prstGeom prst="rect">
            <a:avLst/>
          </a:prstGeom>
          <a:noFill/>
        </p:spPr>
        <p:txBody>
          <a:bodyPr wrap="square">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Schlumberger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等人，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1934</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：寻找硫化矿。</a:t>
            </a:r>
          </a:p>
        </p:txBody>
      </p:sp>
      <p:sp>
        <p:nvSpPr>
          <p:cNvPr id="5" name="文本框 4">
            <a:extLst>
              <a:ext uri="{FF2B5EF4-FFF2-40B4-BE49-F238E27FC236}">
                <a16:creationId xmlns:a16="http://schemas.microsoft.com/office/drawing/2014/main" id="{412DC755-068B-2AF8-A4BB-252B3D6BB5EF}"/>
              </a:ext>
            </a:extLst>
          </p:cNvPr>
          <p:cNvSpPr txBox="1"/>
          <p:nvPr/>
        </p:nvSpPr>
        <p:spPr>
          <a:xfrm>
            <a:off x="422910" y="1025900"/>
            <a:ext cx="11346180" cy="830997"/>
          </a:xfrm>
          <a:prstGeom prst="rect">
            <a:avLst/>
          </a:prstGeom>
          <a:noFill/>
        </p:spPr>
        <p:txBody>
          <a:bodyPr wrap="square">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Drysdale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1924</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：海洋电磁方法的一些最早的工作涉及军事应用，可以追溯到上世纪初的海底电缆和船只制导。</a:t>
            </a:r>
          </a:p>
        </p:txBody>
      </p:sp>
      <p:sp>
        <p:nvSpPr>
          <p:cNvPr id="8" name="文本框 7">
            <a:extLst>
              <a:ext uri="{FF2B5EF4-FFF2-40B4-BE49-F238E27FC236}">
                <a16:creationId xmlns:a16="http://schemas.microsoft.com/office/drawing/2014/main" id="{261FD23F-BDCB-1C26-43AF-95A461774A3F}"/>
              </a:ext>
            </a:extLst>
          </p:cNvPr>
          <p:cNvSpPr txBox="1"/>
          <p:nvPr/>
        </p:nvSpPr>
        <p:spPr>
          <a:xfrm>
            <a:off x="422910" y="2653266"/>
            <a:ext cx="11555730" cy="3416320"/>
          </a:xfrm>
          <a:prstGeom prst="rect">
            <a:avLst/>
          </a:prstGeom>
          <a:noFill/>
        </p:spPr>
        <p:txBody>
          <a:bodyPr wrap="square">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Rust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1938</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：电磁法在油气勘探中的应用可以追溯到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20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世纪初。</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Charles Cox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20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世纪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70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年代（斯克里普斯海洋研究所）：开创了今天用于油气勘探的深水海洋测量方法；第一次实验是在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1979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年在太平洋的一个大 洋中脊上进行的；最初动机是研究海洋岩石圈的浅层电阻。资金来自美国国防高级研究计划局，由于资助机构对正常海洋岩石圈电阻率结构的兴趣，接下来的几个实验从海脊转移到更具代表性的地壳</a:t>
            </a:r>
            <a:r>
              <a:rPr lang="zh-CN" altLang="en-US" sz="2400" dirty="0"/>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1D6A3CA9-6370-8299-E6A4-93E6958D53B4}"/>
              </a:ext>
            </a:extLst>
          </p:cNvPr>
          <p:cNvSpPr/>
          <p:nvPr/>
        </p:nvSpPr>
        <p:spPr>
          <a:xfrm>
            <a:off x="0" y="-47157"/>
            <a:ext cx="12192000" cy="9185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历史背景</a:t>
            </a:r>
          </a:p>
        </p:txBody>
      </p:sp>
    </p:spTree>
    <p:extLst>
      <p:ext uri="{BB962C8B-B14F-4D97-AF65-F5344CB8AC3E}">
        <p14:creationId xmlns:p14="http://schemas.microsoft.com/office/powerpoint/2010/main" val="321984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D6A3CA9-6370-8299-E6A4-93E6958D53B4}"/>
              </a:ext>
            </a:extLst>
          </p:cNvPr>
          <p:cNvSpPr/>
          <p:nvPr/>
        </p:nvSpPr>
        <p:spPr>
          <a:xfrm>
            <a:off x="0" y="-47157"/>
            <a:ext cx="12192000" cy="9185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历史背景</a:t>
            </a:r>
          </a:p>
        </p:txBody>
      </p:sp>
      <p:sp>
        <p:nvSpPr>
          <p:cNvPr id="4" name="文本框 3">
            <a:extLst>
              <a:ext uri="{FF2B5EF4-FFF2-40B4-BE49-F238E27FC236}">
                <a16:creationId xmlns:a16="http://schemas.microsoft.com/office/drawing/2014/main" id="{9F8E96ED-E09A-B325-794E-CC6FEE79976F}"/>
              </a:ext>
            </a:extLst>
          </p:cNvPr>
          <p:cNvSpPr txBox="1"/>
          <p:nvPr/>
        </p:nvSpPr>
        <p:spPr>
          <a:xfrm>
            <a:off x="312420" y="1257985"/>
            <a:ext cx="11087100" cy="4154984"/>
          </a:xfrm>
          <a:prstGeom prst="rect">
            <a:avLst/>
          </a:prstGeom>
          <a:noFill/>
        </p:spPr>
        <p:txBody>
          <a:bodyPr wrap="square">
            <a:spAutoFit/>
          </a:bodyPr>
          <a:lstStyle/>
          <a:p>
            <a:pPr algn="just"/>
            <a:r>
              <a:rPr lang="zh-CN" altLang="en-US" sz="2400" dirty="0"/>
              <a:t> </a:t>
            </a:r>
            <a:r>
              <a:rPr lang="en-US" altLang="zh-CN" sz="2400" dirty="0">
                <a:latin typeface="Times New Roman" panose="02020603050405020304" pitchFamily="18" charset="0"/>
                <a:cs typeface="Times New Roman" panose="02020603050405020304" pitchFamily="18" charset="0"/>
              </a:rPr>
              <a:t>Martin Sinha </a:t>
            </a:r>
            <a:r>
              <a:rPr lang="zh-CN" altLang="en-US" sz="2400" dirty="0">
                <a:latin typeface="Times New Roman" panose="02020603050405020304" pitchFamily="18" charset="0"/>
                <a:cs typeface="Times New Roman" panose="02020603050405020304" pitchFamily="18" charset="0"/>
              </a:rPr>
              <a:t>小组在 </a:t>
            </a:r>
            <a:r>
              <a:rPr lang="en-US" altLang="zh-CN" sz="2400" dirty="0">
                <a:latin typeface="Times New Roman" panose="02020603050405020304" pitchFamily="18" charset="0"/>
                <a:cs typeface="Times New Roman" panose="02020603050405020304" pitchFamily="18" charset="0"/>
              </a:rPr>
              <a:t>20 </a:t>
            </a:r>
            <a:r>
              <a:rPr lang="zh-CN" altLang="en-US" sz="2400" dirty="0">
                <a:latin typeface="Times New Roman" panose="02020603050405020304" pitchFamily="18" charset="0"/>
                <a:cs typeface="Times New Roman" panose="02020603050405020304" pitchFamily="18" charset="0"/>
              </a:rPr>
              <a:t>世纪 </a:t>
            </a:r>
            <a:r>
              <a:rPr lang="en-US" altLang="zh-CN" sz="2400" dirty="0">
                <a:latin typeface="Times New Roman" panose="02020603050405020304" pitchFamily="18" charset="0"/>
                <a:cs typeface="Times New Roman" panose="02020603050405020304" pitchFamily="18" charset="0"/>
              </a:rPr>
              <a:t>80 </a:t>
            </a:r>
            <a:r>
              <a:rPr lang="zh-CN" altLang="en-US" sz="2400" dirty="0">
                <a:latin typeface="Times New Roman" panose="02020603050405020304" pitchFamily="18" charset="0"/>
                <a:cs typeface="Times New Roman" panose="02020603050405020304" pitchFamily="18" charset="0"/>
              </a:rPr>
              <a:t>年代中期：开始开发海洋 </a:t>
            </a:r>
            <a:r>
              <a:rPr lang="en-US" altLang="zh-CN" sz="2400" dirty="0">
                <a:latin typeface="Times New Roman" panose="02020603050405020304" pitchFamily="18" charset="0"/>
                <a:cs typeface="Times New Roman" panose="02020603050405020304" pitchFamily="18" charset="0"/>
              </a:rPr>
              <a:t>CSEM </a:t>
            </a:r>
            <a:r>
              <a:rPr lang="zh-CN" altLang="en-US" sz="2400" dirty="0">
                <a:latin typeface="Times New Roman" panose="02020603050405020304" pitchFamily="18" charset="0"/>
                <a:cs typeface="Times New Roman" panose="02020603050405020304" pitchFamily="18" charset="0"/>
              </a:rPr>
              <a:t>系统，他们的设 备主要基于斯克里普斯（</a:t>
            </a:r>
            <a:r>
              <a:rPr lang="en-US" altLang="zh-CN" sz="2400" dirty="0">
                <a:latin typeface="Times New Roman" panose="02020603050405020304" pitchFamily="18" charset="0"/>
                <a:cs typeface="Times New Roman" panose="02020603050405020304" pitchFamily="18" charset="0"/>
              </a:rPr>
              <a:t>Scripps</a:t>
            </a:r>
            <a:r>
              <a:rPr lang="zh-CN" altLang="en-US" sz="2400" dirty="0">
                <a:latin typeface="Times New Roman" panose="02020603050405020304" pitchFamily="18" charset="0"/>
                <a:cs typeface="Times New Roman" panose="02020603050405020304" pitchFamily="18" charset="0"/>
              </a:rPr>
              <a:t>）系统，但有一个非常重要的改进，使用了一个 中性浮力发射机天线，允许深拖发射机在海底上方约 </a:t>
            </a:r>
            <a:r>
              <a:rPr lang="en-US" altLang="zh-CN" sz="2400" dirty="0">
                <a:latin typeface="Times New Roman" panose="02020603050405020304" pitchFamily="18" charset="0"/>
                <a:cs typeface="Times New Roman" panose="02020603050405020304" pitchFamily="18" charset="0"/>
              </a:rPr>
              <a:t>100 </a:t>
            </a:r>
            <a:r>
              <a:rPr lang="zh-CN" altLang="en-US" sz="2400" dirty="0">
                <a:latin typeface="Times New Roman" panose="02020603050405020304" pitchFamily="18" charset="0"/>
                <a:cs typeface="Times New Roman" panose="02020603050405020304" pitchFamily="18" charset="0"/>
              </a:rPr>
              <a:t>米处“飞行”。</a:t>
            </a:r>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r>
              <a:rPr lang="en-US" altLang="zh-CN" sz="2400" dirty="0" err="1">
                <a:latin typeface="Times New Roman" panose="02020603050405020304" pitchFamily="18" charset="0"/>
                <a:cs typeface="Times New Roman" panose="02020603050405020304" pitchFamily="18" charset="0"/>
              </a:rPr>
              <a:t>Cheesman</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等人（</a:t>
            </a:r>
            <a:r>
              <a:rPr lang="en-US" altLang="zh-CN" sz="2400" dirty="0">
                <a:latin typeface="Times New Roman" panose="02020603050405020304" pitchFamily="18" charset="0"/>
                <a:cs typeface="Times New Roman" panose="02020603050405020304" pitchFamily="18" charset="0"/>
              </a:rPr>
              <a:t>1988</a:t>
            </a:r>
            <a:r>
              <a:rPr lang="zh-CN" altLang="en-US" sz="2400" dirty="0">
                <a:latin typeface="Times New Roman" panose="02020603050405020304" pitchFamily="18" charset="0"/>
                <a:cs typeface="Times New Roman" panose="02020603050405020304" pitchFamily="18" charset="0"/>
              </a:rPr>
              <a:t>）部署了水平磁偶极子</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偶极子时域系统；</a:t>
            </a:r>
            <a:r>
              <a:rPr lang="en-US" altLang="zh-CN" sz="2400" dirty="0">
                <a:latin typeface="Times New Roman" panose="02020603050405020304" pitchFamily="18" charset="0"/>
                <a:cs typeface="Times New Roman" panose="02020603050405020304" pitchFamily="18" charset="0"/>
              </a:rPr>
              <a:t>Edwards </a:t>
            </a:r>
            <a:r>
              <a:rPr lang="zh-CN" altLang="en-US" sz="2400" dirty="0">
                <a:latin typeface="Times New Roman" panose="02020603050405020304" pitchFamily="18" charset="0"/>
                <a:cs typeface="Times New Roman" panose="02020603050405020304" pitchFamily="18" charset="0"/>
              </a:rPr>
              <a:t>等人 （</a:t>
            </a:r>
            <a:r>
              <a:rPr lang="en-US" altLang="zh-CN" sz="2400" dirty="0">
                <a:latin typeface="Times New Roman" panose="02020603050405020304" pitchFamily="18" charset="0"/>
                <a:cs typeface="Times New Roman" panose="02020603050405020304" pitchFamily="18" charset="0"/>
              </a:rPr>
              <a:t>1985</a:t>
            </a:r>
            <a:r>
              <a:rPr lang="zh-CN" altLang="en-US" sz="2400" dirty="0">
                <a:latin typeface="Times New Roman" panose="02020603050405020304" pitchFamily="18" charset="0"/>
                <a:cs typeface="Times New Roman" panose="02020603050405020304" pitchFamily="18" charset="0"/>
              </a:rPr>
              <a:t>）利用悬挂在船上海底的垂直低频电发射机；但是这两种方法都传播得不够深入，不足以用于油气检测。 </a:t>
            </a:r>
            <a:r>
              <a:rPr lang="en-US" altLang="zh-CN" sz="2400" dirty="0">
                <a:latin typeface="Times New Roman" panose="02020603050405020304" pitchFamily="18" charset="0"/>
                <a:cs typeface="Times New Roman" panose="02020603050405020304" pitchFamily="18" charset="0"/>
              </a:rPr>
              <a:t>Yuan </a:t>
            </a:r>
            <a:r>
              <a:rPr lang="zh-CN" altLang="en-US" sz="2400" dirty="0">
                <a:latin typeface="Times New Roman" panose="02020603050405020304" pitchFamily="18" charset="0"/>
                <a:cs typeface="Times New Roman" panose="02020603050405020304" pitchFamily="18" charset="0"/>
              </a:rPr>
              <a:t>和 </a:t>
            </a:r>
            <a:r>
              <a:rPr lang="en-US" altLang="zh-CN" sz="2400" dirty="0">
                <a:latin typeface="Times New Roman" panose="02020603050405020304" pitchFamily="18" charset="0"/>
                <a:cs typeface="Times New Roman" panose="02020603050405020304" pitchFamily="18" charset="0"/>
              </a:rPr>
              <a:t>Edwards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2000</a:t>
            </a:r>
            <a:r>
              <a:rPr lang="zh-CN" altLang="en-US" sz="2400" dirty="0">
                <a:latin typeface="Times New Roman" panose="02020603050405020304" pitchFamily="18" charset="0"/>
                <a:cs typeface="Times New Roman" panose="02020603050405020304" pitchFamily="18" charset="0"/>
              </a:rPr>
              <a:t>）发展了一个用于天然气水合物表征的短偏移距时域电偶极子</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偶极子系统。</a:t>
            </a:r>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5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D6A3CA9-6370-8299-E6A4-93E6958D53B4}"/>
              </a:ext>
            </a:extLst>
          </p:cNvPr>
          <p:cNvSpPr/>
          <p:nvPr/>
        </p:nvSpPr>
        <p:spPr>
          <a:xfrm>
            <a:off x="0" y="-47157"/>
            <a:ext cx="12192000" cy="9185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历史背景</a:t>
            </a:r>
          </a:p>
        </p:txBody>
      </p:sp>
      <p:sp>
        <p:nvSpPr>
          <p:cNvPr id="3" name="文本框 2">
            <a:extLst>
              <a:ext uri="{FF2B5EF4-FFF2-40B4-BE49-F238E27FC236}">
                <a16:creationId xmlns:a16="http://schemas.microsoft.com/office/drawing/2014/main" id="{C565DD27-F345-A03F-5EC6-A580DAB57795}"/>
              </a:ext>
            </a:extLst>
          </p:cNvPr>
          <p:cNvSpPr txBox="1"/>
          <p:nvPr/>
        </p:nvSpPr>
        <p:spPr>
          <a:xfrm>
            <a:off x="228600" y="952500"/>
            <a:ext cx="11704320" cy="6217087"/>
          </a:xfrm>
          <a:prstGeom prst="rect">
            <a:avLst/>
          </a:prstGeom>
          <a:noFill/>
        </p:spPr>
        <p:txBody>
          <a:bodyPr wrap="square">
            <a:spAutoFit/>
          </a:bodyPr>
          <a:lstStyle/>
          <a:p>
            <a:r>
              <a:rPr lang="zh-CN" altLang="en-US" sz="2000" dirty="0"/>
              <a:t>算法发展：</a:t>
            </a:r>
            <a:endParaRPr lang="en-US" altLang="zh-CN" sz="2400" dirty="0"/>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早期的工作依赖于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Kraichman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1970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Bannister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1968</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1984</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）的渐近解。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Chave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Cox,1982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：发表了频域电偶极子方法的第一个广泛可用的分层模型解。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Anderson.1984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：并围绕一维计算中涉及的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Hankel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变换的正交与数字滤波问题进行了一些讨论。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Edwards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Chave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1986</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Cheesman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1987</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：时域方法的一维解。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Flosadottir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Constable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1996</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）实现了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Anderson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1989</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）的快速 </a:t>
            </a:r>
            <a:r>
              <a:rPr lang="en-US" altLang="zh-CN" dirty="0">
                <a:latin typeface="Times New Roman" panose="02020603050405020304" pitchFamily="18" charset="0"/>
                <a:ea typeface="宋体" panose="02010600030101010101" pitchFamily="2" charset="-122"/>
                <a:cs typeface="Times New Roman" panose="02020603050405020304" pitchFamily="18" charset="0"/>
              </a:rPr>
              <a:t>Hankel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变换和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Constable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等人的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Occam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反演算法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(1987)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转化 为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Chave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Cox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算法，产生了一个快速的一维反演代码。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Everett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Edwards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）在时域和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Unsworth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等人在频域分别给出了二维电偶极子问题的有限元数 值解（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Unsworth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Oldenburg,1995:</a:t>
            </a:r>
            <a:r>
              <a:rPr lang="zh-CN" altLang="en-US" dirty="0">
                <a:latin typeface="Times New Roman" panose="02020603050405020304" pitchFamily="18" charset="0"/>
                <a:ea typeface="宋体" panose="02010600030101010101" pitchFamily="2" charset="-122"/>
                <a:cs typeface="Times New Roman" panose="02020603050405020304" pitchFamily="18" charset="0"/>
              </a:rPr>
              <a:t>提出了一种利用频域码的子空间反演方法。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MacGregor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第一个真实数据的二维反演是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 他修改了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Unsworth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前向代码来处理实验几何和水深测量，并实现了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OCCAM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反问题算法。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Newman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Alumbaugh</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）的有限差分算法是海洋勘探界广泛使用的一种代码</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Badea</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）描述了一个三维有限元算法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8000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D6A3CA9-6370-8299-E6A4-93E6958D53B4}"/>
              </a:ext>
            </a:extLst>
          </p:cNvPr>
          <p:cNvSpPr/>
          <p:nvPr/>
        </p:nvSpPr>
        <p:spPr>
          <a:xfrm>
            <a:off x="0" y="-47157"/>
            <a:ext cx="12192000" cy="9185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商业发展</a:t>
            </a:r>
          </a:p>
        </p:txBody>
      </p:sp>
      <p:sp>
        <p:nvSpPr>
          <p:cNvPr id="3" name="文本框 2">
            <a:extLst>
              <a:ext uri="{FF2B5EF4-FFF2-40B4-BE49-F238E27FC236}">
                <a16:creationId xmlns:a16="http://schemas.microsoft.com/office/drawing/2014/main" id="{659030CC-B42D-BAA2-5814-2CD8BC59F6EC}"/>
              </a:ext>
            </a:extLst>
          </p:cNvPr>
          <p:cNvSpPr txBox="1"/>
          <p:nvPr/>
        </p:nvSpPr>
        <p:spPr>
          <a:xfrm>
            <a:off x="247015" y="1455420"/>
            <a:ext cx="11510645" cy="4093428"/>
          </a:xfrm>
          <a:prstGeom prst="rect">
            <a:avLst/>
          </a:prstGeom>
          <a:noFill/>
        </p:spPr>
        <p:txBody>
          <a:bodyPr wrap="square">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虽然在海洋环境中使用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方法的早期尝试因类似于早期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尝试的浅水、缺乏数字设备等原因而失败，但到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1990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年代初，电磁技术被认为有助于绘制墨西哥湾的盐基，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1994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年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月， 基于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Scripps CSEM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接收机的原型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接收机在南加州外部署，结果非常令人 鼓舞，吸引了工业界的支持来开发仪器。</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世纪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90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年代末，勘探工作通常在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1000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米深的水中进行，埃克森美孚公司恢复了电磁法调查，挪威国家石油公司开始研究海洋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作为油气勘探工具。</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1998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年，埃克森美孚公司正在研究使用三维电磁法进行海洋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调查设计、采集、数据处理、反演和解释。</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1999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年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11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Steven Constable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应邀审查挪威国家石油公司的内部研究项目，使挪威国家石油公司于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2000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年底在安哥拉近海进行现场试验。</a:t>
            </a:r>
          </a:p>
        </p:txBody>
      </p:sp>
    </p:spTree>
    <p:extLst>
      <p:ext uri="{BB962C8B-B14F-4D97-AF65-F5344CB8AC3E}">
        <p14:creationId xmlns:p14="http://schemas.microsoft.com/office/powerpoint/2010/main" val="131197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D6A3CA9-6370-8299-E6A4-93E6958D53B4}"/>
              </a:ext>
            </a:extLst>
          </p:cNvPr>
          <p:cNvSpPr/>
          <p:nvPr/>
        </p:nvSpPr>
        <p:spPr>
          <a:xfrm>
            <a:off x="0" y="-47157"/>
            <a:ext cx="12192000" cy="9185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商业发展</a:t>
            </a:r>
          </a:p>
        </p:txBody>
      </p:sp>
      <p:sp>
        <p:nvSpPr>
          <p:cNvPr id="3" name="文本框 2">
            <a:extLst>
              <a:ext uri="{FF2B5EF4-FFF2-40B4-BE49-F238E27FC236}">
                <a16:creationId xmlns:a16="http://schemas.microsoft.com/office/drawing/2014/main" id="{83C59FFD-163C-3BEA-6C85-ADF9580A18C0}"/>
              </a:ext>
            </a:extLst>
          </p:cNvPr>
          <p:cNvSpPr txBox="1"/>
          <p:nvPr/>
        </p:nvSpPr>
        <p:spPr>
          <a:xfrm>
            <a:off x="274320" y="1409700"/>
            <a:ext cx="10500360" cy="3693319"/>
          </a:xfrm>
          <a:prstGeom prst="rect">
            <a:avLst/>
          </a:prstGeom>
          <a:noFill/>
        </p:spPr>
        <p:txBody>
          <a:bodyPr wrap="squar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2007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市场出现了戏剧性的崩溃。造成这种情况的原因有很多。</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首先，早些年的强势营销和大胆声明伴随着令 人失望的结果，客户未能从他们的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数据中实现价值，或者提供了误导性的结果。</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其次，尽管有市场宣传，但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方法在获取方面，特别是在解释方 面仍然相对不成熟。</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第三，对市场规模过于乐观的估计导致产能过剩。</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0262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1D6A3CA9-6370-8299-E6A4-93E6958D53B4}"/>
              </a:ext>
            </a:extLst>
          </p:cNvPr>
          <p:cNvSpPr/>
          <p:nvPr/>
        </p:nvSpPr>
        <p:spPr>
          <a:xfrm>
            <a:off x="0" y="-47157"/>
            <a:ext cx="12192000" cy="9185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rPr>
              <a:t>                  海洋</a:t>
            </a:r>
            <a:r>
              <a:rPr lang="en-US" altLang="zh-CN" sz="4000" b="1" dirty="0">
                <a:solidFill>
                  <a:prstClr val="white">
                    <a:lumMod val="95000"/>
                  </a:prstClr>
                </a:solidFill>
                <a:latin typeface="宋体" panose="02010600030101010101" pitchFamily="2" charset="-122"/>
                <a:ea typeface="宋体" panose="02010600030101010101" pitchFamily="2" charset="-122"/>
              </a:rPr>
              <a:t>CSEM</a:t>
            </a:r>
            <a:r>
              <a:rPr lang="zh-CN" altLang="en-US" sz="4000" b="1" dirty="0">
                <a:solidFill>
                  <a:prstClr val="white">
                    <a:lumMod val="95000"/>
                  </a:prstClr>
                </a:solidFill>
                <a:latin typeface="宋体" panose="02010600030101010101" pitchFamily="2" charset="-122"/>
                <a:ea typeface="宋体" panose="02010600030101010101" pitchFamily="2" charset="-122"/>
              </a:rPr>
              <a:t>方法</a:t>
            </a:r>
            <a:endParaRPr kumimoji="0" lang="zh-CN" altLang="en-US" sz="4000" b="1" i="0" u="none" strike="noStrike" kern="1200" cap="none" spc="0" normalizeH="0" baseline="0" noProof="0" dirty="0">
              <a:ln>
                <a:noFill/>
              </a:ln>
              <a:solidFill>
                <a:prstClr val="white">
                  <a:lumMod val="95000"/>
                </a:prstClr>
              </a:solidFill>
              <a:effectLst/>
              <a:uLnTx/>
              <a:uFillTx/>
              <a:latin typeface="宋体" panose="02010600030101010101" pitchFamily="2" charset="-122"/>
              <a:ea typeface="宋体" panose="02010600030101010101" pitchFamily="2" charset="-122"/>
              <a:cs typeface="+mn-cs"/>
            </a:endParaRPr>
          </a:p>
        </p:txBody>
      </p:sp>
      <p:pic>
        <p:nvPicPr>
          <p:cNvPr id="3" name="图片 2">
            <a:extLst>
              <a:ext uri="{FF2B5EF4-FFF2-40B4-BE49-F238E27FC236}">
                <a16:creationId xmlns:a16="http://schemas.microsoft.com/office/drawing/2014/main" id="{352CF63D-463D-BF08-E35B-BF816550D0C9}"/>
              </a:ext>
            </a:extLst>
          </p:cNvPr>
          <p:cNvPicPr>
            <a:picLocks noChangeAspect="1"/>
          </p:cNvPicPr>
          <p:nvPr/>
        </p:nvPicPr>
        <p:blipFill>
          <a:blip r:embed="rId2"/>
          <a:stretch>
            <a:fillRect/>
          </a:stretch>
        </p:blipFill>
        <p:spPr>
          <a:xfrm>
            <a:off x="358140" y="1101239"/>
            <a:ext cx="6414699" cy="4880462"/>
          </a:xfrm>
          <a:prstGeom prst="rect">
            <a:avLst/>
          </a:prstGeom>
        </p:spPr>
      </p:pic>
      <p:sp>
        <p:nvSpPr>
          <p:cNvPr id="5" name="文本框 4">
            <a:extLst>
              <a:ext uri="{FF2B5EF4-FFF2-40B4-BE49-F238E27FC236}">
                <a16:creationId xmlns:a16="http://schemas.microsoft.com/office/drawing/2014/main" id="{350BB221-0541-AC26-8DB1-4B9EDED0A497}"/>
              </a:ext>
            </a:extLst>
          </p:cNvPr>
          <p:cNvSpPr txBox="1"/>
          <p:nvPr/>
        </p:nvSpPr>
        <p:spPr>
          <a:xfrm>
            <a:off x="7113270" y="1718786"/>
            <a:ext cx="4720590" cy="3539430"/>
          </a:xfrm>
          <a:prstGeom prst="rect">
            <a:avLst/>
          </a:prstGeom>
          <a:noFill/>
        </p:spPr>
        <p:txBody>
          <a:bodyPr wrap="square">
            <a:spAutoFit/>
          </a:bodyPr>
          <a:lstStyle/>
          <a:p>
            <a:pPr algn="just"/>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CSEM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示意图。</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具有水平拖曳源和海底部署接收器的标准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采集。</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(b)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标准的变体，其中三分量接收器的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千米拖缆被深拖在源后面。</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拖缆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CSEM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采集，其中源和接收器被拖到测量船后面。（</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）垂直电偶极子采集。</a:t>
            </a:r>
          </a:p>
        </p:txBody>
      </p:sp>
    </p:spTree>
    <p:extLst>
      <p:ext uri="{BB962C8B-B14F-4D97-AF65-F5344CB8AC3E}">
        <p14:creationId xmlns:p14="http://schemas.microsoft.com/office/powerpoint/2010/main" val="35012124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1397</Words>
  <Application>Microsoft Office PowerPoint</Application>
  <PresentationFormat>宽屏</PresentationFormat>
  <Paragraphs>86</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1248253053@qq.com</dc:creator>
  <cp:lastModifiedBy>pyang</cp:lastModifiedBy>
  <cp:revision>2</cp:revision>
  <dcterms:created xsi:type="dcterms:W3CDTF">2022-09-23T08:01:05Z</dcterms:created>
  <dcterms:modified xsi:type="dcterms:W3CDTF">2022-09-23T10:47:21Z</dcterms:modified>
</cp:coreProperties>
</file>