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303" r:id="rId5"/>
    <p:sldId id="304" r:id="rId6"/>
    <p:sldId id="305" r:id="rId7"/>
    <p:sldId id="307" r:id="rId8"/>
    <p:sldId id="308" r:id="rId9"/>
    <p:sldId id="309" r:id="rId10"/>
    <p:sldId id="310" r:id="rId11"/>
    <p:sldId id="311" r:id="rId12"/>
    <p:sldId id="312" r:id="rId13"/>
    <p:sldId id="317" r:id="rId14"/>
    <p:sldId id="313" r:id="rId15"/>
    <p:sldId id="315" r:id="rId16"/>
    <p:sldId id="316" r:id="rId17"/>
    <p:sldId id="31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3020-C253-4762-BB43-AC0734D83116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A1219-AB66-4511-AABB-098D8C3F7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CC31F-438D-D386-FAAA-6E31B429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2220D-5FBA-2B6A-DD28-12550A991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2B16C-031B-242F-C3E0-9A2CD8CC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13EC8-25BB-8123-87D9-56BF4174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9A358-C5AD-F897-8B45-A276825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0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2B8C-F9C6-BD3A-44A3-788E0AA5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08FC9-978D-C5FE-588E-7C9659F8D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6BA5B-70F4-DD2B-0CA3-7CD96589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F6D54-3C2E-870A-6EDF-7FF7F5DF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3321E-CABB-6A3F-A5F8-6DBC09F4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4AD5D0-3517-E3A4-B581-24E541C70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7669D-B4C6-6D5D-82D1-74A045704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DA5F-FE17-7EBA-E7AF-D47F71CB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46DBE-E203-CFBA-ED2E-3E39AB6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942A1-9852-33CA-06B7-11F73CA4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A132-1E0B-4D91-2203-F08D0716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852B9-183F-A72B-9C2E-3BD2A148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74A23-D19B-653F-857C-74528AB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F096-773A-239A-65FA-DBEF6F82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4B367-7DA7-55FC-38ED-66836D8A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4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FC9FD-6F13-316E-C523-4F4A49D8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3B069-475C-7B74-733B-16CEB959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4CE38-AB90-6EC5-D1DA-E1ED8EE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1301F-0630-714A-A1C5-85C387B9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65133-C379-3BE4-22B6-324C2A75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5783-91A8-35B6-4600-3D9B501D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892DE-4338-212C-AAD1-3B2AEBA08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602C6-015E-7DE9-7F19-54F18273A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EE9D8-3FDB-103E-9D2B-2BAD007E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E2442-E8C8-EFE6-9395-BBD0324C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CE221-A536-3CD2-40AD-9C481DF1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7FAE-44DD-4225-1CFE-0FB3D479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1F2FC-FFC8-CD26-2EA0-FC71E942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026B02-4030-F864-B31A-7BAEADC4A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11C8AD-17C8-FCFD-A3C7-A80AB78E1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6B7DB9-1613-F95C-F361-700FFEB2C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C5E867-1906-C9EB-745C-96C71AEE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A0995B-D9E9-6869-1361-93AA2CC5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D72C95-3E5D-34E9-6E09-292FFDB8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2D2E3-F9BA-D0CF-4F38-24715B9B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0465AF-1E18-5F5F-19AD-6B4A4B56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632E33-A17D-A81A-2B13-8990E148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EA244-428E-B23D-45FE-CDC9BDA9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342C4F-C412-D7D2-CDE7-11A88ED9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0FFE2-B7AA-9EB6-C9E5-CE34BAED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57E149-4C6B-4D44-FFA9-B8247F12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3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4D627-4D48-E3D9-D2C9-AA873164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F7F8-1884-2941-2C28-D9D47155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BC379-963E-F592-DA1E-1772828D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31B9A-3FFE-5D40-187C-3C53B187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BD9C1-32C5-6F0B-593F-A4FFBB83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8A699-7FB8-FFE5-7739-9CBEE85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8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C0C49-7598-0ECA-20EC-105A0244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F2CD22-E60F-13B5-A8C1-1BED11EA2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BC960C-45F5-1E8B-9376-7C7C97090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C49D5-2A55-EA54-0B4C-240FDDE5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A41F5-C60C-832C-3F4D-F4D2A76A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51F0E-9548-9575-6F06-3CE5D32F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3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63E9F5-FDC8-391F-425D-956E3FF4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D17F5-0EFF-7656-EADC-CC80C268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9216B-8182-1049-7F75-FC633FC4E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536B-518C-4D67-A298-90652164E543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E4F4D-7AFB-B4A6-C2C1-50D44F7D6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C5322-92AE-CEF9-8DA8-56A09C65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BB66-F1E9-4DFD-8AAE-3D49A38C5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0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7657" y="685800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00091" y="2100754"/>
            <a:ext cx="9480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Introduction to geometrical multigrid and its application to Poisson equation</a:t>
            </a:r>
          </a:p>
          <a:p>
            <a:endParaRPr lang="en-US" altLang="zh-CN" sz="4000" dirty="0">
              <a:solidFill>
                <a:srgbClr val="004C7E"/>
              </a:solidFill>
              <a:latin typeface="Times New Roman" panose="02020603050405020304" pitchFamily="18" charset="0"/>
              <a:ea typeface="阿里巴巴普惠体 M" pitchFamily="18" charset="-122"/>
              <a:cs typeface="Times New Roman" panose="02020603050405020304" pitchFamily="18" charset="0"/>
            </a:endParaRPr>
          </a:p>
          <a:p>
            <a:pPr algn="r"/>
            <a:r>
              <a:rPr lang="en-US" altLang="zh-CN" sz="4000" dirty="0" err="1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Xuejiao</a:t>
            </a:r>
            <a:r>
              <a:rPr lang="en-US" altLang="zh-CN" sz="4000" dirty="0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 Fu</a:t>
            </a:r>
          </a:p>
          <a:p>
            <a:pPr algn="r"/>
            <a:r>
              <a:rPr lang="en-US" altLang="zh-CN" sz="4000" dirty="0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HIT</a:t>
            </a:r>
            <a:endParaRPr lang="zh-CN" altLang="en-US" sz="4000" dirty="0">
              <a:solidFill>
                <a:srgbClr val="004C7E"/>
              </a:solidFill>
              <a:latin typeface="Times New Roman" panose="02020603050405020304" pitchFamily="18" charset="0"/>
              <a:ea typeface="阿里巴巴普惠体 M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786405" y="966910"/>
            <a:ext cx="1381179" cy="1381179"/>
            <a:chOff x="9347200" y="647648"/>
            <a:chExt cx="1854200" cy="18542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9347200" y="1028700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>
              <a:off x="10048240" y="1574748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flipH="1" flipV="1">
            <a:off x="1045533" y="4532087"/>
            <a:ext cx="1357255" cy="1357255"/>
            <a:chOff x="9347200" y="647648"/>
            <a:chExt cx="1854200" cy="18542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9347200" y="1028700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>
              <a:off x="10048240" y="1574748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Restriction operator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99B573-A736-4E57-4B7C-82783E4A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5" y="709595"/>
            <a:ext cx="6772275" cy="2790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7B140A-179E-7CD8-E839-1E039D15FFE8}"/>
                  </a:ext>
                </a:extLst>
              </p:cNvPr>
              <p:cNvSpPr txBox="1"/>
              <p:nvPr/>
            </p:nvSpPr>
            <p:spPr>
              <a:xfrm>
                <a:off x="2696066" y="2205872"/>
                <a:ext cx="3399934" cy="47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7B140A-179E-7CD8-E839-1E039D15F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66" y="2205872"/>
                <a:ext cx="3399934" cy="476477"/>
              </a:xfrm>
              <a:prstGeom prst="rect">
                <a:avLst/>
              </a:prstGeom>
              <a:blipFill>
                <a:blip r:embed="rId3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31DD1C0-E961-4B59-91FA-8228A238F115}"/>
              </a:ext>
            </a:extLst>
          </p:cNvPr>
          <p:cNvSpPr txBox="1"/>
          <p:nvPr/>
        </p:nvSpPr>
        <p:spPr>
          <a:xfrm>
            <a:off x="631595" y="3659770"/>
            <a:ext cx="440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</a:t>
            </a:r>
            <a:r>
              <a:rPr lang="en-US" altLang="zh-CN" dirty="0"/>
              <a:t>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4D09FE-D628-024F-30F9-367A69196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603" y="3464883"/>
            <a:ext cx="2828041" cy="9288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148E12-5531-60EE-83FB-8FC446084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831" y="4711825"/>
            <a:ext cx="6917607" cy="9288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E9BE78E-3293-4328-3490-975A09F476E5}"/>
              </a:ext>
            </a:extLst>
          </p:cNvPr>
          <p:cNvSpPr txBox="1"/>
          <p:nvPr/>
        </p:nvSpPr>
        <p:spPr>
          <a:xfrm>
            <a:off x="546890" y="4853011"/>
            <a:ext cx="440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weighting</a:t>
            </a:r>
          </a:p>
        </p:txBody>
      </p:sp>
    </p:spTree>
    <p:extLst>
      <p:ext uri="{BB962C8B-B14F-4D97-AF65-F5344CB8AC3E}">
        <p14:creationId xmlns:p14="http://schemas.microsoft.com/office/powerpoint/2010/main" val="44103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Cycle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D52FA0-4B78-CC53-EF69-FA26B0B5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95" y="1035574"/>
            <a:ext cx="3336895" cy="25843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2D6C2D-C1EB-A825-3010-C379061B3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390" b="50000"/>
          <a:stretch/>
        </p:blipFill>
        <p:spPr>
          <a:xfrm>
            <a:off x="4525315" y="1173588"/>
            <a:ext cx="7070790" cy="27479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F49DA6-162C-6C42-B2C9-AD6180D03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77" r="1158"/>
          <a:stretch/>
        </p:blipFill>
        <p:spPr>
          <a:xfrm>
            <a:off x="2016649" y="3893271"/>
            <a:ext cx="6759706" cy="25843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722371-6351-FAB0-97AD-00B7CC63CAA5}"/>
              </a:ext>
            </a:extLst>
          </p:cNvPr>
          <p:cNvSpPr txBox="1"/>
          <p:nvPr/>
        </p:nvSpPr>
        <p:spPr>
          <a:xfrm>
            <a:off x="1036948" y="3799002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V-cycle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BDC2E4-3B31-44E2-CF3C-098AF2639528}"/>
              </a:ext>
            </a:extLst>
          </p:cNvPr>
          <p:cNvSpPr txBox="1"/>
          <p:nvPr/>
        </p:nvSpPr>
        <p:spPr>
          <a:xfrm>
            <a:off x="8298937" y="3751868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W-cycle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A93D77-00B0-C5FF-9C43-0590F9D0C1B5}"/>
              </a:ext>
            </a:extLst>
          </p:cNvPr>
          <p:cNvSpPr txBox="1"/>
          <p:nvPr/>
        </p:nvSpPr>
        <p:spPr>
          <a:xfrm>
            <a:off x="5698710" y="6279877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F-cycle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6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03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01243" y="3384620"/>
            <a:ext cx="3844473" cy="92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Examples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2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1-D Poisson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D8C87F-E928-4CA5-623F-031F6031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1" y="584775"/>
            <a:ext cx="8339239" cy="66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0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3-D Poisson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B10F90-C6C8-3775-D433-59C27538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8" y="1133966"/>
            <a:ext cx="95726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3-D Poisson equation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1BB208-E4AA-262D-2118-F9E67797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4" y="785273"/>
            <a:ext cx="9436230" cy="58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04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01243" y="3384620"/>
            <a:ext cx="3844473" cy="92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Conclusion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2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0" y="10029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Conclusion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820504-8580-346D-009C-56EEE27CF649}"/>
              </a:ext>
            </a:extLst>
          </p:cNvPr>
          <p:cNvSpPr txBox="1"/>
          <p:nvPr/>
        </p:nvSpPr>
        <p:spPr>
          <a:xfrm>
            <a:off x="909686" y="1020933"/>
            <a:ext cx="9384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convergence speed of F-cycle is faster than V-cycle. </a:t>
            </a:r>
          </a:p>
          <a:p>
            <a:pPr marL="457200" indent="-457200">
              <a:buAutoNum type="arabicParenR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 The error of the algebraic equation decreases quickly as the number of iterations increases, indicating that GMG converges quickly to the true solution.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直角三角形 31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7196" y="685800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73693" y="3244334"/>
            <a:ext cx="26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004C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200" dirty="0">
              <a:solidFill>
                <a:srgbClr val="004C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42592" y="1459706"/>
            <a:ext cx="623888" cy="623888"/>
          </a:xfrm>
          <a:prstGeom prst="ellips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942592" y="2564606"/>
            <a:ext cx="623888" cy="623888"/>
          </a:xfrm>
          <a:prstGeom prst="ellips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942592" y="3669506"/>
            <a:ext cx="623888" cy="623888"/>
          </a:xfrm>
          <a:prstGeom prst="ellips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942592" y="4774406"/>
            <a:ext cx="623888" cy="623888"/>
          </a:xfrm>
          <a:prstGeom prst="ellips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995539" y="1585423"/>
            <a:ext cx="51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itchFamily="50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Hero" pitchFamily="50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42592" y="2690323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itchFamily="50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Hero" pitchFamily="50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42592" y="3795223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itchFamily="50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Hero" pitchFamily="50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42592" y="4900123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itchFamily="50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Hero" pitchFamily="50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41333" y="1488062"/>
            <a:ext cx="447769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Background.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910824" y="2656097"/>
            <a:ext cx="40530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Multigrid method</a:t>
            </a:r>
            <a:endParaRPr lang="zh-CN" altLang="en-US" sz="2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12645" y="3779398"/>
            <a:ext cx="286614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Examples</a:t>
            </a:r>
            <a:endParaRPr lang="zh-CN" altLang="en-US" sz="2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10824" y="4838567"/>
            <a:ext cx="312982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Conclusion</a:t>
            </a:r>
            <a:endParaRPr lang="zh-CN" altLang="en-US" sz="2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01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01243" y="3384620"/>
            <a:ext cx="3844473" cy="92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Background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Background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655C-D03B-B23A-13CA-D97E5413B405}"/>
              </a:ext>
            </a:extLst>
          </p:cNvPr>
          <p:cNvSpPr txBox="1"/>
          <p:nvPr/>
        </p:nvSpPr>
        <p:spPr>
          <a:xfrm>
            <a:off x="958789" y="932156"/>
            <a:ext cx="9969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●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Forward  modelling methods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▪   Finite element method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▪   Finite volume method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▪   Finite difference method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67150-D14F-319F-4D41-046E4C29145B}"/>
              </a:ext>
            </a:extLst>
          </p:cNvPr>
          <p:cNvSpPr txBox="1"/>
          <p:nvPr/>
        </p:nvSpPr>
        <p:spPr>
          <a:xfrm>
            <a:off x="1040167" y="3163968"/>
            <a:ext cx="101116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●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of  solving the linear equation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▪   Direct method : Gauss elimination method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▪   Iterative method : Jacobi iteration, Gauss-Seidel,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conjugate method and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bicgstab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…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6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This work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655C-D03B-B23A-13CA-D97E5413B405}"/>
              </a:ext>
            </a:extLst>
          </p:cNvPr>
          <p:cNvSpPr txBox="1"/>
          <p:nvPr/>
        </p:nvSpPr>
        <p:spPr>
          <a:xfrm>
            <a:off x="914401" y="887769"/>
            <a:ext cx="996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●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finite difference method to discretize the 3-D Poisson equation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67150-D14F-319F-4D41-046E4C29145B}"/>
              </a:ext>
            </a:extLst>
          </p:cNvPr>
          <p:cNvSpPr txBox="1"/>
          <p:nvPr/>
        </p:nvSpPr>
        <p:spPr>
          <a:xfrm>
            <a:off x="914401" y="1642399"/>
            <a:ext cx="10111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●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Testing the convergence of multigrid method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02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19373" y="3384620"/>
            <a:ext cx="8757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Geometrical multigrid method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5709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 of  geometrical multigrid method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4991707-D6EF-BA72-208C-16B53FA52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85" r="2860"/>
          <a:stretch/>
        </p:blipFill>
        <p:spPr>
          <a:xfrm>
            <a:off x="1308910" y="936251"/>
            <a:ext cx="3633318" cy="7047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0FF76D-FC4E-F3DF-7E28-02B54A3C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10" y="1982434"/>
            <a:ext cx="8268417" cy="26672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9D92F3-3F16-BFDC-0244-F3A5F9DE3FFB}"/>
              </a:ext>
            </a:extLst>
          </p:cNvPr>
          <p:cNvSpPr txBox="1"/>
          <p:nvPr/>
        </p:nvSpPr>
        <p:spPr>
          <a:xfrm>
            <a:off x="8229600" y="3337089"/>
            <a:ext cx="152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17A487-2037-BAF8-0F13-27E94956F40D}"/>
              </a:ext>
            </a:extLst>
          </p:cNvPr>
          <p:cNvSpPr txBox="1"/>
          <p:nvPr/>
        </p:nvSpPr>
        <p:spPr>
          <a:xfrm>
            <a:off x="3393649" y="3233394"/>
            <a:ext cx="152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7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5998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 of  geometrical multigrid method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C0D2A5-1B8A-6AEF-859A-BA9B6B952AA7}"/>
              </a:ext>
            </a:extLst>
          </p:cNvPr>
          <p:cNvSpPr txBox="1"/>
          <p:nvPr/>
        </p:nvSpPr>
        <p:spPr>
          <a:xfrm>
            <a:off x="838986" y="1442302"/>
            <a:ext cx="9539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elements of multigrid: </a:t>
            </a:r>
          </a:p>
          <a:p>
            <a:pPr marL="457200" indent="-4572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residual</a:t>
            </a:r>
          </a:p>
          <a:p>
            <a:pPr marL="457200" indent="-4572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smoother to find the oscillatory components,</a:t>
            </a:r>
          </a:p>
          <a:p>
            <a:pPr marL="457200" indent="-4572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restriction operator to maps the residual from fine grid to coarse grid </a:t>
            </a:r>
          </a:p>
          <a:p>
            <a:pPr marL="457200" indent="-4572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prolongation operator to transfer the residual on coarse to fine grid for correction.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3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51C4D-4023-EB84-E950-47B580B89E9A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29D5D-F97D-7F5E-8F32-4DD2B8F4D4AA}"/>
              </a:ext>
            </a:extLst>
          </p:cNvPr>
          <p:cNvSpPr txBox="1"/>
          <p:nvPr/>
        </p:nvSpPr>
        <p:spPr>
          <a:xfrm>
            <a:off x="97654" y="0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Prolongation operator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891F78-9A8C-DEF3-21C7-DE031058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22" y="1157483"/>
            <a:ext cx="1323975" cy="2676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195DC5-4BBC-FD4C-03C0-9B177280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174" y="1157483"/>
            <a:ext cx="5886450" cy="2352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29E51B-C17E-7161-BBD6-2AB8F7E802B8}"/>
                  </a:ext>
                </a:extLst>
              </p:cNvPr>
              <p:cNvSpPr txBox="1"/>
              <p:nvPr/>
            </p:nvSpPr>
            <p:spPr>
              <a:xfrm>
                <a:off x="7314152" y="2105008"/>
                <a:ext cx="2375491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29E51B-C17E-7161-BBD6-2AB8F7E80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152" y="2105008"/>
                <a:ext cx="2375491" cy="493277"/>
              </a:xfrm>
              <a:prstGeom prst="rect">
                <a:avLst/>
              </a:prstGeom>
              <a:blipFill>
                <a:blip r:embed="rId4"/>
                <a:stretch>
                  <a:fillRect t="-6173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4BFDEBF-E639-8879-E128-0253183F8725}"/>
              </a:ext>
            </a:extLst>
          </p:cNvPr>
          <p:cNvSpPr txBox="1"/>
          <p:nvPr/>
        </p:nvSpPr>
        <p:spPr>
          <a:xfrm>
            <a:off x="763571" y="3902697"/>
            <a:ext cx="337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1-D: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19BF4C0-0F08-FE9C-6BAD-2B6D16F14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822" y="4499025"/>
            <a:ext cx="6770704" cy="14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5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231</Words>
  <Application>Microsoft Office PowerPoint</Application>
  <PresentationFormat>宽屏</PresentationFormat>
  <Paragraphs>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Hero</vt:lpstr>
      <vt:lpstr>Times New Roman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付雪娇</dc:creator>
  <cp:lastModifiedBy>付雪娇</cp:lastModifiedBy>
  <cp:revision>3</cp:revision>
  <dcterms:created xsi:type="dcterms:W3CDTF">2022-06-30T02:00:08Z</dcterms:created>
  <dcterms:modified xsi:type="dcterms:W3CDTF">2022-06-30T08:43:47Z</dcterms:modified>
</cp:coreProperties>
</file>