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276" r:id="rId6"/>
    <p:sldId id="283" r:id="rId7"/>
    <p:sldId id="307" r:id="rId8"/>
    <p:sldId id="284" r:id="rId9"/>
    <p:sldId id="308" r:id="rId10"/>
    <p:sldId id="309" r:id="rId11"/>
    <p:sldId id="310" r:id="rId12"/>
    <p:sldId id="311" r:id="rId13"/>
    <p:sldId id="317" r:id="rId14"/>
    <p:sldId id="312" r:id="rId15"/>
    <p:sldId id="314" r:id="rId16"/>
    <p:sldId id="313" r:id="rId17"/>
    <p:sldId id="315" r:id="rId18"/>
    <p:sldId id="316" r:id="rId19"/>
    <p:sldId id="318" r:id="rId20"/>
    <p:sldId id="319" r:id="rId21"/>
    <p:sldId id="320" r:id="rId22"/>
    <p:sldId id="321" r:id="rId23"/>
    <p:sldId id="322" r:id="rId24"/>
    <p:sldId id="324" r:id="rId25"/>
    <p:sldId id="325" r:id="rId26"/>
    <p:sldId id="326" r:id="rId27"/>
    <p:sldId id="327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275" r:id="rId37"/>
  </p:sldIdLst>
  <p:sldSz cx="12192000" cy="6858000"/>
  <p:notesSz cx="6858000" cy="9144000"/>
  <p:embeddedFontLst>
    <p:embeddedFont>
      <p:font typeface="Hero" panose="02000506000000020004" charset="0"/>
      <p:regular r:id="rId38"/>
    </p:embeddedFont>
    <p:embeddedFont>
      <p:font typeface="等线" panose="02010600030101010101" pitchFamily="2" charset="-122"/>
      <p:regular r:id="rId39"/>
      <p:bold r:id="rId40"/>
    </p:embeddedFont>
    <p:embeddedFont>
      <p:font typeface="等线 Light" panose="02010600030101010101" pitchFamily="2" charset="-122"/>
      <p:regular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7E"/>
    <a:srgbClr val="FFFFFF"/>
    <a:srgbClr val="254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7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32B5-1829-431E-9DB8-7184CE31C42C}" type="datetimeFigureOut">
              <a:rPr lang="zh-CN" altLang="en-US" smtClean="0"/>
              <a:t>2022-8-7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5211-80AC-4952-A3B3-A6819D6D82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7657" y="685800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6681" y="2078048"/>
            <a:ext cx="9223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Frequency-Stable Full Maxwell in </a:t>
            </a:r>
          </a:p>
          <a:p>
            <a:pPr algn="ctr"/>
            <a:r>
              <a:rPr lang="en-US" altLang="zh-CN" sz="4000" dirty="0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Electro-Quasistatic Gauge</a:t>
            </a:r>
          </a:p>
          <a:p>
            <a:pPr algn="l"/>
            <a:r>
              <a:rPr lang="en-US" altLang="zh-CN" sz="4000" dirty="0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                                   </a:t>
            </a:r>
          </a:p>
          <a:p>
            <a:pPr algn="l"/>
            <a:r>
              <a:rPr lang="en-US" altLang="zh-CN" sz="4000" dirty="0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                        </a:t>
            </a:r>
            <a:r>
              <a:rPr lang="pl-PL" altLang="zh-CN" sz="4000" dirty="0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J. Ostrowski and R. Hiptmair</a:t>
            </a:r>
            <a:endParaRPr lang="zh-CN" altLang="en-US" sz="4000" dirty="0">
              <a:solidFill>
                <a:srgbClr val="004C7E"/>
              </a:solidFill>
              <a:latin typeface="Times New Roman" panose="02020603050405020304" pitchFamily="18" charset="0"/>
              <a:ea typeface="阿里巴巴普惠体 M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786405" y="966910"/>
            <a:ext cx="1381179" cy="1381179"/>
            <a:chOff x="9347200" y="647648"/>
            <a:chExt cx="1854200" cy="18542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9347200" y="1028700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>
              <a:off x="10048240" y="1574748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flipH="1" flipV="1">
            <a:off x="1045533" y="4532087"/>
            <a:ext cx="1357255" cy="1357255"/>
            <a:chOff x="9347200" y="647648"/>
            <a:chExt cx="1854200" cy="18542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9347200" y="1028700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>
              <a:off x="10048240" y="1574748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03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23142" y="3384620"/>
            <a:ext cx="8753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 Ideas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3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48574" y="10029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Electro-Quasistatic Gauge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55CAB4-B629-46E8-0A5B-EC9A7347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23" y="1208599"/>
            <a:ext cx="9182896" cy="30558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9CD458-C8B2-0519-A4C6-3A68CF37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7" y="4812386"/>
            <a:ext cx="9304826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5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48574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Generating System Approach For Stabilization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F95B2B-B84C-5C40-ACC7-DE3981387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5" y="731404"/>
            <a:ext cx="9381033" cy="17908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7E8511-B59C-4592-E6A3-C597D2561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" r="1184" b="5516"/>
          <a:stretch/>
        </p:blipFill>
        <p:spPr>
          <a:xfrm>
            <a:off x="390617" y="2540015"/>
            <a:ext cx="9896082" cy="42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0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04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29145" y="3451260"/>
            <a:ext cx="8753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dirty="0">
                <a:solidFill>
                  <a:srgbClr val="004C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ECE Boundary Conditions</a:t>
            </a:r>
            <a:endParaRPr lang="zh-CN" altLang="en-US" sz="5400" dirty="0">
              <a:solidFill>
                <a:srgbClr val="004C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30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48574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ECE Boundary Conditions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108D8-49DF-CEF9-336E-7CFA0F69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7" y="604833"/>
            <a:ext cx="9533446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9BE8CCA-97AA-C34C-D42E-A3FE3621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8" y="835266"/>
            <a:ext cx="9190516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6D05AE-F998-3E2F-83C6-9B2BFEF7C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54" y="595608"/>
            <a:ext cx="9152413" cy="3642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AE2202-C812-9743-D463-52BCE0F8C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16" y="4212434"/>
            <a:ext cx="9449619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9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4505BC-3DD6-E05D-F70A-11B9B5B9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9" y="567442"/>
            <a:ext cx="9259102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3EF604-174D-436B-0DB9-358B0FD6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31" y="195309"/>
            <a:ext cx="9076291" cy="63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5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05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40018" y="3412113"/>
            <a:ext cx="9371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dirty="0">
                <a:solidFill>
                  <a:srgbClr val="004C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Variational(weak) Formulations</a:t>
            </a:r>
            <a:endParaRPr lang="zh-CN" altLang="en-US" sz="5400" dirty="0">
              <a:solidFill>
                <a:srgbClr val="004C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21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直角三角形 31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7196" y="685800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73693" y="3244334"/>
            <a:ext cx="268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004C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200" dirty="0">
              <a:solidFill>
                <a:srgbClr val="004C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42592" y="1063196"/>
            <a:ext cx="623888" cy="623888"/>
          </a:xfrm>
          <a:prstGeom prst="ellips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942592" y="2064480"/>
            <a:ext cx="623888" cy="623888"/>
          </a:xfrm>
          <a:prstGeom prst="ellips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958623" y="2978442"/>
            <a:ext cx="623888" cy="623888"/>
          </a:xfrm>
          <a:prstGeom prst="ellips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942592" y="4774406"/>
            <a:ext cx="623888" cy="623888"/>
          </a:xfrm>
          <a:prstGeom prst="ellips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983419" y="1204579"/>
            <a:ext cx="51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itchFamily="50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Hero" pitchFamily="50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42592" y="2193229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itchFamily="50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Hero" pitchFamily="50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83419" y="3117429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itchFamily="50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Hero" pitchFamily="50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42592" y="4900123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itchFamily="50" charset="0"/>
              </a:rPr>
              <a:t>05</a:t>
            </a:r>
            <a:endParaRPr lang="zh-CN" altLang="en-US" dirty="0">
              <a:solidFill>
                <a:schemeClr val="bg1"/>
              </a:solidFill>
              <a:latin typeface="Hero" pitchFamily="50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10824" y="1092980"/>
            <a:ext cx="447769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Background.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830924" y="2152149"/>
            <a:ext cx="40530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Electromagnetic models</a:t>
            </a:r>
            <a:endParaRPr lang="zh-CN" altLang="en-US" sz="2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20907" y="4032059"/>
            <a:ext cx="286614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Weak formulations</a:t>
            </a:r>
            <a:endParaRPr lang="zh-CN" altLang="en-US" sz="2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10824" y="4838567"/>
            <a:ext cx="312982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Numerical Tests and Conclusion</a:t>
            </a:r>
            <a:endParaRPr lang="zh-CN" altLang="en-US" sz="2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A8EC110-E15C-477B-A879-752AB4F4EDAF}"/>
              </a:ext>
            </a:extLst>
          </p:cNvPr>
          <p:cNvSpPr/>
          <p:nvPr/>
        </p:nvSpPr>
        <p:spPr>
          <a:xfrm>
            <a:off x="5949641" y="3966337"/>
            <a:ext cx="623888" cy="623888"/>
          </a:xfrm>
          <a:prstGeom prst="ellips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C4A895-AE45-EE11-8C69-C16EE7391C72}"/>
              </a:ext>
            </a:extLst>
          </p:cNvPr>
          <p:cNvSpPr txBox="1"/>
          <p:nvPr/>
        </p:nvSpPr>
        <p:spPr>
          <a:xfrm>
            <a:off x="5949641" y="4062173"/>
            <a:ext cx="6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ro" pitchFamily="50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Hero" pitchFamily="50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C229F-99A5-2B73-D42A-B52F05E920B1}"/>
              </a:ext>
            </a:extLst>
          </p:cNvPr>
          <p:cNvSpPr txBox="1"/>
          <p:nvPr/>
        </p:nvSpPr>
        <p:spPr>
          <a:xfrm>
            <a:off x="6908325" y="3182778"/>
            <a:ext cx="286614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Main idea</a:t>
            </a:r>
            <a:endParaRPr lang="zh-CN" altLang="en-US" sz="2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EQS: Weak formulations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60E884-5DAA-E60C-F5BD-AFF2D339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15" y="979116"/>
            <a:ext cx="10082134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3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EQS: Weak formulations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2E230E-0235-6BC6-C38E-2515A0A3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1" y="1010026"/>
            <a:ext cx="11471945" cy="5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SEQS: Weak formulations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484DE4-8B1C-5ECC-58D4-6FD1CE4DD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2" y="1019655"/>
            <a:ext cx="983827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8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SEQS: Weak formulations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CF4369-CC85-720F-E973-26713B1A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3" y="799011"/>
            <a:ext cx="8909746" cy="58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Maxwell: Weak formulations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A3BB13-6246-7B91-48ED-6745E0F2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8" y="1029713"/>
            <a:ext cx="10073798" cy="3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Maxwell: Weak formulations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375190-9599-0F36-D6A8-F9A12B71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" y="1096462"/>
            <a:ext cx="10387109" cy="55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Maxwell: Weak formulations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2654BA-4252-31DF-7C33-18C32614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2" y="670164"/>
            <a:ext cx="9617273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2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Maxwell: Weak formulations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0D0270-05A4-E4FF-13B4-AAFCC82C4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6" y="808396"/>
            <a:ext cx="7578122" cy="47751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C6DA4B-0D08-673B-E4C4-7873D0132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34" r="2225" b="5749"/>
          <a:stretch/>
        </p:blipFill>
        <p:spPr>
          <a:xfrm>
            <a:off x="544946" y="4769147"/>
            <a:ext cx="7539961" cy="20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94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05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968818" y="3384620"/>
            <a:ext cx="5033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dirty="0">
                <a:solidFill>
                  <a:srgbClr val="004C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Numerical Tests</a:t>
            </a:r>
            <a:endParaRPr lang="zh-CN" altLang="en-US" sz="5400" dirty="0">
              <a:solidFill>
                <a:srgbClr val="004C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68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Test1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50AF25-1EA1-690A-BC31-EB7BDD37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243013"/>
            <a:ext cx="9154959" cy="36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01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01243" y="3384620"/>
            <a:ext cx="3844473" cy="92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阿里巴巴普惠体 R" pitchFamily="18" charset="-122"/>
                <a:cs typeface="Times New Roman" panose="02020603050405020304" pitchFamily="18" charset="0"/>
              </a:rPr>
              <a:t>Background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阿里巴巴普惠体 R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Test2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49F92B-9BAA-CCDE-0B7D-D168DA46D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4" y="779682"/>
            <a:ext cx="6585598" cy="24174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C29A9C-B864-0F23-7C74-099097003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1" y="3543466"/>
            <a:ext cx="8618967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4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Test3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B28559-4D37-9148-A6B8-FDC713B8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4" t="1" r="14790" b="-3139"/>
          <a:stretch/>
        </p:blipFill>
        <p:spPr>
          <a:xfrm>
            <a:off x="97655" y="1221127"/>
            <a:ext cx="4003829" cy="31821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505115-D1F4-8625-1CAA-F625C9E7B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84" y="1221127"/>
            <a:ext cx="7710460" cy="35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49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Test3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11238A-55D4-3D56-4AC2-F464A858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38" y="1056422"/>
            <a:ext cx="8565160" cy="45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21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Test3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75AD64-E393-72FC-E8DE-9049A0B6F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9" y="1250943"/>
            <a:ext cx="8203765" cy="50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5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Test4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E41524-299C-DC5E-C684-AE6E722E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3" y="1203924"/>
            <a:ext cx="8222659" cy="50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6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8123068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21941" y="10029"/>
            <a:ext cx="802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Test5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EEAB6F-CE28-2964-D929-34B7AC503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05" y="1345809"/>
            <a:ext cx="7795043" cy="46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99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7657" y="685800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36799" y="2479893"/>
            <a:ext cx="81743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004C7E"/>
                </a:solidFill>
                <a:latin typeface="Times New Roman" panose="02020603050405020304" pitchFamily="18" charset="0"/>
                <a:ea typeface="阿里巴巴普惠体 M" pitchFamily="18" charset="-122"/>
                <a:cs typeface="Times New Roman" panose="02020603050405020304" pitchFamily="18" charset="0"/>
              </a:rPr>
              <a:t>Thank you for your listening</a:t>
            </a:r>
            <a:endParaRPr lang="zh-CN" altLang="en-US" sz="6600" dirty="0">
              <a:solidFill>
                <a:srgbClr val="004C7E"/>
              </a:solidFill>
              <a:latin typeface="Times New Roman" panose="02020603050405020304" pitchFamily="18" charset="0"/>
              <a:ea typeface="阿里巴巴普惠体 M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786405" y="966910"/>
            <a:ext cx="1381179" cy="1381179"/>
            <a:chOff x="9347200" y="647648"/>
            <a:chExt cx="1854200" cy="18542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9347200" y="1028700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>
              <a:off x="10048240" y="1574748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flipH="1" flipV="1">
            <a:off x="1045533" y="4532087"/>
            <a:ext cx="1357255" cy="1357255"/>
            <a:chOff x="9347200" y="647648"/>
            <a:chExt cx="1854200" cy="18542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9347200" y="1028700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>
              <a:off x="10048240" y="1574748"/>
              <a:ext cx="1854200" cy="0"/>
            </a:xfrm>
            <a:prstGeom prst="line">
              <a:avLst/>
            </a:prstGeom>
            <a:ln w="19050">
              <a:solidFill>
                <a:srgbClr val="004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V="1">
            <a:off x="-1" y="-2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8345716" y="3011713"/>
            <a:ext cx="3846287" cy="3846287"/>
          </a:xfrm>
          <a:prstGeom prst="rtTriangle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956" y="696963"/>
            <a:ext cx="1085668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46196" y="1677205"/>
            <a:ext cx="1499608" cy="1499608"/>
            <a:chOff x="5942592" y="1459706"/>
            <a:chExt cx="623888" cy="623888"/>
          </a:xfrm>
        </p:grpSpPr>
        <p:sp>
          <p:nvSpPr>
            <p:cNvPr id="2" name="椭圆 1"/>
            <p:cNvSpPr/>
            <p:nvPr/>
          </p:nvSpPr>
          <p:spPr>
            <a:xfrm>
              <a:off x="5942592" y="1459706"/>
              <a:ext cx="623888" cy="623888"/>
            </a:xfrm>
            <a:prstGeom prst="ellipse">
              <a:avLst/>
            </a:prstGeom>
            <a:solidFill>
              <a:srgbClr val="004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90255" y="1549878"/>
              <a:ext cx="517994" cy="42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Hero" pitchFamily="50" charset="0"/>
                </a:rPr>
                <a:t>02</a:t>
              </a:r>
              <a:endParaRPr lang="zh-CN" altLang="en-US" sz="6000" dirty="0">
                <a:solidFill>
                  <a:schemeClr val="bg1"/>
                </a:solidFill>
                <a:latin typeface="Hero" pitchFamily="50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90528" y="3412113"/>
            <a:ext cx="8753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Electromagnetic Models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1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727B78-2012-C4D5-3CA9-931A79283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7" y="874626"/>
            <a:ext cx="10716345" cy="2181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559CDF-FA44-D49F-FE19-D31CEBE0A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0" y="3894958"/>
            <a:ext cx="11470385" cy="12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98BADB-27AD-8113-E16D-51DB7CD9D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02" y="664507"/>
            <a:ext cx="6515665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7BD1536-C317-95BB-2149-335A836C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6" y="662701"/>
            <a:ext cx="9754445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84084" y="10029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Quasistatic Models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64428F-0761-8AC9-27DA-005D83AD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6" y="752539"/>
            <a:ext cx="10287720" cy="26054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50BE2C-5C86-937E-C477-4F7227095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9" y="3623711"/>
            <a:ext cx="9875481" cy="24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423E-4F50-457B-A8FF-AAF5771308BD}"/>
              </a:ext>
            </a:extLst>
          </p:cNvPr>
          <p:cNvSpPr/>
          <p:nvPr/>
        </p:nvSpPr>
        <p:spPr>
          <a:xfrm>
            <a:off x="0" y="0"/>
            <a:ext cx="5033639" cy="594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592E2-5EFC-489F-966B-C24978EE1173}"/>
              </a:ext>
            </a:extLst>
          </p:cNvPr>
          <p:cNvSpPr txBox="1"/>
          <p:nvPr/>
        </p:nvSpPr>
        <p:spPr>
          <a:xfrm>
            <a:off x="284084" y="10029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Static Models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9C39A-ECF9-B1D2-88F9-D3E50B7F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6" y="594804"/>
            <a:ext cx="9708721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1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112</Words>
  <Application>Microsoft Office PowerPoint</Application>
  <PresentationFormat>宽屏</PresentationFormat>
  <Paragraphs>48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Arial</vt:lpstr>
      <vt:lpstr>Hero</vt:lpstr>
      <vt:lpstr>等线 Light</vt:lpstr>
      <vt:lpstr>Times New Roman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国内的朱梓良</dc:creator>
  <cp:lastModifiedBy>付雪娇</cp:lastModifiedBy>
  <cp:revision>25</cp:revision>
  <dcterms:created xsi:type="dcterms:W3CDTF">1900-01-01T00:00:00Z</dcterms:created>
  <dcterms:modified xsi:type="dcterms:W3CDTF">2022-08-07T09:15:20Z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2052-11.19.0</vt:lpwstr>
  </property>
  <property fmtid="{D5CDD505-2E9C-101B-9397-08002B2CF9AE}" pid="3" name="KSOTemplateUUID">
    <vt:lpwstr>v1.0_mb_CZ6wA+ebEusj89IhCAOkgg==</vt:lpwstr>
  </property>
  <property fmtid="{D5CDD505-2E9C-101B-9397-08002B2CF9AE}" pid="4" name="ICV">
    <vt:lpwstr>59192EB31A70357C79E21D62874EAEF5</vt:lpwstr>
  </property>
</Properties>
</file>