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B369D-F63A-42B4-B8AE-8DD0F9000F4A}" type="datetimeFigureOut">
              <a:rPr lang="zh-CN" altLang="en-US" smtClean="0"/>
              <a:t>2018/10/24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9540B-5724-450E-A9A9-25831694E653}" type="slidenum">
              <a:rPr lang="zh-CN" altLang="en-US" smtClean="0"/>
              <a:t>‹#›</a:t>
            </a:fld>
            <a:endParaRPr lang="zh-CN" altLang="en-US"/>
          </a:p>
        </p:txBody>
      </p:sp>
    </p:spTree>
    <p:extLst>
      <p:ext uri="{BB962C8B-B14F-4D97-AF65-F5344CB8AC3E}">
        <p14:creationId xmlns:p14="http://schemas.microsoft.com/office/powerpoint/2010/main" val="406054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20484" name="灯片编号占位符 3"/>
          <p:cNvSpPr>
            <a:spLocks noGrp="1"/>
          </p:cNvSpPr>
          <p:nvPr>
            <p:ph type="sldNum" sz="quarter" idx="5"/>
          </p:nvPr>
        </p:nvSpPr>
        <p:spPr bwMode="auto">
          <a:noFill/>
          <a:ln>
            <a:miter lim="800000"/>
            <a:headEnd/>
            <a:tailEnd/>
          </a:ln>
        </p:spPr>
        <p:txBody>
          <a:bodyPr/>
          <a:lstStyle/>
          <a:p>
            <a:fld id="{3970BB41-54AE-4A52-8800-4964E72BDE5F}" type="slidenum">
              <a:rPr lang="zh-CN" altLang="en-US" smtClean="0"/>
              <a:pPr/>
              <a:t>1</a:t>
            </a:fld>
            <a:endParaRPr lang="zh-CN" altLang="en-US"/>
          </a:p>
        </p:txBody>
      </p:sp>
    </p:spTree>
    <p:extLst>
      <p:ext uri="{BB962C8B-B14F-4D97-AF65-F5344CB8AC3E}">
        <p14:creationId xmlns:p14="http://schemas.microsoft.com/office/powerpoint/2010/main" val="361728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10</a:t>
            </a:fld>
            <a:endParaRPr lang="zh-CN" altLang="en-US">
              <a:solidFill>
                <a:srgbClr val="000000"/>
              </a:solidFill>
            </a:endParaRPr>
          </a:p>
        </p:txBody>
      </p:sp>
    </p:spTree>
    <p:extLst>
      <p:ext uri="{BB962C8B-B14F-4D97-AF65-F5344CB8AC3E}">
        <p14:creationId xmlns:p14="http://schemas.microsoft.com/office/powerpoint/2010/main" val="2723964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11</a:t>
            </a:fld>
            <a:endParaRPr lang="zh-CN" altLang="en-US">
              <a:solidFill>
                <a:srgbClr val="000000"/>
              </a:solidFill>
            </a:endParaRPr>
          </a:p>
        </p:txBody>
      </p:sp>
    </p:spTree>
    <p:extLst>
      <p:ext uri="{BB962C8B-B14F-4D97-AF65-F5344CB8AC3E}">
        <p14:creationId xmlns:p14="http://schemas.microsoft.com/office/powerpoint/2010/main" val="824152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12</a:t>
            </a:fld>
            <a:endParaRPr lang="zh-CN" altLang="en-US">
              <a:solidFill>
                <a:srgbClr val="000000"/>
              </a:solidFill>
            </a:endParaRPr>
          </a:p>
        </p:txBody>
      </p:sp>
    </p:spTree>
    <p:extLst>
      <p:ext uri="{BB962C8B-B14F-4D97-AF65-F5344CB8AC3E}">
        <p14:creationId xmlns:p14="http://schemas.microsoft.com/office/powerpoint/2010/main" val="368034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13</a:t>
            </a:fld>
            <a:endParaRPr lang="zh-CN" altLang="en-US">
              <a:solidFill>
                <a:srgbClr val="000000"/>
              </a:solidFill>
            </a:endParaRPr>
          </a:p>
        </p:txBody>
      </p:sp>
    </p:spTree>
    <p:extLst>
      <p:ext uri="{BB962C8B-B14F-4D97-AF65-F5344CB8AC3E}">
        <p14:creationId xmlns:p14="http://schemas.microsoft.com/office/powerpoint/2010/main" val="789656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14</a:t>
            </a:fld>
            <a:endParaRPr lang="zh-CN" altLang="en-US">
              <a:solidFill>
                <a:srgbClr val="000000"/>
              </a:solidFill>
            </a:endParaRPr>
          </a:p>
        </p:txBody>
      </p:sp>
    </p:spTree>
    <p:extLst>
      <p:ext uri="{BB962C8B-B14F-4D97-AF65-F5344CB8AC3E}">
        <p14:creationId xmlns:p14="http://schemas.microsoft.com/office/powerpoint/2010/main" val="3840461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15</a:t>
            </a:fld>
            <a:endParaRPr lang="zh-CN" altLang="en-US">
              <a:solidFill>
                <a:srgbClr val="000000"/>
              </a:solidFill>
            </a:endParaRPr>
          </a:p>
        </p:txBody>
      </p:sp>
    </p:spTree>
    <p:extLst>
      <p:ext uri="{BB962C8B-B14F-4D97-AF65-F5344CB8AC3E}">
        <p14:creationId xmlns:p14="http://schemas.microsoft.com/office/powerpoint/2010/main" val="678366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16</a:t>
            </a:fld>
            <a:endParaRPr lang="zh-CN" altLang="en-US">
              <a:solidFill>
                <a:srgbClr val="000000"/>
              </a:solidFill>
            </a:endParaRPr>
          </a:p>
        </p:txBody>
      </p:sp>
    </p:spTree>
    <p:extLst>
      <p:ext uri="{BB962C8B-B14F-4D97-AF65-F5344CB8AC3E}">
        <p14:creationId xmlns:p14="http://schemas.microsoft.com/office/powerpoint/2010/main" val="3894680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17</a:t>
            </a:fld>
            <a:endParaRPr lang="zh-CN" altLang="en-US">
              <a:solidFill>
                <a:srgbClr val="000000"/>
              </a:solidFill>
            </a:endParaRPr>
          </a:p>
        </p:txBody>
      </p:sp>
    </p:spTree>
    <p:extLst>
      <p:ext uri="{BB962C8B-B14F-4D97-AF65-F5344CB8AC3E}">
        <p14:creationId xmlns:p14="http://schemas.microsoft.com/office/powerpoint/2010/main" val="2819280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18</a:t>
            </a:fld>
            <a:endParaRPr lang="zh-CN" altLang="en-US">
              <a:solidFill>
                <a:srgbClr val="000000"/>
              </a:solidFill>
            </a:endParaRPr>
          </a:p>
        </p:txBody>
      </p:sp>
    </p:spTree>
    <p:extLst>
      <p:ext uri="{BB962C8B-B14F-4D97-AF65-F5344CB8AC3E}">
        <p14:creationId xmlns:p14="http://schemas.microsoft.com/office/powerpoint/2010/main" val="2643515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19</a:t>
            </a:fld>
            <a:endParaRPr lang="zh-CN" altLang="en-US">
              <a:solidFill>
                <a:srgbClr val="000000"/>
              </a:solidFill>
            </a:endParaRPr>
          </a:p>
        </p:txBody>
      </p:sp>
    </p:spTree>
    <p:extLst>
      <p:ext uri="{BB962C8B-B14F-4D97-AF65-F5344CB8AC3E}">
        <p14:creationId xmlns:p14="http://schemas.microsoft.com/office/powerpoint/2010/main" val="256577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95189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20</a:t>
            </a:fld>
            <a:endParaRPr lang="zh-CN" altLang="en-US">
              <a:solidFill>
                <a:srgbClr val="000000"/>
              </a:solidFill>
            </a:endParaRPr>
          </a:p>
        </p:txBody>
      </p:sp>
    </p:spTree>
    <p:extLst>
      <p:ext uri="{BB962C8B-B14F-4D97-AF65-F5344CB8AC3E}">
        <p14:creationId xmlns:p14="http://schemas.microsoft.com/office/powerpoint/2010/main" val="3314756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21</a:t>
            </a:fld>
            <a:endParaRPr lang="zh-CN" altLang="en-US">
              <a:solidFill>
                <a:srgbClr val="000000"/>
              </a:solidFill>
            </a:endParaRPr>
          </a:p>
        </p:txBody>
      </p:sp>
    </p:spTree>
    <p:extLst>
      <p:ext uri="{BB962C8B-B14F-4D97-AF65-F5344CB8AC3E}">
        <p14:creationId xmlns:p14="http://schemas.microsoft.com/office/powerpoint/2010/main" val="1086661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22</a:t>
            </a:fld>
            <a:endParaRPr lang="zh-CN" altLang="en-US">
              <a:solidFill>
                <a:srgbClr val="000000"/>
              </a:solidFill>
            </a:endParaRPr>
          </a:p>
        </p:txBody>
      </p:sp>
    </p:spTree>
    <p:extLst>
      <p:ext uri="{BB962C8B-B14F-4D97-AF65-F5344CB8AC3E}">
        <p14:creationId xmlns:p14="http://schemas.microsoft.com/office/powerpoint/2010/main" val="2967289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23</a:t>
            </a:fld>
            <a:endParaRPr lang="zh-CN" altLang="en-US">
              <a:solidFill>
                <a:srgbClr val="000000"/>
              </a:solidFill>
            </a:endParaRPr>
          </a:p>
        </p:txBody>
      </p:sp>
    </p:spTree>
    <p:extLst>
      <p:ext uri="{BB962C8B-B14F-4D97-AF65-F5344CB8AC3E}">
        <p14:creationId xmlns:p14="http://schemas.microsoft.com/office/powerpoint/2010/main" val="4060018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24</a:t>
            </a:fld>
            <a:endParaRPr lang="zh-CN" altLang="en-US">
              <a:solidFill>
                <a:srgbClr val="000000"/>
              </a:solidFill>
            </a:endParaRPr>
          </a:p>
        </p:txBody>
      </p:sp>
    </p:spTree>
    <p:extLst>
      <p:ext uri="{BB962C8B-B14F-4D97-AF65-F5344CB8AC3E}">
        <p14:creationId xmlns:p14="http://schemas.microsoft.com/office/powerpoint/2010/main" val="346465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25</a:t>
            </a:fld>
            <a:endParaRPr lang="zh-CN" altLang="en-US">
              <a:solidFill>
                <a:srgbClr val="000000"/>
              </a:solidFill>
            </a:endParaRPr>
          </a:p>
        </p:txBody>
      </p:sp>
    </p:spTree>
    <p:extLst>
      <p:ext uri="{BB962C8B-B14F-4D97-AF65-F5344CB8AC3E}">
        <p14:creationId xmlns:p14="http://schemas.microsoft.com/office/powerpoint/2010/main" val="380849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26</a:t>
            </a:fld>
            <a:endParaRPr lang="zh-CN" altLang="en-US">
              <a:solidFill>
                <a:srgbClr val="000000"/>
              </a:solidFill>
            </a:endParaRPr>
          </a:p>
        </p:txBody>
      </p:sp>
    </p:spTree>
    <p:extLst>
      <p:ext uri="{BB962C8B-B14F-4D97-AF65-F5344CB8AC3E}">
        <p14:creationId xmlns:p14="http://schemas.microsoft.com/office/powerpoint/2010/main" val="4270411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27</a:t>
            </a:fld>
            <a:endParaRPr lang="zh-CN" altLang="en-US">
              <a:solidFill>
                <a:srgbClr val="000000"/>
              </a:solidFill>
            </a:endParaRPr>
          </a:p>
        </p:txBody>
      </p:sp>
    </p:spTree>
    <p:extLst>
      <p:ext uri="{BB962C8B-B14F-4D97-AF65-F5344CB8AC3E}">
        <p14:creationId xmlns:p14="http://schemas.microsoft.com/office/powerpoint/2010/main" val="3095390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28</a:t>
            </a:fld>
            <a:endParaRPr lang="zh-CN" altLang="en-US">
              <a:solidFill>
                <a:srgbClr val="000000"/>
              </a:solidFill>
            </a:endParaRPr>
          </a:p>
        </p:txBody>
      </p:sp>
    </p:spTree>
    <p:extLst>
      <p:ext uri="{BB962C8B-B14F-4D97-AF65-F5344CB8AC3E}">
        <p14:creationId xmlns:p14="http://schemas.microsoft.com/office/powerpoint/2010/main" val="983155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29</a:t>
            </a:fld>
            <a:endParaRPr lang="zh-CN" altLang="en-US">
              <a:solidFill>
                <a:srgbClr val="000000"/>
              </a:solidFill>
            </a:endParaRPr>
          </a:p>
        </p:txBody>
      </p:sp>
    </p:spTree>
    <p:extLst>
      <p:ext uri="{BB962C8B-B14F-4D97-AF65-F5344CB8AC3E}">
        <p14:creationId xmlns:p14="http://schemas.microsoft.com/office/powerpoint/2010/main" val="125641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a:t>
            </a:fld>
            <a:endParaRPr lang="zh-CN" altLang="en-US">
              <a:solidFill>
                <a:srgbClr val="000000"/>
              </a:solidFill>
            </a:endParaRPr>
          </a:p>
        </p:txBody>
      </p:sp>
    </p:spTree>
    <p:extLst>
      <p:ext uri="{BB962C8B-B14F-4D97-AF65-F5344CB8AC3E}">
        <p14:creationId xmlns:p14="http://schemas.microsoft.com/office/powerpoint/2010/main" val="2960985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30</a:t>
            </a:fld>
            <a:endParaRPr lang="zh-CN" altLang="en-US">
              <a:solidFill>
                <a:srgbClr val="000000"/>
              </a:solidFill>
            </a:endParaRPr>
          </a:p>
        </p:txBody>
      </p:sp>
    </p:spTree>
    <p:extLst>
      <p:ext uri="{BB962C8B-B14F-4D97-AF65-F5344CB8AC3E}">
        <p14:creationId xmlns:p14="http://schemas.microsoft.com/office/powerpoint/2010/main" val="783479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31</a:t>
            </a:fld>
            <a:endParaRPr lang="zh-CN" altLang="en-US">
              <a:solidFill>
                <a:srgbClr val="000000"/>
              </a:solidFill>
            </a:endParaRPr>
          </a:p>
        </p:txBody>
      </p:sp>
    </p:spTree>
    <p:extLst>
      <p:ext uri="{BB962C8B-B14F-4D97-AF65-F5344CB8AC3E}">
        <p14:creationId xmlns:p14="http://schemas.microsoft.com/office/powerpoint/2010/main" val="3201350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32</a:t>
            </a:fld>
            <a:endParaRPr lang="zh-CN" altLang="en-US">
              <a:solidFill>
                <a:srgbClr val="000000"/>
              </a:solidFill>
            </a:endParaRPr>
          </a:p>
        </p:txBody>
      </p:sp>
    </p:spTree>
    <p:extLst>
      <p:ext uri="{BB962C8B-B14F-4D97-AF65-F5344CB8AC3E}">
        <p14:creationId xmlns:p14="http://schemas.microsoft.com/office/powerpoint/2010/main" val="1119874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33</a:t>
            </a:fld>
            <a:endParaRPr lang="zh-CN" altLang="en-US">
              <a:solidFill>
                <a:srgbClr val="000000"/>
              </a:solidFill>
            </a:endParaRPr>
          </a:p>
        </p:txBody>
      </p:sp>
    </p:spTree>
    <p:extLst>
      <p:ext uri="{BB962C8B-B14F-4D97-AF65-F5344CB8AC3E}">
        <p14:creationId xmlns:p14="http://schemas.microsoft.com/office/powerpoint/2010/main" val="3795701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34</a:t>
            </a:fld>
            <a:endParaRPr lang="zh-CN" altLang="en-US">
              <a:solidFill>
                <a:srgbClr val="000000"/>
              </a:solidFill>
            </a:endParaRPr>
          </a:p>
        </p:txBody>
      </p:sp>
    </p:spTree>
    <p:extLst>
      <p:ext uri="{BB962C8B-B14F-4D97-AF65-F5344CB8AC3E}">
        <p14:creationId xmlns:p14="http://schemas.microsoft.com/office/powerpoint/2010/main" val="3438213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35</a:t>
            </a:fld>
            <a:endParaRPr lang="zh-CN" altLang="en-US">
              <a:solidFill>
                <a:srgbClr val="000000"/>
              </a:solidFill>
            </a:endParaRPr>
          </a:p>
        </p:txBody>
      </p:sp>
    </p:spTree>
    <p:extLst>
      <p:ext uri="{BB962C8B-B14F-4D97-AF65-F5344CB8AC3E}">
        <p14:creationId xmlns:p14="http://schemas.microsoft.com/office/powerpoint/2010/main" val="481954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36</a:t>
            </a:fld>
            <a:endParaRPr lang="zh-CN" altLang="en-US">
              <a:solidFill>
                <a:srgbClr val="000000"/>
              </a:solidFill>
            </a:endParaRPr>
          </a:p>
        </p:txBody>
      </p:sp>
    </p:spTree>
    <p:extLst>
      <p:ext uri="{BB962C8B-B14F-4D97-AF65-F5344CB8AC3E}">
        <p14:creationId xmlns:p14="http://schemas.microsoft.com/office/powerpoint/2010/main" val="844931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37</a:t>
            </a:fld>
            <a:endParaRPr lang="zh-CN" altLang="en-US">
              <a:solidFill>
                <a:srgbClr val="000000"/>
              </a:solidFill>
            </a:endParaRPr>
          </a:p>
        </p:txBody>
      </p:sp>
    </p:spTree>
    <p:extLst>
      <p:ext uri="{BB962C8B-B14F-4D97-AF65-F5344CB8AC3E}">
        <p14:creationId xmlns:p14="http://schemas.microsoft.com/office/powerpoint/2010/main" val="2663607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38</a:t>
            </a:fld>
            <a:endParaRPr lang="zh-CN" altLang="en-US">
              <a:solidFill>
                <a:srgbClr val="000000"/>
              </a:solidFill>
            </a:endParaRPr>
          </a:p>
        </p:txBody>
      </p:sp>
    </p:spTree>
    <p:extLst>
      <p:ext uri="{BB962C8B-B14F-4D97-AF65-F5344CB8AC3E}">
        <p14:creationId xmlns:p14="http://schemas.microsoft.com/office/powerpoint/2010/main" val="124026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4</a:t>
            </a:fld>
            <a:endParaRPr lang="zh-CN" altLang="en-US">
              <a:solidFill>
                <a:srgbClr val="000000"/>
              </a:solidFill>
            </a:endParaRPr>
          </a:p>
        </p:txBody>
      </p:sp>
    </p:spTree>
    <p:extLst>
      <p:ext uri="{BB962C8B-B14F-4D97-AF65-F5344CB8AC3E}">
        <p14:creationId xmlns:p14="http://schemas.microsoft.com/office/powerpoint/2010/main" val="263657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5</a:t>
            </a:fld>
            <a:endParaRPr lang="zh-CN" altLang="en-US">
              <a:solidFill>
                <a:srgbClr val="000000"/>
              </a:solidFill>
            </a:endParaRPr>
          </a:p>
        </p:txBody>
      </p:sp>
    </p:spTree>
    <p:extLst>
      <p:ext uri="{BB962C8B-B14F-4D97-AF65-F5344CB8AC3E}">
        <p14:creationId xmlns:p14="http://schemas.microsoft.com/office/powerpoint/2010/main" val="232037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6</a:t>
            </a:fld>
            <a:endParaRPr lang="zh-CN" altLang="en-US">
              <a:solidFill>
                <a:srgbClr val="000000"/>
              </a:solidFill>
            </a:endParaRPr>
          </a:p>
        </p:txBody>
      </p:sp>
    </p:spTree>
    <p:extLst>
      <p:ext uri="{BB962C8B-B14F-4D97-AF65-F5344CB8AC3E}">
        <p14:creationId xmlns:p14="http://schemas.microsoft.com/office/powerpoint/2010/main" val="183439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7</a:t>
            </a:fld>
            <a:endParaRPr lang="zh-CN" altLang="en-US">
              <a:solidFill>
                <a:srgbClr val="000000"/>
              </a:solidFill>
            </a:endParaRPr>
          </a:p>
        </p:txBody>
      </p:sp>
    </p:spTree>
    <p:extLst>
      <p:ext uri="{BB962C8B-B14F-4D97-AF65-F5344CB8AC3E}">
        <p14:creationId xmlns:p14="http://schemas.microsoft.com/office/powerpoint/2010/main" val="3308261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8</a:t>
            </a:fld>
            <a:endParaRPr lang="zh-CN" altLang="en-US">
              <a:solidFill>
                <a:srgbClr val="000000"/>
              </a:solidFill>
            </a:endParaRPr>
          </a:p>
        </p:txBody>
      </p:sp>
    </p:spTree>
    <p:extLst>
      <p:ext uri="{BB962C8B-B14F-4D97-AF65-F5344CB8AC3E}">
        <p14:creationId xmlns:p14="http://schemas.microsoft.com/office/powerpoint/2010/main" val="323837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22532" name="灯片编号占位符 3"/>
          <p:cNvSpPr>
            <a:spLocks noGrp="1"/>
          </p:cNvSpPr>
          <p:nvPr>
            <p:ph type="sldNum" sz="quarter" idx="5"/>
          </p:nvPr>
        </p:nvSpPr>
        <p:spPr bwMode="auto">
          <a:noFill/>
          <a:ln>
            <a:miter lim="800000"/>
            <a:headEnd/>
            <a:tailEnd/>
          </a:ln>
        </p:spPr>
        <p:txBody>
          <a:bodyPr/>
          <a:lstStyle/>
          <a:p>
            <a:fld id="{4F22642C-CFC6-457F-9B4E-8CEE3BD27C76}" type="slidenum">
              <a:rPr lang="zh-CN" altLang="en-US" smtClean="0">
                <a:solidFill>
                  <a:srgbClr val="000000"/>
                </a:solidFill>
              </a:rPr>
              <a:pPr/>
              <a:t>9</a:t>
            </a:fld>
            <a:endParaRPr lang="zh-CN" altLang="en-US">
              <a:solidFill>
                <a:srgbClr val="000000"/>
              </a:solidFill>
            </a:endParaRPr>
          </a:p>
        </p:txBody>
      </p:sp>
    </p:spTree>
    <p:extLst>
      <p:ext uri="{BB962C8B-B14F-4D97-AF65-F5344CB8AC3E}">
        <p14:creationId xmlns:p14="http://schemas.microsoft.com/office/powerpoint/2010/main" val="120801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128909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229882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F7CE52-E0B5-400B-8297-E4ACE035DEB8}"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607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zh-CN"/>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Click to edit Master text styles</a:t>
            </a:r>
          </a:p>
        </p:txBody>
      </p:sp>
      <p:sp>
        <p:nvSpPr>
          <p:cNvPr id="5" name="Date Placeholder 4"/>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76164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Click to edit Master text styles</a:t>
            </a:r>
          </a:p>
        </p:txBody>
      </p:sp>
      <p:sp>
        <p:nvSpPr>
          <p:cNvPr id="5" name="Date Placeholder 4"/>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7CE52-E0B5-400B-8297-E4ACE035DEB8}"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2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Click to edit Master text styles</a:t>
            </a:r>
          </a:p>
        </p:txBody>
      </p:sp>
      <p:sp>
        <p:nvSpPr>
          <p:cNvPr id="5" name="Date Placeholder 4"/>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3791129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573824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650112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27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ltLang="zh-CN"/>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289803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273549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424798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181403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17019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43429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zh-CN"/>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323683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1E0DD71-4B2D-4309-A017-3BD5FBA82181}"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161524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1E0DD71-4B2D-4309-A017-3BD5FBA82181}" type="datetimeFigureOut">
              <a:rPr lang="zh-CN" altLang="en-US" smtClean="0"/>
              <a:t>2018/10/24</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F7CE52-E0B5-400B-8297-E4ACE035DEB8}" type="slidenum">
              <a:rPr lang="zh-CN" altLang="en-US" smtClean="0"/>
              <a:t>‹#›</a:t>
            </a:fld>
            <a:endParaRPr lang="zh-CN" altLang="en-US"/>
          </a:p>
        </p:txBody>
      </p:sp>
    </p:spTree>
    <p:extLst>
      <p:ext uri="{BB962C8B-B14F-4D97-AF65-F5344CB8AC3E}">
        <p14:creationId xmlns:p14="http://schemas.microsoft.com/office/powerpoint/2010/main" val="145237230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www.unicode.org/Public/8.0.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Universal_Coded_Character_Set"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msdn.microsoft.com/en-us/library/windows/desktop/dd317756(v=vs.85).aspx"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2"/>
          <p:cNvSpPr>
            <a:spLocks noChangeArrowheads="1"/>
          </p:cNvSpPr>
          <p:nvPr/>
        </p:nvSpPr>
        <p:spPr bwMode="auto">
          <a:xfrm>
            <a:off x="2207569" y="2924945"/>
            <a:ext cx="7848871" cy="830997"/>
          </a:xfrm>
          <a:prstGeom prst="rect">
            <a:avLst/>
          </a:prstGeom>
          <a:noFill/>
          <a:ln w="9525">
            <a:noFill/>
            <a:miter lim="800000"/>
            <a:headEnd/>
            <a:tailEnd/>
          </a:ln>
        </p:spPr>
        <p:txBody>
          <a:bodyPr wrap="square">
            <a:spAutoFit/>
          </a:bodyPr>
          <a:lstStyle/>
          <a:p>
            <a:pPr algn="ctr" eaLnBrk="1" hangingPunct="1"/>
            <a:r>
              <a:rPr lang="zh-CN" altLang="en-US" sz="4800" b="1">
                <a:latin typeface="微软雅黑" pitchFamily="34" charset="-122"/>
                <a:ea typeface="微软雅黑" pitchFamily="34" charset="-122"/>
              </a:rPr>
              <a:t>字符编码简介</a:t>
            </a:r>
            <a:endParaRPr lang="en-US" altLang="zh-CN" sz="4800" b="1" dirty="0">
              <a:latin typeface="微软雅黑" pitchFamily="34" charset="-122"/>
              <a:ea typeface="微软雅黑" pitchFamily="34" charset="-122"/>
            </a:endParaRPr>
          </a:p>
        </p:txBody>
      </p:sp>
      <p:sp>
        <p:nvSpPr>
          <p:cNvPr id="5" name="TextBox 4"/>
          <p:cNvSpPr txBox="1"/>
          <p:nvPr/>
        </p:nvSpPr>
        <p:spPr>
          <a:xfrm>
            <a:off x="4612408" y="4460663"/>
            <a:ext cx="2952328" cy="559769"/>
          </a:xfrm>
          <a:prstGeom prst="rect">
            <a:avLst/>
          </a:prstGeom>
          <a:noFill/>
        </p:spPr>
        <p:txBody>
          <a:bodyPr wrap="square" rtlCol="0">
            <a:spAutoFit/>
          </a:bodyPr>
          <a:lstStyle/>
          <a:p>
            <a:pPr algn="ctr">
              <a:lnSpc>
                <a:spcPct val="150000"/>
              </a:lnSpc>
            </a:pPr>
            <a:r>
              <a:rPr lang="en-US" altLang="zh-CN" sz="2400" b="1" dirty="0">
                <a:latin typeface="+mj-ea"/>
                <a:ea typeface="+mj-ea"/>
              </a:rPr>
              <a:t>YANG</a:t>
            </a:r>
            <a:endParaRPr lang="zh-CN" altLang="en-US" sz="2400" b="1" dirty="0">
              <a:latin typeface="+mj-ea"/>
              <a:ea typeface="+mj-ea"/>
            </a:endParaRPr>
          </a:p>
        </p:txBody>
      </p:sp>
    </p:spTree>
    <p:extLst>
      <p:ext uri="{BB962C8B-B14F-4D97-AF65-F5344CB8AC3E}">
        <p14:creationId xmlns:p14="http://schemas.microsoft.com/office/powerpoint/2010/main" val="301302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5"/>
            <a:ext cx="8248650" cy="584775"/>
          </a:xfrm>
          <a:prstGeom prst="rect">
            <a:avLst/>
          </a:prstGeom>
          <a:noFill/>
          <a:ln w="9525">
            <a:noFill/>
            <a:miter lim="800000"/>
            <a:headEnd/>
            <a:tailEnd/>
          </a:ln>
        </p:spPr>
        <p:txBody>
          <a:bodyPr>
            <a:spAutoFit/>
          </a:bodyPr>
          <a:lstStyle/>
          <a:p>
            <a:pPr eaLnBrk="1" hangingPunct="1"/>
            <a:r>
              <a:rPr lang="en-US" altLang="zh-CN" sz="3200" b="1" dirty="0"/>
              <a:t>Unicode</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4" name="矩形 3"/>
          <p:cNvSpPr/>
          <p:nvPr/>
        </p:nvSpPr>
        <p:spPr>
          <a:xfrm>
            <a:off x="1992623" y="1412777"/>
            <a:ext cx="8248650" cy="4247317"/>
          </a:xfrm>
          <a:prstGeom prst="rect">
            <a:avLst/>
          </a:prstGeom>
        </p:spPr>
        <p:txBody>
          <a:bodyPr wrap="square">
            <a:spAutoFit/>
          </a:bodyPr>
          <a:lstStyle/>
          <a:p>
            <a:r>
              <a:rPr lang="en-US" altLang="zh-CN" b="1" dirty="0"/>
              <a:t>Unicode</a:t>
            </a:r>
            <a:r>
              <a:rPr lang="zh-CN" altLang="en-US" b="1" dirty="0"/>
              <a:t>是统一码的意思，由一个名为</a:t>
            </a:r>
            <a:r>
              <a:rPr lang="en-US" altLang="zh-CN" b="1" dirty="0"/>
              <a:t>Unicode</a:t>
            </a:r>
            <a:r>
              <a:rPr lang="zh-CN" altLang="en-US" b="1" dirty="0"/>
              <a:t>联盟（</a:t>
            </a:r>
            <a:r>
              <a:rPr lang="en-US" altLang="zh-CN" b="1" dirty="0"/>
              <a:t>Unicode Consortium</a:t>
            </a:r>
            <a:r>
              <a:rPr lang="zh-CN" altLang="en-US" b="1" dirty="0"/>
              <a:t>）的学术学会的机构制订的字符编码系统。</a:t>
            </a:r>
            <a:endParaRPr lang="en-US" altLang="zh-CN" b="1" dirty="0"/>
          </a:p>
          <a:p>
            <a:endParaRPr lang="en-US" altLang="zh-CN" b="1" dirty="0"/>
          </a:p>
          <a:p>
            <a:r>
              <a:rPr lang="en-US" altLang="zh-CN" b="1" dirty="0"/>
              <a:t>Unicode</a:t>
            </a:r>
            <a:r>
              <a:rPr lang="zh-CN" altLang="en-US" b="1" dirty="0"/>
              <a:t>为世界上的每个字符提供了平台无关、程序无关、语言无关的唯一编码。</a:t>
            </a:r>
          </a:p>
          <a:p>
            <a:endParaRPr lang="zh-CN" altLang="en-US" b="1" dirty="0"/>
          </a:p>
          <a:p>
            <a:r>
              <a:rPr lang="en-US" altLang="zh-CN" b="1" dirty="0"/>
              <a:t>Unicode</a:t>
            </a:r>
            <a:r>
              <a:rPr lang="zh-CN" altLang="en-US" b="1" dirty="0"/>
              <a:t>与</a:t>
            </a:r>
            <a:r>
              <a:rPr lang="en-US" altLang="zh-CN" b="1" dirty="0"/>
              <a:t>ISO/IEC 10646</a:t>
            </a:r>
            <a:r>
              <a:rPr lang="zh-CN" altLang="en-US" b="1" dirty="0"/>
              <a:t>国际编码标准从内容上来说是同步一致的。</a:t>
            </a:r>
            <a:endParaRPr lang="en-US" altLang="zh-CN" b="1" dirty="0"/>
          </a:p>
          <a:p>
            <a:endParaRPr lang="en-US" altLang="zh-CN" b="1" dirty="0"/>
          </a:p>
          <a:p>
            <a:r>
              <a:rPr lang="zh-CN" altLang="en-US" b="1" dirty="0"/>
              <a:t>在</a:t>
            </a:r>
            <a:r>
              <a:rPr lang="en-US" altLang="zh-CN" b="1" dirty="0"/>
              <a:t>1991</a:t>
            </a:r>
            <a:r>
              <a:rPr lang="zh-CN" altLang="en-US" b="1" dirty="0"/>
              <a:t>年，</a:t>
            </a:r>
            <a:r>
              <a:rPr lang="en-US" altLang="zh-CN" b="1" dirty="0"/>
              <a:t>Unicode</a:t>
            </a:r>
            <a:r>
              <a:rPr lang="zh-CN" altLang="en-US" b="1" dirty="0"/>
              <a:t>学术学会与</a:t>
            </a:r>
            <a:r>
              <a:rPr lang="en-US" altLang="zh-CN" b="1" dirty="0"/>
              <a:t>ISO</a:t>
            </a:r>
            <a:r>
              <a:rPr lang="zh-CN" altLang="en-US" b="1" dirty="0"/>
              <a:t>国际标准化组织决定共同制订一套适用于多种语言文本的通用编码标准。</a:t>
            </a:r>
            <a:endParaRPr lang="en-US" altLang="zh-CN" b="1" dirty="0"/>
          </a:p>
          <a:p>
            <a:endParaRPr lang="en-US" altLang="zh-CN" b="1" dirty="0"/>
          </a:p>
          <a:p>
            <a:r>
              <a:rPr lang="en-US" altLang="zh-CN" b="1" dirty="0"/>
              <a:t>Unicode</a:t>
            </a:r>
            <a:r>
              <a:rPr lang="zh-CN" altLang="en-US" b="1" dirty="0"/>
              <a:t>与</a:t>
            </a:r>
            <a:r>
              <a:rPr lang="en-US" altLang="zh-CN" b="1" dirty="0"/>
              <a:t>ISO/IEC 10646</a:t>
            </a:r>
            <a:r>
              <a:rPr lang="zh-CN" altLang="en-US" b="1" dirty="0"/>
              <a:t>国际编码标准于</a:t>
            </a:r>
            <a:r>
              <a:rPr lang="en-US" altLang="zh-CN" b="1" dirty="0"/>
              <a:t>1992</a:t>
            </a:r>
            <a:r>
              <a:rPr lang="zh-CN" altLang="en-US" b="1" dirty="0"/>
              <a:t>年</a:t>
            </a:r>
            <a:r>
              <a:rPr lang="en-US" altLang="zh-CN" b="1" dirty="0"/>
              <a:t>1</a:t>
            </a:r>
            <a:r>
              <a:rPr lang="zh-CN" altLang="en-US" b="1" dirty="0"/>
              <a:t>月正式合作发展一套通用编码标准。</a:t>
            </a:r>
            <a:endParaRPr lang="en-US" altLang="zh-CN" b="1" dirty="0"/>
          </a:p>
          <a:p>
            <a:endParaRPr lang="en-US" altLang="zh-CN" b="1" dirty="0"/>
          </a:p>
          <a:p>
            <a:r>
              <a:rPr lang="zh-CN" altLang="en-US" b="1" dirty="0"/>
              <a:t>自此以后，两个组织便一直紧密合作，同步发展</a:t>
            </a:r>
            <a:r>
              <a:rPr lang="en-US" altLang="zh-CN" b="1" dirty="0"/>
              <a:t>Unicode</a:t>
            </a:r>
            <a:r>
              <a:rPr lang="zh-CN" altLang="en-US" b="1" dirty="0"/>
              <a:t>及</a:t>
            </a:r>
            <a:r>
              <a:rPr lang="en-US" altLang="zh-CN" b="1" dirty="0"/>
              <a:t>ISO/IEC 10646 </a:t>
            </a:r>
            <a:r>
              <a:rPr lang="zh-CN" altLang="en-US" b="1" dirty="0"/>
              <a:t>国际编码标准。</a:t>
            </a:r>
            <a:endParaRPr lang="zh-CN" altLang="en-US" dirty="0"/>
          </a:p>
        </p:txBody>
      </p:sp>
    </p:spTree>
    <p:extLst>
      <p:ext uri="{BB962C8B-B14F-4D97-AF65-F5344CB8AC3E}">
        <p14:creationId xmlns:p14="http://schemas.microsoft.com/office/powerpoint/2010/main" val="415428345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5"/>
            <a:ext cx="8248650" cy="584775"/>
          </a:xfrm>
          <a:prstGeom prst="rect">
            <a:avLst/>
          </a:prstGeom>
          <a:noFill/>
          <a:ln w="9525">
            <a:noFill/>
            <a:miter lim="800000"/>
            <a:headEnd/>
            <a:tailEnd/>
          </a:ln>
        </p:spPr>
        <p:txBody>
          <a:bodyPr>
            <a:spAutoFit/>
          </a:bodyPr>
          <a:lstStyle/>
          <a:p>
            <a:pPr eaLnBrk="1" hangingPunct="1"/>
            <a:r>
              <a:rPr lang="en-US" altLang="zh-CN" sz="3200" b="1" dirty="0"/>
              <a:t>Unicode</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pic>
        <p:nvPicPr>
          <p:cNvPr id="5" name="图片 4" descr="e:\MyTemp\temp\mx398CC.png"/>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484784"/>
            <a:ext cx="6127750" cy="4629150"/>
          </a:xfrm>
          <a:prstGeom prst="rect">
            <a:avLst/>
          </a:prstGeom>
          <a:noFill/>
          <a:ln>
            <a:noFill/>
          </a:ln>
        </p:spPr>
      </p:pic>
      <p:sp>
        <p:nvSpPr>
          <p:cNvPr id="2" name="矩形 1"/>
          <p:cNvSpPr/>
          <p:nvPr/>
        </p:nvSpPr>
        <p:spPr>
          <a:xfrm>
            <a:off x="2008040" y="6309320"/>
            <a:ext cx="4015953" cy="369332"/>
          </a:xfrm>
          <a:prstGeom prst="rect">
            <a:avLst/>
          </a:prstGeom>
        </p:spPr>
        <p:txBody>
          <a:bodyPr wrap="square">
            <a:spAutoFit/>
          </a:bodyPr>
          <a:lstStyle/>
          <a:p>
            <a:r>
              <a:rPr lang="en-US" altLang="zh-CN" u="sng" dirty="0">
                <a:hlinkClick r:id="rId4"/>
              </a:rPr>
              <a:t>http://www.unicode.org/Public/8.0.0/</a:t>
            </a:r>
            <a:endParaRPr lang="zh-CN" altLang="zh-CN" dirty="0"/>
          </a:p>
        </p:txBody>
      </p:sp>
    </p:spTree>
    <p:extLst>
      <p:ext uri="{BB962C8B-B14F-4D97-AF65-F5344CB8AC3E}">
        <p14:creationId xmlns:p14="http://schemas.microsoft.com/office/powerpoint/2010/main" val="26122775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pPr eaLnBrk="1" hangingPunct="1"/>
            <a:r>
              <a:rPr lang="en-US" altLang="zh-CN" sz="3200" b="1" dirty="0"/>
              <a:t>Differences between ISO 10646 and Unicode</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4" name="矩形 3"/>
          <p:cNvSpPr/>
          <p:nvPr/>
        </p:nvSpPr>
        <p:spPr>
          <a:xfrm>
            <a:off x="1992623" y="1412777"/>
            <a:ext cx="8248650" cy="646331"/>
          </a:xfrm>
          <a:prstGeom prst="rect">
            <a:avLst/>
          </a:prstGeom>
        </p:spPr>
        <p:txBody>
          <a:bodyPr wrap="square">
            <a:spAutoFit/>
          </a:bodyPr>
          <a:lstStyle/>
          <a:p>
            <a:r>
              <a:rPr lang="en-US" altLang="zh-CN" dirty="0">
                <a:hlinkClick r:id="rId3"/>
              </a:rPr>
              <a:t>http://en.wikipedia.org/wiki/Universal_Coded_Character_Set</a:t>
            </a:r>
            <a:endParaRPr lang="en-US" altLang="zh-CN" dirty="0"/>
          </a:p>
          <a:p>
            <a:endParaRPr lang="zh-CN" altLang="en-US" dirty="0"/>
          </a:p>
        </p:txBody>
      </p:sp>
    </p:spTree>
    <p:extLst>
      <p:ext uri="{BB962C8B-B14F-4D97-AF65-F5344CB8AC3E}">
        <p14:creationId xmlns:p14="http://schemas.microsoft.com/office/powerpoint/2010/main" val="180765418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zh-CN" altLang="en-US" sz="3000" b="1" dirty="0">
                <a:solidFill>
                  <a:srgbClr val="000000"/>
                </a:solidFill>
                <a:latin typeface="微软雅黑" pitchFamily="34" charset="-122"/>
                <a:ea typeface="微软雅黑" pitchFamily="34" charset="-122"/>
              </a:rPr>
              <a:t>编码方式</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4" name="矩形 3"/>
          <p:cNvSpPr/>
          <p:nvPr/>
        </p:nvSpPr>
        <p:spPr>
          <a:xfrm>
            <a:off x="1992623" y="1412776"/>
            <a:ext cx="8248650" cy="2308324"/>
          </a:xfrm>
          <a:prstGeom prst="rect">
            <a:avLst/>
          </a:prstGeom>
        </p:spPr>
        <p:txBody>
          <a:bodyPr wrap="square">
            <a:spAutoFit/>
          </a:bodyPr>
          <a:lstStyle/>
          <a:p>
            <a:r>
              <a:rPr lang="zh-CN" altLang="en-US" dirty="0"/>
              <a:t>统一码的编码方式与</a:t>
            </a:r>
            <a:r>
              <a:rPr lang="en-US" altLang="zh-CN" dirty="0"/>
              <a:t>ISO 10646</a:t>
            </a:r>
            <a:r>
              <a:rPr lang="zh-CN" altLang="en-US" dirty="0"/>
              <a:t>的通用字符集概念相对应。</a:t>
            </a:r>
            <a:endParaRPr lang="en-US" altLang="zh-CN" dirty="0"/>
          </a:p>
          <a:p>
            <a:endParaRPr lang="en-US" altLang="zh-CN" dirty="0"/>
          </a:p>
          <a:p>
            <a:r>
              <a:rPr lang="zh-CN" altLang="en-US" dirty="0"/>
              <a:t>目前实际应用的统一码版本对应于</a:t>
            </a:r>
            <a:r>
              <a:rPr lang="en-US" altLang="zh-CN" dirty="0"/>
              <a:t>UCS-2</a:t>
            </a:r>
            <a:r>
              <a:rPr lang="zh-CN" altLang="en-US" dirty="0"/>
              <a:t>，使用</a:t>
            </a:r>
            <a:r>
              <a:rPr lang="en-US" altLang="zh-CN" dirty="0"/>
              <a:t>16</a:t>
            </a:r>
            <a:r>
              <a:rPr lang="zh-CN" altLang="en-US" dirty="0"/>
              <a:t>位的编码空间。也就是每个字符占用</a:t>
            </a:r>
            <a:r>
              <a:rPr lang="en-US" altLang="zh-CN" dirty="0"/>
              <a:t>2</a:t>
            </a:r>
            <a:r>
              <a:rPr lang="zh-CN" altLang="en-US" dirty="0"/>
              <a:t>个字节。这样理论上一共最多可以表示</a:t>
            </a:r>
            <a:r>
              <a:rPr lang="en-US" altLang="zh-CN" dirty="0"/>
              <a:t>216</a:t>
            </a:r>
            <a:r>
              <a:rPr lang="zh-CN" altLang="en-US" dirty="0"/>
              <a:t>（即</a:t>
            </a:r>
            <a:r>
              <a:rPr lang="en-US" altLang="zh-CN" dirty="0"/>
              <a:t>65536</a:t>
            </a:r>
            <a:r>
              <a:rPr lang="zh-CN" altLang="en-US" dirty="0"/>
              <a:t>）个字符。基本满足各种语言的使用。</a:t>
            </a:r>
            <a:endParaRPr lang="en-US" altLang="zh-CN" dirty="0"/>
          </a:p>
          <a:p>
            <a:endParaRPr lang="en-US" altLang="zh-CN" dirty="0"/>
          </a:p>
          <a:p>
            <a:r>
              <a:rPr lang="zh-CN" altLang="en-US" dirty="0"/>
              <a:t>实际上当前版本的统一码并未完全使用这</a:t>
            </a:r>
            <a:r>
              <a:rPr lang="en-US" altLang="zh-CN" dirty="0"/>
              <a:t>16</a:t>
            </a:r>
            <a:r>
              <a:rPr lang="zh-CN" altLang="en-US" dirty="0"/>
              <a:t>位编码，而是保留了大量空间以作为特殊使用或将来扩展。</a:t>
            </a:r>
          </a:p>
        </p:txBody>
      </p:sp>
    </p:spTree>
    <p:extLst>
      <p:ext uri="{BB962C8B-B14F-4D97-AF65-F5344CB8AC3E}">
        <p14:creationId xmlns:p14="http://schemas.microsoft.com/office/powerpoint/2010/main" val="32393729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zh-CN" altLang="en-US" sz="3000" b="1" dirty="0">
                <a:solidFill>
                  <a:srgbClr val="000000"/>
                </a:solidFill>
                <a:latin typeface="微软雅黑" pitchFamily="34" charset="-122"/>
                <a:ea typeface="微软雅黑" pitchFamily="34" charset="-122"/>
              </a:rPr>
              <a:t>编码方式</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pic>
        <p:nvPicPr>
          <p:cNvPr id="5" name="图片 4" descr="e:\MyTemp\temp\mx39909.png"/>
          <p:cNvPicPr/>
          <p:nvPr/>
        </p:nvPicPr>
        <p:blipFill>
          <a:blip r:embed="rId3">
            <a:extLst>
              <a:ext uri="{28A0092B-C50C-407E-A947-70E740481C1C}">
                <a14:useLocalDpi xmlns:a14="http://schemas.microsoft.com/office/drawing/2010/main" val="0"/>
              </a:ext>
            </a:extLst>
          </a:blip>
          <a:srcRect/>
          <a:stretch>
            <a:fillRect/>
          </a:stretch>
        </p:blipFill>
        <p:spPr bwMode="auto">
          <a:xfrm>
            <a:off x="1724958" y="1556792"/>
            <a:ext cx="8748464" cy="4176464"/>
          </a:xfrm>
          <a:prstGeom prst="rect">
            <a:avLst/>
          </a:prstGeom>
          <a:noFill/>
          <a:ln>
            <a:noFill/>
          </a:ln>
        </p:spPr>
      </p:pic>
      <p:sp>
        <p:nvSpPr>
          <p:cNvPr id="2" name="矩形 1"/>
          <p:cNvSpPr/>
          <p:nvPr/>
        </p:nvSpPr>
        <p:spPr>
          <a:xfrm>
            <a:off x="1991545" y="5949280"/>
            <a:ext cx="1119217" cy="369332"/>
          </a:xfrm>
          <a:prstGeom prst="rect">
            <a:avLst/>
          </a:prstGeom>
        </p:spPr>
        <p:txBody>
          <a:bodyPr wrap="none">
            <a:spAutoFit/>
          </a:bodyPr>
          <a:lstStyle/>
          <a:p>
            <a:r>
              <a:rPr lang="en-US" altLang="zh-CN" dirty="0"/>
              <a:t>17*65536</a:t>
            </a:r>
            <a:endParaRPr lang="zh-CN" altLang="en-US" dirty="0"/>
          </a:p>
        </p:txBody>
      </p:sp>
    </p:spTree>
    <p:extLst>
      <p:ext uri="{BB962C8B-B14F-4D97-AF65-F5344CB8AC3E}">
        <p14:creationId xmlns:p14="http://schemas.microsoft.com/office/powerpoint/2010/main" val="774021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zh-CN" altLang="en-US" sz="3000" b="1" dirty="0">
                <a:solidFill>
                  <a:srgbClr val="000000"/>
                </a:solidFill>
                <a:latin typeface="微软雅黑" pitchFamily="34" charset="-122"/>
                <a:ea typeface="微软雅黑" pitchFamily="34" charset="-122"/>
              </a:rPr>
              <a:t>实现方式</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2" name="矩形 1"/>
          <p:cNvSpPr/>
          <p:nvPr/>
        </p:nvSpPr>
        <p:spPr>
          <a:xfrm>
            <a:off x="1835154" y="1556792"/>
            <a:ext cx="6671698" cy="369332"/>
          </a:xfrm>
          <a:prstGeom prst="rect">
            <a:avLst/>
          </a:prstGeom>
        </p:spPr>
        <p:txBody>
          <a:bodyPr wrap="none">
            <a:spAutoFit/>
          </a:bodyPr>
          <a:lstStyle/>
          <a:p>
            <a:r>
              <a:rPr lang="en-US" altLang="zh-CN" dirty="0"/>
              <a:t>UTF-7</a:t>
            </a:r>
            <a:r>
              <a:rPr lang="zh-CN" altLang="en-US" dirty="0"/>
              <a:t>，</a:t>
            </a:r>
            <a:r>
              <a:rPr lang="en-US" altLang="zh-CN" dirty="0"/>
              <a:t>UTF-8</a:t>
            </a:r>
            <a:r>
              <a:rPr lang="zh-CN" altLang="en-US" dirty="0"/>
              <a:t>，</a:t>
            </a:r>
            <a:r>
              <a:rPr lang="en-US" altLang="zh-CN" dirty="0"/>
              <a:t>UTF-16 </a:t>
            </a:r>
            <a:r>
              <a:rPr lang="zh-CN" altLang="en-US" dirty="0"/>
              <a:t>（</a:t>
            </a:r>
            <a:r>
              <a:rPr lang="en-US" altLang="zh-CN" dirty="0"/>
              <a:t>BMP</a:t>
            </a:r>
            <a:r>
              <a:rPr lang="zh-CN" altLang="en-US" dirty="0"/>
              <a:t>字符与</a:t>
            </a:r>
            <a:r>
              <a:rPr lang="en-US" altLang="zh-CN" dirty="0"/>
              <a:t>Unicode</a:t>
            </a:r>
            <a:r>
              <a:rPr lang="zh-CN" altLang="en-US" dirty="0"/>
              <a:t>编码一致），</a:t>
            </a:r>
            <a:r>
              <a:rPr lang="en-US" altLang="zh-CN" dirty="0"/>
              <a:t>UTF-32</a:t>
            </a:r>
            <a:endParaRPr lang="zh-CN" altLang="en-US" dirty="0"/>
          </a:p>
        </p:txBody>
      </p:sp>
    </p:spTree>
    <p:extLst>
      <p:ext uri="{BB962C8B-B14F-4D97-AF65-F5344CB8AC3E}">
        <p14:creationId xmlns:p14="http://schemas.microsoft.com/office/powerpoint/2010/main" val="27014803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208912" cy="553998"/>
          </a:xfrm>
          <a:prstGeom prst="rect">
            <a:avLst/>
          </a:prstGeom>
          <a:noFill/>
          <a:ln w="9525">
            <a:noFill/>
            <a:miter lim="800000"/>
            <a:headEnd/>
            <a:tailEnd/>
          </a:ln>
        </p:spPr>
        <p:txBody>
          <a:bodyPr wrap="square">
            <a:spAutoFit/>
          </a:bodyPr>
          <a:lstStyle/>
          <a:p>
            <a:pPr eaLnBrk="1" hangingPunct="1"/>
            <a:r>
              <a:rPr lang="en-US" altLang="zh-CN" sz="3000" b="1" dirty="0" err="1">
                <a:solidFill>
                  <a:srgbClr val="000000"/>
                </a:solidFill>
                <a:latin typeface="微软雅黑" pitchFamily="34" charset="-122"/>
                <a:ea typeface="微软雅黑" pitchFamily="34" charset="-122"/>
              </a:rPr>
              <a:t>Endianness</a:t>
            </a:r>
            <a:r>
              <a:rPr lang="en-US" altLang="zh-CN" sz="3000" b="1" dirty="0">
                <a:solidFill>
                  <a:srgbClr val="000000"/>
                </a:solidFill>
                <a:latin typeface="微软雅黑" pitchFamily="34" charset="-122"/>
                <a:ea typeface="微软雅黑" pitchFamily="34" charset="-122"/>
              </a:rPr>
              <a:t> and BOM</a:t>
            </a:r>
            <a:r>
              <a:rPr lang="zh-CN" altLang="en-US" sz="3000" b="1" dirty="0">
                <a:solidFill>
                  <a:srgbClr val="000000"/>
                </a:solidFill>
                <a:latin typeface="微软雅黑" pitchFamily="34" charset="-122"/>
                <a:ea typeface="微软雅黑" pitchFamily="34" charset="-122"/>
              </a:rPr>
              <a:t>（</a:t>
            </a:r>
            <a:r>
              <a:rPr lang="en-US" altLang="zh-CN" sz="3000" b="1" dirty="0">
                <a:solidFill>
                  <a:srgbClr val="000000"/>
                </a:solidFill>
                <a:latin typeface="微软雅黑" pitchFamily="34" charset="-122"/>
                <a:ea typeface="微软雅黑" pitchFamily="34" charset="-122"/>
              </a:rPr>
              <a:t>byte order mark</a:t>
            </a:r>
            <a:r>
              <a:rPr lang="zh-CN" altLang="en-US" sz="3000" b="1" dirty="0">
                <a:solidFill>
                  <a:srgbClr val="000000"/>
                </a:solidFill>
                <a:latin typeface="微软雅黑" pitchFamily="34" charset="-122"/>
                <a:ea typeface="微软雅黑" pitchFamily="34" charset="-122"/>
              </a:rPr>
              <a:t>）</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413220"/>
            <a:ext cx="7056784" cy="4752084"/>
          </a:xfrm>
          <a:prstGeom prst="rect">
            <a:avLst/>
          </a:prstGeom>
          <a:noFill/>
          <a:ln>
            <a:noFill/>
          </a:ln>
        </p:spPr>
      </p:pic>
    </p:spTree>
    <p:extLst>
      <p:ext uri="{BB962C8B-B14F-4D97-AF65-F5344CB8AC3E}">
        <p14:creationId xmlns:p14="http://schemas.microsoft.com/office/powerpoint/2010/main" val="353977337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208912" cy="553998"/>
          </a:xfrm>
          <a:prstGeom prst="rect">
            <a:avLst/>
          </a:prstGeom>
          <a:noFill/>
          <a:ln w="9525">
            <a:noFill/>
            <a:miter lim="800000"/>
            <a:headEnd/>
            <a:tailEnd/>
          </a:ln>
        </p:spPr>
        <p:txBody>
          <a:bodyPr wrap="square">
            <a:spAutoFit/>
          </a:bodyPr>
          <a:lstStyle/>
          <a:p>
            <a:pPr eaLnBrk="1" hangingPunct="1"/>
            <a:r>
              <a:rPr lang="en-US" altLang="zh-CN" sz="3000" b="1" dirty="0" err="1">
                <a:solidFill>
                  <a:srgbClr val="000000"/>
                </a:solidFill>
                <a:latin typeface="微软雅黑" pitchFamily="34" charset="-122"/>
                <a:ea typeface="微软雅黑" pitchFamily="34" charset="-122"/>
              </a:rPr>
              <a:t>Endianness</a:t>
            </a:r>
            <a:r>
              <a:rPr lang="en-US" altLang="zh-CN" sz="3000" b="1" dirty="0">
                <a:solidFill>
                  <a:srgbClr val="000000"/>
                </a:solidFill>
                <a:latin typeface="微软雅黑" pitchFamily="34" charset="-122"/>
                <a:ea typeface="微软雅黑" pitchFamily="34" charset="-122"/>
              </a:rPr>
              <a:t> and BOM</a:t>
            </a:r>
            <a:r>
              <a:rPr lang="zh-CN" altLang="en-US" sz="3000" b="1" dirty="0">
                <a:solidFill>
                  <a:srgbClr val="000000"/>
                </a:solidFill>
                <a:latin typeface="微软雅黑" pitchFamily="34" charset="-122"/>
                <a:ea typeface="微软雅黑" pitchFamily="34" charset="-122"/>
              </a:rPr>
              <a:t>（</a:t>
            </a:r>
            <a:r>
              <a:rPr lang="en-US" altLang="zh-CN" sz="3000" b="1" dirty="0">
                <a:solidFill>
                  <a:srgbClr val="000000"/>
                </a:solidFill>
                <a:latin typeface="微软雅黑" pitchFamily="34" charset="-122"/>
                <a:ea typeface="微软雅黑" pitchFamily="34" charset="-122"/>
              </a:rPr>
              <a:t>byte order mark</a:t>
            </a:r>
            <a:r>
              <a:rPr lang="zh-CN" altLang="en-US" sz="3000" b="1" dirty="0">
                <a:solidFill>
                  <a:srgbClr val="000000"/>
                </a:solidFill>
                <a:latin typeface="微软雅黑" pitchFamily="34" charset="-122"/>
                <a:ea typeface="微软雅黑" pitchFamily="34" charset="-122"/>
              </a:rPr>
              <a:t>）</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pic>
        <p:nvPicPr>
          <p:cNvPr id="1026" name="Picture 2" descr="e:\MyTemp\temp\mx3E5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894" y="1628801"/>
            <a:ext cx="77724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8679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208912" cy="553998"/>
          </a:xfrm>
          <a:prstGeom prst="rect">
            <a:avLst/>
          </a:prstGeom>
          <a:noFill/>
          <a:ln w="9525">
            <a:noFill/>
            <a:miter lim="800000"/>
            <a:headEnd/>
            <a:tailEnd/>
          </a:ln>
        </p:spPr>
        <p:txBody>
          <a:bodyPr wrap="square">
            <a:spAutoFit/>
          </a:bodyPr>
          <a:lstStyle/>
          <a:p>
            <a:pPr eaLnBrk="1" hangingPunct="1"/>
            <a:r>
              <a:rPr lang="en-US" altLang="zh-CN" sz="3000" b="1" dirty="0" err="1">
                <a:solidFill>
                  <a:srgbClr val="000000"/>
                </a:solidFill>
                <a:latin typeface="微软雅黑" pitchFamily="34" charset="-122"/>
                <a:ea typeface="微软雅黑" pitchFamily="34" charset="-122"/>
              </a:rPr>
              <a:t>Endianness</a:t>
            </a:r>
            <a:r>
              <a:rPr lang="en-US" altLang="zh-CN" sz="3000" b="1" dirty="0">
                <a:solidFill>
                  <a:srgbClr val="000000"/>
                </a:solidFill>
                <a:latin typeface="微软雅黑" pitchFamily="34" charset="-122"/>
                <a:ea typeface="微软雅黑" pitchFamily="34" charset="-122"/>
              </a:rPr>
              <a:t> and BOM</a:t>
            </a:r>
            <a:r>
              <a:rPr lang="zh-CN" altLang="en-US" sz="3000" b="1" dirty="0">
                <a:solidFill>
                  <a:srgbClr val="000000"/>
                </a:solidFill>
                <a:latin typeface="微软雅黑" pitchFamily="34" charset="-122"/>
                <a:ea typeface="微软雅黑" pitchFamily="34" charset="-122"/>
              </a:rPr>
              <a:t>（</a:t>
            </a:r>
            <a:r>
              <a:rPr lang="en-US" altLang="zh-CN" sz="3000" b="1" dirty="0">
                <a:solidFill>
                  <a:srgbClr val="000000"/>
                </a:solidFill>
                <a:latin typeface="微软雅黑" pitchFamily="34" charset="-122"/>
                <a:ea typeface="微软雅黑" pitchFamily="34" charset="-122"/>
              </a:rPr>
              <a:t>byte order mark</a:t>
            </a:r>
            <a:r>
              <a:rPr lang="zh-CN" altLang="en-US" sz="3000" b="1" dirty="0">
                <a:solidFill>
                  <a:srgbClr val="000000"/>
                </a:solidFill>
                <a:latin typeface="微软雅黑" pitchFamily="34" charset="-122"/>
                <a:ea typeface="微软雅黑" pitchFamily="34" charset="-122"/>
              </a:rPr>
              <a:t>）</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063552" y="1484784"/>
            <a:ext cx="7425060" cy="4711854"/>
          </a:xfrm>
          <a:prstGeom prst="rect">
            <a:avLst/>
          </a:prstGeom>
          <a:noFill/>
          <a:ln>
            <a:noFill/>
          </a:ln>
        </p:spPr>
      </p:pic>
    </p:spTree>
    <p:extLst>
      <p:ext uri="{BB962C8B-B14F-4D97-AF65-F5344CB8AC3E}">
        <p14:creationId xmlns:p14="http://schemas.microsoft.com/office/powerpoint/2010/main" val="3651680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UTF-8</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47528" y="1916832"/>
            <a:ext cx="7848872" cy="2308324"/>
          </a:xfrm>
          <a:prstGeom prst="rect">
            <a:avLst/>
          </a:prstGeom>
        </p:spPr>
        <p:txBody>
          <a:bodyPr wrap="square">
            <a:spAutoFit/>
          </a:bodyPr>
          <a:lstStyle/>
          <a:p>
            <a:r>
              <a:rPr lang="en-US" altLang="zh-CN" dirty="0"/>
              <a:t>UTF-8 (U from Universal Character Set + Transformation Format—8-bit[1]) is a character encoding capable of encoding all possible characters (called code points) in Unicode. </a:t>
            </a:r>
          </a:p>
          <a:p>
            <a:endParaRPr lang="en-US" altLang="zh-CN" dirty="0"/>
          </a:p>
          <a:p>
            <a:r>
              <a:rPr lang="en-US" altLang="zh-CN" dirty="0"/>
              <a:t>The encoding is variable-length and uses 8-bit code units. </a:t>
            </a:r>
          </a:p>
          <a:p>
            <a:endParaRPr lang="en-US" altLang="zh-CN" dirty="0"/>
          </a:p>
          <a:p>
            <a:r>
              <a:rPr lang="en-US" altLang="zh-CN" dirty="0"/>
              <a:t>It was designed for backward compatibility with ASCII and to avoid the complications of </a:t>
            </a:r>
            <a:r>
              <a:rPr lang="en-US" altLang="zh-CN" b="1" i="1" dirty="0" err="1"/>
              <a:t>endianness</a:t>
            </a:r>
            <a:r>
              <a:rPr lang="en-US" altLang="zh-CN" dirty="0"/>
              <a:t> and byte order marks in UTF-16 and UTF-32.</a:t>
            </a:r>
            <a:endParaRPr lang="zh-CN" altLang="en-US" dirty="0"/>
          </a:p>
        </p:txBody>
      </p:sp>
    </p:spTree>
    <p:extLst>
      <p:ext uri="{BB962C8B-B14F-4D97-AF65-F5344CB8AC3E}">
        <p14:creationId xmlns:p14="http://schemas.microsoft.com/office/powerpoint/2010/main" val="17386650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5"/>
            <a:ext cx="8248650" cy="584775"/>
          </a:xfrm>
          <a:prstGeom prst="rect">
            <a:avLst/>
          </a:prstGeom>
          <a:noFill/>
          <a:ln w="9525">
            <a:noFill/>
            <a:miter lim="800000"/>
            <a:headEnd/>
            <a:tailEnd/>
          </a:ln>
        </p:spPr>
        <p:txBody>
          <a:bodyPr>
            <a:spAutoFit/>
          </a:bodyPr>
          <a:lstStyle/>
          <a:p>
            <a:pPr eaLnBrk="1" hangingPunct="1"/>
            <a:r>
              <a:rPr lang="zh-CN" altLang="en-US" sz="3200" b="1" dirty="0">
                <a:latin typeface="+mn-ea"/>
              </a:rPr>
              <a:t>字符编码（</a:t>
            </a:r>
            <a:r>
              <a:rPr lang="en-US" altLang="zh-CN" sz="3200" b="1" dirty="0">
                <a:latin typeface="+mn-ea"/>
              </a:rPr>
              <a:t>Character encoding</a:t>
            </a:r>
            <a:r>
              <a:rPr lang="zh-CN" altLang="en-US" sz="3200" b="1" dirty="0">
                <a:latin typeface="+mn-ea"/>
              </a:rPr>
              <a:t>）</a:t>
            </a:r>
            <a:endParaRPr lang="zh-CN" altLang="en-US" sz="3200" b="1" dirty="0">
              <a:solidFill>
                <a:srgbClr val="000000"/>
              </a:solidFill>
              <a:latin typeface="+mn-ea"/>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2115816" y="1786406"/>
            <a:ext cx="8065145" cy="1477328"/>
          </a:xfrm>
          <a:prstGeom prst="rect">
            <a:avLst/>
          </a:prstGeom>
        </p:spPr>
        <p:txBody>
          <a:bodyPr wrap="square">
            <a:spAutoFit/>
          </a:bodyPr>
          <a:lstStyle/>
          <a:p>
            <a:r>
              <a:rPr lang="zh-CN" altLang="en-US" dirty="0"/>
              <a:t>把字符集中的字符编码为指定集合中某一对象（例如：比特模式、自然数序列、</a:t>
            </a:r>
            <a:r>
              <a:rPr lang="en-US" altLang="zh-CN" dirty="0"/>
              <a:t>8</a:t>
            </a:r>
            <a:r>
              <a:rPr lang="zh-CN" altLang="en-US" dirty="0"/>
              <a:t>位元组或者电脉冲），以便文本在计算机中存储和通过通信网络的传递。</a:t>
            </a:r>
            <a:endParaRPr lang="en-US" altLang="zh-CN" dirty="0"/>
          </a:p>
          <a:p>
            <a:endParaRPr lang="en-US" altLang="zh-CN" dirty="0"/>
          </a:p>
          <a:p>
            <a:r>
              <a:rPr lang="zh-CN" altLang="en-US" dirty="0"/>
              <a:t>常见的例子包括将拉丁字母表编码成摩斯电码和</a:t>
            </a:r>
            <a:r>
              <a:rPr lang="en-US" altLang="zh-CN" dirty="0"/>
              <a:t>ASCII</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4602270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UTF-8</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pic>
        <p:nvPicPr>
          <p:cNvPr id="5" name="图片 4" descr="e:\MyTemp\temp\mx3E298.png"/>
          <p:cNvPicPr/>
          <p:nvPr/>
        </p:nvPicPr>
        <p:blipFill>
          <a:blip r:embed="rId3">
            <a:extLst>
              <a:ext uri="{28A0092B-C50C-407E-A947-70E740481C1C}">
                <a14:useLocalDpi xmlns:a14="http://schemas.microsoft.com/office/drawing/2010/main" val="0"/>
              </a:ext>
            </a:extLst>
          </a:blip>
          <a:srcRect/>
          <a:stretch>
            <a:fillRect/>
          </a:stretch>
        </p:blipFill>
        <p:spPr bwMode="auto">
          <a:xfrm>
            <a:off x="1847528" y="1556793"/>
            <a:ext cx="8568952" cy="2880320"/>
          </a:xfrm>
          <a:prstGeom prst="rect">
            <a:avLst/>
          </a:prstGeom>
          <a:noFill/>
          <a:ln>
            <a:noFill/>
          </a:ln>
        </p:spPr>
      </p:pic>
      <p:sp>
        <p:nvSpPr>
          <p:cNvPr id="2" name="矩形 1"/>
          <p:cNvSpPr/>
          <p:nvPr/>
        </p:nvSpPr>
        <p:spPr>
          <a:xfrm>
            <a:off x="1991544" y="4447126"/>
            <a:ext cx="8064896" cy="1477328"/>
          </a:xfrm>
          <a:prstGeom prst="rect">
            <a:avLst/>
          </a:prstGeom>
        </p:spPr>
        <p:txBody>
          <a:bodyPr wrap="square">
            <a:spAutoFit/>
          </a:bodyPr>
          <a:lstStyle/>
          <a:p>
            <a:r>
              <a:rPr lang="en-US" altLang="zh-CN" dirty="0"/>
              <a:t>UTF-8</a:t>
            </a:r>
            <a:r>
              <a:rPr lang="zh-CN" altLang="en-US" dirty="0"/>
              <a:t>文件呢的 </a:t>
            </a:r>
            <a:r>
              <a:rPr lang="en-US" altLang="zh-CN" dirty="0"/>
              <a:t>BOM </a:t>
            </a:r>
            <a:r>
              <a:rPr lang="zh-CN" altLang="en-US" dirty="0"/>
              <a:t>已经不是实际意义的 “</a:t>
            </a:r>
            <a:r>
              <a:rPr lang="en-US" altLang="zh-CN" dirty="0"/>
              <a:t>BOM</a:t>
            </a:r>
            <a:r>
              <a:rPr lang="zh-CN" altLang="en-US" dirty="0"/>
              <a:t>”</a:t>
            </a:r>
            <a:endParaRPr lang="en-US" altLang="zh-CN" dirty="0"/>
          </a:p>
          <a:p>
            <a:r>
              <a:rPr lang="en-US" altLang="zh-CN" dirty="0"/>
              <a:t>Many Windows programs (including Windows Notepad) add the bytes 0xEF, 0xBB, 0xBF at the start of any document saved as UTF-8. This is the UTF-8 encoding of the Unicode byte order mark (BOM), and is commonly referred to as a UTF-8 BOM, even though it is </a:t>
            </a:r>
            <a:r>
              <a:rPr lang="en-US" altLang="zh-CN" b="1" i="1" dirty="0">
                <a:solidFill>
                  <a:srgbClr val="FF0000"/>
                </a:solidFill>
              </a:rPr>
              <a:t>not</a:t>
            </a:r>
            <a:r>
              <a:rPr lang="en-US" altLang="zh-CN" dirty="0">
                <a:solidFill>
                  <a:srgbClr val="FF0000"/>
                </a:solidFill>
              </a:rPr>
              <a:t> </a:t>
            </a:r>
            <a:r>
              <a:rPr lang="en-US" altLang="zh-CN" dirty="0"/>
              <a:t>relevant to byte order. </a:t>
            </a:r>
            <a:endParaRPr lang="zh-CN" altLang="en-US" dirty="0"/>
          </a:p>
        </p:txBody>
      </p:sp>
    </p:spTree>
    <p:extLst>
      <p:ext uri="{BB962C8B-B14F-4D97-AF65-F5344CB8AC3E}">
        <p14:creationId xmlns:p14="http://schemas.microsoft.com/office/powerpoint/2010/main" val="410714828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UTF-16</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27650" y="1484784"/>
            <a:ext cx="8640960" cy="4801314"/>
          </a:xfrm>
          <a:prstGeom prst="rect">
            <a:avLst/>
          </a:prstGeom>
        </p:spPr>
        <p:txBody>
          <a:bodyPr wrap="square">
            <a:spAutoFit/>
          </a:bodyPr>
          <a:lstStyle/>
          <a:p>
            <a:r>
              <a:rPr lang="en-US" altLang="zh-CN" dirty="0"/>
              <a:t>UTF-16 (16-bit Unicode Transformation Format) is a character encoding capable of encoding all </a:t>
            </a:r>
            <a:r>
              <a:rPr lang="en-US" altLang="zh-CN" b="1" i="1" dirty="0"/>
              <a:t>1,112,064</a:t>
            </a:r>
            <a:r>
              <a:rPr lang="en-US" altLang="zh-CN" dirty="0"/>
              <a:t> possible characters in Unicode. The encoding is variable-length, as code points are encoded with one or two 16-bit code units.</a:t>
            </a:r>
          </a:p>
          <a:p>
            <a:endParaRPr lang="en-US" altLang="zh-CN" dirty="0"/>
          </a:p>
          <a:p>
            <a:r>
              <a:rPr lang="en-US" altLang="zh-CN" dirty="0"/>
              <a:t>UTF-16 developed from an earlier fixed-width 16-bit encoding known as UCS-2 (for 2-byte Universal Character Set) once it became clear that a fixed-width 2-byte encoding could not encode enough characters to be truly universal.</a:t>
            </a:r>
          </a:p>
          <a:p>
            <a:endParaRPr lang="en-US" altLang="zh-CN" dirty="0"/>
          </a:p>
          <a:p>
            <a:r>
              <a:rPr lang="en-US" altLang="zh-CN" dirty="0"/>
              <a:t>To assist in recognizing the byte order of code units, UTF-16 allows a Byte Order Mark (BOM), a code unit with the value U+FEFF, to precede the first actual coded value. The standard also allows the byte order to be stated explicitly by specifying UTF-16BE or UTF-16LE as the encoding type. </a:t>
            </a:r>
          </a:p>
          <a:p>
            <a:endParaRPr lang="en-US" altLang="zh-CN" dirty="0"/>
          </a:p>
          <a:p>
            <a:r>
              <a:rPr lang="en-US" altLang="zh-CN" dirty="0"/>
              <a:t>For Internet protocols, </a:t>
            </a:r>
            <a:r>
              <a:rPr lang="en-US" altLang="zh-CN" b="1" dirty="0"/>
              <a:t>IANA</a:t>
            </a:r>
            <a:r>
              <a:rPr lang="en-US" altLang="zh-CN" dirty="0"/>
              <a:t> </a:t>
            </a:r>
            <a:r>
              <a:rPr lang="zh-CN" altLang="en-US" dirty="0"/>
              <a:t>（</a:t>
            </a:r>
            <a:r>
              <a:rPr lang="en-US" altLang="zh-CN" dirty="0"/>
              <a:t>Internet Assigned Numbers Authority</a:t>
            </a:r>
            <a:r>
              <a:rPr lang="zh-CN" altLang="en-US" dirty="0"/>
              <a:t>） </a:t>
            </a:r>
            <a:r>
              <a:rPr lang="en-US" altLang="zh-CN" dirty="0"/>
              <a:t>has approved "UTF-16", "UTF-16BE", and "UTF-16LE" as the names for these encodings. (The names are case insensitive.) The aliases UTF_16 or UTF16 may be meaningful in some programming languages or software applications, but they are not standard names in Internet protocols.</a:t>
            </a:r>
          </a:p>
        </p:txBody>
      </p:sp>
    </p:spTree>
    <p:extLst>
      <p:ext uri="{BB962C8B-B14F-4D97-AF65-F5344CB8AC3E}">
        <p14:creationId xmlns:p14="http://schemas.microsoft.com/office/powerpoint/2010/main" val="350174965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UTF-16</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27650" y="1484785"/>
            <a:ext cx="8640960" cy="2031325"/>
          </a:xfrm>
          <a:prstGeom prst="rect">
            <a:avLst/>
          </a:prstGeom>
        </p:spPr>
        <p:txBody>
          <a:bodyPr wrap="square">
            <a:spAutoFit/>
          </a:bodyPr>
          <a:lstStyle/>
          <a:p>
            <a:r>
              <a:rPr lang="en-US" altLang="zh-CN" dirty="0"/>
              <a:t>U+0000..U+D7FF and U+E000..U+10FFFF</a:t>
            </a:r>
          </a:p>
          <a:p>
            <a:r>
              <a:rPr lang="en-US" altLang="zh-CN" dirty="0"/>
              <a:t>0xD7FF + 1 + (0x10FFFF - 0xE000) + 1 = </a:t>
            </a:r>
            <a:r>
              <a:rPr lang="en-US" altLang="zh-CN" b="1" i="1" dirty="0"/>
              <a:t>1112064</a:t>
            </a:r>
          </a:p>
          <a:p>
            <a:endParaRPr lang="en-US" altLang="zh-CN" dirty="0"/>
          </a:p>
          <a:p>
            <a:r>
              <a:rPr lang="en-US" altLang="zh-CN" dirty="0"/>
              <a:t>U+D800..U+DFFF</a:t>
            </a:r>
          </a:p>
          <a:p>
            <a:r>
              <a:rPr lang="en-US" altLang="zh-CN" dirty="0"/>
              <a:t>0xDFFF - 0xD800 = 0x800 = </a:t>
            </a:r>
            <a:r>
              <a:rPr lang="en-US" altLang="zh-CN" b="1" i="1" dirty="0"/>
              <a:t>2048</a:t>
            </a:r>
          </a:p>
          <a:p>
            <a:endParaRPr lang="en-US" altLang="zh-CN" dirty="0"/>
          </a:p>
          <a:p>
            <a:r>
              <a:rPr lang="en-US" altLang="zh-CN" dirty="0"/>
              <a:t>1112064 + 2048 = </a:t>
            </a:r>
            <a:r>
              <a:rPr lang="en-US" altLang="zh-CN" b="1" i="1" dirty="0"/>
              <a:t>1114112</a:t>
            </a:r>
            <a:r>
              <a:rPr lang="en-US" altLang="zh-CN" dirty="0"/>
              <a:t> = 17*65536</a:t>
            </a:r>
          </a:p>
        </p:txBody>
      </p:sp>
    </p:spTree>
    <p:extLst>
      <p:ext uri="{BB962C8B-B14F-4D97-AF65-F5344CB8AC3E}">
        <p14:creationId xmlns:p14="http://schemas.microsoft.com/office/powerpoint/2010/main" val="155087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UTF-16</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2" name="矩形 1"/>
          <p:cNvSpPr/>
          <p:nvPr/>
        </p:nvSpPr>
        <p:spPr>
          <a:xfrm>
            <a:off x="1847528" y="1484785"/>
            <a:ext cx="8352928" cy="2031325"/>
          </a:xfrm>
          <a:prstGeom prst="rect">
            <a:avLst/>
          </a:prstGeom>
        </p:spPr>
        <p:txBody>
          <a:bodyPr wrap="square">
            <a:spAutoFit/>
          </a:bodyPr>
          <a:lstStyle/>
          <a:p>
            <a:r>
              <a:rPr lang="en-US" altLang="zh-CN" b="1" dirty="0"/>
              <a:t>U+0000 to U+D7FF and U+E000 to U+FFFF</a:t>
            </a:r>
          </a:p>
          <a:p>
            <a:r>
              <a:rPr lang="en-US" altLang="zh-CN" dirty="0"/>
              <a:t>Both UTF-16 and UCS-2 encode code points in this range as single 16-bit code units that are numerically equal to the corresponding code points. These code points in the BMP are the only code points that can be represented in UCS-2. Modern text almost exclusively consists of these code points.</a:t>
            </a:r>
          </a:p>
          <a:p>
            <a:endParaRPr lang="en-US" altLang="zh-CN" dirty="0"/>
          </a:p>
          <a:p>
            <a:r>
              <a:rPr lang="en-US" altLang="zh-CN" b="1" dirty="0"/>
              <a:t>U+10000 to U+10FFFF</a:t>
            </a:r>
          </a:p>
        </p:txBody>
      </p:sp>
      <p:pic>
        <p:nvPicPr>
          <p:cNvPr id="2050" name="Picture 2" descr="e:\MyTemp\temp\mx360C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3717032"/>
            <a:ext cx="6866386"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5081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461665"/>
          </a:xfrm>
          <a:prstGeom prst="rect">
            <a:avLst/>
          </a:prstGeom>
          <a:noFill/>
          <a:ln w="9525">
            <a:noFill/>
            <a:miter lim="800000"/>
            <a:headEnd/>
            <a:tailEnd/>
          </a:ln>
        </p:spPr>
        <p:txBody>
          <a:bodyPr wrap="square">
            <a:spAutoFit/>
          </a:bodyPr>
          <a:lstStyle/>
          <a:p>
            <a:pPr eaLnBrk="1" hangingPunct="1"/>
            <a:r>
              <a:rPr lang="en-US" altLang="zh-CN" sz="2400" b="1" dirty="0">
                <a:solidFill>
                  <a:srgbClr val="000000"/>
                </a:solidFill>
                <a:latin typeface="微软雅黑" pitchFamily="34" charset="-122"/>
                <a:ea typeface="微软雅黑" pitchFamily="34" charset="-122"/>
              </a:rPr>
              <a:t>What is the difference between UCS-2 and UTF-16?</a:t>
            </a:r>
            <a:endParaRPr lang="zh-CN" altLang="en-US" sz="24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2" name="矩形 1"/>
          <p:cNvSpPr/>
          <p:nvPr/>
        </p:nvSpPr>
        <p:spPr>
          <a:xfrm>
            <a:off x="1847528" y="1484784"/>
            <a:ext cx="8352928" cy="3970318"/>
          </a:xfrm>
          <a:prstGeom prst="rect">
            <a:avLst/>
          </a:prstGeom>
        </p:spPr>
        <p:txBody>
          <a:bodyPr wrap="square">
            <a:spAutoFit/>
          </a:bodyPr>
          <a:lstStyle/>
          <a:p>
            <a:r>
              <a:rPr lang="en-US" altLang="zh-CN" b="1" dirty="0"/>
              <a:t>UCS-2 is obsolete terminology which refers to a Unicode implementation up to Unicode 1.1, before surrogate code points and UTF-16 were added to Version 2.0 of the standard. This term should now be avoided.</a:t>
            </a:r>
          </a:p>
          <a:p>
            <a:endParaRPr lang="en-US" altLang="zh-CN" b="1" dirty="0"/>
          </a:p>
          <a:p>
            <a:r>
              <a:rPr lang="en-US" altLang="zh-CN" b="1" dirty="0"/>
              <a:t>UCS-2 does not describe a data format distinct from UTF-16, because both use exactly the same 16-bit code unit representations. However, UCS-2 does not interpret surrogate code points, and thus cannot be used to </a:t>
            </a:r>
            <a:r>
              <a:rPr lang="en-US" altLang="zh-CN" b="1" dirty="0" err="1"/>
              <a:t>conformantly</a:t>
            </a:r>
            <a:r>
              <a:rPr lang="en-US" altLang="zh-CN" b="1" dirty="0"/>
              <a:t> represent supplementary characters.</a:t>
            </a:r>
          </a:p>
          <a:p>
            <a:endParaRPr lang="en-US" altLang="zh-CN" b="1" dirty="0"/>
          </a:p>
          <a:p>
            <a:r>
              <a:rPr lang="en-US" altLang="zh-CN" b="1" dirty="0"/>
              <a:t>Sometimes in the past an implementation has been labeled "UCS-2" to indicate that it does not support supplementary characters and doesn't interpret pairs of surrogate code points as characters. Such an implementation would not handle processing of character properties, code point boundaries, collation, etc. for supplementary characters.</a:t>
            </a:r>
          </a:p>
        </p:txBody>
      </p:sp>
      <p:sp>
        <p:nvSpPr>
          <p:cNvPr id="3" name="矩形 2"/>
          <p:cNvSpPr/>
          <p:nvPr/>
        </p:nvSpPr>
        <p:spPr>
          <a:xfrm>
            <a:off x="1919536" y="5949280"/>
            <a:ext cx="6192688" cy="369332"/>
          </a:xfrm>
          <a:prstGeom prst="rect">
            <a:avLst/>
          </a:prstGeom>
        </p:spPr>
        <p:txBody>
          <a:bodyPr wrap="square">
            <a:spAutoFit/>
          </a:bodyPr>
          <a:lstStyle/>
          <a:p>
            <a:r>
              <a:rPr lang="en-US" altLang="zh-CN" dirty="0">
                <a:solidFill>
                  <a:schemeClr val="bg1">
                    <a:lumMod val="50000"/>
                  </a:schemeClr>
                </a:solidFill>
              </a:rPr>
              <a:t>http://www.unicode.org/faq//utf_bom.html#UTF32</a:t>
            </a:r>
            <a:endParaRPr lang="zh-CN" altLang="en-US" dirty="0">
              <a:solidFill>
                <a:schemeClr val="bg1">
                  <a:lumMod val="50000"/>
                </a:schemeClr>
              </a:solidFill>
            </a:endParaRPr>
          </a:p>
        </p:txBody>
      </p:sp>
    </p:spTree>
    <p:extLst>
      <p:ext uri="{BB962C8B-B14F-4D97-AF65-F5344CB8AC3E}">
        <p14:creationId xmlns:p14="http://schemas.microsoft.com/office/powerpoint/2010/main" val="31734653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UTF-32</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60510" y="1628800"/>
            <a:ext cx="8483962" cy="1754326"/>
          </a:xfrm>
          <a:prstGeom prst="rect">
            <a:avLst/>
          </a:prstGeom>
        </p:spPr>
        <p:txBody>
          <a:bodyPr wrap="square">
            <a:spAutoFit/>
          </a:bodyPr>
          <a:lstStyle/>
          <a:p>
            <a:r>
              <a:rPr lang="en-US" altLang="zh-CN" dirty="0"/>
              <a:t>UTF-32 (or UCS-4) stands for Unicode Transformation Format 32 bits. It is a protocol to encode Unicode characters that uses exactly 32 bits per Unicode code point.</a:t>
            </a:r>
          </a:p>
          <a:p>
            <a:endParaRPr lang="en-US" altLang="zh-CN" dirty="0"/>
          </a:p>
          <a:p>
            <a:r>
              <a:rPr lang="zh-CN" altLang="en-US" b="1" dirty="0"/>
              <a:t>优点</a:t>
            </a:r>
            <a:r>
              <a:rPr lang="zh-CN" altLang="en-US" dirty="0"/>
              <a:t>：简单，与 </a:t>
            </a:r>
            <a:r>
              <a:rPr lang="en-US" altLang="zh-CN" dirty="0"/>
              <a:t>Code Point </a:t>
            </a:r>
            <a:r>
              <a:rPr lang="zh-CN" altLang="en-US" dirty="0"/>
              <a:t>直接对应</a:t>
            </a:r>
            <a:endParaRPr lang="en-US" altLang="zh-CN" dirty="0"/>
          </a:p>
          <a:p>
            <a:endParaRPr lang="en-US" altLang="zh-CN" dirty="0"/>
          </a:p>
          <a:p>
            <a:r>
              <a:rPr lang="zh-CN" altLang="en-US" b="1" dirty="0"/>
              <a:t>确定</a:t>
            </a:r>
            <a:r>
              <a:rPr lang="zh-CN" altLang="en-US" dirty="0"/>
              <a:t>：空间消耗太大</a:t>
            </a:r>
          </a:p>
        </p:txBody>
      </p:sp>
    </p:spTree>
    <p:extLst>
      <p:ext uri="{BB962C8B-B14F-4D97-AF65-F5344CB8AC3E}">
        <p14:creationId xmlns:p14="http://schemas.microsoft.com/office/powerpoint/2010/main" val="335751246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GB2312</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60510" y="1628801"/>
            <a:ext cx="8483962" cy="3693319"/>
          </a:xfrm>
          <a:prstGeom prst="rect">
            <a:avLst/>
          </a:prstGeom>
        </p:spPr>
        <p:txBody>
          <a:bodyPr wrap="square">
            <a:spAutoFit/>
          </a:bodyPr>
          <a:lstStyle/>
          <a:p>
            <a:r>
              <a:rPr lang="en-US" altLang="zh-CN" dirty="0"/>
              <a:t>《</a:t>
            </a:r>
            <a:r>
              <a:rPr lang="zh-CN" altLang="en-US" dirty="0"/>
              <a:t>信息交换用汉字编码字符集</a:t>
            </a:r>
            <a:r>
              <a:rPr lang="en-US" altLang="zh-CN" dirty="0"/>
              <a:t>》</a:t>
            </a:r>
            <a:r>
              <a:rPr lang="zh-CN" altLang="en-US" dirty="0"/>
              <a:t>是由中国国家标准总局</a:t>
            </a:r>
            <a:r>
              <a:rPr lang="en-US" altLang="zh-CN" dirty="0"/>
              <a:t>1980</a:t>
            </a:r>
            <a:r>
              <a:rPr lang="zh-CN" altLang="en-US" dirty="0"/>
              <a:t>年发布，</a:t>
            </a:r>
            <a:r>
              <a:rPr lang="en-US" altLang="zh-CN" dirty="0"/>
              <a:t>1981</a:t>
            </a:r>
            <a:r>
              <a:rPr lang="zh-CN" altLang="en-US" dirty="0"/>
              <a:t>年</a:t>
            </a:r>
            <a:r>
              <a:rPr lang="en-US" altLang="zh-CN" dirty="0"/>
              <a:t>5</a:t>
            </a:r>
            <a:r>
              <a:rPr lang="zh-CN" altLang="en-US" dirty="0"/>
              <a:t>月</a:t>
            </a:r>
            <a:r>
              <a:rPr lang="en-US" altLang="zh-CN" dirty="0"/>
              <a:t>1</a:t>
            </a:r>
            <a:r>
              <a:rPr lang="zh-CN" altLang="en-US" dirty="0"/>
              <a:t>日开始实施的一套国家标准，标准号是</a:t>
            </a:r>
            <a:r>
              <a:rPr lang="en-US" altLang="zh-CN" dirty="0"/>
              <a:t>GB 2312—1980</a:t>
            </a:r>
            <a:r>
              <a:rPr lang="zh-CN" altLang="en-US" dirty="0"/>
              <a:t>。</a:t>
            </a:r>
          </a:p>
          <a:p>
            <a:endParaRPr lang="zh-CN" altLang="en-US" dirty="0"/>
          </a:p>
          <a:p>
            <a:r>
              <a:rPr lang="en-US" altLang="zh-CN" dirty="0"/>
              <a:t>GB2312</a:t>
            </a:r>
            <a:r>
              <a:rPr lang="zh-CN" altLang="en-US" dirty="0"/>
              <a:t>编码适用于汉字处理、汉字通信等系统之间的信息交换，通行于中国大陆；新加坡等地也采用此编码。中国大陆几乎所有的中文系统和国际化的软件都支持</a:t>
            </a:r>
            <a:r>
              <a:rPr lang="en-US" altLang="zh-CN" dirty="0"/>
              <a:t>GB 2312</a:t>
            </a:r>
            <a:r>
              <a:rPr lang="zh-CN" altLang="en-US" dirty="0"/>
              <a:t>。</a:t>
            </a:r>
          </a:p>
          <a:p>
            <a:endParaRPr lang="zh-CN" altLang="en-US" dirty="0"/>
          </a:p>
          <a:p>
            <a:r>
              <a:rPr lang="zh-CN" altLang="en-US" dirty="0"/>
              <a:t>基本集共收入汉字</a:t>
            </a:r>
            <a:r>
              <a:rPr lang="en-US" altLang="zh-CN" dirty="0"/>
              <a:t>6763</a:t>
            </a:r>
            <a:r>
              <a:rPr lang="zh-CN" altLang="en-US" dirty="0"/>
              <a:t>个和非汉字图形字符</a:t>
            </a:r>
            <a:r>
              <a:rPr lang="en-US" altLang="zh-CN" dirty="0"/>
              <a:t>682</a:t>
            </a:r>
            <a:r>
              <a:rPr lang="zh-CN" altLang="en-US" dirty="0"/>
              <a:t>个。整个字符集分成</a:t>
            </a:r>
            <a:r>
              <a:rPr lang="en-US" altLang="zh-CN" dirty="0"/>
              <a:t>94</a:t>
            </a:r>
            <a:r>
              <a:rPr lang="zh-CN" altLang="en-US" dirty="0"/>
              <a:t>个区，每区有</a:t>
            </a:r>
            <a:r>
              <a:rPr lang="en-US" altLang="zh-CN" dirty="0"/>
              <a:t>94</a:t>
            </a:r>
            <a:r>
              <a:rPr lang="zh-CN" altLang="en-US" dirty="0"/>
              <a:t>个位。每个区位上只有一个字符，因此可用所在的区和位来对汉字进行编码，称为区位码。</a:t>
            </a:r>
          </a:p>
          <a:p>
            <a:endParaRPr lang="zh-CN" altLang="en-US" dirty="0"/>
          </a:p>
          <a:p>
            <a:r>
              <a:rPr lang="zh-CN" altLang="en-US" dirty="0"/>
              <a:t>汉字区的“高位字节”的范围是</a:t>
            </a:r>
            <a:r>
              <a:rPr lang="en-US" altLang="zh-CN" dirty="0"/>
              <a:t>0xB0-0xF7</a:t>
            </a:r>
            <a:r>
              <a:rPr lang="zh-CN" altLang="en-US" dirty="0"/>
              <a:t>，“低位字节”的范围是</a:t>
            </a:r>
            <a:r>
              <a:rPr lang="en-US" altLang="zh-CN" dirty="0"/>
              <a:t>0xA1-0xFE</a:t>
            </a:r>
            <a:r>
              <a:rPr lang="zh-CN" altLang="en-US" dirty="0"/>
              <a:t>，占用的码位是 </a:t>
            </a:r>
            <a:r>
              <a:rPr lang="en-US" altLang="zh-CN" dirty="0"/>
              <a:t>72*94=6768</a:t>
            </a:r>
            <a:r>
              <a:rPr lang="zh-CN" altLang="en-US" dirty="0"/>
              <a:t>。其中有</a:t>
            </a:r>
            <a:r>
              <a:rPr lang="en-US" altLang="zh-CN" dirty="0"/>
              <a:t>5</a:t>
            </a:r>
            <a:r>
              <a:rPr lang="zh-CN" altLang="en-US" dirty="0"/>
              <a:t>个空位是</a:t>
            </a:r>
            <a:r>
              <a:rPr lang="en-US" altLang="zh-CN" dirty="0"/>
              <a:t>D7FA-D7FE</a:t>
            </a:r>
            <a:r>
              <a:rPr lang="zh-CN" altLang="en-US" dirty="0"/>
              <a:t>。</a:t>
            </a:r>
          </a:p>
        </p:txBody>
      </p:sp>
    </p:spTree>
    <p:extLst>
      <p:ext uri="{BB962C8B-B14F-4D97-AF65-F5344CB8AC3E}">
        <p14:creationId xmlns:p14="http://schemas.microsoft.com/office/powerpoint/2010/main" val="73086121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GBK</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616366" y="1268760"/>
            <a:ext cx="8944131" cy="5355312"/>
          </a:xfrm>
          <a:prstGeom prst="rect">
            <a:avLst/>
          </a:prstGeom>
        </p:spPr>
        <p:txBody>
          <a:bodyPr wrap="square">
            <a:spAutoFit/>
          </a:bodyPr>
          <a:lstStyle/>
          <a:p>
            <a:r>
              <a:rPr lang="en-US" altLang="zh-CN" dirty="0"/>
              <a:t>GBK</a:t>
            </a:r>
            <a:r>
              <a:rPr lang="zh-CN" altLang="en-US" dirty="0"/>
              <a:t>全称</a:t>
            </a:r>
            <a:r>
              <a:rPr lang="en-US" altLang="zh-CN" dirty="0"/>
              <a:t>《</a:t>
            </a:r>
            <a:r>
              <a:rPr lang="zh-CN" altLang="en-US" dirty="0"/>
              <a:t>汉字内码扩展规范</a:t>
            </a:r>
            <a:r>
              <a:rPr lang="en-US" altLang="zh-CN" dirty="0"/>
              <a:t>》</a:t>
            </a:r>
            <a:r>
              <a:rPr lang="zh-CN" altLang="en-US" dirty="0"/>
              <a:t>（</a:t>
            </a:r>
            <a:r>
              <a:rPr lang="en-US" altLang="zh-CN" dirty="0"/>
              <a:t>GBK</a:t>
            </a:r>
            <a:r>
              <a:rPr lang="zh-CN" altLang="en-US" dirty="0"/>
              <a:t>即“国标”、“扩展”汉语拼音的第一个字母，英文名称：</a:t>
            </a:r>
            <a:r>
              <a:rPr lang="en-US" altLang="zh-CN" dirty="0"/>
              <a:t>Chinese Internal Code Specification</a:t>
            </a:r>
            <a:r>
              <a:rPr lang="zh-CN" altLang="en-US" dirty="0"/>
              <a:t>） ，中华人民共和国全国信息技术标准化技术委员会</a:t>
            </a:r>
            <a:r>
              <a:rPr lang="en-US" altLang="zh-CN" dirty="0"/>
              <a:t>1995</a:t>
            </a:r>
            <a:r>
              <a:rPr lang="zh-CN" altLang="en-US" dirty="0"/>
              <a:t>年</a:t>
            </a:r>
            <a:r>
              <a:rPr lang="en-US" altLang="zh-CN" dirty="0"/>
              <a:t>12</a:t>
            </a:r>
            <a:r>
              <a:rPr lang="zh-CN" altLang="en-US" dirty="0"/>
              <a:t>月</a:t>
            </a:r>
            <a:r>
              <a:rPr lang="en-US" altLang="zh-CN" dirty="0"/>
              <a:t>1</a:t>
            </a:r>
            <a:r>
              <a:rPr lang="zh-CN" altLang="en-US" dirty="0"/>
              <a:t>日制订，国家技术监督局标准化司、电子工业部科技与质量监督司</a:t>
            </a:r>
            <a:r>
              <a:rPr lang="en-US" altLang="zh-CN" dirty="0"/>
              <a:t>1995</a:t>
            </a:r>
            <a:r>
              <a:rPr lang="zh-CN" altLang="en-US" dirty="0"/>
              <a:t>年</a:t>
            </a:r>
            <a:r>
              <a:rPr lang="en-US" altLang="zh-CN" dirty="0"/>
              <a:t>12</a:t>
            </a:r>
            <a:r>
              <a:rPr lang="zh-CN" altLang="en-US" dirty="0"/>
              <a:t>月</a:t>
            </a:r>
            <a:r>
              <a:rPr lang="en-US" altLang="zh-CN" dirty="0"/>
              <a:t>15</a:t>
            </a:r>
            <a:r>
              <a:rPr lang="zh-CN" altLang="en-US" dirty="0"/>
              <a:t>日联合以技监标函</a:t>
            </a:r>
            <a:r>
              <a:rPr lang="en-US" altLang="zh-CN" dirty="0"/>
              <a:t>1995 229</a:t>
            </a:r>
            <a:r>
              <a:rPr lang="zh-CN" altLang="en-US" dirty="0"/>
              <a:t>号文件的形式，将它确定为技术规范指导性文件。这一版的</a:t>
            </a:r>
            <a:r>
              <a:rPr lang="en-US" altLang="zh-CN" dirty="0"/>
              <a:t>GBK</a:t>
            </a:r>
            <a:r>
              <a:rPr lang="zh-CN" altLang="en-US" dirty="0"/>
              <a:t>规范为</a:t>
            </a:r>
            <a:r>
              <a:rPr lang="en-US" altLang="zh-CN" dirty="0"/>
              <a:t>1.0</a:t>
            </a:r>
            <a:r>
              <a:rPr lang="zh-CN" altLang="en-US" dirty="0"/>
              <a:t>版。</a:t>
            </a:r>
          </a:p>
          <a:p>
            <a:endParaRPr lang="zh-CN" altLang="en-US" dirty="0"/>
          </a:p>
          <a:p>
            <a:r>
              <a:rPr lang="en-US" altLang="zh-CN" dirty="0"/>
              <a:t>GBK </a:t>
            </a:r>
            <a:r>
              <a:rPr lang="zh-CN" altLang="en-US" dirty="0"/>
              <a:t>向下与 </a:t>
            </a:r>
            <a:r>
              <a:rPr lang="en-US" altLang="zh-CN" dirty="0"/>
              <a:t>GB 2312 </a:t>
            </a:r>
            <a:r>
              <a:rPr lang="zh-CN" altLang="en-US" dirty="0"/>
              <a:t>编码兼容，向上支持 </a:t>
            </a:r>
            <a:r>
              <a:rPr lang="en-US" altLang="zh-CN" dirty="0"/>
              <a:t>ISO 10646.1 </a:t>
            </a:r>
            <a:r>
              <a:rPr lang="zh-CN" altLang="en-US" dirty="0"/>
              <a:t>国际标准，是前者向后者过渡过程中的一个承上启下的产物。</a:t>
            </a:r>
            <a:r>
              <a:rPr lang="en-US" altLang="zh-CN" dirty="0"/>
              <a:t>ISO 10646 </a:t>
            </a:r>
            <a:r>
              <a:rPr lang="zh-CN" altLang="en-US" dirty="0"/>
              <a:t>是国际标准化组织 </a:t>
            </a:r>
            <a:r>
              <a:rPr lang="en-US" altLang="zh-CN" dirty="0"/>
              <a:t>ISO </a:t>
            </a:r>
            <a:r>
              <a:rPr lang="zh-CN" altLang="en-US" dirty="0"/>
              <a:t>公布的一个编码标准，即 </a:t>
            </a:r>
            <a:r>
              <a:rPr lang="en-US" altLang="zh-CN" dirty="0"/>
              <a:t>Universal </a:t>
            </a:r>
            <a:r>
              <a:rPr lang="en-US" altLang="zh-CN" dirty="0" err="1"/>
              <a:t>Multilpe</a:t>
            </a:r>
            <a:r>
              <a:rPr lang="en-US" altLang="zh-CN" dirty="0"/>
              <a:t>-Octet Coded Character Set</a:t>
            </a:r>
            <a:r>
              <a:rPr lang="zh-CN" altLang="en-US" dirty="0"/>
              <a:t>（简称</a:t>
            </a:r>
            <a:r>
              <a:rPr lang="en-US" altLang="zh-CN" dirty="0"/>
              <a:t>UCS</a:t>
            </a:r>
            <a:r>
              <a:rPr lang="zh-CN" altLang="en-US" dirty="0"/>
              <a:t>），大陆译为</a:t>
            </a:r>
            <a:r>
              <a:rPr lang="en-US" altLang="zh-CN" dirty="0"/>
              <a:t>《</a:t>
            </a:r>
            <a:r>
              <a:rPr lang="zh-CN" altLang="en-US" dirty="0"/>
              <a:t>通用多八位编码字符集</a:t>
            </a:r>
            <a:r>
              <a:rPr lang="en-US" altLang="zh-CN" dirty="0"/>
              <a:t>》</a:t>
            </a:r>
            <a:r>
              <a:rPr lang="zh-CN" altLang="en-US" dirty="0"/>
              <a:t>，台湾译为</a:t>
            </a:r>
            <a:r>
              <a:rPr lang="en-US" altLang="zh-CN" dirty="0"/>
              <a:t>《</a:t>
            </a:r>
            <a:r>
              <a:rPr lang="zh-CN" altLang="en-US" dirty="0"/>
              <a:t>广用多八位元编码字元集</a:t>
            </a:r>
            <a:r>
              <a:rPr lang="en-US" altLang="zh-CN" dirty="0"/>
              <a:t>》</a:t>
            </a:r>
            <a:r>
              <a:rPr lang="zh-CN" altLang="en-US" dirty="0"/>
              <a:t>，它与 </a:t>
            </a:r>
            <a:r>
              <a:rPr lang="en-US" altLang="zh-CN" dirty="0"/>
              <a:t>Unicode </a:t>
            </a:r>
            <a:r>
              <a:rPr lang="zh-CN" altLang="en-US" dirty="0"/>
              <a:t>组织的 </a:t>
            </a:r>
            <a:r>
              <a:rPr lang="en-US" altLang="zh-CN" dirty="0"/>
              <a:t>Unicode </a:t>
            </a:r>
            <a:r>
              <a:rPr lang="zh-CN" altLang="en-US" dirty="0"/>
              <a:t>编码完全兼容。</a:t>
            </a:r>
            <a:r>
              <a:rPr lang="en-US" altLang="zh-CN" dirty="0"/>
              <a:t>ISO 10646.1 </a:t>
            </a:r>
            <a:r>
              <a:rPr lang="zh-CN" altLang="en-US" dirty="0"/>
              <a:t>是该标准的第一部分</a:t>
            </a:r>
            <a:r>
              <a:rPr lang="en-US" altLang="zh-CN" dirty="0"/>
              <a:t>《</a:t>
            </a:r>
            <a:r>
              <a:rPr lang="zh-CN" altLang="en-US" dirty="0"/>
              <a:t>体系结构与基本多文种平面</a:t>
            </a:r>
            <a:r>
              <a:rPr lang="en-US" altLang="zh-CN" dirty="0"/>
              <a:t>》</a:t>
            </a:r>
            <a:r>
              <a:rPr lang="zh-CN" altLang="en-US" dirty="0"/>
              <a:t>。我国 </a:t>
            </a:r>
            <a:r>
              <a:rPr lang="en-US" altLang="zh-CN" dirty="0"/>
              <a:t>1993 </a:t>
            </a:r>
            <a:r>
              <a:rPr lang="zh-CN" altLang="en-US" dirty="0"/>
              <a:t>年以 </a:t>
            </a:r>
            <a:r>
              <a:rPr lang="en-US" altLang="zh-CN" dirty="0"/>
              <a:t>GB 13000.1 </a:t>
            </a:r>
            <a:r>
              <a:rPr lang="zh-CN" altLang="en-US" dirty="0"/>
              <a:t>国家标准的形式予以认可（即 </a:t>
            </a:r>
            <a:r>
              <a:rPr lang="en-US" altLang="zh-CN" dirty="0"/>
              <a:t>GB 13000.1 </a:t>
            </a:r>
            <a:r>
              <a:rPr lang="zh-CN" altLang="en-US" dirty="0"/>
              <a:t>等同于 </a:t>
            </a:r>
            <a:r>
              <a:rPr lang="en-US" altLang="zh-CN" dirty="0"/>
              <a:t>ISO 10646.1</a:t>
            </a:r>
            <a:r>
              <a:rPr lang="zh-CN" altLang="en-US" dirty="0"/>
              <a:t>）。</a:t>
            </a:r>
          </a:p>
          <a:p>
            <a:endParaRPr lang="zh-CN" altLang="en-US" dirty="0"/>
          </a:p>
          <a:p>
            <a:r>
              <a:rPr lang="en-US" altLang="zh-CN" dirty="0"/>
              <a:t>GBK</a:t>
            </a:r>
            <a:r>
              <a:rPr lang="zh-CN" altLang="en-US" dirty="0"/>
              <a:t>编码，是在</a:t>
            </a:r>
            <a:r>
              <a:rPr lang="en-US" altLang="zh-CN" dirty="0"/>
              <a:t>GB2312-80</a:t>
            </a:r>
            <a:r>
              <a:rPr lang="zh-CN" altLang="en-US" dirty="0"/>
              <a:t>标准基础上的内码扩展规范，使用了双字节编码方案，其编码范围从</a:t>
            </a:r>
            <a:r>
              <a:rPr lang="en-US" altLang="zh-CN" dirty="0"/>
              <a:t>8140</a:t>
            </a:r>
            <a:r>
              <a:rPr lang="zh-CN" altLang="en-US" dirty="0"/>
              <a:t>至</a:t>
            </a:r>
            <a:r>
              <a:rPr lang="en-US" altLang="zh-CN" dirty="0"/>
              <a:t>FEFE</a:t>
            </a:r>
            <a:r>
              <a:rPr lang="zh-CN" altLang="en-US" dirty="0"/>
              <a:t>（剔除</a:t>
            </a:r>
            <a:r>
              <a:rPr lang="en-US" altLang="zh-CN" dirty="0"/>
              <a:t>xx7F</a:t>
            </a:r>
            <a:r>
              <a:rPr lang="zh-CN" altLang="en-US" dirty="0"/>
              <a:t>），共</a:t>
            </a:r>
            <a:r>
              <a:rPr lang="en-US" altLang="zh-CN" dirty="0"/>
              <a:t>23940</a:t>
            </a:r>
            <a:r>
              <a:rPr lang="zh-CN" altLang="en-US" dirty="0"/>
              <a:t>个码位，共收录了</a:t>
            </a:r>
            <a:r>
              <a:rPr lang="en-US" altLang="zh-CN" dirty="0"/>
              <a:t>21003</a:t>
            </a:r>
            <a:r>
              <a:rPr lang="zh-CN" altLang="en-US" dirty="0"/>
              <a:t>个汉字，完全兼容</a:t>
            </a:r>
            <a:r>
              <a:rPr lang="en-US" altLang="zh-CN" dirty="0"/>
              <a:t>GB2312-80</a:t>
            </a:r>
            <a:r>
              <a:rPr lang="zh-CN" altLang="en-US" dirty="0"/>
              <a:t>标准，支持国际标准</a:t>
            </a:r>
            <a:r>
              <a:rPr lang="en-US" altLang="zh-CN" dirty="0"/>
              <a:t>ISO/IEC10646-1</a:t>
            </a:r>
            <a:r>
              <a:rPr lang="zh-CN" altLang="en-US" dirty="0"/>
              <a:t>和国家标准</a:t>
            </a:r>
            <a:r>
              <a:rPr lang="en-US" altLang="zh-CN" dirty="0"/>
              <a:t>GB13000-1</a:t>
            </a:r>
            <a:r>
              <a:rPr lang="zh-CN" altLang="en-US" dirty="0"/>
              <a:t>中的全部中日韩汉字，并包含了</a:t>
            </a:r>
            <a:r>
              <a:rPr lang="en-US" altLang="zh-CN" dirty="0"/>
              <a:t>BIG5</a:t>
            </a:r>
            <a:r>
              <a:rPr lang="zh-CN" altLang="en-US" dirty="0"/>
              <a:t>编码中的所有汉字。</a:t>
            </a:r>
            <a:r>
              <a:rPr lang="en-US" altLang="zh-CN" dirty="0"/>
              <a:t>GBK</a:t>
            </a:r>
            <a:r>
              <a:rPr lang="zh-CN" altLang="en-US" dirty="0"/>
              <a:t>编码方案于</a:t>
            </a:r>
            <a:r>
              <a:rPr lang="en-US" altLang="zh-CN" dirty="0"/>
              <a:t>1995</a:t>
            </a:r>
            <a:r>
              <a:rPr lang="zh-CN" altLang="en-US" dirty="0"/>
              <a:t>年</a:t>
            </a:r>
            <a:r>
              <a:rPr lang="en-US" altLang="zh-CN" dirty="0"/>
              <a:t>10</a:t>
            </a:r>
            <a:r>
              <a:rPr lang="zh-CN" altLang="en-US" dirty="0"/>
              <a:t>月制定， </a:t>
            </a:r>
            <a:r>
              <a:rPr lang="en-US" altLang="zh-CN" dirty="0"/>
              <a:t>1995</a:t>
            </a:r>
            <a:r>
              <a:rPr lang="zh-CN" altLang="en-US" dirty="0"/>
              <a:t>年</a:t>
            </a:r>
            <a:r>
              <a:rPr lang="en-US" altLang="zh-CN" dirty="0"/>
              <a:t>12</a:t>
            </a:r>
            <a:r>
              <a:rPr lang="zh-CN" altLang="en-US" dirty="0"/>
              <a:t>月正式发布，目前中文版的</a:t>
            </a:r>
            <a:r>
              <a:rPr lang="en-US" altLang="zh-CN" dirty="0"/>
              <a:t>WIN95</a:t>
            </a:r>
            <a:r>
              <a:rPr lang="zh-CN" altLang="en-US" dirty="0"/>
              <a:t>、</a:t>
            </a:r>
            <a:r>
              <a:rPr lang="en-US" altLang="zh-CN" dirty="0"/>
              <a:t>WIN98</a:t>
            </a:r>
            <a:r>
              <a:rPr lang="zh-CN" altLang="en-US" dirty="0"/>
              <a:t>、</a:t>
            </a:r>
            <a:r>
              <a:rPr lang="en-US" altLang="zh-CN" dirty="0"/>
              <a:t>WINDOWS NT</a:t>
            </a:r>
            <a:r>
              <a:rPr lang="zh-CN" altLang="en-US" dirty="0"/>
              <a:t>以及</a:t>
            </a:r>
            <a:r>
              <a:rPr lang="en-US" altLang="zh-CN" dirty="0"/>
              <a:t>WINDOWS 2000</a:t>
            </a:r>
            <a:r>
              <a:rPr lang="zh-CN" altLang="en-US" dirty="0"/>
              <a:t>、</a:t>
            </a:r>
            <a:r>
              <a:rPr lang="en-US" altLang="zh-CN" dirty="0"/>
              <a:t>WINDOWS XP</a:t>
            </a:r>
            <a:r>
              <a:rPr lang="zh-CN" altLang="en-US" dirty="0"/>
              <a:t>、</a:t>
            </a:r>
            <a:r>
              <a:rPr lang="en-US" altLang="zh-CN" dirty="0"/>
              <a:t>WIN 7</a:t>
            </a:r>
            <a:r>
              <a:rPr lang="zh-CN" altLang="en-US" dirty="0"/>
              <a:t>等都支持</a:t>
            </a:r>
            <a:r>
              <a:rPr lang="en-US" altLang="zh-CN" dirty="0"/>
              <a:t>GBK</a:t>
            </a:r>
            <a:r>
              <a:rPr lang="zh-CN" altLang="en-US" dirty="0"/>
              <a:t>编码方案。</a:t>
            </a:r>
          </a:p>
        </p:txBody>
      </p:sp>
    </p:spTree>
    <p:extLst>
      <p:ext uri="{BB962C8B-B14F-4D97-AF65-F5344CB8AC3E}">
        <p14:creationId xmlns:p14="http://schemas.microsoft.com/office/powerpoint/2010/main" val="5154527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GB13000</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47530" y="1772817"/>
            <a:ext cx="8512083" cy="2031325"/>
          </a:xfrm>
          <a:prstGeom prst="rect">
            <a:avLst/>
          </a:prstGeom>
        </p:spPr>
        <p:txBody>
          <a:bodyPr wrap="square">
            <a:spAutoFit/>
          </a:bodyPr>
          <a:lstStyle/>
          <a:p>
            <a:r>
              <a:rPr lang="en-US" altLang="zh-CN" dirty="0"/>
              <a:t>GB13000 </a:t>
            </a:r>
            <a:r>
              <a:rPr lang="zh-CN" altLang="en-US" dirty="0"/>
              <a:t>全称：国家标准</a:t>
            </a:r>
            <a:r>
              <a:rPr lang="en-US" altLang="zh-CN" dirty="0"/>
              <a:t>GB13000.1:1993《</a:t>
            </a:r>
            <a:r>
              <a:rPr lang="zh-CN" altLang="en-US" dirty="0"/>
              <a:t>信息技术 通用多八位编码字符集（</a:t>
            </a:r>
            <a:r>
              <a:rPr lang="en-US" altLang="zh-CN" dirty="0"/>
              <a:t>UCS</a:t>
            </a:r>
            <a:r>
              <a:rPr lang="zh-CN" altLang="en-US" dirty="0"/>
              <a:t>）第一部分：体系结构与基本多文种平面</a:t>
            </a:r>
            <a:r>
              <a:rPr lang="en-US" altLang="zh-CN" dirty="0"/>
              <a:t>》</a:t>
            </a:r>
            <a:r>
              <a:rPr lang="zh-CN" altLang="en-US" dirty="0"/>
              <a:t>，此标准等同采用国际标准</a:t>
            </a:r>
            <a:r>
              <a:rPr lang="en-US" altLang="zh-CN" dirty="0"/>
              <a:t>ISO/IEC 10646.1:1993《</a:t>
            </a:r>
            <a:r>
              <a:rPr lang="zh-CN" altLang="en-US" dirty="0"/>
              <a:t>信息技术 通用多八位编码字符集（</a:t>
            </a:r>
            <a:r>
              <a:rPr lang="en-US" altLang="zh-CN" dirty="0"/>
              <a:t>UCS</a:t>
            </a:r>
            <a:r>
              <a:rPr lang="zh-CN" altLang="en-US" dirty="0"/>
              <a:t>）第一部分：体系结构与基本多文种平面</a:t>
            </a:r>
            <a:r>
              <a:rPr lang="en-US" altLang="zh-CN" dirty="0"/>
              <a:t>》</a:t>
            </a:r>
            <a:r>
              <a:rPr lang="zh-CN" altLang="en-US" dirty="0"/>
              <a:t>。</a:t>
            </a:r>
            <a:endParaRPr lang="en-US" altLang="zh-CN" dirty="0"/>
          </a:p>
          <a:p>
            <a:endParaRPr lang="en-US" altLang="zh-CN" dirty="0"/>
          </a:p>
          <a:p>
            <a:r>
              <a:rPr lang="en-US" altLang="zh-CN" dirty="0"/>
              <a:t>Unicode </a:t>
            </a:r>
            <a:r>
              <a:rPr lang="zh-CN" altLang="en-US" dirty="0"/>
              <a:t>标准目前在基本平面上与</a:t>
            </a:r>
            <a:r>
              <a:rPr lang="en-US" altLang="zh-CN" dirty="0"/>
              <a:t>GB 13000</a:t>
            </a:r>
            <a:r>
              <a:rPr lang="zh-CN" altLang="en-US" dirty="0"/>
              <a:t>保持一致。采纳</a:t>
            </a:r>
            <a:r>
              <a:rPr lang="en-US" altLang="zh-CN" dirty="0"/>
              <a:t>UTF-16</a:t>
            </a:r>
            <a:r>
              <a:rPr lang="zh-CN" altLang="en-US" dirty="0"/>
              <a:t>方案作为未来实现</a:t>
            </a:r>
            <a:r>
              <a:rPr lang="en-US" altLang="zh-CN" dirty="0"/>
              <a:t>01</a:t>
            </a:r>
            <a:r>
              <a:rPr lang="zh-CN" altLang="en-US" dirty="0"/>
              <a:t>到</a:t>
            </a:r>
            <a:r>
              <a:rPr lang="en-US" altLang="zh-CN" dirty="0"/>
              <a:t>0F</a:t>
            </a:r>
            <a:r>
              <a:rPr lang="zh-CN" altLang="en-US" dirty="0"/>
              <a:t>共</a:t>
            </a:r>
            <a:r>
              <a:rPr lang="en-US" altLang="zh-CN" dirty="0"/>
              <a:t>15</a:t>
            </a:r>
            <a:r>
              <a:rPr lang="zh-CN" altLang="en-US" dirty="0"/>
              <a:t>个辅助平面的方式。其它方面与</a:t>
            </a:r>
            <a:r>
              <a:rPr lang="en-US" altLang="zh-CN" dirty="0"/>
              <a:t>GB 13000</a:t>
            </a:r>
            <a:r>
              <a:rPr lang="zh-CN" altLang="en-US" dirty="0"/>
              <a:t>基本一致。</a:t>
            </a:r>
          </a:p>
        </p:txBody>
      </p:sp>
    </p:spTree>
    <p:extLst>
      <p:ext uri="{BB962C8B-B14F-4D97-AF65-F5344CB8AC3E}">
        <p14:creationId xmlns:p14="http://schemas.microsoft.com/office/powerpoint/2010/main" val="13033244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4"/>
            <a:ext cx="8944130" cy="553998"/>
          </a:xfrm>
          <a:prstGeom prst="rect">
            <a:avLst/>
          </a:prstGeom>
          <a:noFill/>
          <a:ln w="9525">
            <a:noFill/>
            <a:miter lim="800000"/>
            <a:headEnd/>
            <a:tailEnd/>
          </a:ln>
        </p:spPr>
        <p:txBody>
          <a:bodyPr wrap="square">
            <a:spAutoFit/>
          </a:bodyPr>
          <a:lstStyle/>
          <a:p>
            <a:pPr eaLnBrk="1" hangingPunct="1"/>
            <a:r>
              <a:rPr lang="en-US" altLang="zh-CN" sz="3000" b="1" dirty="0">
                <a:solidFill>
                  <a:srgbClr val="000000"/>
                </a:solidFill>
                <a:latin typeface="微软雅黑" pitchFamily="34" charset="-122"/>
                <a:ea typeface="微软雅黑" pitchFamily="34" charset="-122"/>
              </a:rPr>
              <a:t>GB18030</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47530" y="1772816"/>
            <a:ext cx="8512083" cy="3416320"/>
          </a:xfrm>
          <a:prstGeom prst="rect">
            <a:avLst/>
          </a:prstGeom>
        </p:spPr>
        <p:txBody>
          <a:bodyPr wrap="square">
            <a:spAutoFit/>
          </a:bodyPr>
          <a:lstStyle/>
          <a:p>
            <a:r>
              <a:rPr lang="zh-CN" altLang="en-US" dirty="0"/>
              <a:t>国家标准</a:t>
            </a:r>
            <a:r>
              <a:rPr lang="en-US" altLang="zh-CN" dirty="0"/>
              <a:t>GB18030-2005《</a:t>
            </a:r>
            <a:r>
              <a:rPr lang="zh-CN" altLang="en-US" dirty="0"/>
              <a:t>信息技术 中文编码字符集</a:t>
            </a:r>
            <a:r>
              <a:rPr lang="en-US" altLang="zh-CN" dirty="0"/>
              <a:t>》</a:t>
            </a:r>
            <a:r>
              <a:rPr lang="zh-CN" altLang="en-US" dirty="0"/>
              <a:t>是我国继</a:t>
            </a:r>
            <a:r>
              <a:rPr lang="en-US" altLang="zh-CN" dirty="0"/>
              <a:t>GB2312-1980</a:t>
            </a:r>
            <a:r>
              <a:rPr lang="zh-CN" altLang="en-US" dirty="0"/>
              <a:t>和</a:t>
            </a:r>
            <a:r>
              <a:rPr lang="en-US" altLang="zh-CN" dirty="0"/>
              <a:t>GB13000.1-1993</a:t>
            </a:r>
            <a:r>
              <a:rPr lang="zh-CN" altLang="en-US" dirty="0"/>
              <a:t>之后最重要的汉字编码标准，是我国计算机系统必须遵循的基础性标准之一。</a:t>
            </a:r>
            <a:endParaRPr lang="en-US" altLang="zh-CN" dirty="0"/>
          </a:p>
          <a:p>
            <a:endParaRPr lang="en-US" altLang="zh-CN" dirty="0"/>
          </a:p>
          <a:p>
            <a:r>
              <a:rPr lang="zh-CN" altLang="en-US" dirty="0"/>
              <a:t> </a:t>
            </a:r>
            <a:r>
              <a:rPr lang="en-US" altLang="zh-CN" dirty="0"/>
              <a:t>GB18030</a:t>
            </a:r>
            <a:r>
              <a:rPr lang="zh-CN" altLang="en-US" dirty="0"/>
              <a:t>有两个版本：</a:t>
            </a:r>
            <a:r>
              <a:rPr lang="en-US" altLang="zh-CN" dirty="0"/>
              <a:t>GB18030-2000</a:t>
            </a:r>
            <a:r>
              <a:rPr lang="zh-CN" altLang="en-US" dirty="0"/>
              <a:t>和</a:t>
            </a:r>
            <a:r>
              <a:rPr lang="en-US" altLang="zh-CN" dirty="0"/>
              <a:t>GB18030-2005</a:t>
            </a:r>
            <a:r>
              <a:rPr lang="zh-CN" altLang="en-US" dirty="0"/>
              <a:t>。</a:t>
            </a:r>
            <a:endParaRPr lang="en-US" altLang="zh-CN" dirty="0"/>
          </a:p>
          <a:p>
            <a:endParaRPr lang="en-US" altLang="zh-CN" dirty="0"/>
          </a:p>
          <a:p>
            <a:r>
              <a:rPr lang="en-US" altLang="zh-CN" dirty="0"/>
              <a:t>GB18030-2000</a:t>
            </a:r>
            <a:r>
              <a:rPr lang="zh-CN" altLang="en-US" dirty="0"/>
              <a:t>是</a:t>
            </a:r>
            <a:r>
              <a:rPr lang="en-US" altLang="zh-CN" dirty="0"/>
              <a:t>GBK</a:t>
            </a:r>
            <a:r>
              <a:rPr lang="zh-CN" altLang="en-US" dirty="0"/>
              <a:t>的取代版本，它的主要特点是在</a:t>
            </a:r>
            <a:r>
              <a:rPr lang="en-US" altLang="zh-CN" dirty="0"/>
              <a:t>GBK</a:t>
            </a:r>
            <a:r>
              <a:rPr lang="zh-CN" altLang="en-US" dirty="0"/>
              <a:t>基础上增加了</a:t>
            </a:r>
            <a:r>
              <a:rPr lang="en-US" altLang="zh-CN" dirty="0"/>
              <a:t>CJK</a:t>
            </a:r>
            <a:r>
              <a:rPr lang="zh-CN" altLang="en-US" dirty="0"/>
              <a:t>统一汉字扩充</a:t>
            </a:r>
            <a:r>
              <a:rPr lang="en-US" altLang="zh-CN" dirty="0"/>
              <a:t>A</a:t>
            </a:r>
            <a:r>
              <a:rPr lang="zh-CN" altLang="en-US" dirty="0"/>
              <a:t>的汉字。</a:t>
            </a:r>
            <a:endParaRPr lang="en-US" altLang="zh-CN" dirty="0"/>
          </a:p>
          <a:p>
            <a:endParaRPr lang="en-US" altLang="zh-CN" dirty="0"/>
          </a:p>
          <a:p>
            <a:r>
              <a:rPr lang="en-US" altLang="zh-CN" dirty="0"/>
              <a:t>GB18030-2005</a:t>
            </a:r>
            <a:r>
              <a:rPr lang="zh-CN" altLang="en-US" dirty="0"/>
              <a:t>的主要特点是在</a:t>
            </a:r>
            <a:r>
              <a:rPr lang="en-US" altLang="zh-CN" dirty="0"/>
              <a:t>GB18030-2000</a:t>
            </a:r>
            <a:r>
              <a:rPr lang="zh-CN" altLang="en-US" dirty="0"/>
              <a:t>基础上增加了</a:t>
            </a:r>
            <a:r>
              <a:rPr lang="en-US" altLang="zh-CN" dirty="0"/>
              <a:t>CJK</a:t>
            </a:r>
            <a:r>
              <a:rPr lang="zh-CN" altLang="en-US" dirty="0"/>
              <a:t>统一汉字扩充</a:t>
            </a:r>
            <a:r>
              <a:rPr lang="en-US" altLang="zh-CN" dirty="0"/>
              <a:t>B</a:t>
            </a:r>
            <a:r>
              <a:rPr lang="zh-CN" altLang="en-US" dirty="0"/>
              <a:t>的汉字。</a:t>
            </a:r>
          </a:p>
          <a:p>
            <a:endParaRPr lang="zh-CN" altLang="en-US" dirty="0"/>
          </a:p>
          <a:p>
            <a:r>
              <a:rPr lang="zh-CN" altLang="en-US" dirty="0"/>
              <a:t>标准采用单字节、双字节和四字节三种方式对字符编码。</a:t>
            </a:r>
          </a:p>
        </p:txBody>
      </p:sp>
    </p:spTree>
    <p:extLst>
      <p:ext uri="{BB962C8B-B14F-4D97-AF65-F5344CB8AC3E}">
        <p14:creationId xmlns:p14="http://schemas.microsoft.com/office/powerpoint/2010/main" val="17173575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4"/>
            <a:ext cx="8248650" cy="553998"/>
          </a:xfrm>
          <a:prstGeom prst="rect">
            <a:avLst/>
          </a:prstGeom>
          <a:noFill/>
          <a:ln w="9525">
            <a:noFill/>
            <a:miter lim="800000"/>
            <a:headEnd/>
            <a:tailEnd/>
          </a:ln>
        </p:spPr>
        <p:txBody>
          <a:bodyPr>
            <a:spAutoFit/>
          </a:bodyPr>
          <a:lstStyle/>
          <a:p>
            <a:pPr eaLnBrk="1" hangingPunct="1"/>
            <a:r>
              <a:rPr lang="zh-CN" altLang="en-US" sz="3000" b="1" dirty="0">
                <a:solidFill>
                  <a:srgbClr val="000000"/>
                </a:solidFill>
                <a:latin typeface="微软雅黑" pitchFamily="34" charset="-122"/>
                <a:ea typeface="微软雅黑" pitchFamily="34" charset="-122"/>
              </a:rPr>
              <a:t>简单字符集</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2024063" y="1700808"/>
            <a:ext cx="8248650" cy="1754326"/>
          </a:xfrm>
          <a:prstGeom prst="rect">
            <a:avLst/>
          </a:prstGeom>
        </p:spPr>
        <p:txBody>
          <a:bodyPr wrap="square">
            <a:spAutoFit/>
          </a:bodyPr>
          <a:lstStyle/>
          <a:p>
            <a:r>
              <a:rPr lang="zh-CN" altLang="en-US" dirty="0"/>
              <a:t>按照惯例，人们认为字符集和字符编码是同义词，因为使用同样的标准来定义提供什么字符并且这些字符如何编码到一系列的代码单元（通常一个字符一个单元）。</a:t>
            </a:r>
            <a:endParaRPr lang="en-US" altLang="zh-CN" dirty="0"/>
          </a:p>
          <a:p>
            <a:endParaRPr lang="en-US" altLang="zh-CN" dirty="0"/>
          </a:p>
          <a:p>
            <a:r>
              <a:rPr lang="zh-CN" altLang="en-US" dirty="0"/>
              <a:t>由于历史的原因，</a:t>
            </a:r>
            <a:r>
              <a:rPr lang="en-US" altLang="zh-CN" dirty="0"/>
              <a:t>MIME</a:t>
            </a:r>
            <a:r>
              <a:rPr lang="zh-CN" altLang="en-US" dirty="0"/>
              <a:t>和使用这种编码的系统使用术语字符集来表示用于将一组字符编码成一系列八位字节数据的整个系统。</a:t>
            </a:r>
          </a:p>
        </p:txBody>
      </p:sp>
    </p:spTree>
    <p:extLst>
      <p:ext uri="{BB962C8B-B14F-4D97-AF65-F5344CB8AC3E}">
        <p14:creationId xmlns:p14="http://schemas.microsoft.com/office/powerpoint/2010/main" val="51997005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r>
              <a:rPr lang="en-US" altLang="zh-CN" sz="3200" b="1" dirty="0"/>
              <a:t>Windows </a:t>
            </a:r>
            <a:r>
              <a:rPr lang="zh-CN" altLang="en-US" sz="3200" b="1" dirty="0"/>
              <a:t>平台相关问题</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47530" y="1453302"/>
            <a:ext cx="8512083" cy="1200329"/>
          </a:xfrm>
          <a:prstGeom prst="rect">
            <a:avLst/>
          </a:prstGeom>
        </p:spPr>
        <p:txBody>
          <a:bodyPr wrap="square">
            <a:spAutoFit/>
          </a:bodyPr>
          <a:lstStyle/>
          <a:p>
            <a:r>
              <a:rPr lang="zh-CN" altLang="en-US" dirty="0"/>
              <a:t>除非有特殊说明，</a:t>
            </a:r>
            <a:r>
              <a:rPr lang="en-US" altLang="zh-CN" dirty="0"/>
              <a:t>Windows</a:t>
            </a:r>
            <a:r>
              <a:rPr lang="zh-CN" altLang="en-US" dirty="0"/>
              <a:t>中所提到的 </a:t>
            </a:r>
            <a:r>
              <a:rPr lang="en-US" altLang="zh-CN" dirty="0"/>
              <a:t>Unicode </a:t>
            </a:r>
            <a:r>
              <a:rPr lang="zh-CN" altLang="en-US" dirty="0"/>
              <a:t>是指 </a:t>
            </a:r>
            <a:r>
              <a:rPr lang="en-US" altLang="zh-CN" dirty="0"/>
              <a:t>UTF-16 </a:t>
            </a:r>
            <a:r>
              <a:rPr lang="zh-CN" altLang="en-US" dirty="0"/>
              <a:t>编码，仅限于</a:t>
            </a:r>
            <a:r>
              <a:rPr lang="en-US" altLang="zh-CN" dirty="0"/>
              <a:t>Unicode </a:t>
            </a:r>
            <a:r>
              <a:rPr lang="zh-CN" altLang="en-US" dirty="0"/>
              <a:t>的 </a:t>
            </a:r>
            <a:r>
              <a:rPr lang="en-US" altLang="zh-CN" b="1" i="1" dirty="0"/>
              <a:t>BMP</a:t>
            </a:r>
            <a:r>
              <a:rPr lang="en-US" altLang="zh-CN" dirty="0"/>
              <a:t> </a:t>
            </a:r>
            <a:r>
              <a:rPr lang="zh-CN" altLang="en-US" dirty="0"/>
              <a:t>范围内。</a:t>
            </a:r>
            <a:endParaRPr lang="en-US" altLang="zh-CN" dirty="0"/>
          </a:p>
          <a:p>
            <a:endParaRPr lang="en-US" altLang="zh-CN" dirty="0"/>
          </a:p>
          <a:p>
            <a:r>
              <a:rPr lang="en-US" altLang="zh-CN" b="1" dirty="0"/>
              <a:t>DBCS</a:t>
            </a:r>
            <a:r>
              <a:rPr lang="en-US" altLang="zh-CN" dirty="0"/>
              <a:t>: double-bytes character set</a:t>
            </a:r>
            <a:endParaRPr lang="zh-CN" altLang="en-US" dirty="0"/>
          </a:p>
        </p:txBody>
      </p:sp>
    </p:spTree>
    <p:extLst>
      <p:ext uri="{BB962C8B-B14F-4D97-AF65-F5344CB8AC3E}">
        <p14:creationId xmlns:p14="http://schemas.microsoft.com/office/powerpoint/2010/main" val="265111683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r>
              <a:rPr lang="zh-CN" altLang="en-US" sz="3200" b="1" dirty="0"/>
              <a:t>使用 </a:t>
            </a:r>
            <a:r>
              <a:rPr lang="en-US" altLang="zh-CN" sz="3200" b="1" dirty="0"/>
              <a:t>Unicode </a:t>
            </a:r>
            <a:r>
              <a:rPr lang="zh-CN" altLang="en-US" sz="3200" b="1" dirty="0"/>
              <a:t>开发</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pic>
        <p:nvPicPr>
          <p:cNvPr id="5" name="图片 4" descr="e:\MyTemp\temp\mx328A0.png"/>
          <p:cNvPicPr/>
          <p:nvPr/>
        </p:nvPicPr>
        <p:blipFill>
          <a:blip r:embed="rId3">
            <a:extLst>
              <a:ext uri="{28A0092B-C50C-407E-A947-70E740481C1C}">
                <a14:useLocalDpi xmlns:a14="http://schemas.microsoft.com/office/drawing/2010/main" val="0"/>
              </a:ext>
            </a:extLst>
          </a:blip>
          <a:srcRect/>
          <a:stretch>
            <a:fillRect/>
          </a:stretch>
        </p:blipFill>
        <p:spPr bwMode="auto">
          <a:xfrm>
            <a:off x="2495601" y="1612458"/>
            <a:ext cx="7042919" cy="3904774"/>
          </a:xfrm>
          <a:prstGeom prst="rect">
            <a:avLst/>
          </a:prstGeom>
          <a:noFill/>
          <a:ln>
            <a:noFill/>
          </a:ln>
        </p:spPr>
      </p:pic>
      <p:sp>
        <p:nvSpPr>
          <p:cNvPr id="2" name="矩形 1"/>
          <p:cNvSpPr/>
          <p:nvPr/>
        </p:nvSpPr>
        <p:spPr>
          <a:xfrm>
            <a:off x="2495600" y="6165304"/>
            <a:ext cx="3685624" cy="369332"/>
          </a:xfrm>
          <a:prstGeom prst="rect">
            <a:avLst/>
          </a:prstGeom>
        </p:spPr>
        <p:txBody>
          <a:bodyPr wrap="none">
            <a:spAutoFit/>
          </a:bodyPr>
          <a:lstStyle/>
          <a:p>
            <a:r>
              <a:rPr lang="en-US" altLang="zh-CN" i="1" dirty="0">
                <a:solidFill>
                  <a:schemeClr val="bg1">
                    <a:lumMod val="50000"/>
                  </a:schemeClr>
                </a:solidFill>
              </a:rPr>
              <a:t>Windows</a:t>
            </a:r>
            <a:r>
              <a:rPr lang="zh-CN" altLang="en-US" i="1" dirty="0">
                <a:solidFill>
                  <a:schemeClr val="bg1">
                    <a:lumMod val="50000"/>
                  </a:schemeClr>
                </a:solidFill>
              </a:rPr>
              <a:t>核心编程（第</a:t>
            </a:r>
            <a:r>
              <a:rPr lang="en-US" altLang="zh-CN" i="1" dirty="0">
                <a:solidFill>
                  <a:schemeClr val="bg1">
                    <a:lumMod val="50000"/>
                  </a:schemeClr>
                </a:solidFill>
              </a:rPr>
              <a:t>5</a:t>
            </a:r>
            <a:r>
              <a:rPr lang="zh-CN" altLang="en-US" i="1" dirty="0">
                <a:solidFill>
                  <a:schemeClr val="bg1">
                    <a:lumMod val="50000"/>
                  </a:schemeClr>
                </a:solidFill>
              </a:rPr>
              <a:t>版）第</a:t>
            </a:r>
            <a:r>
              <a:rPr lang="en-US" altLang="zh-CN" i="1" dirty="0">
                <a:solidFill>
                  <a:schemeClr val="bg1">
                    <a:lumMod val="50000"/>
                  </a:schemeClr>
                </a:solidFill>
              </a:rPr>
              <a:t>2</a:t>
            </a:r>
            <a:r>
              <a:rPr lang="zh-CN" altLang="en-US" i="1" dirty="0">
                <a:solidFill>
                  <a:schemeClr val="bg1">
                    <a:lumMod val="50000"/>
                  </a:schemeClr>
                </a:solidFill>
              </a:rPr>
              <a:t>章</a:t>
            </a:r>
          </a:p>
        </p:txBody>
      </p:sp>
    </p:spTree>
    <p:extLst>
      <p:ext uri="{BB962C8B-B14F-4D97-AF65-F5344CB8AC3E}">
        <p14:creationId xmlns:p14="http://schemas.microsoft.com/office/powerpoint/2010/main" val="296516002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r>
              <a:rPr lang="en-US" altLang="zh-CN" sz="3200" b="1" dirty="0"/>
              <a:t>Unicode </a:t>
            </a:r>
            <a:r>
              <a:rPr lang="zh-CN" altLang="en-US" sz="3200" b="1" dirty="0"/>
              <a:t>和 </a:t>
            </a:r>
            <a:r>
              <a:rPr lang="en-US" altLang="zh-CN" sz="3200" b="1" dirty="0"/>
              <a:t>_Unicode </a:t>
            </a:r>
            <a:r>
              <a:rPr lang="zh-CN" altLang="en-US" sz="3200" b="1" dirty="0"/>
              <a:t>编译开关</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846920" y="1700808"/>
            <a:ext cx="4057650" cy="4400550"/>
          </a:xfrm>
          <a:prstGeom prst="rect">
            <a:avLst/>
          </a:prstGeom>
          <a:noFill/>
          <a:ln>
            <a:noFill/>
          </a:ln>
        </p:spPr>
      </p:pic>
    </p:spTree>
    <p:extLst>
      <p:ext uri="{BB962C8B-B14F-4D97-AF65-F5344CB8AC3E}">
        <p14:creationId xmlns:p14="http://schemas.microsoft.com/office/powerpoint/2010/main" val="27042614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r>
              <a:rPr lang="en-US" altLang="zh-CN" sz="3200" b="1" dirty="0"/>
              <a:t>Code Page</a:t>
            </a:r>
            <a:endParaRPr lang="zh-CN" altLang="en-US" sz="3200" b="1" dirty="0"/>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2" name="矩形 1"/>
          <p:cNvSpPr/>
          <p:nvPr/>
        </p:nvSpPr>
        <p:spPr>
          <a:xfrm>
            <a:off x="2207568" y="1844824"/>
            <a:ext cx="7704856" cy="3416320"/>
          </a:xfrm>
          <a:prstGeom prst="rect">
            <a:avLst/>
          </a:prstGeom>
        </p:spPr>
        <p:txBody>
          <a:bodyPr wrap="square">
            <a:spAutoFit/>
          </a:bodyPr>
          <a:lstStyle/>
          <a:p>
            <a:r>
              <a:rPr lang="en-US" altLang="zh-CN" dirty="0"/>
              <a:t>In computing, a code page is a table of values that describes the character set used for encoding a particular set of glyphs, usually combined with a number of control characters. </a:t>
            </a:r>
          </a:p>
          <a:p>
            <a:endParaRPr lang="en-US" altLang="zh-CN" dirty="0"/>
          </a:p>
          <a:p>
            <a:r>
              <a:rPr lang="en-US" altLang="zh-CN" dirty="0"/>
              <a:t>The term "code page" originated from IBM's EBCDIC-based mainframe systems,[1] but many vendors use this term including Microsoft, SAP,[2] and Oracle Corporation.[3] Vendors often allocate their own code page number to a character encoding, even if it is better known by another name (for example UTF-8 character encoding has code page numbers 1208 at IBM, 65001 at Microsoft, 4110 at SAP).</a:t>
            </a:r>
          </a:p>
          <a:p>
            <a:endParaRPr lang="en-US" altLang="zh-CN" dirty="0"/>
          </a:p>
          <a:p>
            <a:endParaRPr lang="fr-FR" altLang="zh-CN" dirty="0"/>
          </a:p>
        </p:txBody>
      </p:sp>
    </p:spTree>
    <p:extLst>
      <p:ext uri="{BB962C8B-B14F-4D97-AF65-F5344CB8AC3E}">
        <p14:creationId xmlns:p14="http://schemas.microsoft.com/office/powerpoint/2010/main" val="202490840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r>
              <a:rPr lang="en-US" altLang="zh-CN" sz="3200" b="1" dirty="0"/>
              <a:t>Code Page</a:t>
            </a:r>
            <a:endParaRPr lang="zh-CN" altLang="en-US" sz="3200" b="1" dirty="0"/>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2" name="矩形 1"/>
          <p:cNvSpPr/>
          <p:nvPr/>
        </p:nvSpPr>
        <p:spPr>
          <a:xfrm>
            <a:off x="2207568" y="1844825"/>
            <a:ext cx="7704856" cy="3139321"/>
          </a:xfrm>
          <a:prstGeom prst="rect">
            <a:avLst/>
          </a:prstGeom>
        </p:spPr>
        <p:txBody>
          <a:bodyPr wrap="square">
            <a:spAutoFit/>
          </a:bodyPr>
          <a:lstStyle/>
          <a:p>
            <a:r>
              <a:rPr lang="fr-FR" altLang="zh-CN" dirty="0"/>
              <a:t>Code Page Identifiers (Windows)</a:t>
            </a:r>
          </a:p>
          <a:p>
            <a:r>
              <a:rPr lang="fr-FR" altLang="zh-CN" dirty="0">
                <a:hlinkClick r:id="rId3"/>
              </a:rPr>
              <a:t>https://msdn.microsoft.com/en-us/library/windows/desktop/dd317756%28v=vs.85%29.aspx</a:t>
            </a:r>
            <a:endParaRPr lang="fr-FR" altLang="zh-CN" dirty="0"/>
          </a:p>
          <a:p>
            <a:endParaRPr lang="fr-FR" altLang="zh-CN" dirty="0"/>
          </a:p>
          <a:p>
            <a:r>
              <a:rPr lang="fr-FR" altLang="zh-CN" dirty="0"/>
              <a:t>037	IBM037	IBM EBCDIC US-Canada</a:t>
            </a:r>
          </a:p>
          <a:p>
            <a:r>
              <a:rPr lang="fr-FR" altLang="zh-CN" dirty="0"/>
              <a:t>437	IBM437	OEM United States</a:t>
            </a:r>
          </a:p>
          <a:p>
            <a:r>
              <a:rPr lang="fr-FR" altLang="zh-CN" dirty="0"/>
              <a:t>936	gb2312	ANSI/OEM Simplified Chinese (PRC, Singapore)</a:t>
            </a:r>
          </a:p>
          <a:p>
            <a:r>
              <a:rPr lang="fr-FR" altLang="zh-CN" dirty="0"/>
              <a:t>949	ks_c_5601-1987	ANSI/OEM Korean (Unified Hangul Code)</a:t>
            </a:r>
          </a:p>
          <a:p>
            <a:r>
              <a:rPr lang="fr-FR" altLang="zh-CN" dirty="0"/>
              <a:t>950	big5	ANSI/OEM Traditional Chinese (Taiwan; Hong Kong)</a:t>
            </a:r>
          </a:p>
          <a:p>
            <a:r>
              <a:rPr lang="fr-FR" altLang="zh-CN" dirty="0"/>
              <a:t>65000	utf-7	Unicode (UTF-7)</a:t>
            </a:r>
          </a:p>
          <a:p>
            <a:r>
              <a:rPr lang="fr-FR" altLang="zh-CN" dirty="0"/>
              <a:t>65001	utf-8	Unicode (UTF-8)</a:t>
            </a:r>
          </a:p>
        </p:txBody>
      </p:sp>
    </p:spTree>
    <p:extLst>
      <p:ext uri="{BB962C8B-B14F-4D97-AF65-F5344CB8AC3E}">
        <p14:creationId xmlns:p14="http://schemas.microsoft.com/office/powerpoint/2010/main" val="285977134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r>
              <a:rPr lang="zh-CN" altLang="en-US" sz="3200" b="1" dirty="0"/>
              <a:t>转码 </a:t>
            </a:r>
            <a:r>
              <a:rPr lang="en-US" altLang="zh-CN" sz="3200" b="1" dirty="0"/>
              <a:t>API</a:t>
            </a:r>
            <a:endParaRPr lang="zh-CN" altLang="en-US" sz="3200" b="1" dirty="0"/>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pic>
        <p:nvPicPr>
          <p:cNvPr id="5" name="图片 4" descr="e:\MyTemp\temp\mx32371.png"/>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628800"/>
            <a:ext cx="7417246" cy="4122956"/>
          </a:xfrm>
          <a:prstGeom prst="rect">
            <a:avLst/>
          </a:prstGeom>
          <a:noFill/>
          <a:ln>
            <a:noFill/>
          </a:ln>
        </p:spPr>
      </p:pic>
      <p:sp>
        <p:nvSpPr>
          <p:cNvPr id="3" name="矩形 2"/>
          <p:cNvSpPr/>
          <p:nvPr/>
        </p:nvSpPr>
        <p:spPr>
          <a:xfrm>
            <a:off x="2279576" y="5949280"/>
            <a:ext cx="5688632" cy="369332"/>
          </a:xfrm>
          <a:prstGeom prst="rect">
            <a:avLst/>
          </a:prstGeom>
        </p:spPr>
        <p:txBody>
          <a:bodyPr wrap="square">
            <a:spAutoFit/>
          </a:bodyPr>
          <a:lstStyle/>
          <a:p>
            <a:r>
              <a:rPr lang="zh-CN" altLang="en-US" dirty="0"/>
              <a:t>除非必要，否则</a:t>
            </a:r>
            <a:r>
              <a:rPr lang="zh-CN" altLang="en-US" b="1" i="1" dirty="0">
                <a:solidFill>
                  <a:srgbClr val="FF0000"/>
                </a:solidFill>
              </a:rPr>
              <a:t>不要使用</a:t>
            </a:r>
            <a:r>
              <a:rPr lang="zh-CN" altLang="en-US" dirty="0"/>
              <a:t> </a:t>
            </a:r>
            <a:r>
              <a:rPr lang="en-US" altLang="zh-CN" dirty="0"/>
              <a:t>CP_ACP </a:t>
            </a:r>
            <a:r>
              <a:rPr lang="zh-CN" altLang="en-US" dirty="0"/>
              <a:t>作为参数</a:t>
            </a:r>
          </a:p>
        </p:txBody>
      </p:sp>
    </p:spTree>
    <p:extLst>
      <p:ext uri="{BB962C8B-B14F-4D97-AF65-F5344CB8AC3E}">
        <p14:creationId xmlns:p14="http://schemas.microsoft.com/office/powerpoint/2010/main" val="333041685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r>
              <a:rPr lang="zh-CN" altLang="en-US" sz="3200" b="1" dirty="0"/>
              <a:t>转码 </a:t>
            </a:r>
            <a:r>
              <a:rPr lang="en-US" altLang="zh-CN" sz="3200" b="1" dirty="0"/>
              <a:t>API</a:t>
            </a:r>
            <a:endParaRPr lang="zh-CN" altLang="en-US" sz="3200" b="1" dirty="0"/>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61727" y="1691516"/>
            <a:ext cx="5688632" cy="369332"/>
          </a:xfrm>
          <a:prstGeom prst="rect">
            <a:avLst/>
          </a:prstGeom>
        </p:spPr>
        <p:txBody>
          <a:bodyPr wrap="square">
            <a:spAutoFit/>
          </a:bodyPr>
          <a:lstStyle/>
          <a:p>
            <a:r>
              <a:rPr lang="zh-CN" altLang="en-US" dirty="0"/>
              <a:t>强烈建议</a:t>
            </a:r>
            <a:r>
              <a:rPr lang="zh-CN" altLang="en-US" b="1" i="1" dirty="0">
                <a:solidFill>
                  <a:srgbClr val="FF0000"/>
                </a:solidFill>
              </a:rPr>
              <a:t>不要使用</a:t>
            </a:r>
            <a:r>
              <a:rPr lang="zh-CN" altLang="en-US" dirty="0"/>
              <a:t>以下函数</a:t>
            </a:r>
          </a:p>
        </p:txBody>
      </p:sp>
      <p:pic>
        <p:nvPicPr>
          <p:cNvPr id="6" name="图片 5" descr="e:\MyTemp\temp\mx39A26.png"/>
          <p:cNvPicPr/>
          <p:nvPr/>
        </p:nvPicPr>
        <p:blipFill>
          <a:blip r:embed="rId3">
            <a:extLst>
              <a:ext uri="{28A0092B-C50C-407E-A947-70E740481C1C}">
                <a14:useLocalDpi xmlns:a14="http://schemas.microsoft.com/office/drawing/2010/main" val="0"/>
              </a:ext>
            </a:extLst>
          </a:blip>
          <a:srcRect/>
          <a:stretch>
            <a:fillRect/>
          </a:stretch>
        </p:blipFill>
        <p:spPr bwMode="auto">
          <a:xfrm>
            <a:off x="1861727" y="2420888"/>
            <a:ext cx="2152650" cy="666750"/>
          </a:xfrm>
          <a:prstGeom prst="rect">
            <a:avLst/>
          </a:prstGeom>
          <a:noFill/>
          <a:ln>
            <a:noFill/>
          </a:ln>
        </p:spPr>
      </p:pic>
    </p:spTree>
    <p:extLst>
      <p:ext uri="{BB962C8B-B14F-4D97-AF65-F5344CB8AC3E}">
        <p14:creationId xmlns:p14="http://schemas.microsoft.com/office/powerpoint/2010/main" val="160042025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r>
              <a:rPr lang="zh-CN" altLang="en-US" sz="3200" b="1" dirty="0"/>
              <a:t>建议</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61727" y="1691517"/>
            <a:ext cx="5688632" cy="1200329"/>
          </a:xfrm>
          <a:prstGeom prst="rect">
            <a:avLst/>
          </a:prstGeom>
        </p:spPr>
        <p:txBody>
          <a:bodyPr wrap="square">
            <a:spAutoFit/>
          </a:bodyPr>
          <a:lstStyle/>
          <a:p>
            <a:r>
              <a:rPr lang="zh-CN" altLang="en-US" dirty="0"/>
              <a:t>接口设计时 </a:t>
            </a:r>
            <a:r>
              <a:rPr lang="en-US" altLang="zh-CN" dirty="0"/>
              <a:t>char</a:t>
            </a:r>
            <a:r>
              <a:rPr lang="zh-CN" altLang="en-US" dirty="0"/>
              <a:t>* 一律用 </a:t>
            </a:r>
            <a:r>
              <a:rPr lang="en-US" altLang="zh-CN" dirty="0"/>
              <a:t>UTF-8 </a:t>
            </a:r>
            <a:r>
              <a:rPr lang="zh-CN" altLang="en-US" dirty="0"/>
              <a:t>编码，</a:t>
            </a:r>
            <a:r>
              <a:rPr lang="en-US" altLang="zh-CN" dirty="0" err="1"/>
              <a:t>wchar_t</a:t>
            </a:r>
            <a:r>
              <a:rPr lang="en-US" altLang="zh-CN" dirty="0"/>
              <a:t>* </a:t>
            </a:r>
            <a:r>
              <a:rPr lang="zh-CN" altLang="en-US" dirty="0"/>
              <a:t>一律用 </a:t>
            </a:r>
            <a:r>
              <a:rPr lang="en-US" altLang="zh-CN" dirty="0"/>
              <a:t>UTF-16 </a:t>
            </a:r>
            <a:r>
              <a:rPr lang="zh-CN" altLang="en-US" dirty="0"/>
              <a:t>编码</a:t>
            </a:r>
            <a:endParaRPr lang="en-US" altLang="zh-CN" dirty="0"/>
          </a:p>
          <a:p>
            <a:endParaRPr lang="en-US" altLang="zh-CN" dirty="0"/>
          </a:p>
          <a:p>
            <a:r>
              <a:rPr lang="zh-CN" altLang="en-US" dirty="0"/>
              <a:t>源文件中如果定义字符串的值，用以下方式：</a:t>
            </a:r>
            <a:endParaRPr lang="en-US" altLang="zh-CN" dirty="0"/>
          </a:p>
        </p:txBody>
      </p:sp>
      <p:pic>
        <p:nvPicPr>
          <p:cNvPr id="1026" name="Picture 2" descr="e:\MyTemp\temp\mx372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727" y="3148582"/>
            <a:ext cx="2762250" cy="35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41273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1847528" y="404665"/>
            <a:ext cx="8944130" cy="584775"/>
          </a:xfrm>
          <a:prstGeom prst="rect">
            <a:avLst/>
          </a:prstGeom>
          <a:noFill/>
          <a:ln w="9525">
            <a:noFill/>
            <a:miter lim="800000"/>
            <a:headEnd/>
            <a:tailEnd/>
          </a:ln>
        </p:spPr>
        <p:txBody>
          <a:bodyPr wrap="square">
            <a:spAutoFit/>
          </a:bodyPr>
          <a:lstStyle/>
          <a:p>
            <a:r>
              <a:rPr lang="zh-CN" altLang="en-US" sz="3200" b="1" dirty="0"/>
              <a:t>附录</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1861727" y="1691517"/>
            <a:ext cx="5688632" cy="2031325"/>
          </a:xfrm>
          <a:prstGeom prst="rect">
            <a:avLst/>
          </a:prstGeom>
        </p:spPr>
        <p:txBody>
          <a:bodyPr wrap="square">
            <a:spAutoFit/>
          </a:bodyPr>
          <a:lstStyle/>
          <a:p>
            <a:r>
              <a:rPr lang="en-US" altLang="zh-CN" i="1" dirty="0">
                <a:solidFill>
                  <a:schemeClr val="tx1">
                    <a:lumMod val="50000"/>
                    <a:lumOff val="50000"/>
                  </a:schemeClr>
                </a:solidFill>
              </a:rPr>
              <a:t>IANA: Internet Assigned Numbers Authority</a:t>
            </a:r>
          </a:p>
          <a:p>
            <a:r>
              <a:rPr lang="en-US" altLang="zh-CN" i="1" dirty="0">
                <a:solidFill>
                  <a:schemeClr val="tx1">
                    <a:lumMod val="50000"/>
                    <a:lumOff val="50000"/>
                  </a:schemeClr>
                </a:solidFill>
              </a:rPr>
              <a:t>ISO: International Organization for Standardization</a:t>
            </a:r>
          </a:p>
          <a:p>
            <a:r>
              <a:rPr lang="en-US" altLang="zh-CN" i="1" dirty="0">
                <a:solidFill>
                  <a:schemeClr val="tx1">
                    <a:lumMod val="50000"/>
                    <a:lumOff val="50000"/>
                  </a:schemeClr>
                </a:solidFill>
              </a:rPr>
              <a:t>IEC: International </a:t>
            </a:r>
            <a:r>
              <a:rPr lang="en-US" altLang="zh-CN" i="1" dirty="0" err="1">
                <a:solidFill>
                  <a:schemeClr val="tx1">
                    <a:lumMod val="50000"/>
                    <a:lumOff val="50000"/>
                  </a:schemeClr>
                </a:solidFill>
              </a:rPr>
              <a:t>Electrotechnical</a:t>
            </a:r>
            <a:r>
              <a:rPr lang="en-US" altLang="zh-CN" i="1" dirty="0">
                <a:solidFill>
                  <a:schemeClr val="tx1">
                    <a:lumMod val="50000"/>
                    <a:lumOff val="50000"/>
                  </a:schemeClr>
                </a:solidFill>
              </a:rPr>
              <a:t> Commission</a:t>
            </a:r>
          </a:p>
          <a:p>
            <a:r>
              <a:rPr lang="en-US" altLang="zh-CN" i="1" dirty="0">
                <a:solidFill>
                  <a:schemeClr val="tx1">
                    <a:lumMod val="50000"/>
                    <a:lumOff val="50000"/>
                  </a:schemeClr>
                </a:solidFill>
              </a:rPr>
              <a:t>UCS: Universal Coded Character Set</a:t>
            </a:r>
          </a:p>
          <a:p>
            <a:r>
              <a:rPr lang="en-US" altLang="zh-CN" i="1" dirty="0">
                <a:solidFill>
                  <a:schemeClr val="tx1">
                    <a:lumMod val="50000"/>
                    <a:lumOff val="50000"/>
                  </a:schemeClr>
                </a:solidFill>
              </a:rPr>
              <a:t>UTF: Unicode/UCS Transformation Format</a:t>
            </a:r>
          </a:p>
          <a:p>
            <a:r>
              <a:rPr lang="en-US" altLang="zh-CN" i="1" dirty="0">
                <a:solidFill>
                  <a:schemeClr val="tx1">
                    <a:lumMod val="50000"/>
                    <a:lumOff val="50000"/>
                  </a:schemeClr>
                </a:solidFill>
              </a:rPr>
              <a:t>BMP: Basic Multilingual Plane</a:t>
            </a:r>
          </a:p>
          <a:p>
            <a:r>
              <a:rPr lang="en-US" altLang="zh-CN" i="1" dirty="0">
                <a:solidFill>
                  <a:schemeClr val="tx1">
                    <a:lumMod val="50000"/>
                    <a:lumOff val="50000"/>
                  </a:schemeClr>
                </a:solidFill>
              </a:rPr>
              <a:t>BOM: byte order mark</a:t>
            </a:r>
          </a:p>
        </p:txBody>
      </p:sp>
    </p:spTree>
    <p:extLst>
      <p:ext uri="{BB962C8B-B14F-4D97-AF65-F5344CB8AC3E}">
        <p14:creationId xmlns:p14="http://schemas.microsoft.com/office/powerpoint/2010/main" val="268223344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5600" y="3140968"/>
            <a:ext cx="7344816" cy="646331"/>
          </a:xfrm>
          <a:prstGeom prst="rect">
            <a:avLst/>
          </a:prstGeom>
          <a:noFill/>
        </p:spPr>
        <p:txBody>
          <a:bodyPr wrap="square" rtlCol="0">
            <a:spAutoFit/>
          </a:bodyPr>
          <a:lstStyle/>
          <a:p>
            <a:pPr algn="ctr"/>
            <a:r>
              <a:rPr lang="zh-CN" altLang="en-US" sz="3600" b="1" dirty="0">
                <a:latin typeface="+mn-ea"/>
              </a:rPr>
              <a:t>谢 谢！</a:t>
            </a:r>
            <a:endParaRPr lang="zh-CN" altLang="en-US" sz="3600" b="1" dirty="0">
              <a:solidFill>
                <a:srgbClr val="0070C0"/>
              </a:solidFill>
              <a:latin typeface="+mn-ea"/>
            </a:endParaRPr>
          </a:p>
        </p:txBody>
      </p:sp>
    </p:spTree>
    <p:extLst>
      <p:ext uri="{BB962C8B-B14F-4D97-AF65-F5344CB8AC3E}">
        <p14:creationId xmlns:p14="http://schemas.microsoft.com/office/powerpoint/2010/main" val="400311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4"/>
            <a:ext cx="8248650" cy="553998"/>
          </a:xfrm>
          <a:prstGeom prst="rect">
            <a:avLst/>
          </a:prstGeom>
          <a:noFill/>
          <a:ln w="9525">
            <a:noFill/>
            <a:miter lim="800000"/>
            <a:headEnd/>
            <a:tailEnd/>
          </a:ln>
        </p:spPr>
        <p:txBody>
          <a:bodyPr>
            <a:spAutoFit/>
          </a:bodyPr>
          <a:lstStyle/>
          <a:p>
            <a:pPr eaLnBrk="1" hangingPunct="1"/>
            <a:r>
              <a:rPr lang="zh-CN" altLang="en-US" sz="3000" b="1" dirty="0">
                <a:solidFill>
                  <a:srgbClr val="000000"/>
                </a:solidFill>
                <a:latin typeface="微软雅黑" pitchFamily="34" charset="-122"/>
                <a:ea typeface="微软雅黑" pitchFamily="34" charset="-122"/>
              </a:rPr>
              <a:t>现代编码模型</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3" name="矩形 2"/>
          <p:cNvSpPr/>
          <p:nvPr/>
        </p:nvSpPr>
        <p:spPr>
          <a:xfrm>
            <a:off x="2024063" y="1700808"/>
            <a:ext cx="8248650" cy="2862322"/>
          </a:xfrm>
          <a:prstGeom prst="rect">
            <a:avLst/>
          </a:prstGeom>
        </p:spPr>
        <p:txBody>
          <a:bodyPr wrap="square">
            <a:spAutoFit/>
          </a:bodyPr>
          <a:lstStyle/>
          <a:p>
            <a:r>
              <a:rPr lang="zh-CN" altLang="en-US" dirty="0"/>
              <a:t>由统一码（</a:t>
            </a:r>
            <a:r>
              <a:rPr lang="en-US" altLang="zh-CN" dirty="0"/>
              <a:t>Unicode</a:t>
            </a:r>
            <a:r>
              <a:rPr lang="zh-CN" altLang="en-US" dirty="0"/>
              <a:t>）和通用字符集（</a:t>
            </a:r>
            <a:r>
              <a:rPr lang="en-US" altLang="zh-CN" dirty="0"/>
              <a:t>UCS</a:t>
            </a:r>
            <a:r>
              <a:rPr lang="zh-CN" altLang="en-US" dirty="0"/>
              <a:t>）所构成的现代字符编码模型则没有跟从简单字符集的观点。</a:t>
            </a:r>
            <a:endParaRPr lang="en-US" altLang="zh-CN" dirty="0"/>
          </a:p>
          <a:p>
            <a:endParaRPr lang="en-US" altLang="zh-CN" dirty="0"/>
          </a:p>
          <a:p>
            <a:r>
              <a:rPr lang="zh-CN" altLang="en-US" dirty="0"/>
              <a:t>它们将字符编码的概念分为：有哪些字符、它们的编号、这些编号如何编码成一系列的“码元”（有限大小的数字）以及最后这些单元如何組成八位字节流。</a:t>
            </a:r>
            <a:endParaRPr lang="en-US" altLang="zh-CN" dirty="0"/>
          </a:p>
          <a:p>
            <a:endParaRPr lang="en-US" altLang="zh-CN" dirty="0"/>
          </a:p>
          <a:p>
            <a:r>
              <a:rPr lang="zh-CN" altLang="en-US" dirty="0"/>
              <a:t>区分这些概念的核心思想是建立一个能够用不同方法來编码的一个通用字符集。</a:t>
            </a:r>
            <a:endParaRPr lang="en-US" altLang="zh-CN" dirty="0"/>
          </a:p>
          <a:p>
            <a:endParaRPr lang="en-US" altLang="zh-CN" dirty="0"/>
          </a:p>
          <a:p>
            <a:r>
              <a:rPr lang="zh-CN" altLang="en-US" dirty="0"/>
              <a:t>为了正确地表示这个模型需要更多比“字符集”和“字符编码”更为精确的术语表示。在</a:t>
            </a:r>
            <a:r>
              <a:rPr lang="en-US" altLang="zh-CN" dirty="0"/>
              <a:t>Unicode Technical Report (UTR) #17</a:t>
            </a:r>
            <a:r>
              <a:rPr lang="zh-CN" altLang="en-US" dirty="0"/>
              <a:t>中，现代编码模型分为</a:t>
            </a:r>
            <a:r>
              <a:rPr lang="en-US" altLang="zh-CN" dirty="0"/>
              <a:t>5</a:t>
            </a:r>
            <a:r>
              <a:rPr lang="zh-CN" altLang="en-US" dirty="0"/>
              <a:t>个层次。</a:t>
            </a:r>
          </a:p>
        </p:txBody>
      </p:sp>
      <p:sp>
        <p:nvSpPr>
          <p:cNvPr id="2" name="矩形 1"/>
          <p:cNvSpPr/>
          <p:nvPr/>
        </p:nvSpPr>
        <p:spPr>
          <a:xfrm>
            <a:off x="2182371" y="5589240"/>
            <a:ext cx="3494355" cy="369332"/>
          </a:xfrm>
          <a:prstGeom prst="rect">
            <a:avLst/>
          </a:prstGeom>
        </p:spPr>
        <p:txBody>
          <a:bodyPr wrap="none">
            <a:spAutoFit/>
          </a:bodyPr>
          <a:lstStyle/>
          <a:p>
            <a:r>
              <a:rPr lang="en-US" altLang="zh-CN" i="1" dirty="0">
                <a:solidFill>
                  <a:schemeClr val="tx1">
                    <a:lumMod val="50000"/>
                    <a:lumOff val="50000"/>
                  </a:schemeClr>
                </a:solidFill>
              </a:rPr>
              <a:t>UCS: Universal Coded Character Set</a:t>
            </a:r>
            <a:endParaRPr lang="zh-CN" altLang="en-US" i="1" dirty="0">
              <a:solidFill>
                <a:schemeClr val="tx1">
                  <a:lumMod val="50000"/>
                  <a:lumOff val="50000"/>
                </a:schemeClr>
              </a:solidFill>
            </a:endParaRPr>
          </a:p>
        </p:txBody>
      </p:sp>
    </p:spTree>
    <p:extLst>
      <p:ext uri="{BB962C8B-B14F-4D97-AF65-F5344CB8AC3E}">
        <p14:creationId xmlns:p14="http://schemas.microsoft.com/office/powerpoint/2010/main" val="12305590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4"/>
            <a:ext cx="8248650" cy="553998"/>
          </a:xfrm>
          <a:prstGeom prst="rect">
            <a:avLst/>
          </a:prstGeom>
          <a:noFill/>
          <a:ln w="9525">
            <a:noFill/>
            <a:miter lim="800000"/>
            <a:headEnd/>
            <a:tailEnd/>
          </a:ln>
        </p:spPr>
        <p:txBody>
          <a:bodyPr>
            <a:spAutoFit/>
          </a:bodyPr>
          <a:lstStyle/>
          <a:p>
            <a:pPr eaLnBrk="1" hangingPunct="1"/>
            <a:r>
              <a:rPr lang="zh-CN" altLang="en-US" sz="3000" b="1" dirty="0">
                <a:solidFill>
                  <a:srgbClr val="000000"/>
                </a:solidFill>
                <a:latin typeface="微软雅黑" pitchFamily="34" charset="-122"/>
                <a:ea typeface="微软雅黑" pitchFamily="34" charset="-122"/>
              </a:rPr>
              <a:t>现代编码模型的五个层次</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4" name="矩形 3"/>
          <p:cNvSpPr/>
          <p:nvPr/>
        </p:nvSpPr>
        <p:spPr>
          <a:xfrm>
            <a:off x="2024063" y="2060849"/>
            <a:ext cx="8248650" cy="2585323"/>
          </a:xfrm>
          <a:prstGeom prst="rect">
            <a:avLst/>
          </a:prstGeom>
        </p:spPr>
        <p:txBody>
          <a:bodyPr wrap="square">
            <a:spAutoFit/>
          </a:bodyPr>
          <a:lstStyle/>
          <a:p>
            <a:r>
              <a:rPr lang="zh-CN" altLang="en-US" dirty="0"/>
              <a:t>抽象字符表（</a:t>
            </a:r>
            <a:r>
              <a:rPr lang="en-US" altLang="zh-CN" dirty="0"/>
              <a:t>Abstract character repertoire</a:t>
            </a:r>
            <a:r>
              <a:rPr lang="zh-CN" altLang="en-US" dirty="0"/>
              <a:t>）</a:t>
            </a:r>
            <a:endParaRPr lang="en-US" altLang="zh-CN" dirty="0"/>
          </a:p>
          <a:p>
            <a:endParaRPr lang="en-US" altLang="zh-CN" dirty="0"/>
          </a:p>
          <a:p>
            <a:r>
              <a:rPr lang="zh-CN" altLang="en-US" dirty="0"/>
              <a:t>编码字符集（</a:t>
            </a:r>
            <a:r>
              <a:rPr lang="en-US" altLang="zh-CN" dirty="0" err="1"/>
              <a:t>CCS:Coded</a:t>
            </a:r>
            <a:r>
              <a:rPr lang="en-US" altLang="zh-CN" dirty="0"/>
              <a:t> Character Set</a:t>
            </a:r>
            <a:r>
              <a:rPr lang="zh-CN" altLang="en-US" dirty="0"/>
              <a:t>）</a:t>
            </a:r>
            <a:endParaRPr lang="en-US" altLang="zh-CN" dirty="0"/>
          </a:p>
          <a:p>
            <a:endParaRPr lang="en-US" altLang="zh-CN" dirty="0"/>
          </a:p>
          <a:p>
            <a:r>
              <a:rPr lang="zh-CN" altLang="en-US" dirty="0"/>
              <a:t>字符编码表（</a:t>
            </a:r>
            <a:r>
              <a:rPr lang="en-US" altLang="zh-CN" dirty="0" err="1"/>
              <a:t>CEF:Character</a:t>
            </a:r>
            <a:r>
              <a:rPr lang="en-US" altLang="zh-CN" dirty="0"/>
              <a:t> Encoding Form</a:t>
            </a:r>
            <a:r>
              <a:rPr lang="zh-CN" altLang="en-US" dirty="0"/>
              <a:t>），</a:t>
            </a:r>
            <a:r>
              <a:rPr lang="en-US" altLang="zh-CN" dirty="0"/>
              <a:t> storage format</a:t>
            </a:r>
          </a:p>
          <a:p>
            <a:endParaRPr lang="en-US" altLang="zh-CN" dirty="0"/>
          </a:p>
          <a:p>
            <a:r>
              <a:rPr lang="zh-CN" altLang="en-US" dirty="0"/>
              <a:t>字符编码方案（</a:t>
            </a:r>
            <a:r>
              <a:rPr lang="en-US" altLang="zh-CN" dirty="0" err="1"/>
              <a:t>CES:Character</a:t>
            </a:r>
            <a:r>
              <a:rPr lang="en-US" altLang="zh-CN" dirty="0"/>
              <a:t> Encoding Scheme</a:t>
            </a:r>
            <a:r>
              <a:rPr lang="zh-CN" altLang="en-US" dirty="0"/>
              <a:t>），</a:t>
            </a:r>
            <a:r>
              <a:rPr lang="en-US" altLang="zh-CN" dirty="0"/>
              <a:t>serialization format</a:t>
            </a:r>
          </a:p>
          <a:p>
            <a:endParaRPr lang="en-US" altLang="zh-CN" dirty="0"/>
          </a:p>
          <a:p>
            <a:r>
              <a:rPr lang="zh-CN" altLang="en-US" dirty="0"/>
              <a:t>传输编码语法（</a:t>
            </a:r>
            <a:r>
              <a:rPr lang="en-US" altLang="zh-CN" dirty="0"/>
              <a:t>transfer encoding syntax</a:t>
            </a:r>
            <a:r>
              <a:rPr lang="zh-CN" altLang="en-US" dirty="0"/>
              <a:t>）</a:t>
            </a:r>
          </a:p>
        </p:txBody>
      </p:sp>
    </p:spTree>
    <p:extLst>
      <p:ext uri="{BB962C8B-B14F-4D97-AF65-F5344CB8AC3E}">
        <p14:creationId xmlns:p14="http://schemas.microsoft.com/office/powerpoint/2010/main" val="10220437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4"/>
            <a:ext cx="8248650" cy="553998"/>
          </a:xfrm>
          <a:prstGeom prst="rect">
            <a:avLst/>
          </a:prstGeom>
          <a:noFill/>
          <a:ln w="9525">
            <a:noFill/>
            <a:miter lim="800000"/>
            <a:headEnd/>
            <a:tailEnd/>
          </a:ln>
        </p:spPr>
        <p:txBody>
          <a:bodyPr>
            <a:spAutoFit/>
          </a:bodyPr>
          <a:lstStyle/>
          <a:p>
            <a:pPr eaLnBrk="1" hangingPunct="1"/>
            <a:r>
              <a:rPr lang="zh-CN" altLang="en-US" sz="3000" b="1" dirty="0">
                <a:solidFill>
                  <a:srgbClr val="000000"/>
                </a:solidFill>
                <a:latin typeface="微软雅黑" pitchFamily="34" charset="-122"/>
                <a:ea typeface="微软雅黑" pitchFamily="34" charset="-122"/>
              </a:rPr>
              <a:t>字符编码举例</a:t>
            </a: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4" name="矩形 3"/>
          <p:cNvSpPr/>
          <p:nvPr/>
        </p:nvSpPr>
        <p:spPr>
          <a:xfrm>
            <a:off x="1992623" y="1700809"/>
            <a:ext cx="8248650" cy="4524315"/>
          </a:xfrm>
          <a:prstGeom prst="rect">
            <a:avLst/>
          </a:prstGeom>
        </p:spPr>
        <p:txBody>
          <a:bodyPr wrap="square">
            <a:spAutoFit/>
          </a:bodyPr>
          <a:lstStyle/>
          <a:p>
            <a:r>
              <a:rPr lang="en-US" altLang="zh-CN" dirty="0"/>
              <a:t>ASCII</a:t>
            </a:r>
          </a:p>
          <a:p>
            <a:endParaRPr lang="en-US" altLang="zh-CN" dirty="0"/>
          </a:p>
          <a:p>
            <a:r>
              <a:rPr lang="en-US" altLang="zh-CN" dirty="0"/>
              <a:t>DOS</a:t>
            </a:r>
            <a:r>
              <a:rPr lang="zh-CN" altLang="en-US" dirty="0"/>
              <a:t>字符集（又称</a:t>
            </a:r>
            <a:r>
              <a:rPr lang="en-US" altLang="zh-CN" dirty="0"/>
              <a:t>IBM</a:t>
            </a:r>
            <a:r>
              <a:rPr lang="zh-CN" altLang="en-US" dirty="0"/>
              <a:t>代码页）</a:t>
            </a:r>
          </a:p>
          <a:p>
            <a:r>
              <a:rPr lang="en-US" altLang="zh-CN" dirty="0"/>
              <a:t>CP437</a:t>
            </a:r>
          </a:p>
          <a:p>
            <a:r>
              <a:rPr lang="en-US" altLang="zh-CN" dirty="0"/>
              <a:t>CP737</a:t>
            </a:r>
          </a:p>
          <a:p>
            <a:endParaRPr lang="en-US" altLang="zh-CN" dirty="0"/>
          </a:p>
          <a:p>
            <a:r>
              <a:rPr lang="en-US" altLang="zh-CN" dirty="0"/>
              <a:t>Windows</a:t>
            </a:r>
            <a:r>
              <a:rPr lang="zh-CN" altLang="en-US" dirty="0"/>
              <a:t>字符集</a:t>
            </a:r>
          </a:p>
          <a:p>
            <a:r>
              <a:rPr lang="en-US" altLang="zh-CN" dirty="0"/>
              <a:t>Windows-1250</a:t>
            </a:r>
          </a:p>
          <a:p>
            <a:r>
              <a:rPr lang="en-US" altLang="zh-CN" dirty="0"/>
              <a:t>Windows-1251</a:t>
            </a:r>
            <a:r>
              <a:rPr lang="zh-CN" altLang="en-US" dirty="0"/>
              <a:t>用于西里尔字母表</a:t>
            </a:r>
          </a:p>
          <a:p>
            <a:endParaRPr lang="en-US" altLang="zh-CN" dirty="0"/>
          </a:p>
          <a:p>
            <a:r>
              <a:rPr lang="zh-CN" altLang="en-US" dirty="0"/>
              <a:t>中国大陆</a:t>
            </a:r>
          </a:p>
          <a:p>
            <a:r>
              <a:rPr lang="en-US" altLang="zh-CN" dirty="0"/>
              <a:t>GB 2312</a:t>
            </a:r>
          </a:p>
          <a:p>
            <a:r>
              <a:rPr lang="en-US" altLang="zh-CN" dirty="0"/>
              <a:t>GB 18030</a:t>
            </a:r>
          </a:p>
          <a:p>
            <a:endParaRPr lang="en-US" altLang="zh-CN" dirty="0"/>
          </a:p>
          <a:p>
            <a:r>
              <a:rPr lang="zh-CN" altLang="en-US" dirty="0"/>
              <a:t>港澳台</a:t>
            </a:r>
          </a:p>
          <a:p>
            <a:r>
              <a:rPr lang="en-US" altLang="zh-CN" dirty="0"/>
              <a:t>Big5 </a:t>
            </a:r>
            <a:r>
              <a:rPr lang="zh-CN" altLang="en-US" dirty="0"/>
              <a:t>大五碼</a:t>
            </a:r>
          </a:p>
        </p:txBody>
      </p:sp>
    </p:spTree>
    <p:extLst>
      <p:ext uri="{BB962C8B-B14F-4D97-AF65-F5344CB8AC3E}">
        <p14:creationId xmlns:p14="http://schemas.microsoft.com/office/powerpoint/2010/main" val="40787479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4"/>
            <a:ext cx="8248650" cy="553998"/>
          </a:xfrm>
          <a:prstGeom prst="rect">
            <a:avLst/>
          </a:prstGeom>
          <a:noFill/>
          <a:ln w="9525">
            <a:noFill/>
            <a:miter lim="800000"/>
            <a:headEnd/>
            <a:tailEnd/>
          </a:ln>
        </p:spPr>
        <p:txBody>
          <a:bodyPr>
            <a:spAutoFit/>
          </a:bodyPr>
          <a:lstStyle/>
          <a:p>
            <a:pPr eaLnBrk="1" hangingPunct="1"/>
            <a:r>
              <a:rPr lang="en-US" altLang="zh-CN" sz="3000" b="1" dirty="0">
                <a:solidFill>
                  <a:srgbClr val="000000"/>
                </a:solidFill>
                <a:latin typeface="微软雅黑" pitchFamily="34" charset="-122"/>
                <a:ea typeface="微软雅黑" pitchFamily="34" charset="-122"/>
              </a:rPr>
              <a:t>ISO 10646</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4" name="矩形 3"/>
          <p:cNvSpPr/>
          <p:nvPr/>
        </p:nvSpPr>
        <p:spPr>
          <a:xfrm>
            <a:off x="1992623" y="1700808"/>
            <a:ext cx="8248650" cy="1477328"/>
          </a:xfrm>
          <a:prstGeom prst="rect">
            <a:avLst/>
          </a:prstGeom>
        </p:spPr>
        <p:txBody>
          <a:bodyPr wrap="square">
            <a:spAutoFit/>
          </a:bodyPr>
          <a:lstStyle/>
          <a:p>
            <a:r>
              <a:rPr lang="en-US" altLang="zh-CN" dirty="0"/>
              <a:t>ISO/IEC 10646 </a:t>
            </a:r>
            <a:r>
              <a:rPr lang="zh-CN" altLang="en-US" dirty="0"/>
              <a:t>是一个字符集的国际标准编号，全称 </a:t>
            </a:r>
            <a:r>
              <a:rPr lang="en-US" altLang="zh-CN" dirty="0"/>
              <a:t>Information technology -- Universal Coded Character Set (UCS) </a:t>
            </a:r>
            <a:r>
              <a:rPr lang="zh-CN" altLang="en-US" dirty="0"/>
              <a:t>，缩写为</a:t>
            </a:r>
            <a:r>
              <a:rPr lang="en-US" altLang="zh-CN" dirty="0"/>
              <a:t>UCS</a:t>
            </a:r>
            <a:r>
              <a:rPr lang="zh-CN" altLang="en-US" dirty="0"/>
              <a:t>。</a:t>
            </a:r>
            <a:endParaRPr lang="en-US" altLang="zh-CN" dirty="0"/>
          </a:p>
          <a:p>
            <a:endParaRPr lang="en-US" altLang="zh-CN" dirty="0"/>
          </a:p>
          <a:p>
            <a:r>
              <a:rPr lang="zh-CN" altLang="en-US" dirty="0"/>
              <a:t>中文常翻译作通用多八位编码字符集。这个标准用于世界上各种语言文字的书面形式的表示、传送、交换、处理、储存、输入和展示，也包含了附加符号。</a:t>
            </a:r>
          </a:p>
        </p:txBody>
      </p:sp>
      <p:sp>
        <p:nvSpPr>
          <p:cNvPr id="2" name="矩形 1"/>
          <p:cNvSpPr/>
          <p:nvPr/>
        </p:nvSpPr>
        <p:spPr>
          <a:xfrm>
            <a:off x="2024063" y="5373217"/>
            <a:ext cx="6174432" cy="646331"/>
          </a:xfrm>
          <a:prstGeom prst="rect">
            <a:avLst/>
          </a:prstGeom>
        </p:spPr>
        <p:txBody>
          <a:bodyPr wrap="square">
            <a:spAutoFit/>
          </a:bodyPr>
          <a:lstStyle/>
          <a:p>
            <a:r>
              <a:rPr lang="en-US" altLang="zh-CN" i="1" dirty="0">
                <a:solidFill>
                  <a:schemeClr val="tx1">
                    <a:lumMod val="50000"/>
                    <a:lumOff val="50000"/>
                  </a:schemeClr>
                </a:solidFill>
              </a:rPr>
              <a:t>ISO: International Organization for Standardization</a:t>
            </a:r>
          </a:p>
          <a:p>
            <a:r>
              <a:rPr lang="en-US" altLang="zh-CN" i="1" dirty="0">
                <a:solidFill>
                  <a:schemeClr val="tx1">
                    <a:lumMod val="50000"/>
                    <a:lumOff val="50000"/>
                  </a:schemeClr>
                </a:solidFill>
              </a:rPr>
              <a:t>IEC: International </a:t>
            </a:r>
            <a:r>
              <a:rPr lang="en-US" altLang="zh-CN" i="1" dirty="0" err="1">
                <a:solidFill>
                  <a:schemeClr val="tx1">
                    <a:lumMod val="50000"/>
                    <a:lumOff val="50000"/>
                  </a:schemeClr>
                </a:solidFill>
              </a:rPr>
              <a:t>Electrotechnical</a:t>
            </a:r>
            <a:r>
              <a:rPr lang="en-US" altLang="zh-CN" i="1" dirty="0">
                <a:solidFill>
                  <a:schemeClr val="tx1">
                    <a:lumMod val="50000"/>
                    <a:lumOff val="50000"/>
                  </a:schemeClr>
                </a:solidFill>
              </a:rPr>
              <a:t> Commission</a:t>
            </a:r>
          </a:p>
        </p:txBody>
      </p:sp>
    </p:spTree>
    <p:extLst>
      <p:ext uri="{BB962C8B-B14F-4D97-AF65-F5344CB8AC3E}">
        <p14:creationId xmlns:p14="http://schemas.microsoft.com/office/powerpoint/2010/main" val="31870770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4"/>
            <a:ext cx="8248650" cy="553998"/>
          </a:xfrm>
          <a:prstGeom prst="rect">
            <a:avLst/>
          </a:prstGeom>
          <a:noFill/>
          <a:ln w="9525">
            <a:noFill/>
            <a:miter lim="800000"/>
            <a:headEnd/>
            <a:tailEnd/>
          </a:ln>
        </p:spPr>
        <p:txBody>
          <a:bodyPr>
            <a:spAutoFit/>
          </a:bodyPr>
          <a:lstStyle/>
          <a:p>
            <a:pPr eaLnBrk="1" hangingPunct="1"/>
            <a:r>
              <a:rPr lang="en-US" altLang="zh-CN" sz="3000" b="1" dirty="0">
                <a:solidFill>
                  <a:srgbClr val="000000"/>
                </a:solidFill>
                <a:latin typeface="微软雅黑" pitchFamily="34" charset="-122"/>
                <a:ea typeface="微软雅黑" pitchFamily="34" charset="-122"/>
              </a:rPr>
              <a:t>UCS (Universal Coded Character Set)</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4" name="矩形 3"/>
          <p:cNvSpPr/>
          <p:nvPr/>
        </p:nvSpPr>
        <p:spPr>
          <a:xfrm>
            <a:off x="1992623" y="1412776"/>
            <a:ext cx="8248650" cy="3970318"/>
          </a:xfrm>
          <a:prstGeom prst="rect">
            <a:avLst/>
          </a:prstGeom>
        </p:spPr>
        <p:txBody>
          <a:bodyPr wrap="square">
            <a:spAutoFit/>
          </a:bodyPr>
          <a:lstStyle/>
          <a:p>
            <a:r>
              <a:rPr lang="en-US" altLang="zh-CN" dirty="0"/>
              <a:t>The Universal Coded Character Set (UCS), defined by the International Standard ISO/IEC 10646, Information technology — Universal Coded Character Set (UCS) (plus amendments to that standard), is a standard set of characters upon which many character encodings are based. </a:t>
            </a:r>
          </a:p>
          <a:p>
            <a:endParaRPr lang="en-US" altLang="zh-CN" dirty="0"/>
          </a:p>
          <a:p>
            <a:r>
              <a:rPr lang="en-US" altLang="zh-CN" dirty="0"/>
              <a:t>The UCS contains nearly </a:t>
            </a:r>
            <a:r>
              <a:rPr lang="en-US" altLang="zh-CN" b="1" i="1" dirty="0"/>
              <a:t>one hundred thousand </a:t>
            </a:r>
            <a:r>
              <a:rPr lang="en-US" altLang="zh-CN" dirty="0"/>
              <a:t>abstract characters, each identified by an unambiguous name and an integer number called its </a:t>
            </a:r>
            <a:r>
              <a:rPr lang="en-US" altLang="zh-CN" b="1" i="1" dirty="0"/>
              <a:t>code point</a:t>
            </a:r>
            <a:r>
              <a:rPr lang="en-US" altLang="zh-CN" dirty="0"/>
              <a:t>.</a:t>
            </a:r>
          </a:p>
          <a:p>
            <a:endParaRPr lang="en-US" altLang="zh-CN" dirty="0"/>
          </a:p>
          <a:p>
            <a:r>
              <a:rPr lang="en-US" altLang="zh-CN" dirty="0"/>
              <a:t>The UCS has over </a:t>
            </a:r>
            <a:r>
              <a:rPr lang="en-US" altLang="zh-CN" i="1" dirty="0"/>
              <a:t>1.1 million </a:t>
            </a:r>
            <a:r>
              <a:rPr lang="en-US" altLang="zh-CN" dirty="0"/>
              <a:t>code points available for use, but only the first 65,536 (the Basic Multilingual Plane, or </a:t>
            </a:r>
            <a:r>
              <a:rPr lang="en-US" altLang="zh-CN" b="1" i="1" dirty="0"/>
              <a:t>BMP</a:t>
            </a:r>
            <a:r>
              <a:rPr lang="en-US" altLang="zh-CN" dirty="0"/>
              <a:t>) had entered into common use before 2000. This situation began changing when the People's Republic of China (PRC) ruled in 2000 that all software sold in its jurisdiction would have to support GB 18030. This required software intended for sale in the PRC to move beyond the BMP.</a:t>
            </a:r>
          </a:p>
          <a:p>
            <a:endParaRPr lang="zh-CN" altLang="en-US" dirty="0"/>
          </a:p>
        </p:txBody>
      </p:sp>
      <p:sp>
        <p:nvSpPr>
          <p:cNvPr id="3" name="矩形 2"/>
          <p:cNvSpPr/>
          <p:nvPr/>
        </p:nvSpPr>
        <p:spPr>
          <a:xfrm>
            <a:off x="1992623" y="6058569"/>
            <a:ext cx="3841564" cy="646331"/>
          </a:xfrm>
          <a:prstGeom prst="rect">
            <a:avLst/>
          </a:prstGeom>
        </p:spPr>
        <p:txBody>
          <a:bodyPr wrap="none">
            <a:spAutoFit/>
          </a:bodyPr>
          <a:lstStyle/>
          <a:p>
            <a:r>
              <a:rPr lang="en-US" altLang="zh-CN" dirty="0"/>
              <a:t>BMP: Basic Multilingual Plane</a:t>
            </a:r>
          </a:p>
          <a:p>
            <a:r>
              <a:rPr lang="zh-CN" altLang="en-US" dirty="0"/>
              <a:t>编码范围：</a:t>
            </a:r>
            <a:r>
              <a:rPr lang="en-US" altLang="zh-CN" dirty="0"/>
              <a:t>0 ~ 1114111</a:t>
            </a:r>
            <a:r>
              <a:rPr lang="zh-CN" altLang="en-US" dirty="0"/>
              <a:t>， </a:t>
            </a:r>
            <a:r>
              <a:rPr lang="en-US" altLang="zh-CN" dirty="0"/>
              <a:t>17*65536</a:t>
            </a:r>
            <a:endParaRPr lang="zh-CN" altLang="en-US" dirty="0"/>
          </a:p>
        </p:txBody>
      </p:sp>
    </p:spTree>
    <p:extLst>
      <p:ext uri="{BB962C8B-B14F-4D97-AF65-F5344CB8AC3E}">
        <p14:creationId xmlns:p14="http://schemas.microsoft.com/office/powerpoint/2010/main" val="1211600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2024063" y="500064"/>
            <a:ext cx="8248650" cy="553998"/>
          </a:xfrm>
          <a:prstGeom prst="rect">
            <a:avLst/>
          </a:prstGeom>
          <a:noFill/>
          <a:ln w="9525">
            <a:noFill/>
            <a:miter lim="800000"/>
            <a:headEnd/>
            <a:tailEnd/>
          </a:ln>
        </p:spPr>
        <p:txBody>
          <a:bodyPr>
            <a:spAutoFit/>
          </a:bodyPr>
          <a:lstStyle/>
          <a:p>
            <a:pPr eaLnBrk="1" hangingPunct="1"/>
            <a:r>
              <a:rPr lang="en-US" altLang="zh-CN" sz="3000" b="1" dirty="0">
                <a:solidFill>
                  <a:srgbClr val="000000"/>
                </a:solidFill>
                <a:latin typeface="微软雅黑" pitchFamily="34" charset="-122"/>
                <a:ea typeface="微软雅黑" pitchFamily="34" charset="-122"/>
              </a:rPr>
              <a:t>UCS (Universal Coded Character Set)</a:t>
            </a:r>
            <a:endParaRPr lang="zh-CN" altLang="en-US" sz="3000" b="1" dirty="0">
              <a:solidFill>
                <a:srgbClr val="000000"/>
              </a:solidFill>
              <a:latin typeface="微软雅黑" pitchFamily="34" charset="-122"/>
              <a:ea typeface="微软雅黑" pitchFamily="34" charset="-122"/>
            </a:endParaRPr>
          </a:p>
        </p:txBody>
      </p:sp>
      <p:sp>
        <p:nvSpPr>
          <p:cNvPr id="6147" name="Rectangle 6"/>
          <p:cNvSpPr>
            <a:spLocks noChangeArrowheads="1"/>
          </p:cNvSpPr>
          <p:nvPr/>
        </p:nvSpPr>
        <p:spPr bwMode="auto">
          <a:xfrm>
            <a:off x="1524001" y="-184667"/>
            <a:ext cx="184731" cy="369332"/>
          </a:xfrm>
          <a:prstGeom prst="rect">
            <a:avLst/>
          </a:prstGeom>
          <a:noFill/>
          <a:ln w="9525">
            <a:noFill/>
            <a:miter lim="800000"/>
            <a:headEnd/>
            <a:tailEnd/>
          </a:ln>
        </p:spPr>
        <p:txBody>
          <a:bodyPr wrap="none" anchor="ctr">
            <a:spAutoFit/>
          </a:bodyPr>
          <a:lstStyle/>
          <a:p>
            <a:pPr eaLnBrk="1" hangingPunct="1"/>
            <a:endParaRPr lang="zh-CN" altLang="en-US">
              <a:solidFill>
                <a:srgbClr val="000000"/>
              </a:solidFill>
            </a:endParaRPr>
          </a:p>
        </p:txBody>
      </p:sp>
      <p:sp>
        <p:nvSpPr>
          <p:cNvPr id="4" name="矩形 3"/>
          <p:cNvSpPr/>
          <p:nvPr/>
        </p:nvSpPr>
        <p:spPr>
          <a:xfrm>
            <a:off x="1992623" y="1412776"/>
            <a:ext cx="8248650" cy="2308324"/>
          </a:xfrm>
          <a:prstGeom prst="rect">
            <a:avLst/>
          </a:prstGeom>
        </p:spPr>
        <p:txBody>
          <a:bodyPr wrap="square">
            <a:spAutoFit/>
          </a:bodyPr>
          <a:lstStyle/>
          <a:p>
            <a:r>
              <a:rPr lang="en-US" altLang="zh-CN" b="1" dirty="0"/>
              <a:t>UCS-4</a:t>
            </a:r>
            <a:r>
              <a:rPr lang="en-US" altLang="zh-CN" dirty="0"/>
              <a:t>, four bytes for every character, enabling the simple encoding of all characters</a:t>
            </a:r>
          </a:p>
          <a:p>
            <a:endParaRPr lang="en-US" altLang="zh-CN" dirty="0"/>
          </a:p>
          <a:p>
            <a:r>
              <a:rPr lang="en-US" altLang="zh-CN" b="1" dirty="0"/>
              <a:t>UCS-2</a:t>
            </a:r>
            <a:r>
              <a:rPr lang="en-US" altLang="zh-CN" dirty="0"/>
              <a:t>, two bytes for every character, enabling the encoding of the first plane, 0x20, the Basic Multilingual Plane, containing the first 36,864 </a:t>
            </a:r>
            <a:r>
              <a:rPr lang="en-US" altLang="zh-CN" dirty="0" err="1"/>
              <a:t>codepoints</a:t>
            </a:r>
            <a:r>
              <a:rPr lang="en-US" altLang="zh-CN" dirty="0"/>
              <a:t>, straightforwardly, and other planes and groups by switching to them with </a:t>
            </a:r>
            <a:r>
              <a:rPr lang="en-US" altLang="zh-CN" b="1" i="1" dirty="0"/>
              <a:t>ISO 2022 </a:t>
            </a:r>
            <a:r>
              <a:rPr lang="en-US" altLang="zh-CN" dirty="0"/>
              <a:t>escape sequences</a:t>
            </a:r>
          </a:p>
          <a:p>
            <a:endParaRPr lang="en-US" altLang="zh-CN" dirty="0"/>
          </a:p>
          <a:p>
            <a:r>
              <a:rPr lang="en-US" altLang="zh-CN" b="1" dirty="0"/>
              <a:t>UCS-1</a:t>
            </a:r>
            <a:r>
              <a:rPr lang="en-US" altLang="zh-CN" dirty="0"/>
              <a:t>, which encodes all the characters in sequences of bytes of varying length (1 to 5 bytes, each of which contain no control codes)</a:t>
            </a:r>
            <a:endParaRPr lang="zh-CN" altLang="en-US" dirty="0"/>
          </a:p>
        </p:txBody>
      </p:sp>
      <p:sp>
        <p:nvSpPr>
          <p:cNvPr id="2" name="矩形 1"/>
          <p:cNvSpPr/>
          <p:nvPr/>
        </p:nvSpPr>
        <p:spPr>
          <a:xfrm>
            <a:off x="2024063" y="5661249"/>
            <a:ext cx="6408712" cy="646331"/>
          </a:xfrm>
          <a:prstGeom prst="rect">
            <a:avLst/>
          </a:prstGeom>
        </p:spPr>
        <p:txBody>
          <a:bodyPr wrap="square">
            <a:spAutoFit/>
          </a:bodyPr>
          <a:lstStyle/>
          <a:p>
            <a:r>
              <a:rPr lang="fr-FR" altLang="zh-CN" i="1" dirty="0">
                <a:solidFill>
                  <a:schemeClr val="tx1">
                    <a:lumMod val="50000"/>
                    <a:lumOff val="50000"/>
                  </a:schemeClr>
                </a:solidFill>
              </a:rPr>
              <a:t>Unicode UCS-2 Code Chart</a:t>
            </a:r>
          </a:p>
          <a:p>
            <a:r>
              <a:rPr lang="fr-FR" altLang="zh-CN" i="1" dirty="0">
                <a:solidFill>
                  <a:schemeClr val="tx1">
                    <a:lumMod val="50000"/>
                    <a:lumOff val="50000"/>
                  </a:schemeClr>
                </a:solidFill>
              </a:rPr>
              <a:t>http://www.columbia.edu/kermit/ucs2.html</a:t>
            </a:r>
            <a:endParaRPr lang="zh-CN" altLang="en-US" i="1" dirty="0">
              <a:solidFill>
                <a:schemeClr val="tx1">
                  <a:lumMod val="50000"/>
                  <a:lumOff val="50000"/>
                </a:schemeClr>
              </a:solidFill>
            </a:endParaRPr>
          </a:p>
        </p:txBody>
      </p:sp>
    </p:spTree>
    <p:extLst>
      <p:ext uri="{BB962C8B-B14F-4D97-AF65-F5344CB8AC3E}">
        <p14:creationId xmlns:p14="http://schemas.microsoft.com/office/powerpoint/2010/main" val="3354300731"/>
      </p:ext>
    </p:extLst>
  </p:cSld>
  <p:clrMapOvr>
    <a:masterClrMapping/>
  </p:clrMapOvr>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TotalTime>
  <Words>2728</Words>
  <Application>Microsoft Office PowerPoint</Application>
  <PresentationFormat>宽屏</PresentationFormat>
  <Paragraphs>245</Paragraphs>
  <Slides>39</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宋体</vt:lpstr>
      <vt:lpstr>微软雅黑</vt:lpstr>
      <vt:lpstr>幼圆</vt:lpstr>
      <vt:lpstr>Arial</vt:lpstr>
      <vt:lpstr>Calibri</vt:lpstr>
      <vt:lpstr>Century Gothic</vt:lpstr>
      <vt:lpstr>Wingdings 3</vt:lpstr>
      <vt:lpstr>Wisp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 Yang</dc:creator>
  <cp:lastModifiedBy>Yang Qi</cp:lastModifiedBy>
  <cp:revision>2</cp:revision>
  <dcterms:created xsi:type="dcterms:W3CDTF">2016-01-05T07:04:21Z</dcterms:created>
  <dcterms:modified xsi:type="dcterms:W3CDTF">2018-10-24T09:44:44Z</dcterms:modified>
</cp:coreProperties>
</file>