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1"/>
    <p:restoredTop sz="94659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35F5-8610-1D45-AB36-379C1507C3B4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03E61-1A89-014C-8AEC-BC7B77000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03E61-1A89-014C-8AEC-BC7B770002A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BB15-2F12-6D4D-BDE1-4D38CEA48DB9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56A3-92B1-4B48-BE0A-3FAC5BD594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45718"/>
            <a:ext cx="12192000" cy="14673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696" y="2711116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</a:rPr>
              <a:t>老师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QQ: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865300001</a:t>
            </a:r>
            <a:endParaRPr kumimoji="1"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" y="466443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</a:rPr>
              <a:t>密码学进阶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557281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</a:rPr>
              <a:t>讲师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:Hank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6" y="1010661"/>
            <a:ext cx="3384994" cy="619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3357155" y="3557937"/>
            <a:ext cx="1220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姿势从未如此性感</a:t>
            </a:r>
            <a:r>
              <a:rPr kumimoji="1" lang="en-US" altLang="zh-CN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</a:rPr>
              <a:t>学习从未如此快乐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018" y="365760"/>
            <a:ext cx="1014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对称加密算法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zh-CN" altLang="en-US" dirty="0">
                <a:sym typeface="Wingdings"/>
              </a:rPr>
              <a:t>传统加密算法</a:t>
            </a:r>
            <a:r>
              <a:rPr kumimoji="1" lang="en-US" altLang="zh-CN" dirty="0">
                <a:sym typeface="Wingdings"/>
              </a:rPr>
              <a:t>)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zh-CN" altLang="en-US" dirty="0" smtClean="0"/>
              <a:t>密钥  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它的管理工作非常重要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定期更换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密钥加密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等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..</a:t>
            </a:r>
            <a:endParaRPr kumimoji="1" lang="en-US" altLang="zh-CN" dirty="0"/>
          </a:p>
          <a:p>
            <a:r>
              <a:rPr kumimoji="1" lang="zh-CN" altLang="en-US" dirty="0"/>
              <a:t>    明文通过密钥加密密文</a:t>
            </a:r>
            <a:endParaRPr kumimoji="1" lang="en-US" altLang="zh-CN" dirty="0"/>
          </a:p>
          <a:p>
            <a:r>
              <a:rPr kumimoji="1" lang="zh-CN" altLang="en-US" dirty="0"/>
              <a:t>    密文通过密钥解密明文</a:t>
            </a:r>
            <a:endParaRPr kumimoji="1" lang="en-US" altLang="zh-CN" dirty="0"/>
          </a:p>
          <a:p>
            <a:r>
              <a:rPr kumimoji="1" lang="zh-CN" altLang="en-US" dirty="0" smtClean="0"/>
              <a:t> 经典算法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-DES</a:t>
            </a:r>
            <a:r>
              <a:rPr kumimoji="1" lang="zh-CN" altLang="en-US" dirty="0" smtClean="0"/>
              <a:t>        数据加密标准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用的少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因为强度不够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-3DES</a:t>
            </a:r>
            <a:r>
              <a:rPr kumimoji="1" lang="zh-CN" altLang="en-US" dirty="0" smtClean="0"/>
              <a:t>      使用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个密钥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对相同的数据执行三次加密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强度增强</a:t>
            </a:r>
            <a:r>
              <a:rPr kumimoji="1" lang="en-US" altLang="zh-CN" dirty="0" smtClean="0"/>
              <a:t>!</a:t>
            </a:r>
          </a:p>
          <a:p>
            <a:r>
              <a:rPr kumimoji="1" lang="en-US" altLang="zh-CN" dirty="0" smtClean="0"/>
              <a:t>-AES</a:t>
            </a:r>
            <a:r>
              <a:rPr kumimoji="1" lang="zh-CN" altLang="en-US" dirty="0" smtClean="0"/>
              <a:t>         高级加密标准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目前美国国家安全局使用的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苹果的钥匙串访问就是使用</a:t>
            </a:r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加密</a:t>
            </a:r>
            <a:r>
              <a:rPr kumimoji="1" lang="en-US" altLang="zh-CN" dirty="0" smtClean="0"/>
              <a:t>!!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893" y="3215019"/>
            <a:ext cx="1014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ECB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CBC</a:t>
            </a:r>
          </a:p>
          <a:p>
            <a:r>
              <a:rPr kumimoji="1" lang="en-US" altLang="zh-CN" dirty="0" smtClean="0"/>
              <a:t>ECB:</a:t>
            </a:r>
            <a:r>
              <a:rPr kumimoji="1" lang="zh-CN" altLang="en-US" dirty="0" smtClean="0"/>
              <a:t>电子代码本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就是每一块数据独立加密</a:t>
            </a:r>
            <a:r>
              <a:rPr kumimoji="1" lang="en-US" altLang="zh-CN" dirty="0" smtClean="0"/>
              <a:t>!!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将一个大的数据块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拆分成若干个小块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一次加密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67543" y="3921191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0790" y="3921191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9367" y="3934254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4037" y="3921192"/>
            <a:ext cx="60786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00503" y="3934254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72268" y="3934255"/>
            <a:ext cx="60786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8247" y="3921191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27618" y="3934254"/>
            <a:ext cx="548640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6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188720" y="483326"/>
            <a:ext cx="1003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密码块</a:t>
            </a:r>
            <a:r>
              <a:rPr kumimoji="1" lang="zh-CN" altLang="en-US" dirty="0" smtClean="0">
                <a:solidFill>
                  <a:srgbClr val="FF0000"/>
                </a:solidFill>
              </a:rPr>
              <a:t>链</a:t>
            </a:r>
            <a:r>
              <a:rPr kumimoji="1" lang="en-US" altLang="zh-CN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dirty="0" smtClean="0"/>
              <a:t>使用一个密钥 和 一个初始化向量</a:t>
            </a:r>
            <a:r>
              <a:rPr kumimoji="1" lang="en-US" altLang="zh-CN" dirty="0" smtClean="0"/>
              <a:t>[IV]</a:t>
            </a:r>
            <a:r>
              <a:rPr kumimoji="1" lang="zh-CN" altLang="en-US" dirty="0" smtClean="0"/>
              <a:t>对数据执行加密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CBC</a:t>
            </a:r>
            <a:r>
              <a:rPr kumimoji="1" lang="zh-CN" altLang="en-US" dirty="0" smtClean="0"/>
              <a:t>加密可以有保证数据完整性</a:t>
            </a:r>
            <a:r>
              <a:rPr kumimoji="1" lang="en-US" altLang="zh-CN" dirty="0" smtClean="0"/>
              <a:t>,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188" y="1129657"/>
            <a:ext cx="561703" cy="509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3733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2278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0823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9368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67913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36458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05005" y="1129657"/>
            <a:ext cx="56170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肘形连接符 13"/>
          <p:cNvCxnSpPr>
            <a:stCxn id="5" idx="2"/>
            <a:endCxn id="6" idx="2"/>
          </p:cNvCxnSpPr>
          <p:nvPr/>
        </p:nvCxnSpPr>
        <p:spPr>
          <a:xfrm rot="16200000" flipH="1">
            <a:off x="2890312" y="1354835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3556519" y="1361186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H="1">
            <a:off x="4136037" y="1361186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6200000" flipH="1">
            <a:off x="4678018" y="1361187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5178977" y="1373888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6200000" flipH="1">
            <a:off x="5757107" y="1373888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83002" y="1386590"/>
            <a:ext cx="12700" cy="5685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3143" y="404949"/>
            <a:ext cx="102151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公元前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凯撒大帝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二战的故事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美国 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 日军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集结所有的海军力量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AF</a:t>
            </a:r>
            <a:r>
              <a:rPr kumimoji="1" lang="zh-CN" altLang="en-US" dirty="0" smtClean="0"/>
              <a:t> 地方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中途岛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上世纪</a:t>
            </a:r>
            <a:r>
              <a:rPr kumimoji="1" lang="en-US" altLang="zh-CN" dirty="0" smtClean="0"/>
              <a:t>70</a:t>
            </a:r>
            <a:r>
              <a:rPr kumimoji="1" lang="zh-CN" altLang="en-US" dirty="0" smtClean="0"/>
              <a:t>年代出现了一个伟大的加密算法</a:t>
            </a:r>
            <a:r>
              <a:rPr kumimoji="1" lang="en-US" altLang="zh-CN" dirty="0" smtClean="0"/>
              <a:t>(RSA)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1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081" y="378823"/>
            <a:ext cx="11064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加密算法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哈希算法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散列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不可逆运算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对称加密算法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非对称加密算法</a:t>
            </a:r>
            <a:r>
              <a:rPr kumimoji="1" lang="en-US" altLang="zh-CN" dirty="0" smtClean="0"/>
              <a:t>(RSA)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0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497" y="45402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哈希的特点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不可逆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结果是定长的</a:t>
            </a:r>
            <a:r>
              <a:rPr kumimoji="1" lang="en-US" altLang="zh-CN" dirty="0" smtClean="0"/>
              <a:t>,MD5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!!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相同的数据加密之后的结果是一样的</a:t>
            </a:r>
            <a:r>
              <a:rPr kumimoji="1" lang="en-US" altLang="zh-CN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900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1" y="1254033"/>
            <a:ext cx="1449977" cy="248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6609806" y="1319347"/>
            <a:ext cx="4545874" cy="24166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账号</a:t>
            </a:r>
            <a:r>
              <a:rPr kumimoji="1" lang="en-US" altLang="zh-CN" dirty="0" smtClean="0"/>
              <a:t>:hank</a:t>
            </a:r>
          </a:p>
          <a:p>
            <a:pPr algn="ctr"/>
            <a:r>
              <a:rPr kumimoji="1" lang="en-US" altLang="zh-CN" dirty="0" smtClean="0"/>
              <a:t>KEY:@”hank”</a:t>
            </a:r>
          </a:p>
          <a:p>
            <a:pPr algn="ctr"/>
            <a:r>
              <a:rPr kumimoji="1" lang="zh-CN" altLang="en-US" dirty="0" smtClean="0"/>
              <a:t>密码</a:t>
            </a:r>
            <a:r>
              <a:rPr kumimoji="1" lang="en-US" altLang="zh-CN" dirty="0" smtClean="0"/>
              <a:t>:</a:t>
            </a:r>
            <a:r>
              <a:rPr lang="it-IT" altLang="zh-CN" dirty="0"/>
              <a:t>e9cdab82d48dcd37af7734b6617357e6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2"/>
          </p:cNvCxnSpPr>
          <p:nvPr/>
        </p:nvCxnSpPr>
        <p:spPr>
          <a:xfrm>
            <a:off x="2821578" y="2495005"/>
            <a:ext cx="3788228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14354" y="168510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账号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hank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568543" y="2527662"/>
            <a:ext cx="1136468" cy="2024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23852" y="3172487"/>
            <a:ext cx="574766" cy="48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75247" y="3967535"/>
            <a:ext cx="1337771" cy="241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17" idx="3"/>
            <a:endCxn id="5" idx="2"/>
          </p:cNvCxnSpPr>
          <p:nvPr/>
        </p:nvCxnSpPr>
        <p:spPr>
          <a:xfrm flipV="1">
            <a:off x="2913018" y="2527662"/>
            <a:ext cx="3696788" cy="264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575247" y="5900838"/>
            <a:ext cx="574766" cy="48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93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1965" y="672737"/>
            <a:ext cx="1854926" cy="312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6479177" y="1384662"/>
            <a:ext cx="4624252" cy="16981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3406" y="4349931"/>
            <a:ext cx="3827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1.KEY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@”hank”</a:t>
            </a:r>
          </a:p>
          <a:p>
            <a:r>
              <a:rPr kumimoji="1" lang="en-US" altLang="zh-CN" dirty="0" smtClean="0"/>
              <a:t>2.(HMAC</a:t>
            </a:r>
            <a:r>
              <a:rPr kumimoji="1" lang="zh-CN" altLang="en-US" dirty="0" smtClean="0"/>
              <a:t>密码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‘201705302137’).MD5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做到每次加密的结果是不一样的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44937" y="3794759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账号</a:t>
            </a:r>
            <a:endParaRPr kumimoji="1" lang="en-US" altLang="zh-CN" dirty="0" smtClean="0"/>
          </a:p>
          <a:p>
            <a:r>
              <a:rPr kumimoji="1" lang="en-US" altLang="zh-CN" dirty="0" smtClean="0"/>
              <a:t>2.KEY:@”hank”</a:t>
            </a:r>
          </a:p>
          <a:p>
            <a:r>
              <a:rPr kumimoji="1" lang="en-US" altLang="zh-CN" dirty="0" smtClean="0"/>
              <a:t>3.HMAC</a:t>
            </a:r>
            <a:r>
              <a:rPr kumimoji="1" lang="zh-CN" altLang="en-US" dirty="0" smtClean="0"/>
              <a:t>密码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4.(HMAC</a:t>
            </a:r>
            <a:r>
              <a:rPr kumimoji="1" lang="zh-CN" altLang="en-US" dirty="0" smtClean="0"/>
              <a:t>密码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‘201705302138’).MD5</a:t>
            </a:r>
          </a:p>
          <a:p>
            <a:r>
              <a:rPr kumimoji="1" lang="en-US" altLang="zh-CN" dirty="0" smtClean="0"/>
              <a:t>5.(</a:t>
            </a:r>
            <a:r>
              <a:rPr kumimoji="1" lang="en-US" altLang="zh-CN" dirty="0"/>
              <a:t>HMAC</a:t>
            </a:r>
            <a:r>
              <a:rPr kumimoji="1" lang="zh-CN" altLang="en-US" dirty="0"/>
              <a:t>密码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smtClean="0"/>
              <a:t>201705302137’).</a:t>
            </a:r>
            <a:r>
              <a:rPr kumimoji="1" lang="en-US" altLang="zh-CN" dirty="0"/>
              <a:t>MD5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5840" y="391886"/>
            <a:ext cx="987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哈希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搜索引擎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拆词搜索</a:t>
            </a:r>
            <a:r>
              <a:rPr kumimoji="1" lang="en-US" altLang="zh-CN" dirty="0" smtClean="0"/>
              <a:t>!!!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Hank</a:t>
            </a:r>
            <a:r>
              <a:rPr kumimoji="1" lang="zh-CN" altLang="en-US" dirty="0" smtClean="0"/>
              <a:t>  长沙</a:t>
            </a:r>
            <a:endParaRPr kumimoji="1" lang="en-US" altLang="zh-CN" dirty="0"/>
          </a:p>
          <a:p>
            <a:r>
              <a:rPr kumimoji="1" lang="zh-CN" altLang="en-US" dirty="0" smtClean="0"/>
              <a:t>长沙 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Hank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哈希</a:t>
            </a:r>
            <a:r>
              <a:rPr kumimoji="1" lang="en-US" altLang="zh-CN" dirty="0" smtClean="0"/>
              <a:t>!!</a:t>
            </a:r>
          </a:p>
          <a:p>
            <a:r>
              <a:rPr kumimoji="1" lang="zh-CN" altLang="en-US" dirty="0"/>
              <a:t>长沙</a:t>
            </a:r>
            <a:r>
              <a:rPr kumimoji="1" lang="en-US" altLang="zh-CN" dirty="0"/>
              <a:t>:</a:t>
            </a:r>
            <a:r>
              <a:rPr lang="cs-CZ" altLang="zh-CN" dirty="0" smtClean="0"/>
              <a:t>6b357589b12f6141fc48c4b0375ef2f9</a:t>
            </a:r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is-IS" altLang="zh-CN" dirty="0" smtClean="0"/>
              <a:t>1bdf605991920db11cbdf8508204c4eb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Hank:</a:t>
            </a:r>
            <a:r>
              <a:rPr lang="en-US" altLang="zh-CN" dirty="0" smtClean="0"/>
              <a:t>b6dfea72ba631c88abe4a1d17114bfcf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3+1+2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583" y="431075"/>
            <a:ext cx="103457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百度云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err="1"/>
              <a:t>Hank.av</a:t>
            </a:r>
            <a:endParaRPr kumimoji="1" lang="en-US" altLang="zh-CN" dirty="0"/>
          </a:p>
          <a:p>
            <a:r>
              <a:rPr kumimoji="1" lang="zh-CN" altLang="en-US" dirty="0" smtClean="0"/>
              <a:t>秒传功能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  数据进行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 然后对比服务器数据的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sz="5400" dirty="0" smtClean="0"/>
              <a:t>以下内容 是属于高级程序员的话题</a:t>
            </a:r>
            <a:r>
              <a:rPr kumimoji="1" lang="en-US" altLang="zh-CN" sz="5400" dirty="0" smtClean="0"/>
              <a:t>!!!</a:t>
            </a:r>
          </a:p>
          <a:p>
            <a:r>
              <a:rPr kumimoji="1" lang="zh-CN" altLang="en-US" sz="5400" dirty="0" smtClean="0"/>
              <a:t>主要的目的</a:t>
            </a:r>
            <a:r>
              <a:rPr kumimoji="1" lang="en-US" altLang="zh-CN" sz="5400" dirty="0" smtClean="0"/>
              <a:t>:</a:t>
            </a:r>
            <a:r>
              <a:rPr kumimoji="1" lang="zh-CN" altLang="en-US" sz="5400" dirty="0" smtClean="0"/>
              <a:t>要知道如何加密以及线索</a:t>
            </a:r>
            <a:r>
              <a:rPr kumimoji="1" lang="en-US" altLang="zh-CN" sz="5400" dirty="0" smtClean="0"/>
              <a:t>!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61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3143" y="522514"/>
            <a:ext cx="10136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散列 </a:t>
            </a:r>
            <a:r>
              <a:rPr kumimoji="1" lang="en-US" altLang="zh-CN" dirty="0" smtClean="0"/>
              <a:t>	</a:t>
            </a:r>
          </a:p>
          <a:p>
            <a:pPr marL="285750" indent="-285750">
              <a:buFontTx/>
              <a:buChar char="-"/>
            </a:pPr>
            <a:r>
              <a:rPr kumimoji="1" lang="zh-CN" altLang="en-US" dirty="0" smtClean="0"/>
              <a:t>不可逆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密码识别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==============================================================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对称加密算法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zh-CN" altLang="en-US" dirty="0" smtClean="0">
                <a:sym typeface="Wingdings"/>
              </a:rPr>
              <a:t>传统加密算法</a:t>
            </a:r>
            <a:r>
              <a:rPr kumimoji="1" lang="en-US" altLang="zh-CN" dirty="0" smtClean="0">
                <a:sym typeface="Wingdings"/>
              </a:rPr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密钥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明文通过密钥加密密文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密文通过密钥解密明文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非对称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zh-CN" altLang="en-US" dirty="0" smtClean="0">
                <a:sym typeface="Wingdings"/>
              </a:rPr>
              <a:t>现代加密算法</a:t>
            </a:r>
            <a:r>
              <a:rPr kumimoji="1" lang="en-US" altLang="zh-CN" dirty="0" smtClean="0">
                <a:sym typeface="Wingdings"/>
              </a:rPr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公钥  私钥</a:t>
            </a:r>
            <a:endParaRPr kumimoji="1" lang="en-US" altLang="zh-CN" dirty="0"/>
          </a:p>
          <a:p>
            <a:r>
              <a:rPr kumimoji="1" lang="zh-CN" altLang="en-US" dirty="0" smtClean="0"/>
              <a:t>用公钥加密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用私钥解密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用私钥加密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用公钥解密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5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31402</TotalTime>
  <Words>363</Words>
  <Application>Microsoft Macintosh PowerPoint</Application>
  <PresentationFormat>宽屏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242</cp:revision>
  <dcterms:created xsi:type="dcterms:W3CDTF">2016-12-16T07:14:35Z</dcterms:created>
  <dcterms:modified xsi:type="dcterms:W3CDTF">2017-05-30T15:30:50Z</dcterms:modified>
</cp:coreProperties>
</file>