
<file path=[Content_Types].xml><?xml version="1.0" encoding="utf-8"?>
<Types xmlns="http://schemas.openxmlformats.org/package/2006/content-types">
  <Default Extension="jpeg" ContentType="image/jpeg"/>
  <Default Extension="wdp" ContentType="image/vnd.ms-photo"/>
  <Default Extension="emf" ContentType="image/x-emf"/>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105"/>
  </p:handoutMasterIdLst>
  <p:sldIdLst>
    <p:sldId id="256" r:id="rId3"/>
    <p:sldId id="639" r:id="rId4"/>
    <p:sldId id="636" r:id="rId5"/>
    <p:sldId id="638" r:id="rId6"/>
    <p:sldId id="538" r:id="rId7"/>
    <p:sldId id="641" r:id="rId9"/>
    <p:sldId id="642" r:id="rId10"/>
    <p:sldId id="643" r:id="rId11"/>
    <p:sldId id="644" r:id="rId12"/>
    <p:sldId id="645" r:id="rId13"/>
    <p:sldId id="646" r:id="rId14"/>
    <p:sldId id="647" r:id="rId15"/>
    <p:sldId id="648" r:id="rId16"/>
    <p:sldId id="547" r:id="rId17"/>
    <p:sldId id="548" r:id="rId18"/>
    <p:sldId id="649" r:id="rId19"/>
    <p:sldId id="650" r:id="rId20"/>
    <p:sldId id="744" r:id="rId21"/>
    <p:sldId id="743" r:id="rId22"/>
    <p:sldId id="651" r:id="rId23"/>
    <p:sldId id="652" r:id="rId24"/>
    <p:sldId id="653" r:id="rId25"/>
    <p:sldId id="654" r:id="rId26"/>
    <p:sldId id="655" r:id="rId27"/>
    <p:sldId id="656" r:id="rId28"/>
    <p:sldId id="657" r:id="rId29"/>
    <p:sldId id="658" r:id="rId30"/>
    <p:sldId id="659" r:id="rId31"/>
    <p:sldId id="660" r:id="rId32"/>
    <p:sldId id="661" r:id="rId33"/>
    <p:sldId id="662" r:id="rId34"/>
    <p:sldId id="663" r:id="rId35"/>
    <p:sldId id="732" r:id="rId36"/>
    <p:sldId id="733" r:id="rId37"/>
    <p:sldId id="734" r:id="rId38"/>
    <p:sldId id="735" r:id="rId39"/>
    <p:sldId id="736" r:id="rId40"/>
    <p:sldId id="737" r:id="rId41"/>
    <p:sldId id="738" r:id="rId42"/>
    <p:sldId id="739" r:id="rId43"/>
    <p:sldId id="740" r:id="rId44"/>
    <p:sldId id="742" r:id="rId45"/>
    <p:sldId id="664" r:id="rId46"/>
    <p:sldId id="665" r:id="rId47"/>
    <p:sldId id="666" r:id="rId48"/>
    <p:sldId id="745" r:id="rId49"/>
    <p:sldId id="667" r:id="rId50"/>
    <p:sldId id="568" r:id="rId51"/>
    <p:sldId id="569" r:id="rId52"/>
    <p:sldId id="668" r:id="rId53"/>
    <p:sldId id="669" r:id="rId54"/>
    <p:sldId id="670" r:id="rId55"/>
    <p:sldId id="671" r:id="rId56"/>
    <p:sldId id="672" r:id="rId57"/>
    <p:sldId id="673" r:id="rId58"/>
    <p:sldId id="674" r:id="rId59"/>
    <p:sldId id="675" r:id="rId60"/>
    <p:sldId id="676" r:id="rId61"/>
    <p:sldId id="677" r:id="rId62"/>
    <p:sldId id="678" r:id="rId63"/>
    <p:sldId id="679" r:id="rId64"/>
    <p:sldId id="680" r:id="rId65"/>
    <p:sldId id="681" r:id="rId66"/>
    <p:sldId id="682" r:id="rId67"/>
    <p:sldId id="683" r:id="rId68"/>
    <p:sldId id="684" r:id="rId69"/>
    <p:sldId id="724" r:id="rId70"/>
    <p:sldId id="725" r:id="rId71"/>
    <p:sldId id="685" r:id="rId72"/>
    <p:sldId id="686" r:id="rId73"/>
    <p:sldId id="687" r:id="rId74"/>
    <p:sldId id="722" r:id="rId75"/>
    <p:sldId id="723" r:id="rId76"/>
    <p:sldId id="726" r:id="rId77"/>
    <p:sldId id="727" r:id="rId78"/>
    <p:sldId id="728" r:id="rId79"/>
    <p:sldId id="729" r:id="rId80"/>
    <p:sldId id="730" r:id="rId81"/>
    <p:sldId id="688" r:id="rId82"/>
    <p:sldId id="689" r:id="rId83"/>
    <p:sldId id="690" r:id="rId84"/>
    <p:sldId id="691" r:id="rId85"/>
    <p:sldId id="693" r:id="rId86"/>
    <p:sldId id="694" r:id="rId87"/>
    <p:sldId id="695" r:id="rId88"/>
    <p:sldId id="696" r:id="rId89"/>
    <p:sldId id="697" r:id="rId90"/>
    <p:sldId id="698" r:id="rId91"/>
    <p:sldId id="701" r:id="rId92"/>
    <p:sldId id="702" r:id="rId93"/>
    <p:sldId id="703" r:id="rId94"/>
    <p:sldId id="704" r:id="rId95"/>
    <p:sldId id="706" r:id="rId96"/>
    <p:sldId id="707" r:id="rId97"/>
    <p:sldId id="708" r:id="rId98"/>
    <p:sldId id="709" r:id="rId99"/>
    <p:sldId id="710" r:id="rId100"/>
    <p:sldId id="614" r:id="rId101"/>
    <p:sldId id="535" r:id="rId102"/>
    <p:sldId id="731" r:id="rId103"/>
    <p:sldId id="259" r:id="rId104"/>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丁 木木" initials="丁"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FFCCFF"/>
    <a:srgbClr val="99CCFF"/>
    <a:srgbClr val="008000"/>
    <a:srgbClr val="F2F2F2"/>
    <a:srgbClr val="CCCCCC"/>
    <a:srgbClr val="0033CC"/>
    <a:srgbClr val="CC0066"/>
    <a:srgbClr val="9DDD58"/>
    <a:srgbClr val="A4D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39" autoAdjust="0"/>
    <p:restoredTop sz="88611" autoAdjust="0"/>
  </p:normalViewPr>
  <p:slideViewPr>
    <p:cSldViewPr>
      <p:cViewPr varScale="1">
        <p:scale>
          <a:sx n="85" d="100"/>
          <a:sy n="85" d="100"/>
        </p:scale>
        <p:origin x="88" y="140"/>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notesMaster" Target="notesMasters/notesMaster1.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9" Type="http://schemas.openxmlformats.org/officeDocument/2006/relationships/commentAuthors" Target="commentAuthors.xml"/><Relationship Id="rId108" Type="http://schemas.openxmlformats.org/officeDocument/2006/relationships/tableStyles" Target="tableStyles.xml"/><Relationship Id="rId107" Type="http://schemas.openxmlformats.org/officeDocument/2006/relationships/viewProps" Target="viewProps.xml"/><Relationship Id="rId106" Type="http://schemas.openxmlformats.org/officeDocument/2006/relationships/presProps" Target="presProps.xml"/><Relationship Id="rId105" Type="http://schemas.openxmlformats.org/officeDocument/2006/relationships/handoutMaster" Target="handoutMasters/handoutMaster1.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a:defRPr/>
            </a:pPr>
            <a:endParaRPr lang="en-US" altLang="zh-CN"/>
          </a:p>
        </p:txBody>
      </p:sp>
      <p:sp>
        <p:nvSpPr>
          <p:cNvPr id="8704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a:defRPr/>
            </a:pPr>
            <a:endParaRPr lang="en-US" altLang="zh-CN"/>
          </a:p>
        </p:txBody>
      </p:sp>
      <p:sp>
        <p:nvSpPr>
          <p:cNvPr id="8704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a:defRPr/>
            </a:pPr>
            <a:endParaRPr lang="en-US" altLang="zh-CN"/>
          </a:p>
        </p:txBody>
      </p:sp>
      <p:sp>
        <p:nvSpPr>
          <p:cNvPr id="8704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a:defRPr/>
            </a:pPr>
            <a:fld id="{11048F38-7A8B-4117-B140-DB6380BEABF7}"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atin typeface="Arial" panose="020B0604020202020204" pitchFamily="34" charset="0"/>
              </a:defRPr>
            </a:lvl1pPr>
          </a:lstStyle>
          <a:p>
            <a:pPr>
              <a:defRPr/>
            </a:pPr>
            <a:endParaRPr lang="zh-CN" altLang="en-US"/>
          </a:p>
        </p:txBody>
      </p:sp>
      <p:sp>
        <p:nvSpPr>
          <p:cNvPr id="1126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atin typeface="Arial" panose="020B0604020202020204" pitchFamily="34" charset="0"/>
              </a:defRPr>
            </a:lvl1pPr>
          </a:lstStyle>
          <a:p>
            <a:pPr>
              <a:defRPr/>
            </a:pPr>
            <a:fld id="{2523E93C-7E4F-4A4F-92B7-725AC8245A60}" type="datetimeFigureOut">
              <a:rPr lang="zh-CN" altLang="en-US"/>
            </a:fld>
            <a:endParaRPr lang="en-US" altLang="zh-CN"/>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1126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atin typeface="Arial" panose="020B0604020202020204" pitchFamily="34" charset="0"/>
              </a:defRPr>
            </a:lvl1pPr>
          </a:lstStyle>
          <a:p>
            <a:pPr>
              <a:defRPr/>
            </a:pPr>
            <a:endParaRPr lang="en-US" altLang="zh-CN"/>
          </a:p>
        </p:txBody>
      </p:sp>
      <p:sp>
        <p:nvSpPr>
          <p:cNvPr id="1126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pPr>
              <a:defRPr/>
            </a:pPr>
            <a:fld id="{2A6A281C-C85C-46CD-863D-04049F789C9C}"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6F87ED-0BE0-4EF0-B9B1-E27E45276936}"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ChangeArrowheads="1" noTextEdit="1"/>
          </p:cNvSpPr>
          <p:nvPr>
            <p:ph type="sldImg"/>
          </p:nvPr>
        </p:nvSpPr>
        <p:spPr/>
      </p:sp>
      <p:sp>
        <p:nvSpPr>
          <p:cNvPr id="1198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8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B193386-67DC-4A10-BFC5-CA4A7824EEC8}" type="slidenum">
              <a:rPr lang="zh-CN" altLang="en-US"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sz="1200" b="0" i="0" kern="1200">
                <a:solidFill>
                  <a:schemeClr val="tx1"/>
                </a:solidFill>
                <a:effectLst/>
                <a:latin typeface="Calibri" panose="020F0502020204030204" pitchFamily="34" charset="0"/>
                <a:ea typeface="宋体" panose="02010600030101010101" pitchFamily="2" charset="-122"/>
                <a:cs typeface="+mn-cs"/>
              </a:rPr>
              <a:t>Python</a:t>
            </a:r>
            <a:r>
              <a:rPr lang="zh-CN" altLang="en-US" sz="1200" b="0" i="0" kern="1200">
                <a:solidFill>
                  <a:schemeClr val="tx1"/>
                </a:solidFill>
                <a:effectLst/>
                <a:latin typeface="Calibri" panose="020F0502020204030204" pitchFamily="34" charset="0"/>
                <a:ea typeface="宋体" panose="02010600030101010101" pitchFamily="2" charset="-122"/>
                <a:cs typeface="+mn-cs"/>
              </a:rPr>
              <a:t>最初发布时，在设计上有一些缺陷，比如</a:t>
            </a:r>
            <a:r>
              <a:rPr lang="en-US" altLang="zh-CN" sz="1200" b="0" i="0" kern="1200">
                <a:solidFill>
                  <a:schemeClr val="tx1"/>
                </a:solidFill>
                <a:effectLst/>
                <a:latin typeface="Calibri" panose="020F0502020204030204" pitchFamily="34" charset="0"/>
                <a:ea typeface="宋体" panose="02010600030101010101" pitchFamily="2" charset="-122"/>
                <a:cs typeface="+mn-cs"/>
              </a:rPr>
              <a:t>Unicode</a:t>
            </a:r>
            <a:r>
              <a:rPr lang="zh-CN" altLang="en-US" sz="1200" b="0" i="0" kern="1200">
                <a:solidFill>
                  <a:schemeClr val="tx1"/>
                </a:solidFill>
                <a:effectLst/>
                <a:latin typeface="Calibri" panose="020F0502020204030204" pitchFamily="34" charset="0"/>
                <a:ea typeface="宋体" panose="02010600030101010101" pitchFamily="2" charset="-122"/>
                <a:cs typeface="+mn-cs"/>
              </a:rPr>
              <a:t>标准晚于</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a:t>
            </a:r>
            <a:r>
              <a:rPr lang="zh-CN" altLang="en-US" sz="1200" b="0" i="0" kern="1200">
                <a:solidFill>
                  <a:schemeClr val="tx1"/>
                </a:solidFill>
                <a:effectLst/>
                <a:latin typeface="Calibri" panose="020F0502020204030204" pitchFamily="34" charset="0"/>
                <a:ea typeface="宋体" panose="02010600030101010101" pitchFamily="2" charset="-122"/>
                <a:cs typeface="+mn-cs"/>
              </a:rPr>
              <a:t>出现，所以一直以来对</a:t>
            </a:r>
            <a:r>
              <a:rPr lang="en-US" altLang="zh-CN" sz="1200" b="0" i="0" kern="1200">
                <a:solidFill>
                  <a:schemeClr val="tx1"/>
                </a:solidFill>
                <a:effectLst/>
                <a:latin typeface="Calibri" panose="020F0502020204030204" pitchFamily="34" charset="0"/>
                <a:ea typeface="宋体" panose="02010600030101010101" pitchFamily="2" charset="-122"/>
                <a:cs typeface="+mn-cs"/>
              </a:rPr>
              <a:t>Unicode</a:t>
            </a:r>
            <a:r>
              <a:rPr lang="zh-CN" altLang="en-US" sz="1200" b="0" i="0" kern="1200">
                <a:solidFill>
                  <a:schemeClr val="tx1"/>
                </a:solidFill>
                <a:effectLst/>
                <a:latin typeface="Calibri" panose="020F0502020204030204" pitchFamily="34" charset="0"/>
                <a:ea typeface="宋体" panose="02010600030101010101" pitchFamily="2" charset="-122"/>
                <a:cs typeface="+mn-cs"/>
              </a:rPr>
              <a:t>的支持并不完全，而</a:t>
            </a:r>
            <a:r>
              <a:rPr lang="en-US" altLang="zh-CN" sz="1200" b="0" i="0" kern="1200">
                <a:solidFill>
                  <a:schemeClr val="tx1"/>
                </a:solidFill>
                <a:effectLst/>
                <a:latin typeface="Calibri" panose="020F0502020204030204" pitchFamily="34" charset="0"/>
                <a:ea typeface="宋体" panose="02010600030101010101" pitchFamily="2" charset="-122"/>
                <a:cs typeface="+mn-cs"/>
              </a:rPr>
              <a:t>ASCII</a:t>
            </a:r>
            <a:r>
              <a:rPr lang="zh-CN" altLang="en-US" sz="1200" b="0" i="0" kern="1200">
                <a:solidFill>
                  <a:schemeClr val="tx1"/>
                </a:solidFill>
                <a:effectLst/>
                <a:latin typeface="Calibri" panose="020F0502020204030204" pitchFamily="34" charset="0"/>
                <a:ea typeface="宋体" panose="02010600030101010101" pitchFamily="2" charset="-122"/>
                <a:cs typeface="+mn-cs"/>
              </a:rPr>
              <a:t>编码支持的字符有限。例： 对中文支持不好</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Python3</a:t>
            </a:r>
            <a:r>
              <a:rPr lang="zh-CN" altLang="en-US" sz="1200" b="0" i="0" kern="1200">
                <a:solidFill>
                  <a:schemeClr val="tx1"/>
                </a:solidFill>
                <a:effectLst/>
                <a:latin typeface="Calibri" panose="020F0502020204030204" pitchFamily="34" charset="0"/>
                <a:ea typeface="宋体" panose="02010600030101010101" pitchFamily="2" charset="-122"/>
                <a:cs typeface="+mn-cs"/>
              </a:rPr>
              <a:t>相对</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a:t>
            </a:r>
            <a:r>
              <a:rPr lang="zh-CN" altLang="en-US" sz="1200" b="0" i="0" kern="1200">
                <a:solidFill>
                  <a:schemeClr val="tx1"/>
                </a:solidFill>
                <a:effectLst/>
                <a:latin typeface="Calibri" panose="020F0502020204030204" pitchFamily="34" charset="0"/>
                <a:ea typeface="宋体" panose="02010600030101010101" pitchFamily="2" charset="-122"/>
                <a:cs typeface="+mn-cs"/>
              </a:rPr>
              <a:t>早期的版本是一个较大的升级，</a:t>
            </a:r>
            <a:r>
              <a:rPr lang="en-US" altLang="zh-CN" sz="1200" b="0" i="0" kern="1200">
                <a:solidFill>
                  <a:schemeClr val="tx1"/>
                </a:solidFill>
                <a:effectLst/>
                <a:latin typeface="Calibri" panose="020F0502020204030204" pitchFamily="34" charset="0"/>
                <a:ea typeface="宋体" panose="02010600030101010101" pitchFamily="2" charset="-122"/>
                <a:cs typeface="+mn-cs"/>
              </a:rPr>
              <a:t>Py3</a:t>
            </a:r>
            <a:r>
              <a:rPr lang="zh-CN" altLang="en-US" sz="1200" b="0" i="0" kern="1200">
                <a:solidFill>
                  <a:schemeClr val="tx1"/>
                </a:solidFill>
                <a:effectLst/>
                <a:latin typeface="Calibri" panose="020F0502020204030204" pitchFamily="34" charset="0"/>
                <a:ea typeface="宋体" panose="02010600030101010101" pitchFamily="2" charset="-122"/>
                <a:cs typeface="+mn-cs"/>
              </a:rPr>
              <a:t>在设计的时候没有考虑向下兼容，所以很多早期版本的</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a:t>
            </a:r>
            <a:r>
              <a:rPr lang="zh-CN" altLang="en-US" sz="1200" b="0" i="0" kern="1200">
                <a:solidFill>
                  <a:schemeClr val="tx1"/>
                </a:solidFill>
                <a:effectLst/>
                <a:latin typeface="Calibri" panose="020F0502020204030204" pitchFamily="34" charset="0"/>
                <a:ea typeface="宋体" panose="02010600030101010101" pitchFamily="2" charset="-122"/>
                <a:cs typeface="+mn-cs"/>
              </a:rPr>
              <a:t>的程序无法再</a:t>
            </a:r>
            <a:r>
              <a:rPr lang="en-US" altLang="zh-CN" sz="1200" b="0" i="0" kern="1200">
                <a:solidFill>
                  <a:schemeClr val="tx1"/>
                </a:solidFill>
                <a:effectLst/>
                <a:latin typeface="Calibri" panose="020F0502020204030204" pitchFamily="34" charset="0"/>
                <a:ea typeface="宋体" panose="02010600030101010101" pitchFamily="2" charset="-122"/>
                <a:cs typeface="+mn-cs"/>
              </a:rPr>
              <a:t>Py3</a:t>
            </a:r>
            <a:r>
              <a:rPr lang="zh-CN" altLang="en-US" sz="1200" b="0" i="0" kern="1200">
                <a:solidFill>
                  <a:schemeClr val="tx1"/>
                </a:solidFill>
                <a:effectLst/>
                <a:latin typeface="Calibri" panose="020F0502020204030204" pitchFamily="34" charset="0"/>
                <a:ea typeface="宋体" panose="02010600030101010101" pitchFamily="2" charset="-122"/>
                <a:cs typeface="+mn-cs"/>
              </a:rPr>
              <a:t>上运行。为了照顾早期的版本，推出过渡版本</a:t>
            </a:r>
            <a:r>
              <a:rPr lang="en-US" altLang="zh-CN" sz="1200" b="0" i="0" kern="1200">
                <a:solidFill>
                  <a:schemeClr val="tx1"/>
                </a:solidFill>
                <a:effectLst/>
                <a:latin typeface="Calibri" panose="020F0502020204030204" pitchFamily="34" charset="0"/>
                <a:ea typeface="宋体" panose="02010600030101010101" pitchFamily="2" charset="-122"/>
                <a:cs typeface="+mn-cs"/>
              </a:rPr>
              <a:t>2.6——</a:t>
            </a:r>
            <a:r>
              <a:rPr lang="zh-CN" altLang="en-US" sz="1200" b="0" i="0" kern="1200">
                <a:solidFill>
                  <a:schemeClr val="tx1"/>
                </a:solidFill>
                <a:effectLst/>
                <a:latin typeface="Calibri" panose="020F0502020204030204" pitchFamily="34" charset="0"/>
                <a:ea typeface="宋体" panose="02010600030101010101" pitchFamily="2" charset="-122"/>
                <a:cs typeface="+mn-cs"/>
              </a:rPr>
              <a:t>基本使用了</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 2.x</a:t>
            </a:r>
            <a:r>
              <a:rPr lang="zh-CN" altLang="en-US" sz="1200" b="0" i="0" kern="1200">
                <a:solidFill>
                  <a:schemeClr val="tx1"/>
                </a:solidFill>
                <a:effectLst/>
                <a:latin typeface="Calibri" panose="020F0502020204030204" pitchFamily="34" charset="0"/>
                <a:ea typeface="宋体" panose="02010600030101010101" pitchFamily="2" charset="-122"/>
                <a:cs typeface="+mn-cs"/>
              </a:rPr>
              <a:t>的语法和库，同时考虑了向</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 3.0</a:t>
            </a:r>
            <a:r>
              <a:rPr lang="zh-CN" altLang="en-US" sz="1200" b="0" i="0" kern="1200">
                <a:solidFill>
                  <a:schemeClr val="tx1"/>
                </a:solidFill>
                <a:effectLst/>
                <a:latin typeface="Calibri" panose="020F0502020204030204" pitchFamily="34" charset="0"/>
                <a:ea typeface="宋体" panose="02010600030101010101" pitchFamily="2" charset="-122"/>
                <a:cs typeface="+mn-cs"/>
              </a:rPr>
              <a:t>的迁移，允许使用部分</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 3.0</a:t>
            </a:r>
            <a:r>
              <a:rPr lang="zh-CN" altLang="en-US" sz="1200" b="0" i="0" kern="1200">
                <a:solidFill>
                  <a:schemeClr val="tx1"/>
                </a:solidFill>
                <a:effectLst/>
                <a:latin typeface="Calibri" panose="020F0502020204030204" pitchFamily="34" charset="0"/>
                <a:ea typeface="宋体" panose="02010600030101010101" pitchFamily="2" charset="-122"/>
                <a:cs typeface="+mn-cs"/>
              </a:rPr>
              <a:t>的语法与函数。</a:t>
            </a:r>
            <a:r>
              <a:rPr lang="en-US" altLang="zh-CN" sz="1200" b="0" i="0" kern="1200">
                <a:solidFill>
                  <a:schemeClr val="tx1"/>
                </a:solidFill>
                <a:effectLst/>
                <a:latin typeface="Calibri" panose="020F0502020204030204" pitchFamily="34" charset="0"/>
                <a:ea typeface="宋体" panose="02010600030101010101" pitchFamily="2" charset="-122"/>
                <a:cs typeface="+mn-cs"/>
              </a:rPr>
              <a:t>2010</a:t>
            </a:r>
            <a:r>
              <a:rPr lang="zh-CN" altLang="en-US" sz="1200" b="0" i="0" kern="1200">
                <a:solidFill>
                  <a:schemeClr val="tx1"/>
                </a:solidFill>
                <a:effectLst/>
                <a:latin typeface="Calibri" panose="020F0502020204030204" pitchFamily="34" charset="0"/>
                <a:ea typeface="宋体" panose="02010600030101010101" pitchFamily="2" charset="-122"/>
                <a:cs typeface="+mn-cs"/>
              </a:rPr>
              <a:t>年继续推出了兼容版本</a:t>
            </a:r>
            <a:r>
              <a:rPr lang="en-US" altLang="zh-CN" sz="1200" b="0" i="0" kern="1200">
                <a:solidFill>
                  <a:schemeClr val="tx1"/>
                </a:solidFill>
                <a:effectLst/>
                <a:latin typeface="Calibri" panose="020F0502020204030204" pitchFamily="34" charset="0"/>
                <a:ea typeface="宋体" panose="02010600030101010101" pitchFamily="2" charset="-122"/>
                <a:cs typeface="+mn-cs"/>
              </a:rPr>
              <a:t>2.7</a:t>
            </a:r>
            <a:r>
              <a:rPr lang="zh-CN" altLang="en-US" sz="1200" b="0" i="0" kern="1200">
                <a:solidFill>
                  <a:schemeClr val="tx1"/>
                </a:solidFill>
                <a:effectLst/>
                <a:latin typeface="Calibri" panose="020F0502020204030204" pitchFamily="34" charset="0"/>
                <a:ea typeface="宋体" panose="02010600030101010101" pitchFamily="2" charset="-122"/>
                <a:cs typeface="+mn-cs"/>
              </a:rPr>
              <a:t>，大量</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Python3</a:t>
            </a:r>
            <a:r>
              <a:rPr lang="zh-CN" altLang="en-US" sz="1200" b="0" i="0" kern="1200">
                <a:solidFill>
                  <a:schemeClr val="tx1"/>
                </a:solidFill>
                <a:effectLst/>
                <a:latin typeface="Calibri" panose="020F0502020204030204" pitchFamily="34" charset="0"/>
                <a:ea typeface="宋体" panose="02010600030101010101" pitchFamily="2" charset="-122"/>
                <a:cs typeface="+mn-cs"/>
              </a:rPr>
              <a:t>的特性被反向迁移到了</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Python2.7</a:t>
            </a:r>
            <a:r>
              <a:rPr lang="zh-CN" altLang="en-US" sz="1200" b="0" i="0" kern="1200">
                <a:solidFill>
                  <a:schemeClr val="tx1"/>
                </a:solidFill>
                <a:effectLst/>
                <a:latin typeface="Calibri" panose="020F0502020204030204" pitchFamily="34" charset="0"/>
                <a:ea typeface="宋体" panose="02010600030101010101" pitchFamily="2" charset="-122"/>
                <a:cs typeface="+mn-cs"/>
              </a:rPr>
              <a:t>，</a:t>
            </a:r>
            <a:r>
              <a:rPr lang="en-US" altLang="zh-CN" sz="1200" b="0" i="0" kern="1200">
                <a:solidFill>
                  <a:schemeClr val="tx1"/>
                </a:solidFill>
                <a:effectLst/>
                <a:latin typeface="Calibri" panose="020F0502020204030204" pitchFamily="34" charset="0"/>
                <a:ea typeface="宋体" panose="02010600030101010101" pitchFamily="2" charset="-122"/>
                <a:cs typeface="+mn-cs"/>
              </a:rPr>
              <a:t>2.7</a:t>
            </a:r>
            <a:r>
              <a:rPr lang="zh-CN" altLang="en-US" sz="1200" b="0" i="0" kern="1200">
                <a:solidFill>
                  <a:schemeClr val="tx1"/>
                </a:solidFill>
                <a:effectLst/>
                <a:latin typeface="Calibri" panose="020F0502020204030204" pitchFamily="34" charset="0"/>
                <a:ea typeface="宋体" panose="02010600030101010101" pitchFamily="2" charset="-122"/>
                <a:cs typeface="+mn-cs"/>
              </a:rPr>
              <a:t>比</a:t>
            </a:r>
            <a:r>
              <a:rPr lang="en-US" altLang="zh-CN" sz="1200" b="0" i="0" kern="1200">
                <a:solidFill>
                  <a:schemeClr val="tx1"/>
                </a:solidFill>
                <a:effectLst/>
                <a:latin typeface="Calibri" panose="020F0502020204030204" pitchFamily="34" charset="0"/>
                <a:ea typeface="宋体" panose="02010600030101010101" pitchFamily="2" charset="-122"/>
                <a:cs typeface="+mn-cs"/>
              </a:rPr>
              <a:t>2.6</a:t>
            </a:r>
            <a:r>
              <a:rPr lang="zh-CN" altLang="en-US" sz="1200" b="0" i="0" kern="1200">
                <a:solidFill>
                  <a:schemeClr val="tx1"/>
                </a:solidFill>
                <a:effectLst/>
                <a:latin typeface="Calibri" panose="020F0502020204030204" pitchFamily="34" charset="0"/>
                <a:ea typeface="宋体" panose="02010600030101010101" pitchFamily="2" charset="-122"/>
                <a:cs typeface="+mn-cs"/>
              </a:rPr>
              <a:t>进步非常多，同时拥有大量</a:t>
            </a:r>
            <a:r>
              <a:rPr lang="en-US" altLang="zh-CN" sz="1200" b="0" i="0" kern="1200">
                <a:solidFill>
                  <a:schemeClr val="tx1"/>
                </a:solidFill>
                <a:effectLst/>
                <a:latin typeface="Calibri" panose="020F0502020204030204" pitchFamily="34" charset="0"/>
                <a:ea typeface="宋体" panose="02010600030101010101" pitchFamily="2" charset="-122"/>
                <a:cs typeface="+mn-cs"/>
              </a:rPr>
              <a:t>3</a:t>
            </a:r>
            <a:r>
              <a:rPr lang="zh-CN" altLang="en-US" sz="1200" b="0" i="0" kern="1200">
                <a:solidFill>
                  <a:schemeClr val="tx1"/>
                </a:solidFill>
                <a:effectLst/>
                <a:latin typeface="Calibri" panose="020F0502020204030204" pitchFamily="34" charset="0"/>
                <a:ea typeface="宋体" panose="02010600030101010101" pitchFamily="2" charset="-122"/>
                <a:cs typeface="+mn-cs"/>
              </a:rPr>
              <a:t>中的特性和库，并且照顾了原有的</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a:t>
            </a:r>
            <a:r>
              <a:rPr lang="zh-CN" altLang="en-US" sz="1200" b="0" i="0" kern="1200">
                <a:solidFill>
                  <a:schemeClr val="tx1"/>
                </a:solidFill>
                <a:effectLst/>
                <a:latin typeface="Calibri" panose="020F0502020204030204" pitchFamily="34" charset="0"/>
                <a:ea typeface="宋体" panose="02010600030101010101" pitchFamily="2" charset="-122"/>
                <a:cs typeface="+mn-cs"/>
              </a:rPr>
              <a:t>开发人群。</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p:nvPr>
        </p:nvSpPr>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8013C-2712-4684-B53E-2FC151A6DF50}" type="slidenum">
              <a:rPr lang="zh-CN" altLang="en-US"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ChangeArrowheads="1" noTextEdit="1"/>
          </p:cNvSpPr>
          <p:nvPr>
            <p:ph type="sldImg"/>
          </p:nvPr>
        </p:nvSpPr>
        <p:spPr/>
      </p:sp>
      <p:sp>
        <p:nvSpPr>
          <p:cNvPr id="532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C8BFA32-3CB3-469A-AE06-3DE8A380C4BF}" type="slidenum">
              <a:rPr lang="zh-CN" altLang="en-US"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a:t>课本</a:t>
            </a:r>
            <a:r>
              <a:rPr lang="en-US" altLang="zh-CN"/>
              <a:t>P12</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p:sp>
      <p:sp>
        <p:nvSpPr>
          <p:cNvPr id="225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None/>
            </a:pPr>
            <a:endParaRPr lang="en-US" altLang="zh-CN" sz="2400"/>
          </a:p>
        </p:txBody>
      </p:sp>
      <p:sp>
        <p:nvSpPr>
          <p:cNvPr id="225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147AD2D-226D-4339-AE0F-5358AFA2F07E}" type="slidenum">
              <a:rPr lang="zh-CN" altLang="en-US"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Calibri" panose="020F0502020204030204" pitchFamily="34" charset="0"/>
                <a:ea typeface="宋体" panose="02010600030101010101" pitchFamily="2" charset="-122"/>
                <a:cs typeface="+mn-cs"/>
              </a:rPr>
              <a:t>对语言来说，如何判定句子是否正确？规定句子是否正确的规则称为文法。 </a:t>
            </a:r>
            <a:br>
              <a:rPr lang="zh-CN" altLang="en-US"/>
            </a:br>
            <a:r>
              <a:rPr lang="zh-CN" altLang="en-US" sz="1200" b="0" i="0" kern="1200">
                <a:solidFill>
                  <a:schemeClr val="tx1"/>
                </a:solidFill>
                <a:effectLst/>
                <a:latin typeface="Calibri" panose="020F0502020204030204" pitchFamily="34" charset="0"/>
                <a:ea typeface="宋体" panose="02010600030101010101" pitchFamily="2" charset="-122"/>
                <a:cs typeface="+mn-cs"/>
              </a:rPr>
              <a:t>为了能够正确理解句子，就需要先将句子拆分成多个单词。对自然语言这叫做分词；对编程语言，则叫做词法分析。 </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课本</a:t>
            </a:r>
            <a:r>
              <a:rPr lang="en-US" altLang="zh-CN"/>
              <a:t>P8</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a:t>数据类型的出现是为了把数据分成所需内存大小不同的数据</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p:nvPr>
        </p:nvSpPr>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8013C-2712-4684-B53E-2FC151A6DF50}"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609600" y="1484313"/>
            <a:ext cx="10972800" cy="4641850"/>
          </a:xfrm>
        </p:spPr>
        <p:txBody>
          <a:bodyPr/>
          <a:lstStyle/>
          <a:p>
            <a:pPr lvl="0"/>
            <a:endParaRPr lang="zh-CN" altLang="en-US" noProof="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09600" y="1484313"/>
            <a:ext cx="5384800" cy="46418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484313"/>
            <a:ext cx="5384800" cy="46418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lvl1pPr>
              <a:defRPr sz="2800" u="none"/>
            </a:lvl1pPr>
            <a:lvl2pPr>
              <a:defRPr sz="2400"/>
            </a:lvl2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lum/>
          </a:blip>
          <a:srcRect/>
          <a:tile tx="0" ty="0" sx="100000" sy="100000" flip="none" algn="tl"/>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609600" y="274639"/>
            <a:ext cx="1097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7"/>
          <p:cNvSpPr>
            <a:spLocks noGrp="1" noChangeArrowheads="1"/>
          </p:cNvSpPr>
          <p:nvPr>
            <p:ph type="body" idx="1"/>
          </p:nvPr>
        </p:nvSpPr>
        <p:spPr bwMode="auto">
          <a:xfrm>
            <a:off x="609600" y="1484313"/>
            <a:ext cx="109728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p:transition>
  <p:txStyles>
    <p:titleStyle>
      <a:lvl1pPr algn="r" rtl="0" eaLnBrk="0" fontAlgn="base" hangingPunct="0">
        <a:spcBef>
          <a:spcPct val="0"/>
        </a:spcBef>
        <a:spcAft>
          <a:spcPct val="0"/>
        </a:spcAft>
        <a:defRPr sz="3600" b="1">
          <a:solidFill>
            <a:schemeClr val="bg1"/>
          </a:solidFill>
          <a:latin typeface="+mj-lt"/>
          <a:ea typeface="+mj-ea"/>
          <a:cs typeface="+mj-cs"/>
        </a:defRPr>
      </a:lvl1pPr>
      <a:lvl2pPr algn="r" rtl="0" eaLnBrk="0" fontAlgn="base" hangingPunct="0">
        <a:spcBef>
          <a:spcPct val="0"/>
        </a:spcBef>
        <a:spcAft>
          <a:spcPct val="0"/>
        </a:spcAft>
        <a:defRPr sz="3600" b="1">
          <a:solidFill>
            <a:schemeClr val="bg1"/>
          </a:solidFill>
          <a:latin typeface="Arial" panose="020B0604020202020204" pitchFamily="34" charset="0"/>
          <a:ea typeface="黑体" panose="02010609060101010101" pitchFamily="2" charset="-122"/>
        </a:defRPr>
      </a:lvl2pPr>
      <a:lvl3pPr algn="r" rtl="0" eaLnBrk="0" fontAlgn="base" hangingPunct="0">
        <a:spcBef>
          <a:spcPct val="0"/>
        </a:spcBef>
        <a:spcAft>
          <a:spcPct val="0"/>
        </a:spcAft>
        <a:defRPr sz="3600" b="1">
          <a:solidFill>
            <a:schemeClr val="bg1"/>
          </a:solidFill>
          <a:latin typeface="Arial" panose="020B0604020202020204" pitchFamily="34" charset="0"/>
          <a:ea typeface="黑体" panose="02010609060101010101" pitchFamily="2" charset="-122"/>
        </a:defRPr>
      </a:lvl3pPr>
      <a:lvl4pPr algn="r" rtl="0" eaLnBrk="0" fontAlgn="base" hangingPunct="0">
        <a:spcBef>
          <a:spcPct val="0"/>
        </a:spcBef>
        <a:spcAft>
          <a:spcPct val="0"/>
        </a:spcAft>
        <a:defRPr sz="3600" b="1">
          <a:solidFill>
            <a:schemeClr val="bg1"/>
          </a:solidFill>
          <a:latin typeface="Arial" panose="020B0604020202020204" pitchFamily="34" charset="0"/>
          <a:ea typeface="黑体" panose="02010609060101010101" pitchFamily="2" charset="-122"/>
        </a:defRPr>
      </a:lvl4pPr>
      <a:lvl5pPr algn="r" rtl="0" eaLnBrk="0" fontAlgn="base" hangingPunct="0">
        <a:spcBef>
          <a:spcPct val="0"/>
        </a:spcBef>
        <a:spcAft>
          <a:spcPct val="0"/>
        </a:spcAft>
        <a:defRPr sz="3600" b="1">
          <a:solidFill>
            <a:schemeClr val="bg1"/>
          </a:solidFill>
          <a:latin typeface="Arial" panose="020B0604020202020204" pitchFamily="34" charset="0"/>
          <a:ea typeface="黑体" panose="02010609060101010101" pitchFamily="2" charset="-122"/>
        </a:defRPr>
      </a:lvl5pPr>
      <a:lvl6pPr marL="457200" algn="r" rtl="0" fontAlgn="base">
        <a:spcBef>
          <a:spcPct val="0"/>
        </a:spcBef>
        <a:spcAft>
          <a:spcPct val="0"/>
        </a:spcAft>
        <a:defRPr sz="2800">
          <a:solidFill>
            <a:schemeClr val="bg1"/>
          </a:solidFill>
          <a:latin typeface="Arial" panose="020B0604020202020204" pitchFamily="34" charset="0"/>
          <a:ea typeface="黑体" panose="02010609060101010101" pitchFamily="2" charset="-122"/>
        </a:defRPr>
      </a:lvl6pPr>
      <a:lvl7pPr marL="914400" algn="r" rtl="0" fontAlgn="base">
        <a:spcBef>
          <a:spcPct val="0"/>
        </a:spcBef>
        <a:spcAft>
          <a:spcPct val="0"/>
        </a:spcAft>
        <a:defRPr sz="2800">
          <a:solidFill>
            <a:schemeClr val="bg1"/>
          </a:solidFill>
          <a:latin typeface="Arial" panose="020B0604020202020204" pitchFamily="34" charset="0"/>
          <a:ea typeface="黑体" panose="02010609060101010101" pitchFamily="2" charset="-122"/>
        </a:defRPr>
      </a:lvl7pPr>
      <a:lvl8pPr marL="1371600" algn="r" rtl="0" fontAlgn="base">
        <a:spcBef>
          <a:spcPct val="0"/>
        </a:spcBef>
        <a:spcAft>
          <a:spcPct val="0"/>
        </a:spcAft>
        <a:defRPr sz="2800">
          <a:solidFill>
            <a:schemeClr val="bg1"/>
          </a:solidFill>
          <a:latin typeface="Arial" panose="020B0604020202020204" pitchFamily="34" charset="0"/>
          <a:ea typeface="黑体" panose="02010609060101010101" pitchFamily="2" charset="-122"/>
        </a:defRPr>
      </a:lvl8pPr>
      <a:lvl9pPr marL="1828800" algn="r" rtl="0" fontAlgn="base">
        <a:spcBef>
          <a:spcPct val="0"/>
        </a:spcBef>
        <a:spcAft>
          <a:spcPct val="0"/>
        </a:spcAft>
        <a:defRPr sz="2800">
          <a:solidFill>
            <a:schemeClr val="bg1"/>
          </a:solidFill>
          <a:latin typeface="Arial" panose="020B0604020202020204" pitchFamily="34" charset="0"/>
          <a:ea typeface="黑体" panose="02010609060101010101"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wmf"/><Relationship Id="rId2" Type="http://schemas.openxmlformats.org/officeDocument/2006/relationships/image" Target="../media/image8.GIF"/><Relationship Id="rId1" Type="http://schemas.openxmlformats.org/officeDocument/2006/relationships/image" Target="../media/image7.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1.emf"/><Relationship Id="rId1" Type="http://schemas.openxmlformats.org/officeDocument/2006/relationships/image" Target="../media/image10.e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2.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microsoft.com/office/2007/relationships/hdphoto" Target="../media/hdphoto2.wdp"/><Relationship Id="rId1"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5.png"/><Relationship Id="rId2" Type="http://schemas.microsoft.com/office/2007/relationships/hdphoto" Target="../media/hdphoto1.wdp"/><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black">
          <a:xfrm>
            <a:off x="1559496" y="1340768"/>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eaLnBrk="1" hangingPunct="1">
              <a:spcBef>
                <a:spcPct val="0"/>
              </a:spcBef>
              <a:buFontTx/>
              <a:buNone/>
            </a:pPr>
            <a:r>
              <a:rPr lang="zh-CN" altLang="en-US" sz="7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计算机导论</a:t>
            </a:r>
            <a:endParaRPr lang="zh-CN" altLang="en-US" sz="7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Rectangle 9"/>
          <p:cNvSpPr>
            <a:spLocks noChangeArrowheads="1"/>
          </p:cNvSpPr>
          <p:nvPr/>
        </p:nvSpPr>
        <p:spPr bwMode="black">
          <a:xfrm>
            <a:off x="1559496" y="2996952"/>
            <a:ext cx="7632848"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eaLnBrk="1" hangingPunct="1">
              <a:spcBef>
                <a:spcPct val="0"/>
              </a:spcBef>
              <a:buFontTx/>
              <a:buNone/>
            </a:pPr>
            <a:r>
              <a:rPr lang="zh-CN" altLang="en-US"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第三章  </a:t>
            </a:r>
            <a:r>
              <a:rPr lang="en-US" altLang="zh-CN"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Python</a:t>
            </a:r>
            <a:r>
              <a:rPr lang="zh-CN" altLang="en-US"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语言及应用</a:t>
            </a:r>
            <a:endParaRPr lang="zh-CN" altLang="en-US"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机器语言</a:t>
            </a:r>
            <a:endParaRPr lang="zh-CN" altLang="en-US"/>
          </a:p>
        </p:txBody>
      </p:sp>
      <p:sp>
        <p:nvSpPr>
          <p:cNvPr id="3" name="内容占位符 2"/>
          <p:cNvSpPr>
            <a:spLocks noGrp="1"/>
          </p:cNvSpPr>
          <p:nvPr>
            <p:ph idx="1"/>
          </p:nvPr>
        </p:nvSpPr>
        <p:spPr>
          <a:xfrm>
            <a:off x="609600" y="1484313"/>
            <a:ext cx="10972800" cy="3240832"/>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以二进制代码表示指令集合、</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直接能识别和执行的语言。</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优点是占用内存少、执行速度快；缺点是不易阅读和记忆、编程查错困难等。</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marL="1314450" lvl="3" indent="0" eaLnBrk="1">
              <a:spcBef>
                <a:spcPts val="120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t>
            </a:r>
            <a:endParaRPr lang="en-US" altLang="zh-CN" sz="3200">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4" name="矩形 3"/>
          <p:cNvSpPr/>
          <p:nvPr/>
        </p:nvSpPr>
        <p:spPr>
          <a:xfrm>
            <a:off x="1487488" y="4869160"/>
            <a:ext cx="5472608" cy="1728192"/>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1200"/>
              </a:spcBef>
              <a:buNone/>
            </a:pPr>
            <a:r>
              <a:rPr lang="en-US" altLang="zh-CN" sz="3200">
                <a:solidFill>
                  <a:schemeClr val="tx1">
                    <a:lumMod val="75000"/>
                    <a:lumOff val="25000"/>
                  </a:schemeClr>
                </a:solidFill>
                <a:ea typeface="微软雅黑" panose="020B0503020204020204" pitchFamily="34" charset="-122"/>
              </a:rPr>
              <a:t>0000,0000,000000001000  </a:t>
            </a:r>
            <a:endParaRPr lang="en-US" altLang="zh-CN" sz="3200">
              <a:solidFill>
                <a:schemeClr val="tx1">
                  <a:lumMod val="75000"/>
                  <a:lumOff val="25000"/>
                </a:schemeClr>
              </a:solidFill>
              <a:ea typeface="微软雅黑" panose="020B0503020204020204" pitchFamily="34" charset="-122"/>
            </a:endParaRPr>
          </a:p>
          <a:p>
            <a:pPr marL="179705" lvl="3" indent="0" eaLnBrk="1">
              <a:spcBef>
                <a:spcPts val="0"/>
              </a:spcBef>
              <a:buNone/>
            </a:pPr>
            <a:r>
              <a:rPr lang="en-US" altLang="zh-CN" sz="3200">
                <a:solidFill>
                  <a:schemeClr val="tx1">
                    <a:lumMod val="75000"/>
                    <a:lumOff val="25000"/>
                  </a:schemeClr>
                </a:solidFill>
                <a:ea typeface="微软雅黑" panose="020B0503020204020204" pitchFamily="34" charset="-122"/>
              </a:rPr>
              <a:t>0000,0000,000000000001  </a:t>
            </a:r>
            <a:endParaRPr lang="en-US" altLang="zh-CN" sz="3200">
              <a:solidFill>
                <a:schemeClr val="tx1">
                  <a:lumMod val="75000"/>
                  <a:lumOff val="25000"/>
                </a:schemeClr>
              </a:solidFill>
              <a:ea typeface="微软雅黑" panose="020B0503020204020204" pitchFamily="34" charset="-122"/>
            </a:endParaRPr>
          </a:p>
          <a:p>
            <a:pPr marL="179705" lvl="3" indent="0" eaLnBrk="1">
              <a:spcBef>
                <a:spcPts val="0"/>
              </a:spcBef>
              <a:buNone/>
            </a:pPr>
            <a:r>
              <a:rPr lang="en-US" altLang="zh-CN" sz="3200">
                <a:solidFill>
                  <a:schemeClr val="tx1">
                    <a:lumMod val="75000"/>
                    <a:lumOff val="25000"/>
                  </a:schemeClr>
                </a:solidFill>
                <a:ea typeface="微软雅黑" panose="020B0503020204020204" pitchFamily="34" charset="-122"/>
              </a:rPr>
              <a:t>0000,0001,000000001000 </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4367808" y="1412776"/>
            <a:ext cx="4091017" cy="3595714"/>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
        <p:nvSpPr>
          <p:cNvPr id="2" name="标题 1"/>
          <p:cNvSpPr>
            <a:spLocks noGrp="1"/>
          </p:cNvSpPr>
          <p:nvPr>
            <p:ph type="title"/>
          </p:nvPr>
        </p:nvSpPr>
        <p:spPr/>
        <p:txBody>
          <a:bodyPr/>
          <a:lstStyle/>
          <a:p>
            <a:r>
              <a:rPr lang="zh-CN" altLang="en-US"/>
              <a:t>练习</a:t>
            </a:r>
            <a:endParaRPr lang="zh-CN" altLang="en-US"/>
          </a:p>
        </p:txBody>
      </p:sp>
      <p:sp>
        <p:nvSpPr>
          <p:cNvPr id="3" name="内容占位符 2"/>
          <p:cNvSpPr>
            <a:spLocks noGrp="1"/>
          </p:cNvSpPr>
          <p:nvPr>
            <p:ph idx="1"/>
          </p:nvPr>
        </p:nvSpPr>
        <p:spPr>
          <a:xfrm>
            <a:off x="609600" y="1412776"/>
            <a:ext cx="4622304" cy="3600400"/>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用猜牌例子体会</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语言是工具</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算法是灵魂</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2048</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例子体会</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学无止境</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7824192" y="2636912"/>
            <a:ext cx="3900516" cy="3757640"/>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black">
          <a:xfrm>
            <a:off x="1524000" y="23495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eaLnBrk="1" hangingPunct="1">
              <a:lnSpc>
                <a:spcPct val="130000"/>
              </a:lnSpc>
              <a:spcBef>
                <a:spcPct val="0"/>
              </a:spcBef>
              <a:buFontTx/>
              <a:buNone/>
            </a:pPr>
            <a:endParaRPr lang="zh-CN" altLang="zh-CN" sz="1200">
              <a:solidFill>
                <a:schemeClr val="bg1"/>
              </a:solidFill>
              <a:ea typeface="宋体" panose="02010600030101010101" pitchFamily="2" charset="-122"/>
            </a:endParaRPr>
          </a:p>
        </p:txBody>
      </p:sp>
      <p:sp>
        <p:nvSpPr>
          <p:cNvPr id="63491" name="Rectangle 5"/>
          <p:cNvSpPr>
            <a:spLocks noChangeArrowheads="1"/>
          </p:cNvSpPr>
          <p:nvPr/>
        </p:nvSpPr>
        <p:spPr bwMode="black">
          <a:xfrm>
            <a:off x="1524000" y="1628776"/>
            <a:ext cx="914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eaLnBrk="1" hangingPunct="1">
              <a:spcBef>
                <a:spcPct val="0"/>
              </a:spcBef>
              <a:buFontTx/>
              <a:buNone/>
            </a:pPr>
            <a:r>
              <a:rPr lang="en-US" altLang="zh-CN" sz="4000" b="1">
                <a:solidFill>
                  <a:schemeClr val="bg1"/>
                </a:solidFill>
              </a:rPr>
              <a:t>Questions?</a:t>
            </a:r>
            <a:endParaRPr lang="en-US" altLang="zh-CN" sz="40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汇编语言</a:t>
            </a:r>
            <a:endParaRPr lang="zh-CN" altLang="en-US"/>
          </a:p>
        </p:txBody>
      </p:sp>
      <p:sp>
        <p:nvSpPr>
          <p:cNvPr id="3" name="内容占位符 2"/>
          <p:cNvSpPr>
            <a:spLocks noGrp="1"/>
          </p:cNvSpPr>
          <p:nvPr>
            <p:ph idx="1"/>
          </p:nvPr>
        </p:nvSpPr>
        <p:spPr>
          <a:xfrm>
            <a:off x="609600" y="1484312"/>
            <a:ext cx="10972800" cy="4969023"/>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汇编语言</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用助记符表示机器指令中操作码和操作地址的语言</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汇编语言也是面向机器的语言，与机器语言相比较为直观、易理解和记忆，但通用性不强。</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常用的汇编语言有</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80X86</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80C51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ARM</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汇编等。</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marL="1314450" lvl="3" indent="0" eaLnBrk="1">
              <a:spcBef>
                <a:spcPts val="120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t>
            </a:r>
            <a:endParaRPr lang="en-US" altLang="zh-CN" sz="3200">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7" name="矩形 6"/>
          <p:cNvSpPr/>
          <p:nvPr/>
        </p:nvSpPr>
        <p:spPr>
          <a:xfrm>
            <a:off x="1487488" y="5445224"/>
            <a:ext cx="5472608" cy="1152128"/>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MOV AX,100H</a:t>
            </a:r>
            <a:endParaRPr lang="en-US" altLang="zh-CN" sz="3200">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AND AX,0FFH</a:t>
            </a:r>
            <a:endParaRPr lang="en-US" altLang="zh-CN" sz="3200">
              <a:solidFill>
                <a:schemeClr val="tx1">
                  <a:lumMod val="75000"/>
                  <a:lumOff val="25000"/>
                </a:schemeClr>
              </a:solidFill>
              <a:latin typeface="Consolas" panose="020B0609020204030204" pitchFamily="49"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a:t>
            </a:r>
            <a:endParaRPr lang="zh-CN" altLang="en-US"/>
          </a:p>
        </p:txBody>
      </p:sp>
      <p:sp>
        <p:nvSpPr>
          <p:cNvPr id="3" name="内容占位符 2"/>
          <p:cNvSpPr>
            <a:spLocks noGrp="1"/>
          </p:cNvSpPr>
          <p:nvPr>
            <p:ph idx="1"/>
          </p:nvPr>
        </p:nvSpPr>
        <p:spPr>
          <a:xfrm>
            <a:off x="609600" y="1484312"/>
            <a:ext cx="10972800" cy="5113040"/>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高级语言</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接近人们使用的自然语言，一条语句不仅仅是完成单一的机器指令操作，也可能是多项操作。</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常用的高级语言有</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等。</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marL="1314450" lvl="3" indent="0" eaLnBrk="1">
              <a:spcBef>
                <a:spcPts val="1200"/>
              </a:spcBef>
              <a:buNone/>
            </a:pPr>
            <a:r>
              <a:rPr lang="zh-CN" altLang="en-US" sz="2400">
                <a:solidFill>
                  <a:schemeClr val="tx1">
                    <a:lumMod val="75000"/>
                    <a:lumOff val="25000"/>
                  </a:schemeClr>
                </a:solidFill>
                <a:latin typeface="+mj-lt"/>
                <a:ea typeface="微软雅黑" panose="020B0503020204020204" pitchFamily="34" charset="-122"/>
              </a:rPr>
              <a:t>  </a:t>
            </a:r>
            <a:endParaRPr lang="en-US" altLang="zh-CN" sz="2400">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4" name="矩形 3"/>
          <p:cNvSpPr/>
          <p:nvPr/>
        </p:nvSpPr>
        <p:spPr>
          <a:xfrm>
            <a:off x="1487488" y="4077072"/>
            <a:ext cx="7344816" cy="2664296"/>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int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main(void){	</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int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first=2, second=3, sum;</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sum = first + second;</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printf</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("sum = %d", sum);</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return 0;</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endParaRPr lang="zh-CN" altLang="en-US" sz="400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语言的层次</a:t>
            </a:r>
            <a:endParaRPr lang="zh-CN" altLang="en-US" sz="4000">
              <a:solidFill>
                <a:srgbClr val="C00000"/>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endParaRPr lang="zh-CN" altLang="en-US"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zh-CN" altLang="en-US"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a:t>语言的层次</a:t>
            </a:r>
            <a:endParaRPr lang="zh-CN" altLang="en-US"/>
          </a:p>
        </p:txBody>
      </p:sp>
      <p:sp>
        <p:nvSpPr>
          <p:cNvPr id="3" name="矩形: 圆角 2"/>
          <p:cNvSpPr/>
          <p:nvPr/>
        </p:nvSpPr>
        <p:spPr>
          <a:xfrm>
            <a:off x="3111305" y="2349501"/>
            <a:ext cx="1007960" cy="2880000"/>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高</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级</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言</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圆角 5"/>
          <p:cNvSpPr/>
          <p:nvPr/>
        </p:nvSpPr>
        <p:spPr>
          <a:xfrm>
            <a:off x="8151865" y="2349501"/>
            <a:ext cx="1007960" cy="2880000"/>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机</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器</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言</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椭圆 3"/>
          <p:cNvSpPr/>
          <p:nvPr/>
        </p:nvSpPr>
        <p:spPr>
          <a:xfrm>
            <a:off x="5415561" y="2349501"/>
            <a:ext cx="1368000" cy="2880000"/>
          </a:xfrm>
          <a:prstGeom prst="ellipse">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语言翻译程序</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199456" y="3573016"/>
            <a:ext cx="615553" cy="538162"/>
          </a:xfrm>
          <a:prstGeom prst="rect">
            <a:avLst/>
          </a:prstGeom>
          <a:noFill/>
        </p:spPr>
        <p:txBody>
          <a:bodyPr vert="eaVert">
            <a:spAutoFit/>
          </a:bodyPr>
          <a:lstStyle/>
          <a:p>
            <a:pP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人</a:t>
            </a:r>
            <a:endParaRPr lang="zh-CN" altLang="en-US" sz="28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0311953" y="3311526"/>
            <a:ext cx="615553" cy="1169551"/>
          </a:xfrm>
          <a:prstGeom prst="rect">
            <a:avLst/>
          </a:prstGeom>
          <a:noFill/>
        </p:spPr>
        <p:txBody>
          <a:bodyPr vert="eaVert" wrap="none">
            <a:spAutoFit/>
          </a:bodyPr>
          <a:lstStyle/>
          <a:p>
            <a:pP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计算机</a:t>
            </a:r>
            <a:endParaRPr lang="zh-CN" altLang="en-US" sz="2800" b="1">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1" name="直接箭头连接符 10"/>
          <p:cNvCxnSpPr/>
          <p:nvPr/>
        </p:nvCxnSpPr>
        <p:spPr>
          <a:xfrm>
            <a:off x="1959025" y="3500438"/>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4" name="直接箭头连接符 13"/>
          <p:cNvCxnSpPr/>
          <p:nvPr/>
        </p:nvCxnSpPr>
        <p:spPr>
          <a:xfrm>
            <a:off x="4263393" y="3500438"/>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5" name="直接箭头连接符 14"/>
          <p:cNvCxnSpPr/>
          <p:nvPr/>
        </p:nvCxnSpPr>
        <p:spPr>
          <a:xfrm>
            <a:off x="6927689" y="3573463"/>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6" name="直接箭头连接符 15"/>
          <p:cNvCxnSpPr/>
          <p:nvPr/>
        </p:nvCxnSpPr>
        <p:spPr>
          <a:xfrm>
            <a:off x="9303841" y="3573463"/>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9" name="直接箭头连接符 18"/>
          <p:cNvCxnSpPr/>
          <p:nvPr/>
        </p:nvCxnSpPr>
        <p:spPr>
          <a:xfrm flipH="1">
            <a:off x="9303841"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2" name="直接箭头连接符 21"/>
          <p:cNvCxnSpPr/>
          <p:nvPr/>
        </p:nvCxnSpPr>
        <p:spPr>
          <a:xfrm flipH="1">
            <a:off x="6927689"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3" name="直接箭头连接符 22"/>
          <p:cNvCxnSpPr/>
          <p:nvPr/>
        </p:nvCxnSpPr>
        <p:spPr>
          <a:xfrm flipH="1">
            <a:off x="4263393"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4" name="直接箭头连接符 23"/>
          <p:cNvCxnSpPr/>
          <p:nvPr/>
        </p:nvCxnSpPr>
        <p:spPr>
          <a:xfrm flipH="1">
            <a:off x="1959025"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a:t>语言的层次</a:t>
            </a:r>
            <a:endParaRPr lang="zh-CN" altLang="en-US"/>
          </a:p>
        </p:txBody>
      </p:sp>
      <p:sp>
        <p:nvSpPr>
          <p:cNvPr id="6" name="AutoShape 4"/>
          <p:cNvSpPr>
            <a:spLocks noChangeArrowheads="1"/>
          </p:cNvSpPr>
          <p:nvPr/>
        </p:nvSpPr>
        <p:spPr bwMode="auto">
          <a:xfrm>
            <a:off x="6708288" y="5445224"/>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机器语言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1487488" y="5301208"/>
            <a:ext cx="4805606" cy="1077218"/>
            <a:chOff x="1487488" y="5301208"/>
            <a:chExt cx="4805606" cy="1077218"/>
          </a:xfrm>
        </p:grpSpPr>
        <p:sp>
          <p:nvSpPr>
            <p:cNvPr id="5" name="Text Box 3"/>
            <p:cNvSpPr txBox="1">
              <a:spLocks noChangeArrowheads="1"/>
            </p:cNvSpPr>
            <p:nvPr/>
          </p:nvSpPr>
          <p:spPr bwMode="auto">
            <a:xfrm>
              <a:off x="1487488" y="5301208"/>
              <a:ext cx="3057247" cy="1077218"/>
            </a:xfrm>
            <a:prstGeom prst="rect">
              <a:avLst/>
            </a:prstGeom>
            <a:noFill/>
            <a:ln w="9525">
              <a:noFill/>
              <a:miter lim="800000"/>
            </a:ln>
            <a:effectLst/>
          </p:spPr>
          <p:txBody>
            <a:bodyPr wrap="none" anchor="ctr">
              <a:spAutoFit/>
            </a:bodyPr>
            <a:lstStyle/>
            <a:p>
              <a:pPr algn="ctr">
                <a:defRP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计算机</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/CPU</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algn="ctr">
                <a:defRP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能识别与执行的</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Line 5"/>
            <p:cNvSpPr>
              <a:spLocks noChangeShapeType="1"/>
            </p:cNvSpPr>
            <p:nvPr/>
          </p:nvSpPr>
          <p:spPr bwMode="auto">
            <a:xfrm>
              <a:off x="4720750" y="5949280"/>
              <a:ext cx="1572344" cy="0"/>
            </a:xfrm>
            <a:prstGeom prst="line">
              <a:avLst/>
            </a:prstGeom>
            <a:noFill/>
            <a:ln w="38100">
              <a:solidFill>
                <a:schemeClr val="tx1">
                  <a:lumMod val="85000"/>
                  <a:lumOff val="15000"/>
                </a:schemeClr>
              </a:solidFill>
              <a:round/>
            </a:ln>
            <a:effectLst>
              <a:outerShdw blurRad="50800" dist="38100" dir="2700000" algn="tl" rotWithShape="0">
                <a:prstClr val="black">
                  <a:alpha val="40000"/>
                </a:prstClr>
              </a:outerShdw>
            </a:effectLst>
          </p:spPr>
          <p:txBody>
            <a:bodyPr wrap="none" anchor="ctr">
              <a:spAutoFit/>
            </a:bodyPr>
            <a:lstStyle/>
            <a:p>
              <a:pPr>
                <a:defRPr/>
              </a:pPr>
              <a:endParaRPr lang="zh-CN" altLang="en-US" sz="2800" b="1">
                <a:latin typeface="+mn-ea"/>
                <a:ea typeface="+mn-ea"/>
              </a:endParaRPr>
            </a:p>
          </p:txBody>
        </p:sp>
      </p:grpSp>
      <p:sp>
        <p:nvSpPr>
          <p:cNvPr id="21508" name="Text Box 10"/>
          <p:cNvSpPr txBox="1">
            <a:spLocks noChangeArrowheads="1"/>
          </p:cNvSpPr>
          <p:nvPr/>
        </p:nvSpPr>
        <p:spPr bwMode="auto">
          <a:xfrm>
            <a:off x="7470893" y="1412776"/>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a:spcBef>
                <a:spcPct val="0"/>
              </a:spcBef>
              <a:buFontTx/>
              <a:buNone/>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编译程序</a:t>
            </a:r>
            <a:endParaRPr lang="zh-CN" altLang="en-US" sz="28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4" name="AutoShape 22"/>
          <p:cNvSpPr>
            <a:spLocks noChangeArrowheads="1"/>
          </p:cNvSpPr>
          <p:nvPr/>
        </p:nvSpPr>
        <p:spPr bwMode="auto">
          <a:xfrm>
            <a:off x="8739571" y="2998469"/>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汇编语言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源程序</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AutoShape 25"/>
          <p:cNvSpPr>
            <a:spLocks noChangeArrowheads="1"/>
          </p:cNvSpPr>
          <p:nvPr/>
        </p:nvSpPr>
        <p:spPr bwMode="auto">
          <a:xfrm>
            <a:off x="4825473" y="1639522"/>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高级语言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源程序</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直角上箭头 25"/>
          <p:cNvSpPr/>
          <p:nvPr/>
        </p:nvSpPr>
        <p:spPr>
          <a:xfrm flipV="1">
            <a:off x="6935232" y="1958133"/>
            <a:ext cx="2937899" cy="969941"/>
          </a:xfrm>
          <a:prstGeom prst="bentUpArrow">
            <a:avLst>
              <a:gd name="adj1" fmla="val 25000"/>
              <a:gd name="adj2" fmla="val 25286"/>
              <a:gd name="adj3" fmla="val 38621"/>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右箭头 29"/>
          <p:cNvSpPr/>
          <p:nvPr/>
        </p:nvSpPr>
        <p:spPr>
          <a:xfrm rot="3934211">
            <a:off x="4942841" y="3781759"/>
            <a:ext cx="2658687" cy="579124"/>
          </a:xfrm>
          <a:prstGeom prst="rightArrow">
            <a:avLst>
              <a:gd name="adj1" fmla="val 50000"/>
              <a:gd name="adj2" fmla="val 66469"/>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右箭头 30"/>
          <p:cNvSpPr/>
          <p:nvPr/>
        </p:nvSpPr>
        <p:spPr>
          <a:xfrm rot="7951175">
            <a:off x="8297458" y="4472258"/>
            <a:ext cx="1359607" cy="530614"/>
          </a:xfrm>
          <a:prstGeom prst="rightArrow">
            <a:avLst>
              <a:gd name="adj1" fmla="val 50000"/>
              <a:gd name="adj2" fmla="val 71529"/>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516" name="Text Box 7"/>
          <p:cNvSpPr txBox="1">
            <a:spLocks noChangeArrowheads="1"/>
          </p:cNvSpPr>
          <p:nvPr/>
        </p:nvSpPr>
        <p:spPr bwMode="auto">
          <a:xfrm>
            <a:off x="9299579" y="4475955"/>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a:spcBef>
                <a:spcPct val="0"/>
              </a:spcBef>
              <a:buFontTx/>
              <a:buNone/>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汇编程序</a:t>
            </a:r>
            <a:endParaRPr lang="zh-CN" altLang="en-US" sz="28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3" name="Text Box 10"/>
          <p:cNvSpPr txBox="1">
            <a:spLocks noChangeArrowheads="1"/>
          </p:cNvSpPr>
          <p:nvPr/>
        </p:nvSpPr>
        <p:spPr bwMode="auto">
          <a:xfrm>
            <a:off x="6378517" y="3385806"/>
            <a:ext cx="1620957" cy="523220"/>
          </a:xfrm>
          <a:prstGeom prst="rect">
            <a:avLst/>
          </a:prstGeom>
          <a:noFill/>
          <a:ln w="9525">
            <a:noFill/>
            <a:miter lim="800000"/>
          </a:ln>
        </p:spPr>
        <p:txBody>
          <a:bodyPr wrap="none" anchor="ctr">
            <a:spAutoFit/>
          </a:bodyPr>
          <a:lstStyle/>
          <a:p>
            <a:pPr algn="ct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编译程序</a:t>
            </a:r>
            <a:endParaRPr lang="zh-CN" altLang="en-US" sz="2800" b="1">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3463381" y="2570325"/>
            <a:ext cx="1120451" cy="2313356"/>
            <a:chOff x="3463381" y="2570325"/>
            <a:chExt cx="1120451" cy="2313356"/>
          </a:xfrm>
        </p:grpSpPr>
        <p:sp>
          <p:nvSpPr>
            <p:cNvPr id="22" name="Text Box 20"/>
            <p:cNvSpPr txBox="1">
              <a:spLocks noChangeArrowheads="1"/>
            </p:cNvSpPr>
            <p:nvPr/>
          </p:nvSpPr>
          <p:spPr bwMode="auto">
            <a:xfrm>
              <a:off x="3968573" y="2636912"/>
              <a:ext cx="615259" cy="2246769"/>
            </a:xfrm>
            <a:prstGeom prst="rect">
              <a:avLst/>
            </a:prstGeom>
            <a:noFill/>
            <a:ln w="9525">
              <a:noFill/>
              <a:miter lim="800000"/>
            </a:ln>
            <a:effectLst/>
          </p:spPr>
          <p:txBody>
            <a:bodyPr wrap="square" anchor="ctr">
              <a:spAutoFit/>
            </a:bodyPr>
            <a:lstStyle/>
            <a:p>
              <a:pPr>
                <a:defRPr/>
              </a:pP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执行</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a:p>
              <a:pPr>
                <a:defRPr/>
              </a:pP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效率高</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6" name="右箭头 35"/>
            <p:cNvSpPr/>
            <p:nvPr/>
          </p:nvSpPr>
          <p:spPr>
            <a:xfrm rot="5400000">
              <a:off x="2531995" y="3501711"/>
              <a:ext cx="2295956" cy="433184"/>
            </a:xfrm>
            <a:prstGeom prst="rightArrow">
              <a:avLst>
                <a:gd name="adj1" fmla="val 50000"/>
                <a:gd name="adj2" fmla="val 66469"/>
              </a:avLst>
            </a:prstGeom>
            <a:solidFill>
              <a:schemeClr val="bg1">
                <a:lumMod val="75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1775520" y="2564904"/>
            <a:ext cx="1016718" cy="2301378"/>
            <a:chOff x="1775520" y="2564904"/>
            <a:chExt cx="1016718" cy="2301378"/>
          </a:xfrm>
        </p:grpSpPr>
        <p:sp>
          <p:nvSpPr>
            <p:cNvPr id="19" name="Text Box 17"/>
            <p:cNvSpPr txBox="1">
              <a:spLocks noChangeArrowheads="1"/>
            </p:cNvSpPr>
            <p:nvPr/>
          </p:nvSpPr>
          <p:spPr bwMode="auto">
            <a:xfrm>
              <a:off x="1775520" y="2564904"/>
              <a:ext cx="533487" cy="2246769"/>
            </a:xfrm>
            <a:prstGeom prst="rect">
              <a:avLst/>
            </a:prstGeom>
            <a:noFill/>
            <a:ln w="9525">
              <a:noFill/>
              <a:miter lim="800000"/>
            </a:ln>
            <a:effectLst/>
          </p:spPr>
          <p:txBody>
            <a:bodyPr wrap="square" anchor="ctr">
              <a:spAutoFit/>
            </a:bodyPr>
            <a:lstStyle>
              <a:defPPr>
                <a:defRPr lang="zh-CN"/>
              </a:defPPr>
              <a:lvl1pPr>
                <a:defRPr sz="28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a:t>编程</a:t>
              </a:r>
              <a:endParaRPr lang="zh-CN" altLang="en-US"/>
            </a:p>
            <a:p>
              <a:r>
                <a:rPr lang="zh-CN" altLang="en-US"/>
                <a:t>效率高</a:t>
              </a:r>
              <a:endParaRPr lang="zh-CN" altLang="en-US"/>
            </a:p>
          </p:txBody>
        </p:sp>
        <p:sp>
          <p:nvSpPr>
            <p:cNvPr id="37" name="右箭头 36"/>
            <p:cNvSpPr/>
            <p:nvPr/>
          </p:nvSpPr>
          <p:spPr>
            <a:xfrm rot="16200000">
              <a:off x="1427668" y="3501712"/>
              <a:ext cx="2295956" cy="433184"/>
            </a:xfrm>
            <a:prstGeom prst="rightArrow">
              <a:avLst>
                <a:gd name="adj1" fmla="val 50000"/>
                <a:gd name="adj2" fmla="val 66469"/>
              </a:avLst>
            </a:prstGeom>
            <a:solidFill>
              <a:schemeClr val="bg1">
                <a:lumMod val="75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编译系统</a:t>
            </a:r>
            <a:endParaRPr lang="zh-CN" altLang="en-US"/>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由于计算机只能识别和执行机器语言，高级语言编写的程序仍然不能直接被计算机识别，必须经过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才能被执行。</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这种翻译方式有两种：编译、解释。</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负责这种翻译工作的程序称语言处理程序：编译程序、解释程序，它们均是系统程序。</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计算机软件</a:t>
            </a:r>
            <a:endParaRPr lang="zh-CN" altLang="en-US"/>
          </a:p>
        </p:txBody>
      </p:sp>
      <p:sp>
        <p:nvSpPr>
          <p:cNvPr id="3" name="内容占位符 2"/>
          <p:cNvSpPr>
            <a:spLocks noGrp="1"/>
          </p:cNvSpPr>
          <p:nvPr>
            <p:ph idx="1"/>
          </p:nvPr>
        </p:nvSpPr>
        <p:spPr>
          <a:xfrm>
            <a:off x="609600" y="1484312"/>
            <a:ext cx="10972800" cy="2304728"/>
          </a:xfrm>
        </p:spPr>
        <p:txBody>
          <a:bodyPr/>
          <a:lstStyle/>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源程序</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编译、解释</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程序的执行</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Picture 4" descr="j0189219"/>
          <p:cNvPicPr>
            <a:picLocks noChangeAspect="1" noChangeArrowheads="1" noCrop="1"/>
          </p:cNvPicPr>
          <p:nvPr/>
        </p:nvPicPr>
        <p:blipFill>
          <a:blip r:embed="rId1">
            <a:extLst>
              <a:ext uri="{28A0092B-C50C-407E-A947-70E740481C1C}">
                <a14:useLocalDpi xmlns:a14="http://schemas.microsoft.com/office/drawing/2010/main" val="0"/>
              </a:ext>
            </a:extLst>
          </a:blip>
          <a:srcRect/>
          <a:stretch>
            <a:fillRect/>
          </a:stretch>
        </p:blipFill>
        <p:spPr bwMode="auto">
          <a:xfrm flipH="1">
            <a:off x="3359696" y="1700808"/>
            <a:ext cx="1877931" cy="1623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j0295184"/>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887348" y="4851735"/>
            <a:ext cx="1825276" cy="1346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j016015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84032" y="3447119"/>
            <a:ext cx="1224136" cy="14398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7"/>
          <p:cNvSpPr/>
          <p:nvPr/>
        </p:nvSpPr>
        <p:spPr bwMode="auto">
          <a:xfrm rot="2348323">
            <a:off x="5308608" y="2505041"/>
            <a:ext cx="1943933" cy="663575"/>
          </a:xfrm>
          <a:custGeom>
            <a:avLst/>
            <a:gdLst>
              <a:gd name="T0" fmla="*/ 0 w 1657"/>
              <a:gd name="T1" fmla="*/ 2147483646 h 418"/>
              <a:gd name="T2" fmla="*/ 2147483646 w 1657"/>
              <a:gd name="T3" fmla="*/ 2147483646 h 418"/>
              <a:gd name="T4" fmla="*/ 2147483646 w 1657"/>
              <a:gd name="T5" fmla="*/ 2147483646 h 418"/>
              <a:gd name="T6" fmla="*/ 2147483646 w 1657"/>
              <a:gd name="T7" fmla="*/ 2147483646 h 418"/>
              <a:gd name="T8" fmla="*/ 2147483646 w 1657"/>
              <a:gd name="T9" fmla="*/ 2147483646 h 4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57" h="418">
                <a:moveTo>
                  <a:pt x="0" y="418"/>
                </a:moveTo>
                <a:cubicBezTo>
                  <a:pt x="77" y="371"/>
                  <a:pt x="305" y="202"/>
                  <a:pt x="461" y="134"/>
                </a:cubicBezTo>
                <a:cubicBezTo>
                  <a:pt x="617" y="66"/>
                  <a:pt x="771" y="20"/>
                  <a:pt x="939" y="10"/>
                </a:cubicBezTo>
                <a:cubicBezTo>
                  <a:pt x="1107" y="0"/>
                  <a:pt x="1351" y="34"/>
                  <a:pt x="1471" y="72"/>
                </a:cubicBezTo>
                <a:cubicBezTo>
                  <a:pt x="1591" y="110"/>
                  <a:pt x="1618" y="205"/>
                  <a:pt x="1657" y="240"/>
                </a:cubicBezTo>
              </a:path>
            </a:pathLst>
          </a:custGeom>
          <a:noFill/>
          <a:ln w="38100" cap="flat" cmpd="sng">
            <a:solidFill>
              <a:srgbClr val="154569"/>
            </a:solidFill>
            <a:prstDash val="solid"/>
            <a:round/>
            <a:headEnd type="oval" w="med" len="sm"/>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Text Box 8"/>
          <p:cNvSpPr txBox="1">
            <a:spLocks noChangeArrowheads="1"/>
          </p:cNvSpPr>
          <p:nvPr/>
        </p:nvSpPr>
        <p:spPr bwMode="auto">
          <a:xfrm>
            <a:off x="5539581" y="2732982"/>
            <a:ext cx="1261884" cy="523220"/>
          </a:xfrm>
          <a:prstGeom prst="rect">
            <a:avLst/>
          </a:prstGeom>
          <a:noFill/>
          <a:ln w="12700">
            <a:noFill/>
            <a:miter lim="800000"/>
            <a:headEnd type="none" w="sm" len="sm"/>
            <a:tailEnd type="none" w="sm" len="sm"/>
          </a:ln>
          <a:effectLst/>
        </p:spPr>
        <p:txBody>
          <a:bodyPr wrap="none">
            <a:spAutoFit/>
          </a:bodyPr>
          <a:lstStyle/>
          <a:p>
            <a:pPr>
              <a:defRPr/>
            </a:pPr>
            <a:r>
              <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源程序</a:t>
            </a:r>
            <a:endPar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9" name="Freeform 9"/>
          <p:cNvSpPr/>
          <p:nvPr/>
        </p:nvSpPr>
        <p:spPr bwMode="auto">
          <a:xfrm rot="1061499">
            <a:off x="7261741" y="5277007"/>
            <a:ext cx="2437346" cy="496888"/>
          </a:xfrm>
          <a:custGeom>
            <a:avLst/>
            <a:gdLst>
              <a:gd name="T0" fmla="*/ 0 w 1648"/>
              <a:gd name="T1" fmla="*/ 0 h 304"/>
              <a:gd name="T2" fmla="*/ 2147483646 w 1648"/>
              <a:gd name="T3" fmla="*/ 2147483646 h 304"/>
              <a:gd name="T4" fmla="*/ 2147483646 w 1648"/>
              <a:gd name="T5" fmla="*/ 2147483646 h 304"/>
              <a:gd name="T6" fmla="*/ 2147483646 w 1648"/>
              <a:gd name="T7" fmla="*/ 2147483646 h 304"/>
              <a:gd name="T8" fmla="*/ 2147483646 w 1648"/>
              <a:gd name="T9" fmla="*/ 2147483646 h 3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48" h="304">
                <a:moveTo>
                  <a:pt x="0" y="0"/>
                </a:moveTo>
                <a:cubicBezTo>
                  <a:pt x="52" y="25"/>
                  <a:pt x="189" y="105"/>
                  <a:pt x="310" y="151"/>
                </a:cubicBezTo>
                <a:cubicBezTo>
                  <a:pt x="431" y="197"/>
                  <a:pt x="578" y="256"/>
                  <a:pt x="727" y="275"/>
                </a:cubicBezTo>
                <a:cubicBezTo>
                  <a:pt x="876" y="294"/>
                  <a:pt x="1051" y="304"/>
                  <a:pt x="1205" y="266"/>
                </a:cubicBezTo>
                <a:cubicBezTo>
                  <a:pt x="1359" y="228"/>
                  <a:pt x="1556" y="91"/>
                  <a:pt x="1648" y="45"/>
                </a:cubicBezTo>
              </a:path>
            </a:pathLst>
          </a:custGeom>
          <a:noFill/>
          <a:ln w="38100" cap="flat" cmpd="sng">
            <a:solidFill>
              <a:srgbClr val="154569"/>
            </a:solidFill>
            <a:prstDash val="solid"/>
            <a:round/>
            <a:headEnd type="oval" w="med" len="sm"/>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Text Box 10"/>
          <p:cNvSpPr txBox="1">
            <a:spLocks noChangeArrowheads="1"/>
          </p:cNvSpPr>
          <p:nvPr/>
        </p:nvSpPr>
        <p:spPr bwMode="auto">
          <a:xfrm>
            <a:off x="7838679" y="4656149"/>
            <a:ext cx="1980029" cy="523220"/>
          </a:xfrm>
          <a:prstGeom prst="rect">
            <a:avLst/>
          </a:prstGeom>
          <a:noFill/>
          <a:ln w="12700">
            <a:noFill/>
            <a:miter lim="800000"/>
            <a:headEnd type="none" w="sm" len="sm"/>
            <a:tailEnd type="none" w="sm" len="sm"/>
          </a:ln>
          <a:effectLst/>
        </p:spPr>
        <p:txBody>
          <a:bodyPr wrap="none">
            <a:spAutoFit/>
          </a:bodyPr>
          <a:lstStyle/>
          <a:p>
            <a:pPr>
              <a:defRPr/>
            </a:pPr>
            <a:r>
              <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可执行程序</a:t>
            </a:r>
            <a:endPar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1" name="AutoShape 11"/>
          <p:cNvSpPr>
            <a:spLocks noChangeArrowheads="1"/>
          </p:cNvSpPr>
          <p:nvPr/>
        </p:nvSpPr>
        <p:spPr bwMode="auto">
          <a:xfrm>
            <a:off x="7621397" y="2354482"/>
            <a:ext cx="3443155" cy="757000"/>
          </a:xfrm>
          <a:prstGeom prst="wedgeRectCallout">
            <a:avLst>
              <a:gd name="adj1" fmla="val -46819"/>
              <a:gd name="adj2" fmla="val 99896"/>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编译器</a:t>
            </a:r>
            <a: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或 解释器</a:t>
            </a:r>
            <a:endParaRPr lang="zh-CN" altLang="en-US" sz="32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from="(-#ppt_w/2)" to="(#ppt_x)" calcmode="lin" valueType="num">
                                      <p:cBhvr>
                                        <p:cTn id="7" dur="600" fill="hold">
                                          <p:stCondLst>
                                            <p:cond delay="0"/>
                                          </p:stCondLst>
                                        </p:cTn>
                                        <p:tgtEl>
                                          <p:spTgt spid="6"/>
                                        </p:tgtEl>
                                        <p:attrNameLst>
                                          <p:attrName>ppt_x</p:attrName>
                                        </p:attrNameLst>
                                      </p:cBhvr>
                                    </p:anim>
                                    <p:anim from="0" to="-1.0" calcmode="lin" valueType="num">
                                      <p:cBhvr>
                                        <p:cTn id="8" dur="200" decel="50000" autoRev="1" fill="hold">
                                          <p:stCondLst>
                                            <p:cond delay="600"/>
                                          </p:stCondLst>
                                        </p:cTn>
                                        <p:tgtEl>
                                          <p:spTgt spid="6"/>
                                        </p:tgtEl>
                                        <p:attrNameLst>
                                          <p:attrName>xshear</p:attrName>
                                        </p:attrNameLst>
                                      </p:cBhvr>
                                    </p:anim>
                                    <p:animScale>
                                      <p:cBhvr>
                                        <p:cTn id="9" dur="200" decel="100000" autoRev="1" fill="hold">
                                          <p:stCondLst>
                                            <p:cond delay="600"/>
                                          </p:stCondLst>
                                        </p:cTn>
                                        <p:tgtEl>
                                          <p:spTgt spid="6"/>
                                        </p:tgtEl>
                                      </p:cBhvr>
                                      <p:from x="100000" y="100000"/>
                                      <p:to x="80000" y="100000"/>
                                    </p:animScale>
                                    <p:anim by="(#ppt_h/3+#ppt_w*0.1)" calcmode="lin" valueType="num">
                                      <p:cBhvr additive="sum">
                                        <p:cTn id="10" dur="200" decel="100000" autoRev="1" fill="hold">
                                          <p:stCondLst>
                                            <p:cond delay="600"/>
                                          </p:stCondLst>
                                        </p:cTn>
                                        <p:tgtEl>
                                          <p:spTgt spid="6"/>
                                        </p:tgtEl>
                                        <p:attrNameLst>
                                          <p:attrName>ppt_x</p:attrName>
                                        </p:attrNameLst>
                                      </p:cBhvr>
                                    </p:anim>
                                  </p:childTnLst>
                                </p:cTn>
                              </p:par>
                            </p:childTnLst>
                          </p:cTn>
                        </p:par>
                        <p:par>
                          <p:cTn id="11" fill="hold">
                            <p:stCondLst>
                              <p:cond delay="10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1"/>
                                        </p:tgtEl>
                                        <p:attrNameLst>
                                          <p:attrName>ppt_y</p:attrName>
                                        </p:attrNameLst>
                                      </p:cBhvr>
                                      <p:tavLst>
                                        <p:tav tm="0">
                                          <p:val>
                                            <p:strVal val="#ppt_y"/>
                                          </p:val>
                                        </p:tav>
                                        <p:tav tm="100000">
                                          <p:val>
                                            <p:strVal val="#ppt_y"/>
                                          </p:val>
                                        </p:tav>
                                      </p:tavLst>
                                    </p:anim>
                                    <p:anim calcmode="lin" valueType="num">
                                      <p:cBhvr>
                                        <p:cTn id="16"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1"/>
                                        </p:tgtEl>
                                      </p:cBhvr>
                                    </p:animEffect>
                                  </p:childTnLst>
                                </p:cTn>
                              </p:par>
                            </p:childTnLst>
                          </p:cTn>
                        </p:par>
                        <p:par>
                          <p:cTn id="19" fill="hold">
                            <p:stCondLst>
                              <p:cond delay="1899"/>
                            </p:stCondLst>
                            <p:childTnLst>
                              <p:par>
                                <p:cTn id="20" presetID="23" presetClass="entr" presetSubtype="16"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childTnLst>
                                </p:cTn>
                              </p:par>
                            </p:childTnLst>
                          </p:cTn>
                        </p:par>
                        <p:par>
                          <p:cTn id="24" fill="hold">
                            <p:stCondLst>
                              <p:cond delay="2399"/>
                            </p:stCondLst>
                            <p:childTnLst>
                              <p:par>
                                <p:cTn id="25" presetID="22" presetClass="entr" presetSubtype="8"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par>
                                <p:cTn id="28" presetID="19" presetClass="entr" presetSubtype="1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fmla="#ppt_w*sin(2.5*pi*$)">
                                          <p:val>
                                            <p:fltVal val="0"/>
                                          </p:val>
                                        </p:tav>
                                        <p:tav tm="100000">
                                          <p:val>
                                            <p:fltVal val="1"/>
                                          </p:val>
                                        </p:tav>
                                      </p:tavLst>
                                    </p:anim>
                                    <p:anim calcmode="lin" valueType="num">
                                      <p:cBhvr>
                                        <p:cTn id="31" dur="500" fill="hold"/>
                                        <p:tgtEl>
                                          <p:spTgt spid="8"/>
                                        </p:tgtEl>
                                        <p:attrNameLst>
                                          <p:attrName>ppt_h</p:attrName>
                                        </p:attrNameLst>
                                      </p:cBhvr>
                                      <p:tavLst>
                                        <p:tav tm="0">
                                          <p:val>
                                            <p:strVal val="#ppt_h"/>
                                          </p:val>
                                        </p:tav>
                                        <p:tav tm="100000">
                                          <p:val>
                                            <p:strVal val="#ppt_h"/>
                                          </p:val>
                                        </p:tav>
                                      </p:tavLst>
                                    </p:anim>
                                  </p:childTnLst>
                                </p:cTn>
                              </p:par>
                            </p:childTnLst>
                          </p:cTn>
                        </p:par>
                        <p:par>
                          <p:cTn id="32" fill="hold">
                            <p:stCondLst>
                              <p:cond delay="2899"/>
                            </p:stCondLst>
                            <p:childTnLst>
                              <p:par>
                                <p:cTn id="33" presetID="23" presetClass="entr" presetSubtype="16"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childTnLst>
                                </p:cTn>
                              </p:par>
                            </p:childTnLst>
                          </p:cTn>
                        </p:par>
                        <p:par>
                          <p:cTn id="37" fill="hold">
                            <p:stCondLst>
                              <p:cond delay="3399"/>
                            </p:stCondLst>
                            <p:childTnLst>
                              <p:par>
                                <p:cTn id="38" presetID="22" presetClass="entr" presetSubtype="8" fill="hold" nodeType="afterEffect">
                                  <p:stCondLst>
                                    <p:cond delay="100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par>
                                <p:cTn id="41" presetID="19" presetClass="entr" presetSubtype="10" fill="hold" grpId="0" nodeType="withEffect">
                                  <p:stCondLst>
                                    <p:cond delay="100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fmla="#ppt_w*sin(2.5*pi*$)">
                                          <p:val>
                                            <p:fltVal val="0"/>
                                          </p:val>
                                        </p:tav>
                                        <p:tav tm="100000">
                                          <p:val>
                                            <p:fltVal val="1"/>
                                          </p:val>
                                        </p:tav>
                                      </p:tavLst>
                                    </p:anim>
                                    <p:anim calcmode="lin" valueType="num">
                                      <p:cBhvr>
                                        <p:cTn id="44"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编译类语言</a:t>
            </a:r>
            <a:endParaRPr lang="zh-CN" altLang="en-US"/>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编译类语言：编译是指在应用源程序执行之前，就将程序源代码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成目标代码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，因此其目标程序可以脱离其语言环境独立执行，使用比较方便、效率较高。但应用程序一旦需要修改，必须先修改源代码，再重新编译生成新的目标文件才能执行，只有目标文件而没有源代码，修改很不方便。</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解释类语言</a:t>
            </a:r>
            <a:endParaRPr lang="zh-CN" altLang="en-US"/>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解释类语言：执行方式类似于日常生活中的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同声翻译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，应用程序源代码一边由相应语言的解释器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成目标代码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，一边执行，因此效率比较低，而且不能生成可独立执行的可执行文件，应用程序不能脱离其解释器，但这种方式比较灵活，可以动态地调整、修改应用程序。</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引子</a:t>
            </a:r>
            <a:endParaRPr lang="zh-CN" altLang="en-US"/>
          </a:p>
        </p:txBody>
      </p:sp>
      <p:sp>
        <p:nvSpPr>
          <p:cNvPr id="3" name="内容占位符 2"/>
          <p:cNvSpPr>
            <a:spLocks noGrp="1"/>
          </p:cNvSpPr>
          <p:nvPr>
            <p:ph idx="1"/>
          </p:nvPr>
        </p:nvSpPr>
        <p:spPr>
          <a:xfrm>
            <a:off x="609600" y="1484312"/>
            <a:ext cx="10972800" cy="5113039"/>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探索黑匣子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从一个程序谈起</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普通的计算机使用者</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计算机专业学生</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计算机系统的层次</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硬件：电子器件，支撑</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软件：使用者的创造性，智能</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a:p>
            <a:pPr marL="457200" lvl="1" indent="0">
              <a:lnSpc>
                <a:spcPct val="120000"/>
              </a:lnSpc>
              <a:buNone/>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（操作系统）</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endParaRPr lang="zh-CN" altLang="en-US" sz="400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endParaRPr lang="zh-CN" altLang="en-US" sz="400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初窥高级语言</a:t>
            </a:r>
            <a:endParaRPr lang="zh-CN" altLang="en-US" sz="4000">
              <a:solidFill>
                <a:srgbClr val="C00000"/>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zh-CN" altLang="en-US" sz="40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高级语言的特点</a:t>
            </a:r>
            <a:endParaRPr lang="zh-CN" altLang="en-US"/>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高度封装，与低级语言相对</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使用人易于接受的文字来表示</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不是特指的某一种语言，而是包括很多种</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与计算机的硬件和指令系统无关</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执行速度慢</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高级语言的语法</a:t>
            </a:r>
            <a:endParaRPr lang="zh-CN" altLang="en-US"/>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不同的高级语言有不同的编写格式和语句分割符号，计算机按照语句分割符号识别每一条语句。    </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语言的语法是指这样一组</a:t>
            </a:r>
            <a:r>
              <a:rPr lang="zh-CN" altLang="en-US" sz="3200">
                <a:solidFill>
                  <a:srgbClr val="C00000"/>
                </a:solidFill>
                <a:latin typeface="微软雅黑" panose="020B0503020204020204" pitchFamily="34" charset="-122"/>
                <a:ea typeface="微软雅黑" panose="020B0503020204020204" pitchFamily="34" charset="-122"/>
              </a:rPr>
              <a:t>规则</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，用它可产生一个程序。</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词法规则</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语法规则</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词法规则</a:t>
            </a:r>
            <a:endParaRPr lang="zh-CN" altLang="en-US"/>
          </a:p>
        </p:txBody>
      </p:sp>
      <p:sp>
        <p:nvSpPr>
          <p:cNvPr id="3" name="内容占位符 2"/>
          <p:cNvSpPr>
            <a:spLocks noGrp="1"/>
          </p:cNvSpPr>
          <p:nvPr>
            <p:ph idx="1"/>
          </p:nvPr>
        </p:nvSpPr>
        <p:spPr>
          <a:xfrm>
            <a:off x="609600" y="1484312"/>
            <a:ext cx="11319048" cy="4897016"/>
          </a:xfrm>
        </p:spPr>
        <p:txBody>
          <a:bodyPr/>
          <a:lstStyle/>
          <a:p>
            <a:pPr eaLnBrk="1">
              <a:lnSpc>
                <a:spcPct val="120000"/>
              </a:lnSpc>
              <a:spcBef>
                <a:spcPts val="1800"/>
              </a:spcBef>
            </a:pPr>
            <a:r>
              <a:rPr lang="zh-CN" altLang="en-US" sz="3200">
                <a:solidFill>
                  <a:srgbClr val="C00000"/>
                </a:solidFill>
                <a:latin typeface="微软雅黑" panose="020B0503020204020204" pitchFamily="34" charset="-122"/>
                <a:ea typeface="微软雅黑" panose="020B0503020204020204" pitchFamily="34" charset="-122"/>
              </a:rPr>
              <a:t>字母表就是一个有穷字符集</a:t>
            </a:r>
            <a:endParaRPr lang="en-US" altLang="zh-CN" sz="3200">
              <a:solidFill>
                <a:srgbClr val="C00000"/>
              </a:solidFill>
              <a:latin typeface="微软雅黑" panose="020B0503020204020204" pitchFamily="34" charset="-122"/>
              <a:ea typeface="微软雅黑" panose="020B0503020204020204" pitchFamily="34" charset="-122"/>
            </a:endParaRPr>
          </a:p>
          <a:p>
            <a:pPr marL="800100" lvl="2" indent="0" eaLnBrk="1">
              <a:lnSpc>
                <a:spcPct val="120000"/>
              </a:lnSpc>
              <a:spcBef>
                <a:spcPts val="180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 { a—z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A—Z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0—9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&amp;</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&lt;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&gt;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词法规则是指单词符号的形成规则</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字母、下划线打头的字母、数字和下划线构成的符号串。如：</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err="1">
                <a:solidFill>
                  <a:schemeClr val="tx1">
                    <a:lumMod val="75000"/>
                    <a:lumOff val="25000"/>
                  </a:schemeClr>
                </a:solidFill>
                <a:latin typeface="微软雅黑" panose="020B0503020204020204" pitchFamily="34" charset="-122"/>
                <a:ea typeface="微软雅黑" panose="020B0503020204020204" pitchFamily="34" charset="-122"/>
              </a:rPr>
              <a:t>ave</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_day</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语法规则</a:t>
            </a:r>
            <a:endParaRPr lang="zh-CN" altLang="en-US"/>
          </a:p>
        </p:txBody>
      </p:sp>
      <p:sp>
        <p:nvSpPr>
          <p:cNvPr id="3" name="内容占位符 2"/>
          <p:cNvSpPr>
            <a:spLocks noGrp="1"/>
          </p:cNvSpPr>
          <p:nvPr>
            <p:ph idx="1"/>
          </p:nvPr>
        </p:nvSpPr>
        <p:spPr>
          <a:xfrm>
            <a:off x="609600" y="1484312"/>
            <a:ext cx="10972800" cy="511304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语法规则规定了如何从单词符号形成更大的结构，换言之，语法规则是语法单位的形成规则。</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最常用的三种语句：</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表达式语句</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函数调用语句</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控制语句</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高级语言的数据类型</a:t>
            </a:r>
            <a:endParaRPr lang="zh-CN" altLang="en-US"/>
          </a:p>
        </p:txBody>
      </p:sp>
      <p:sp>
        <p:nvSpPr>
          <p:cNvPr id="3" name="内容占位符 2"/>
          <p:cNvSpPr>
            <a:spLocks noGrp="1"/>
          </p:cNvSpPr>
          <p:nvPr>
            <p:ph idx="1"/>
          </p:nvPr>
        </p:nvSpPr>
        <p:spPr>
          <a:xfrm>
            <a:off x="609600" y="1484312"/>
            <a:ext cx="10972800" cy="511304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一个值的集合以及定义在这个值集上的一组操作</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数据类型</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分得多大空间</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表示多大范围</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能做何种运算</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整型 数值</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，变量</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True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或者</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False  …</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高级语言的表达式语句</a:t>
            </a:r>
            <a:endParaRPr lang="zh-CN" altLang="en-US"/>
          </a:p>
        </p:txBody>
      </p:sp>
      <p:sp>
        <p:nvSpPr>
          <p:cNvPr id="3" name="内容占位符 2"/>
          <p:cNvSpPr>
            <a:spLocks noGrp="1"/>
          </p:cNvSpPr>
          <p:nvPr>
            <p:ph idx="1"/>
          </p:nvPr>
        </p:nvSpPr>
        <p:spPr>
          <a:xfrm>
            <a:off x="609600" y="1484312"/>
            <a:ext cx="10972800" cy="396091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表达式语句由表达式组成。</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600"/>
              </a:spcBef>
            </a:pPr>
            <a:r>
              <a:rPr lang="zh-CN" altLang="en-US" sz="2800">
                <a:solidFill>
                  <a:srgbClr val="C00000"/>
                </a:solidFill>
                <a:latin typeface="微软雅黑" panose="020B0503020204020204" pitchFamily="34" charset="-122"/>
                <a:ea typeface="微软雅黑" panose="020B0503020204020204" pitchFamily="34" charset="-122"/>
              </a:rPr>
              <a:t>表达式：操作数＋运算符</a:t>
            </a:r>
            <a:endParaRPr lang="zh-CN" altLang="en-US" sz="2800">
              <a:solidFill>
                <a:srgbClr val="C00000"/>
              </a:solidFill>
              <a:latin typeface="微软雅黑" panose="020B0503020204020204" pitchFamily="34" charset="-122"/>
              <a:ea typeface="微软雅黑" panose="020B0503020204020204" pitchFamily="34" charset="-122"/>
            </a:endParaRPr>
          </a:p>
          <a:p>
            <a:pPr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表达式形成规则：</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表达式由数字、运算符、数字分组符号（括号）、变量等组成的有意义的序列，并且能够求得数值。</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执行表达式语句就是计算表达式的值。</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1500858" y="5385556"/>
            <a:ext cx="3240360" cy="56372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y+z</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7" name="矩形 6"/>
          <p:cNvSpPr/>
          <p:nvPr/>
        </p:nvSpPr>
        <p:spPr>
          <a:xfrm>
            <a:off x="1500858" y="6105636"/>
            <a:ext cx="3240360" cy="56372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x=y+(z+3)</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11" name="圆角矩形标注 10"/>
          <p:cNvSpPr/>
          <p:nvPr/>
        </p:nvSpPr>
        <p:spPr>
          <a:xfrm>
            <a:off x="5843972" y="5229200"/>
            <a:ext cx="3096344" cy="648072"/>
          </a:xfrm>
          <a:prstGeom prst="wedgeRoundRectCallout">
            <a:avLst>
              <a:gd name="adj1" fmla="val -81434"/>
              <a:gd name="adj2" fmla="val 2722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不完整表达式</a:t>
            </a:r>
            <a:endParaRPr lang="zh-CN" altLang="en-US" sz="32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圆角矩形标注 11"/>
          <p:cNvSpPr/>
          <p:nvPr/>
        </p:nvSpPr>
        <p:spPr>
          <a:xfrm>
            <a:off x="5843972" y="6021288"/>
            <a:ext cx="3096344" cy="648072"/>
          </a:xfrm>
          <a:prstGeom prst="wedgeRoundRectCallout">
            <a:avLst>
              <a:gd name="adj1" fmla="val -81434"/>
              <a:gd name="adj2" fmla="val 2722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完整表达式</a:t>
            </a:r>
            <a:endParaRPr lang="zh-CN" altLang="en-US" sz="32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表达式例子</a:t>
            </a:r>
            <a:endParaRPr lang="zh-CN" altLang="en-US"/>
          </a:p>
        </p:txBody>
      </p:sp>
      <p:sp>
        <p:nvSpPr>
          <p:cNvPr id="3" name="内容占位符 2"/>
          <p:cNvSpPr>
            <a:spLocks noGrp="1"/>
          </p:cNvSpPr>
          <p:nvPr>
            <p:ph idx="1"/>
          </p:nvPr>
        </p:nvSpPr>
        <p:spPr>
          <a:xfrm>
            <a:off x="609600" y="1484312"/>
            <a:ext cx="10972800" cy="252075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算术表达式</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eaLnBrk="1">
              <a:lnSpc>
                <a:spcPct val="120000"/>
              </a:lnSpc>
              <a:spcBef>
                <a:spcPts val="1800"/>
              </a:spcBef>
              <a:buNone/>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4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布尔表达式</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1343472" y="2202000"/>
            <a:ext cx="4104456" cy="108012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 </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(1*2)+3</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5" name="矩形 4"/>
          <p:cNvSpPr/>
          <p:nvPr/>
        </p:nvSpPr>
        <p:spPr>
          <a:xfrm>
            <a:off x="1343472" y="4077072"/>
            <a:ext cx="4104456" cy="237626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a&gt;=b</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!(1&lt;=2)</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(1==1) or (1==2)</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(1==1) and (1==2)</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函数调用语句</a:t>
            </a:r>
            <a:endParaRPr lang="zh-CN" altLang="en-US"/>
          </a:p>
        </p:txBody>
      </p:sp>
      <p:sp>
        <p:nvSpPr>
          <p:cNvPr id="3" name="内容占位符 2"/>
          <p:cNvSpPr>
            <a:spLocks noGrp="1"/>
          </p:cNvSpPr>
          <p:nvPr>
            <p:ph idx="1"/>
          </p:nvPr>
        </p:nvSpPr>
        <p:spPr>
          <a:xfrm>
            <a:off x="609600" y="1484312"/>
            <a:ext cx="10972800" cy="316882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函数调用语句由函数名和函数的实际参数所组成。</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marL="400050" lvl="1" indent="457200" eaLnBrk="1">
              <a:lnSpc>
                <a:spcPct val="120000"/>
              </a:lnSpc>
              <a:spcBef>
                <a:spcPts val="1800"/>
              </a:spcBef>
              <a:buNone/>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已有函数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add(y, z)</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，功能是两个参数求和函数调用语句：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x=add(y, z)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控制结构</a:t>
            </a:r>
            <a:endParaRPr lang="zh-CN" altLang="en-US"/>
          </a:p>
        </p:txBody>
      </p:sp>
      <p:sp>
        <p:nvSpPr>
          <p:cNvPr id="3" name="内容占位符 2"/>
          <p:cNvSpPr>
            <a:spLocks noGrp="1"/>
          </p:cNvSpPr>
          <p:nvPr>
            <p:ph idx="1"/>
          </p:nvPr>
        </p:nvSpPr>
        <p:spPr>
          <a:xfrm>
            <a:off x="762000" y="3650863"/>
            <a:ext cx="5414392" cy="72055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分支语句：</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1343472" y="2348880"/>
            <a:ext cx="4104456" cy="108012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 = 3</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 = a + 1</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5" name="矩形 4"/>
          <p:cNvSpPr/>
          <p:nvPr/>
        </p:nvSpPr>
        <p:spPr>
          <a:xfrm>
            <a:off x="6668269" y="2348880"/>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while(B&lt;=C)</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6" name="矩形 5"/>
          <p:cNvSpPr/>
          <p:nvPr/>
        </p:nvSpPr>
        <p:spPr>
          <a:xfrm>
            <a:off x="1343472" y="4349038"/>
            <a:ext cx="4104456" cy="1719808"/>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if(B&lt;=C)</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else</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2</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7" name="矩形 6"/>
          <p:cNvSpPr/>
          <p:nvPr/>
        </p:nvSpPr>
        <p:spPr>
          <a:xfrm>
            <a:off x="6668269" y="3650863"/>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for(int i=0; i&lt;10; i++)</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8" name="矩形 7"/>
          <p:cNvSpPr/>
          <p:nvPr/>
        </p:nvSpPr>
        <p:spPr>
          <a:xfrm>
            <a:off x="6668269" y="4952846"/>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for i in range</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0</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10</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endParaRPr lang="zh-CN" altLang="en-US"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2</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9" name="内容占位符 2"/>
          <p:cNvSpPr txBox="1"/>
          <p:nvPr/>
        </p:nvSpPr>
        <p:spPr bwMode="auto">
          <a:xfrm>
            <a:off x="6409345" y="1655787"/>
            <a:ext cx="5414392" cy="720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lnSpc>
                <a:spcPct val="120000"/>
              </a:lnSpc>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循环语句：</a:t>
            </a:r>
            <a:endPar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内容占位符 2"/>
          <p:cNvSpPr txBox="1"/>
          <p:nvPr/>
        </p:nvSpPr>
        <p:spPr bwMode="auto">
          <a:xfrm>
            <a:off x="762000" y="1636712"/>
            <a:ext cx="5414392" cy="720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lnSpc>
                <a:spcPct val="120000"/>
              </a:lnSpc>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顺序语句：</a:t>
            </a:r>
            <a:endPar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计算机编程的基本概念</a:t>
            </a:r>
            <a:endParaRPr lang="zh-CN" altLang="en-US"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语言的层次</a:t>
            </a:r>
            <a:endParaRPr lang="zh-CN" altLang="en-US"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endParaRPr lang="zh-CN" altLang="en-US"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顺序结构</a:t>
            </a:r>
            <a:endParaRPr lang="zh-CN" altLang="en-US"/>
          </a:p>
        </p:txBody>
      </p:sp>
      <p:sp>
        <p:nvSpPr>
          <p:cNvPr id="3" name="内容占位符 2"/>
          <p:cNvSpPr>
            <a:spLocks noGrp="1"/>
          </p:cNvSpPr>
          <p:nvPr>
            <p:ph idx="1"/>
          </p:nvPr>
        </p:nvSpPr>
        <p:spPr>
          <a:xfrm>
            <a:off x="609600" y="1484312"/>
            <a:ext cx="10972800" cy="2016696"/>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顺序结构是最简单的程序结构，也是最常用的程序结构，只要按照解决问题的顺序写出相应的语句就行，它的执行顺序是自上而下，依次执行。</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7176120" y="3356992"/>
            <a:ext cx="2088232" cy="2713631"/>
            <a:chOff x="7104112" y="3068960"/>
            <a:chExt cx="2088232" cy="2713631"/>
          </a:xfrm>
        </p:grpSpPr>
        <p:sp>
          <p:nvSpPr>
            <p:cNvPr id="10" name="Rectangle 21"/>
            <p:cNvSpPr>
              <a:spLocks noChangeArrowheads="1"/>
            </p:cNvSpPr>
            <p:nvPr/>
          </p:nvSpPr>
          <p:spPr bwMode="auto">
            <a:xfrm>
              <a:off x="7104112" y="3393961"/>
              <a:ext cx="2088232" cy="1979255"/>
            </a:xfrm>
            <a:prstGeom prst="rect">
              <a:avLst/>
            </a:prstGeom>
            <a:noFill/>
            <a:ln w="38100">
              <a:solidFill>
                <a:schemeClr val="bg2">
                  <a:lumMod val="50000"/>
                </a:schemeClr>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Text Box 17"/>
            <p:cNvSpPr txBox="1">
              <a:spLocks noChangeArrowheads="1"/>
            </p:cNvSpPr>
            <p:nvPr/>
          </p:nvSpPr>
          <p:spPr bwMode="auto">
            <a:xfrm>
              <a:off x="7690048" y="4666747"/>
              <a:ext cx="1008063" cy="40011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B</a:t>
              </a:r>
              <a:endParaRPr lang="en-US" altLang="zh-CN" sz="2000" b="1"/>
            </a:p>
          </p:txBody>
        </p:sp>
        <p:sp>
          <p:nvSpPr>
            <p:cNvPr id="21" name="Text Box 15"/>
            <p:cNvSpPr txBox="1">
              <a:spLocks noChangeArrowheads="1"/>
            </p:cNvSpPr>
            <p:nvPr/>
          </p:nvSpPr>
          <p:spPr bwMode="auto">
            <a:xfrm>
              <a:off x="7680176" y="3785717"/>
              <a:ext cx="1008063" cy="40011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A</a:t>
              </a:r>
              <a:endParaRPr lang="en-US" altLang="zh-CN" sz="2000" b="1"/>
            </a:p>
          </p:txBody>
        </p:sp>
        <p:cxnSp>
          <p:nvCxnSpPr>
            <p:cNvPr id="25" name="直接箭头连接符 24"/>
            <p:cNvCxnSpPr>
              <a:endCxn id="21" idx="0"/>
            </p:cNvCxnSpPr>
            <p:nvPr/>
          </p:nvCxnSpPr>
          <p:spPr>
            <a:xfrm>
              <a:off x="8184208" y="3068960"/>
              <a:ext cx="0" cy="716757"/>
            </a:xfrm>
            <a:prstGeom prst="straightConnector1">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cxnSp>
          <p:nvCxnSpPr>
            <p:cNvPr id="32" name="直接箭头连接符 31"/>
            <p:cNvCxnSpPr>
              <a:stCxn id="21" idx="2"/>
              <a:endCxn id="20" idx="0"/>
            </p:cNvCxnSpPr>
            <p:nvPr/>
          </p:nvCxnSpPr>
          <p:spPr>
            <a:xfrm>
              <a:off x="8184208" y="4185827"/>
              <a:ext cx="9872" cy="480920"/>
            </a:xfrm>
            <a:prstGeom prst="straightConnector1">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cxnSp>
          <p:nvCxnSpPr>
            <p:cNvPr id="35" name="直接箭头连接符 34"/>
            <p:cNvCxnSpPr>
              <a:stCxn id="20" idx="2"/>
            </p:cNvCxnSpPr>
            <p:nvPr/>
          </p:nvCxnSpPr>
          <p:spPr>
            <a:xfrm flipH="1">
              <a:off x="8194079" y="5066857"/>
              <a:ext cx="1" cy="715734"/>
            </a:xfrm>
            <a:prstGeom prst="straightConnector1">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grpSp>
      <p:sp>
        <p:nvSpPr>
          <p:cNvPr id="40" name="Line 14"/>
          <p:cNvSpPr>
            <a:spLocks noChangeShapeType="1"/>
          </p:cNvSpPr>
          <p:nvPr/>
        </p:nvSpPr>
        <p:spPr bwMode="auto">
          <a:xfrm>
            <a:off x="9048328" y="3356992"/>
            <a:ext cx="0" cy="1224136"/>
          </a:xfrm>
          <a:prstGeom prst="line">
            <a:avLst/>
          </a:prstGeom>
          <a:noFill/>
          <a:ln w="76200">
            <a:solidFill>
              <a:srgbClr val="FFC000"/>
            </a:solidFill>
            <a:rou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41" name="Line 14"/>
          <p:cNvSpPr>
            <a:spLocks noChangeShapeType="1"/>
          </p:cNvSpPr>
          <p:nvPr/>
        </p:nvSpPr>
        <p:spPr bwMode="auto">
          <a:xfrm>
            <a:off x="9048328" y="4954779"/>
            <a:ext cx="0" cy="1115844"/>
          </a:xfrm>
          <a:prstGeom prst="line">
            <a:avLst/>
          </a:prstGeom>
          <a:noFill/>
          <a:ln w="76200">
            <a:solidFill>
              <a:srgbClr val="FFC000"/>
            </a:solidFill>
            <a:rou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10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up)">
                                      <p:cBhvr>
                                        <p:cTn id="1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选择结构</a:t>
            </a:r>
            <a:endParaRPr lang="zh-CN" altLang="en-US"/>
          </a:p>
        </p:txBody>
      </p:sp>
      <p:sp>
        <p:nvSpPr>
          <p:cNvPr id="3" name="内容占位符 2"/>
          <p:cNvSpPr>
            <a:spLocks noGrp="1"/>
          </p:cNvSpPr>
          <p:nvPr>
            <p:ph idx="1"/>
          </p:nvPr>
        </p:nvSpPr>
        <p:spPr>
          <a:xfrm>
            <a:off x="609600" y="1484312"/>
            <a:ext cx="10972800" cy="1296616"/>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选择程序结构用于判断给定的条件，根据判断的结果判断某些条件，根据判断的结果来控制程序的流程。</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6" name="Picture 33" descr="绘图4"/>
          <p:cNvPicPr>
            <a:picLocks noChangeAspect="1" noChangeArrowheads="1"/>
          </p:cNvPicPr>
          <p:nvPr/>
        </p:nvPicPr>
        <p:blipFill>
          <a:blip r:embed="rId1">
            <a:lum contrast="-40000"/>
            <a:extLst>
              <a:ext uri="{28A0092B-C50C-407E-A947-70E740481C1C}">
                <a14:useLocalDpi xmlns:a14="http://schemas.microsoft.com/office/drawing/2010/main" val="0"/>
              </a:ext>
            </a:extLst>
          </a:blip>
          <a:srcRect/>
          <a:stretch>
            <a:fillRect/>
          </a:stretch>
        </p:blipFill>
        <p:spPr bwMode="auto">
          <a:xfrm flipH="1">
            <a:off x="3899905" y="3332120"/>
            <a:ext cx="1259991"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34" descr="绘图4"/>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1848124" y="3332120"/>
            <a:ext cx="1079524"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35"/>
          <p:cNvSpPr txBox="1">
            <a:spLocks noChangeArrowheads="1"/>
          </p:cNvSpPr>
          <p:nvPr/>
        </p:nvSpPr>
        <p:spPr bwMode="auto">
          <a:xfrm>
            <a:off x="1127448" y="3109587"/>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lang="zh-CN" altLang="en-US" sz="2000" b="1">
                <a:solidFill>
                  <a:schemeClr val="bg1"/>
                </a:solidFill>
                <a:latin typeface="微软雅黑" panose="020B0503020204020204" pitchFamily="34" charset="-122"/>
                <a:ea typeface="微软雅黑" panose="020B0503020204020204" pitchFamily="34" charset="-122"/>
              </a:rPr>
              <a:t>当</a:t>
            </a:r>
            <a:r>
              <a:rPr lang="en-US" altLang="zh-CN" sz="2000" b="1">
                <a:solidFill>
                  <a:schemeClr val="bg1"/>
                </a:solidFill>
                <a:latin typeface="微软雅黑" panose="020B0503020204020204" pitchFamily="34" charset="-122"/>
                <a:ea typeface="微软雅黑" panose="020B0503020204020204" pitchFamily="34" charset="-122"/>
              </a:rPr>
              <a:t>p</a:t>
            </a:r>
            <a:r>
              <a:rPr lang="zh-CN" altLang="en-US" sz="2000" b="1">
                <a:solidFill>
                  <a:schemeClr val="bg1"/>
                </a:solidFill>
                <a:latin typeface="微软雅黑" panose="020B0503020204020204" pitchFamily="34" charset="-122"/>
                <a:ea typeface="微软雅黑" panose="020B0503020204020204" pitchFamily="34" charset="-122"/>
              </a:rPr>
              <a:t>为 </a:t>
            </a:r>
            <a:r>
              <a:rPr lang="en-US" altLang="zh-CN" sz="2000" b="1">
                <a:solidFill>
                  <a:schemeClr val="bg1"/>
                </a:solidFill>
                <a:latin typeface="微软雅黑" panose="020B0503020204020204" pitchFamily="34" charset="-122"/>
                <a:ea typeface="微软雅黑" panose="020B0503020204020204" pitchFamily="34" charset="-122"/>
              </a:rPr>
              <a:t>"</a:t>
            </a:r>
            <a:r>
              <a:rPr lang="zh-CN" altLang="en-US" sz="2000" b="1">
                <a:solidFill>
                  <a:schemeClr val="bg1"/>
                </a:solidFill>
                <a:latin typeface="微软雅黑" panose="020B0503020204020204" pitchFamily="34" charset="-122"/>
                <a:ea typeface="微软雅黑" panose="020B0503020204020204" pitchFamily="34" charset="-122"/>
              </a:rPr>
              <a:t>真</a:t>
            </a:r>
            <a:r>
              <a:rPr lang="en-US" altLang="zh-CN" sz="2000" b="1">
                <a:solidFill>
                  <a:schemeClr val="bg1"/>
                </a:solidFill>
                <a:latin typeface="微软雅黑" panose="020B0503020204020204" pitchFamily="34" charset="-122"/>
                <a:ea typeface="微软雅黑" panose="020B0503020204020204" pitchFamily="34" charset="-122"/>
              </a:rPr>
              <a:t>"</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29" name="Text Box 36"/>
          <p:cNvSpPr txBox="1">
            <a:spLocks noChangeArrowheads="1"/>
          </p:cNvSpPr>
          <p:nvPr/>
        </p:nvSpPr>
        <p:spPr bwMode="auto">
          <a:xfrm>
            <a:off x="4339296" y="3109587"/>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lang="zh-CN" altLang="en-US" sz="2000" b="1">
                <a:solidFill>
                  <a:schemeClr val="bg1"/>
                </a:solidFill>
                <a:latin typeface="微软雅黑" panose="020B0503020204020204" pitchFamily="34" charset="-122"/>
                <a:ea typeface="微软雅黑" panose="020B0503020204020204" pitchFamily="34" charset="-122"/>
              </a:rPr>
              <a:t>当</a:t>
            </a:r>
            <a:r>
              <a:rPr lang="en-US" altLang="zh-CN" sz="2000" b="1">
                <a:solidFill>
                  <a:schemeClr val="bg1"/>
                </a:solidFill>
                <a:latin typeface="微软雅黑" panose="020B0503020204020204" pitchFamily="34" charset="-122"/>
                <a:ea typeface="微软雅黑" panose="020B0503020204020204" pitchFamily="34" charset="-122"/>
              </a:rPr>
              <a:t>p</a:t>
            </a:r>
            <a:r>
              <a:rPr lang="zh-CN" altLang="en-US" sz="2000" b="1">
                <a:solidFill>
                  <a:schemeClr val="bg1"/>
                </a:solidFill>
                <a:latin typeface="微软雅黑" panose="020B0503020204020204" pitchFamily="34" charset="-122"/>
                <a:ea typeface="微软雅黑" panose="020B0503020204020204" pitchFamily="34" charset="-122"/>
              </a:rPr>
              <a:t>为 </a:t>
            </a:r>
            <a:r>
              <a:rPr lang="en-US" altLang="zh-CN" sz="2000" b="1">
                <a:solidFill>
                  <a:schemeClr val="bg1"/>
                </a:solidFill>
                <a:latin typeface="微软雅黑" panose="020B0503020204020204" pitchFamily="34" charset="-122"/>
                <a:ea typeface="微软雅黑" panose="020B0503020204020204" pitchFamily="34" charset="-122"/>
              </a:rPr>
              <a:t>"</a:t>
            </a:r>
            <a:r>
              <a:rPr lang="zh-CN" altLang="en-US" sz="2000" b="1">
                <a:solidFill>
                  <a:schemeClr val="bg1"/>
                </a:solidFill>
                <a:latin typeface="微软雅黑" panose="020B0503020204020204" pitchFamily="34" charset="-122"/>
                <a:ea typeface="微软雅黑" panose="020B0503020204020204" pitchFamily="34" charset="-122"/>
              </a:rPr>
              <a:t>假</a:t>
            </a:r>
            <a:r>
              <a:rPr lang="en-US" altLang="zh-CN" sz="2000" b="1">
                <a:solidFill>
                  <a:schemeClr val="bg1"/>
                </a:solidFill>
                <a:latin typeface="微软雅黑" panose="020B0503020204020204" pitchFamily="34" charset="-122"/>
                <a:ea typeface="微软雅黑" panose="020B0503020204020204" pitchFamily="34" charset="-122"/>
              </a:rPr>
              <a:t>"</a:t>
            </a:r>
            <a:endParaRPr lang="zh-CN" altLang="en-US" sz="2000" b="1">
              <a:solidFill>
                <a:schemeClr val="bg1"/>
              </a:solidFill>
              <a:latin typeface="微软雅黑" panose="020B0503020204020204" pitchFamily="34" charset="-122"/>
              <a:ea typeface="微软雅黑" panose="020B0503020204020204" pitchFamily="34" charset="-122"/>
            </a:endParaRPr>
          </a:p>
        </p:txBody>
      </p:sp>
      <p:grpSp>
        <p:nvGrpSpPr>
          <p:cNvPr id="93" name="组合 92"/>
          <p:cNvGrpSpPr/>
          <p:nvPr/>
        </p:nvGrpSpPr>
        <p:grpSpPr>
          <a:xfrm>
            <a:off x="1145367" y="3365681"/>
            <a:ext cx="4679950" cy="2828684"/>
            <a:chOff x="1145367" y="3365681"/>
            <a:chExt cx="4679950" cy="2828684"/>
          </a:xfrm>
        </p:grpSpPr>
        <p:sp>
          <p:nvSpPr>
            <p:cNvPr id="10" name="Text Box 15"/>
            <p:cNvSpPr txBox="1">
              <a:spLocks noChangeArrowheads="1"/>
            </p:cNvSpPr>
            <p:nvPr/>
          </p:nvSpPr>
          <p:spPr bwMode="auto">
            <a:xfrm>
              <a:off x="1612886" y="4709420"/>
              <a:ext cx="1008063" cy="40011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A</a:t>
              </a:r>
              <a:endParaRPr lang="en-US" altLang="zh-CN" sz="2000" b="1"/>
            </a:p>
          </p:txBody>
        </p:sp>
        <p:sp>
          <p:nvSpPr>
            <p:cNvPr id="11" name="Line 16"/>
            <p:cNvSpPr>
              <a:spLocks noChangeShapeType="1"/>
            </p:cNvSpPr>
            <p:nvPr/>
          </p:nvSpPr>
          <p:spPr bwMode="auto">
            <a:xfrm>
              <a:off x="3486136" y="3365681"/>
              <a:ext cx="0" cy="632624"/>
            </a:xfrm>
            <a:prstGeom prst="line">
              <a:avLst/>
            </a:prstGeom>
            <a:noFill/>
            <a:ln w="381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2" name="Text Box 17"/>
            <p:cNvSpPr txBox="1">
              <a:spLocks noChangeArrowheads="1"/>
            </p:cNvSpPr>
            <p:nvPr/>
          </p:nvSpPr>
          <p:spPr bwMode="auto">
            <a:xfrm>
              <a:off x="4351323" y="4709420"/>
              <a:ext cx="1008063" cy="40011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B</a:t>
              </a:r>
              <a:endParaRPr lang="en-US" altLang="zh-CN" sz="2000" b="1"/>
            </a:p>
          </p:txBody>
        </p:sp>
        <p:sp>
          <p:nvSpPr>
            <p:cNvPr id="14" name="Line 20"/>
            <p:cNvSpPr>
              <a:spLocks noChangeShapeType="1"/>
            </p:cNvSpPr>
            <p:nvPr/>
          </p:nvSpPr>
          <p:spPr bwMode="auto">
            <a:xfrm>
              <a:off x="3486136" y="5452945"/>
              <a:ext cx="0" cy="741420"/>
            </a:xfrm>
            <a:prstGeom prst="line">
              <a:avLst/>
            </a:prstGeom>
            <a:noFill/>
            <a:ln w="381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5" name="Rectangle 21"/>
            <p:cNvSpPr>
              <a:spLocks noChangeArrowheads="1"/>
            </p:cNvSpPr>
            <p:nvPr/>
          </p:nvSpPr>
          <p:spPr bwMode="auto">
            <a:xfrm>
              <a:off x="1145367" y="3581331"/>
              <a:ext cx="4679950" cy="2232622"/>
            </a:xfrm>
            <a:prstGeom prst="rect">
              <a:avLst/>
            </a:prstGeom>
            <a:noFill/>
            <a:ln w="38100">
              <a:solidFill>
                <a:schemeClr val="bg2">
                  <a:lumMod val="50000"/>
                </a:schemeClr>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AutoShape 23"/>
            <p:cNvSpPr>
              <a:spLocks noChangeArrowheads="1"/>
            </p:cNvSpPr>
            <p:nvPr/>
          </p:nvSpPr>
          <p:spPr bwMode="auto">
            <a:xfrm>
              <a:off x="2693973" y="3996718"/>
              <a:ext cx="1582738" cy="576263"/>
            </a:xfrm>
            <a:prstGeom prst="flowChartDecision">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b="1"/>
                <a:t>p</a:t>
              </a:r>
              <a:endParaRPr lang="en-US" altLang="zh-CN" sz="2400" b="1"/>
            </a:p>
          </p:txBody>
        </p:sp>
        <p:sp>
          <p:nvSpPr>
            <p:cNvPr id="24" name="Text Box 31"/>
            <p:cNvSpPr txBox="1">
              <a:spLocks noChangeArrowheads="1"/>
            </p:cNvSpPr>
            <p:nvPr/>
          </p:nvSpPr>
          <p:spPr bwMode="auto">
            <a:xfrm>
              <a:off x="2171303" y="3581705"/>
              <a:ext cx="468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Y</a:t>
              </a:r>
              <a:endParaRPr lang="en-US" altLang="zh-CN" sz="2000" b="1"/>
            </a:p>
          </p:txBody>
        </p:sp>
        <p:sp>
          <p:nvSpPr>
            <p:cNvPr id="25" name="Text Box 32"/>
            <p:cNvSpPr txBox="1">
              <a:spLocks noChangeArrowheads="1"/>
            </p:cNvSpPr>
            <p:nvPr/>
          </p:nvSpPr>
          <p:spPr bwMode="auto">
            <a:xfrm>
              <a:off x="4295800" y="3581705"/>
              <a:ext cx="504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N</a:t>
              </a:r>
              <a:endParaRPr lang="en-US" altLang="zh-CN" sz="2000" b="1"/>
            </a:p>
          </p:txBody>
        </p:sp>
        <p:cxnSp>
          <p:nvCxnSpPr>
            <p:cNvPr id="31" name="肘形连接符 30"/>
            <p:cNvCxnSpPr>
              <a:stCxn id="16" idx="3"/>
              <a:endCxn id="12" idx="0"/>
            </p:cNvCxnSpPr>
            <p:nvPr/>
          </p:nvCxnSpPr>
          <p:spPr>
            <a:xfrm>
              <a:off x="4276711" y="4284850"/>
              <a:ext cx="578644" cy="424570"/>
            </a:xfrm>
            <a:prstGeom prst="bentConnector2">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cxnSp>
          <p:nvCxnSpPr>
            <p:cNvPr id="34" name="肘形连接符 33"/>
            <p:cNvCxnSpPr>
              <a:stCxn id="16" idx="1"/>
              <a:endCxn id="10" idx="0"/>
            </p:cNvCxnSpPr>
            <p:nvPr/>
          </p:nvCxnSpPr>
          <p:spPr>
            <a:xfrm rot="10800000" flipV="1">
              <a:off x="2116919" y="4284850"/>
              <a:ext cx="577055" cy="424570"/>
            </a:xfrm>
            <a:prstGeom prst="bentConnector2">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cxnSp>
          <p:nvCxnSpPr>
            <p:cNvPr id="38" name="肘形连接符 37"/>
            <p:cNvCxnSpPr>
              <a:stCxn id="12" idx="2"/>
              <a:endCxn id="14" idx="0"/>
            </p:cNvCxnSpPr>
            <p:nvPr/>
          </p:nvCxnSpPr>
          <p:spPr>
            <a:xfrm rot="5400000">
              <a:off x="3999039" y="4596628"/>
              <a:ext cx="343415" cy="1369219"/>
            </a:xfrm>
            <a:prstGeom prst="bentConnector3">
              <a:avLst>
                <a:gd name="adj1" fmla="val 107875"/>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cxnSp>
          <p:nvCxnSpPr>
            <p:cNvPr id="47" name="肘形连接符 46"/>
            <p:cNvCxnSpPr>
              <a:stCxn id="10" idx="2"/>
              <a:endCxn id="14" idx="0"/>
            </p:cNvCxnSpPr>
            <p:nvPr/>
          </p:nvCxnSpPr>
          <p:spPr>
            <a:xfrm rot="16200000" flipH="1">
              <a:off x="2629820" y="4596628"/>
              <a:ext cx="343415" cy="1369218"/>
            </a:xfrm>
            <a:prstGeom prst="bentConnector3">
              <a:avLst>
                <a:gd name="adj1" fmla="val 105102"/>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grpSp>
      <p:pic>
        <p:nvPicPr>
          <p:cNvPr id="85" name="Picture 33" descr="绘图4"/>
          <p:cNvPicPr>
            <a:picLocks noChangeAspect="1" noChangeArrowheads="1"/>
          </p:cNvPicPr>
          <p:nvPr/>
        </p:nvPicPr>
        <p:blipFill>
          <a:blip r:embed="rId1">
            <a:lum contrast="-40000"/>
            <a:extLst>
              <a:ext uri="{28A0092B-C50C-407E-A947-70E740481C1C}">
                <a14:useLocalDpi xmlns:a14="http://schemas.microsoft.com/office/drawing/2010/main" val="0"/>
              </a:ext>
            </a:extLst>
          </a:blip>
          <a:srcRect/>
          <a:stretch>
            <a:fillRect/>
          </a:stretch>
        </p:blipFill>
        <p:spPr bwMode="auto">
          <a:xfrm flipH="1">
            <a:off x="9264352" y="3332120"/>
            <a:ext cx="1259991"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34" descr="绘图4"/>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7231375" y="3332120"/>
            <a:ext cx="1079524"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Text Box 35"/>
          <p:cNvSpPr txBox="1">
            <a:spLocks noChangeArrowheads="1"/>
          </p:cNvSpPr>
          <p:nvPr/>
        </p:nvSpPr>
        <p:spPr bwMode="auto">
          <a:xfrm>
            <a:off x="6510699" y="3109587"/>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lang="zh-CN" altLang="en-US" sz="2000" b="1">
                <a:solidFill>
                  <a:schemeClr val="bg1"/>
                </a:solidFill>
                <a:latin typeface="微软雅黑" panose="020B0503020204020204" pitchFamily="34" charset="-122"/>
                <a:ea typeface="微软雅黑" panose="020B0503020204020204" pitchFamily="34" charset="-122"/>
              </a:rPr>
              <a:t>当</a:t>
            </a:r>
            <a:r>
              <a:rPr lang="en-US" altLang="zh-CN" sz="2000" b="1">
                <a:solidFill>
                  <a:schemeClr val="bg1"/>
                </a:solidFill>
                <a:latin typeface="微软雅黑" panose="020B0503020204020204" pitchFamily="34" charset="-122"/>
                <a:ea typeface="微软雅黑" panose="020B0503020204020204" pitchFamily="34" charset="-122"/>
              </a:rPr>
              <a:t>p</a:t>
            </a:r>
            <a:r>
              <a:rPr lang="zh-CN" altLang="en-US" sz="2000" b="1">
                <a:solidFill>
                  <a:schemeClr val="bg1"/>
                </a:solidFill>
                <a:latin typeface="微软雅黑" panose="020B0503020204020204" pitchFamily="34" charset="-122"/>
                <a:ea typeface="微软雅黑" panose="020B0503020204020204" pitchFamily="34" charset="-122"/>
              </a:rPr>
              <a:t>为 </a:t>
            </a:r>
            <a:r>
              <a:rPr lang="en-US" altLang="zh-CN" sz="2000" b="1">
                <a:solidFill>
                  <a:schemeClr val="bg1"/>
                </a:solidFill>
                <a:latin typeface="微软雅黑" panose="020B0503020204020204" pitchFamily="34" charset="-122"/>
                <a:ea typeface="微软雅黑" panose="020B0503020204020204" pitchFamily="34" charset="-122"/>
              </a:rPr>
              <a:t>"</a:t>
            </a:r>
            <a:r>
              <a:rPr lang="zh-CN" altLang="en-US" sz="2000" b="1">
                <a:solidFill>
                  <a:schemeClr val="bg1"/>
                </a:solidFill>
                <a:latin typeface="微软雅黑" panose="020B0503020204020204" pitchFamily="34" charset="-122"/>
                <a:ea typeface="微软雅黑" panose="020B0503020204020204" pitchFamily="34" charset="-122"/>
              </a:rPr>
              <a:t>真</a:t>
            </a:r>
            <a:r>
              <a:rPr lang="en-US" altLang="zh-CN" sz="2000" b="1">
                <a:solidFill>
                  <a:schemeClr val="bg1"/>
                </a:solidFill>
                <a:latin typeface="微软雅黑" panose="020B0503020204020204" pitchFamily="34" charset="-122"/>
                <a:ea typeface="微软雅黑" panose="020B0503020204020204" pitchFamily="34" charset="-122"/>
              </a:rPr>
              <a:t>"</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88" name="Text Box 36"/>
          <p:cNvSpPr txBox="1">
            <a:spLocks noChangeArrowheads="1"/>
          </p:cNvSpPr>
          <p:nvPr/>
        </p:nvSpPr>
        <p:spPr bwMode="auto">
          <a:xfrm>
            <a:off x="9722547" y="3109587"/>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lang="zh-CN" altLang="en-US" sz="2000" b="1">
                <a:solidFill>
                  <a:schemeClr val="bg1"/>
                </a:solidFill>
                <a:latin typeface="微软雅黑" panose="020B0503020204020204" pitchFamily="34" charset="-122"/>
                <a:ea typeface="微软雅黑" panose="020B0503020204020204" pitchFamily="34" charset="-122"/>
              </a:rPr>
              <a:t>当</a:t>
            </a:r>
            <a:r>
              <a:rPr lang="en-US" altLang="zh-CN" sz="2000" b="1">
                <a:solidFill>
                  <a:schemeClr val="bg1"/>
                </a:solidFill>
                <a:latin typeface="微软雅黑" panose="020B0503020204020204" pitchFamily="34" charset="-122"/>
                <a:ea typeface="微软雅黑" panose="020B0503020204020204" pitchFamily="34" charset="-122"/>
              </a:rPr>
              <a:t>p</a:t>
            </a:r>
            <a:r>
              <a:rPr lang="zh-CN" altLang="en-US" sz="2000" b="1">
                <a:solidFill>
                  <a:schemeClr val="bg1"/>
                </a:solidFill>
                <a:latin typeface="微软雅黑" panose="020B0503020204020204" pitchFamily="34" charset="-122"/>
                <a:ea typeface="微软雅黑" panose="020B0503020204020204" pitchFamily="34" charset="-122"/>
              </a:rPr>
              <a:t>为 </a:t>
            </a:r>
            <a:r>
              <a:rPr lang="en-US" altLang="zh-CN" sz="2000" b="1">
                <a:solidFill>
                  <a:schemeClr val="bg1"/>
                </a:solidFill>
                <a:latin typeface="微软雅黑" panose="020B0503020204020204" pitchFamily="34" charset="-122"/>
                <a:ea typeface="微软雅黑" panose="020B0503020204020204" pitchFamily="34" charset="-122"/>
              </a:rPr>
              <a:t>"</a:t>
            </a:r>
            <a:r>
              <a:rPr lang="zh-CN" altLang="en-US" sz="2000" b="1">
                <a:solidFill>
                  <a:schemeClr val="bg1"/>
                </a:solidFill>
                <a:latin typeface="微软雅黑" panose="020B0503020204020204" pitchFamily="34" charset="-122"/>
                <a:ea typeface="微软雅黑" panose="020B0503020204020204" pitchFamily="34" charset="-122"/>
              </a:rPr>
              <a:t>假</a:t>
            </a:r>
            <a:r>
              <a:rPr lang="en-US" altLang="zh-CN" sz="2000" b="1">
                <a:solidFill>
                  <a:schemeClr val="bg1"/>
                </a:solidFill>
                <a:latin typeface="微软雅黑" panose="020B0503020204020204" pitchFamily="34" charset="-122"/>
                <a:ea typeface="微软雅黑" panose="020B0503020204020204" pitchFamily="34" charset="-122"/>
              </a:rPr>
              <a:t>"</a:t>
            </a:r>
            <a:endParaRPr lang="zh-CN" altLang="en-US" sz="2000" b="1">
              <a:solidFill>
                <a:schemeClr val="bg1"/>
              </a:solidFill>
              <a:latin typeface="微软雅黑" panose="020B0503020204020204" pitchFamily="34" charset="-122"/>
              <a:ea typeface="微软雅黑" panose="020B0503020204020204" pitchFamily="34" charset="-122"/>
            </a:endParaRPr>
          </a:p>
        </p:txBody>
      </p:sp>
      <p:grpSp>
        <p:nvGrpSpPr>
          <p:cNvPr id="97" name="组合 96"/>
          <p:cNvGrpSpPr/>
          <p:nvPr/>
        </p:nvGrpSpPr>
        <p:grpSpPr>
          <a:xfrm>
            <a:off x="6528618" y="3365681"/>
            <a:ext cx="4679950" cy="2828684"/>
            <a:chOff x="6528618" y="3365681"/>
            <a:chExt cx="4679950" cy="2828684"/>
          </a:xfrm>
        </p:grpSpPr>
        <p:sp>
          <p:nvSpPr>
            <p:cNvPr id="77" name="Text Box 15"/>
            <p:cNvSpPr txBox="1">
              <a:spLocks noChangeArrowheads="1"/>
            </p:cNvSpPr>
            <p:nvPr/>
          </p:nvSpPr>
          <p:spPr bwMode="auto">
            <a:xfrm>
              <a:off x="6996137" y="4709420"/>
              <a:ext cx="1008063" cy="40011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A</a:t>
              </a:r>
              <a:endParaRPr lang="en-US" altLang="zh-CN" sz="2000" b="1"/>
            </a:p>
          </p:txBody>
        </p:sp>
        <p:sp>
          <p:nvSpPr>
            <p:cNvPr id="78" name="Line 16"/>
            <p:cNvSpPr>
              <a:spLocks noChangeShapeType="1"/>
            </p:cNvSpPr>
            <p:nvPr/>
          </p:nvSpPr>
          <p:spPr bwMode="auto">
            <a:xfrm>
              <a:off x="8869387" y="3365681"/>
              <a:ext cx="0" cy="632624"/>
            </a:xfrm>
            <a:prstGeom prst="line">
              <a:avLst/>
            </a:prstGeom>
            <a:noFill/>
            <a:ln w="381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0" name="Line 20"/>
            <p:cNvSpPr>
              <a:spLocks noChangeShapeType="1"/>
            </p:cNvSpPr>
            <p:nvPr/>
          </p:nvSpPr>
          <p:spPr bwMode="auto">
            <a:xfrm>
              <a:off x="8869387" y="5452945"/>
              <a:ext cx="0" cy="741420"/>
            </a:xfrm>
            <a:prstGeom prst="line">
              <a:avLst/>
            </a:prstGeom>
            <a:noFill/>
            <a:ln w="381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1" name="Rectangle 21"/>
            <p:cNvSpPr>
              <a:spLocks noChangeArrowheads="1"/>
            </p:cNvSpPr>
            <p:nvPr/>
          </p:nvSpPr>
          <p:spPr bwMode="auto">
            <a:xfrm>
              <a:off x="6528618" y="3581331"/>
              <a:ext cx="4679950" cy="2232622"/>
            </a:xfrm>
            <a:prstGeom prst="rect">
              <a:avLst/>
            </a:prstGeom>
            <a:noFill/>
            <a:ln w="38100">
              <a:solidFill>
                <a:schemeClr val="bg2">
                  <a:lumMod val="50000"/>
                </a:schemeClr>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 name="AutoShape 23"/>
            <p:cNvSpPr>
              <a:spLocks noChangeArrowheads="1"/>
            </p:cNvSpPr>
            <p:nvPr/>
          </p:nvSpPr>
          <p:spPr bwMode="auto">
            <a:xfrm>
              <a:off x="8077224" y="3996718"/>
              <a:ext cx="1582738" cy="576263"/>
            </a:xfrm>
            <a:prstGeom prst="flowChartDecision">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b="1"/>
                <a:t>p</a:t>
              </a:r>
              <a:endParaRPr lang="en-US" altLang="zh-CN" sz="2400" b="1"/>
            </a:p>
          </p:txBody>
        </p:sp>
        <p:sp>
          <p:nvSpPr>
            <p:cNvPr id="83" name="Text Box 31"/>
            <p:cNvSpPr txBox="1">
              <a:spLocks noChangeArrowheads="1"/>
            </p:cNvSpPr>
            <p:nvPr/>
          </p:nvSpPr>
          <p:spPr bwMode="auto">
            <a:xfrm>
              <a:off x="7554554" y="3581705"/>
              <a:ext cx="468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Y</a:t>
              </a:r>
              <a:endParaRPr lang="en-US" altLang="zh-CN" sz="2000" b="1"/>
            </a:p>
          </p:txBody>
        </p:sp>
        <p:sp>
          <p:nvSpPr>
            <p:cNvPr id="84" name="Text Box 32"/>
            <p:cNvSpPr txBox="1">
              <a:spLocks noChangeArrowheads="1"/>
            </p:cNvSpPr>
            <p:nvPr/>
          </p:nvSpPr>
          <p:spPr bwMode="auto">
            <a:xfrm>
              <a:off x="9679051" y="3581705"/>
              <a:ext cx="504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N</a:t>
              </a:r>
              <a:endParaRPr lang="en-US" altLang="zh-CN" sz="2000" b="1"/>
            </a:p>
          </p:txBody>
        </p:sp>
        <p:cxnSp>
          <p:nvCxnSpPr>
            <p:cNvPr id="89" name="肘形连接符 88"/>
            <p:cNvCxnSpPr>
              <a:stCxn id="82" idx="3"/>
              <a:endCxn id="80" idx="0"/>
            </p:cNvCxnSpPr>
            <p:nvPr/>
          </p:nvCxnSpPr>
          <p:spPr>
            <a:xfrm flipH="1">
              <a:off x="8869387" y="4284850"/>
              <a:ext cx="790575" cy="1168095"/>
            </a:xfrm>
            <a:prstGeom prst="bentConnector4">
              <a:avLst>
                <a:gd name="adj1" fmla="val -74699"/>
                <a:gd name="adj2" fmla="val 99869"/>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cxnSp>
          <p:nvCxnSpPr>
            <p:cNvPr id="90" name="肘形连接符 89"/>
            <p:cNvCxnSpPr>
              <a:stCxn id="82" idx="1"/>
              <a:endCxn id="77" idx="0"/>
            </p:cNvCxnSpPr>
            <p:nvPr/>
          </p:nvCxnSpPr>
          <p:spPr>
            <a:xfrm rot="10800000" flipV="1">
              <a:off x="7500170" y="4284850"/>
              <a:ext cx="577055" cy="424570"/>
            </a:xfrm>
            <a:prstGeom prst="bentConnector2">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cxnSp>
          <p:nvCxnSpPr>
            <p:cNvPr id="92" name="肘形连接符 91"/>
            <p:cNvCxnSpPr>
              <a:stCxn id="77" idx="2"/>
              <a:endCxn id="80" idx="0"/>
            </p:cNvCxnSpPr>
            <p:nvPr/>
          </p:nvCxnSpPr>
          <p:spPr>
            <a:xfrm rot="16200000" flipH="1">
              <a:off x="8013071" y="4596628"/>
              <a:ext cx="343415" cy="1369218"/>
            </a:xfrm>
            <a:prstGeom prst="bentConnector3">
              <a:avLst>
                <a:gd name="adj1" fmla="val 105102"/>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gr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up)">
                                      <p:cBhvr>
                                        <p:cTn id="10" dur="10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par>
                          <p:cTn id="15" fill="hold">
                            <p:stCondLst>
                              <p:cond delay="0"/>
                            </p:stCondLst>
                            <p:childTnLst>
                              <p:par>
                                <p:cTn id="16" presetID="22" presetClass="entr" presetSubtype="1"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up)">
                                      <p:cBhvr>
                                        <p:cTn id="18" dur="10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childTnLst>
                          </p:cTn>
                        </p:par>
                        <p:par>
                          <p:cTn id="23" fill="hold">
                            <p:stCondLst>
                              <p:cond delay="0"/>
                            </p:stCondLst>
                            <p:childTnLst>
                              <p:par>
                                <p:cTn id="24" presetID="22" presetClass="entr" presetSubtype="1" fill="hold" nodeType="afterEffect">
                                  <p:stCondLst>
                                    <p:cond delay="0"/>
                                  </p:stCondLst>
                                  <p:childTnLst>
                                    <p:set>
                                      <p:cBhvr>
                                        <p:cTn id="25" dur="1" fill="hold">
                                          <p:stCondLst>
                                            <p:cond delay="0"/>
                                          </p:stCondLst>
                                        </p:cTn>
                                        <p:tgtEl>
                                          <p:spTgt spid="86"/>
                                        </p:tgtEl>
                                        <p:attrNameLst>
                                          <p:attrName>style.visibility</p:attrName>
                                        </p:attrNameLst>
                                      </p:cBhvr>
                                      <p:to>
                                        <p:strVal val="visible"/>
                                      </p:to>
                                    </p:set>
                                    <p:animEffect transition="in" filter="wipe(up)">
                                      <p:cBhvr>
                                        <p:cTn id="26" dur="1000"/>
                                        <p:tgtEl>
                                          <p:spTgt spid="8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gtEl>
                                        <p:attrNameLst>
                                          <p:attrName>style.visibility</p:attrName>
                                        </p:attrNameLst>
                                      </p:cBhvr>
                                      <p:to>
                                        <p:strVal val="visible"/>
                                      </p:to>
                                    </p:set>
                                  </p:childTnLst>
                                </p:cTn>
                              </p:par>
                            </p:childTnLst>
                          </p:cTn>
                        </p:par>
                        <p:par>
                          <p:cTn id="31" fill="hold">
                            <p:stCondLst>
                              <p:cond delay="0"/>
                            </p:stCondLst>
                            <p:childTnLst>
                              <p:par>
                                <p:cTn id="32" presetID="22" presetClass="entr" presetSubtype="1" fill="hold" nodeType="afterEffect">
                                  <p:stCondLst>
                                    <p:cond delay="0"/>
                                  </p:stCondLst>
                                  <p:childTnLst>
                                    <p:set>
                                      <p:cBhvr>
                                        <p:cTn id="33" dur="1" fill="hold">
                                          <p:stCondLst>
                                            <p:cond delay="0"/>
                                          </p:stCondLst>
                                        </p:cTn>
                                        <p:tgtEl>
                                          <p:spTgt spid="85"/>
                                        </p:tgtEl>
                                        <p:attrNameLst>
                                          <p:attrName>style.visibility</p:attrName>
                                        </p:attrNameLst>
                                      </p:cBhvr>
                                      <p:to>
                                        <p:strVal val="visible"/>
                                      </p:to>
                                    </p:set>
                                    <p:animEffect transition="in" filter="wipe(up)">
                                      <p:cBhvr>
                                        <p:cTn id="34"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87" grpId="0" animBg="1"/>
      <p:bldP spid="8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循环结构</a:t>
            </a:r>
            <a:endParaRPr lang="zh-CN" altLang="en-US"/>
          </a:p>
        </p:txBody>
      </p:sp>
      <p:sp>
        <p:nvSpPr>
          <p:cNvPr id="3" name="内容占位符 2"/>
          <p:cNvSpPr>
            <a:spLocks noGrp="1"/>
          </p:cNvSpPr>
          <p:nvPr>
            <p:ph idx="1"/>
          </p:nvPr>
        </p:nvSpPr>
        <p:spPr>
          <a:xfrm>
            <a:off x="609600" y="1484312"/>
            <a:ext cx="10972800" cy="187268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循环结构可以减少源程序重复书写的工作量，用来描述重复执行某段算法的问题，这是程序设计中最能发挥计算机特长的程序结构 。</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Text Box 34"/>
          <p:cNvSpPr txBox="1">
            <a:spLocks noChangeArrowheads="1"/>
          </p:cNvSpPr>
          <p:nvPr/>
        </p:nvSpPr>
        <p:spPr bwMode="auto">
          <a:xfrm>
            <a:off x="1520685" y="3284984"/>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anose="020B0503020204020204" pitchFamily="34" charset="-122"/>
                <a:ea typeface="微软雅黑" panose="020B0503020204020204" pitchFamily="34" charset="-122"/>
              </a:defRPr>
            </a:lvl1pPr>
            <a:lvl2pPr marL="742950" indent="-285750">
              <a:defRPr>
                <a:latin typeface="Arial" panose="020B0604020202020204" pitchFamily="34" charset="0"/>
                <a:ea typeface="楷体_GB2312" pitchFamily="49" charset="-122"/>
              </a:defRPr>
            </a:lvl2pPr>
            <a:lvl3pPr marL="1143000" indent="-228600">
              <a:defRPr>
                <a:latin typeface="Arial" panose="020B0604020202020204" pitchFamily="34" charset="0"/>
                <a:ea typeface="楷体_GB2312" pitchFamily="49" charset="-122"/>
              </a:defRPr>
            </a:lvl3pPr>
            <a:lvl4pPr marL="1600200" indent="-228600">
              <a:defRPr>
                <a:latin typeface="Arial" panose="020B0604020202020204" pitchFamily="34" charset="0"/>
                <a:ea typeface="楷体_GB2312" pitchFamily="49" charset="-122"/>
              </a:defRPr>
            </a:lvl4pPr>
            <a:lvl5pPr marL="2057400" indent="-228600">
              <a:defRPr>
                <a:latin typeface="Arial" panose="020B0604020202020204" pitchFamily="34" charset="0"/>
                <a:ea typeface="楷体_GB2312" pitchFamily="49" charset="-122"/>
              </a:defRPr>
            </a:lvl5pPr>
            <a:lvl6pPr marL="2514600" indent="-228600" eaLnBrk="0" fontAlgn="base" hangingPunct="0">
              <a:spcBef>
                <a:spcPct val="0"/>
              </a:spcBef>
              <a:spcAft>
                <a:spcPct val="0"/>
              </a:spcAft>
              <a:defRPr>
                <a:latin typeface="Arial" panose="020B0604020202020204" pitchFamily="34" charset="0"/>
                <a:ea typeface="楷体_GB2312" pitchFamily="49" charset="-122"/>
              </a:defRPr>
            </a:lvl6pPr>
            <a:lvl7pPr marL="2971800" indent="-228600" eaLnBrk="0" fontAlgn="base" hangingPunct="0">
              <a:spcBef>
                <a:spcPct val="0"/>
              </a:spcBef>
              <a:spcAft>
                <a:spcPct val="0"/>
              </a:spcAft>
              <a:defRPr>
                <a:latin typeface="Arial" panose="020B0604020202020204" pitchFamily="34" charset="0"/>
                <a:ea typeface="楷体_GB2312" pitchFamily="49" charset="-122"/>
              </a:defRPr>
            </a:lvl7pPr>
            <a:lvl8pPr marL="3429000" indent="-228600" eaLnBrk="0" fontAlgn="base" hangingPunct="0">
              <a:spcBef>
                <a:spcPct val="0"/>
              </a:spcBef>
              <a:spcAft>
                <a:spcPct val="0"/>
              </a:spcAft>
              <a:defRPr>
                <a:latin typeface="Arial" panose="020B0604020202020204" pitchFamily="34" charset="0"/>
                <a:ea typeface="楷体_GB2312" pitchFamily="49" charset="-122"/>
              </a:defRPr>
            </a:lvl8pPr>
            <a:lvl9pPr marL="3886200" indent="-228600" eaLnBrk="0" fontAlgn="base" hangingPunct="0">
              <a:spcBef>
                <a:spcPct val="0"/>
              </a:spcBef>
              <a:spcAft>
                <a:spcPct val="0"/>
              </a:spcAft>
              <a:defRPr>
                <a:latin typeface="Arial" panose="020B0604020202020204" pitchFamily="34" charset="0"/>
                <a:ea typeface="楷体_GB2312" pitchFamily="49" charset="-122"/>
              </a:defRPr>
            </a:lvl9pPr>
          </a:lstStyle>
          <a:p>
            <a:r>
              <a:rPr lang="zh-CN" altLang="en-US"/>
              <a:t>当</a:t>
            </a:r>
            <a:r>
              <a:rPr lang="en-US" altLang="zh-CN"/>
              <a:t>p</a:t>
            </a:r>
            <a:r>
              <a:rPr lang="zh-CN" altLang="en-US"/>
              <a:t>为 </a:t>
            </a:r>
            <a:r>
              <a:rPr lang="en-US" altLang="zh-CN"/>
              <a:t>"</a:t>
            </a:r>
            <a:r>
              <a:rPr lang="zh-CN" altLang="en-US"/>
              <a:t>真</a:t>
            </a:r>
            <a:r>
              <a:rPr lang="en-US" altLang="zh-CN"/>
              <a:t>"</a:t>
            </a:r>
            <a:endParaRPr lang="zh-CN" altLang="en-US"/>
          </a:p>
        </p:txBody>
      </p:sp>
      <p:sp>
        <p:nvSpPr>
          <p:cNvPr id="51" name="Text Box 35"/>
          <p:cNvSpPr txBox="1">
            <a:spLocks noChangeArrowheads="1"/>
          </p:cNvSpPr>
          <p:nvPr/>
        </p:nvSpPr>
        <p:spPr bwMode="auto">
          <a:xfrm>
            <a:off x="3612352" y="3286066"/>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anose="020B0503020204020204" pitchFamily="34" charset="-122"/>
                <a:ea typeface="微软雅黑" panose="020B0503020204020204" pitchFamily="34" charset="-122"/>
              </a:defRPr>
            </a:lvl1pPr>
            <a:lvl2pPr marL="742950" indent="-285750">
              <a:defRPr>
                <a:latin typeface="Arial" panose="020B0604020202020204" pitchFamily="34" charset="0"/>
                <a:ea typeface="楷体_GB2312" pitchFamily="49" charset="-122"/>
              </a:defRPr>
            </a:lvl2pPr>
            <a:lvl3pPr marL="1143000" indent="-228600">
              <a:defRPr>
                <a:latin typeface="Arial" panose="020B0604020202020204" pitchFamily="34" charset="0"/>
                <a:ea typeface="楷体_GB2312" pitchFamily="49" charset="-122"/>
              </a:defRPr>
            </a:lvl3pPr>
            <a:lvl4pPr marL="1600200" indent="-228600">
              <a:defRPr>
                <a:latin typeface="Arial" panose="020B0604020202020204" pitchFamily="34" charset="0"/>
                <a:ea typeface="楷体_GB2312" pitchFamily="49" charset="-122"/>
              </a:defRPr>
            </a:lvl4pPr>
            <a:lvl5pPr marL="2057400" indent="-228600">
              <a:defRPr>
                <a:latin typeface="Arial" panose="020B0604020202020204" pitchFamily="34" charset="0"/>
                <a:ea typeface="楷体_GB2312" pitchFamily="49" charset="-122"/>
              </a:defRPr>
            </a:lvl5pPr>
            <a:lvl6pPr marL="2514600" indent="-228600" eaLnBrk="0" fontAlgn="base" hangingPunct="0">
              <a:spcBef>
                <a:spcPct val="0"/>
              </a:spcBef>
              <a:spcAft>
                <a:spcPct val="0"/>
              </a:spcAft>
              <a:defRPr>
                <a:latin typeface="Arial" panose="020B0604020202020204" pitchFamily="34" charset="0"/>
                <a:ea typeface="楷体_GB2312" pitchFamily="49" charset="-122"/>
              </a:defRPr>
            </a:lvl6pPr>
            <a:lvl7pPr marL="2971800" indent="-228600" eaLnBrk="0" fontAlgn="base" hangingPunct="0">
              <a:spcBef>
                <a:spcPct val="0"/>
              </a:spcBef>
              <a:spcAft>
                <a:spcPct val="0"/>
              </a:spcAft>
              <a:defRPr>
                <a:latin typeface="Arial" panose="020B0604020202020204" pitchFamily="34" charset="0"/>
                <a:ea typeface="楷体_GB2312" pitchFamily="49" charset="-122"/>
              </a:defRPr>
            </a:lvl7pPr>
            <a:lvl8pPr marL="3429000" indent="-228600" eaLnBrk="0" fontAlgn="base" hangingPunct="0">
              <a:spcBef>
                <a:spcPct val="0"/>
              </a:spcBef>
              <a:spcAft>
                <a:spcPct val="0"/>
              </a:spcAft>
              <a:defRPr>
                <a:latin typeface="Arial" panose="020B0604020202020204" pitchFamily="34" charset="0"/>
                <a:ea typeface="楷体_GB2312" pitchFamily="49" charset="-122"/>
              </a:defRPr>
            </a:lvl8pPr>
            <a:lvl9pPr marL="3886200" indent="-228600" eaLnBrk="0" fontAlgn="base" hangingPunct="0">
              <a:spcBef>
                <a:spcPct val="0"/>
              </a:spcBef>
              <a:spcAft>
                <a:spcPct val="0"/>
              </a:spcAft>
              <a:defRPr>
                <a:latin typeface="Arial" panose="020B0604020202020204" pitchFamily="34" charset="0"/>
                <a:ea typeface="楷体_GB2312" pitchFamily="49" charset="-122"/>
              </a:defRPr>
            </a:lvl9pPr>
          </a:lstStyle>
          <a:p>
            <a:r>
              <a:rPr lang="zh-CN" altLang="en-US"/>
              <a:t>当</a:t>
            </a:r>
            <a:r>
              <a:rPr lang="en-US" altLang="zh-CN"/>
              <a:t>p</a:t>
            </a:r>
            <a:r>
              <a:rPr lang="zh-CN" altLang="en-US"/>
              <a:t>为 </a:t>
            </a:r>
            <a:r>
              <a:rPr lang="en-US" altLang="zh-CN"/>
              <a:t>"</a:t>
            </a:r>
            <a:r>
              <a:rPr lang="zh-CN" altLang="en-US"/>
              <a:t>假</a:t>
            </a:r>
            <a:r>
              <a:rPr lang="en-US" altLang="zh-CN"/>
              <a:t>"</a:t>
            </a:r>
            <a:endParaRPr lang="zh-CN" altLang="en-US" dirty="0"/>
          </a:p>
        </p:txBody>
      </p:sp>
      <p:grpSp>
        <p:nvGrpSpPr>
          <p:cNvPr id="75" name="组合 74"/>
          <p:cNvGrpSpPr/>
          <p:nvPr/>
        </p:nvGrpSpPr>
        <p:grpSpPr>
          <a:xfrm>
            <a:off x="1530400" y="3540851"/>
            <a:ext cx="3168353" cy="2903277"/>
            <a:chOff x="1847527" y="3311927"/>
            <a:chExt cx="3168353" cy="2903277"/>
          </a:xfrm>
        </p:grpSpPr>
        <p:sp>
          <p:nvSpPr>
            <p:cNvPr id="34" name="Text Box 21"/>
            <p:cNvSpPr txBox="1">
              <a:spLocks noChangeArrowheads="1"/>
            </p:cNvSpPr>
            <p:nvPr/>
          </p:nvSpPr>
          <p:spPr bwMode="auto">
            <a:xfrm>
              <a:off x="2975709" y="4917446"/>
              <a:ext cx="1008063" cy="40011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A</a:t>
              </a:r>
              <a:endParaRPr lang="en-US" altLang="zh-CN" sz="2000" b="1"/>
            </a:p>
          </p:txBody>
        </p:sp>
        <p:sp>
          <p:nvSpPr>
            <p:cNvPr id="35" name="Line 23"/>
            <p:cNvSpPr>
              <a:spLocks noChangeShapeType="1"/>
            </p:cNvSpPr>
            <p:nvPr/>
          </p:nvSpPr>
          <p:spPr bwMode="auto">
            <a:xfrm flipH="1">
              <a:off x="3451956" y="3311927"/>
              <a:ext cx="6353" cy="660191"/>
            </a:xfrm>
            <a:prstGeom prst="line">
              <a:avLst/>
            </a:prstGeom>
            <a:noFill/>
            <a:ln w="381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6" name="Rectangle 24"/>
            <p:cNvSpPr>
              <a:spLocks noChangeArrowheads="1"/>
            </p:cNvSpPr>
            <p:nvPr/>
          </p:nvSpPr>
          <p:spPr bwMode="auto">
            <a:xfrm>
              <a:off x="1847527" y="3557275"/>
              <a:ext cx="3168353" cy="2304630"/>
            </a:xfrm>
            <a:prstGeom prst="rect">
              <a:avLst/>
            </a:prstGeom>
            <a:noFill/>
            <a:ln w="38100">
              <a:solidFill>
                <a:schemeClr val="bg2">
                  <a:lumMod val="50000"/>
                </a:schemeClr>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 name="AutoShape 26"/>
            <p:cNvSpPr>
              <a:spLocks noChangeArrowheads="1"/>
            </p:cNvSpPr>
            <p:nvPr/>
          </p:nvSpPr>
          <p:spPr bwMode="auto">
            <a:xfrm>
              <a:off x="2666940" y="3980635"/>
              <a:ext cx="1582737" cy="576262"/>
            </a:xfrm>
            <a:prstGeom prst="flowChartDecision">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b="1"/>
                <a:t>p</a:t>
              </a:r>
              <a:endParaRPr lang="en-US" altLang="zh-CN" sz="2000" b="1"/>
            </a:p>
          </p:txBody>
        </p:sp>
        <p:sp>
          <p:nvSpPr>
            <p:cNvPr id="38" name="Line 27"/>
            <p:cNvSpPr>
              <a:spLocks noChangeShapeType="1"/>
            </p:cNvSpPr>
            <p:nvPr/>
          </p:nvSpPr>
          <p:spPr bwMode="auto">
            <a:xfrm flipH="1" flipV="1">
              <a:off x="3458309" y="4567707"/>
              <a:ext cx="11111" cy="349736"/>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40" name="Text Box 29"/>
            <p:cNvSpPr txBox="1">
              <a:spLocks noChangeArrowheads="1"/>
            </p:cNvSpPr>
            <p:nvPr/>
          </p:nvSpPr>
          <p:spPr bwMode="auto">
            <a:xfrm>
              <a:off x="3306529" y="4548308"/>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Y</a:t>
              </a:r>
              <a:endParaRPr lang="en-US" altLang="zh-CN" sz="2000" b="1"/>
            </a:p>
          </p:txBody>
        </p:sp>
        <p:sp>
          <p:nvSpPr>
            <p:cNvPr id="43" name="Text Box 33"/>
            <p:cNvSpPr txBox="1">
              <a:spLocks noChangeArrowheads="1"/>
            </p:cNvSpPr>
            <p:nvPr/>
          </p:nvSpPr>
          <p:spPr bwMode="auto">
            <a:xfrm>
              <a:off x="3911098" y="3826076"/>
              <a:ext cx="7921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N</a:t>
              </a:r>
              <a:endParaRPr lang="en-US" altLang="zh-CN" sz="2000" b="1"/>
            </a:p>
          </p:txBody>
        </p:sp>
        <p:cxnSp>
          <p:nvCxnSpPr>
            <p:cNvPr id="5" name="肘形连接符 4"/>
            <p:cNvCxnSpPr>
              <a:endCxn id="34" idx="2"/>
            </p:cNvCxnSpPr>
            <p:nvPr/>
          </p:nvCxnSpPr>
          <p:spPr>
            <a:xfrm rot="16200000" flipH="1">
              <a:off x="2669521" y="4507335"/>
              <a:ext cx="1599011" cy="21430"/>
            </a:xfrm>
            <a:prstGeom prst="bentConnector5">
              <a:avLst>
                <a:gd name="adj1" fmla="val -972"/>
                <a:gd name="adj2" fmla="val -5279449"/>
                <a:gd name="adj3" fmla="val 114296"/>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cxnSp>
        <p:cxnSp>
          <p:nvCxnSpPr>
            <p:cNvPr id="59" name="肘形连接符 58"/>
            <p:cNvCxnSpPr>
              <a:endCxn id="37" idx="3"/>
            </p:cNvCxnSpPr>
            <p:nvPr/>
          </p:nvCxnSpPr>
          <p:spPr>
            <a:xfrm rot="5400000" flipH="1" flipV="1">
              <a:off x="2877599" y="4843126"/>
              <a:ext cx="1946437" cy="797719"/>
            </a:xfrm>
            <a:prstGeom prst="bentConnector4">
              <a:avLst>
                <a:gd name="adj1" fmla="val 25970"/>
                <a:gd name="adj2" fmla="val 128657"/>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cxnSp>
      </p:grpSp>
      <p:sp>
        <p:nvSpPr>
          <p:cNvPr id="76" name="Line 14"/>
          <p:cNvSpPr>
            <a:spLocks noChangeShapeType="1"/>
          </p:cNvSpPr>
          <p:nvPr/>
        </p:nvSpPr>
        <p:spPr bwMode="auto">
          <a:xfrm flipH="1">
            <a:off x="3349862" y="3284984"/>
            <a:ext cx="352" cy="913765"/>
          </a:xfrm>
          <a:prstGeom prst="line">
            <a:avLst/>
          </a:prstGeom>
          <a:noFill/>
          <a:ln w="76200">
            <a:solidFill>
              <a:srgbClr val="FFC000"/>
            </a:solidFill>
            <a:rou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cxnSp>
        <p:nvCxnSpPr>
          <p:cNvPr id="78" name="肘形连接符 77"/>
          <p:cNvCxnSpPr/>
          <p:nvPr/>
        </p:nvCxnSpPr>
        <p:spPr>
          <a:xfrm rot="5400000">
            <a:off x="2951210" y="5069602"/>
            <a:ext cx="2006834" cy="863012"/>
          </a:xfrm>
          <a:prstGeom prst="bentConnector3">
            <a:avLst>
              <a:gd name="adj1" fmla="val 77528"/>
            </a:avLst>
          </a:prstGeom>
          <a:noFill/>
          <a:ln w="76200" cap="rnd">
            <a:solidFill>
              <a:srgbClr val="C00000"/>
            </a:solidFill>
            <a:rou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1" name="Line 19"/>
          <p:cNvSpPr>
            <a:spLocks noChangeShapeType="1"/>
          </p:cNvSpPr>
          <p:nvPr/>
        </p:nvSpPr>
        <p:spPr bwMode="auto">
          <a:xfrm>
            <a:off x="2934556" y="4622174"/>
            <a:ext cx="0" cy="649198"/>
          </a:xfrm>
          <a:prstGeom prst="line">
            <a:avLst/>
          </a:prstGeom>
          <a:noFill/>
          <a:ln w="76200">
            <a:solidFill>
              <a:srgbClr val="00B050"/>
            </a:solidFill>
            <a:round/>
            <a:tailEnd type="stealth" w="lg" len="lg"/>
          </a:ln>
          <a:effectLst>
            <a:outerShdw dist="107763" dir="2700000" algn="ctr" rotWithShape="0">
              <a:schemeClr val="tx1">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87" name="Line 36"/>
          <p:cNvSpPr>
            <a:spLocks noChangeShapeType="1"/>
          </p:cNvSpPr>
          <p:nvPr/>
        </p:nvSpPr>
        <p:spPr bwMode="auto">
          <a:xfrm>
            <a:off x="8880514" y="3574529"/>
            <a:ext cx="210" cy="720724"/>
          </a:xfrm>
          <a:prstGeom prst="line">
            <a:avLst/>
          </a:prstGeom>
          <a:noFill/>
          <a:ln w="381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8" name="Text Box 37"/>
          <p:cNvSpPr txBox="1">
            <a:spLocks noChangeArrowheads="1"/>
          </p:cNvSpPr>
          <p:nvPr/>
        </p:nvSpPr>
        <p:spPr bwMode="auto">
          <a:xfrm>
            <a:off x="8377486" y="4295254"/>
            <a:ext cx="1008063" cy="40011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A</a:t>
            </a:r>
            <a:endParaRPr lang="en-US" altLang="zh-CN" sz="2000" b="1"/>
          </a:p>
        </p:txBody>
      </p:sp>
      <p:sp>
        <p:nvSpPr>
          <p:cNvPr id="89" name="Line 39"/>
          <p:cNvSpPr>
            <a:spLocks noChangeShapeType="1"/>
          </p:cNvSpPr>
          <p:nvPr/>
        </p:nvSpPr>
        <p:spPr bwMode="auto">
          <a:xfrm flipH="1">
            <a:off x="8880723" y="5820424"/>
            <a:ext cx="1587" cy="560805"/>
          </a:xfrm>
          <a:prstGeom prst="line">
            <a:avLst/>
          </a:prstGeom>
          <a:noFill/>
          <a:ln w="381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0" name="Rectangle 40"/>
          <p:cNvSpPr>
            <a:spLocks noChangeArrowheads="1"/>
          </p:cNvSpPr>
          <p:nvPr/>
        </p:nvSpPr>
        <p:spPr bwMode="auto">
          <a:xfrm>
            <a:off x="7296560" y="3773299"/>
            <a:ext cx="2663825" cy="2304630"/>
          </a:xfrm>
          <a:prstGeom prst="rect">
            <a:avLst/>
          </a:prstGeom>
          <a:noFill/>
          <a:ln w="38100">
            <a:solidFill>
              <a:schemeClr val="bg2">
                <a:lumMod val="50000"/>
              </a:schemeClr>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1" name="AutoShape 42"/>
          <p:cNvSpPr>
            <a:spLocks noChangeArrowheads="1"/>
          </p:cNvSpPr>
          <p:nvPr/>
        </p:nvSpPr>
        <p:spPr bwMode="auto">
          <a:xfrm>
            <a:off x="8090148" y="5238650"/>
            <a:ext cx="1582738" cy="576263"/>
          </a:xfrm>
          <a:prstGeom prst="flowChartDecision">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b="1"/>
              <a:t>p</a:t>
            </a:r>
            <a:endParaRPr lang="en-US" altLang="zh-CN" sz="2000" b="1"/>
          </a:p>
        </p:txBody>
      </p:sp>
      <p:sp>
        <p:nvSpPr>
          <p:cNvPr id="92" name="Line 43"/>
          <p:cNvSpPr>
            <a:spLocks noChangeShapeType="1"/>
          </p:cNvSpPr>
          <p:nvPr/>
        </p:nvSpPr>
        <p:spPr bwMode="auto">
          <a:xfrm flipH="1" flipV="1">
            <a:off x="8880514" y="4695363"/>
            <a:ext cx="210" cy="535349"/>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3" name="Line 44"/>
          <p:cNvSpPr>
            <a:spLocks noChangeShapeType="1"/>
          </p:cNvSpPr>
          <p:nvPr/>
        </p:nvSpPr>
        <p:spPr bwMode="auto">
          <a:xfrm flipV="1">
            <a:off x="7585323" y="5526781"/>
            <a:ext cx="504825"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4" name="Text Box 45"/>
          <p:cNvSpPr txBox="1">
            <a:spLocks noChangeArrowheads="1"/>
          </p:cNvSpPr>
          <p:nvPr/>
        </p:nvSpPr>
        <p:spPr bwMode="auto">
          <a:xfrm>
            <a:off x="8734822" y="5727139"/>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N</a:t>
            </a:r>
            <a:endParaRPr lang="en-US" altLang="zh-CN" sz="2000" b="1"/>
          </a:p>
        </p:txBody>
      </p:sp>
      <p:sp>
        <p:nvSpPr>
          <p:cNvPr id="95" name="Line 46"/>
          <p:cNvSpPr>
            <a:spLocks noChangeShapeType="1"/>
          </p:cNvSpPr>
          <p:nvPr/>
        </p:nvSpPr>
        <p:spPr bwMode="auto">
          <a:xfrm>
            <a:off x="7585323" y="3934569"/>
            <a:ext cx="0" cy="1592212"/>
          </a:xfrm>
          <a:prstGeom prst="line">
            <a:avLst/>
          </a:prstGeom>
          <a:noFill/>
          <a:ln w="38100">
            <a:solidFill>
              <a:schemeClr val="tx1"/>
            </a:solidFill>
            <a:round/>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6" name="Line 47"/>
          <p:cNvSpPr>
            <a:spLocks noChangeShapeType="1"/>
          </p:cNvSpPr>
          <p:nvPr/>
        </p:nvSpPr>
        <p:spPr bwMode="auto">
          <a:xfrm flipH="1" flipV="1">
            <a:off x="7585323" y="3934568"/>
            <a:ext cx="1295401" cy="1"/>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7" name="Text Box 49"/>
          <p:cNvSpPr txBox="1">
            <a:spLocks noChangeArrowheads="1"/>
          </p:cNvSpPr>
          <p:nvPr/>
        </p:nvSpPr>
        <p:spPr bwMode="auto">
          <a:xfrm>
            <a:off x="7585323" y="5144552"/>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Y</a:t>
            </a:r>
            <a:endParaRPr lang="en-US" altLang="zh-CN" sz="2000" b="1"/>
          </a:p>
        </p:txBody>
      </p:sp>
      <p:sp>
        <p:nvSpPr>
          <p:cNvPr id="98" name="Text Box 50"/>
          <p:cNvSpPr txBox="1">
            <a:spLocks noChangeArrowheads="1"/>
          </p:cNvSpPr>
          <p:nvPr/>
        </p:nvSpPr>
        <p:spPr bwMode="auto">
          <a:xfrm>
            <a:off x="6648488" y="6269250"/>
            <a:ext cx="1545616"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anose="020B0503020204020204" pitchFamily="34" charset="-122"/>
                <a:ea typeface="微软雅黑" panose="020B0503020204020204" pitchFamily="34" charset="-122"/>
              </a:defRPr>
            </a:lvl1pPr>
            <a:lvl2pPr marL="742950" indent="-285750">
              <a:defRPr>
                <a:latin typeface="Arial" panose="020B0604020202020204" pitchFamily="34" charset="0"/>
                <a:ea typeface="楷体_GB2312" pitchFamily="49" charset="-122"/>
              </a:defRPr>
            </a:lvl2pPr>
            <a:lvl3pPr marL="1143000" indent="-228600">
              <a:defRPr>
                <a:latin typeface="Arial" panose="020B0604020202020204" pitchFamily="34" charset="0"/>
                <a:ea typeface="楷体_GB2312" pitchFamily="49" charset="-122"/>
              </a:defRPr>
            </a:lvl3pPr>
            <a:lvl4pPr marL="1600200" indent="-228600">
              <a:defRPr>
                <a:latin typeface="Arial" panose="020B0604020202020204" pitchFamily="34" charset="0"/>
                <a:ea typeface="楷体_GB2312" pitchFamily="49" charset="-122"/>
              </a:defRPr>
            </a:lvl4pPr>
            <a:lvl5pPr marL="2057400" indent="-228600">
              <a:defRPr>
                <a:latin typeface="Arial" panose="020B0604020202020204" pitchFamily="34" charset="0"/>
                <a:ea typeface="楷体_GB2312" pitchFamily="49" charset="-122"/>
              </a:defRPr>
            </a:lvl5pPr>
            <a:lvl6pPr marL="2514600" indent="-228600" eaLnBrk="0" fontAlgn="base" hangingPunct="0">
              <a:spcBef>
                <a:spcPct val="0"/>
              </a:spcBef>
              <a:spcAft>
                <a:spcPct val="0"/>
              </a:spcAft>
              <a:defRPr>
                <a:latin typeface="Arial" panose="020B0604020202020204" pitchFamily="34" charset="0"/>
                <a:ea typeface="楷体_GB2312" pitchFamily="49" charset="-122"/>
              </a:defRPr>
            </a:lvl6pPr>
            <a:lvl7pPr marL="2971800" indent="-228600" eaLnBrk="0" fontAlgn="base" hangingPunct="0">
              <a:spcBef>
                <a:spcPct val="0"/>
              </a:spcBef>
              <a:spcAft>
                <a:spcPct val="0"/>
              </a:spcAft>
              <a:defRPr>
                <a:latin typeface="Arial" panose="020B0604020202020204" pitchFamily="34" charset="0"/>
                <a:ea typeface="楷体_GB2312" pitchFamily="49" charset="-122"/>
              </a:defRPr>
            </a:lvl7pPr>
            <a:lvl8pPr marL="3429000" indent="-228600" eaLnBrk="0" fontAlgn="base" hangingPunct="0">
              <a:spcBef>
                <a:spcPct val="0"/>
              </a:spcBef>
              <a:spcAft>
                <a:spcPct val="0"/>
              </a:spcAft>
              <a:defRPr>
                <a:latin typeface="Arial" panose="020B0604020202020204" pitchFamily="34" charset="0"/>
                <a:ea typeface="楷体_GB2312" pitchFamily="49" charset="-122"/>
              </a:defRPr>
            </a:lvl8pPr>
            <a:lvl9pPr marL="3886200" indent="-228600" eaLnBrk="0" fontAlgn="base" hangingPunct="0">
              <a:spcBef>
                <a:spcPct val="0"/>
              </a:spcBef>
              <a:spcAft>
                <a:spcPct val="0"/>
              </a:spcAft>
              <a:defRPr>
                <a:latin typeface="Arial" panose="020B0604020202020204" pitchFamily="34" charset="0"/>
                <a:ea typeface="楷体_GB2312" pitchFamily="49" charset="-122"/>
              </a:defRPr>
            </a:lvl9pPr>
          </a:lstStyle>
          <a:p>
            <a:r>
              <a:rPr lang="zh-CN" altLang="en-US"/>
              <a:t>当</a:t>
            </a:r>
            <a:r>
              <a:rPr lang="en-US" altLang="zh-CN"/>
              <a:t>p</a:t>
            </a:r>
            <a:r>
              <a:rPr lang="zh-CN" altLang="en-US"/>
              <a:t>为 </a:t>
            </a:r>
            <a:r>
              <a:rPr lang="en-US" altLang="zh-CN"/>
              <a:t>"</a:t>
            </a:r>
            <a:r>
              <a:rPr lang="zh-CN" altLang="en-US"/>
              <a:t>真</a:t>
            </a:r>
            <a:r>
              <a:rPr lang="en-US" altLang="zh-CN"/>
              <a:t>"</a:t>
            </a:r>
            <a:r>
              <a:rPr lang="zh-CN" altLang="en-US"/>
              <a:t> </a:t>
            </a:r>
            <a:endParaRPr lang="zh-CN" altLang="en-US"/>
          </a:p>
        </p:txBody>
      </p:sp>
      <p:sp>
        <p:nvSpPr>
          <p:cNvPr id="99" name="Text Box 50"/>
          <p:cNvSpPr txBox="1">
            <a:spLocks noChangeArrowheads="1"/>
          </p:cNvSpPr>
          <p:nvPr/>
        </p:nvSpPr>
        <p:spPr bwMode="auto">
          <a:xfrm>
            <a:off x="9816840" y="6269250"/>
            <a:ext cx="1391728"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anose="020B0503020204020204" pitchFamily="34" charset="-122"/>
                <a:ea typeface="微软雅黑" panose="020B0503020204020204" pitchFamily="34" charset="-122"/>
              </a:defRPr>
            </a:lvl1pPr>
            <a:lvl2pPr marL="742950" indent="-285750">
              <a:defRPr>
                <a:latin typeface="Arial" panose="020B0604020202020204" pitchFamily="34" charset="0"/>
                <a:ea typeface="楷体_GB2312" pitchFamily="49" charset="-122"/>
              </a:defRPr>
            </a:lvl2pPr>
            <a:lvl3pPr marL="1143000" indent="-228600">
              <a:defRPr>
                <a:latin typeface="Arial" panose="020B0604020202020204" pitchFamily="34" charset="0"/>
                <a:ea typeface="楷体_GB2312" pitchFamily="49" charset="-122"/>
              </a:defRPr>
            </a:lvl3pPr>
            <a:lvl4pPr marL="1600200" indent="-228600">
              <a:defRPr>
                <a:latin typeface="Arial" panose="020B0604020202020204" pitchFamily="34" charset="0"/>
                <a:ea typeface="楷体_GB2312" pitchFamily="49" charset="-122"/>
              </a:defRPr>
            </a:lvl4pPr>
            <a:lvl5pPr marL="2057400" indent="-228600">
              <a:defRPr>
                <a:latin typeface="Arial" panose="020B0604020202020204" pitchFamily="34" charset="0"/>
                <a:ea typeface="楷体_GB2312" pitchFamily="49" charset="-122"/>
              </a:defRPr>
            </a:lvl5pPr>
            <a:lvl6pPr marL="2514600" indent="-228600" eaLnBrk="0" fontAlgn="base" hangingPunct="0">
              <a:spcBef>
                <a:spcPct val="0"/>
              </a:spcBef>
              <a:spcAft>
                <a:spcPct val="0"/>
              </a:spcAft>
              <a:defRPr>
                <a:latin typeface="Arial" panose="020B0604020202020204" pitchFamily="34" charset="0"/>
                <a:ea typeface="楷体_GB2312" pitchFamily="49" charset="-122"/>
              </a:defRPr>
            </a:lvl6pPr>
            <a:lvl7pPr marL="2971800" indent="-228600" eaLnBrk="0" fontAlgn="base" hangingPunct="0">
              <a:spcBef>
                <a:spcPct val="0"/>
              </a:spcBef>
              <a:spcAft>
                <a:spcPct val="0"/>
              </a:spcAft>
              <a:defRPr>
                <a:latin typeface="Arial" panose="020B0604020202020204" pitchFamily="34" charset="0"/>
                <a:ea typeface="楷体_GB2312" pitchFamily="49" charset="-122"/>
              </a:defRPr>
            </a:lvl7pPr>
            <a:lvl8pPr marL="3429000" indent="-228600" eaLnBrk="0" fontAlgn="base" hangingPunct="0">
              <a:spcBef>
                <a:spcPct val="0"/>
              </a:spcBef>
              <a:spcAft>
                <a:spcPct val="0"/>
              </a:spcAft>
              <a:defRPr>
                <a:latin typeface="Arial" panose="020B0604020202020204" pitchFamily="34" charset="0"/>
                <a:ea typeface="楷体_GB2312" pitchFamily="49" charset="-122"/>
              </a:defRPr>
            </a:lvl8pPr>
            <a:lvl9pPr marL="3886200" indent="-228600" eaLnBrk="0" fontAlgn="base" hangingPunct="0">
              <a:spcBef>
                <a:spcPct val="0"/>
              </a:spcBef>
              <a:spcAft>
                <a:spcPct val="0"/>
              </a:spcAft>
              <a:defRPr>
                <a:latin typeface="Arial" panose="020B0604020202020204" pitchFamily="34" charset="0"/>
                <a:ea typeface="楷体_GB2312" pitchFamily="49" charset="-122"/>
              </a:defRPr>
            </a:lvl9pPr>
          </a:lstStyle>
          <a:p>
            <a:r>
              <a:rPr lang="zh-CN" altLang="en-US"/>
              <a:t>当</a:t>
            </a:r>
            <a:r>
              <a:rPr lang="en-US" altLang="zh-CN"/>
              <a:t>p</a:t>
            </a:r>
            <a:r>
              <a:rPr lang="zh-CN" altLang="en-US"/>
              <a:t>为</a:t>
            </a:r>
            <a:r>
              <a:rPr lang="en-US" altLang="zh-CN"/>
              <a:t>"</a:t>
            </a:r>
            <a:r>
              <a:rPr lang="zh-CN" altLang="en-US"/>
              <a:t>假</a:t>
            </a:r>
            <a:r>
              <a:rPr lang="en-US" altLang="zh-CN"/>
              <a:t>"</a:t>
            </a:r>
            <a:endParaRPr lang="zh-CN" altLang="en-US"/>
          </a:p>
        </p:txBody>
      </p:sp>
      <p:sp>
        <p:nvSpPr>
          <p:cNvPr id="100" name="Line 16"/>
          <p:cNvSpPr>
            <a:spLocks noChangeShapeType="1"/>
          </p:cNvSpPr>
          <p:nvPr/>
        </p:nvSpPr>
        <p:spPr bwMode="auto">
          <a:xfrm>
            <a:off x="9526985" y="5724630"/>
            <a:ext cx="0" cy="706597"/>
          </a:xfrm>
          <a:prstGeom prst="line">
            <a:avLst/>
          </a:prstGeom>
          <a:noFill/>
          <a:ln w="76200">
            <a:solidFill>
              <a:srgbClr val="C00000"/>
            </a:solidFill>
            <a:rou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1" name="Line 14"/>
          <p:cNvSpPr>
            <a:spLocks noChangeShapeType="1"/>
          </p:cNvSpPr>
          <p:nvPr/>
        </p:nvSpPr>
        <p:spPr bwMode="auto">
          <a:xfrm>
            <a:off x="9526985" y="3934567"/>
            <a:ext cx="0" cy="1296145"/>
          </a:xfrm>
          <a:prstGeom prst="line">
            <a:avLst/>
          </a:prstGeom>
          <a:noFill/>
          <a:ln w="76200">
            <a:solidFill>
              <a:srgbClr val="FFC000"/>
            </a:solidFill>
            <a:rou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pic>
        <p:nvPicPr>
          <p:cNvPr id="102" name="Picture 18" descr="绘图1"/>
          <p:cNvPicPr>
            <a:picLocks noChangeAspect="1" noChangeArrowheads="1"/>
          </p:cNvPicPr>
          <p:nvPr/>
        </p:nvPicPr>
        <p:blipFill>
          <a:blip r:embed="rId1">
            <a:lum bright="-20000" contrast="-40000"/>
            <a:extLst>
              <a:ext uri="{28A0092B-C50C-407E-A947-70E740481C1C}">
                <a14:useLocalDpi xmlns:a14="http://schemas.microsoft.com/office/drawing/2010/main" val="0"/>
              </a:ext>
            </a:extLst>
          </a:blip>
          <a:srcRect/>
          <a:stretch>
            <a:fillRect/>
          </a:stretch>
        </p:blipFill>
        <p:spPr bwMode="auto">
          <a:xfrm flipH="1">
            <a:off x="7005615" y="3741361"/>
            <a:ext cx="1514042" cy="239392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 name="Picture 18" descr="绘图1"/>
          <p:cNvPicPr>
            <a:picLocks noChangeAspect="1" noChangeArrowheads="1"/>
          </p:cNvPicPr>
          <p:nvPr/>
        </p:nvPicPr>
        <p:blipFill>
          <a:blip r:embed="rId1">
            <a:lum bright="-20000" contrast="-40000"/>
            <a:extLst>
              <a:ext uri="{28A0092B-C50C-407E-A947-70E740481C1C}">
                <a14:useLocalDpi xmlns:a14="http://schemas.microsoft.com/office/drawing/2010/main" val="0"/>
              </a:ext>
            </a:extLst>
          </a:blip>
          <a:srcRect/>
          <a:stretch>
            <a:fillRect/>
          </a:stretch>
        </p:blipFill>
        <p:spPr bwMode="auto">
          <a:xfrm flipH="1">
            <a:off x="1415480" y="3802718"/>
            <a:ext cx="1583676" cy="228811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up)">
                                      <p:cBhvr>
                                        <p:cTn id="7" dur="10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up)">
                                      <p:cBhvr>
                                        <p:cTn id="16" dur="10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down)">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wipe(up)">
                                      <p:cBhvr>
                                        <p:cTn id="30" dur="500"/>
                                        <p:tgtEl>
                                          <p:spTgt spid="7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01"/>
                                        </p:tgtEl>
                                        <p:attrNameLst>
                                          <p:attrName>style.visibility</p:attrName>
                                        </p:attrNameLst>
                                      </p:cBhvr>
                                      <p:to>
                                        <p:strVal val="visible"/>
                                      </p:to>
                                    </p:set>
                                    <p:animEffect transition="in" filter="wipe(up)">
                                      <p:cBhvr>
                                        <p:cTn id="35" dur="1000"/>
                                        <p:tgtEl>
                                          <p:spTgt spid="10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8"/>
                                        </p:tgtEl>
                                        <p:attrNameLst>
                                          <p:attrName>style.visibility</p:attrName>
                                        </p:attrNameLst>
                                      </p:cBhvr>
                                      <p:to>
                                        <p:strVal val="visible"/>
                                      </p:to>
                                    </p:set>
                                    <p:animEffect transition="in" filter="fade">
                                      <p:cBhvr>
                                        <p:cTn id="40" dur="500"/>
                                        <p:tgtEl>
                                          <p:spTgt spid="9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02"/>
                                        </p:tgtEl>
                                        <p:attrNameLst>
                                          <p:attrName>style.visibility</p:attrName>
                                        </p:attrNameLst>
                                      </p:cBhvr>
                                      <p:to>
                                        <p:strVal val="visible"/>
                                      </p:to>
                                    </p:set>
                                    <p:animEffect transition="in" filter="wipe(down)">
                                      <p:cBhvr>
                                        <p:cTn id="45" dur="500"/>
                                        <p:tgtEl>
                                          <p:spTgt spid="10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9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100"/>
                                        </p:tgtEl>
                                        <p:attrNameLst>
                                          <p:attrName>style.visibility</p:attrName>
                                        </p:attrNameLst>
                                      </p:cBhvr>
                                      <p:to>
                                        <p:strVal val="visible"/>
                                      </p:to>
                                    </p:set>
                                    <p:animEffect transition="in" filter="wipe(up)">
                                      <p:cBhvr>
                                        <p:cTn id="54"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51" grpId="0" animBg="1"/>
      <p:bldP spid="76" grpId="0" animBg="1"/>
      <p:bldP spid="31" grpId="0" animBg="1"/>
      <p:bldP spid="98" grpId="0" animBg="1"/>
      <p:bldP spid="99" grpId="0" animBg="1"/>
      <p:bldP spid="100" grpId="0" animBg="1"/>
      <p:bldP spid="10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endParaRPr lang="zh-CN" altLang="en-US" sz="400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endParaRPr lang="zh-CN" altLang="en-US" sz="400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初窥高级语言</a:t>
            </a:r>
            <a:endParaRPr lang="zh-CN" altLang="en-US" sz="400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列举高级语言</a:t>
            </a:r>
            <a:endParaRPr lang="en-US" altLang="zh-CN" sz="4000">
              <a:solidFill>
                <a:srgbClr val="C00000"/>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常用的程序设计语言 </a:t>
            </a:r>
            <a:endParaRPr lang="zh-CN" altLang="en-US">
              <a:latin typeface="+mn-ea"/>
            </a:endParaRPr>
          </a:p>
        </p:txBody>
      </p:sp>
      <p:sp>
        <p:nvSpPr>
          <p:cNvPr id="3" name="内容占位符 2"/>
          <p:cNvSpPr>
            <a:spLocks noGrp="1"/>
          </p:cNvSpPr>
          <p:nvPr>
            <p:ph idx="1"/>
          </p:nvPr>
        </p:nvSpPr>
        <p:spPr>
          <a:xfrm>
            <a:off x="609600" y="1484312"/>
            <a:ext cx="10972800" cy="1224608"/>
          </a:xfrm>
        </p:spPr>
        <p:txBody>
          <a:bodyPr/>
          <a:lstStyle/>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目前有各种高级程序设计语言，其中以下几种应用非常广泛。</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 name="圆角矩形 3"/>
          <p:cNvSpPr/>
          <p:nvPr/>
        </p:nvSpPr>
        <p:spPr>
          <a:xfrm>
            <a:off x="2999656" y="2966788"/>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FORTRAN</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2999656" y="3808090"/>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语言</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2999656" y="4649392"/>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Java</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2999656" y="5490694"/>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6240016" y="2990508"/>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PASCAL</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6240016" y="3831810"/>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6240016" y="4673112"/>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6240016" y="5514414"/>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b="1">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800" b="1">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高级语言时代（</a:t>
            </a:r>
            <a:r>
              <a:rPr lang="en-US" altLang="zh-CN">
                <a:latin typeface="+mn-ea"/>
              </a:rPr>
              <a:t>1954—1995</a:t>
            </a:r>
            <a:r>
              <a:rPr lang="zh-CN" altLang="en-US">
                <a:latin typeface="+mn-ea"/>
              </a:rPr>
              <a:t>） </a:t>
            </a:r>
            <a:endParaRPr lang="zh-CN" altLang="en-US">
              <a:latin typeface="+mn-ea"/>
            </a:endParaRPr>
          </a:p>
        </p:txBody>
      </p:sp>
      <p:sp>
        <p:nvSpPr>
          <p:cNvPr id="3" name="内容占位符 2"/>
          <p:cNvSpPr>
            <a:spLocks noGrp="1"/>
          </p:cNvSpPr>
          <p:nvPr>
            <p:ph idx="1"/>
          </p:nvPr>
        </p:nvSpPr>
        <p:spPr>
          <a:xfrm>
            <a:off x="609600" y="1484312"/>
            <a:ext cx="10972800" cy="4536976"/>
          </a:xfrm>
        </p:spPr>
        <p:txBody>
          <a:bodyPr/>
          <a:lstStyle/>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随着世界上第一个高级语言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的出现，新的编程语言开始不断涌现出来。各有特色，各有优势，随着时间的检验，一些流行至今，一些则逐渐消失。</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1957</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年世界上第一个高级语言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开发成功。 </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取的是</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FORmula TRANslator</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两个单词前几个字母拼成的，意思是公式翻译语言 。</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被遗忘的</a:t>
            </a:r>
            <a:r>
              <a:rPr lang="en-US" altLang="zh-CN">
                <a:latin typeface="+mn-ea"/>
              </a:rPr>
              <a:t>PASCAL</a:t>
            </a:r>
            <a:endParaRPr lang="zh-CN" altLang="en-US">
              <a:latin typeface="+mn-ea"/>
            </a:endParaRPr>
          </a:p>
        </p:txBody>
      </p:sp>
      <p:sp>
        <p:nvSpPr>
          <p:cNvPr id="3" name="内容占位符 2"/>
          <p:cNvSpPr>
            <a:spLocks noGrp="1"/>
          </p:cNvSpPr>
          <p:nvPr>
            <p:ph idx="1"/>
          </p:nvPr>
        </p:nvSpPr>
        <p:spPr>
          <a:xfrm>
            <a:off x="609600" y="1484312"/>
            <a:ext cx="10972800" cy="4753000"/>
          </a:xfrm>
        </p:spPr>
        <p:txBody>
          <a:bodyPr/>
          <a:lstStyle/>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1967</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Niklaus Wirth</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开始开发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PASCAL</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1971</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年完成。</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主要特点有：严格的结构化形式；丰富完备的数据类型；运行效率高；查错能力强，可以被方便地用于描述各种算法与数据结构有益于培养良好的程序设计风格和习惯。 </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PASCAL</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是一个重要的里程碑结构化程序设计概念的语言。 </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r>
              <a:rPr lang="zh-CN" altLang="en-US">
                <a:latin typeface="+mn-ea"/>
              </a:rPr>
              <a:t>语言</a:t>
            </a:r>
            <a:endParaRPr lang="zh-CN" altLang="en-US">
              <a:latin typeface="+mn-ea"/>
            </a:endParaRPr>
          </a:p>
        </p:txBody>
      </p:sp>
      <p:sp>
        <p:nvSpPr>
          <p:cNvPr id="3" name="内容占位符 2"/>
          <p:cNvSpPr>
            <a:spLocks noGrp="1"/>
          </p:cNvSpPr>
          <p:nvPr>
            <p:ph idx="1"/>
          </p:nvPr>
        </p:nvSpPr>
        <p:spPr>
          <a:xfrm>
            <a:off x="609600" y="1484312"/>
            <a:ext cx="10972800" cy="5373688"/>
          </a:xfrm>
        </p:spPr>
        <p:txBody>
          <a:bodyPr/>
          <a:lstStyle/>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语言简洁紧凑、使用灵活方便。</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运算符丰富。</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数据类型丰富。</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是结构式语言。</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语法限制不太严格、程序设计自由度大。</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允许直接访问物理地址，可直接对硬件进行操作。</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程序执行效率高。</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适用范围大，可移植性好。</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r>
              <a:rPr lang="zh-CN" altLang="en-US">
                <a:latin typeface="+mn-ea"/>
              </a:rPr>
              <a:t>的特点</a:t>
            </a:r>
            <a:endParaRPr lang="zh-CN" altLang="en-US">
              <a:latin typeface="+mn-ea"/>
            </a:endParaRP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保持了与</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语言的兼容性。</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支持面向过程的程序设计。</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具有程序效率高、灵活性强的特点。</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具有通用性和可移植性。</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具有丰富的数据类型和运算符，并提供了强大的库函数。</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具有面向对象的特性，</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支持抽象性、封装性、继承性和多态性。</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endParaRPr lang="zh-CN" altLang="en-US">
              <a:latin typeface="+mn-ea"/>
            </a:endParaRP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充分借鉴了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的语言，甚至照搬了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的部分语法几乎集中了所有关于软件开发和软件工程研究的最新成果。面向对象、类型安全、组件技术、自动内存管理、跨平台异常处理、版本控制、代码安全管理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程序需要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.NET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运行库作为基础 。</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计算机编程的基本概念</a:t>
            </a:r>
            <a:endParaRPr lang="zh-CN" altLang="en-US" sz="4000">
              <a:solidFill>
                <a:srgbClr val="C00000"/>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语言的层次</a:t>
            </a:r>
            <a:endParaRPr lang="zh-CN" altLang="en-US"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endParaRPr lang="zh-CN" altLang="en-US"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Java </a:t>
            </a:r>
            <a:endParaRPr lang="en-US" altLang="zh-CN">
              <a:latin typeface="+mn-ea"/>
            </a:endParaRPr>
          </a:p>
        </p:txBody>
      </p:sp>
      <p:sp>
        <p:nvSpPr>
          <p:cNvPr id="3" name="内容占位符 2"/>
          <p:cNvSpPr>
            <a:spLocks noGrp="1"/>
          </p:cNvSpPr>
          <p:nvPr>
            <p:ph idx="1"/>
          </p:nvPr>
        </p:nvSpPr>
        <p:spPr>
          <a:xfrm>
            <a:off x="609600" y="1484312"/>
            <a:ext cx="10972800" cy="5257056"/>
          </a:xfrm>
        </p:spPr>
        <p:txBody>
          <a:bodyPr/>
          <a:lstStyle/>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语言是一个完全面向对象的语言，并且对软件工程技术有很强的支持。</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语言的设计集中于对象及其接口，它提供了简单的类机制以及动态的接口模型。</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对象中封装了它的状态变量以及相应的方法，实现了模块化和信息隐藏。</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类提供了一类对象的原型，并且通过继承机制，子类可以使用父类所提供的方法，实现了代码的复用。</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总结</a:t>
            </a:r>
            <a:endParaRPr lang="zh-CN" altLang="en-US">
              <a:latin typeface="+mn-ea"/>
            </a:endParaRP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霸占了企业级应用市场，一部分移动开发（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J2ME</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Web</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使用者排名第一 </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是嵌入式开发和系统给开发的利器。操作系统、驱动程序、各种游戏大都是他们的开发的</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地位不可替代</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其他：</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Ruby</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JSP</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JavaScript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PHP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等等也占据了一定的市场。</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noChangeArrowheads="1"/>
          </p:cNvSpPr>
          <p:nvPr>
            <p:ph type="title"/>
          </p:nvPr>
        </p:nvSpPr>
        <p:spPr/>
        <p:txBody>
          <a:bodyPr/>
          <a:lstStyle/>
          <a:p>
            <a:pPr>
              <a:defRPr/>
            </a:pPr>
            <a:r>
              <a:rPr lang="en-US" altLang="zh-CN" kern="1200">
                <a:latin typeface="+mn-ea"/>
                <a:ea typeface="+mn-ea"/>
                <a:cs typeface="+mn-cs"/>
              </a:rPr>
              <a:t>TIOBE</a:t>
            </a:r>
            <a:r>
              <a:rPr lang="zh-CN" altLang="en-US" kern="1200">
                <a:latin typeface="+mn-ea"/>
                <a:ea typeface="+mn-ea"/>
                <a:cs typeface="+mn-cs"/>
              </a:rPr>
              <a:t>编程语言排行榜</a:t>
            </a:r>
            <a:endParaRPr lang="zh-CN" altLang="en-US" kern="1200">
              <a:latin typeface="+mn-ea"/>
              <a:ea typeface="+mn-ea"/>
              <a:cs typeface="+mn-cs"/>
            </a:endParaRPr>
          </a:p>
        </p:txBody>
      </p:sp>
      <p:pic>
        <p:nvPicPr>
          <p:cNvPr id="3" name="图片 2"/>
          <p:cNvPicPr>
            <a:picLocks noChangeAspect="1"/>
          </p:cNvPicPr>
          <p:nvPr/>
        </p:nvPicPr>
        <p:blipFill>
          <a:blip r:embed="rId1">
            <a:extLst>
              <a:ext uri="{BEBA8EAE-BF5A-486C-A8C5-ECC9F3942E4B}">
                <a14:imgProps xmlns:a14="http://schemas.microsoft.com/office/drawing/2010/main">
                  <a14:imgLayer r:embed="rId2">
                    <a14:imgEffect>
                      <a14:sharpenSoften amount="25000"/>
                    </a14:imgEffect>
                  </a14:imgLayer>
                </a14:imgProps>
              </a:ext>
            </a:extLst>
          </a:blip>
          <a:stretch>
            <a:fillRect/>
          </a:stretch>
        </p:blipFill>
        <p:spPr>
          <a:xfrm>
            <a:off x="2063552" y="1444144"/>
            <a:ext cx="7848872" cy="479316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4" name="矩形 3"/>
          <p:cNvSpPr/>
          <p:nvPr/>
        </p:nvSpPr>
        <p:spPr>
          <a:xfrm>
            <a:off x="2046784" y="6309320"/>
            <a:ext cx="3685689" cy="369332"/>
          </a:xfrm>
          <a:prstGeom prst="rect">
            <a:avLst/>
          </a:prstGeom>
        </p:spPr>
        <p:txBody>
          <a:bodyPr wrap="none">
            <a:spAutoFit/>
          </a:bodyPr>
          <a:lstStyle/>
          <a:p>
            <a:r>
              <a:rPr lang="zh-CN" altLang="en-US">
                <a:solidFill>
                  <a:schemeClr val="tx1">
                    <a:lumMod val="65000"/>
                    <a:lumOff val="35000"/>
                  </a:schemeClr>
                </a:solidFill>
              </a:rPr>
              <a:t>https://www.tiobe.com/tiobe-index/</a:t>
            </a:r>
            <a:endParaRPr lang="zh-CN" altLang="en-US">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endParaRPr lang="zh-CN" altLang="en-US" sz="400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endParaRPr lang="zh-CN" altLang="en-US" sz="400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初窥高级语言</a:t>
            </a:r>
            <a:endParaRPr lang="zh-CN" altLang="en-US" sz="400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rgbClr val="C00000"/>
                </a:solidFill>
                <a:latin typeface="微软雅黑" panose="020B0503020204020204" pitchFamily="34" charset="-122"/>
                <a:ea typeface="微软雅黑" panose="020B0503020204020204" pitchFamily="34" charset="-122"/>
              </a:rPr>
              <a:t>Python</a:t>
            </a:r>
            <a:endParaRPr lang="en-US" altLang="zh-CN" sz="400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简介</a:t>
            </a:r>
            <a:endParaRPr lang="zh-CN" altLang="en-US" sz="3600">
              <a:solidFill>
                <a:srgbClr val="C00000"/>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为什么要学</a:t>
            </a:r>
            <a:r>
              <a:rPr lang="en-US" altLang="zh-CN"/>
              <a:t>Python</a:t>
            </a:r>
            <a:endParaRPr lang="zh-CN" altLang="en-US"/>
          </a:p>
        </p:txBody>
      </p:sp>
      <p:grpSp>
        <p:nvGrpSpPr>
          <p:cNvPr id="6" name="组合 5"/>
          <p:cNvGrpSpPr/>
          <p:nvPr/>
        </p:nvGrpSpPr>
        <p:grpSpPr>
          <a:xfrm>
            <a:off x="1631816" y="1988840"/>
            <a:ext cx="8785073" cy="3888432"/>
            <a:chOff x="1631816" y="1988840"/>
            <a:chExt cx="8785073" cy="3888432"/>
          </a:xfrm>
        </p:grpSpPr>
        <p:sp>
          <p:nvSpPr>
            <p:cNvPr id="39" name="AutoShape 3"/>
            <p:cNvSpPr>
              <a:spLocks noChangeArrowheads="1"/>
            </p:cNvSpPr>
            <p:nvPr/>
          </p:nvSpPr>
          <p:spPr bwMode="gray">
            <a:xfrm rot="17973186">
              <a:off x="6245225" y="2854489"/>
              <a:ext cx="730250" cy="266700"/>
            </a:xfrm>
            <a:prstGeom prst="rightArrow">
              <a:avLst>
                <a:gd name="adj1" fmla="val 35167"/>
                <a:gd name="adj2" fmla="val 110880"/>
              </a:avLst>
            </a:prstGeom>
            <a:solidFill>
              <a:srgbClr val="A4D9FF"/>
            </a:solidFill>
            <a:ln>
              <a:noFill/>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spcBef>
                  <a:spcPct val="0"/>
                </a:spcBef>
                <a:buFontTx/>
                <a:buNone/>
              </a:pPr>
              <a:endParaRPr lang="zh-CN" altLang="en-US" sz="1800">
                <a:ea typeface="宋体" panose="02010600030101010101" pitchFamily="2" charset="-122"/>
              </a:endParaRPr>
            </a:p>
          </p:txBody>
        </p:sp>
        <p:sp>
          <p:nvSpPr>
            <p:cNvPr id="41" name="AutoShape 4"/>
            <p:cNvSpPr>
              <a:spLocks noChangeArrowheads="1"/>
            </p:cNvSpPr>
            <p:nvPr/>
          </p:nvSpPr>
          <p:spPr bwMode="gray">
            <a:xfrm rot="3465783">
              <a:off x="6246019" y="4777582"/>
              <a:ext cx="728663" cy="266700"/>
            </a:xfrm>
            <a:prstGeom prst="rightArrow">
              <a:avLst>
                <a:gd name="adj1" fmla="val 35167"/>
                <a:gd name="adj2" fmla="val 110639"/>
              </a:avLst>
            </a:prstGeom>
            <a:solidFill>
              <a:srgbClr val="9DDD58"/>
            </a:solidFill>
            <a:ln>
              <a:noFill/>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spcBef>
                  <a:spcPct val="0"/>
                </a:spcBef>
                <a:buFontTx/>
                <a:buNone/>
              </a:pPr>
              <a:endParaRPr lang="zh-CN" altLang="en-US" sz="1800">
                <a:ea typeface="宋体" panose="02010600030101010101" pitchFamily="2" charset="-122"/>
              </a:endParaRPr>
            </a:p>
          </p:txBody>
        </p:sp>
        <p:sp>
          <p:nvSpPr>
            <p:cNvPr id="42" name="AutoShape 5"/>
            <p:cNvSpPr>
              <a:spLocks noChangeArrowheads="1"/>
            </p:cNvSpPr>
            <p:nvPr/>
          </p:nvSpPr>
          <p:spPr bwMode="gray">
            <a:xfrm rot="14369022">
              <a:off x="5124451" y="2857501"/>
              <a:ext cx="728663" cy="265113"/>
            </a:xfrm>
            <a:prstGeom prst="rightArrow">
              <a:avLst>
                <a:gd name="adj1" fmla="val 35167"/>
                <a:gd name="adj2" fmla="val 111302"/>
              </a:avLst>
            </a:prstGeom>
            <a:solidFill>
              <a:srgbClr val="A4D9FF"/>
            </a:solidFill>
            <a:ln>
              <a:noFill/>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spcBef>
                  <a:spcPct val="0"/>
                </a:spcBef>
                <a:buFontTx/>
                <a:buNone/>
              </a:pPr>
              <a:endParaRPr lang="zh-CN" altLang="en-US" sz="1800">
                <a:ea typeface="宋体" panose="02010600030101010101" pitchFamily="2" charset="-122"/>
              </a:endParaRPr>
            </a:p>
          </p:txBody>
        </p:sp>
        <p:sp>
          <p:nvSpPr>
            <p:cNvPr id="44" name="AutoShape 6"/>
            <p:cNvSpPr>
              <a:spLocks noChangeArrowheads="1"/>
            </p:cNvSpPr>
            <p:nvPr/>
          </p:nvSpPr>
          <p:spPr bwMode="gray">
            <a:xfrm rot="7293321">
              <a:off x="5089526" y="4748213"/>
              <a:ext cx="728662" cy="265113"/>
            </a:xfrm>
            <a:prstGeom prst="rightArrow">
              <a:avLst>
                <a:gd name="adj1" fmla="val 35167"/>
                <a:gd name="adj2" fmla="val 111301"/>
              </a:avLst>
            </a:prstGeom>
            <a:solidFill>
              <a:srgbClr val="9DDD58"/>
            </a:solidFill>
            <a:ln>
              <a:noFill/>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spcBef>
                  <a:spcPct val="0"/>
                </a:spcBef>
                <a:buFontTx/>
                <a:buNone/>
              </a:pPr>
              <a:endParaRPr lang="zh-CN" altLang="en-US" sz="1800">
                <a:ea typeface="宋体" panose="02010600030101010101" pitchFamily="2" charset="-122"/>
              </a:endParaRPr>
            </a:p>
          </p:txBody>
        </p:sp>
        <p:sp>
          <p:nvSpPr>
            <p:cNvPr id="45" name="AutoShape 7"/>
            <p:cNvSpPr>
              <a:spLocks noChangeArrowheads="1"/>
            </p:cNvSpPr>
            <p:nvPr/>
          </p:nvSpPr>
          <p:spPr bwMode="gray">
            <a:xfrm>
              <a:off x="6778626" y="3793802"/>
              <a:ext cx="728663" cy="266700"/>
            </a:xfrm>
            <a:prstGeom prst="rightArrow">
              <a:avLst>
                <a:gd name="adj1" fmla="val 35167"/>
                <a:gd name="adj2" fmla="val 110639"/>
              </a:avLst>
            </a:prstGeom>
            <a:solidFill>
              <a:schemeClr val="accent5">
                <a:lumMod val="90000"/>
              </a:schemeClr>
            </a:solidFill>
            <a:ln w="0" algn="ctr">
              <a:noFill/>
              <a:miter lim="800000"/>
            </a:ln>
            <a:effectLst>
              <a:outerShdw blurRad="50800" dist="38100" dir="2700000" algn="tl" rotWithShape="0">
                <a:prstClr val="black">
                  <a:alpha val="40000"/>
                </a:prstClr>
              </a:outerShdw>
            </a:effectLst>
          </p:spPr>
          <p:txBody>
            <a:bodyPr wrap="none" anchor="ctr"/>
            <a:lstStyle/>
            <a:p>
              <a:pPr>
                <a:defRPr/>
              </a:pPr>
              <a:endParaRPr lang="zh-CN" altLang="en-US"/>
            </a:p>
          </p:txBody>
        </p:sp>
        <p:sp>
          <p:nvSpPr>
            <p:cNvPr id="46" name="AutoShape 8"/>
            <p:cNvSpPr>
              <a:spLocks noChangeArrowheads="1"/>
            </p:cNvSpPr>
            <p:nvPr/>
          </p:nvSpPr>
          <p:spPr bwMode="gray">
            <a:xfrm rot="10800000">
              <a:off x="4560889" y="3789040"/>
              <a:ext cx="795337" cy="265113"/>
            </a:xfrm>
            <a:prstGeom prst="rightArrow">
              <a:avLst>
                <a:gd name="adj1" fmla="val 35167"/>
                <a:gd name="adj2" fmla="val 121486"/>
              </a:avLst>
            </a:prstGeom>
            <a:solidFill>
              <a:schemeClr val="accent5">
                <a:lumMod val="90000"/>
              </a:schemeClr>
            </a:solidFill>
            <a:ln w="0" algn="ctr">
              <a:noFill/>
              <a:miter lim="800000"/>
            </a:ln>
            <a:effectLst>
              <a:outerShdw blurRad="50800" dist="38100" dir="2700000" algn="tl" rotWithShape="0">
                <a:prstClr val="black">
                  <a:alpha val="40000"/>
                </a:prstClr>
              </a:outerShdw>
            </a:effectLst>
          </p:spPr>
          <p:txBody>
            <a:bodyPr wrap="none" anchor="ctr"/>
            <a:lstStyle/>
            <a:p>
              <a:pPr>
                <a:defRPr/>
              </a:pPr>
              <a:endParaRPr lang="zh-CN" altLang="en-US"/>
            </a:p>
          </p:txBody>
        </p:sp>
        <p:sp>
          <p:nvSpPr>
            <p:cNvPr id="47" name="Oval 9"/>
            <p:cNvSpPr>
              <a:spLocks noChangeArrowheads="1"/>
            </p:cNvSpPr>
            <p:nvPr/>
          </p:nvSpPr>
          <p:spPr bwMode="gray">
            <a:xfrm>
              <a:off x="4327526" y="3660657"/>
              <a:ext cx="3444875" cy="519351"/>
            </a:xfrm>
            <a:prstGeom prst="ellipse">
              <a:avLst/>
            </a:prstGeom>
            <a:noFill/>
            <a:ln w="38100" algn="ctr">
              <a:solidFill>
                <a:srgbClr val="5F5F5F"/>
              </a:solidFill>
              <a:rou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spcBef>
                  <a:spcPct val="0"/>
                </a:spcBef>
                <a:buFontTx/>
                <a:buNone/>
              </a:pPr>
              <a:endParaRPr lang="zh-CN" altLang="en-US" sz="1800">
                <a:ea typeface="宋体" panose="02010600030101010101" pitchFamily="2" charset="-122"/>
              </a:endParaRPr>
            </a:p>
          </p:txBody>
        </p:sp>
        <p:sp>
          <p:nvSpPr>
            <p:cNvPr id="58" name="Oval 18"/>
            <p:cNvSpPr>
              <a:spLocks noChangeArrowheads="1"/>
            </p:cNvSpPr>
            <p:nvPr/>
          </p:nvSpPr>
          <p:spPr bwMode="gray">
            <a:xfrm>
              <a:off x="5350705" y="3264837"/>
              <a:ext cx="1398515" cy="1372145"/>
            </a:xfrm>
            <a:prstGeom prst="ellipse">
              <a:avLst/>
            </a:prstGeom>
            <a:solidFill>
              <a:srgbClr val="FFCC00"/>
            </a:solidFill>
            <a:ln w="38100">
              <a:solidFill>
                <a:schemeClr val="tx1">
                  <a:lumMod val="85000"/>
                  <a:lumOff val="15000"/>
                </a:schemeClr>
              </a:solidFill>
            </a:ln>
            <a:effectLst>
              <a:outerShdw blurRad="50800" dist="38100" dir="2700000" algn="tl" rotWithShape="0">
                <a:prstClr val="black">
                  <a:alpha val="40000"/>
                </a:prstClr>
              </a:outerShdw>
            </a:effectLst>
          </p:spPr>
          <p:txBody>
            <a:bodyPr vert="eaVert" wrap="none"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spcBef>
                  <a:spcPct val="0"/>
                </a:spcBef>
                <a:buFontTx/>
                <a:buNone/>
              </a:pPr>
              <a:endParaRPr lang="zh-CN" altLang="en-US" sz="1800">
                <a:ea typeface="宋体" panose="02010600030101010101" pitchFamily="2" charset="-122"/>
              </a:endParaRPr>
            </a:p>
          </p:txBody>
        </p:sp>
        <p:sp>
          <p:nvSpPr>
            <p:cNvPr id="55" name="Text Box 20"/>
            <p:cNvSpPr txBox="1">
              <a:spLocks noChangeArrowheads="1"/>
            </p:cNvSpPr>
            <p:nvPr/>
          </p:nvSpPr>
          <p:spPr bwMode="gray">
            <a:xfrm>
              <a:off x="5375920" y="3535438"/>
              <a:ext cx="13733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a:spcBef>
                  <a:spcPct val="0"/>
                </a:spcBef>
                <a:buFontTx/>
                <a:buNone/>
              </a:pPr>
              <a:r>
                <a:rPr lang="en-US" altLang="zh-CN" sz="2400" b="1">
                  <a:solidFill>
                    <a:srgbClr val="080808"/>
                  </a:solidFill>
                  <a:latin typeface="微软雅黑" panose="020B0503020204020204" pitchFamily="34" charset="-122"/>
                  <a:ea typeface="微软雅黑" panose="020B0503020204020204" pitchFamily="34" charset="-122"/>
                </a:rPr>
                <a:t>Python</a:t>
              </a:r>
              <a:endParaRPr lang="en-US" altLang="zh-CN" sz="2400" b="1">
                <a:solidFill>
                  <a:srgbClr val="080808"/>
                </a:solidFill>
                <a:latin typeface="微软雅黑" panose="020B0503020204020204" pitchFamily="34" charset="-122"/>
                <a:ea typeface="微软雅黑" panose="020B0503020204020204" pitchFamily="34" charset="-122"/>
              </a:endParaRPr>
            </a:p>
            <a:p>
              <a:pPr algn="ctr">
                <a:spcBef>
                  <a:spcPct val="0"/>
                </a:spcBef>
                <a:buFontTx/>
                <a:buNone/>
              </a:pPr>
              <a:r>
                <a:rPr lang="zh-CN" altLang="en-US" sz="2400" b="1">
                  <a:solidFill>
                    <a:srgbClr val="080808"/>
                  </a:solidFill>
                  <a:latin typeface="微软雅黑" panose="020B0503020204020204" pitchFamily="34" charset="-122"/>
                  <a:ea typeface="微软雅黑" panose="020B0503020204020204" pitchFamily="34" charset="-122"/>
                </a:rPr>
                <a:t>特点</a:t>
              </a:r>
              <a:endParaRPr lang="en-US" altLang="zh-CN" sz="2400" b="1">
                <a:solidFill>
                  <a:srgbClr val="080808"/>
                </a:solidFill>
                <a:latin typeface="微软雅黑" panose="020B0503020204020204" pitchFamily="34" charset="-122"/>
                <a:ea typeface="微软雅黑" panose="020B0503020204020204" pitchFamily="34" charset="-122"/>
              </a:endParaRPr>
            </a:p>
          </p:txBody>
        </p:sp>
        <p:sp>
          <p:nvSpPr>
            <p:cNvPr id="61" name="AutoShape 21"/>
            <p:cNvSpPr>
              <a:spLocks noChangeArrowheads="1"/>
            </p:cNvSpPr>
            <p:nvPr/>
          </p:nvSpPr>
          <p:spPr bwMode="gray">
            <a:xfrm>
              <a:off x="1631816" y="3633788"/>
              <a:ext cx="2808000" cy="612000"/>
            </a:xfrm>
            <a:prstGeom prst="roundRect">
              <a:avLst>
                <a:gd name="adj" fmla="val 16667"/>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丰富的库</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AutoShape 22"/>
            <p:cNvSpPr>
              <a:spLocks noChangeArrowheads="1"/>
            </p:cNvSpPr>
            <p:nvPr/>
          </p:nvSpPr>
          <p:spPr bwMode="gray">
            <a:xfrm>
              <a:off x="2351584" y="1988840"/>
              <a:ext cx="2808000" cy="612000"/>
            </a:xfrm>
            <a:prstGeom prst="roundRect">
              <a:avLst>
                <a:gd name="adj" fmla="val 16667"/>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简单、易学</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3" name="AutoShape 23"/>
            <p:cNvSpPr>
              <a:spLocks noChangeArrowheads="1"/>
            </p:cNvSpPr>
            <p:nvPr/>
          </p:nvSpPr>
          <p:spPr bwMode="gray">
            <a:xfrm>
              <a:off x="2351584" y="5265272"/>
              <a:ext cx="2808000" cy="612000"/>
            </a:xfrm>
            <a:prstGeom prst="roundRect">
              <a:avLst>
                <a:gd name="adj" fmla="val 16667"/>
              </a:avLst>
            </a:prstGeom>
            <a:solidFill>
              <a:srgbClr val="92D050"/>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可扩展、可嵌入</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4" name="AutoShape 24"/>
            <p:cNvSpPr>
              <a:spLocks noChangeArrowheads="1"/>
            </p:cNvSpPr>
            <p:nvPr/>
          </p:nvSpPr>
          <p:spPr bwMode="gray">
            <a:xfrm>
              <a:off x="7608889" y="3633788"/>
              <a:ext cx="2808000" cy="612000"/>
            </a:xfrm>
            <a:prstGeom prst="roundRect">
              <a:avLst>
                <a:gd name="adj" fmla="val 16667"/>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解释性</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AutoShape 25"/>
            <p:cNvSpPr>
              <a:spLocks noChangeArrowheads="1"/>
            </p:cNvSpPr>
            <p:nvPr/>
          </p:nvSpPr>
          <p:spPr bwMode="gray">
            <a:xfrm>
              <a:off x="6896101" y="1988840"/>
              <a:ext cx="2808000" cy="612000"/>
            </a:xfrm>
            <a:prstGeom prst="roundRect">
              <a:avLst>
                <a:gd name="adj" fmla="val 16667"/>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面向对象、高层</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AutoShape 26"/>
            <p:cNvSpPr>
              <a:spLocks noChangeArrowheads="1"/>
            </p:cNvSpPr>
            <p:nvPr/>
          </p:nvSpPr>
          <p:spPr bwMode="gray">
            <a:xfrm>
              <a:off x="6960408" y="5265272"/>
              <a:ext cx="2808000" cy="612000"/>
            </a:xfrm>
            <a:prstGeom prst="roundRect">
              <a:avLst>
                <a:gd name="adj" fmla="val 16667"/>
              </a:avLst>
            </a:prstGeom>
            <a:solidFill>
              <a:srgbClr val="92D050"/>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免费开源、可移植</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5231904" y="2636912"/>
            <a:ext cx="3816424" cy="3128491"/>
          </a:xfrm>
          <a:prstGeom prst="roundRect">
            <a:avLst>
              <a:gd name="adj" fmla="val 7451"/>
            </a:avLst>
          </a:prstGeom>
          <a:solidFill>
            <a:schemeClr val="accent6">
              <a:lumMod val="20000"/>
              <a:lumOff val="80000"/>
            </a:schemeClr>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983432" y="2636912"/>
            <a:ext cx="3816424" cy="3128491"/>
          </a:xfrm>
          <a:prstGeom prst="roundRect">
            <a:avLst>
              <a:gd name="adj" fmla="val 7451"/>
            </a:avLst>
          </a:prstGeom>
          <a:solidFill>
            <a:schemeClr val="accent5"/>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a:latin typeface="+mn-ea"/>
              </a:rPr>
              <a:t>Python</a:t>
            </a:r>
            <a:r>
              <a:rPr lang="zh-CN" altLang="en-US">
                <a:latin typeface="+mn-ea"/>
              </a:rPr>
              <a:t>发展</a:t>
            </a:r>
            <a:endParaRPr lang="zh-CN" altLang="en-US">
              <a:latin typeface="+mn-ea"/>
            </a:endParaRPr>
          </a:p>
        </p:txBody>
      </p:sp>
      <p:sp>
        <p:nvSpPr>
          <p:cNvPr id="3" name="内容占位符 2"/>
          <p:cNvSpPr>
            <a:spLocks noGrp="1"/>
          </p:cNvSpPr>
          <p:nvPr>
            <p:ph idx="1"/>
          </p:nvPr>
        </p:nvSpPr>
        <p:spPr>
          <a:xfrm>
            <a:off x="609600" y="1484312"/>
            <a:ext cx="6710536" cy="3960912"/>
          </a:xfrm>
        </p:spPr>
        <p:txBody>
          <a:bodyPr/>
          <a:lstStyle/>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发展</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lnSpc>
                <a:spcPct val="120000"/>
              </a:lnSpc>
              <a:spcBef>
                <a:spcPts val="0"/>
              </a:spcBef>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1991</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年，第一个</a:t>
            </a: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编译器诞生</a:t>
            </a:r>
            <a:endParaRPr lang="en-US" altLang="zh-CN" sz="2800">
              <a:solidFill>
                <a:schemeClr val="tx1">
                  <a:lumMod val="85000"/>
                  <a:lumOff val="15000"/>
                </a:schemeClr>
              </a:solidFill>
              <a:latin typeface="微软雅黑" panose="020B0503020204020204" pitchFamily="34" charset="-122"/>
              <a:ea typeface="微软雅黑" panose="020B0503020204020204" pitchFamily="34" charset="-122"/>
            </a:endParaRPr>
          </a:p>
          <a:p>
            <a:pPr marL="457200" lvl="1" indent="0" eaLnBrk="1">
              <a:spcBef>
                <a:spcPts val="60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1.0 1994/01</a:t>
            </a:r>
            <a:endParaRPr lang="en-US" altLang="zh-CN" sz="2800">
              <a:solidFill>
                <a:schemeClr val="tx1">
                  <a:lumMod val="85000"/>
                  <a:lumOff val="15000"/>
                </a:schemeClr>
              </a:solidFill>
              <a:latin typeface="Consolas" panose="020B0609020204030204" pitchFamily="49" charset="0"/>
              <a:ea typeface="微软雅黑" panose="020B0503020204020204" pitchFamily="34" charset="-122"/>
            </a:endParaRPr>
          </a:p>
          <a:p>
            <a:pPr marL="457200" lvl="1" indent="0" eaLnBrk="1">
              <a:spcBef>
                <a:spcPts val="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2.0 2000/10</a:t>
            </a:r>
            <a:endParaRPr lang="en-US" altLang="zh-CN" sz="2800">
              <a:solidFill>
                <a:schemeClr val="tx1">
                  <a:lumMod val="85000"/>
                  <a:lumOff val="15000"/>
                </a:schemeClr>
              </a:solidFill>
              <a:latin typeface="Consolas" panose="020B0609020204030204" pitchFamily="49" charset="0"/>
              <a:ea typeface="微软雅黑" panose="020B0503020204020204" pitchFamily="34" charset="-122"/>
            </a:endParaRPr>
          </a:p>
          <a:p>
            <a:pPr marL="457200" lvl="1" indent="0" eaLnBrk="1">
              <a:spcBef>
                <a:spcPts val="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2.4 2004/11</a:t>
            </a:r>
            <a:endParaRPr lang="en-US" altLang="zh-CN" sz="2800">
              <a:solidFill>
                <a:schemeClr val="tx1">
                  <a:lumMod val="85000"/>
                  <a:lumOff val="15000"/>
                </a:schemeClr>
              </a:solidFill>
              <a:latin typeface="Consolas" panose="020B0609020204030204" pitchFamily="49" charset="0"/>
              <a:ea typeface="微软雅黑" panose="020B0503020204020204" pitchFamily="34" charset="-122"/>
            </a:endParaRP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2.5 2006/09</a:t>
            </a:r>
            <a:endParaRPr lang="fi-FI" altLang="zh-CN" sz="2800">
              <a:solidFill>
                <a:schemeClr val="tx1">
                  <a:lumMod val="85000"/>
                  <a:lumOff val="15000"/>
                </a:schemeClr>
              </a:solidFill>
              <a:latin typeface="Consolas" panose="020B0609020204030204" pitchFamily="49" charset="0"/>
              <a:ea typeface="微软雅黑" panose="020B0503020204020204" pitchFamily="34" charset="-122"/>
            </a:endParaRP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2.6 2008/10</a:t>
            </a:r>
            <a:endParaRPr lang="fi-FI" altLang="zh-CN" sz="2800">
              <a:solidFill>
                <a:schemeClr val="tx1">
                  <a:lumMod val="85000"/>
                  <a:lumOff val="15000"/>
                </a:schemeClr>
              </a:solidFill>
              <a:latin typeface="Consolas" panose="020B0609020204030204" pitchFamily="49" charset="0"/>
              <a:ea typeface="微软雅黑" panose="020B0503020204020204" pitchFamily="34" charset="-122"/>
            </a:endParaRP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2.7 2010/07</a:t>
            </a:r>
            <a:endParaRPr lang="zh-CN" altLang="en-US" sz="2800">
              <a:solidFill>
                <a:schemeClr val="tx1">
                  <a:lumMod val="85000"/>
                  <a:lumOff val="15000"/>
                </a:schemeClr>
              </a:solidFill>
              <a:latin typeface="Consolas" panose="020B0609020204030204" pitchFamily="49" charset="0"/>
              <a:ea typeface="微软雅黑" panose="020B0503020204020204" pitchFamily="34" charset="-122"/>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57539" y="2093947"/>
            <a:ext cx="2499101" cy="2265852"/>
          </a:xfrm>
          <a:prstGeom prst="rect">
            <a:avLst/>
          </a:prstGeom>
          <a:effectLst>
            <a:outerShdw blurRad="50800" dist="38100" dir="2700000" algn="tl" rotWithShape="0">
              <a:prstClr val="black">
                <a:alpha val="40000"/>
              </a:prstClr>
            </a:outerShdw>
          </a:effectLst>
        </p:spPr>
      </p:pic>
      <p:sp>
        <p:nvSpPr>
          <p:cNvPr id="5" name="矩形 4"/>
          <p:cNvSpPr/>
          <p:nvPr/>
        </p:nvSpPr>
        <p:spPr>
          <a:xfrm>
            <a:off x="9192344" y="4470211"/>
            <a:ext cx="2803973" cy="830997"/>
          </a:xfrm>
          <a:prstGeom prst="rect">
            <a:avLst/>
          </a:prstGeom>
        </p:spPr>
        <p:txBody>
          <a:bodyPr wrap="none">
            <a:spAutoFit/>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吉多</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范罗苏姆</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400"/>
              <a:t>Guido van Rossum</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内容占位符 2"/>
          <p:cNvSpPr txBox="1"/>
          <p:nvPr/>
        </p:nvSpPr>
        <p:spPr bwMode="auto">
          <a:xfrm>
            <a:off x="4799856" y="2636912"/>
            <a:ext cx="4896544" cy="312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3.1 2009/06</a:t>
            </a:r>
            <a:endParaRPr lang="en-US" altLang="zh-CN" sz="2800" kern="0">
              <a:solidFill>
                <a:schemeClr val="tx1">
                  <a:lumMod val="85000"/>
                  <a:lumOff val="15000"/>
                </a:schemeClr>
              </a:solidFill>
              <a:latin typeface="Consolas" panose="020B0609020204030204" pitchFamily="49" charset="0"/>
              <a:ea typeface="微软雅黑" panose="020B0503020204020204" pitchFamily="34" charset="-122"/>
            </a:endParaRP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3.2 2011/02</a:t>
            </a:r>
            <a:endParaRPr lang="en-US" altLang="zh-CN" sz="2800" kern="0">
              <a:solidFill>
                <a:schemeClr val="tx1">
                  <a:lumMod val="85000"/>
                  <a:lumOff val="15000"/>
                </a:schemeClr>
              </a:solidFill>
              <a:latin typeface="Consolas" panose="020B0609020204030204" pitchFamily="49" charset="0"/>
              <a:ea typeface="微软雅黑" panose="020B0503020204020204" pitchFamily="34" charset="-122"/>
            </a:endParaRP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3.3 2012/09</a:t>
            </a:r>
            <a:endParaRPr lang="en-US" altLang="zh-CN" sz="2800" kern="0">
              <a:solidFill>
                <a:schemeClr val="tx1">
                  <a:lumMod val="85000"/>
                  <a:lumOff val="15000"/>
                </a:schemeClr>
              </a:solidFill>
              <a:latin typeface="Consolas" panose="020B0609020204030204" pitchFamily="49" charset="0"/>
              <a:ea typeface="微软雅黑" panose="020B0503020204020204" pitchFamily="34" charset="-122"/>
            </a:endParaRP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3.4 2014/03</a:t>
            </a:r>
            <a:endParaRPr lang="en-US" altLang="zh-CN" sz="2800" kern="0">
              <a:solidFill>
                <a:schemeClr val="tx1">
                  <a:lumMod val="85000"/>
                  <a:lumOff val="15000"/>
                </a:schemeClr>
              </a:solidFill>
              <a:latin typeface="Consolas" panose="020B0609020204030204" pitchFamily="49" charset="0"/>
              <a:ea typeface="微软雅黑" panose="020B0503020204020204" pitchFamily="34" charset="-122"/>
            </a:endParaRP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3.5 2015/09</a:t>
            </a:r>
            <a:endParaRPr lang="en-US" altLang="zh-CN" sz="2800" kern="0">
              <a:solidFill>
                <a:schemeClr val="tx1">
                  <a:lumMod val="85000"/>
                  <a:lumOff val="15000"/>
                </a:schemeClr>
              </a:solidFill>
              <a:latin typeface="Consolas" panose="020B0609020204030204" pitchFamily="49" charset="0"/>
              <a:ea typeface="微软雅黑" panose="020B0503020204020204" pitchFamily="34" charset="-122"/>
            </a:endParaRP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3.6 2016/12</a:t>
            </a:r>
            <a:endParaRPr lang="en-US" altLang="zh-CN" sz="2800" kern="0">
              <a:solidFill>
                <a:schemeClr val="tx1">
                  <a:lumMod val="85000"/>
                  <a:lumOff val="15000"/>
                </a:schemeClr>
              </a:solidFill>
              <a:latin typeface="Consolas" panose="020B0609020204030204" pitchFamily="49" charset="0"/>
              <a:ea typeface="微软雅黑" panose="020B0503020204020204" pitchFamily="34" charset="-122"/>
            </a:endParaRP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3.7 2018/06</a:t>
            </a:r>
            <a:endParaRPr lang="zh-CN" altLang="en-US" sz="2800" kern="0">
              <a:solidFill>
                <a:schemeClr val="tx1">
                  <a:lumMod val="85000"/>
                  <a:lumOff val="15000"/>
                </a:schemeClr>
              </a:solidFill>
              <a:latin typeface="Consolas" panose="020B0609020204030204" pitchFamily="49" charset="0"/>
              <a:ea typeface="微软雅黑" panose="020B0503020204020204" pitchFamily="34" charset="-122"/>
            </a:endParaRPr>
          </a:p>
        </p:txBody>
      </p:sp>
      <p:sp>
        <p:nvSpPr>
          <p:cNvPr id="8" name="内容占位符 2"/>
          <p:cNvSpPr txBox="1"/>
          <p:nvPr/>
        </p:nvSpPr>
        <p:spPr bwMode="auto">
          <a:xfrm>
            <a:off x="609600" y="5877272"/>
            <a:ext cx="10972800" cy="687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0"/>
              </a:spcBef>
            </a:pPr>
            <a:r>
              <a:rPr lang="en-US" altLang="zh-CN" sz="2800" kern="0">
                <a:solidFill>
                  <a:srgbClr val="C00000"/>
                </a:solidFill>
                <a:latin typeface="微软雅黑" panose="020B0503020204020204" pitchFamily="34" charset="-122"/>
                <a:ea typeface="微软雅黑" panose="020B0503020204020204" pitchFamily="34" charset="-122"/>
              </a:rPr>
              <a:t>Python2.7</a:t>
            </a:r>
            <a:r>
              <a:rPr lang="zh-CN" altLang="en-US" sz="2800" kern="0">
                <a:solidFill>
                  <a:srgbClr val="C00000"/>
                </a:solidFill>
                <a:latin typeface="微软雅黑" panose="020B0503020204020204" pitchFamily="34" charset="-122"/>
                <a:ea typeface="微软雅黑" panose="020B0503020204020204" pitchFamily="34" charset="-122"/>
              </a:rPr>
              <a:t>将在</a:t>
            </a:r>
            <a:r>
              <a:rPr lang="en-US" altLang="zh-CN" sz="2800" kern="0">
                <a:solidFill>
                  <a:srgbClr val="C00000"/>
                </a:solidFill>
                <a:latin typeface="微软雅黑" panose="020B0503020204020204" pitchFamily="34" charset="-122"/>
                <a:ea typeface="微软雅黑" panose="020B0503020204020204" pitchFamily="34" charset="-122"/>
              </a:rPr>
              <a:t>2020</a:t>
            </a:r>
            <a:r>
              <a:rPr lang="zh-CN" altLang="en-US" sz="2800" kern="0">
                <a:solidFill>
                  <a:srgbClr val="C00000"/>
                </a:solidFill>
                <a:latin typeface="微软雅黑" panose="020B0503020204020204" pitchFamily="34" charset="-122"/>
                <a:ea typeface="微软雅黑" panose="020B0503020204020204" pitchFamily="34" charset="-122"/>
              </a:rPr>
              <a:t>年停止支持，并且不会在发布</a:t>
            </a:r>
            <a:r>
              <a:rPr lang="en-US" altLang="zh-CN" sz="2800" kern="0">
                <a:solidFill>
                  <a:srgbClr val="C00000"/>
                </a:solidFill>
                <a:latin typeface="微软雅黑" panose="020B0503020204020204" pitchFamily="34" charset="-122"/>
                <a:ea typeface="微软雅黑" panose="020B0503020204020204" pitchFamily="34" charset="-122"/>
              </a:rPr>
              <a:t>2.8</a:t>
            </a:r>
            <a:r>
              <a:rPr lang="zh-CN" altLang="en-US" sz="2800" kern="0">
                <a:solidFill>
                  <a:srgbClr val="C00000"/>
                </a:solidFill>
                <a:latin typeface="微软雅黑" panose="020B0503020204020204" pitchFamily="34" charset="-122"/>
                <a:ea typeface="微软雅黑" panose="020B0503020204020204" pitchFamily="34" charset="-122"/>
              </a:rPr>
              <a:t>版本</a:t>
            </a:r>
            <a:endParaRPr lang="zh-CN" altLang="en-US" sz="2800" kern="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Windows</a:t>
            </a:r>
            <a:r>
              <a:rPr lang="zh-CN" altLang="en-US">
                <a:latin typeface="+mn-ea"/>
              </a:rPr>
              <a:t>中使用</a:t>
            </a:r>
            <a:r>
              <a:rPr lang="en-US" altLang="zh-CN">
                <a:latin typeface="+mn-ea"/>
              </a:rPr>
              <a:t>Python</a:t>
            </a:r>
            <a:endParaRPr lang="zh-CN" altLang="en-US"/>
          </a:p>
        </p:txBody>
      </p:sp>
      <p:sp>
        <p:nvSpPr>
          <p:cNvPr id="3" name="内容占位符 2"/>
          <p:cNvSpPr>
            <a:spLocks noGrp="1"/>
          </p:cNvSpPr>
          <p:nvPr>
            <p:ph idx="1"/>
          </p:nvPr>
        </p:nvSpPr>
        <p:spPr>
          <a:xfrm>
            <a:off x="609600" y="1484312"/>
            <a:ext cx="10972800" cy="201669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Windows</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中要使用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进行程序开发，必须先安装</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运行环境。</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官网地址：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https://www.python.org/</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2495600" y="3212976"/>
            <a:ext cx="6696744" cy="3423335"/>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5" name="矩形 4"/>
          <p:cNvSpPr/>
          <p:nvPr/>
        </p:nvSpPr>
        <p:spPr>
          <a:xfrm>
            <a:off x="2477636" y="3212976"/>
            <a:ext cx="1386116" cy="504056"/>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noChangeArrowheads="1"/>
          </p:cNvSpPr>
          <p:nvPr>
            <p:ph type="title"/>
          </p:nvPr>
        </p:nvSpPr>
        <p:spPr/>
        <p:txBody>
          <a:bodyPr/>
          <a:lstStyle/>
          <a:p>
            <a:r>
              <a:rPr lang="zh-CN" altLang="en-US"/>
              <a:t>小例子：照猫画虎</a:t>
            </a:r>
            <a:endParaRPr lang="zh-CN" altLang="en-US"/>
          </a:p>
        </p:txBody>
      </p:sp>
      <p:pic>
        <p:nvPicPr>
          <p:cNvPr id="2" name="图片 1"/>
          <p:cNvPicPr>
            <a:picLocks noChangeAspect="1"/>
          </p:cNvPicPr>
          <p:nvPr/>
        </p:nvPicPr>
        <p:blipFill>
          <a:blip r:embed="rId1"/>
          <a:stretch>
            <a:fillRect/>
          </a:stretch>
        </p:blipFill>
        <p:spPr>
          <a:xfrm>
            <a:off x="1055440" y="1575329"/>
            <a:ext cx="4666482" cy="256735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9" name="矩形 8"/>
          <p:cNvSpPr/>
          <p:nvPr/>
        </p:nvSpPr>
        <p:spPr>
          <a:xfrm>
            <a:off x="1055440" y="2607418"/>
            <a:ext cx="4666481" cy="504056"/>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nvGraphicFramePr>
        <p:xfrm>
          <a:off x="6456040" y="1541044"/>
          <a:ext cx="4666481" cy="9144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"Hello World!"</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a:solidFill>
                            <a:srgbClr val="0033CC"/>
                          </a:solidFill>
                          <a:latin typeface="Consolas" panose="020B0609020204030204" pitchFamily="49" charset="0"/>
                          <a:ea typeface="微软雅黑" panose="020B0503020204020204" pitchFamily="34" charset="-122"/>
                        </a:rPr>
                        <a:t>Hello World!</a:t>
                      </a:r>
                      <a:endParaRPr lang="en-US" altLang="zh-CN" sz="2400" b="0" i="1">
                        <a:solidFill>
                          <a:srgbClr val="0033CC"/>
                        </a:solidFill>
                        <a:latin typeface="Consolas" panose="020B0609020204030204" pitchFamily="49" charset="0"/>
                        <a:ea typeface="微软雅黑" panose="020B0503020204020204" pitchFamily="34" charset="-122"/>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graphicFrame>
        <p:nvGraphicFramePr>
          <p:cNvPr id="14" name="表格 13"/>
          <p:cNvGraphicFramePr>
            <a:graphicFrameLocks noGrp="1"/>
          </p:cNvGraphicFramePr>
          <p:nvPr/>
        </p:nvGraphicFramePr>
        <p:xfrm>
          <a:off x="6456038" y="2919681"/>
          <a:ext cx="4666481" cy="16459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x=</a:t>
                      </a:r>
                      <a:r>
                        <a:rPr lang="en-US" altLang="zh-CN" sz="2400">
                          <a:solidFill>
                            <a:srgbClr val="F5871F"/>
                          </a:solidFill>
                          <a:latin typeface="Consolas" panose="020B0609020204030204" pitchFamily="49" charset="0"/>
                        </a:rPr>
                        <a:t>2</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y=</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print(x*x+y*y)</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graphicFrame>
        <p:nvGraphicFramePr>
          <p:cNvPr id="15" name="表格 14"/>
          <p:cNvGraphicFramePr>
            <a:graphicFrameLocks noGrp="1"/>
          </p:cNvGraphicFramePr>
          <p:nvPr/>
        </p:nvGraphicFramePr>
        <p:xfrm>
          <a:off x="6456039" y="5029838"/>
          <a:ext cx="4666481" cy="16459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s-ES" altLang="zh-CN" sz="2400">
                          <a:solidFill>
                            <a:srgbClr val="8959A8"/>
                          </a:solidFill>
                          <a:latin typeface="Consolas" panose="020B0609020204030204" pitchFamily="49" charset="0"/>
                        </a:rPr>
                        <a:t>def</a:t>
                      </a:r>
                      <a:r>
                        <a:rPr lang="es-ES" altLang="zh-CN" sz="2400">
                          <a:solidFill>
                            <a:srgbClr val="000000"/>
                          </a:solidFill>
                          <a:latin typeface="Consolas" panose="020B0609020204030204" pitchFamily="49" charset="0"/>
                        </a:rPr>
                        <a:t> </a:t>
                      </a:r>
                      <a:r>
                        <a:rPr lang="es-ES" altLang="zh-CN" sz="2400">
                          <a:solidFill>
                            <a:srgbClr val="4271AE"/>
                          </a:solidFill>
                          <a:latin typeface="Consolas" panose="020B0609020204030204" pitchFamily="49" charset="0"/>
                        </a:rPr>
                        <a:t>F</a:t>
                      </a:r>
                      <a:r>
                        <a:rPr lang="es-ES" altLang="zh-CN" sz="2400">
                          <a:solidFill>
                            <a:srgbClr val="F5871F"/>
                          </a:solidFill>
                          <a:latin typeface="Consolas" panose="020B0609020204030204" pitchFamily="49" charset="0"/>
                        </a:rPr>
                        <a:t>(x, y)</a:t>
                      </a:r>
                      <a:r>
                        <a:rPr lang="es-ES" altLang="zh-CN" sz="2400">
                          <a:solidFill>
                            <a:srgbClr val="000000"/>
                          </a:solidFill>
                          <a:latin typeface="Consolas" panose="020B0609020204030204" pitchFamily="49" charset="0"/>
                        </a:rPr>
                        <a:t>: </a:t>
                      </a:r>
                      <a:endParaRPr lang="es-E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s-ES" altLang="zh-CN" sz="2400">
                          <a:solidFill>
                            <a:srgbClr val="8959A8"/>
                          </a:solidFill>
                          <a:latin typeface="Consolas" panose="020B0609020204030204" pitchFamily="49" charset="0"/>
                        </a:rPr>
                        <a:t>    return</a:t>
                      </a:r>
                      <a:r>
                        <a:rPr lang="es-ES" altLang="zh-CN" sz="2400">
                          <a:solidFill>
                            <a:srgbClr val="000000"/>
                          </a:solidFill>
                          <a:latin typeface="Consolas" panose="020B0609020204030204" pitchFamily="49" charset="0"/>
                        </a:rPr>
                        <a:t>(x*x+y*y)</a:t>
                      </a:r>
                      <a:endParaRPr lang="es-E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s-ES" altLang="zh-CN" sz="2400">
                          <a:solidFill>
                            <a:srgbClr val="000000"/>
                          </a:solidFill>
                          <a:latin typeface="Consolas" panose="020B0609020204030204" pitchFamily="49" charset="0"/>
                        </a:rPr>
                        <a:t>F(</a:t>
                      </a:r>
                      <a:r>
                        <a:rPr lang="es-ES" altLang="zh-CN" sz="2400">
                          <a:solidFill>
                            <a:srgbClr val="F5871F"/>
                          </a:solidFill>
                          <a:latin typeface="Consolas" panose="020B0609020204030204" pitchFamily="49" charset="0"/>
                        </a:rPr>
                        <a:t>2</a:t>
                      </a:r>
                      <a:r>
                        <a:rPr lang="es-ES" altLang="zh-CN" sz="2400">
                          <a:solidFill>
                            <a:srgbClr val="000000"/>
                          </a:solidFill>
                          <a:latin typeface="Consolas" panose="020B0609020204030204" pitchFamily="49" charset="0"/>
                        </a:rPr>
                        <a:t>,</a:t>
                      </a:r>
                      <a:r>
                        <a:rPr lang="es-ES" altLang="zh-CN" sz="2400">
                          <a:solidFill>
                            <a:srgbClr val="F5871F"/>
                          </a:solidFill>
                          <a:latin typeface="Consolas" panose="020B0609020204030204" pitchFamily="49" charset="0"/>
                        </a:rPr>
                        <a:t>1</a:t>
                      </a:r>
                      <a:r>
                        <a:rPr lang="es-E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graphicFrame>
        <p:nvGraphicFramePr>
          <p:cNvPr id="16" name="表格 15"/>
          <p:cNvGraphicFramePr>
            <a:graphicFrameLocks noGrp="1"/>
          </p:cNvGraphicFramePr>
          <p:nvPr/>
        </p:nvGraphicFramePr>
        <p:xfrm>
          <a:off x="1055440" y="4298318"/>
          <a:ext cx="4666481" cy="23774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for</a:t>
                      </a:r>
                      <a:r>
                        <a:rPr lang="en-US" altLang="zh-CN" sz="2400">
                          <a:solidFill>
                            <a:srgbClr val="000000"/>
                          </a:solidFill>
                          <a:latin typeface="Consolas" panose="020B0609020204030204" pitchFamily="49" charset="0"/>
                        </a:rPr>
                        <a:t> i </a:t>
                      </a:r>
                      <a:r>
                        <a:rPr lang="en-US" altLang="zh-CN" sz="2400">
                          <a:solidFill>
                            <a:srgbClr val="8959A8"/>
                          </a:solidFill>
                          <a:latin typeface="Consolas" panose="020B0609020204030204" pitchFamily="49" charset="0"/>
                        </a:rPr>
                        <a:t>in</a:t>
                      </a:r>
                      <a:r>
                        <a:rPr lang="en-US" altLang="zh-CN" sz="2400">
                          <a:solidFill>
                            <a:srgbClr val="000000"/>
                          </a:solidFill>
                          <a:latin typeface="Consolas" panose="020B0609020204030204" pitchFamily="49" charset="0"/>
                        </a:rPr>
                        <a:t> range(</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print(i)</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2</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3</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4</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nvGraphicFramePr>
        <p:xfrm>
          <a:off x="2850307" y="1199200"/>
          <a:ext cx="6624736" cy="5273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624736"/>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random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8959A8"/>
                          </a:solidFill>
                          <a:latin typeface="Consolas" panose="020B0609020204030204" pitchFamily="49" charset="0"/>
                        </a:rPr>
                        <a:t>def</a:t>
                      </a:r>
                      <a:r>
                        <a:rPr lang="en-US" altLang="zh-CN" sz="2000">
                          <a:solidFill>
                            <a:srgbClr val="000000"/>
                          </a:solidFill>
                          <a:latin typeface="Consolas" panose="020B0609020204030204" pitchFamily="49" charset="0"/>
                        </a:rPr>
                        <a:t> </a:t>
                      </a:r>
                      <a:r>
                        <a:rPr lang="en-US" altLang="zh-CN" sz="2000">
                          <a:solidFill>
                            <a:srgbClr val="4271AE"/>
                          </a:solidFill>
                          <a:latin typeface="Consolas" panose="020B0609020204030204" pitchFamily="49" charset="0"/>
                        </a:rPr>
                        <a:t>caishu</a:t>
                      </a:r>
                      <a:r>
                        <a:rPr lang="en-US" altLang="zh-CN" sz="2000">
                          <a:solidFill>
                            <a:srgbClr val="F5871F"/>
                          </a:solidFill>
                          <a:latin typeface="Consolas" panose="020B0609020204030204" pitchFamily="49" charset="0"/>
                        </a:rPr>
                        <a:t>()</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0</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key = random.randint(</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a:t>
                      </a:r>
                      <a:r>
                        <a:rPr lang="en-US" altLang="zh-CN" sz="2000">
                          <a:solidFill>
                            <a:srgbClr val="F5871F"/>
                          </a:solidFill>
                          <a:latin typeface="Consolas" panose="020B0609020204030204" pitchFamily="49" charset="0"/>
                        </a:rPr>
                        <a:t>10</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while</a:t>
                      </a:r>
                      <a:r>
                        <a:rPr lang="en-US" altLang="zh-CN" sz="2000">
                          <a:solidFill>
                            <a:srgbClr val="000000"/>
                          </a:solidFill>
                          <a:latin typeface="Consolas" panose="020B0609020204030204" pitchFamily="49" charset="0"/>
                        </a:rPr>
                        <a:t> i &lt; </a:t>
                      </a:r>
                      <a:r>
                        <a:rPr lang="en-US" altLang="zh-CN" sz="2000">
                          <a:solidFill>
                            <a:srgbClr val="F5871F"/>
                          </a:solidFill>
                          <a:latin typeface="Consolas" panose="020B0609020204030204" pitchFamily="49" charset="0"/>
                        </a:rPr>
                        <a:t>5</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guss = int(input(</a:t>
                      </a:r>
                      <a:r>
                        <a:rPr lang="en-US" altLang="zh-CN" sz="2000">
                          <a:solidFill>
                            <a:srgbClr val="718C00"/>
                          </a:solidFill>
                          <a:latin typeface="Consolas" panose="020B0609020204030204" pitchFamily="49" charset="0"/>
                        </a:rPr>
                        <a:t>"enter:"</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key == guss: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"good guess!"</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break</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elif</a:t>
                      </a:r>
                      <a:r>
                        <a:rPr lang="en-US" altLang="zh-CN" sz="2000">
                          <a:solidFill>
                            <a:srgbClr val="000000"/>
                          </a:solidFill>
                          <a:latin typeface="Consolas" panose="020B0609020204030204" pitchFamily="49" charset="0"/>
                        </a:rPr>
                        <a:t> guss &gt; key: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"guss&gt;ken try again"</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"guss&lt;key try again"</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"game over"</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"The key is:"</a:t>
                      </a:r>
                      <a:r>
                        <a:rPr lang="en-US" altLang="zh-CN" sz="2000">
                          <a:solidFill>
                            <a:srgbClr val="000000"/>
                          </a:solidFill>
                          <a:latin typeface="Consolas" panose="020B0609020204030204" pitchFamily="49" charset="0"/>
                        </a:rPr>
                        <a:t>, key)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caishu()</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50178" name="标题 1"/>
          <p:cNvSpPr>
            <a:spLocks noGrp="1" noChangeArrowheads="1"/>
          </p:cNvSpPr>
          <p:nvPr>
            <p:ph type="title"/>
          </p:nvPr>
        </p:nvSpPr>
        <p:spPr/>
        <p:txBody>
          <a:bodyPr/>
          <a:lstStyle/>
          <a:p>
            <a:r>
              <a:rPr lang="zh-CN" altLang="en-US"/>
              <a:t>小游戏：结构分解</a:t>
            </a:r>
            <a:endParaRPr lang="zh-CN" altLang="en-US"/>
          </a:p>
        </p:txBody>
      </p:sp>
      <p:sp>
        <p:nvSpPr>
          <p:cNvPr id="19" name="圆角矩形标注 18"/>
          <p:cNvSpPr/>
          <p:nvPr/>
        </p:nvSpPr>
        <p:spPr>
          <a:xfrm>
            <a:off x="440701" y="1308709"/>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函数定义</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圆角矩形标注 19"/>
          <p:cNvSpPr/>
          <p:nvPr/>
        </p:nvSpPr>
        <p:spPr>
          <a:xfrm>
            <a:off x="407913" y="5878747"/>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3431704" y="2492340"/>
            <a:ext cx="5544616" cy="3672963"/>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标注 21"/>
          <p:cNvSpPr/>
          <p:nvPr/>
        </p:nvSpPr>
        <p:spPr>
          <a:xfrm>
            <a:off x="9408368" y="2168304"/>
            <a:ext cx="2016224" cy="648072"/>
          </a:xfrm>
          <a:prstGeom prst="wedgeRoundRectCallout">
            <a:avLst>
              <a:gd name="adj1" fmla="val -67635"/>
              <a:gd name="adj2" fmla="val 184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循环结构</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4007768" y="3068639"/>
            <a:ext cx="4752528" cy="2160562"/>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标注 23"/>
          <p:cNvSpPr/>
          <p:nvPr/>
        </p:nvSpPr>
        <p:spPr>
          <a:xfrm>
            <a:off x="9475043" y="3785480"/>
            <a:ext cx="2016224" cy="648072"/>
          </a:xfrm>
          <a:prstGeom prst="wedgeRoundRectCallout">
            <a:avLst>
              <a:gd name="adj1" fmla="val -82280"/>
              <a:gd name="adj2" fmla="val 2281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选择结构</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heel(1)">
                                      <p:cBhvr>
                                        <p:cTn id="17" dur="1000"/>
                                        <p:tgtEl>
                                          <p:spTgt spid="2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heel(1)">
                                      <p:cBhvr>
                                        <p:cTn id="26" dur="1000"/>
                                        <p:tgtEl>
                                          <p:spTgt spid="23"/>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noChangeArrowheads="1"/>
          </p:cNvSpPr>
          <p:nvPr>
            <p:ph type="title"/>
          </p:nvPr>
        </p:nvSpPr>
        <p:spPr/>
        <p:txBody>
          <a:bodyPr/>
          <a:lstStyle/>
          <a:p>
            <a:r>
              <a:rPr lang="zh-CN" altLang="en-US"/>
              <a:t>计算机编程的基本概念</a:t>
            </a:r>
            <a:endParaRPr lang="zh-CN" altLang="en-US"/>
          </a:p>
        </p:txBody>
      </p:sp>
      <p:sp>
        <p:nvSpPr>
          <p:cNvPr id="5" name="圆角矩形 4"/>
          <p:cNvSpPr/>
          <p:nvPr/>
        </p:nvSpPr>
        <p:spPr>
          <a:xfrm>
            <a:off x="4439468" y="3645024"/>
            <a:ext cx="2160588" cy="1008063"/>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计算机程序</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圆角矩形 5"/>
          <p:cNvSpPr/>
          <p:nvPr/>
        </p:nvSpPr>
        <p:spPr>
          <a:xfrm>
            <a:off x="8185472" y="5085184"/>
            <a:ext cx="2159000" cy="1008062"/>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计算机语言</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云形标注 11"/>
          <p:cNvSpPr/>
          <p:nvPr/>
        </p:nvSpPr>
        <p:spPr>
          <a:xfrm>
            <a:off x="7018312" y="1766396"/>
            <a:ext cx="4406280" cy="1584325"/>
          </a:xfrm>
          <a:prstGeom prst="cloudCallout">
            <a:avLst>
              <a:gd name="adj1" fmla="val -57308"/>
              <a:gd name="adj2" fmla="val 63787"/>
            </a:avLst>
          </a:prstGeom>
          <a:solidFill>
            <a:schemeClr val="accent5">
              <a:lumMod val="90000"/>
            </a:schemeClr>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什么是程序？</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程序能干什么？</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17102" y="1628850"/>
            <a:ext cx="1940226" cy="1877638"/>
          </a:xfrm>
          <a:prstGeom prst="rect">
            <a:avLst/>
          </a:prstGeom>
        </p:spPr>
      </p:pic>
      <p:sp>
        <p:nvSpPr>
          <p:cNvPr id="7" name="下箭头 6"/>
          <p:cNvSpPr/>
          <p:nvPr/>
        </p:nvSpPr>
        <p:spPr>
          <a:xfrm rot="17541405">
            <a:off x="3467961" y="2852479"/>
            <a:ext cx="432048" cy="1152252"/>
          </a:xfrm>
          <a:prstGeom prst="downArrow">
            <a:avLst/>
          </a:prstGeom>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
        <p:nvSpPr>
          <p:cNvPr id="14" name="下箭头 13"/>
          <p:cNvSpPr/>
          <p:nvPr/>
        </p:nvSpPr>
        <p:spPr>
          <a:xfrm rot="17620603">
            <a:off x="7209810" y="4290185"/>
            <a:ext cx="432048" cy="1152252"/>
          </a:xfrm>
          <a:prstGeom prst="downArrow">
            <a:avLst/>
          </a:prstGeom>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标题 1"/>
          <p:cNvSpPr>
            <a:spLocks noGrp="1" noChangeArrowheads="1"/>
          </p:cNvSpPr>
          <p:nvPr>
            <p:ph type="title"/>
          </p:nvPr>
        </p:nvSpPr>
        <p:spPr/>
        <p:txBody>
          <a:bodyPr/>
          <a:lstStyle/>
          <a:p>
            <a:r>
              <a:rPr lang="zh-CN" altLang="en-US"/>
              <a:t>中学知识再现</a:t>
            </a:r>
            <a:endParaRPr lang="zh-CN" altLang="en-US"/>
          </a:p>
        </p:txBody>
      </p:sp>
      <p:pic>
        <p:nvPicPr>
          <p:cNvPr id="2" name="图片 1"/>
          <p:cNvPicPr>
            <a:picLocks noChangeAspect="1"/>
          </p:cNvPicPr>
          <p:nvPr/>
        </p:nvPicPr>
        <p:blipFill>
          <a:blip r:embed="rId1"/>
          <a:stretch>
            <a:fillRect/>
          </a:stretch>
        </p:blipFill>
        <p:spPr>
          <a:xfrm>
            <a:off x="6888088" y="2780928"/>
            <a:ext cx="4896544" cy="367240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graphicFrame>
        <p:nvGraphicFramePr>
          <p:cNvPr id="12" name="表格 11"/>
          <p:cNvGraphicFramePr>
            <a:graphicFrameLocks noGrp="1"/>
          </p:cNvGraphicFramePr>
          <p:nvPr/>
        </p:nvGraphicFramePr>
        <p:xfrm>
          <a:off x="551521" y="1654176"/>
          <a:ext cx="6120543" cy="2782887"/>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120543"/>
              </a:tblGrid>
              <a:tr h="2782887">
                <a:tc>
                  <a:txBody>
                    <a:bodyPr/>
                    <a:lstStyle/>
                    <a:p>
                      <a:pPr marL="0" marR="0" lvl="3" indent="0" algn="l" defTabSz="914400" rtl="0" eaLnBrk="1" fontAlgn="auto" latinLnBrk="0" hangingPunct="1">
                        <a:lnSpc>
                          <a:spcPct val="100000"/>
                        </a:lnSpc>
                        <a:spcBef>
                          <a:spcPts val="1200"/>
                        </a:spcBef>
                        <a:spcAft>
                          <a:spcPts val="0"/>
                        </a:spcAft>
                        <a:buClrTx/>
                        <a:buSzTx/>
                        <a:buFontTx/>
                        <a:buNone/>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numpy </a:t>
                      </a:r>
                      <a:r>
                        <a:rPr lang="en-US" altLang="zh-CN" sz="2400">
                          <a:solidFill>
                            <a:srgbClr val="8959A8"/>
                          </a:solidFill>
                          <a:latin typeface="Consolas" panose="020B0609020204030204" pitchFamily="49" charset="0"/>
                        </a:rPr>
                        <a:t>as</a:t>
                      </a:r>
                      <a:r>
                        <a:rPr lang="en-US" altLang="zh-CN" sz="2400">
                          <a:solidFill>
                            <a:srgbClr val="000000"/>
                          </a:solidFill>
                          <a:latin typeface="Consolas" panose="020B0609020204030204" pitchFamily="49" charset="0"/>
                        </a:rPr>
                        <a:t> np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matplotlib.pyplot </a:t>
                      </a:r>
                      <a:r>
                        <a:rPr lang="en-US" altLang="zh-CN" sz="2400">
                          <a:solidFill>
                            <a:srgbClr val="8959A8"/>
                          </a:solidFill>
                          <a:latin typeface="Consolas" panose="020B0609020204030204" pitchFamily="49" charset="0"/>
                        </a:rPr>
                        <a:t>as</a:t>
                      </a:r>
                      <a:r>
                        <a:rPr lang="en-US" altLang="zh-CN" sz="2400">
                          <a:solidFill>
                            <a:srgbClr val="000000"/>
                          </a:solidFill>
                          <a:latin typeface="Consolas" panose="020B0609020204030204" pitchFamily="49" charset="0"/>
                        </a:rPr>
                        <a:t> plt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x = np.arange(-np.pi, np.pi, </a:t>
                      </a:r>
                      <a:r>
                        <a:rPr lang="en-US" altLang="zh-CN" sz="2400">
                          <a:solidFill>
                            <a:srgbClr val="F5871F"/>
                          </a:solidFill>
                          <a:latin typeface="Consolas" panose="020B0609020204030204" pitchFamily="49" charset="0"/>
                        </a:rPr>
                        <a:t>0.01</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y = np.sin(x)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plt.plot(x, y, </a:t>
                      </a:r>
                      <a:r>
                        <a:rPr lang="en-US" altLang="zh-CN" sz="2400">
                          <a:solidFill>
                            <a:srgbClr val="718C00"/>
                          </a:solidFill>
                          <a:latin typeface="Consolas" panose="020B0609020204030204" pitchFamily="49" charset="0"/>
                        </a:rPr>
                        <a:t>'g'</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1200"/>
                        </a:spcAft>
                        <a:buClrTx/>
                        <a:buSzTx/>
                        <a:buFontTx/>
                        <a:buNone/>
                        <a:defRPr/>
                      </a:pPr>
                      <a:r>
                        <a:rPr lang="en-US" altLang="zh-CN" sz="2400">
                          <a:solidFill>
                            <a:srgbClr val="000000"/>
                          </a:solidFill>
                          <a:latin typeface="Consolas" panose="020B0609020204030204" pitchFamily="49" charset="0"/>
                        </a:rPr>
                        <a:t>plt.show()</a:t>
                      </a:r>
                      <a:endParaRPr lang="zh-CN" altLang="en-US" sz="24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16" name="矩形 15"/>
          <p:cNvSpPr/>
          <p:nvPr/>
        </p:nvSpPr>
        <p:spPr>
          <a:xfrm>
            <a:off x="1775520" y="1743052"/>
            <a:ext cx="1008112" cy="389804"/>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775520" y="2132856"/>
            <a:ext cx="3024336" cy="43204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标注 17"/>
          <p:cNvSpPr/>
          <p:nvPr/>
        </p:nvSpPr>
        <p:spPr>
          <a:xfrm>
            <a:off x="1792264" y="855317"/>
            <a:ext cx="2016224" cy="648072"/>
          </a:xfrm>
          <a:prstGeom prst="wedgeRoundRectCallout">
            <a:avLst>
              <a:gd name="adj1" fmla="val -22282"/>
              <a:gd name="adj2" fmla="val 7866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引入库</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圆角矩形标注 18"/>
          <p:cNvSpPr/>
          <p:nvPr/>
        </p:nvSpPr>
        <p:spPr>
          <a:xfrm>
            <a:off x="609600" y="4587850"/>
            <a:ext cx="2016224" cy="648072"/>
          </a:xfrm>
          <a:prstGeom prst="wedgeRoundRectCallout">
            <a:avLst>
              <a:gd name="adj1" fmla="val 19763"/>
              <a:gd name="adj2" fmla="val -8300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圆角矩形标注 19"/>
          <p:cNvSpPr/>
          <p:nvPr/>
        </p:nvSpPr>
        <p:spPr>
          <a:xfrm>
            <a:off x="8400256" y="1808820"/>
            <a:ext cx="2016224" cy="648072"/>
          </a:xfrm>
          <a:prstGeom prst="wedgeRoundRectCallout">
            <a:avLst>
              <a:gd name="adj1" fmla="val -20866"/>
              <a:gd name="adj2" fmla="val 8601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运行结果</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1000"/>
                                        <p:tgtEl>
                                          <p:spTgt spid="1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1000"/>
                                        <p:tgtEl>
                                          <p:spTgt spid="17"/>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初识</a:t>
            </a:r>
            <a:r>
              <a:rPr lang="en-US" altLang="zh-CN"/>
              <a:t>Python</a:t>
            </a:r>
            <a:endParaRPr lang="zh-CN" altLang="en-US"/>
          </a:p>
        </p:txBody>
      </p:sp>
      <p:sp>
        <p:nvSpPr>
          <p:cNvPr id="3" name="内容占位符 2"/>
          <p:cNvSpPr>
            <a:spLocks noGrp="1"/>
          </p:cNvSpPr>
          <p:nvPr>
            <p:ph idx="1"/>
          </p:nvPr>
        </p:nvSpPr>
        <p:spPr>
          <a:xfrm>
            <a:off x="609600" y="1484312"/>
            <a:ext cx="6710536" cy="5257056"/>
          </a:xfrm>
        </p:spPr>
        <p:txBody>
          <a:bodyPr/>
          <a:lstStyle/>
          <a:p>
            <a:pPr eaLnBrk="1">
              <a:spcBef>
                <a:spcPts val="1800"/>
              </a:spcBef>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初体验</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数据类型</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整型类型、浮点类型、布尔类型</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表达式</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算术表达式、逻辑表达式</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三种控制语句</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顺序结构</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循环结构</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for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while</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分支结构</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if</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nvGraphicFramePr>
        <p:xfrm>
          <a:off x="4079776" y="1204689"/>
          <a:ext cx="338437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384376"/>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pt-BR" altLang="zh-CN" sz="2400">
                          <a:solidFill>
                            <a:srgbClr val="000000"/>
                          </a:solidFill>
                          <a:latin typeface="Consolas" panose="020B0609020204030204" pitchFamily="49" charset="0"/>
                        </a:rPr>
                        <a:t>a = </a:t>
                      </a:r>
                      <a:r>
                        <a:rPr lang="pt-BR" altLang="zh-CN" sz="2400">
                          <a:solidFill>
                            <a:srgbClr val="F5871F"/>
                          </a:solidFill>
                          <a:latin typeface="Consolas" panose="020B0609020204030204" pitchFamily="49" charset="0"/>
                        </a:rPr>
                        <a:t>5</a:t>
                      </a:r>
                      <a:r>
                        <a:rPr lang="pt-BR" altLang="zh-CN" sz="2400">
                          <a:solidFill>
                            <a:srgbClr val="000000"/>
                          </a:solidFill>
                          <a:latin typeface="Consolas" panose="020B0609020204030204" pitchFamily="49" charset="0"/>
                        </a:rPr>
                        <a:t> </a:t>
                      </a:r>
                      <a:endParaRPr lang="pt-BR"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pt-BR" altLang="zh-CN" sz="2400">
                          <a:solidFill>
                            <a:srgbClr val="000000"/>
                          </a:solidFill>
                          <a:latin typeface="Consolas" panose="020B0609020204030204" pitchFamily="49" charset="0"/>
                        </a:rPr>
                        <a:t>a = a + </a:t>
                      </a:r>
                      <a:r>
                        <a:rPr lang="pt-BR" altLang="zh-CN" sz="2400">
                          <a:solidFill>
                            <a:srgbClr val="F5871F"/>
                          </a:solidFill>
                          <a:latin typeface="Consolas" panose="020B0609020204030204" pitchFamily="49" charset="0"/>
                        </a:rPr>
                        <a:t>1</a:t>
                      </a:r>
                      <a:r>
                        <a:rPr lang="pt-BR" altLang="zh-CN" sz="2400">
                          <a:solidFill>
                            <a:srgbClr val="000000"/>
                          </a:solidFill>
                          <a:latin typeface="Consolas" panose="020B0609020204030204" pitchFamily="49" charset="0"/>
                        </a:rPr>
                        <a:t> </a:t>
                      </a:r>
                      <a:endParaRPr lang="pt-BR"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pt-BR" altLang="zh-CN" sz="2400">
                          <a:solidFill>
                            <a:srgbClr val="000000"/>
                          </a:solidFill>
                          <a:latin typeface="Consolas" panose="020B0609020204030204" pitchFamily="49" charset="0"/>
                        </a:rPr>
                        <a:t>print(a)</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graphicFrame>
        <p:nvGraphicFramePr>
          <p:cNvPr id="11" name="表格 10"/>
          <p:cNvGraphicFramePr>
            <a:graphicFrameLocks noGrp="1"/>
          </p:cNvGraphicFramePr>
          <p:nvPr/>
        </p:nvGraphicFramePr>
        <p:xfrm>
          <a:off x="7608168" y="1127488"/>
          <a:ext cx="4320480" cy="8229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000000"/>
                          </a:solidFill>
                          <a:latin typeface="Consolas" panose="020B0609020204030204" pitchFamily="49" charset="0"/>
                        </a:rPr>
                        <a:t>b = </a:t>
                      </a:r>
                      <a:r>
                        <a:rPr lang="en-US" altLang="zh-CN" sz="2400" dirty="0">
                          <a:solidFill>
                            <a:srgbClr val="F5871F"/>
                          </a:solidFill>
                          <a:latin typeface="Consolas" panose="020B0609020204030204" pitchFamily="49" charset="0"/>
                        </a:rPr>
                        <a:t>100</a:t>
                      </a:r>
                      <a:r>
                        <a:rPr lang="en-US" altLang="zh-CN" sz="2400" dirty="0">
                          <a:solidFill>
                            <a:srgbClr val="000000"/>
                          </a:solidFill>
                          <a:latin typeface="Consolas" panose="020B0609020204030204" pitchFamily="49" charset="0"/>
                        </a:rPr>
                        <a:t> &lt; </a:t>
                      </a:r>
                      <a:r>
                        <a:rPr lang="en-US" altLang="zh-CN" sz="2400" dirty="0">
                          <a:solidFill>
                            <a:srgbClr val="F5871F"/>
                          </a:solidFill>
                          <a:latin typeface="Consolas" panose="020B0609020204030204" pitchFamily="49" charset="0"/>
                        </a:rPr>
                        <a:t>101</a:t>
                      </a:r>
                      <a:r>
                        <a:rPr lang="en-US" altLang="zh-CN" sz="2400" dirty="0">
                          <a:solidFill>
                            <a:srgbClr val="000000"/>
                          </a:solidFill>
                          <a:latin typeface="Consolas" panose="020B0609020204030204" pitchFamily="49" charset="0"/>
                        </a:rPr>
                        <a:t>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000000"/>
                          </a:solidFill>
                          <a:latin typeface="Consolas" panose="020B0609020204030204" pitchFamily="49" charset="0"/>
                        </a:rPr>
                        <a:t>print(b)</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graphicFrame>
        <p:nvGraphicFramePr>
          <p:cNvPr id="13" name="表格 12"/>
          <p:cNvGraphicFramePr>
            <a:graphicFrameLocks noGrp="1"/>
          </p:cNvGraphicFramePr>
          <p:nvPr/>
        </p:nvGraphicFramePr>
        <p:xfrm>
          <a:off x="7608168" y="2011881"/>
          <a:ext cx="4320480" cy="8229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8959A8"/>
                          </a:solidFill>
                          <a:latin typeface="Consolas" panose="020B0609020204030204" pitchFamily="49" charset="0"/>
                        </a:rPr>
                        <a:t>for</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a:t>
                      </a:r>
                      <a:r>
                        <a:rPr lang="en-US" altLang="zh-CN" sz="2400" dirty="0">
                          <a:solidFill>
                            <a:srgbClr val="8959A8"/>
                          </a:solidFill>
                          <a:latin typeface="Consolas" panose="020B0609020204030204" pitchFamily="49" charset="0"/>
                        </a:rPr>
                        <a:t>in</a:t>
                      </a:r>
                      <a:r>
                        <a:rPr lang="en-US" altLang="zh-CN" sz="2400" dirty="0">
                          <a:solidFill>
                            <a:srgbClr val="000000"/>
                          </a:solidFill>
                          <a:latin typeface="Consolas" panose="020B0609020204030204" pitchFamily="49" charset="0"/>
                        </a:rPr>
                        <a:t> range(</a:t>
                      </a:r>
                      <a:r>
                        <a:rPr lang="en-US" altLang="zh-CN" sz="2400" dirty="0">
                          <a:solidFill>
                            <a:srgbClr val="F5871F"/>
                          </a:solidFill>
                          <a:latin typeface="Consolas" panose="020B0609020204030204" pitchFamily="49" charset="0"/>
                        </a:rPr>
                        <a:t>1</a:t>
                      </a:r>
                      <a:r>
                        <a:rPr lang="en-US" altLang="zh-CN" sz="2400" dirty="0">
                          <a:solidFill>
                            <a:srgbClr val="000000"/>
                          </a:solidFill>
                          <a:latin typeface="Consolas" panose="020B0609020204030204" pitchFamily="49" charset="0"/>
                        </a:rPr>
                        <a:t>, </a:t>
                      </a:r>
                      <a:r>
                        <a:rPr lang="en-US" altLang="zh-CN" sz="2400" dirty="0">
                          <a:solidFill>
                            <a:srgbClr val="F5871F"/>
                          </a:solidFill>
                          <a:latin typeface="Consolas" panose="020B0609020204030204" pitchFamily="49" charset="0"/>
                        </a:rPr>
                        <a:t>5</a:t>
                      </a:r>
                      <a:r>
                        <a:rPr lang="en-US" altLang="zh-CN" sz="2400" dirty="0">
                          <a:solidFill>
                            <a:srgbClr val="000000"/>
                          </a:solidFill>
                          <a:latin typeface="Consolas" panose="020B0609020204030204" pitchFamily="49" charset="0"/>
                        </a:rPr>
                        <a:t>):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000000"/>
                          </a:solidFill>
                          <a:latin typeface="Consolas" panose="020B0609020204030204" pitchFamily="49" charset="0"/>
                        </a:rPr>
                        <a:t>    print(</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graphicFrame>
        <p:nvGraphicFramePr>
          <p:cNvPr id="15" name="表格 14"/>
          <p:cNvGraphicFramePr>
            <a:graphicFrameLocks noGrp="1"/>
          </p:cNvGraphicFramePr>
          <p:nvPr/>
        </p:nvGraphicFramePr>
        <p:xfrm>
          <a:off x="7608168" y="2896275"/>
          <a:ext cx="4320480" cy="1554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tblGrid>
              <a:tr h="1540838">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nn-NO" altLang="zh-CN" sz="2400" dirty="0">
                          <a:solidFill>
                            <a:srgbClr val="000000"/>
                          </a:solidFill>
                          <a:latin typeface="Consolas" panose="020B0609020204030204" pitchFamily="49" charset="0"/>
                        </a:rPr>
                        <a:t>i = </a:t>
                      </a:r>
                      <a:r>
                        <a:rPr lang="nn-NO" altLang="zh-CN" sz="2400" dirty="0">
                          <a:solidFill>
                            <a:srgbClr val="F5871F"/>
                          </a:solidFill>
                          <a:latin typeface="Consolas" panose="020B0609020204030204" pitchFamily="49" charset="0"/>
                        </a:rPr>
                        <a:t>1</a:t>
                      </a:r>
                      <a:r>
                        <a:rPr lang="nn-NO" altLang="zh-CN" sz="2400" dirty="0">
                          <a:solidFill>
                            <a:srgbClr val="000000"/>
                          </a:solidFill>
                          <a:latin typeface="Consolas" panose="020B0609020204030204" pitchFamily="49" charset="0"/>
                        </a:rPr>
                        <a:t> </a:t>
                      </a:r>
                      <a:endParaRPr lang="nn-NO"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nn-NO" altLang="zh-CN" sz="2400" dirty="0">
                          <a:solidFill>
                            <a:srgbClr val="8959A8"/>
                          </a:solidFill>
                          <a:latin typeface="Consolas" panose="020B0609020204030204" pitchFamily="49" charset="0"/>
                        </a:rPr>
                        <a:t>while</a:t>
                      </a:r>
                      <a:r>
                        <a:rPr lang="nn-NO" altLang="zh-CN" sz="2400" dirty="0">
                          <a:solidFill>
                            <a:srgbClr val="000000"/>
                          </a:solidFill>
                          <a:latin typeface="Consolas" panose="020B0609020204030204" pitchFamily="49" charset="0"/>
                        </a:rPr>
                        <a:t> i &lt; </a:t>
                      </a:r>
                      <a:r>
                        <a:rPr lang="nn-NO" altLang="zh-CN" sz="2400" dirty="0">
                          <a:solidFill>
                            <a:srgbClr val="F5871F"/>
                          </a:solidFill>
                          <a:latin typeface="Consolas" panose="020B0609020204030204" pitchFamily="49" charset="0"/>
                        </a:rPr>
                        <a:t>5</a:t>
                      </a:r>
                      <a:r>
                        <a:rPr lang="nn-NO" altLang="zh-CN" sz="2400" dirty="0">
                          <a:solidFill>
                            <a:srgbClr val="000000"/>
                          </a:solidFill>
                          <a:latin typeface="Consolas" panose="020B0609020204030204" pitchFamily="49" charset="0"/>
                        </a:rPr>
                        <a:t>: </a:t>
                      </a:r>
                      <a:endParaRPr lang="nn-NO"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nn-NO" altLang="zh-CN" sz="2400" dirty="0">
                          <a:solidFill>
                            <a:srgbClr val="000000"/>
                          </a:solidFill>
                          <a:latin typeface="Consolas" panose="020B0609020204030204" pitchFamily="49" charset="0"/>
                        </a:rPr>
                        <a:t>    print(i)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nn-NO" altLang="zh-CN" sz="2400" dirty="0">
                          <a:solidFill>
                            <a:srgbClr val="000000"/>
                          </a:solidFill>
                          <a:latin typeface="Consolas" panose="020B0609020204030204" pitchFamily="49" charset="0"/>
                        </a:rPr>
                        <a:t>i = i + </a:t>
                      </a:r>
                      <a:r>
                        <a:rPr lang="nn-NO" altLang="zh-CN" sz="2400" dirty="0">
                          <a:solidFill>
                            <a:srgbClr val="F5871F"/>
                          </a:solidFill>
                          <a:latin typeface="Consolas" panose="020B0609020204030204" pitchFamily="49" charset="0"/>
                        </a:rPr>
                        <a:t>1</a:t>
                      </a:r>
                      <a:endParaRPr lang="pt-BR" altLang="zh-CN" sz="2400" dirty="0">
                        <a:solidFill>
                          <a:srgbClr val="000000"/>
                        </a:solidFill>
                        <a:latin typeface="Consolas" panose="020B0609020204030204" pitchFamily="49"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graphicFrame>
        <p:nvGraphicFramePr>
          <p:cNvPr id="17" name="表格 16"/>
          <p:cNvGraphicFramePr>
            <a:graphicFrameLocks noGrp="1"/>
          </p:cNvGraphicFramePr>
          <p:nvPr/>
        </p:nvGraphicFramePr>
        <p:xfrm>
          <a:off x="7608168" y="4503628"/>
          <a:ext cx="4320480" cy="2286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 </a:t>
                      </a:r>
                      <a:r>
                        <a:rPr lang="en-US" altLang="zh-CN" sz="2400" dirty="0">
                          <a:solidFill>
                            <a:srgbClr val="F5871F"/>
                          </a:solidFill>
                          <a:latin typeface="Consolas" panose="020B0609020204030204" pitchFamily="49" charset="0"/>
                        </a:rPr>
                        <a:t>10</a:t>
                      </a:r>
                      <a:r>
                        <a:rPr lang="en-US" altLang="zh-CN" sz="2400" dirty="0">
                          <a:solidFill>
                            <a:srgbClr val="000000"/>
                          </a:solidFill>
                          <a:latin typeface="Consolas" panose="020B0609020204030204" pitchFamily="49" charset="0"/>
                        </a:rPr>
                        <a:t>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000000"/>
                          </a:solidFill>
                          <a:latin typeface="Consolas" panose="020B0609020204030204" pitchFamily="49" charset="0"/>
                        </a:rPr>
                        <a:t>j = </a:t>
                      </a:r>
                      <a:r>
                        <a:rPr lang="en-US" altLang="zh-CN" sz="2400" dirty="0">
                          <a:solidFill>
                            <a:srgbClr val="F5871F"/>
                          </a:solidFill>
                          <a:latin typeface="Consolas" panose="020B0609020204030204" pitchFamily="49" charset="0"/>
                        </a:rPr>
                        <a:t>11</a:t>
                      </a:r>
                      <a:r>
                        <a:rPr lang="en-US" altLang="zh-CN" sz="2400" dirty="0">
                          <a:solidFill>
                            <a:srgbClr val="000000"/>
                          </a:solidFill>
                          <a:latin typeface="Consolas" panose="020B0609020204030204" pitchFamily="49" charset="0"/>
                        </a:rPr>
                        <a:t>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8959A8"/>
                          </a:solidFill>
                          <a:latin typeface="Consolas" panose="020B0609020204030204" pitchFamily="49" charset="0"/>
                        </a:rPr>
                        <a:t>if</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&lt; j: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000000"/>
                          </a:solidFill>
                          <a:latin typeface="Consolas" panose="020B0609020204030204" pitchFamily="49" charset="0"/>
                        </a:rPr>
                        <a:t>    print(</a:t>
                      </a:r>
                      <a:r>
                        <a:rPr lang="en-US" altLang="zh-CN" sz="2400" dirty="0">
                          <a:solidFill>
                            <a:srgbClr val="718C00"/>
                          </a:solidFill>
                          <a:latin typeface="Consolas" panose="020B0609020204030204" pitchFamily="49" charset="0"/>
                        </a:rPr>
                        <a:t>"</a:t>
                      </a:r>
                      <a:r>
                        <a:rPr lang="en-US" altLang="zh-CN" sz="2400" dirty="0" err="1">
                          <a:solidFill>
                            <a:srgbClr val="718C00"/>
                          </a:solidFill>
                          <a:latin typeface="Consolas" panose="020B0609020204030204" pitchFamily="49" charset="0"/>
                        </a:rPr>
                        <a:t>i</a:t>
                      </a:r>
                      <a:r>
                        <a:rPr lang="en-US" altLang="zh-CN" sz="2400" dirty="0">
                          <a:solidFill>
                            <a:srgbClr val="718C00"/>
                          </a:solidFill>
                          <a:latin typeface="Consolas" panose="020B0609020204030204" pitchFamily="49" charset="0"/>
                        </a:rPr>
                        <a:t>&lt;j"</a:t>
                      </a:r>
                      <a:r>
                        <a:rPr lang="en-US" altLang="zh-CN" sz="2400" dirty="0">
                          <a:solidFill>
                            <a:srgbClr val="000000"/>
                          </a:solidFill>
                          <a:latin typeface="Consolas" panose="020B0609020204030204" pitchFamily="49" charset="0"/>
                        </a:rPr>
                        <a:t>)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8959A8"/>
                          </a:solidFill>
                          <a:latin typeface="Consolas" panose="020B0609020204030204" pitchFamily="49" charset="0"/>
                        </a:rPr>
                        <a:t>else</a:t>
                      </a:r>
                      <a:r>
                        <a:rPr lang="en-US" altLang="zh-CN" sz="2400" dirty="0">
                          <a:solidFill>
                            <a:srgbClr val="000000"/>
                          </a:solidFill>
                          <a:latin typeface="Consolas" panose="020B0609020204030204" pitchFamily="49" charset="0"/>
                        </a:rPr>
                        <a:t>: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000000"/>
                          </a:solidFill>
                          <a:latin typeface="Consolas" panose="020B0609020204030204" pitchFamily="49" charset="0"/>
                        </a:rPr>
                        <a:t>    print(</a:t>
                      </a:r>
                      <a:r>
                        <a:rPr lang="en-US" altLang="zh-CN" sz="2400" dirty="0">
                          <a:solidFill>
                            <a:srgbClr val="718C00"/>
                          </a:solidFill>
                          <a:latin typeface="Consolas" panose="020B0609020204030204" pitchFamily="49" charset="0"/>
                        </a:rPr>
                        <a:t>"</a:t>
                      </a:r>
                      <a:r>
                        <a:rPr lang="en-US" altLang="zh-CN" sz="2400" dirty="0" err="1">
                          <a:solidFill>
                            <a:srgbClr val="718C00"/>
                          </a:solidFill>
                          <a:latin typeface="Consolas" panose="020B0609020204030204" pitchFamily="49" charset="0"/>
                        </a:rPr>
                        <a:t>i</a:t>
                      </a:r>
                      <a:r>
                        <a:rPr lang="en-US" altLang="zh-CN" sz="2400" dirty="0">
                          <a:solidFill>
                            <a:srgbClr val="718C00"/>
                          </a:solidFill>
                          <a:latin typeface="Consolas" panose="020B0609020204030204" pitchFamily="49" charset="0"/>
                        </a:rPr>
                        <a:t>&gt;=j"</a:t>
                      </a:r>
                      <a:r>
                        <a:rPr lang="en-US" altLang="zh-CN" sz="2400" dirty="0">
                          <a:solidFill>
                            <a:srgbClr val="000000"/>
                          </a:solidFill>
                          <a:latin typeface="Consolas" panose="020B0609020204030204" pitchFamily="49" charset="0"/>
                        </a:rPr>
                        <a:t>)</a:t>
                      </a:r>
                      <a:r>
                        <a:rPr lang="nn-NO" altLang="zh-CN" sz="2400" dirty="0">
                          <a:solidFill>
                            <a:srgbClr val="000000"/>
                          </a:solidFill>
                          <a:latin typeface="Consolas" panose="020B0609020204030204" pitchFamily="49" charset="0"/>
                        </a:rPr>
                        <a:t> </a:t>
                      </a:r>
                      <a:endParaRPr lang="nn-NO" altLang="zh-CN" sz="2400" dirty="0">
                        <a:solidFill>
                          <a:srgbClr val="000000"/>
                        </a:solidFill>
                        <a:latin typeface="Consolas" panose="020B0609020204030204" pitchFamily="49"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数据类型</a:t>
            </a:r>
            <a:endParaRPr lang="zh-CN" altLang="en-US" sz="3600">
              <a:solidFill>
                <a:srgbClr val="C00000"/>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数值类</a:t>
            </a:r>
            <a:endParaRPr lang="zh-CN" altLang="en-US" sz="3200">
              <a:solidFill>
                <a:srgbClr val="C00000"/>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整数类型</a:t>
            </a:r>
            <a:endParaRPr lang="zh-CN" altLang="en-US">
              <a:latin typeface="+mn-ea"/>
            </a:endParaRPr>
          </a:p>
        </p:txBody>
      </p:sp>
      <p:sp>
        <p:nvSpPr>
          <p:cNvPr id="3" name="内容占位符 2"/>
          <p:cNvSpPr>
            <a:spLocks noGrp="1"/>
          </p:cNvSpPr>
          <p:nvPr>
            <p:ph idx="1"/>
          </p:nvPr>
        </p:nvSpPr>
        <p:spPr>
          <a:xfrm>
            <a:off x="609600" y="1484312"/>
            <a:ext cx="10972800" cy="51130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通常整数表示的范围</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-2 147 483 648</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到</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2 147 483 647</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Python3.0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以后的版本无范围限制</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marL="400050" lvl="1" indent="0" eaLnBrk="1">
              <a:spcBef>
                <a:spcPts val="1200"/>
              </a:spcBef>
              <a:buNone/>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0, 100,  -100</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marL="400050" lvl="1" indent="0" eaLnBrk="1">
              <a:spcBef>
                <a:spcPts val="600"/>
              </a:spcBef>
              <a:buNone/>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012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八进制的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marL="400050" lvl="1" indent="0" eaLnBrk="1">
              <a:spcBef>
                <a:spcPts val="600"/>
              </a:spcBef>
              <a:buNone/>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0x14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十六进制的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20)</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操作符：</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a:t>
            </a:r>
            <a:endParaRPr lang="zh-CN" altLang="en-US" sz="320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浮点类型</a:t>
            </a:r>
            <a:endParaRPr lang="zh-CN" altLang="en-US">
              <a:latin typeface="+mn-ea"/>
            </a:endParaRPr>
          </a:p>
        </p:txBody>
      </p:sp>
      <p:sp>
        <p:nvSpPr>
          <p:cNvPr id="3" name="内容占位符 2"/>
          <p:cNvSpPr>
            <a:spLocks noGrp="1"/>
          </p:cNvSpPr>
          <p:nvPr>
            <p:ph idx="1"/>
          </p:nvPr>
        </p:nvSpPr>
        <p:spPr>
          <a:xfrm>
            <a:off x="609600" y="1484312"/>
            <a:ext cx="10972800" cy="51130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浮点型：如 </a:t>
            </a:r>
            <a:r>
              <a:rPr lang="en-US" altLang="zh-CN" sz="3200">
                <a:solidFill>
                  <a:srgbClr val="C00000"/>
                </a:solidFill>
                <a:latin typeface="微软雅黑" panose="020B0503020204020204" pitchFamily="34" charset="-122"/>
                <a:ea typeface="微软雅黑" panose="020B0503020204020204" pitchFamily="34" charset="-122"/>
              </a:rPr>
              <a:t>5.0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1.6</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200.985</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等有小数部分的数值</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操作符：跟整型类似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生成随机数</a:t>
            </a:r>
            <a:endParaRPr lang="zh-CN" altLang="en-US">
              <a:latin typeface="+mn-ea"/>
            </a:endParaRPr>
          </a:p>
        </p:txBody>
      </p:sp>
      <p:sp>
        <p:nvSpPr>
          <p:cNvPr id="3" name="内容占位符 2"/>
          <p:cNvSpPr>
            <a:spLocks noGrp="1"/>
          </p:cNvSpPr>
          <p:nvPr>
            <p:ph idx="1"/>
          </p:nvPr>
        </p:nvSpPr>
        <p:spPr>
          <a:xfrm>
            <a:off x="609600" y="1484312"/>
            <a:ext cx="10972800"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中要产生随机数，首先要引入</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random</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模块。</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产生</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10-20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的随机浮点数</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847528" y="2924944"/>
          <a:ext cx="590465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04656"/>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random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f = random.uniform(</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print(f)</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6" name="内容占位符 2"/>
          <p:cNvSpPr txBox="1"/>
          <p:nvPr/>
        </p:nvSpPr>
        <p:spPr bwMode="auto">
          <a:xfrm>
            <a:off x="609600" y="4293096"/>
            <a:ext cx="10972800" cy="576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产生</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10-20</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的随机整数</a:t>
            </a:r>
            <a:endPar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1847131" y="5046385"/>
          <a:ext cx="590465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04656"/>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random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f = random.randint(</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print(f)</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布尔类型</a:t>
            </a:r>
            <a:endParaRPr lang="zh-CN" altLang="en-US" sz="3200">
              <a:solidFill>
                <a:srgbClr val="C00000"/>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布尔类型</a:t>
            </a:r>
            <a:endParaRPr lang="zh-CN" altLang="en-US">
              <a:latin typeface="+mn-ea"/>
            </a:endParaRPr>
          </a:p>
        </p:txBody>
      </p:sp>
      <p:sp>
        <p:nvSpPr>
          <p:cNvPr id="3" name="内容占位符 2"/>
          <p:cNvSpPr>
            <a:spLocks noGrp="1"/>
          </p:cNvSpPr>
          <p:nvPr>
            <p:ph idx="1"/>
          </p:nvPr>
        </p:nvSpPr>
        <p:spPr>
          <a:xfrm>
            <a:off x="767408" y="4005064"/>
            <a:ext cx="10972800" cy="2016696"/>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布尔型变量有两种可能的值：</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True  False</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布尔比较运算：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&gt;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&gt;=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布尔逻辑运算：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not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and</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or</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631504" y="2533983"/>
          <a:ext cx="4932140" cy="96702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932140"/>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b = </a:t>
                      </a:r>
                      <a:r>
                        <a:rPr lang="en-US" altLang="zh-CN" sz="2800">
                          <a:solidFill>
                            <a:srgbClr val="F5871F"/>
                          </a:solidFill>
                          <a:latin typeface="Consolas" panose="020B0609020204030204" pitchFamily="49" charset="0"/>
                        </a:rPr>
                        <a:t>100</a:t>
                      </a:r>
                      <a:r>
                        <a:rPr lang="en-US" altLang="zh-CN" sz="2800">
                          <a:solidFill>
                            <a:srgbClr val="000000"/>
                          </a:solidFill>
                          <a:latin typeface="Consolas" panose="020B0609020204030204" pitchFamily="49" charset="0"/>
                        </a:rPr>
                        <a:t> &lt; </a:t>
                      </a:r>
                      <a:r>
                        <a:rPr lang="en-US" altLang="zh-CN" sz="2800">
                          <a:solidFill>
                            <a:srgbClr val="F5871F"/>
                          </a:solidFill>
                          <a:latin typeface="Consolas" panose="020B0609020204030204" pitchFamily="49" charset="0"/>
                        </a:rPr>
                        <a:t>101</a:t>
                      </a:r>
                      <a:r>
                        <a:rPr lang="en-US" altLang="zh-CN"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print(b)</a:t>
                      </a:r>
                      <a:endParaRPr lang="zh-CN" altLang="en-US" sz="28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8" name="矩形 7"/>
          <p:cNvSpPr/>
          <p:nvPr/>
        </p:nvSpPr>
        <p:spPr>
          <a:xfrm>
            <a:off x="2495600" y="2554107"/>
            <a:ext cx="180020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4298479" y="1448731"/>
            <a:ext cx="2265165" cy="648072"/>
          </a:xfrm>
          <a:prstGeom prst="wedgeRoundRectCallout">
            <a:avLst>
              <a:gd name="adj1" fmla="val -46959"/>
              <a:gd name="adj2" fmla="val 9924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布尔表达式</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1631504" y="2554107"/>
            <a:ext cx="386258"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标注 10"/>
          <p:cNvSpPr/>
          <p:nvPr/>
        </p:nvSpPr>
        <p:spPr>
          <a:xfrm>
            <a:off x="1130535" y="1448731"/>
            <a:ext cx="2517193" cy="648072"/>
          </a:xfrm>
          <a:prstGeom prst="wedgeRoundRectCallout">
            <a:avLst>
              <a:gd name="adj1" fmla="val -21813"/>
              <a:gd name="adj2" fmla="val 9777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布尔类型变量</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heel(1)">
                                      <p:cBhvr>
                                        <p:cTn id="16" dur="1000"/>
                                        <p:tgtEl>
                                          <p:spTgt spid="10"/>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列表</a:t>
            </a:r>
            <a:endParaRPr lang="zh-CN" altLang="en-US" sz="3200">
              <a:solidFill>
                <a:srgbClr val="C00000"/>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4079776" y="1412776"/>
            <a:ext cx="7704856" cy="4968553"/>
            <a:chOff x="4079776" y="1412776"/>
            <a:chExt cx="7704856" cy="4968553"/>
          </a:xfrm>
        </p:grpSpPr>
        <p:grpSp>
          <p:nvGrpSpPr>
            <p:cNvPr id="39" name="组合 38"/>
            <p:cNvGrpSpPr/>
            <p:nvPr/>
          </p:nvGrpSpPr>
          <p:grpSpPr>
            <a:xfrm>
              <a:off x="4079777" y="1412776"/>
              <a:ext cx="7704855" cy="4111951"/>
              <a:chOff x="2855640" y="1340768"/>
              <a:chExt cx="8073724" cy="4320480"/>
            </a:xfrm>
          </p:grpSpPr>
          <p:sp>
            <p:nvSpPr>
              <p:cNvPr id="14" name="矩形 13"/>
              <p:cNvSpPr/>
              <p:nvPr/>
            </p:nvSpPr>
            <p:spPr>
              <a:xfrm>
                <a:off x="3647728" y="3068960"/>
                <a:ext cx="6480720" cy="259228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2855640" y="1340768"/>
                <a:ext cx="8073724" cy="1769889"/>
                <a:chOff x="2855640" y="1340768"/>
                <a:chExt cx="8073724" cy="1769889"/>
              </a:xfrm>
            </p:grpSpPr>
            <p:grpSp>
              <p:nvGrpSpPr>
                <p:cNvPr id="2" name="组合 1"/>
                <p:cNvGrpSpPr/>
                <p:nvPr/>
              </p:nvGrpSpPr>
              <p:grpSpPr>
                <a:xfrm>
                  <a:off x="2855640" y="1340768"/>
                  <a:ext cx="8073724" cy="1651793"/>
                  <a:chOff x="10407652" y="4494386"/>
                  <a:chExt cx="6273524" cy="1651793"/>
                </a:xfrm>
                <a:solidFill>
                  <a:schemeClr val="bg1">
                    <a:lumMod val="95000"/>
                  </a:schemeClr>
                </a:solidFill>
              </p:grpSpPr>
              <p:sp>
                <p:nvSpPr>
                  <p:cNvPr id="3" name="等腰三角形 2"/>
                  <p:cNvSpPr/>
                  <p:nvPr/>
                </p:nvSpPr>
                <p:spPr>
                  <a:xfrm>
                    <a:off x="10407652" y="4494386"/>
                    <a:ext cx="6273524" cy="122379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920536" y="5718176"/>
                    <a:ext cx="5256584" cy="4280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5288537" y="1976898"/>
                  <a:ext cx="3207929" cy="1015663"/>
                </a:xfrm>
                <a:prstGeom prst="rect">
                  <a:avLst/>
                </a:prstGeom>
                <a:noFill/>
              </p:spPr>
              <p:txBody>
                <a:bodyPr wrap="none" rtlCol="0">
                  <a:spAutoFit/>
                </a:bodyPr>
                <a:lstStyle/>
                <a:p>
                  <a:r>
                    <a:rPr lang="en-US" altLang="zh-CN" sz="6000" b="1" spc="50">
                      <a:ln w="0"/>
                      <a:solidFill>
                        <a:srgbClr val="154569"/>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rPr>
                    <a:t>B A N K</a:t>
                  </a:r>
                  <a:endParaRPr lang="zh-CN" altLang="en-US" sz="6000" b="1" spc="50">
                    <a:ln w="0"/>
                    <a:solidFill>
                      <a:srgbClr val="154569"/>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endParaRPr>
                </a:p>
              </p:txBody>
            </p:sp>
            <p:cxnSp>
              <p:nvCxnSpPr>
                <p:cNvPr id="6" name="直接连接符 5"/>
                <p:cNvCxnSpPr>
                  <a:stCxn id="3" idx="0"/>
                  <a:endCxn id="3" idx="2"/>
                </p:cNvCxnSpPr>
                <p:nvPr/>
              </p:nvCxnSpPr>
              <p:spPr>
                <a:xfrm flipH="1">
                  <a:off x="2855640" y="1340768"/>
                  <a:ext cx="4036862" cy="1223790"/>
                </a:xfrm>
                <a:prstGeom prst="line">
                  <a:avLst/>
                </a:prstGeom>
                <a:ln w="76200" cap="rnd">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3" idx="0"/>
                  <a:endCxn id="3" idx="4"/>
                </p:cNvCxnSpPr>
                <p:nvPr/>
              </p:nvCxnSpPr>
              <p:spPr>
                <a:xfrm>
                  <a:off x="6892502" y="1340768"/>
                  <a:ext cx="4036862" cy="1223790"/>
                </a:xfrm>
                <a:prstGeom prst="line">
                  <a:avLst/>
                </a:prstGeom>
                <a:ln w="76200" cap="rnd">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515697" y="2996952"/>
                  <a:ext cx="6764971" cy="37306"/>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2864078" y="1392534"/>
                  <a:ext cx="4036862" cy="1223790"/>
                </a:xfrm>
                <a:prstGeom prst="line">
                  <a:avLst/>
                </a:prstGeom>
                <a:ln w="76200" cap="rnd">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888283" y="1398884"/>
                  <a:ext cx="4036862" cy="1223790"/>
                </a:xfrm>
                <a:prstGeom prst="line">
                  <a:avLst/>
                </a:prstGeom>
                <a:ln w="76200" cap="rnd">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3515697" y="3068960"/>
                  <a:ext cx="6764971" cy="41697"/>
                </a:xfrm>
                <a:prstGeom prst="line">
                  <a:avLst/>
                </a:prstGeom>
                <a:ln w="762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9480376" y="3157926"/>
                <a:ext cx="780103" cy="2457264"/>
                <a:chOff x="3515697" y="3131976"/>
                <a:chExt cx="780103" cy="2457264"/>
              </a:xfrm>
            </p:grpSpPr>
            <p:sp>
              <p:nvSpPr>
                <p:cNvPr id="26" name="矩形 25"/>
                <p:cNvSpPr/>
                <p:nvPr/>
              </p:nvSpPr>
              <p:spPr>
                <a:xfrm>
                  <a:off x="3575720" y="3203984"/>
                  <a:ext cx="648072" cy="23132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515697" y="3131976"/>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515697" y="5436232"/>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4" name="矩形 53"/>
            <p:cNvSpPr/>
            <p:nvPr/>
          </p:nvSpPr>
          <p:spPr>
            <a:xfrm>
              <a:off x="4511825" y="5545219"/>
              <a:ext cx="6940531" cy="404062"/>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4079776" y="5977267"/>
              <a:ext cx="7700829" cy="404062"/>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1" name="图片 40"/>
          <p:cNvPicPr>
            <a:picLocks noChangeAspect="1"/>
          </p:cNvPicPr>
          <p:nvPr/>
        </p:nvPicPr>
        <p:blipFill>
          <a:blip r:embed="rId1" cstate="print">
            <a:extLst>
              <a:ext uri="{BEBA8EAE-BF5A-486C-A8C5-ECC9F3942E4B}">
                <a14:imgProps xmlns:a14="http://schemas.microsoft.com/office/drawing/2010/main">
                  <a14:imgLayer r:embed="rId2">
                    <a14:imgEffect>
                      <a14:sharpenSoften amount="50000"/>
                    </a14:imgEffect>
                  </a14:imgLayer>
                </a14:imgProps>
              </a:ext>
              <a:ext uri="{28A0092B-C50C-407E-A947-70E740481C1C}">
                <a14:useLocalDpi xmlns:a14="http://schemas.microsoft.com/office/drawing/2010/main" val="0"/>
              </a:ext>
            </a:extLst>
          </a:blip>
          <a:stretch>
            <a:fillRect/>
          </a:stretch>
        </p:blipFill>
        <p:spPr>
          <a:xfrm>
            <a:off x="8181409" y="4112892"/>
            <a:ext cx="527120" cy="1368000"/>
          </a:xfrm>
          <a:prstGeom prst="rect">
            <a:avLst/>
          </a:prstGeom>
        </p:spPr>
      </p:pic>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7334" y="4988921"/>
            <a:ext cx="527120" cy="1368000"/>
          </a:xfrm>
          <a:prstGeom prst="rect">
            <a:avLst/>
          </a:prstGeom>
        </p:spPr>
      </p:pic>
      <p:grpSp>
        <p:nvGrpSpPr>
          <p:cNvPr id="53" name="组合 52"/>
          <p:cNvGrpSpPr/>
          <p:nvPr/>
        </p:nvGrpSpPr>
        <p:grpSpPr>
          <a:xfrm>
            <a:off x="9035675" y="4149079"/>
            <a:ext cx="1236789" cy="1368155"/>
            <a:chOff x="8092825" y="4005617"/>
            <a:chExt cx="1296000" cy="1437538"/>
          </a:xfrm>
        </p:grpSpPr>
        <p:pic>
          <p:nvPicPr>
            <p:cNvPr id="43" name="图片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34964" y="4005617"/>
              <a:ext cx="776583" cy="1286216"/>
            </a:xfrm>
            <a:prstGeom prst="rect">
              <a:avLst/>
            </a:prstGeom>
          </p:spPr>
        </p:pic>
        <p:sp>
          <p:nvSpPr>
            <p:cNvPr id="51" name="矩形 50"/>
            <p:cNvSpPr/>
            <p:nvPr/>
          </p:nvSpPr>
          <p:spPr>
            <a:xfrm>
              <a:off x="8164761" y="4718509"/>
              <a:ext cx="1152128" cy="724646"/>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p:nvPr/>
          </p:nvCxnSpPr>
          <p:spPr>
            <a:xfrm flipV="1">
              <a:off x="8092825" y="4723927"/>
              <a:ext cx="1296000" cy="1217"/>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8092825" y="4669622"/>
              <a:ext cx="1296000" cy="0"/>
            </a:xfrm>
            <a:prstGeom prst="line">
              <a:avLst/>
            </a:prstGeom>
            <a:ln w="762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59" name="Text Box 9"/>
          <p:cNvSpPr txBox="1">
            <a:spLocks noChangeArrowheads="1"/>
          </p:cNvSpPr>
          <p:nvPr/>
        </p:nvSpPr>
        <p:spPr bwMode="auto">
          <a:xfrm>
            <a:off x="279840" y="4150561"/>
            <a:ext cx="4083942" cy="646331"/>
          </a:xfrm>
          <a:prstGeom prst="rect">
            <a:avLst/>
          </a:prstGeom>
          <a:solidFill>
            <a:schemeClr val="bg1"/>
          </a:solidFill>
          <a:ln w="38100">
            <a:solidFill>
              <a:srgbClr val="154569"/>
            </a:solidFill>
            <a:miter lim="800000"/>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spcBef>
                <a:spcPct val="0"/>
              </a:spcBef>
              <a:buFontTx/>
              <a:buAutoNum type="arabicPeriod"/>
            </a:pPr>
            <a:r>
              <a:rPr lang="en-US" altLang="zh-CN" sz="3600">
                <a:solidFill>
                  <a:srgbClr val="154569"/>
                </a:solidFill>
                <a:latin typeface="微软雅黑" panose="020B0503020204020204" pitchFamily="34" charset="-122"/>
                <a:ea typeface="微软雅黑" panose="020B0503020204020204" pitchFamily="34" charset="-122"/>
              </a:rPr>
              <a:t> </a:t>
            </a:r>
            <a:r>
              <a:rPr lang="zh-CN" altLang="zh-CN" sz="3600">
                <a:solidFill>
                  <a:srgbClr val="154569"/>
                </a:solidFill>
                <a:latin typeface="微软雅黑" panose="020B0503020204020204" pitchFamily="34" charset="-122"/>
                <a:ea typeface="微软雅黑" panose="020B0503020204020204" pitchFamily="34" charset="-122"/>
              </a:rPr>
              <a:t>带上存折去银行 </a:t>
            </a:r>
            <a:endParaRPr lang="zh-CN" altLang="zh-CN" sz="3600">
              <a:solidFill>
                <a:srgbClr val="154569"/>
              </a:solidFill>
              <a:latin typeface="微软雅黑" panose="020B0503020204020204" pitchFamily="34" charset="-122"/>
              <a:ea typeface="微软雅黑" panose="020B0503020204020204" pitchFamily="34" charset="-122"/>
            </a:endParaRPr>
          </a:p>
        </p:txBody>
      </p:sp>
      <p:pic>
        <p:nvPicPr>
          <p:cNvPr id="60" name="图片 59"/>
          <p:cNvPicPr>
            <a:picLocks noChangeAspect="1"/>
          </p:cNvPicPr>
          <p:nvPr/>
        </p:nvPicPr>
        <p:blipFill>
          <a:blip r:embed="rId1" cstate="print">
            <a:extLst>
              <a:ext uri="{BEBA8EAE-BF5A-486C-A8C5-ECC9F3942E4B}">
                <a14:imgProps xmlns:a14="http://schemas.microsoft.com/office/drawing/2010/main">
                  <a14:imgLayer r:embed="rId2">
                    <a14:imgEffect>
                      <a14:sharpenSoften amount="50000"/>
                    </a14:imgEffect>
                  </a14:imgLayer>
                </a14:imgProps>
              </a:ext>
              <a:ext uri="{28A0092B-C50C-407E-A947-70E740481C1C}">
                <a14:useLocalDpi xmlns:a14="http://schemas.microsoft.com/office/drawing/2010/main" val="0"/>
              </a:ext>
            </a:extLst>
          </a:blip>
          <a:stretch>
            <a:fillRect/>
          </a:stretch>
        </p:blipFill>
        <p:spPr>
          <a:xfrm>
            <a:off x="7516624" y="4112892"/>
            <a:ext cx="527120" cy="1368000"/>
          </a:xfrm>
          <a:prstGeom prst="rect">
            <a:avLst/>
          </a:prstGeom>
        </p:spPr>
      </p:pic>
      <p:grpSp>
        <p:nvGrpSpPr>
          <p:cNvPr id="18" name="组合 17"/>
          <p:cNvGrpSpPr/>
          <p:nvPr/>
        </p:nvGrpSpPr>
        <p:grpSpPr>
          <a:xfrm>
            <a:off x="4799858" y="3140006"/>
            <a:ext cx="744462" cy="2338664"/>
            <a:chOff x="3515697" y="3131976"/>
            <a:chExt cx="780103" cy="2457264"/>
          </a:xfrm>
        </p:grpSpPr>
        <p:sp>
          <p:nvSpPr>
            <p:cNvPr id="15" name="矩形 14"/>
            <p:cNvSpPr/>
            <p:nvPr/>
          </p:nvSpPr>
          <p:spPr>
            <a:xfrm>
              <a:off x="3575720" y="3203984"/>
              <a:ext cx="648072" cy="23132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515697" y="3131976"/>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515697" y="5436232"/>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 Box 9"/>
          <p:cNvSpPr txBox="1">
            <a:spLocks noChangeArrowheads="1"/>
          </p:cNvSpPr>
          <p:nvPr/>
        </p:nvSpPr>
        <p:spPr bwMode="auto">
          <a:xfrm>
            <a:off x="4670469" y="5662989"/>
            <a:ext cx="6746550" cy="646331"/>
          </a:xfrm>
          <a:prstGeom prst="rect">
            <a:avLst/>
          </a:prstGeom>
          <a:solidFill>
            <a:schemeClr val="bg1"/>
          </a:solidFill>
          <a:ln w="38100">
            <a:solidFill>
              <a:srgbClr val="154569"/>
            </a:solidFill>
            <a:miter lim="800000"/>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2. </a:t>
            </a:r>
            <a:r>
              <a:rPr lang="zh-CN" altLang="en-US" sz="3600">
                <a:solidFill>
                  <a:srgbClr val="154569"/>
                </a:solidFill>
                <a:latin typeface="微软雅黑" panose="020B0503020204020204" pitchFamily="34" charset="-122"/>
                <a:ea typeface="微软雅黑" panose="020B0503020204020204" pitchFamily="34" charset="-122"/>
              </a:rPr>
              <a:t>填写取款单并到相应窗口排队</a:t>
            </a:r>
            <a:endParaRPr lang="zh-CN" altLang="en-US" sz="3600">
              <a:solidFill>
                <a:srgbClr val="154569"/>
              </a:solidFill>
              <a:latin typeface="微软雅黑" panose="020B0503020204020204" pitchFamily="34" charset="-122"/>
              <a:ea typeface="微软雅黑" panose="020B0503020204020204" pitchFamily="34" charset="-122"/>
            </a:endParaRPr>
          </a:p>
        </p:txBody>
      </p:sp>
      <p:sp>
        <p:nvSpPr>
          <p:cNvPr id="62" name="Text Box 9"/>
          <p:cNvSpPr txBox="1">
            <a:spLocks noChangeArrowheads="1"/>
          </p:cNvSpPr>
          <p:nvPr/>
        </p:nvSpPr>
        <p:spPr bwMode="auto">
          <a:xfrm>
            <a:off x="2795321" y="2710661"/>
            <a:ext cx="6746550" cy="646331"/>
          </a:xfrm>
          <a:prstGeom prst="rect">
            <a:avLst/>
          </a:prstGeom>
          <a:solidFill>
            <a:schemeClr val="bg1"/>
          </a:solidFill>
          <a:ln w="38100">
            <a:solidFill>
              <a:srgbClr val="154569"/>
            </a:solidFill>
            <a:miter lim="800000"/>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3. </a:t>
            </a:r>
            <a:r>
              <a:rPr lang="zh-CN" altLang="en-US" sz="3600">
                <a:solidFill>
                  <a:srgbClr val="154569"/>
                </a:solidFill>
                <a:latin typeface="微软雅黑" panose="020B0503020204020204" pitchFamily="34" charset="-122"/>
                <a:ea typeface="微软雅黑" panose="020B0503020204020204" pitchFamily="34" charset="-122"/>
              </a:rPr>
              <a:t>将存折和取款单递给银行职员 </a:t>
            </a:r>
            <a:endParaRPr lang="zh-CN" altLang="en-US" sz="3600">
              <a:solidFill>
                <a:srgbClr val="154569"/>
              </a:solidFill>
              <a:latin typeface="微软雅黑" panose="020B0503020204020204" pitchFamily="34" charset="-122"/>
              <a:ea typeface="微软雅黑" panose="020B0503020204020204" pitchFamily="34" charset="-122"/>
            </a:endParaRPr>
          </a:p>
        </p:txBody>
      </p:sp>
      <p:grpSp>
        <p:nvGrpSpPr>
          <p:cNvPr id="67" name="组合 66"/>
          <p:cNvGrpSpPr/>
          <p:nvPr/>
        </p:nvGrpSpPr>
        <p:grpSpPr>
          <a:xfrm>
            <a:off x="8258703" y="4418004"/>
            <a:ext cx="360040" cy="432048"/>
            <a:chOff x="1621555" y="1916832"/>
            <a:chExt cx="360040" cy="432048"/>
          </a:xfrm>
        </p:grpSpPr>
        <p:sp>
          <p:nvSpPr>
            <p:cNvPr id="63" name="矩形 62"/>
            <p:cNvSpPr/>
            <p:nvPr/>
          </p:nvSpPr>
          <p:spPr>
            <a:xfrm>
              <a:off x="1621555" y="1916832"/>
              <a:ext cx="360040" cy="4320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p:cNvCxnSpPr/>
            <p:nvPr/>
          </p:nvCxnSpPr>
          <p:spPr>
            <a:xfrm>
              <a:off x="1693563" y="2044406"/>
              <a:ext cx="216024" cy="0"/>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1693563" y="2204864"/>
              <a:ext cx="216024" cy="0"/>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grpSp>
      <p:sp>
        <p:nvSpPr>
          <p:cNvPr id="68" name="Text Box 9"/>
          <p:cNvSpPr txBox="1">
            <a:spLocks noChangeArrowheads="1"/>
          </p:cNvSpPr>
          <p:nvPr/>
        </p:nvSpPr>
        <p:spPr bwMode="auto">
          <a:xfrm>
            <a:off x="6600056" y="3386332"/>
            <a:ext cx="5348852" cy="646331"/>
          </a:xfrm>
          <a:prstGeom prst="rect">
            <a:avLst/>
          </a:prstGeom>
          <a:solidFill>
            <a:schemeClr val="bg1"/>
          </a:solidFill>
          <a:ln w="38100">
            <a:solidFill>
              <a:srgbClr val="154569"/>
            </a:solidFill>
            <a:miter lim="800000"/>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4. </a:t>
            </a:r>
            <a:r>
              <a:rPr lang="zh-CN" altLang="en-US" sz="3600">
                <a:solidFill>
                  <a:srgbClr val="154569"/>
                </a:solidFill>
                <a:latin typeface="微软雅黑" panose="020B0503020204020204" pitchFamily="34" charset="-122"/>
                <a:ea typeface="微软雅黑" panose="020B0503020204020204" pitchFamily="34" charset="-122"/>
              </a:rPr>
              <a:t>银行职员办理取款事宜 </a:t>
            </a:r>
            <a:endParaRPr lang="zh-CN" altLang="en-US" sz="3600">
              <a:solidFill>
                <a:srgbClr val="154569"/>
              </a:solidFill>
              <a:latin typeface="微软雅黑" panose="020B0503020204020204" pitchFamily="34" charset="-122"/>
              <a:ea typeface="微软雅黑" panose="020B0503020204020204" pitchFamily="34" charset="-122"/>
            </a:endParaRPr>
          </a:p>
        </p:txBody>
      </p:sp>
      <p:grpSp>
        <p:nvGrpSpPr>
          <p:cNvPr id="74" name="组合 73"/>
          <p:cNvGrpSpPr/>
          <p:nvPr/>
        </p:nvGrpSpPr>
        <p:grpSpPr>
          <a:xfrm>
            <a:off x="9912423" y="4372465"/>
            <a:ext cx="373820" cy="461665"/>
            <a:chOff x="1271463" y="1548281"/>
            <a:chExt cx="373820" cy="461665"/>
          </a:xfrm>
        </p:grpSpPr>
        <p:sp>
          <p:nvSpPr>
            <p:cNvPr id="70" name="矩形 69"/>
            <p:cNvSpPr/>
            <p:nvPr/>
          </p:nvSpPr>
          <p:spPr>
            <a:xfrm>
              <a:off x="1271464" y="1563090"/>
              <a:ext cx="360040" cy="4320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p:cNvSpPr txBox="1"/>
            <p:nvPr/>
          </p:nvSpPr>
          <p:spPr>
            <a:xfrm>
              <a:off x="1271463" y="1548281"/>
              <a:ext cx="373820" cy="461665"/>
            </a:xfrm>
            <a:prstGeom prst="rect">
              <a:avLst/>
            </a:prstGeom>
            <a:noFill/>
          </p:spPr>
          <p:txBody>
            <a:bodyPr wrap="none" rtlCol="0">
              <a:spAutoFit/>
            </a:bodyPr>
            <a:lstStyle/>
            <a:p>
              <a:r>
                <a:rPr lang="en-US" altLang="zh-CN" sz="2400" b="1">
                  <a:solidFill>
                    <a:srgbClr val="154569"/>
                  </a:solidFill>
                  <a:latin typeface="微软雅黑" panose="020B0503020204020204" pitchFamily="34" charset="-122"/>
                  <a:ea typeface="微软雅黑" panose="020B0503020204020204" pitchFamily="34" charset="-122"/>
                </a:rPr>
                <a:t>$</a:t>
              </a:r>
              <a:endParaRPr lang="zh-CN" altLang="en-US" sz="2400" b="1">
                <a:solidFill>
                  <a:srgbClr val="154569"/>
                </a:solidFill>
                <a:latin typeface="微软雅黑" panose="020B0503020204020204" pitchFamily="34" charset="-122"/>
                <a:ea typeface="微软雅黑" panose="020B0503020204020204" pitchFamily="34" charset="-122"/>
              </a:endParaRPr>
            </a:p>
          </p:txBody>
        </p:sp>
      </p:grpSp>
      <p:sp>
        <p:nvSpPr>
          <p:cNvPr id="75" name="Text Box 9"/>
          <p:cNvSpPr txBox="1">
            <a:spLocks noChangeArrowheads="1"/>
          </p:cNvSpPr>
          <p:nvPr/>
        </p:nvSpPr>
        <p:spPr bwMode="auto">
          <a:xfrm>
            <a:off x="2098874" y="3391249"/>
            <a:ext cx="4443901" cy="646331"/>
          </a:xfrm>
          <a:prstGeom prst="rect">
            <a:avLst/>
          </a:prstGeom>
          <a:solidFill>
            <a:schemeClr val="bg1"/>
          </a:solidFill>
          <a:ln w="38100">
            <a:solidFill>
              <a:srgbClr val="154569"/>
            </a:solidFill>
            <a:miter lim="800000"/>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5. </a:t>
            </a:r>
            <a:r>
              <a:rPr lang="zh-CN" altLang="en-US" sz="3600">
                <a:solidFill>
                  <a:srgbClr val="154569"/>
                </a:solidFill>
                <a:latin typeface="微软雅黑" panose="020B0503020204020204" pitchFamily="34" charset="-122"/>
                <a:ea typeface="微软雅黑" panose="020B0503020204020204" pitchFamily="34" charset="-122"/>
              </a:rPr>
              <a:t>拿到钱并离开银行 </a:t>
            </a:r>
            <a:endParaRPr lang="zh-CN" altLang="en-US" sz="3600">
              <a:solidFill>
                <a:srgbClr val="15456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500"/>
                                        <p:tgtEl>
                                          <p:spTgt spid="5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300"/>
                                        <p:tgtEl>
                                          <p:spTgt spid="59"/>
                                        </p:tgtEl>
                                      </p:cBhvr>
                                    </p:animEffect>
                                    <p:set>
                                      <p:cBhvr>
                                        <p:cTn id="24" dur="1" fill="hold">
                                          <p:stCondLst>
                                            <p:cond delay="299"/>
                                          </p:stCondLst>
                                        </p:cTn>
                                        <p:tgtEl>
                                          <p:spTgt spid="59"/>
                                        </p:tgtEl>
                                        <p:attrNameLst>
                                          <p:attrName>style.visibility</p:attrName>
                                        </p:attrNameLst>
                                      </p:cBhvr>
                                      <p:to>
                                        <p:strVal val="hidden"/>
                                      </p:to>
                                    </p:se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childTnLst>
                          </p:cTn>
                        </p:par>
                        <p:par>
                          <p:cTn id="29" fill="hold">
                            <p:stCondLst>
                              <p:cond delay="1000"/>
                            </p:stCondLst>
                            <p:childTnLst>
                              <p:par>
                                <p:cTn id="30" presetID="42" presetClass="path" presetSubtype="0" fill="hold" nodeType="afterEffect">
                                  <p:stCondLst>
                                    <p:cond delay="0"/>
                                  </p:stCondLst>
                                  <p:childTnLst>
                                    <p:animMotion origin="layout" path="M 8.33333E-7 -3.33333E-6 L 0.22995 -0.00162 " pathEditMode="relative" rAng="0" ptsTypes="AA">
                                      <p:cBhvr>
                                        <p:cTn id="31" dur="600" fill="hold"/>
                                        <p:tgtEl>
                                          <p:spTgt spid="42"/>
                                        </p:tgtEl>
                                        <p:attrNameLst>
                                          <p:attrName>ppt_x</p:attrName>
                                          <p:attrName>ppt_y</p:attrName>
                                        </p:attrNameLst>
                                      </p:cBhvr>
                                      <p:rCtr x="11497" y="-93"/>
                                    </p:animMotion>
                                  </p:childTnLst>
                                </p:cTn>
                              </p:par>
                            </p:childTnLst>
                          </p:cTn>
                        </p:par>
                        <p:par>
                          <p:cTn id="32" fill="hold">
                            <p:stCondLst>
                              <p:cond delay="2000"/>
                            </p:stCondLst>
                            <p:childTnLst>
                              <p:par>
                                <p:cTn id="33" presetID="42" presetClass="path" presetSubtype="0" fill="hold" nodeType="afterEffect">
                                  <p:stCondLst>
                                    <p:cond delay="0"/>
                                  </p:stCondLst>
                                  <p:childTnLst>
                                    <p:animMotion origin="layout" path="M 0.22995 -0.00162 L 0.29141 -0.12986 " pathEditMode="relative" rAng="0" ptsTypes="AA">
                                      <p:cBhvr>
                                        <p:cTn id="34" dur="300" fill="hold"/>
                                        <p:tgtEl>
                                          <p:spTgt spid="42"/>
                                        </p:tgtEl>
                                        <p:attrNameLst>
                                          <p:attrName>ppt_x</p:attrName>
                                          <p:attrName>ppt_y</p:attrName>
                                        </p:attrNameLst>
                                      </p:cBhvr>
                                      <p:rCtr x="3073" y="-6412"/>
                                    </p:animMotion>
                                  </p:childTnLst>
                                </p:cTn>
                              </p:par>
                            </p:childTnLst>
                          </p:cTn>
                        </p:par>
                        <p:par>
                          <p:cTn id="35" fill="hold">
                            <p:stCondLst>
                              <p:cond delay="2500"/>
                            </p:stCondLst>
                            <p:childTnLst>
                              <p:par>
                                <p:cTn id="36" presetID="42" presetClass="path" presetSubtype="0" decel="50000" fill="hold" nodeType="afterEffect">
                                  <p:stCondLst>
                                    <p:cond delay="0"/>
                                  </p:stCondLst>
                                  <p:childTnLst>
                                    <p:animMotion origin="layout" path="M 0.29141 -0.12986 L 0.49713 -0.12986 " pathEditMode="relative" rAng="0" ptsTypes="AA">
                                      <p:cBhvr>
                                        <p:cTn id="37" dur="600" fill="hold"/>
                                        <p:tgtEl>
                                          <p:spTgt spid="42"/>
                                        </p:tgtEl>
                                        <p:attrNameLst>
                                          <p:attrName>ppt_x</p:attrName>
                                          <p:attrName>ppt_y</p:attrName>
                                        </p:attrNameLst>
                                      </p:cBhvr>
                                      <p:rCtr x="10286" y="0"/>
                                    </p:animMotion>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300"/>
                                        <p:tgtEl>
                                          <p:spTgt spid="61"/>
                                        </p:tgtEl>
                                      </p:cBhvr>
                                    </p:animEffect>
                                    <p:set>
                                      <p:cBhvr>
                                        <p:cTn id="42" dur="1" fill="hold">
                                          <p:stCondLst>
                                            <p:cond delay="299"/>
                                          </p:stCondLst>
                                        </p:cTn>
                                        <p:tgtEl>
                                          <p:spTgt spid="61"/>
                                        </p:tgtEl>
                                        <p:attrNameLst>
                                          <p:attrName>style.visibility</p:attrName>
                                        </p:attrNameLst>
                                      </p:cBhvr>
                                      <p:to>
                                        <p:strVal val="hidden"/>
                                      </p:to>
                                    </p:se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fade">
                                      <p:cBhvr>
                                        <p:cTn id="46" dur="500"/>
                                        <p:tgtEl>
                                          <p:spTgt spid="62"/>
                                        </p:tgtEl>
                                      </p:cBhvr>
                                    </p:animEffect>
                                  </p:childTnLst>
                                </p:cTn>
                              </p:par>
                            </p:childTnLst>
                          </p:cTn>
                        </p:par>
                        <p:par>
                          <p:cTn id="47" fill="hold">
                            <p:stCondLst>
                              <p:cond delay="1000"/>
                            </p:stCondLst>
                            <p:childTnLst>
                              <p:par>
                                <p:cTn id="48" presetID="10" presetClass="exit" presetSubtype="0" fill="hold" nodeType="afterEffect">
                                  <p:stCondLst>
                                    <p:cond delay="0"/>
                                  </p:stCondLst>
                                  <p:childTnLst>
                                    <p:animEffect transition="out" filter="fade">
                                      <p:cBhvr>
                                        <p:cTn id="49" dur="500"/>
                                        <p:tgtEl>
                                          <p:spTgt spid="41"/>
                                        </p:tgtEl>
                                      </p:cBhvr>
                                    </p:animEffect>
                                    <p:set>
                                      <p:cBhvr>
                                        <p:cTn id="50" dur="1" fill="hold">
                                          <p:stCondLst>
                                            <p:cond delay="499"/>
                                          </p:stCondLst>
                                        </p:cTn>
                                        <p:tgtEl>
                                          <p:spTgt spid="41"/>
                                        </p:tgtEl>
                                        <p:attrNameLst>
                                          <p:attrName>style.visibility</p:attrName>
                                        </p:attrNameLst>
                                      </p:cBhvr>
                                      <p:to>
                                        <p:strVal val="hidden"/>
                                      </p:to>
                                    </p:set>
                                  </p:childTnLst>
                                </p:cTn>
                              </p:par>
                            </p:childTnLst>
                          </p:cTn>
                        </p:par>
                        <p:par>
                          <p:cTn id="51" fill="hold">
                            <p:stCondLst>
                              <p:cond delay="1500"/>
                            </p:stCondLst>
                            <p:childTnLst>
                              <p:par>
                                <p:cTn id="52" presetID="42" presetClass="path" presetSubtype="0" decel="50000" fill="hold" nodeType="afterEffect">
                                  <p:stCondLst>
                                    <p:cond delay="0"/>
                                  </p:stCondLst>
                                  <p:childTnLst>
                                    <p:animMotion origin="layout" path="M -1.04167E-6 2.96296E-6 L 0.05677 2.96296E-6 " pathEditMode="relative" rAng="0" ptsTypes="AA">
                                      <p:cBhvr>
                                        <p:cTn id="53" dur="500" fill="hold"/>
                                        <p:tgtEl>
                                          <p:spTgt spid="60"/>
                                        </p:tgtEl>
                                        <p:attrNameLst>
                                          <p:attrName>ppt_x</p:attrName>
                                          <p:attrName>ppt_y</p:attrName>
                                        </p:attrNameLst>
                                      </p:cBhvr>
                                      <p:rCtr x="2839" y="0"/>
                                    </p:animMotion>
                                  </p:childTnLst>
                                </p:cTn>
                              </p:par>
                            </p:childTnLst>
                          </p:cTn>
                        </p:par>
                        <p:par>
                          <p:cTn id="54" fill="hold">
                            <p:stCondLst>
                              <p:cond delay="2000"/>
                            </p:stCondLst>
                            <p:childTnLst>
                              <p:par>
                                <p:cTn id="55" presetID="42" presetClass="path" presetSubtype="0" accel="50000" decel="50000" fill="hold" nodeType="afterEffect">
                                  <p:stCondLst>
                                    <p:cond delay="0"/>
                                  </p:stCondLst>
                                  <p:childTnLst>
                                    <p:animMotion origin="layout" path="M 0.49713 -0.12986 L 0.55117 -0.12754 " pathEditMode="relative" rAng="0" ptsTypes="AA">
                                      <p:cBhvr>
                                        <p:cTn id="56" dur="500" fill="hold"/>
                                        <p:tgtEl>
                                          <p:spTgt spid="42"/>
                                        </p:tgtEl>
                                        <p:attrNameLst>
                                          <p:attrName>ppt_x</p:attrName>
                                          <p:attrName>ppt_y</p:attrName>
                                        </p:attrNameLst>
                                      </p:cBhvr>
                                      <p:rCtr x="2695" y="116"/>
                                    </p:animMotion>
                                  </p:childTnLst>
                                </p:cTn>
                              </p:par>
                            </p:childTnLst>
                          </p:cTn>
                        </p:par>
                        <p:par>
                          <p:cTn id="57" fill="hold">
                            <p:stCondLst>
                              <p:cond delay="2500"/>
                            </p:stCondLst>
                            <p:childTnLst>
                              <p:par>
                                <p:cTn id="58" presetID="10" presetClass="exit" presetSubtype="0" fill="hold" nodeType="afterEffect">
                                  <p:stCondLst>
                                    <p:cond delay="500"/>
                                  </p:stCondLst>
                                  <p:childTnLst>
                                    <p:animEffect transition="out" filter="fade">
                                      <p:cBhvr>
                                        <p:cTn id="59" dur="500"/>
                                        <p:tgtEl>
                                          <p:spTgt spid="60"/>
                                        </p:tgtEl>
                                      </p:cBhvr>
                                    </p:animEffect>
                                    <p:set>
                                      <p:cBhvr>
                                        <p:cTn id="60" dur="1" fill="hold">
                                          <p:stCondLst>
                                            <p:cond delay="499"/>
                                          </p:stCondLst>
                                        </p:cTn>
                                        <p:tgtEl>
                                          <p:spTgt spid="60"/>
                                        </p:tgtEl>
                                        <p:attrNameLst>
                                          <p:attrName>style.visibility</p:attrName>
                                        </p:attrNameLst>
                                      </p:cBhvr>
                                      <p:to>
                                        <p:strVal val="hidden"/>
                                      </p:to>
                                    </p:set>
                                  </p:childTnLst>
                                </p:cTn>
                              </p:par>
                            </p:childTnLst>
                          </p:cTn>
                        </p:par>
                        <p:par>
                          <p:cTn id="61" fill="hold">
                            <p:stCondLst>
                              <p:cond delay="3500"/>
                            </p:stCondLst>
                            <p:childTnLst>
                              <p:par>
                                <p:cTn id="62" presetID="42" presetClass="path" presetSubtype="0" decel="50000" fill="hold" nodeType="afterEffect">
                                  <p:stCondLst>
                                    <p:cond delay="0"/>
                                  </p:stCondLst>
                                  <p:childTnLst>
                                    <p:animMotion origin="layout" path="M 0.55117 -0.12754 L 0.60794 -0.12754 " pathEditMode="relative" rAng="0" ptsTypes="AA">
                                      <p:cBhvr>
                                        <p:cTn id="63" dur="500" fill="hold"/>
                                        <p:tgtEl>
                                          <p:spTgt spid="42"/>
                                        </p:tgtEl>
                                        <p:attrNameLst>
                                          <p:attrName>ppt_x</p:attrName>
                                          <p:attrName>ppt_y</p:attrName>
                                        </p:attrNameLst>
                                      </p:cBhvr>
                                      <p:rCtr x="2839" y="0"/>
                                    </p:animMotion>
                                  </p:childTnLst>
                                </p:cTn>
                              </p:par>
                            </p:childTnLst>
                          </p:cTn>
                        </p:par>
                        <p:par>
                          <p:cTn id="64" fill="hold">
                            <p:stCondLst>
                              <p:cond delay="4000"/>
                            </p:stCondLst>
                            <p:childTnLst>
                              <p:par>
                                <p:cTn id="65" presetID="1" presetClass="entr" presetSubtype="0" fill="hold" nodeType="after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childTnLst>
                          </p:cTn>
                        </p:par>
                        <p:par>
                          <p:cTn id="67" fill="hold">
                            <p:stCondLst>
                              <p:cond delay="4000"/>
                            </p:stCondLst>
                            <p:childTnLst>
                              <p:par>
                                <p:cTn id="68" presetID="42" presetClass="path" presetSubtype="0" accel="50000" decel="50000" fill="hold" nodeType="afterEffect">
                                  <p:stCondLst>
                                    <p:cond delay="0"/>
                                  </p:stCondLst>
                                  <p:childTnLst>
                                    <p:animMotion origin="layout" path="M 2.70833E-6 -4.44444E-6 L 0.07357 -4.44444E-6 " pathEditMode="relative" rAng="0" ptsTypes="AA">
                                      <p:cBhvr>
                                        <p:cTn id="69" dur="600" fill="hold"/>
                                        <p:tgtEl>
                                          <p:spTgt spid="67"/>
                                        </p:tgtEl>
                                        <p:attrNameLst>
                                          <p:attrName>ppt_x</p:attrName>
                                          <p:attrName>ppt_y</p:attrName>
                                        </p:attrNameLst>
                                      </p:cBhvr>
                                      <p:rCtr x="3672" y="0"/>
                                    </p:animMotion>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1" nodeType="clickEffect">
                                  <p:stCondLst>
                                    <p:cond delay="0"/>
                                  </p:stCondLst>
                                  <p:childTnLst>
                                    <p:animEffect transition="out" filter="fade">
                                      <p:cBhvr>
                                        <p:cTn id="73" dur="300"/>
                                        <p:tgtEl>
                                          <p:spTgt spid="62"/>
                                        </p:tgtEl>
                                      </p:cBhvr>
                                    </p:animEffect>
                                    <p:set>
                                      <p:cBhvr>
                                        <p:cTn id="74" dur="1" fill="hold">
                                          <p:stCondLst>
                                            <p:cond delay="299"/>
                                          </p:stCondLst>
                                        </p:cTn>
                                        <p:tgtEl>
                                          <p:spTgt spid="62"/>
                                        </p:tgtEl>
                                        <p:attrNameLst>
                                          <p:attrName>style.visibility</p:attrName>
                                        </p:attrNameLst>
                                      </p:cBhvr>
                                      <p:to>
                                        <p:strVal val="hidden"/>
                                      </p:to>
                                    </p:set>
                                  </p:childTnLst>
                                </p:cTn>
                              </p:par>
                            </p:childTnLst>
                          </p:cTn>
                        </p:par>
                        <p:par>
                          <p:cTn id="75" fill="hold">
                            <p:stCondLst>
                              <p:cond delay="500"/>
                            </p:stCondLst>
                            <p:childTnLst>
                              <p:par>
                                <p:cTn id="76" presetID="10" presetClass="entr" presetSubtype="0" fill="hold" grpId="0" nodeType="afterEffect">
                                  <p:stCondLst>
                                    <p:cond delay="0"/>
                                  </p:stCondLst>
                                  <p:childTnLst>
                                    <p:set>
                                      <p:cBhvr>
                                        <p:cTn id="77" dur="1" fill="hold">
                                          <p:stCondLst>
                                            <p:cond delay="0"/>
                                          </p:stCondLst>
                                        </p:cTn>
                                        <p:tgtEl>
                                          <p:spTgt spid="68"/>
                                        </p:tgtEl>
                                        <p:attrNameLst>
                                          <p:attrName>style.visibility</p:attrName>
                                        </p:attrNameLst>
                                      </p:cBhvr>
                                      <p:to>
                                        <p:strVal val="visible"/>
                                      </p:to>
                                    </p:set>
                                    <p:animEffect transition="in" filter="fade">
                                      <p:cBhvr>
                                        <p:cTn id="78" dur="500"/>
                                        <p:tgtEl>
                                          <p:spTgt spid="68"/>
                                        </p:tgtEl>
                                      </p:cBhvr>
                                    </p:animEffect>
                                  </p:childTnLst>
                                </p:cTn>
                              </p:par>
                            </p:childTnLst>
                          </p:cTn>
                        </p:par>
                        <p:par>
                          <p:cTn id="79" fill="hold">
                            <p:stCondLst>
                              <p:cond delay="1000"/>
                            </p:stCondLst>
                            <p:childTnLst>
                              <p:par>
                                <p:cTn id="80" presetID="42" presetClass="path" presetSubtype="0" decel="50000" fill="hold" nodeType="afterEffect">
                                  <p:stCondLst>
                                    <p:cond delay="0"/>
                                  </p:stCondLst>
                                  <p:childTnLst>
                                    <p:animMotion origin="layout" path="M 0.07357 -4.44444E-6 L 0.13502 -0.00347 " pathEditMode="relative" rAng="0" ptsTypes="AA">
                                      <p:cBhvr>
                                        <p:cTn id="81" dur="700" fill="hold"/>
                                        <p:tgtEl>
                                          <p:spTgt spid="67"/>
                                        </p:tgtEl>
                                        <p:attrNameLst>
                                          <p:attrName>ppt_x</p:attrName>
                                          <p:attrName>ppt_y</p:attrName>
                                        </p:attrNameLst>
                                      </p:cBhvr>
                                      <p:rCtr x="3073" y="-185"/>
                                    </p:animMotion>
                                  </p:childTnLst>
                                </p:cTn>
                              </p:par>
                            </p:childTnLst>
                          </p:cTn>
                        </p:par>
                        <p:par>
                          <p:cTn id="82" fill="hold">
                            <p:stCondLst>
                              <p:cond delay="2000"/>
                            </p:stCondLst>
                            <p:childTnLst>
                              <p:par>
                                <p:cTn id="83" presetID="10" presetClass="exit" presetSubtype="0" fill="hold" nodeType="afterEffect">
                                  <p:stCondLst>
                                    <p:cond delay="0"/>
                                  </p:stCondLst>
                                  <p:childTnLst>
                                    <p:animEffect transition="out" filter="fade">
                                      <p:cBhvr>
                                        <p:cTn id="84" dur="500"/>
                                        <p:tgtEl>
                                          <p:spTgt spid="67"/>
                                        </p:tgtEl>
                                      </p:cBhvr>
                                    </p:animEffect>
                                    <p:set>
                                      <p:cBhvr>
                                        <p:cTn id="85" dur="1" fill="hold">
                                          <p:stCondLst>
                                            <p:cond delay="499"/>
                                          </p:stCondLst>
                                        </p:cTn>
                                        <p:tgtEl>
                                          <p:spTgt spid="67"/>
                                        </p:tgtEl>
                                        <p:attrNameLst>
                                          <p:attrName>style.visibility</p:attrName>
                                        </p:attrNameLst>
                                      </p:cBhvr>
                                      <p:to>
                                        <p:strVal val="hidden"/>
                                      </p:to>
                                    </p:set>
                                  </p:childTnLst>
                                </p:cTn>
                              </p:par>
                            </p:childTnLst>
                          </p:cTn>
                        </p:par>
                        <p:par>
                          <p:cTn id="86" fill="hold">
                            <p:stCondLst>
                              <p:cond delay="2500"/>
                            </p:stCondLst>
                            <p:childTnLst>
                              <p:par>
                                <p:cTn id="87" presetID="10" presetClass="entr" presetSubtype="0" fill="hold" nodeType="afterEffect">
                                  <p:stCondLst>
                                    <p:cond delay="0"/>
                                  </p:stCondLst>
                                  <p:childTnLst>
                                    <p:set>
                                      <p:cBhvr>
                                        <p:cTn id="88" dur="1" fill="hold">
                                          <p:stCondLst>
                                            <p:cond delay="0"/>
                                          </p:stCondLst>
                                        </p:cTn>
                                        <p:tgtEl>
                                          <p:spTgt spid="74"/>
                                        </p:tgtEl>
                                        <p:attrNameLst>
                                          <p:attrName>style.visibility</p:attrName>
                                        </p:attrNameLst>
                                      </p:cBhvr>
                                      <p:to>
                                        <p:strVal val="visible"/>
                                      </p:to>
                                    </p:set>
                                    <p:animEffect transition="in" filter="fade">
                                      <p:cBhvr>
                                        <p:cTn id="89" dur="500"/>
                                        <p:tgtEl>
                                          <p:spTgt spid="74"/>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grpId="1" nodeType="clickEffect">
                                  <p:stCondLst>
                                    <p:cond delay="0"/>
                                  </p:stCondLst>
                                  <p:childTnLst>
                                    <p:animEffect transition="out" filter="fade">
                                      <p:cBhvr>
                                        <p:cTn id="93" dur="300"/>
                                        <p:tgtEl>
                                          <p:spTgt spid="68"/>
                                        </p:tgtEl>
                                      </p:cBhvr>
                                    </p:animEffect>
                                    <p:set>
                                      <p:cBhvr>
                                        <p:cTn id="94" dur="1" fill="hold">
                                          <p:stCondLst>
                                            <p:cond delay="299"/>
                                          </p:stCondLst>
                                        </p:cTn>
                                        <p:tgtEl>
                                          <p:spTgt spid="68"/>
                                        </p:tgtEl>
                                        <p:attrNameLst>
                                          <p:attrName>style.visibility</p:attrName>
                                        </p:attrNameLst>
                                      </p:cBhvr>
                                      <p:to>
                                        <p:strVal val="hidden"/>
                                      </p:to>
                                    </p:se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75"/>
                                        </p:tgtEl>
                                        <p:attrNameLst>
                                          <p:attrName>style.visibility</p:attrName>
                                        </p:attrNameLst>
                                      </p:cBhvr>
                                      <p:to>
                                        <p:strVal val="visible"/>
                                      </p:to>
                                    </p:set>
                                    <p:animEffect transition="in" filter="fade">
                                      <p:cBhvr>
                                        <p:cTn id="98" dur="500"/>
                                        <p:tgtEl>
                                          <p:spTgt spid="75"/>
                                        </p:tgtEl>
                                      </p:cBhvr>
                                    </p:animEffect>
                                  </p:childTnLst>
                                </p:cTn>
                              </p:par>
                            </p:childTnLst>
                          </p:cTn>
                        </p:par>
                        <p:par>
                          <p:cTn id="99" fill="hold">
                            <p:stCondLst>
                              <p:cond delay="1000"/>
                            </p:stCondLst>
                            <p:childTnLst>
                              <p:par>
                                <p:cTn id="100" presetID="42" presetClass="path" presetSubtype="0" decel="50000" fill="hold" nodeType="afterEffect">
                                  <p:stCondLst>
                                    <p:cond delay="0"/>
                                  </p:stCondLst>
                                  <p:childTnLst>
                                    <p:animMotion origin="layout" path="M 4.58333E-6 -4.81481E-6 L -0.13633 0.00463 " pathEditMode="relative" rAng="0" ptsTypes="AA">
                                      <p:cBhvr>
                                        <p:cTn id="101" dur="1000" fill="hold"/>
                                        <p:tgtEl>
                                          <p:spTgt spid="74"/>
                                        </p:tgtEl>
                                        <p:attrNameLst>
                                          <p:attrName>ppt_x</p:attrName>
                                          <p:attrName>ppt_y</p:attrName>
                                        </p:attrNameLst>
                                      </p:cBhvr>
                                      <p:rCtr x="-6979" y="231"/>
                                    </p:animMotion>
                                  </p:childTnLst>
                                </p:cTn>
                              </p:par>
                            </p:childTnLst>
                          </p:cTn>
                        </p:par>
                        <p:par>
                          <p:cTn id="102" fill="hold">
                            <p:stCondLst>
                              <p:cond delay="2000"/>
                            </p:stCondLst>
                            <p:childTnLst>
                              <p:par>
                                <p:cTn id="103" presetID="10" presetClass="exit" presetSubtype="0" fill="hold" nodeType="afterEffect">
                                  <p:stCondLst>
                                    <p:cond delay="500"/>
                                  </p:stCondLst>
                                  <p:childTnLst>
                                    <p:animEffect transition="out" filter="fade">
                                      <p:cBhvr>
                                        <p:cTn id="104" dur="500"/>
                                        <p:tgtEl>
                                          <p:spTgt spid="74"/>
                                        </p:tgtEl>
                                      </p:cBhvr>
                                    </p:animEffect>
                                    <p:set>
                                      <p:cBhvr>
                                        <p:cTn id="105" dur="1" fill="hold">
                                          <p:stCondLst>
                                            <p:cond delay="499"/>
                                          </p:stCondLst>
                                        </p:cTn>
                                        <p:tgtEl>
                                          <p:spTgt spid="74"/>
                                        </p:tgtEl>
                                        <p:attrNameLst>
                                          <p:attrName>style.visibility</p:attrName>
                                        </p:attrNameLst>
                                      </p:cBhvr>
                                      <p:to>
                                        <p:strVal val="hidden"/>
                                      </p:to>
                                    </p:set>
                                  </p:childTnLst>
                                </p:cTn>
                              </p:par>
                            </p:childTnLst>
                          </p:cTn>
                        </p:par>
                        <p:par>
                          <p:cTn id="106" fill="hold">
                            <p:stCondLst>
                              <p:cond delay="3000"/>
                            </p:stCondLst>
                            <p:childTnLst>
                              <p:par>
                                <p:cTn id="107" presetID="42" presetClass="path" presetSubtype="0" decel="50000" fill="hold" nodeType="afterEffect">
                                  <p:stCondLst>
                                    <p:cond delay="0"/>
                                  </p:stCondLst>
                                  <p:childTnLst>
                                    <p:animMotion origin="layout" path="M 0.60794 -0.12754 L 0.29141 -0.12986 " pathEditMode="relative" rAng="0" ptsTypes="AA">
                                      <p:cBhvr>
                                        <p:cTn id="108" dur="700" fill="hold"/>
                                        <p:tgtEl>
                                          <p:spTgt spid="42"/>
                                        </p:tgtEl>
                                        <p:attrNameLst>
                                          <p:attrName>ppt_x</p:attrName>
                                          <p:attrName>ppt_y</p:attrName>
                                        </p:attrNameLst>
                                      </p:cBhvr>
                                      <p:rCtr x="-15833" y="-116"/>
                                    </p:animMotion>
                                  </p:childTnLst>
                                </p:cTn>
                              </p:par>
                            </p:childTnLst>
                          </p:cTn>
                        </p:par>
                        <p:par>
                          <p:cTn id="109" fill="hold">
                            <p:stCondLst>
                              <p:cond delay="4000"/>
                            </p:stCondLst>
                            <p:childTnLst>
                              <p:par>
                                <p:cTn id="110" presetID="42" presetClass="path" presetSubtype="0" decel="50000" fill="hold" nodeType="afterEffect">
                                  <p:stCondLst>
                                    <p:cond delay="0"/>
                                  </p:stCondLst>
                                  <p:childTnLst>
                                    <p:animMotion origin="layout" path="M 0.29141 -0.12986 L 0.22995 -0.00162 " pathEditMode="relative" rAng="0" ptsTypes="AA">
                                      <p:cBhvr>
                                        <p:cTn id="111" dur="400" fill="hold"/>
                                        <p:tgtEl>
                                          <p:spTgt spid="42"/>
                                        </p:tgtEl>
                                        <p:attrNameLst>
                                          <p:attrName>ppt_x</p:attrName>
                                          <p:attrName>ppt_y</p:attrName>
                                        </p:attrNameLst>
                                      </p:cBhvr>
                                      <p:rCtr x="-3073" y="6412"/>
                                    </p:animMotion>
                                  </p:childTnLst>
                                </p:cTn>
                              </p:par>
                            </p:childTnLst>
                          </p:cTn>
                        </p:par>
                        <p:par>
                          <p:cTn id="112" fill="hold">
                            <p:stCondLst>
                              <p:cond delay="4500"/>
                            </p:stCondLst>
                            <p:childTnLst>
                              <p:par>
                                <p:cTn id="113" presetID="42" presetClass="path" presetSubtype="0" decel="50000" fill="hold" nodeType="afterEffect">
                                  <p:stCondLst>
                                    <p:cond delay="0"/>
                                  </p:stCondLst>
                                  <p:childTnLst>
                                    <p:animMotion origin="layout" path="M 0.22995 -0.00162 L 1.45833E-6 -4.44444E-6 " pathEditMode="relative" rAng="0" ptsTypes="AA">
                                      <p:cBhvr>
                                        <p:cTn id="114" dur="600" fill="hold"/>
                                        <p:tgtEl>
                                          <p:spTgt spid="42"/>
                                        </p:tgtEl>
                                        <p:attrNameLst>
                                          <p:attrName>ppt_x</p:attrName>
                                          <p:attrName>ppt_y</p:attrName>
                                        </p:attrNameLst>
                                      </p:cBhvr>
                                      <p:rCtr x="-11523" y="0"/>
                                    </p:animMotion>
                                  </p:childTnLst>
                                </p:cTn>
                              </p:par>
                            </p:childTnLst>
                          </p:cTn>
                        </p:par>
                        <p:par>
                          <p:cTn id="115" fill="hold">
                            <p:stCondLst>
                              <p:cond delay="5500"/>
                            </p:stCondLst>
                            <p:childTnLst>
                              <p:par>
                                <p:cTn id="116" presetID="10" presetClass="exit" presetSubtype="0" fill="hold" nodeType="afterEffect">
                                  <p:stCondLst>
                                    <p:cond delay="0"/>
                                  </p:stCondLst>
                                  <p:childTnLst>
                                    <p:animEffect transition="out" filter="fade">
                                      <p:cBhvr>
                                        <p:cTn id="117" dur="500"/>
                                        <p:tgtEl>
                                          <p:spTgt spid="42"/>
                                        </p:tgtEl>
                                      </p:cBhvr>
                                    </p:animEffect>
                                    <p:set>
                                      <p:cBhvr>
                                        <p:cTn id="118" dur="1" fill="hold">
                                          <p:stCondLst>
                                            <p:cond delay="499"/>
                                          </p:stCondLst>
                                        </p:cTn>
                                        <p:tgtEl>
                                          <p:spTgt spid="4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xit" presetSubtype="0" fill="hold" grpId="1" nodeType="clickEffect">
                                  <p:stCondLst>
                                    <p:cond delay="0"/>
                                  </p:stCondLst>
                                  <p:childTnLst>
                                    <p:animEffect transition="out" filter="fade">
                                      <p:cBhvr>
                                        <p:cTn id="122" dur="300"/>
                                        <p:tgtEl>
                                          <p:spTgt spid="75"/>
                                        </p:tgtEl>
                                      </p:cBhvr>
                                    </p:animEffect>
                                    <p:set>
                                      <p:cBhvr>
                                        <p:cTn id="123" dur="1" fill="hold">
                                          <p:stCondLst>
                                            <p:cond delay="299"/>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61" grpId="0" animBg="1"/>
      <p:bldP spid="61" grpId="1" animBg="1"/>
      <p:bldP spid="62" grpId="0" animBg="1"/>
      <p:bldP spid="62" grpId="1" animBg="1"/>
      <p:bldP spid="68" grpId="0" animBg="1"/>
      <p:bldP spid="68" grpId="1" animBg="1"/>
      <p:bldP spid="75" grpId="0" animBg="1"/>
      <p:bldP spid="7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a:t>
            </a:r>
            <a:endParaRPr lang="zh-CN" altLang="en-US">
              <a:latin typeface="+mn-ea"/>
            </a:endParaRP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有顺序编号的结构称为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序列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元组 </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列表的声明形式   </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 = [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空列表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 = [1, 3, 5]</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列表中的元素以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b="1">
                <a:solidFill>
                  <a:srgbClr val="C00000"/>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相隔</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圆角矩形标注 8"/>
          <p:cNvSpPr/>
          <p:nvPr/>
        </p:nvSpPr>
        <p:spPr>
          <a:xfrm>
            <a:off x="3935760" y="2961420"/>
            <a:ext cx="3165673" cy="648072"/>
          </a:xfrm>
          <a:prstGeom prst="wedgeRoundRectCallout">
            <a:avLst>
              <a:gd name="adj1" fmla="val -81861"/>
              <a:gd name="adj2" fmla="val -4772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不可修改的列表</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a:t>
            </a:r>
            <a:r>
              <a:rPr lang="en-US" altLang="zh-CN">
                <a:latin typeface="+mn-ea"/>
              </a:rPr>
              <a:t>list</a:t>
            </a:r>
            <a:r>
              <a:rPr lang="zh-CN" altLang="en-US">
                <a:latin typeface="+mn-ea"/>
              </a:rPr>
              <a:t>）</a:t>
            </a:r>
            <a:endParaRPr lang="zh-CN" altLang="en-US">
              <a:latin typeface="+mn-ea"/>
            </a:endParaRP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列表中的元素类型可以是不一样的</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优点：给编程者带来许多便利</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注意：对列表元素进行操作时需注意元素类型</a:t>
            </a:r>
            <a:endParaRPr lang="zh-CN" altLang="en-US" sz="3200">
              <a:solidFill>
                <a:srgbClr val="C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911424" y="2276872"/>
          <a:ext cx="10297144" cy="67899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tblGrid>
              <a:tr h="678993">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L = [</a:t>
                      </a:r>
                      <a:r>
                        <a:rPr lang="en-US" altLang="zh-CN" sz="2400">
                          <a:solidFill>
                            <a:srgbClr val="F5871F"/>
                          </a:solidFill>
                          <a:latin typeface="Consolas" panose="020B0609020204030204" pitchFamily="49" charset="0"/>
                        </a:rPr>
                        <a:t>1</a:t>
                      </a:r>
                      <a:r>
                        <a:rPr lang="zh-CN" altLang="en-US"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zh-CN" altLang="en-US"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a:t>
                      </a:r>
                      <a:endParaRPr lang="zh-CN" altLang="en-US" sz="24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endParaRPr lang="zh-CN" altLang="en-US">
              <a:latin typeface="+mn-ea"/>
            </a:endParaRPr>
          </a:p>
        </p:txBody>
      </p:sp>
      <p:sp>
        <p:nvSpPr>
          <p:cNvPr id="3" name="内容占位符 2"/>
          <p:cNvSpPr>
            <a:spLocks noGrp="1"/>
          </p:cNvSpPr>
          <p:nvPr>
            <p:ph idx="1"/>
          </p:nvPr>
        </p:nvSpPr>
        <p:spPr>
          <a:xfrm>
            <a:off x="609600" y="1484312"/>
            <a:ext cx="10972800" cy="3024808"/>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索引</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序列中所有元素都有索引号</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索引号为正数时，从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0</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开始递增</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索引号为负数时，表示从序列的最后一个元素开始计数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nvGraphicFramePr>
        <p:xfrm>
          <a:off x="947428" y="4365104"/>
          <a:ext cx="10297144"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L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print(L[</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1.3</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endParaRPr lang="zh-CN" altLang="en-US">
              <a:latin typeface="+mn-ea"/>
            </a:endParaRPr>
          </a:p>
        </p:txBody>
      </p:sp>
      <p:sp>
        <p:nvSpPr>
          <p:cNvPr id="3" name="内容占位符 2"/>
          <p:cNvSpPr>
            <a:spLocks noGrp="1"/>
          </p:cNvSpPr>
          <p:nvPr>
            <p:ph idx="1"/>
          </p:nvPr>
        </p:nvSpPr>
        <p:spPr>
          <a:xfrm>
            <a:off x="609600" y="1484312"/>
            <a:ext cx="10972800" cy="5617096"/>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分片</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L[index1:index2]</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L[index1:]</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L[:index2]</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L[index1:index2:stride]</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步长：默认为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可以大于</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，可以取负数，但不能为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0</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圆角矩形标注 4"/>
          <p:cNvSpPr/>
          <p:nvPr/>
        </p:nvSpPr>
        <p:spPr>
          <a:xfrm>
            <a:off x="2503730" y="872903"/>
            <a:ext cx="2952328" cy="1008112"/>
          </a:xfrm>
          <a:prstGeom prst="wedgeRoundRectCallout">
            <a:avLst>
              <a:gd name="adj1" fmla="val -42652"/>
              <a:gd name="adj2" fmla="val 7247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分片结果中</a:t>
            </a:r>
            <a:r>
              <a:rPr lang="zh-CN" altLang="en-US" sz="2800">
                <a:solidFill>
                  <a:srgbClr val="C00000"/>
                </a:solidFill>
                <a:latin typeface="微软雅黑" panose="020B0503020204020204" pitchFamily="34" charset="-122"/>
                <a:ea typeface="微软雅黑" panose="020B0503020204020204" pitchFamily="34" charset="-122"/>
              </a:rPr>
              <a:t>第一个元素</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的索引号</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1883532" y="2204864"/>
            <a:ext cx="126014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287688" y="2204864"/>
            <a:ext cx="129614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5456058" y="1988368"/>
            <a:ext cx="3232230" cy="1008112"/>
          </a:xfrm>
          <a:prstGeom prst="wedgeRoundRectCallout">
            <a:avLst>
              <a:gd name="adj1" fmla="val -72656"/>
              <a:gd name="adj2" fmla="val -10671"/>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en-US" altLang="zh-CN" sz="2800">
                <a:solidFill>
                  <a:srgbClr val="C00000"/>
                </a:solidFill>
                <a:latin typeface="微软雅黑" panose="020B0503020204020204" pitchFamily="34" charset="-122"/>
                <a:ea typeface="微软雅黑" panose="020B0503020204020204" pitchFamily="34" charset="-122"/>
              </a:rPr>
              <a:t>index2 - 1</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rgbClr val="C00000"/>
                </a:solidFill>
                <a:latin typeface="微软雅黑" panose="020B0503020204020204" pitchFamily="34" charset="-122"/>
                <a:ea typeface="微软雅黑" panose="020B0503020204020204" pitchFamily="34" charset="-122"/>
              </a:rPr>
              <a:t>最后一个元素的索引号</a:t>
            </a:r>
            <a:endParaRPr lang="zh-CN" altLang="en-US" sz="2800">
              <a:solidFill>
                <a:srgbClr val="C00000"/>
              </a:solidFill>
              <a:latin typeface="微软雅黑" panose="020B0503020204020204" pitchFamily="34" charset="-122"/>
              <a:ea typeface="微软雅黑" panose="020B0503020204020204" pitchFamily="34" charset="-122"/>
            </a:endParaRPr>
          </a:p>
        </p:txBody>
      </p:sp>
      <p:sp>
        <p:nvSpPr>
          <p:cNvPr id="10" name="圆角矩形标注 9"/>
          <p:cNvSpPr/>
          <p:nvPr/>
        </p:nvSpPr>
        <p:spPr>
          <a:xfrm>
            <a:off x="6384032" y="4650922"/>
            <a:ext cx="1224136" cy="611832"/>
          </a:xfrm>
          <a:prstGeom prst="wedgeRoundRectCallout">
            <a:avLst>
              <a:gd name="adj1" fmla="val -78445"/>
              <a:gd name="adj2" fmla="val 2421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步长</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4727848" y="4725144"/>
            <a:ext cx="108012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10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1000"/>
                                        <p:tgtEl>
                                          <p:spTgt spid="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heel(1)">
                                      <p:cBhvr>
                                        <p:cTn id="25" dur="1000"/>
                                        <p:tgtEl>
                                          <p:spTgt spid="11"/>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animBg="1"/>
      <p:bldP spid="7" grpId="0" animBg="1"/>
      <p:bldP spid="8" grpId="0" animBg="1"/>
      <p:bldP spid="10" grpId="0" animBg="1"/>
      <p:bldP spid="1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endParaRPr lang="zh-CN" altLang="en-US">
              <a:latin typeface="+mn-ea"/>
            </a:endParaRPr>
          </a:p>
        </p:txBody>
      </p:sp>
      <p:sp>
        <p:nvSpPr>
          <p:cNvPr id="3" name="内容占位符 2"/>
          <p:cNvSpPr>
            <a:spLocks noGrp="1"/>
          </p:cNvSpPr>
          <p:nvPr>
            <p:ph idx="1"/>
          </p:nvPr>
        </p:nvSpPr>
        <p:spPr>
          <a:xfrm>
            <a:off x="609600" y="1484312"/>
            <a:ext cx="10972800" cy="367288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加：序列相加表示连接</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30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乘：序列重复多次</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nvGraphicFramePr>
        <p:xfrm>
          <a:off x="947428" y="2213986"/>
          <a:ext cx="10297144" cy="204310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L1 =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L2 =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L = L1 + L2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print(L)</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 1.3, '2', 'China', ['I', 'am', 'another', 'list']]</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graphicFrame>
        <p:nvGraphicFramePr>
          <p:cNvPr id="10" name="表格 9"/>
          <p:cNvGraphicFramePr>
            <a:graphicFrameLocks noGrp="1"/>
          </p:cNvGraphicFramePr>
          <p:nvPr/>
        </p:nvGraphicFramePr>
        <p:xfrm>
          <a:off x="947453" y="5187305"/>
          <a:ext cx="10297144"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L =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"love"</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"Python"</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print(L*</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['I', 'love', 'Python', 'I', 'love', 'Python']</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
        <p:nvSpPr>
          <p:cNvPr id="8" name="圆角矩形标注 7"/>
          <p:cNvSpPr/>
          <p:nvPr/>
        </p:nvSpPr>
        <p:spPr>
          <a:xfrm>
            <a:off x="5807968" y="1175761"/>
            <a:ext cx="3816424" cy="1008112"/>
          </a:xfrm>
          <a:prstGeom prst="wedgeRoundRectCallout">
            <a:avLst>
              <a:gd name="adj1" fmla="val -60141"/>
              <a:gd name="adj2" fmla="val 2334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进行连接的两个序列必须具有相同的类型</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列表方法</a:t>
            </a:r>
            <a:endParaRPr lang="zh-CN" altLang="en-US">
              <a:latin typeface="+mn-ea"/>
            </a:endParaRPr>
          </a:p>
        </p:txBody>
      </p:sp>
      <p:sp>
        <p:nvSpPr>
          <p:cNvPr id="3" name="内容占位符 2"/>
          <p:cNvSpPr>
            <a:spLocks noGrp="1"/>
          </p:cNvSpPr>
          <p:nvPr>
            <p:ph idx="1"/>
          </p:nvPr>
        </p:nvSpPr>
        <p:spPr>
          <a:xfrm>
            <a:off x="609600" y="1484312"/>
            <a:ext cx="707057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[1, 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nvGraphicFramePr>
        <p:xfrm>
          <a:off x="925216" y="2348880"/>
          <a:ext cx="10657184" cy="3888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gridCol w="1944216"/>
                <a:gridCol w="4392488"/>
                <a:gridCol w="1584176"/>
                <a:gridCol w="2249635"/>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rgbClr val="C00000"/>
                          </a:solidFill>
                          <a:latin typeface="微软雅黑" panose="020B0503020204020204" pitchFamily="34" charset="-122"/>
                          <a:ea typeface="微软雅黑" panose="020B0503020204020204" pitchFamily="34" charset="-122"/>
                        </a:rPr>
                        <a:t>s.append</a:t>
                      </a:r>
                      <a:r>
                        <a:rPr lang="en-US" altLang="zh-CN" sz="2400">
                          <a:solidFill>
                            <a:srgbClr val="C00000"/>
                          </a:solidFill>
                          <a:latin typeface="微软雅黑" panose="020B0503020204020204" pitchFamily="34" charset="-122"/>
                          <a:ea typeface="微软雅黑" panose="020B0503020204020204" pitchFamily="34" charset="-122"/>
                        </a:rPr>
                        <a:t>(x)</a:t>
                      </a:r>
                      <a:endParaRPr lang="zh-CN" altLang="en-US" sz="2400">
                        <a:solidFill>
                          <a:srgbClr val="C00000"/>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rgbClr val="C00000"/>
                          </a:solidFill>
                          <a:latin typeface="微软雅黑" panose="020B0503020204020204" pitchFamily="34" charset="-122"/>
                          <a:ea typeface="微软雅黑" panose="020B0503020204020204" pitchFamily="34" charset="-122"/>
                        </a:rPr>
                        <a:t>将一个数据添加到列表</a:t>
                      </a:r>
                      <a:r>
                        <a:rPr lang="en-US" altLang="zh-CN" sz="2400">
                          <a:solidFill>
                            <a:srgbClr val="C00000"/>
                          </a:solidFill>
                          <a:latin typeface="微软雅黑" panose="020B0503020204020204" pitchFamily="34" charset="-122"/>
                          <a:ea typeface="微软雅黑" panose="020B0503020204020204" pitchFamily="34" charset="-122"/>
                        </a:rPr>
                        <a:t>s</a:t>
                      </a:r>
                      <a:r>
                        <a:rPr lang="zh-CN" altLang="en-US" sz="2400">
                          <a:solidFill>
                            <a:srgbClr val="C00000"/>
                          </a:solidFill>
                          <a:latin typeface="微软雅黑" panose="020B0503020204020204" pitchFamily="34" charset="-122"/>
                          <a:ea typeface="微软雅黑" panose="020B0503020204020204" pitchFamily="34" charset="-122"/>
                        </a:rPr>
                        <a:t>的末尾</a:t>
                      </a:r>
                      <a:endParaRPr lang="zh-CN" altLang="en-US" sz="2400">
                        <a:solidFill>
                          <a:srgbClr val="C00000"/>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2,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s.clear</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删除列表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的所有元素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s.copy</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返回与</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内容一样的列表</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s.count(x)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统计</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元素在列表中出现的次数</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s.extend</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添加到列表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的末尾</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 '4']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2, '3', '4']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列表方法</a:t>
            </a:r>
            <a:endParaRPr lang="zh-CN" altLang="en-US">
              <a:latin typeface="+mn-ea"/>
            </a:endParaRPr>
          </a:p>
        </p:txBody>
      </p:sp>
      <p:sp>
        <p:nvSpPr>
          <p:cNvPr id="3" name="内容占位符 2"/>
          <p:cNvSpPr>
            <a:spLocks noGrp="1"/>
          </p:cNvSpPr>
          <p:nvPr>
            <p:ph idx="1"/>
          </p:nvPr>
        </p:nvSpPr>
        <p:spPr>
          <a:xfrm>
            <a:off x="609600" y="1484312"/>
            <a:ext cx="707057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[1, 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nvGraphicFramePr>
        <p:xfrm>
          <a:off x="925216" y="2348880"/>
          <a:ext cx="10657184" cy="3240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gridCol w="1944216"/>
                <a:gridCol w="4756123"/>
                <a:gridCol w="1220541"/>
                <a:gridCol w="2249635"/>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s.insert</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将数据</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插入到</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的第</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号位置</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0,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 1, 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s.pop(</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第</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i</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号元素弹出并返回其值</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0 </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或 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或 </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8</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s.remove</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删除列表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中第一个值为</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的元素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9</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s.reverse</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反转</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中的所有元素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 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内建函数</a:t>
            </a:r>
            <a:endParaRPr lang="zh-CN" altLang="en-US">
              <a:latin typeface="+mn-ea"/>
            </a:endParaRPr>
          </a:p>
        </p:txBody>
      </p:sp>
      <p:sp>
        <p:nvSpPr>
          <p:cNvPr id="3" name="内容占位符 2"/>
          <p:cNvSpPr>
            <a:spLocks noGrp="1"/>
          </p:cNvSpPr>
          <p:nvPr>
            <p:ph idx="1"/>
          </p:nvPr>
        </p:nvSpPr>
        <p:spPr>
          <a:xfrm>
            <a:off x="609600" y="1484312"/>
            <a:ext cx="10598968" cy="1224608"/>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提供了求长度、最大值和最小值的内建函数，分别为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len(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max(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min(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1768624" y="2659892"/>
          <a:ext cx="8280920" cy="3840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280920"/>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nums = [</a:t>
                      </a:r>
                      <a:r>
                        <a:rPr lang="en-US" altLang="zh-CN" sz="2400">
                          <a:solidFill>
                            <a:srgbClr val="F5871F"/>
                          </a:solidFill>
                          <a:latin typeface="Consolas" panose="020B0609020204030204" pitchFamily="49" charset="0"/>
                        </a:rPr>
                        <a:t>300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400</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数列长度</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print(len(nums))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数列最大值</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print(max(nums))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数列最小值</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print(min(nums))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500</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100</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元组（</a:t>
            </a:r>
            <a:r>
              <a:rPr lang="en-US" altLang="zh-CN">
                <a:latin typeface="+mn-ea"/>
              </a:rPr>
              <a:t>tuple</a:t>
            </a:r>
            <a:r>
              <a:rPr lang="zh-CN" altLang="en-US">
                <a:latin typeface="+mn-ea"/>
              </a:rPr>
              <a:t>）</a:t>
            </a:r>
            <a:endParaRPr lang="zh-CN" altLang="en-US">
              <a:latin typeface="+mn-ea"/>
            </a:endParaRPr>
          </a:p>
        </p:txBody>
      </p:sp>
      <p:sp>
        <p:nvSpPr>
          <p:cNvPr id="3" name="内容占位符 2"/>
          <p:cNvSpPr>
            <a:spLocks noGrp="1"/>
          </p:cNvSpPr>
          <p:nvPr>
            <p:ph idx="1"/>
          </p:nvPr>
        </p:nvSpPr>
        <p:spPr>
          <a:xfrm>
            <a:off x="609600" y="1484312"/>
            <a:ext cx="10972800" cy="15126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元组与数列类似，不同之处在于</a:t>
            </a:r>
            <a:r>
              <a:rPr lang="zh-CN" altLang="en-US" sz="3200">
                <a:solidFill>
                  <a:srgbClr val="C00000"/>
                </a:solidFill>
                <a:latin typeface="微软雅黑" panose="020B0503020204020204" pitchFamily="34" charset="-122"/>
                <a:ea typeface="微软雅黑" panose="020B0503020204020204" pitchFamily="34" charset="-122"/>
              </a:rPr>
              <a:t>元组的元素不能修改</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元组的创建：使用逗号分隔的一些值，会自动创建为元组</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nvGraphicFramePr>
        <p:xfrm>
          <a:off x="1775520" y="3645024"/>
          <a:ext cx="8280920"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280920"/>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nums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3</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4</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print(nums)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(1, 3, 2, 4)</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
        <p:nvSpPr>
          <p:cNvPr id="10" name="圆角矩形标注 9"/>
          <p:cNvSpPr/>
          <p:nvPr/>
        </p:nvSpPr>
        <p:spPr>
          <a:xfrm>
            <a:off x="5447928" y="2996952"/>
            <a:ext cx="2672426" cy="1008112"/>
          </a:xfrm>
          <a:prstGeom prst="wedgeRoundRectCallout">
            <a:avLst>
              <a:gd name="adj1" fmla="val -56725"/>
              <a:gd name="adj2" fmla="val 25660"/>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通常会使用括号将值括起来</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字符串类型</a:t>
            </a:r>
            <a:endParaRPr lang="en-US" altLang="zh-CN" sz="3200">
              <a:solidFill>
                <a:srgbClr val="C00000"/>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endParaRPr lang="zh-CN" altLang="en-US"/>
          </a:p>
        </p:txBody>
      </p:sp>
      <p:sp>
        <p:nvSpPr>
          <p:cNvPr id="3" name="内容占位符 2"/>
          <p:cNvSpPr>
            <a:spLocks noGrp="1"/>
          </p:cNvSpPr>
          <p:nvPr>
            <p:ph idx="1"/>
          </p:nvPr>
        </p:nvSpPr>
        <p:spPr>
          <a:xfrm>
            <a:off x="609600" y="1484313"/>
            <a:ext cx="10972800" cy="3384848"/>
          </a:xfrm>
        </p:spPr>
        <p:txBody>
          <a:bodyPr/>
          <a:lstStyle/>
          <a:p>
            <a:pPr eaLnBrk="1">
              <a:lnSpc>
                <a:spcPct val="120000"/>
              </a:lnSpc>
            </a:pPr>
            <a:r>
              <a:rPr lang="zh-CN" altLang="en-US" sz="3200">
                <a:solidFill>
                  <a:srgbClr val="C00000"/>
                </a:solidFill>
                <a:latin typeface="微软雅黑" panose="020B0503020204020204" pitchFamily="34" charset="-122"/>
                <a:ea typeface="微软雅黑" panose="020B0503020204020204" pitchFamily="34" charset="-122"/>
              </a:rPr>
              <a:t>程序（</a:t>
            </a:r>
            <a:r>
              <a:rPr lang="en-US" altLang="zh-CN" sz="3200">
                <a:solidFill>
                  <a:srgbClr val="C00000"/>
                </a:solidFill>
                <a:latin typeface="微软雅黑" panose="020B0503020204020204" pitchFamily="34" charset="-122"/>
                <a:ea typeface="微软雅黑" panose="020B0503020204020204" pitchFamily="34" charset="-122"/>
              </a:rPr>
              <a:t>program</a:t>
            </a:r>
            <a:r>
              <a:rPr lang="zh-CN" altLang="en-US"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：为解决某一问题而设计的一系列指令，能被计算机识别和执行。</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rgbClr val="C00000"/>
                </a:solidFill>
                <a:latin typeface="微软雅黑" panose="020B0503020204020204" pitchFamily="34" charset="-122"/>
                <a:ea typeface="微软雅黑" panose="020B0503020204020204" pitchFamily="34" charset="-122"/>
              </a:rPr>
              <a:t>程序设计语言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：用于书写计算机程序的语言。人与计算机打交道时交流信息的一类媒介和工具，由语句（</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statement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）组成。</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椭圆形标注 3"/>
          <p:cNvSpPr/>
          <p:nvPr/>
        </p:nvSpPr>
        <p:spPr>
          <a:xfrm>
            <a:off x="5303912" y="4869161"/>
            <a:ext cx="3456384" cy="1440160"/>
          </a:xfrm>
          <a:prstGeom prst="wedgeEllipseCallout">
            <a:avLst>
              <a:gd name="adj1" fmla="val -43131"/>
              <a:gd name="adj2" fmla="val -79069"/>
            </a:avLst>
          </a:prstGeom>
          <a:solidFill>
            <a:schemeClr val="accent5">
              <a:lumMod val="90000"/>
            </a:schemeClr>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程序设计语言都有哪些呢</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字符串类型</a:t>
            </a:r>
            <a:endParaRPr lang="zh-CN" altLang="en-US">
              <a:latin typeface="+mn-ea"/>
            </a:endParaRPr>
          </a:p>
        </p:txBody>
      </p:sp>
      <p:sp>
        <p:nvSpPr>
          <p:cNvPr id="3" name="内容占位符 2"/>
          <p:cNvSpPr>
            <a:spLocks noGrp="1"/>
          </p:cNvSpPr>
          <p:nvPr>
            <p:ph idx="1"/>
          </p:nvPr>
        </p:nvSpPr>
        <p:spPr>
          <a:xfrm>
            <a:off x="609600" y="1484312"/>
            <a:ext cx="11175032"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字符串表示方式</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单引号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例：</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'hello world!'</a:t>
            </a:r>
            <a:endParaRPr lang="en-US" altLang="zh-CN" sz="2800">
              <a:solidFill>
                <a:schemeClr val="tx1">
                  <a:lumMod val="75000"/>
                  <a:lumOff val="25000"/>
                </a:schemeClr>
              </a:solidFill>
              <a:latin typeface="Consolas" panose="020B0609020204030204" pitchFamily="49" charset="0"/>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双引号  例：</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"hello world!"</a:t>
            </a:r>
            <a:endParaRPr lang="en-US" altLang="zh-CN" sz="2800">
              <a:solidFill>
                <a:schemeClr val="tx1">
                  <a:lumMod val="75000"/>
                  <a:lumOff val="25000"/>
                </a:schemeClr>
              </a:solidFill>
              <a:latin typeface="Consolas" panose="020B0609020204030204" pitchFamily="49" charset="0"/>
              <a:ea typeface="微软雅黑" panose="020B0503020204020204" pitchFamily="34" charset="-122"/>
            </a:endParaRPr>
          </a:p>
          <a:p>
            <a:pPr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注意：</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或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本身只是一种表示方式，不是字符串的一部分</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表示字符串时，其中可以直接出现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使用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表示字符串时，其中可以直接出现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字符串内既包含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又包含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时，可使用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进行转义</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圆角矩形 7"/>
          <p:cNvSpPr/>
          <p:nvPr/>
        </p:nvSpPr>
        <p:spPr>
          <a:xfrm>
            <a:off x="1631504" y="3789040"/>
            <a:ext cx="576064"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圆角矩形 8"/>
          <p:cNvSpPr/>
          <p:nvPr/>
        </p:nvSpPr>
        <p:spPr>
          <a:xfrm>
            <a:off x="2639616" y="3789040"/>
            <a:ext cx="576064"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2423592" y="4293096"/>
            <a:ext cx="576064"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8472264" y="4280642"/>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2423592" y="4797152"/>
            <a:ext cx="576064"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8478688" y="478469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4151784"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5663952"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7896200"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字符串类型的部分应用</a:t>
            </a:r>
            <a:endParaRPr lang="zh-CN" altLang="en-US">
              <a:latin typeface="+mn-ea"/>
            </a:endParaRPr>
          </a:p>
        </p:txBody>
      </p:sp>
      <p:sp>
        <p:nvSpPr>
          <p:cNvPr id="3" name="内容占位符 2"/>
          <p:cNvSpPr>
            <a:spLocks noGrp="1"/>
          </p:cNvSpPr>
          <p:nvPr>
            <p:ph idx="1"/>
          </p:nvPr>
        </p:nvSpPr>
        <p:spPr>
          <a:xfrm>
            <a:off x="609600" y="1484312"/>
            <a:ext cx="11103024" cy="352886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字符串主要用在输入和输出，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input(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函数为输入函数。</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input(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函数返回字符串类型</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字符串类型与数值型相互转化</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数值型转化成字符串类型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str( )</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字符串类型转化成数值型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int(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float(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947428" y="4869160"/>
          <a:ext cx="5508612" cy="16773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 = input(</a:t>
                      </a:r>
                      <a:r>
                        <a:rPr lang="en-US" altLang="zh-CN" sz="2400">
                          <a:solidFill>
                            <a:srgbClr val="718C00"/>
                          </a:solidFill>
                          <a:latin typeface="Consolas" panose="020B0609020204030204" pitchFamily="49" charset="0"/>
                        </a:rPr>
                        <a:t>"Enter:"</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 = 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TypeError: must be str, not int</a:t>
                      </a:r>
                      <a:endParaRPr lang="en-US" altLang="zh-CN" sz="2400" b="0" i="1" kern="1200">
                        <a:solidFill>
                          <a:srgbClr val="C00000"/>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graphicFrame>
        <p:nvGraphicFramePr>
          <p:cNvPr id="9" name="表格 8"/>
          <p:cNvGraphicFramePr>
            <a:graphicFrameLocks noGrp="1"/>
          </p:cNvGraphicFramePr>
          <p:nvPr/>
        </p:nvGraphicFramePr>
        <p:xfrm>
          <a:off x="6793868" y="4869160"/>
          <a:ext cx="4486708" cy="16773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486708"/>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 = int(input(</a:t>
                      </a:r>
                      <a:r>
                        <a:rPr lang="en-US" altLang="zh-CN" sz="2400">
                          <a:solidFill>
                            <a:srgbClr val="718C00"/>
                          </a:solidFill>
                          <a:latin typeface="Consolas" panose="020B0609020204030204" pitchFamily="49" charset="0"/>
                        </a:rPr>
                        <a:t>"Enter:"</a:t>
                      </a:r>
                      <a:r>
                        <a:rPr lang="en-US" altLang="zh-CN" sz="2400">
                          <a:solidFill>
                            <a:srgbClr val="000000"/>
                          </a:solidFill>
                          <a:latin typeface="Consolas" panose="020B0609020204030204" pitchFamily="49" charset="0"/>
                        </a:rPr>
                        <a:t>))</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 = 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7</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
        <p:nvSpPr>
          <p:cNvPr id="10" name="圆角矩形标注 9"/>
          <p:cNvSpPr/>
          <p:nvPr/>
        </p:nvSpPr>
        <p:spPr>
          <a:xfrm>
            <a:off x="4583832" y="4869160"/>
            <a:ext cx="208823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键盘输入</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6</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程序报错</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圆角矩形标注 10"/>
          <p:cNvSpPr/>
          <p:nvPr/>
        </p:nvSpPr>
        <p:spPr>
          <a:xfrm>
            <a:off x="9480376" y="5538394"/>
            <a:ext cx="2088232" cy="1008112"/>
          </a:xfrm>
          <a:prstGeom prst="wedgeRoundRectCallout">
            <a:avLst>
              <a:gd name="adj1" fmla="val -66070"/>
              <a:gd name="adj2" fmla="val -220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键盘输入</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6</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结果输出</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7</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字符串的格式化</a:t>
            </a:r>
            <a:endParaRPr lang="zh-CN" altLang="en-US">
              <a:latin typeface="+mn-ea"/>
            </a:endParaRPr>
          </a:p>
        </p:txBody>
      </p:sp>
      <p:sp>
        <p:nvSpPr>
          <p:cNvPr id="3" name="内容占位符 2"/>
          <p:cNvSpPr>
            <a:spLocks noGrp="1"/>
          </p:cNvSpPr>
          <p:nvPr>
            <p:ph idx="1"/>
          </p:nvPr>
        </p:nvSpPr>
        <p:spPr>
          <a:xfrm>
            <a:off x="609600" y="2132856"/>
            <a:ext cx="11319048" cy="1872208"/>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在开发时经常遇到如上字符串，其中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xx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部分内容是根据变量变化的，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中提供了一种使用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实现的格式化字符串方法。</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7" name="表格 16"/>
          <p:cNvGraphicFramePr>
            <a:graphicFrameLocks noGrp="1"/>
          </p:cNvGraphicFramePr>
          <p:nvPr/>
        </p:nvGraphicFramePr>
        <p:xfrm>
          <a:off x="2135560" y="1484784"/>
          <a:ext cx="7776864" cy="5228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776864"/>
              </a:tblGrid>
              <a:tr h="52284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a:solidFill>
                            <a:srgbClr val="000000"/>
                          </a:solidFill>
                          <a:latin typeface="微软雅黑" panose="020B0503020204020204" pitchFamily="34" charset="-122"/>
                          <a:ea typeface="微软雅黑" panose="020B0503020204020204" pitchFamily="34" charset="-122"/>
                        </a:rPr>
                        <a:t>"</a:t>
                      </a:r>
                      <a:r>
                        <a:rPr lang="zh-CN" altLang="en-US" sz="2400" b="0">
                          <a:solidFill>
                            <a:srgbClr val="000000"/>
                          </a:solidFill>
                          <a:latin typeface="微软雅黑" panose="020B0503020204020204" pitchFamily="34" charset="-122"/>
                          <a:ea typeface="微软雅黑" panose="020B0503020204020204" pitchFamily="34" charset="-122"/>
                        </a:rPr>
                        <a:t>亲爱的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你好！你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月的话费是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，余额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元。</a:t>
                      </a:r>
                      <a:r>
                        <a:rPr lang="en-US" altLang="zh-CN" sz="2400" b="0">
                          <a:solidFill>
                            <a:srgbClr val="000000"/>
                          </a:solidFill>
                          <a:latin typeface="微软雅黑" panose="020B0503020204020204" pitchFamily="34" charset="-122"/>
                          <a:ea typeface="微软雅黑" panose="020B0503020204020204" pitchFamily="34" charset="-122"/>
                        </a:rPr>
                        <a:t>"</a:t>
                      </a:r>
                      <a:endParaRPr lang="en-US" altLang="zh-CN" sz="2400" b="0">
                        <a:solidFill>
                          <a:srgbClr val="000000"/>
                        </a:solidFill>
                        <a:latin typeface="微软雅黑" panose="020B0503020204020204" pitchFamily="34" charset="-122"/>
                        <a:ea typeface="微软雅黑" panose="020B0503020204020204" pitchFamily="34" charset="-122"/>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graphicFrame>
        <p:nvGraphicFramePr>
          <p:cNvPr id="18" name="表格 17"/>
          <p:cNvGraphicFramePr>
            <a:graphicFrameLocks noGrp="1"/>
          </p:cNvGraphicFramePr>
          <p:nvPr/>
        </p:nvGraphicFramePr>
        <p:xfrm>
          <a:off x="2135560" y="4132412"/>
          <a:ext cx="7272808" cy="10247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272808"/>
              </a:tblGrid>
              <a:tr h="51239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"My name is %s!"</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51239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My name is Tom!</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graphicFrame>
        <p:nvGraphicFramePr>
          <p:cNvPr id="19" name="表格 18"/>
          <p:cNvGraphicFramePr>
            <a:graphicFrameLocks noGrp="1"/>
          </p:cNvGraphicFramePr>
          <p:nvPr/>
        </p:nvGraphicFramePr>
        <p:xfrm>
          <a:off x="2135560" y="5356548"/>
          <a:ext cx="7272808" cy="10247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272808"/>
              </a:tblGrid>
              <a:tr h="51239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"Hello %s, I am %d!"</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17</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51239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Hello Tom, I am 17!</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
        <p:nvSpPr>
          <p:cNvPr id="21" name="圆角矩形 20"/>
          <p:cNvSpPr/>
          <p:nvPr/>
        </p:nvSpPr>
        <p:spPr>
          <a:xfrm>
            <a:off x="7824192" y="2840482"/>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字符串的格式化</a:t>
            </a:r>
            <a:endParaRPr lang="zh-CN" altLang="en-US">
              <a:latin typeface="+mn-ea"/>
            </a:endParaRPr>
          </a:p>
        </p:txBody>
      </p:sp>
      <p:sp>
        <p:nvSpPr>
          <p:cNvPr id="3" name="内容占位符 2"/>
          <p:cNvSpPr>
            <a:spLocks noGrp="1"/>
          </p:cNvSpPr>
          <p:nvPr>
            <p:ph idx="1"/>
          </p:nvPr>
        </p:nvSpPr>
        <p:spPr>
          <a:xfrm>
            <a:off x="609600" y="3212976"/>
            <a:ext cx="11175032" cy="3384376"/>
          </a:xfrm>
        </p:spPr>
        <p:txBody>
          <a:bodyPr/>
          <a:lstStyle/>
          <a:p>
            <a:pPr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常见转换说明符</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%s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字符串</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%f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浮点数</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cs typeface="+mn-cs"/>
              </a:rPr>
              <a:t>注意：</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不确定用什么时，</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%s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永远起作用，会把任何类型转换为字符串</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字符串中有</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字符时，用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转义来表示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marL="457200" lvl="1" indent="0" eaLnBrk="1">
              <a:spcBef>
                <a:spcPts val="600"/>
              </a:spcBef>
              <a:buNone/>
            </a:pP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7" name="表格 16"/>
          <p:cNvGraphicFramePr>
            <a:graphicFrameLocks noGrp="1"/>
          </p:cNvGraphicFramePr>
          <p:nvPr/>
        </p:nvGraphicFramePr>
        <p:xfrm>
          <a:off x="2711624" y="1763211"/>
          <a:ext cx="6264696" cy="65687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264696"/>
              </a:tblGrid>
              <a:tr h="656878">
                <a:tc>
                  <a:txBody>
                    <a:bodyPr/>
                    <a:lstStyle/>
                    <a:p>
                      <a:pPr marL="0" marR="0" lvl="3" indent="0" algn="ctr" defTabSz="914400" rtl="0" eaLnBrk="1" fontAlgn="auto" latinLnBrk="0" hangingPunct="1">
                        <a:lnSpc>
                          <a:spcPct val="100000"/>
                        </a:lnSpc>
                        <a:spcBef>
                          <a:spcPts val="0"/>
                        </a:spcBef>
                        <a:spcAft>
                          <a:spcPts val="0"/>
                        </a:spcAft>
                        <a:buClrTx/>
                        <a:buSzTx/>
                        <a:buFontTx/>
                        <a:buNone/>
                        <a:defRPr/>
                      </a:pPr>
                      <a:r>
                        <a:rPr lang="en-US" altLang="zh-CN" sz="2400">
                          <a:solidFill>
                            <a:srgbClr val="718C00"/>
                          </a:solidFill>
                          <a:latin typeface="Consolas" panose="020B0609020204030204" pitchFamily="49" charset="0"/>
                        </a:rPr>
                        <a:t>"Hello %s , I am %d !"</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17</a:t>
                      </a:r>
                      <a:r>
                        <a:rPr lang="en-US" altLang="zh-CN" sz="2400">
                          <a:solidFill>
                            <a:srgbClr val="000000"/>
                          </a:solidFill>
                          <a:latin typeface="Consolas" panose="020B0609020204030204" pitchFamily="49" charset="0"/>
                        </a:rPr>
                        <a:t>)</a:t>
                      </a:r>
                      <a:endParaRPr lang="zh-CN" altLang="en-US" sz="24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19" name="矩形 18"/>
          <p:cNvSpPr/>
          <p:nvPr/>
        </p:nvSpPr>
        <p:spPr>
          <a:xfrm>
            <a:off x="6960096" y="1859956"/>
            <a:ext cx="194421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标注 19"/>
          <p:cNvSpPr/>
          <p:nvPr/>
        </p:nvSpPr>
        <p:spPr>
          <a:xfrm>
            <a:off x="1559496" y="1052736"/>
            <a:ext cx="3168352" cy="553904"/>
          </a:xfrm>
          <a:prstGeom prst="wedgeRoundRectCallout">
            <a:avLst>
              <a:gd name="adj1" fmla="val 22051"/>
              <a:gd name="adj2" fmla="val 8578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待格式化得字符串</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标注 20"/>
          <p:cNvSpPr/>
          <p:nvPr/>
        </p:nvSpPr>
        <p:spPr>
          <a:xfrm>
            <a:off x="7176120" y="1052736"/>
            <a:ext cx="2880320" cy="553904"/>
          </a:xfrm>
          <a:prstGeom prst="wedgeRoundRectCallout">
            <a:avLst>
              <a:gd name="adj1" fmla="val -26779"/>
              <a:gd name="adj2" fmla="val 8179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希望格式化的值</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圆角矩形 22"/>
          <p:cNvSpPr/>
          <p:nvPr/>
        </p:nvSpPr>
        <p:spPr>
          <a:xfrm>
            <a:off x="5562753" y="1878842"/>
            <a:ext cx="562438" cy="444502"/>
          </a:xfrm>
          <a:prstGeom prst="roundRect">
            <a:avLst>
              <a:gd name="adj" fmla="val 5802"/>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C00000"/>
                </a:solidFill>
                <a:latin typeface="Consolas" panose="020B0609020204030204" pitchFamily="49" charset="0"/>
                <a:ea typeface="微软雅黑" panose="020B0503020204020204" pitchFamily="34" charset="-122"/>
              </a:rPr>
              <a:t>%d</a:t>
            </a:r>
            <a:endParaRPr lang="zh-CN" altLang="en-US" sz="2400" b="1">
              <a:solidFill>
                <a:srgbClr val="C00000"/>
              </a:solidFill>
              <a:latin typeface="Consolas" panose="020B0609020204030204" pitchFamily="49" charset="0"/>
              <a:ea typeface="微软雅黑" panose="020B0503020204020204" pitchFamily="34" charset="-122"/>
            </a:endParaRPr>
          </a:p>
        </p:txBody>
      </p:sp>
      <p:sp>
        <p:nvSpPr>
          <p:cNvPr id="24" name="圆角矩形 23"/>
          <p:cNvSpPr/>
          <p:nvPr/>
        </p:nvSpPr>
        <p:spPr>
          <a:xfrm>
            <a:off x="3874090" y="1878842"/>
            <a:ext cx="562438" cy="444502"/>
          </a:xfrm>
          <a:prstGeom prst="roundRect">
            <a:avLst>
              <a:gd name="adj" fmla="val 5802"/>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C00000"/>
                </a:solidFill>
                <a:latin typeface="Consolas" panose="020B0609020204030204" pitchFamily="49" charset="0"/>
                <a:ea typeface="微软雅黑" panose="020B0503020204020204" pitchFamily="34" charset="-122"/>
              </a:rPr>
              <a:t>%s</a:t>
            </a:r>
            <a:endParaRPr lang="zh-CN" altLang="en-US" sz="2400" b="1">
              <a:solidFill>
                <a:srgbClr val="C00000"/>
              </a:solidFill>
              <a:latin typeface="Consolas" panose="020B0609020204030204" pitchFamily="49" charset="0"/>
              <a:ea typeface="微软雅黑" panose="020B0503020204020204" pitchFamily="34" charset="-122"/>
            </a:endParaRPr>
          </a:p>
        </p:txBody>
      </p:sp>
      <p:sp>
        <p:nvSpPr>
          <p:cNvPr id="18" name="矩形 17"/>
          <p:cNvSpPr/>
          <p:nvPr/>
        </p:nvSpPr>
        <p:spPr>
          <a:xfrm>
            <a:off x="2783632" y="1859956"/>
            <a:ext cx="374441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标注 24"/>
          <p:cNvSpPr/>
          <p:nvPr/>
        </p:nvSpPr>
        <p:spPr>
          <a:xfrm>
            <a:off x="3763176" y="2362200"/>
            <a:ext cx="2596592" cy="778367"/>
          </a:xfrm>
          <a:custGeom>
            <a:avLst/>
            <a:gdLst>
              <a:gd name="connsiteX0" fmla="*/ 0 w 2596592"/>
              <a:gd name="connsiteY0" fmla="*/ 92319 h 553904"/>
              <a:gd name="connsiteX1" fmla="*/ 92319 w 2596592"/>
              <a:gd name="connsiteY1" fmla="*/ 0 h 553904"/>
              <a:gd name="connsiteX2" fmla="*/ 1514679 w 2596592"/>
              <a:gd name="connsiteY2" fmla="*/ 0 h 553904"/>
              <a:gd name="connsiteX3" fmla="*/ 1914415 w 2596592"/>
              <a:gd name="connsiteY3" fmla="*/ -220321 h 553904"/>
              <a:gd name="connsiteX4" fmla="*/ 2163827 w 2596592"/>
              <a:gd name="connsiteY4" fmla="*/ 0 h 553904"/>
              <a:gd name="connsiteX5" fmla="*/ 2504273 w 2596592"/>
              <a:gd name="connsiteY5" fmla="*/ 0 h 553904"/>
              <a:gd name="connsiteX6" fmla="*/ 2596592 w 2596592"/>
              <a:gd name="connsiteY6" fmla="*/ 92319 h 553904"/>
              <a:gd name="connsiteX7" fmla="*/ 2596592 w 2596592"/>
              <a:gd name="connsiteY7" fmla="*/ 92317 h 553904"/>
              <a:gd name="connsiteX8" fmla="*/ 2596592 w 2596592"/>
              <a:gd name="connsiteY8" fmla="*/ 92317 h 553904"/>
              <a:gd name="connsiteX9" fmla="*/ 2596592 w 2596592"/>
              <a:gd name="connsiteY9" fmla="*/ 230793 h 553904"/>
              <a:gd name="connsiteX10" fmla="*/ 2596592 w 2596592"/>
              <a:gd name="connsiteY10" fmla="*/ 461585 h 553904"/>
              <a:gd name="connsiteX11" fmla="*/ 2504273 w 2596592"/>
              <a:gd name="connsiteY11" fmla="*/ 553904 h 553904"/>
              <a:gd name="connsiteX12" fmla="*/ 2163827 w 2596592"/>
              <a:gd name="connsiteY12" fmla="*/ 553904 h 553904"/>
              <a:gd name="connsiteX13" fmla="*/ 1514679 w 2596592"/>
              <a:gd name="connsiteY13" fmla="*/ 553904 h 553904"/>
              <a:gd name="connsiteX14" fmla="*/ 1514679 w 2596592"/>
              <a:gd name="connsiteY14" fmla="*/ 553904 h 553904"/>
              <a:gd name="connsiteX15" fmla="*/ 92319 w 2596592"/>
              <a:gd name="connsiteY15" fmla="*/ 553904 h 553904"/>
              <a:gd name="connsiteX16" fmla="*/ 0 w 2596592"/>
              <a:gd name="connsiteY16" fmla="*/ 461585 h 553904"/>
              <a:gd name="connsiteX17" fmla="*/ 0 w 2596592"/>
              <a:gd name="connsiteY17" fmla="*/ 230793 h 553904"/>
              <a:gd name="connsiteX18" fmla="*/ 0 w 2596592"/>
              <a:gd name="connsiteY18" fmla="*/ 92317 h 553904"/>
              <a:gd name="connsiteX19" fmla="*/ 0 w 2596592"/>
              <a:gd name="connsiteY19" fmla="*/ 92317 h 553904"/>
              <a:gd name="connsiteX20" fmla="*/ 0 w 2596592"/>
              <a:gd name="connsiteY20" fmla="*/ 92319 h 553904"/>
              <a:gd name="connsiteX0-1" fmla="*/ 0 w 2596592"/>
              <a:gd name="connsiteY0-2" fmla="*/ 312640 h 774225"/>
              <a:gd name="connsiteX1-3" fmla="*/ 92319 w 2596592"/>
              <a:gd name="connsiteY1-4" fmla="*/ 220321 h 774225"/>
              <a:gd name="connsiteX2-5" fmla="*/ 1514679 w 2596592"/>
              <a:gd name="connsiteY2-6" fmla="*/ 220321 h 774225"/>
              <a:gd name="connsiteX3-7" fmla="*/ 1512082 w 2596592"/>
              <a:gd name="connsiteY3-8" fmla="*/ 205407 h 774225"/>
              <a:gd name="connsiteX4-9" fmla="*/ 1914415 w 2596592"/>
              <a:gd name="connsiteY4-10" fmla="*/ 0 h 774225"/>
              <a:gd name="connsiteX5-11" fmla="*/ 2163827 w 2596592"/>
              <a:gd name="connsiteY5-12" fmla="*/ 220321 h 774225"/>
              <a:gd name="connsiteX6-13" fmla="*/ 2504273 w 2596592"/>
              <a:gd name="connsiteY6-14" fmla="*/ 220321 h 774225"/>
              <a:gd name="connsiteX7-15" fmla="*/ 2596592 w 2596592"/>
              <a:gd name="connsiteY7-16" fmla="*/ 312640 h 774225"/>
              <a:gd name="connsiteX8-17" fmla="*/ 2596592 w 2596592"/>
              <a:gd name="connsiteY8-18" fmla="*/ 312638 h 774225"/>
              <a:gd name="connsiteX9-19" fmla="*/ 2596592 w 2596592"/>
              <a:gd name="connsiteY9-20" fmla="*/ 312638 h 774225"/>
              <a:gd name="connsiteX10-21" fmla="*/ 2596592 w 2596592"/>
              <a:gd name="connsiteY10-22" fmla="*/ 451114 h 774225"/>
              <a:gd name="connsiteX11-23" fmla="*/ 2596592 w 2596592"/>
              <a:gd name="connsiteY11-24" fmla="*/ 681906 h 774225"/>
              <a:gd name="connsiteX12-25" fmla="*/ 2504273 w 2596592"/>
              <a:gd name="connsiteY12-26" fmla="*/ 774225 h 774225"/>
              <a:gd name="connsiteX13-27" fmla="*/ 2163827 w 2596592"/>
              <a:gd name="connsiteY13-28" fmla="*/ 774225 h 774225"/>
              <a:gd name="connsiteX14-29" fmla="*/ 1514679 w 2596592"/>
              <a:gd name="connsiteY14-30" fmla="*/ 774225 h 774225"/>
              <a:gd name="connsiteX15-31" fmla="*/ 1514679 w 2596592"/>
              <a:gd name="connsiteY15-32" fmla="*/ 774225 h 774225"/>
              <a:gd name="connsiteX16-33" fmla="*/ 92319 w 2596592"/>
              <a:gd name="connsiteY16-34" fmla="*/ 774225 h 774225"/>
              <a:gd name="connsiteX17-35" fmla="*/ 0 w 2596592"/>
              <a:gd name="connsiteY17-36" fmla="*/ 681906 h 774225"/>
              <a:gd name="connsiteX18-37" fmla="*/ 0 w 2596592"/>
              <a:gd name="connsiteY18-38" fmla="*/ 451114 h 774225"/>
              <a:gd name="connsiteX19-39" fmla="*/ 0 w 2596592"/>
              <a:gd name="connsiteY19-40" fmla="*/ 312638 h 774225"/>
              <a:gd name="connsiteX20-41" fmla="*/ 0 w 2596592"/>
              <a:gd name="connsiteY20-42" fmla="*/ 312638 h 774225"/>
              <a:gd name="connsiteX21" fmla="*/ 0 w 2596592"/>
              <a:gd name="connsiteY21" fmla="*/ 312640 h 774225"/>
              <a:gd name="connsiteX0-43" fmla="*/ 0 w 2596592"/>
              <a:gd name="connsiteY0-44" fmla="*/ 312640 h 774225"/>
              <a:gd name="connsiteX1-45" fmla="*/ 92319 w 2596592"/>
              <a:gd name="connsiteY1-46" fmla="*/ 220321 h 774225"/>
              <a:gd name="connsiteX2-47" fmla="*/ 1514679 w 2596592"/>
              <a:gd name="connsiteY2-48" fmla="*/ 220321 h 774225"/>
              <a:gd name="connsiteX3-49" fmla="*/ 1516844 w 2596592"/>
              <a:gd name="connsiteY3-50" fmla="*/ 224457 h 774225"/>
              <a:gd name="connsiteX4-51" fmla="*/ 1914415 w 2596592"/>
              <a:gd name="connsiteY4-52" fmla="*/ 0 h 774225"/>
              <a:gd name="connsiteX5-53" fmla="*/ 2163827 w 2596592"/>
              <a:gd name="connsiteY5-54" fmla="*/ 220321 h 774225"/>
              <a:gd name="connsiteX6-55" fmla="*/ 2504273 w 2596592"/>
              <a:gd name="connsiteY6-56" fmla="*/ 220321 h 774225"/>
              <a:gd name="connsiteX7-57" fmla="*/ 2596592 w 2596592"/>
              <a:gd name="connsiteY7-58" fmla="*/ 312640 h 774225"/>
              <a:gd name="connsiteX8-59" fmla="*/ 2596592 w 2596592"/>
              <a:gd name="connsiteY8-60" fmla="*/ 312638 h 774225"/>
              <a:gd name="connsiteX9-61" fmla="*/ 2596592 w 2596592"/>
              <a:gd name="connsiteY9-62" fmla="*/ 312638 h 774225"/>
              <a:gd name="connsiteX10-63" fmla="*/ 2596592 w 2596592"/>
              <a:gd name="connsiteY10-64" fmla="*/ 451114 h 774225"/>
              <a:gd name="connsiteX11-65" fmla="*/ 2596592 w 2596592"/>
              <a:gd name="connsiteY11-66" fmla="*/ 681906 h 774225"/>
              <a:gd name="connsiteX12-67" fmla="*/ 2504273 w 2596592"/>
              <a:gd name="connsiteY12-68" fmla="*/ 774225 h 774225"/>
              <a:gd name="connsiteX13-69" fmla="*/ 2163827 w 2596592"/>
              <a:gd name="connsiteY13-70" fmla="*/ 774225 h 774225"/>
              <a:gd name="connsiteX14-71" fmla="*/ 1514679 w 2596592"/>
              <a:gd name="connsiteY14-72" fmla="*/ 774225 h 774225"/>
              <a:gd name="connsiteX15-73" fmla="*/ 1514679 w 2596592"/>
              <a:gd name="connsiteY15-74" fmla="*/ 774225 h 774225"/>
              <a:gd name="connsiteX16-75" fmla="*/ 92319 w 2596592"/>
              <a:gd name="connsiteY16-76" fmla="*/ 774225 h 774225"/>
              <a:gd name="connsiteX17-77" fmla="*/ 0 w 2596592"/>
              <a:gd name="connsiteY17-78" fmla="*/ 681906 h 774225"/>
              <a:gd name="connsiteX18-79" fmla="*/ 0 w 2596592"/>
              <a:gd name="connsiteY18-80" fmla="*/ 451114 h 774225"/>
              <a:gd name="connsiteX19-81" fmla="*/ 0 w 2596592"/>
              <a:gd name="connsiteY19-82" fmla="*/ 312638 h 774225"/>
              <a:gd name="connsiteX20-83" fmla="*/ 0 w 2596592"/>
              <a:gd name="connsiteY20-84" fmla="*/ 312638 h 774225"/>
              <a:gd name="connsiteX21-85" fmla="*/ 0 w 2596592"/>
              <a:gd name="connsiteY21-86" fmla="*/ 312640 h 774225"/>
              <a:gd name="connsiteX0-87" fmla="*/ 0 w 2596592"/>
              <a:gd name="connsiteY0-88" fmla="*/ 312640 h 774225"/>
              <a:gd name="connsiteX1-89" fmla="*/ 92319 w 2596592"/>
              <a:gd name="connsiteY1-90" fmla="*/ 220321 h 774225"/>
              <a:gd name="connsiteX2-91" fmla="*/ 1514679 w 2596592"/>
              <a:gd name="connsiteY2-92" fmla="*/ 220321 h 774225"/>
              <a:gd name="connsiteX3-93" fmla="*/ 1250144 w 2596592"/>
              <a:gd name="connsiteY3-94" fmla="*/ 191120 h 774225"/>
              <a:gd name="connsiteX4-95" fmla="*/ 1914415 w 2596592"/>
              <a:gd name="connsiteY4-96" fmla="*/ 0 h 774225"/>
              <a:gd name="connsiteX5-97" fmla="*/ 2163827 w 2596592"/>
              <a:gd name="connsiteY5-98" fmla="*/ 220321 h 774225"/>
              <a:gd name="connsiteX6-99" fmla="*/ 2504273 w 2596592"/>
              <a:gd name="connsiteY6-100" fmla="*/ 220321 h 774225"/>
              <a:gd name="connsiteX7-101" fmla="*/ 2596592 w 2596592"/>
              <a:gd name="connsiteY7-102" fmla="*/ 312640 h 774225"/>
              <a:gd name="connsiteX8-103" fmla="*/ 2596592 w 2596592"/>
              <a:gd name="connsiteY8-104" fmla="*/ 312638 h 774225"/>
              <a:gd name="connsiteX9-105" fmla="*/ 2596592 w 2596592"/>
              <a:gd name="connsiteY9-106" fmla="*/ 312638 h 774225"/>
              <a:gd name="connsiteX10-107" fmla="*/ 2596592 w 2596592"/>
              <a:gd name="connsiteY10-108" fmla="*/ 451114 h 774225"/>
              <a:gd name="connsiteX11-109" fmla="*/ 2596592 w 2596592"/>
              <a:gd name="connsiteY11-110" fmla="*/ 681906 h 774225"/>
              <a:gd name="connsiteX12-111" fmla="*/ 2504273 w 2596592"/>
              <a:gd name="connsiteY12-112" fmla="*/ 774225 h 774225"/>
              <a:gd name="connsiteX13-113" fmla="*/ 2163827 w 2596592"/>
              <a:gd name="connsiteY13-114" fmla="*/ 774225 h 774225"/>
              <a:gd name="connsiteX14-115" fmla="*/ 1514679 w 2596592"/>
              <a:gd name="connsiteY14-116" fmla="*/ 774225 h 774225"/>
              <a:gd name="connsiteX15-117" fmla="*/ 1514679 w 2596592"/>
              <a:gd name="connsiteY15-118" fmla="*/ 774225 h 774225"/>
              <a:gd name="connsiteX16-119" fmla="*/ 92319 w 2596592"/>
              <a:gd name="connsiteY16-120" fmla="*/ 774225 h 774225"/>
              <a:gd name="connsiteX17-121" fmla="*/ 0 w 2596592"/>
              <a:gd name="connsiteY17-122" fmla="*/ 681906 h 774225"/>
              <a:gd name="connsiteX18-123" fmla="*/ 0 w 2596592"/>
              <a:gd name="connsiteY18-124" fmla="*/ 451114 h 774225"/>
              <a:gd name="connsiteX19-125" fmla="*/ 0 w 2596592"/>
              <a:gd name="connsiteY19-126" fmla="*/ 312638 h 774225"/>
              <a:gd name="connsiteX20-127" fmla="*/ 0 w 2596592"/>
              <a:gd name="connsiteY20-128" fmla="*/ 312638 h 774225"/>
              <a:gd name="connsiteX21-129" fmla="*/ 0 w 2596592"/>
              <a:gd name="connsiteY21-130" fmla="*/ 312640 h 774225"/>
              <a:gd name="connsiteX0-131" fmla="*/ 0 w 2596592"/>
              <a:gd name="connsiteY0-132" fmla="*/ 312640 h 774225"/>
              <a:gd name="connsiteX1-133" fmla="*/ 92319 w 2596592"/>
              <a:gd name="connsiteY1-134" fmla="*/ 220321 h 774225"/>
              <a:gd name="connsiteX2-135" fmla="*/ 1514679 w 2596592"/>
              <a:gd name="connsiteY2-136" fmla="*/ 220321 h 774225"/>
              <a:gd name="connsiteX3-137" fmla="*/ 1250144 w 2596592"/>
              <a:gd name="connsiteY3-138" fmla="*/ 191120 h 774225"/>
              <a:gd name="connsiteX4-139" fmla="*/ 1914415 w 2596592"/>
              <a:gd name="connsiteY4-140" fmla="*/ 0 h 774225"/>
              <a:gd name="connsiteX5-141" fmla="*/ 2163827 w 2596592"/>
              <a:gd name="connsiteY5-142" fmla="*/ 220321 h 774225"/>
              <a:gd name="connsiteX6-143" fmla="*/ 2504273 w 2596592"/>
              <a:gd name="connsiteY6-144" fmla="*/ 220321 h 774225"/>
              <a:gd name="connsiteX7-145" fmla="*/ 2596592 w 2596592"/>
              <a:gd name="connsiteY7-146" fmla="*/ 312640 h 774225"/>
              <a:gd name="connsiteX8-147" fmla="*/ 2596592 w 2596592"/>
              <a:gd name="connsiteY8-148" fmla="*/ 312638 h 774225"/>
              <a:gd name="connsiteX9-149" fmla="*/ 2596592 w 2596592"/>
              <a:gd name="connsiteY9-150" fmla="*/ 312638 h 774225"/>
              <a:gd name="connsiteX10-151" fmla="*/ 2596592 w 2596592"/>
              <a:gd name="connsiteY10-152" fmla="*/ 451114 h 774225"/>
              <a:gd name="connsiteX11-153" fmla="*/ 2596592 w 2596592"/>
              <a:gd name="connsiteY11-154" fmla="*/ 681906 h 774225"/>
              <a:gd name="connsiteX12-155" fmla="*/ 2504273 w 2596592"/>
              <a:gd name="connsiteY12-156" fmla="*/ 774225 h 774225"/>
              <a:gd name="connsiteX13-157" fmla="*/ 2163827 w 2596592"/>
              <a:gd name="connsiteY13-158" fmla="*/ 774225 h 774225"/>
              <a:gd name="connsiteX14-159" fmla="*/ 1514679 w 2596592"/>
              <a:gd name="connsiteY14-160" fmla="*/ 774225 h 774225"/>
              <a:gd name="connsiteX15-161" fmla="*/ 1514679 w 2596592"/>
              <a:gd name="connsiteY15-162" fmla="*/ 774225 h 774225"/>
              <a:gd name="connsiteX16-163" fmla="*/ 92319 w 2596592"/>
              <a:gd name="connsiteY16-164" fmla="*/ 774225 h 774225"/>
              <a:gd name="connsiteX17-165" fmla="*/ 0 w 2596592"/>
              <a:gd name="connsiteY17-166" fmla="*/ 681906 h 774225"/>
              <a:gd name="connsiteX18-167" fmla="*/ 0 w 2596592"/>
              <a:gd name="connsiteY18-168" fmla="*/ 451114 h 774225"/>
              <a:gd name="connsiteX19-169" fmla="*/ 0 w 2596592"/>
              <a:gd name="connsiteY19-170" fmla="*/ 312638 h 774225"/>
              <a:gd name="connsiteX20-171" fmla="*/ 0 w 2596592"/>
              <a:gd name="connsiteY20-172" fmla="*/ 312638 h 774225"/>
              <a:gd name="connsiteX21-173" fmla="*/ 0 w 2596592"/>
              <a:gd name="connsiteY21-174" fmla="*/ 312640 h 774225"/>
              <a:gd name="connsiteX0-175" fmla="*/ 0 w 2596592"/>
              <a:gd name="connsiteY0-176" fmla="*/ 312640 h 774225"/>
              <a:gd name="connsiteX1-177" fmla="*/ 92319 w 2596592"/>
              <a:gd name="connsiteY1-178" fmla="*/ 220321 h 774225"/>
              <a:gd name="connsiteX2-179" fmla="*/ 995566 w 2596592"/>
              <a:gd name="connsiteY2-180" fmla="*/ 210796 h 774225"/>
              <a:gd name="connsiteX3-181" fmla="*/ 1250144 w 2596592"/>
              <a:gd name="connsiteY3-182" fmla="*/ 191120 h 774225"/>
              <a:gd name="connsiteX4-183" fmla="*/ 1914415 w 2596592"/>
              <a:gd name="connsiteY4-184" fmla="*/ 0 h 774225"/>
              <a:gd name="connsiteX5-185" fmla="*/ 2163827 w 2596592"/>
              <a:gd name="connsiteY5-186" fmla="*/ 220321 h 774225"/>
              <a:gd name="connsiteX6-187" fmla="*/ 2504273 w 2596592"/>
              <a:gd name="connsiteY6-188" fmla="*/ 220321 h 774225"/>
              <a:gd name="connsiteX7-189" fmla="*/ 2596592 w 2596592"/>
              <a:gd name="connsiteY7-190" fmla="*/ 312640 h 774225"/>
              <a:gd name="connsiteX8-191" fmla="*/ 2596592 w 2596592"/>
              <a:gd name="connsiteY8-192" fmla="*/ 312638 h 774225"/>
              <a:gd name="connsiteX9-193" fmla="*/ 2596592 w 2596592"/>
              <a:gd name="connsiteY9-194" fmla="*/ 312638 h 774225"/>
              <a:gd name="connsiteX10-195" fmla="*/ 2596592 w 2596592"/>
              <a:gd name="connsiteY10-196" fmla="*/ 451114 h 774225"/>
              <a:gd name="connsiteX11-197" fmla="*/ 2596592 w 2596592"/>
              <a:gd name="connsiteY11-198" fmla="*/ 681906 h 774225"/>
              <a:gd name="connsiteX12-199" fmla="*/ 2504273 w 2596592"/>
              <a:gd name="connsiteY12-200" fmla="*/ 774225 h 774225"/>
              <a:gd name="connsiteX13-201" fmla="*/ 2163827 w 2596592"/>
              <a:gd name="connsiteY13-202" fmla="*/ 774225 h 774225"/>
              <a:gd name="connsiteX14-203" fmla="*/ 1514679 w 2596592"/>
              <a:gd name="connsiteY14-204" fmla="*/ 774225 h 774225"/>
              <a:gd name="connsiteX15-205" fmla="*/ 1514679 w 2596592"/>
              <a:gd name="connsiteY15-206" fmla="*/ 774225 h 774225"/>
              <a:gd name="connsiteX16-207" fmla="*/ 92319 w 2596592"/>
              <a:gd name="connsiteY16-208" fmla="*/ 774225 h 774225"/>
              <a:gd name="connsiteX17-209" fmla="*/ 0 w 2596592"/>
              <a:gd name="connsiteY17-210" fmla="*/ 681906 h 774225"/>
              <a:gd name="connsiteX18-211" fmla="*/ 0 w 2596592"/>
              <a:gd name="connsiteY18-212" fmla="*/ 451114 h 774225"/>
              <a:gd name="connsiteX19-213" fmla="*/ 0 w 2596592"/>
              <a:gd name="connsiteY19-214" fmla="*/ 312638 h 774225"/>
              <a:gd name="connsiteX20-215" fmla="*/ 0 w 2596592"/>
              <a:gd name="connsiteY20-216" fmla="*/ 312638 h 774225"/>
              <a:gd name="connsiteX21-217" fmla="*/ 0 w 2596592"/>
              <a:gd name="connsiteY21-218" fmla="*/ 312640 h 774225"/>
              <a:gd name="connsiteX0-219" fmla="*/ 0 w 2596592"/>
              <a:gd name="connsiteY0-220" fmla="*/ 312640 h 774225"/>
              <a:gd name="connsiteX1-221" fmla="*/ 92319 w 2596592"/>
              <a:gd name="connsiteY1-222" fmla="*/ 220321 h 774225"/>
              <a:gd name="connsiteX2-223" fmla="*/ 995566 w 2596592"/>
              <a:gd name="connsiteY2-224" fmla="*/ 210796 h 774225"/>
              <a:gd name="connsiteX3-225" fmla="*/ 1535894 w 2596592"/>
              <a:gd name="connsiteY3-226" fmla="*/ 200645 h 774225"/>
              <a:gd name="connsiteX4-227" fmla="*/ 1914415 w 2596592"/>
              <a:gd name="connsiteY4-228" fmla="*/ 0 h 774225"/>
              <a:gd name="connsiteX5-229" fmla="*/ 2163827 w 2596592"/>
              <a:gd name="connsiteY5-230" fmla="*/ 220321 h 774225"/>
              <a:gd name="connsiteX6-231" fmla="*/ 2504273 w 2596592"/>
              <a:gd name="connsiteY6-232" fmla="*/ 220321 h 774225"/>
              <a:gd name="connsiteX7-233" fmla="*/ 2596592 w 2596592"/>
              <a:gd name="connsiteY7-234" fmla="*/ 312640 h 774225"/>
              <a:gd name="connsiteX8-235" fmla="*/ 2596592 w 2596592"/>
              <a:gd name="connsiteY8-236" fmla="*/ 312638 h 774225"/>
              <a:gd name="connsiteX9-237" fmla="*/ 2596592 w 2596592"/>
              <a:gd name="connsiteY9-238" fmla="*/ 312638 h 774225"/>
              <a:gd name="connsiteX10-239" fmla="*/ 2596592 w 2596592"/>
              <a:gd name="connsiteY10-240" fmla="*/ 451114 h 774225"/>
              <a:gd name="connsiteX11-241" fmla="*/ 2596592 w 2596592"/>
              <a:gd name="connsiteY11-242" fmla="*/ 681906 h 774225"/>
              <a:gd name="connsiteX12-243" fmla="*/ 2504273 w 2596592"/>
              <a:gd name="connsiteY12-244" fmla="*/ 774225 h 774225"/>
              <a:gd name="connsiteX13-245" fmla="*/ 2163827 w 2596592"/>
              <a:gd name="connsiteY13-246" fmla="*/ 774225 h 774225"/>
              <a:gd name="connsiteX14-247" fmla="*/ 1514679 w 2596592"/>
              <a:gd name="connsiteY14-248" fmla="*/ 774225 h 774225"/>
              <a:gd name="connsiteX15-249" fmla="*/ 1514679 w 2596592"/>
              <a:gd name="connsiteY15-250" fmla="*/ 774225 h 774225"/>
              <a:gd name="connsiteX16-251" fmla="*/ 92319 w 2596592"/>
              <a:gd name="connsiteY16-252" fmla="*/ 774225 h 774225"/>
              <a:gd name="connsiteX17-253" fmla="*/ 0 w 2596592"/>
              <a:gd name="connsiteY17-254" fmla="*/ 681906 h 774225"/>
              <a:gd name="connsiteX18-255" fmla="*/ 0 w 2596592"/>
              <a:gd name="connsiteY18-256" fmla="*/ 451114 h 774225"/>
              <a:gd name="connsiteX19-257" fmla="*/ 0 w 2596592"/>
              <a:gd name="connsiteY19-258" fmla="*/ 312638 h 774225"/>
              <a:gd name="connsiteX20-259" fmla="*/ 0 w 2596592"/>
              <a:gd name="connsiteY20-260" fmla="*/ 312638 h 774225"/>
              <a:gd name="connsiteX21-261" fmla="*/ 0 w 2596592"/>
              <a:gd name="connsiteY21-262" fmla="*/ 312640 h 774225"/>
              <a:gd name="connsiteX0-263" fmla="*/ 0 w 2596592"/>
              <a:gd name="connsiteY0-264" fmla="*/ 312640 h 774225"/>
              <a:gd name="connsiteX1-265" fmla="*/ 92319 w 2596592"/>
              <a:gd name="connsiteY1-266" fmla="*/ 220321 h 774225"/>
              <a:gd name="connsiteX2-267" fmla="*/ 995566 w 2596592"/>
              <a:gd name="connsiteY2-268" fmla="*/ 210796 h 774225"/>
              <a:gd name="connsiteX3-269" fmla="*/ 1535894 w 2596592"/>
              <a:gd name="connsiteY3-270" fmla="*/ 219695 h 774225"/>
              <a:gd name="connsiteX4-271" fmla="*/ 1914415 w 2596592"/>
              <a:gd name="connsiteY4-272" fmla="*/ 0 h 774225"/>
              <a:gd name="connsiteX5-273" fmla="*/ 2163827 w 2596592"/>
              <a:gd name="connsiteY5-274" fmla="*/ 220321 h 774225"/>
              <a:gd name="connsiteX6-275" fmla="*/ 2504273 w 2596592"/>
              <a:gd name="connsiteY6-276" fmla="*/ 220321 h 774225"/>
              <a:gd name="connsiteX7-277" fmla="*/ 2596592 w 2596592"/>
              <a:gd name="connsiteY7-278" fmla="*/ 312640 h 774225"/>
              <a:gd name="connsiteX8-279" fmla="*/ 2596592 w 2596592"/>
              <a:gd name="connsiteY8-280" fmla="*/ 312638 h 774225"/>
              <a:gd name="connsiteX9-281" fmla="*/ 2596592 w 2596592"/>
              <a:gd name="connsiteY9-282" fmla="*/ 312638 h 774225"/>
              <a:gd name="connsiteX10-283" fmla="*/ 2596592 w 2596592"/>
              <a:gd name="connsiteY10-284" fmla="*/ 451114 h 774225"/>
              <a:gd name="connsiteX11-285" fmla="*/ 2596592 w 2596592"/>
              <a:gd name="connsiteY11-286" fmla="*/ 681906 h 774225"/>
              <a:gd name="connsiteX12-287" fmla="*/ 2504273 w 2596592"/>
              <a:gd name="connsiteY12-288" fmla="*/ 774225 h 774225"/>
              <a:gd name="connsiteX13-289" fmla="*/ 2163827 w 2596592"/>
              <a:gd name="connsiteY13-290" fmla="*/ 774225 h 774225"/>
              <a:gd name="connsiteX14-291" fmla="*/ 1514679 w 2596592"/>
              <a:gd name="connsiteY14-292" fmla="*/ 774225 h 774225"/>
              <a:gd name="connsiteX15-293" fmla="*/ 1514679 w 2596592"/>
              <a:gd name="connsiteY15-294" fmla="*/ 774225 h 774225"/>
              <a:gd name="connsiteX16-295" fmla="*/ 92319 w 2596592"/>
              <a:gd name="connsiteY16-296" fmla="*/ 774225 h 774225"/>
              <a:gd name="connsiteX17-297" fmla="*/ 0 w 2596592"/>
              <a:gd name="connsiteY17-298" fmla="*/ 681906 h 774225"/>
              <a:gd name="connsiteX18-299" fmla="*/ 0 w 2596592"/>
              <a:gd name="connsiteY18-300" fmla="*/ 451114 h 774225"/>
              <a:gd name="connsiteX19-301" fmla="*/ 0 w 2596592"/>
              <a:gd name="connsiteY19-302" fmla="*/ 312638 h 774225"/>
              <a:gd name="connsiteX20-303" fmla="*/ 0 w 2596592"/>
              <a:gd name="connsiteY20-304" fmla="*/ 312638 h 774225"/>
              <a:gd name="connsiteX21-305" fmla="*/ 0 w 2596592"/>
              <a:gd name="connsiteY21-306" fmla="*/ 312640 h 774225"/>
              <a:gd name="connsiteX0-307" fmla="*/ 0 w 2596592"/>
              <a:gd name="connsiteY0-308" fmla="*/ 312640 h 774225"/>
              <a:gd name="connsiteX1-309" fmla="*/ 92319 w 2596592"/>
              <a:gd name="connsiteY1-310" fmla="*/ 220321 h 774225"/>
              <a:gd name="connsiteX2-311" fmla="*/ 995566 w 2596592"/>
              <a:gd name="connsiteY2-312" fmla="*/ 210796 h 774225"/>
              <a:gd name="connsiteX3-313" fmla="*/ 1550182 w 2596592"/>
              <a:gd name="connsiteY3-314" fmla="*/ 210170 h 774225"/>
              <a:gd name="connsiteX4-315" fmla="*/ 1914415 w 2596592"/>
              <a:gd name="connsiteY4-316" fmla="*/ 0 h 774225"/>
              <a:gd name="connsiteX5-317" fmla="*/ 2163827 w 2596592"/>
              <a:gd name="connsiteY5-318" fmla="*/ 220321 h 774225"/>
              <a:gd name="connsiteX6-319" fmla="*/ 2504273 w 2596592"/>
              <a:gd name="connsiteY6-320" fmla="*/ 220321 h 774225"/>
              <a:gd name="connsiteX7-321" fmla="*/ 2596592 w 2596592"/>
              <a:gd name="connsiteY7-322" fmla="*/ 312640 h 774225"/>
              <a:gd name="connsiteX8-323" fmla="*/ 2596592 w 2596592"/>
              <a:gd name="connsiteY8-324" fmla="*/ 312638 h 774225"/>
              <a:gd name="connsiteX9-325" fmla="*/ 2596592 w 2596592"/>
              <a:gd name="connsiteY9-326" fmla="*/ 312638 h 774225"/>
              <a:gd name="connsiteX10-327" fmla="*/ 2596592 w 2596592"/>
              <a:gd name="connsiteY10-328" fmla="*/ 451114 h 774225"/>
              <a:gd name="connsiteX11-329" fmla="*/ 2596592 w 2596592"/>
              <a:gd name="connsiteY11-330" fmla="*/ 681906 h 774225"/>
              <a:gd name="connsiteX12-331" fmla="*/ 2504273 w 2596592"/>
              <a:gd name="connsiteY12-332" fmla="*/ 774225 h 774225"/>
              <a:gd name="connsiteX13-333" fmla="*/ 2163827 w 2596592"/>
              <a:gd name="connsiteY13-334" fmla="*/ 774225 h 774225"/>
              <a:gd name="connsiteX14-335" fmla="*/ 1514679 w 2596592"/>
              <a:gd name="connsiteY14-336" fmla="*/ 774225 h 774225"/>
              <a:gd name="connsiteX15-337" fmla="*/ 1514679 w 2596592"/>
              <a:gd name="connsiteY15-338" fmla="*/ 774225 h 774225"/>
              <a:gd name="connsiteX16-339" fmla="*/ 92319 w 2596592"/>
              <a:gd name="connsiteY16-340" fmla="*/ 774225 h 774225"/>
              <a:gd name="connsiteX17-341" fmla="*/ 0 w 2596592"/>
              <a:gd name="connsiteY17-342" fmla="*/ 681906 h 774225"/>
              <a:gd name="connsiteX18-343" fmla="*/ 0 w 2596592"/>
              <a:gd name="connsiteY18-344" fmla="*/ 451114 h 774225"/>
              <a:gd name="connsiteX19-345" fmla="*/ 0 w 2596592"/>
              <a:gd name="connsiteY19-346" fmla="*/ 312638 h 774225"/>
              <a:gd name="connsiteX20-347" fmla="*/ 0 w 2596592"/>
              <a:gd name="connsiteY20-348" fmla="*/ 312638 h 774225"/>
              <a:gd name="connsiteX21-349" fmla="*/ 0 w 2596592"/>
              <a:gd name="connsiteY21-350" fmla="*/ 312640 h 774225"/>
              <a:gd name="connsiteX0-351" fmla="*/ 0 w 2596592"/>
              <a:gd name="connsiteY0-352" fmla="*/ 312640 h 774225"/>
              <a:gd name="connsiteX1-353" fmla="*/ 92319 w 2596592"/>
              <a:gd name="connsiteY1-354" fmla="*/ 220321 h 774225"/>
              <a:gd name="connsiteX2-355" fmla="*/ 1000328 w 2596592"/>
              <a:gd name="connsiteY2-356" fmla="*/ 220321 h 774225"/>
              <a:gd name="connsiteX3-357" fmla="*/ 1550182 w 2596592"/>
              <a:gd name="connsiteY3-358" fmla="*/ 210170 h 774225"/>
              <a:gd name="connsiteX4-359" fmla="*/ 1914415 w 2596592"/>
              <a:gd name="connsiteY4-360" fmla="*/ 0 h 774225"/>
              <a:gd name="connsiteX5-361" fmla="*/ 2163827 w 2596592"/>
              <a:gd name="connsiteY5-362" fmla="*/ 220321 h 774225"/>
              <a:gd name="connsiteX6-363" fmla="*/ 2504273 w 2596592"/>
              <a:gd name="connsiteY6-364" fmla="*/ 220321 h 774225"/>
              <a:gd name="connsiteX7-365" fmla="*/ 2596592 w 2596592"/>
              <a:gd name="connsiteY7-366" fmla="*/ 312640 h 774225"/>
              <a:gd name="connsiteX8-367" fmla="*/ 2596592 w 2596592"/>
              <a:gd name="connsiteY8-368" fmla="*/ 312638 h 774225"/>
              <a:gd name="connsiteX9-369" fmla="*/ 2596592 w 2596592"/>
              <a:gd name="connsiteY9-370" fmla="*/ 312638 h 774225"/>
              <a:gd name="connsiteX10-371" fmla="*/ 2596592 w 2596592"/>
              <a:gd name="connsiteY10-372" fmla="*/ 451114 h 774225"/>
              <a:gd name="connsiteX11-373" fmla="*/ 2596592 w 2596592"/>
              <a:gd name="connsiteY11-374" fmla="*/ 681906 h 774225"/>
              <a:gd name="connsiteX12-375" fmla="*/ 2504273 w 2596592"/>
              <a:gd name="connsiteY12-376" fmla="*/ 774225 h 774225"/>
              <a:gd name="connsiteX13-377" fmla="*/ 2163827 w 2596592"/>
              <a:gd name="connsiteY13-378" fmla="*/ 774225 h 774225"/>
              <a:gd name="connsiteX14-379" fmla="*/ 1514679 w 2596592"/>
              <a:gd name="connsiteY14-380" fmla="*/ 774225 h 774225"/>
              <a:gd name="connsiteX15-381" fmla="*/ 1514679 w 2596592"/>
              <a:gd name="connsiteY15-382" fmla="*/ 774225 h 774225"/>
              <a:gd name="connsiteX16-383" fmla="*/ 92319 w 2596592"/>
              <a:gd name="connsiteY16-384" fmla="*/ 774225 h 774225"/>
              <a:gd name="connsiteX17-385" fmla="*/ 0 w 2596592"/>
              <a:gd name="connsiteY17-386" fmla="*/ 681906 h 774225"/>
              <a:gd name="connsiteX18-387" fmla="*/ 0 w 2596592"/>
              <a:gd name="connsiteY18-388" fmla="*/ 451114 h 774225"/>
              <a:gd name="connsiteX19-389" fmla="*/ 0 w 2596592"/>
              <a:gd name="connsiteY19-390" fmla="*/ 312638 h 774225"/>
              <a:gd name="connsiteX20-391" fmla="*/ 0 w 2596592"/>
              <a:gd name="connsiteY20-392" fmla="*/ 312638 h 774225"/>
              <a:gd name="connsiteX21-393" fmla="*/ 0 w 2596592"/>
              <a:gd name="connsiteY21-394" fmla="*/ 312640 h 774225"/>
              <a:gd name="connsiteX0-395" fmla="*/ 0 w 2596592"/>
              <a:gd name="connsiteY0-396" fmla="*/ 312640 h 774225"/>
              <a:gd name="connsiteX1-397" fmla="*/ 92319 w 2596592"/>
              <a:gd name="connsiteY1-398" fmla="*/ 220321 h 774225"/>
              <a:gd name="connsiteX2-399" fmla="*/ 1000328 w 2596592"/>
              <a:gd name="connsiteY2-400" fmla="*/ 220321 h 774225"/>
              <a:gd name="connsiteX3-401" fmla="*/ 1554945 w 2596592"/>
              <a:gd name="connsiteY3-402" fmla="*/ 216520 h 774225"/>
              <a:gd name="connsiteX4-403" fmla="*/ 1914415 w 2596592"/>
              <a:gd name="connsiteY4-404" fmla="*/ 0 h 774225"/>
              <a:gd name="connsiteX5-405" fmla="*/ 2163827 w 2596592"/>
              <a:gd name="connsiteY5-406" fmla="*/ 220321 h 774225"/>
              <a:gd name="connsiteX6-407" fmla="*/ 2504273 w 2596592"/>
              <a:gd name="connsiteY6-408" fmla="*/ 220321 h 774225"/>
              <a:gd name="connsiteX7-409" fmla="*/ 2596592 w 2596592"/>
              <a:gd name="connsiteY7-410" fmla="*/ 312640 h 774225"/>
              <a:gd name="connsiteX8-411" fmla="*/ 2596592 w 2596592"/>
              <a:gd name="connsiteY8-412" fmla="*/ 312638 h 774225"/>
              <a:gd name="connsiteX9-413" fmla="*/ 2596592 w 2596592"/>
              <a:gd name="connsiteY9-414" fmla="*/ 312638 h 774225"/>
              <a:gd name="connsiteX10-415" fmla="*/ 2596592 w 2596592"/>
              <a:gd name="connsiteY10-416" fmla="*/ 451114 h 774225"/>
              <a:gd name="connsiteX11-417" fmla="*/ 2596592 w 2596592"/>
              <a:gd name="connsiteY11-418" fmla="*/ 681906 h 774225"/>
              <a:gd name="connsiteX12-419" fmla="*/ 2504273 w 2596592"/>
              <a:gd name="connsiteY12-420" fmla="*/ 774225 h 774225"/>
              <a:gd name="connsiteX13-421" fmla="*/ 2163827 w 2596592"/>
              <a:gd name="connsiteY13-422" fmla="*/ 774225 h 774225"/>
              <a:gd name="connsiteX14-423" fmla="*/ 1514679 w 2596592"/>
              <a:gd name="connsiteY14-424" fmla="*/ 774225 h 774225"/>
              <a:gd name="connsiteX15-425" fmla="*/ 1514679 w 2596592"/>
              <a:gd name="connsiteY15-426" fmla="*/ 774225 h 774225"/>
              <a:gd name="connsiteX16-427" fmla="*/ 92319 w 2596592"/>
              <a:gd name="connsiteY16-428" fmla="*/ 774225 h 774225"/>
              <a:gd name="connsiteX17-429" fmla="*/ 0 w 2596592"/>
              <a:gd name="connsiteY17-430" fmla="*/ 681906 h 774225"/>
              <a:gd name="connsiteX18-431" fmla="*/ 0 w 2596592"/>
              <a:gd name="connsiteY18-432" fmla="*/ 451114 h 774225"/>
              <a:gd name="connsiteX19-433" fmla="*/ 0 w 2596592"/>
              <a:gd name="connsiteY19-434" fmla="*/ 312638 h 774225"/>
              <a:gd name="connsiteX20-435" fmla="*/ 0 w 2596592"/>
              <a:gd name="connsiteY20-436" fmla="*/ 312638 h 774225"/>
              <a:gd name="connsiteX21-437" fmla="*/ 0 w 2596592"/>
              <a:gd name="connsiteY21-438" fmla="*/ 312640 h 774225"/>
              <a:gd name="connsiteX0-439" fmla="*/ 0 w 2596592"/>
              <a:gd name="connsiteY0-440" fmla="*/ 312640 h 774225"/>
              <a:gd name="connsiteX1-441" fmla="*/ 92319 w 2596592"/>
              <a:gd name="connsiteY1-442" fmla="*/ 220321 h 774225"/>
              <a:gd name="connsiteX2-443" fmla="*/ 1000328 w 2596592"/>
              <a:gd name="connsiteY2-444" fmla="*/ 220321 h 774225"/>
              <a:gd name="connsiteX3-445" fmla="*/ 1554945 w 2596592"/>
              <a:gd name="connsiteY3-446" fmla="*/ 221282 h 774225"/>
              <a:gd name="connsiteX4-447" fmla="*/ 1914415 w 2596592"/>
              <a:gd name="connsiteY4-448" fmla="*/ 0 h 774225"/>
              <a:gd name="connsiteX5-449" fmla="*/ 2163827 w 2596592"/>
              <a:gd name="connsiteY5-450" fmla="*/ 220321 h 774225"/>
              <a:gd name="connsiteX6-451" fmla="*/ 2504273 w 2596592"/>
              <a:gd name="connsiteY6-452" fmla="*/ 220321 h 774225"/>
              <a:gd name="connsiteX7-453" fmla="*/ 2596592 w 2596592"/>
              <a:gd name="connsiteY7-454" fmla="*/ 312640 h 774225"/>
              <a:gd name="connsiteX8-455" fmla="*/ 2596592 w 2596592"/>
              <a:gd name="connsiteY8-456" fmla="*/ 312638 h 774225"/>
              <a:gd name="connsiteX9-457" fmla="*/ 2596592 w 2596592"/>
              <a:gd name="connsiteY9-458" fmla="*/ 312638 h 774225"/>
              <a:gd name="connsiteX10-459" fmla="*/ 2596592 w 2596592"/>
              <a:gd name="connsiteY10-460" fmla="*/ 451114 h 774225"/>
              <a:gd name="connsiteX11-461" fmla="*/ 2596592 w 2596592"/>
              <a:gd name="connsiteY11-462" fmla="*/ 681906 h 774225"/>
              <a:gd name="connsiteX12-463" fmla="*/ 2504273 w 2596592"/>
              <a:gd name="connsiteY12-464" fmla="*/ 774225 h 774225"/>
              <a:gd name="connsiteX13-465" fmla="*/ 2163827 w 2596592"/>
              <a:gd name="connsiteY13-466" fmla="*/ 774225 h 774225"/>
              <a:gd name="connsiteX14-467" fmla="*/ 1514679 w 2596592"/>
              <a:gd name="connsiteY14-468" fmla="*/ 774225 h 774225"/>
              <a:gd name="connsiteX15-469" fmla="*/ 1514679 w 2596592"/>
              <a:gd name="connsiteY15-470" fmla="*/ 774225 h 774225"/>
              <a:gd name="connsiteX16-471" fmla="*/ 92319 w 2596592"/>
              <a:gd name="connsiteY16-472" fmla="*/ 774225 h 774225"/>
              <a:gd name="connsiteX17-473" fmla="*/ 0 w 2596592"/>
              <a:gd name="connsiteY17-474" fmla="*/ 681906 h 774225"/>
              <a:gd name="connsiteX18-475" fmla="*/ 0 w 2596592"/>
              <a:gd name="connsiteY18-476" fmla="*/ 451114 h 774225"/>
              <a:gd name="connsiteX19-477" fmla="*/ 0 w 2596592"/>
              <a:gd name="connsiteY19-478" fmla="*/ 312638 h 774225"/>
              <a:gd name="connsiteX20-479" fmla="*/ 0 w 2596592"/>
              <a:gd name="connsiteY20-480" fmla="*/ 312638 h 774225"/>
              <a:gd name="connsiteX21-481" fmla="*/ 0 w 2596592"/>
              <a:gd name="connsiteY21-482" fmla="*/ 312640 h 774225"/>
              <a:gd name="connsiteX0-483" fmla="*/ 0 w 2596592"/>
              <a:gd name="connsiteY0-484" fmla="*/ 312640 h 774225"/>
              <a:gd name="connsiteX1-485" fmla="*/ 92319 w 2596592"/>
              <a:gd name="connsiteY1-486" fmla="*/ 220321 h 774225"/>
              <a:gd name="connsiteX2-487" fmla="*/ 1000328 w 2596592"/>
              <a:gd name="connsiteY2-488" fmla="*/ 220321 h 774225"/>
              <a:gd name="connsiteX3-489" fmla="*/ 992969 w 2596592"/>
              <a:gd name="connsiteY3-490" fmla="*/ 226046 h 774225"/>
              <a:gd name="connsiteX4-491" fmla="*/ 1554945 w 2596592"/>
              <a:gd name="connsiteY4-492" fmla="*/ 221282 h 774225"/>
              <a:gd name="connsiteX5-493" fmla="*/ 1914415 w 2596592"/>
              <a:gd name="connsiteY5-494" fmla="*/ 0 h 774225"/>
              <a:gd name="connsiteX6-495" fmla="*/ 2163827 w 2596592"/>
              <a:gd name="connsiteY6-496" fmla="*/ 220321 h 774225"/>
              <a:gd name="connsiteX7-497" fmla="*/ 2504273 w 2596592"/>
              <a:gd name="connsiteY7-498" fmla="*/ 220321 h 774225"/>
              <a:gd name="connsiteX8-499" fmla="*/ 2596592 w 2596592"/>
              <a:gd name="connsiteY8-500" fmla="*/ 312640 h 774225"/>
              <a:gd name="connsiteX9-501" fmla="*/ 2596592 w 2596592"/>
              <a:gd name="connsiteY9-502" fmla="*/ 312638 h 774225"/>
              <a:gd name="connsiteX10-503" fmla="*/ 2596592 w 2596592"/>
              <a:gd name="connsiteY10-504" fmla="*/ 312638 h 774225"/>
              <a:gd name="connsiteX11-505" fmla="*/ 2596592 w 2596592"/>
              <a:gd name="connsiteY11-506" fmla="*/ 451114 h 774225"/>
              <a:gd name="connsiteX12-507" fmla="*/ 2596592 w 2596592"/>
              <a:gd name="connsiteY12-508" fmla="*/ 681906 h 774225"/>
              <a:gd name="connsiteX13-509" fmla="*/ 2504273 w 2596592"/>
              <a:gd name="connsiteY13-510" fmla="*/ 774225 h 774225"/>
              <a:gd name="connsiteX14-511" fmla="*/ 2163827 w 2596592"/>
              <a:gd name="connsiteY14-512" fmla="*/ 774225 h 774225"/>
              <a:gd name="connsiteX15-513" fmla="*/ 1514679 w 2596592"/>
              <a:gd name="connsiteY15-514" fmla="*/ 774225 h 774225"/>
              <a:gd name="connsiteX16-515" fmla="*/ 1514679 w 2596592"/>
              <a:gd name="connsiteY16-516" fmla="*/ 774225 h 774225"/>
              <a:gd name="connsiteX17-517" fmla="*/ 92319 w 2596592"/>
              <a:gd name="connsiteY17-518" fmla="*/ 774225 h 774225"/>
              <a:gd name="connsiteX18-519" fmla="*/ 0 w 2596592"/>
              <a:gd name="connsiteY18-520" fmla="*/ 681906 h 774225"/>
              <a:gd name="connsiteX19-521" fmla="*/ 0 w 2596592"/>
              <a:gd name="connsiteY19-522" fmla="*/ 451114 h 774225"/>
              <a:gd name="connsiteX20-523" fmla="*/ 0 w 2596592"/>
              <a:gd name="connsiteY20-524" fmla="*/ 312638 h 774225"/>
              <a:gd name="connsiteX21-525" fmla="*/ 0 w 2596592"/>
              <a:gd name="connsiteY21-526" fmla="*/ 312638 h 774225"/>
              <a:gd name="connsiteX22" fmla="*/ 0 w 2596592"/>
              <a:gd name="connsiteY22" fmla="*/ 312640 h 774225"/>
              <a:gd name="connsiteX0-527" fmla="*/ 0 w 2596592"/>
              <a:gd name="connsiteY0-528" fmla="*/ 312640 h 774225"/>
              <a:gd name="connsiteX1-529" fmla="*/ 92319 w 2596592"/>
              <a:gd name="connsiteY1-530" fmla="*/ 220321 h 774225"/>
              <a:gd name="connsiteX2-531" fmla="*/ 1000328 w 2596592"/>
              <a:gd name="connsiteY2-532" fmla="*/ 220321 h 774225"/>
              <a:gd name="connsiteX3-533" fmla="*/ 1046944 w 2596592"/>
              <a:gd name="connsiteY3-534" fmla="*/ 218108 h 774225"/>
              <a:gd name="connsiteX4-535" fmla="*/ 1554945 w 2596592"/>
              <a:gd name="connsiteY4-536" fmla="*/ 221282 h 774225"/>
              <a:gd name="connsiteX5-537" fmla="*/ 1914415 w 2596592"/>
              <a:gd name="connsiteY5-538" fmla="*/ 0 h 774225"/>
              <a:gd name="connsiteX6-539" fmla="*/ 2163827 w 2596592"/>
              <a:gd name="connsiteY6-540" fmla="*/ 220321 h 774225"/>
              <a:gd name="connsiteX7-541" fmla="*/ 2504273 w 2596592"/>
              <a:gd name="connsiteY7-542" fmla="*/ 220321 h 774225"/>
              <a:gd name="connsiteX8-543" fmla="*/ 2596592 w 2596592"/>
              <a:gd name="connsiteY8-544" fmla="*/ 312640 h 774225"/>
              <a:gd name="connsiteX9-545" fmla="*/ 2596592 w 2596592"/>
              <a:gd name="connsiteY9-546" fmla="*/ 312638 h 774225"/>
              <a:gd name="connsiteX10-547" fmla="*/ 2596592 w 2596592"/>
              <a:gd name="connsiteY10-548" fmla="*/ 312638 h 774225"/>
              <a:gd name="connsiteX11-549" fmla="*/ 2596592 w 2596592"/>
              <a:gd name="connsiteY11-550" fmla="*/ 451114 h 774225"/>
              <a:gd name="connsiteX12-551" fmla="*/ 2596592 w 2596592"/>
              <a:gd name="connsiteY12-552" fmla="*/ 681906 h 774225"/>
              <a:gd name="connsiteX13-553" fmla="*/ 2504273 w 2596592"/>
              <a:gd name="connsiteY13-554" fmla="*/ 774225 h 774225"/>
              <a:gd name="connsiteX14-555" fmla="*/ 2163827 w 2596592"/>
              <a:gd name="connsiteY14-556" fmla="*/ 774225 h 774225"/>
              <a:gd name="connsiteX15-557" fmla="*/ 1514679 w 2596592"/>
              <a:gd name="connsiteY15-558" fmla="*/ 774225 h 774225"/>
              <a:gd name="connsiteX16-559" fmla="*/ 1514679 w 2596592"/>
              <a:gd name="connsiteY16-560" fmla="*/ 774225 h 774225"/>
              <a:gd name="connsiteX17-561" fmla="*/ 92319 w 2596592"/>
              <a:gd name="connsiteY17-562" fmla="*/ 774225 h 774225"/>
              <a:gd name="connsiteX18-563" fmla="*/ 0 w 2596592"/>
              <a:gd name="connsiteY18-564" fmla="*/ 681906 h 774225"/>
              <a:gd name="connsiteX19-565" fmla="*/ 0 w 2596592"/>
              <a:gd name="connsiteY19-566" fmla="*/ 451114 h 774225"/>
              <a:gd name="connsiteX20-567" fmla="*/ 0 w 2596592"/>
              <a:gd name="connsiteY20-568" fmla="*/ 312638 h 774225"/>
              <a:gd name="connsiteX21-569" fmla="*/ 0 w 2596592"/>
              <a:gd name="connsiteY21-570" fmla="*/ 312638 h 774225"/>
              <a:gd name="connsiteX22-571" fmla="*/ 0 w 2596592"/>
              <a:gd name="connsiteY22-572" fmla="*/ 312640 h 774225"/>
              <a:gd name="connsiteX0-573" fmla="*/ 0 w 2596592"/>
              <a:gd name="connsiteY0-574" fmla="*/ 312640 h 774225"/>
              <a:gd name="connsiteX1-575" fmla="*/ 92319 w 2596592"/>
              <a:gd name="connsiteY1-576" fmla="*/ 220321 h 774225"/>
              <a:gd name="connsiteX2-577" fmla="*/ 1000328 w 2596592"/>
              <a:gd name="connsiteY2-578" fmla="*/ 220321 h 774225"/>
              <a:gd name="connsiteX3-579" fmla="*/ 1046944 w 2596592"/>
              <a:gd name="connsiteY3-580" fmla="*/ 221283 h 774225"/>
              <a:gd name="connsiteX4-581" fmla="*/ 1554945 w 2596592"/>
              <a:gd name="connsiteY4-582" fmla="*/ 221282 h 774225"/>
              <a:gd name="connsiteX5-583" fmla="*/ 1914415 w 2596592"/>
              <a:gd name="connsiteY5-584" fmla="*/ 0 h 774225"/>
              <a:gd name="connsiteX6-585" fmla="*/ 2163827 w 2596592"/>
              <a:gd name="connsiteY6-586" fmla="*/ 220321 h 774225"/>
              <a:gd name="connsiteX7-587" fmla="*/ 2504273 w 2596592"/>
              <a:gd name="connsiteY7-588" fmla="*/ 220321 h 774225"/>
              <a:gd name="connsiteX8-589" fmla="*/ 2596592 w 2596592"/>
              <a:gd name="connsiteY8-590" fmla="*/ 312640 h 774225"/>
              <a:gd name="connsiteX9-591" fmla="*/ 2596592 w 2596592"/>
              <a:gd name="connsiteY9-592" fmla="*/ 312638 h 774225"/>
              <a:gd name="connsiteX10-593" fmla="*/ 2596592 w 2596592"/>
              <a:gd name="connsiteY10-594" fmla="*/ 312638 h 774225"/>
              <a:gd name="connsiteX11-595" fmla="*/ 2596592 w 2596592"/>
              <a:gd name="connsiteY11-596" fmla="*/ 451114 h 774225"/>
              <a:gd name="connsiteX12-597" fmla="*/ 2596592 w 2596592"/>
              <a:gd name="connsiteY12-598" fmla="*/ 681906 h 774225"/>
              <a:gd name="connsiteX13-599" fmla="*/ 2504273 w 2596592"/>
              <a:gd name="connsiteY13-600" fmla="*/ 774225 h 774225"/>
              <a:gd name="connsiteX14-601" fmla="*/ 2163827 w 2596592"/>
              <a:gd name="connsiteY14-602" fmla="*/ 774225 h 774225"/>
              <a:gd name="connsiteX15-603" fmla="*/ 1514679 w 2596592"/>
              <a:gd name="connsiteY15-604" fmla="*/ 774225 h 774225"/>
              <a:gd name="connsiteX16-605" fmla="*/ 1514679 w 2596592"/>
              <a:gd name="connsiteY16-606" fmla="*/ 774225 h 774225"/>
              <a:gd name="connsiteX17-607" fmla="*/ 92319 w 2596592"/>
              <a:gd name="connsiteY17-608" fmla="*/ 774225 h 774225"/>
              <a:gd name="connsiteX18-609" fmla="*/ 0 w 2596592"/>
              <a:gd name="connsiteY18-610" fmla="*/ 681906 h 774225"/>
              <a:gd name="connsiteX19-611" fmla="*/ 0 w 2596592"/>
              <a:gd name="connsiteY19-612" fmla="*/ 451114 h 774225"/>
              <a:gd name="connsiteX20-613" fmla="*/ 0 w 2596592"/>
              <a:gd name="connsiteY20-614" fmla="*/ 312638 h 774225"/>
              <a:gd name="connsiteX21-615" fmla="*/ 0 w 2596592"/>
              <a:gd name="connsiteY21-616" fmla="*/ 312638 h 774225"/>
              <a:gd name="connsiteX22-617" fmla="*/ 0 w 2596592"/>
              <a:gd name="connsiteY22-618" fmla="*/ 312640 h 774225"/>
              <a:gd name="connsiteX0-619" fmla="*/ 0 w 2596592"/>
              <a:gd name="connsiteY0-620" fmla="*/ 312640 h 774225"/>
              <a:gd name="connsiteX1-621" fmla="*/ 92319 w 2596592"/>
              <a:gd name="connsiteY1-622" fmla="*/ 220321 h 774225"/>
              <a:gd name="connsiteX2-623" fmla="*/ 92857 w 2596592"/>
              <a:gd name="connsiteY2-624" fmla="*/ 224458 h 774225"/>
              <a:gd name="connsiteX3-625" fmla="*/ 1000328 w 2596592"/>
              <a:gd name="connsiteY3-626" fmla="*/ 220321 h 774225"/>
              <a:gd name="connsiteX4-627" fmla="*/ 1046944 w 2596592"/>
              <a:gd name="connsiteY4-628" fmla="*/ 221283 h 774225"/>
              <a:gd name="connsiteX5-629" fmla="*/ 1554945 w 2596592"/>
              <a:gd name="connsiteY5-630" fmla="*/ 221282 h 774225"/>
              <a:gd name="connsiteX6-631" fmla="*/ 1914415 w 2596592"/>
              <a:gd name="connsiteY6-632" fmla="*/ 0 h 774225"/>
              <a:gd name="connsiteX7-633" fmla="*/ 2163827 w 2596592"/>
              <a:gd name="connsiteY7-634" fmla="*/ 220321 h 774225"/>
              <a:gd name="connsiteX8-635" fmla="*/ 2504273 w 2596592"/>
              <a:gd name="connsiteY8-636" fmla="*/ 220321 h 774225"/>
              <a:gd name="connsiteX9-637" fmla="*/ 2596592 w 2596592"/>
              <a:gd name="connsiteY9-638" fmla="*/ 312640 h 774225"/>
              <a:gd name="connsiteX10-639" fmla="*/ 2596592 w 2596592"/>
              <a:gd name="connsiteY10-640" fmla="*/ 312638 h 774225"/>
              <a:gd name="connsiteX11-641" fmla="*/ 2596592 w 2596592"/>
              <a:gd name="connsiteY11-642" fmla="*/ 312638 h 774225"/>
              <a:gd name="connsiteX12-643" fmla="*/ 2596592 w 2596592"/>
              <a:gd name="connsiteY12-644" fmla="*/ 451114 h 774225"/>
              <a:gd name="connsiteX13-645" fmla="*/ 2596592 w 2596592"/>
              <a:gd name="connsiteY13-646" fmla="*/ 681906 h 774225"/>
              <a:gd name="connsiteX14-647" fmla="*/ 2504273 w 2596592"/>
              <a:gd name="connsiteY14-648" fmla="*/ 774225 h 774225"/>
              <a:gd name="connsiteX15-649" fmla="*/ 2163827 w 2596592"/>
              <a:gd name="connsiteY15-650" fmla="*/ 774225 h 774225"/>
              <a:gd name="connsiteX16-651" fmla="*/ 1514679 w 2596592"/>
              <a:gd name="connsiteY16-652" fmla="*/ 774225 h 774225"/>
              <a:gd name="connsiteX17-653" fmla="*/ 1514679 w 2596592"/>
              <a:gd name="connsiteY17-654" fmla="*/ 774225 h 774225"/>
              <a:gd name="connsiteX18-655" fmla="*/ 92319 w 2596592"/>
              <a:gd name="connsiteY18-656" fmla="*/ 774225 h 774225"/>
              <a:gd name="connsiteX19-657" fmla="*/ 0 w 2596592"/>
              <a:gd name="connsiteY19-658" fmla="*/ 681906 h 774225"/>
              <a:gd name="connsiteX20-659" fmla="*/ 0 w 2596592"/>
              <a:gd name="connsiteY20-660" fmla="*/ 451114 h 774225"/>
              <a:gd name="connsiteX21-661" fmla="*/ 0 w 2596592"/>
              <a:gd name="connsiteY21-662" fmla="*/ 312638 h 774225"/>
              <a:gd name="connsiteX22-663" fmla="*/ 0 w 2596592"/>
              <a:gd name="connsiteY22-664" fmla="*/ 312638 h 774225"/>
              <a:gd name="connsiteX23" fmla="*/ 0 w 2596592"/>
              <a:gd name="connsiteY23" fmla="*/ 312640 h 774225"/>
              <a:gd name="connsiteX0-665" fmla="*/ 0 w 2596592"/>
              <a:gd name="connsiteY0-666" fmla="*/ 312640 h 774225"/>
              <a:gd name="connsiteX1-667" fmla="*/ 92319 w 2596592"/>
              <a:gd name="connsiteY1-668" fmla="*/ 220321 h 774225"/>
              <a:gd name="connsiteX2-669" fmla="*/ 357970 w 2596592"/>
              <a:gd name="connsiteY2-670" fmla="*/ 219695 h 774225"/>
              <a:gd name="connsiteX3-671" fmla="*/ 1000328 w 2596592"/>
              <a:gd name="connsiteY3-672" fmla="*/ 220321 h 774225"/>
              <a:gd name="connsiteX4-673" fmla="*/ 1046944 w 2596592"/>
              <a:gd name="connsiteY4-674" fmla="*/ 221283 h 774225"/>
              <a:gd name="connsiteX5-675" fmla="*/ 1554945 w 2596592"/>
              <a:gd name="connsiteY5-676" fmla="*/ 221282 h 774225"/>
              <a:gd name="connsiteX6-677" fmla="*/ 1914415 w 2596592"/>
              <a:gd name="connsiteY6-678" fmla="*/ 0 h 774225"/>
              <a:gd name="connsiteX7-679" fmla="*/ 2163827 w 2596592"/>
              <a:gd name="connsiteY7-680" fmla="*/ 220321 h 774225"/>
              <a:gd name="connsiteX8-681" fmla="*/ 2504273 w 2596592"/>
              <a:gd name="connsiteY8-682" fmla="*/ 220321 h 774225"/>
              <a:gd name="connsiteX9-683" fmla="*/ 2596592 w 2596592"/>
              <a:gd name="connsiteY9-684" fmla="*/ 312640 h 774225"/>
              <a:gd name="connsiteX10-685" fmla="*/ 2596592 w 2596592"/>
              <a:gd name="connsiteY10-686" fmla="*/ 312638 h 774225"/>
              <a:gd name="connsiteX11-687" fmla="*/ 2596592 w 2596592"/>
              <a:gd name="connsiteY11-688" fmla="*/ 312638 h 774225"/>
              <a:gd name="connsiteX12-689" fmla="*/ 2596592 w 2596592"/>
              <a:gd name="connsiteY12-690" fmla="*/ 451114 h 774225"/>
              <a:gd name="connsiteX13-691" fmla="*/ 2596592 w 2596592"/>
              <a:gd name="connsiteY13-692" fmla="*/ 681906 h 774225"/>
              <a:gd name="connsiteX14-693" fmla="*/ 2504273 w 2596592"/>
              <a:gd name="connsiteY14-694" fmla="*/ 774225 h 774225"/>
              <a:gd name="connsiteX15-695" fmla="*/ 2163827 w 2596592"/>
              <a:gd name="connsiteY15-696" fmla="*/ 774225 h 774225"/>
              <a:gd name="connsiteX16-697" fmla="*/ 1514679 w 2596592"/>
              <a:gd name="connsiteY16-698" fmla="*/ 774225 h 774225"/>
              <a:gd name="connsiteX17-699" fmla="*/ 1514679 w 2596592"/>
              <a:gd name="connsiteY17-700" fmla="*/ 774225 h 774225"/>
              <a:gd name="connsiteX18-701" fmla="*/ 92319 w 2596592"/>
              <a:gd name="connsiteY18-702" fmla="*/ 774225 h 774225"/>
              <a:gd name="connsiteX19-703" fmla="*/ 0 w 2596592"/>
              <a:gd name="connsiteY19-704" fmla="*/ 681906 h 774225"/>
              <a:gd name="connsiteX20-705" fmla="*/ 0 w 2596592"/>
              <a:gd name="connsiteY20-706" fmla="*/ 451114 h 774225"/>
              <a:gd name="connsiteX21-707" fmla="*/ 0 w 2596592"/>
              <a:gd name="connsiteY21-708" fmla="*/ 312638 h 774225"/>
              <a:gd name="connsiteX22-709" fmla="*/ 0 w 2596592"/>
              <a:gd name="connsiteY22-710" fmla="*/ 312638 h 774225"/>
              <a:gd name="connsiteX23-711" fmla="*/ 0 w 2596592"/>
              <a:gd name="connsiteY23-712" fmla="*/ 312640 h 774225"/>
              <a:gd name="connsiteX0-713" fmla="*/ 0 w 2596592"/>
              <a:gd name="connsiteY0-714" fmla="*/ 312640 h 774225"/>
              <a:gd name="connsiteX1-715" fmla="*/ 92319 w 2596592"/>
              <a:gd name="connsiteY1-716" fmla="*/ 220321 h 774225"/>
              <a:gd name="connsiteX2-717" fmla="*/ 357970 w 2596592"/>
              <a:gd name="connsiteY2-718" fmla="*/ 219695 h 774225"/>
              <a:gd name="connsiteX3-719" fmla="*/ 1000328 w 2596592"/>
              <a:gd name="connsiteY3-720" fmla="*/ 220321 h 774225"/>
              <a:gd name="connsiteX4-721" fmla="*/ 1046944 w 2596592"/>
              <a:gd name="connsiteY4-722" fmla="*/ 221283 h 774225"/>
              <a:gd name="connsiteX5-723" fmla="*/ 1554945 w 2596592"/>
              <a:gd name="connsiteY5-724" fmla="*/ 221282 h 774225"/>
              <a:gd name="connsiteX6-725" fmla="*/ 1914415 w 2596592"/>
              <a:gd name="connsiteY6-726" fmla="*/ 0 h 774225"/>
              <a:gd name="connsiteX7-727" fmla="*/ 2163827 w 2596592"/>
              <a:gd name="connsiteY7-728" fmla="*/ 220321 h 774225"/>
              <a:gd name="connsiteX8-729" fmla="*/ 2504273 w 2596592"/>
              <a:gd name="connsiteY8-730" fmla="*/ 220321 h 774225"/>
              <a:gd name="connsiteX9-731" fmla="*/ 2596592 w 2596592"/>
              <a:gd name="connsiteY9-732" fmla="*/ 312640 h 774225"/>
              <a:gd name="connsiteX10-733" fmla="*/ 2596592 w 2596592"/>
              <a:gd name="connsiteY10-734" fmla="*/ 312638 h 774225"/>
              <a:gd name="connsiteX11-735" fmla="*/ 2596592 w 2596592"/>
              <a:gd name="connsiteY11-736" fmla="*/ 312638 h 774225"/>
              <a:gd name="connsiteX12-737" fmla="*/ 2596592 w 2596592"/>
              <a:gd name="connsiteY12-738" fmla="*/ 451114 h 774225"/>
              <a:gd name="connsiteX13-739" fmla="*/ 2596592 w 2596592"/>
              <a:gd name="connsiteY13-740" fmla="*/ 681906 h 774225"/>
              <a:gd name="connsiteX14-741" fmla="*/ 2504273 w 2596592"/>
              <a:gd name="connsiteY14-742" fmla="*/ 774225 h 774225"/>
              <a:gd name="connsiteX15-743" fmla="*/ 2163827 w 2596592"/>
              <a:gd name="connsiteY15-744" fmla="*/ 774225 h 774225"/>
              <a:gd name="connsiteX16-745" fmla="*/ 1514679 w 2596592"/>
              <a:gd name="connsiteY16-746" fmla="*/ 774225 h 774225"/>
              <a:gd name="connsiteX17-747" fmla="*/ 1514679 w 2596592"/>
              <a:gd name="connsiteY17-748" fmla="*/ 774225 h 774225"/>
              <a:gd name="connsiteX18-749" fmla="*/ 92319 w 2596592"/>
              <a:gd name="connsiteY18-750" fmla="*/ 774225 h 774225"/>
              <a:gd name="connsiteX19-751" fmla="*/ 0 w 2596592"/>
              <a:gd name="connsiteY19-752" fmla="*/ 681906 h 774225"/>
              <a:gd name="connsiteX20-753" fmla="*/ 0 w 2596592"/>
              <a:gd name="connsiteY20-754" fmla="*/ 451114 h 774225"/>
              <a:gd name="connsiteX21-755" fmla="*/ 0 w 2596592"/>
              <a:gd name="connsiteY21-756" fmla="*/ 312638 h 774225"/>
              <a:gd name="connsiteX22-757" fmla="*/ 0 w 2596592"/>
              <a:gd name="connsiteY22-758" fmla="*/ 312638 h 774225"/>
              <a:gd name="connsiteX23-759" fmla="*/ 0 w 2596592"/>
              <a:gd name="connsiteY23-760" fmla="*/ 312640 h 774225"/>
              <a:gd name="connsiteX0-761" fmla="*/ 0 w 2596592"/>
              <a:gd name="connsiteY0-762" fmla="*/ 312640 h 774225"/>
              <a:gd name="connsiteX1-763" fmla="*/ 92319 w 2596592"/>
              <a:gd name="connsiteY1-764" fmla="*/ 220321 h 774225"/>
              <a:gd name="connsiteX2-765" fmla="*/ 357970 w 2596592"/>
              <a:gd name="connsiteY2-766" fmla="*/ 224457 h 774225"/>
              <a:gd name="connsiteX3-767" fmla="*/ 1000328 w 2596592"/>
              <a:gd name="connsiteY3-768" fmla="*/ 220321 h 774225"/>
              <a:gd name="connsiteX4-769" fmla="*/ 1046944 w 2596592"/>
              <a:gd name="connsiteY4-770" fmla="*/ 221283 h 774225"/>
              <a:gd name="connsiteX5-771" fmla="*/ 1554945 w 2596592"/>
              <a:gd name="connsiteY5-772" fmla="*/ 221282 h 774225"/>
              <a:gd name="connsiteX6-773" fmla="*/ 1914415 w 2596592"/>
              <a:gd name="connsiteY6-774" fmla="*/ 0 h 774225"/>
              <a:gd name="connsiteX7-775" fmla="*/ 2163827 w 2596592"/>
              <a:gd name="connsiteY7-776" fmla="*/ 220321 h 774225"/>
              <a:gd name="connsiteX8-777" fmla="*/ 2504273 w 2596592"/>
              <a:gd name="connsiteY8-778" fmla="*/ 220321 h 774225"/>
              <a:gd name="connsiteX9-779" fmla="*/ 2596592 w 2596592"/>
              <a:gd name="connsiteY9-780" fmla="*/ 312640 h 774225"/>
              <a:gd name="connsiteX10-781" fmla="*/ 2596592 w 2596592"/>
              <a:gd name="connsiteY10-782" fmla="*/ 312638 h 774225"/>
              <a:gd name="connsiteX11-783" fmla="*/ 2596592 w 2596592"/>
              <a:gd name="connsiteY11-784" fmla="*/ 312638 h 774225"/>
              <a:gd name="connsiteX12-785" fmla="*/ 2596592 w 2596592"/>
              <a:gd name="connsiteY12-786" fmla="*/ 451114 h 774225"/>
              <a:gd name="connsiteX13-787" fmla="*/ 2596592 w 2596592"/>
              <a:gd name="connsiteY13-788" fmla="*/ 681906 h 774225"/>
              <a:gd name="connsiteX14-789" fmla="*/ 2504273 w 2596592"/>
              <a:gd name="connsiteY14-790" fmla="*/ 774225 h 774225"/>
              <a:gd name="connsiteX15-791" fmla="*/ 2163827 w 2596592"/>
              <a:gd name="connsiteY15-792" fmla="*/ 774225 h 774225"/>
              <a:gd name="connsiteX16-793" fmla="*/ 1514679 w 2596592"/>
              <a:gd name="connsiteY16-794" fmla="*/ 774225 h 774225"/>
              <a:gd name="connsiteX17-795" fmla="*/ 1514679 w 2596592"/>
              <a:gd name="connsiteY17-796" fmla="*/ 774225 h 774225"/>
              <a:gd name="connsiteX18-797" fmla="*/ 92319 w 2596592"/>
              <a:gd name="connsiteY18-798" fmla="*/ 774225 h 774225"/>
              <a:gd name="connsiteX19-799" fmla="*/ 0 w 2596592"/>
              <a:gd name="connsiteY19-800" fmla="*/ 681906 h 774225"/>
              <a:gd name="connsiteX20-801" fmla="*/ 0 w 2596592"/>
              <a:gd name="connsiteY20-802" fmla="*/ 451114 h 774225"/>
              <a:gd name="connsiteX21-803" fmla="*/ 0 w 2596592"/>
              <a:gd name="connsiteY21-804" fmla="*/ 312638 h 774225"/>
              <a:gd name="connsiteX22-805" fmla="*/ 0 w 2596592"/>
              <a:gd name="connsiteY22-806" fmla="*/ 312638 h 774225"/>
              <a:gd name="connsiteX23-807" fmla="*/ 0 w 2596592"/>
              <a:gd name="connsiteY23-808" fmla="*/ 312640 h 774225"/>
              <a:gd name="connsiteX0-809" fmla="*/ 0 w 2596592"/>
              <a:gd name="connsiteY0-810" fmla="*/ 312640 h 774225"/>
              <a:gd name="connsiteX1-811" fmla="*/ 92319 w 2596592"/>
              <a:gd name="connsiteY1-812" fmla="*/ 220321 h 774225"/>
              <a:gd name="connsiteX2-813" fmla="*/ 357970 w 2596592"/>
              <a:gd name="connsiteY2-814" fmla="*/ 219695 h 774225"/>
              <a:gd name="connsiteX3-815" fmla="*/ 1000328 w 2596592"/>
              <a:gd name="connsiteY3-816" fmla="*/ 220321 h 774225"/>
              <a:gd name="connsiteX4-817" fmla="*/ 1046944 w 2596592"/>
              <a:gd name="connsiteY4-818" fmla="*/ 221283 h 774225"/>
              <a:gd name="connsiteX5-819" fmla="*/ 1554945 w 2596592"/>
              <a:gd name="connsiteY5-820" fmla="*/ 221282 h 774225"/>
              <a:gd name="connsiteX6-821" fmla="*/ 1914415 w 2596592"/>
              <a:gd name="connsiteY6-822" fmla="*/ 0 h 774225"/>
              <a:gd name="connsiteX7-823" fmla="*/ 2163827 w 2596592"/>
              <a:gd name="connsiteY7-824" fmla="*/ 220321 h 774225"/>
              <a:gd name="connsiteX8-825" fmla="*/ 2504273 w 2596592"/>
              <a:gd name="connsiteY8-826" fmla="*/ 220321 h 774225"/>
              <a:gd name="connsiteX9-827" fmla="*/ 2596592 w 2596592"/>
              <a:gd name="connsiteY9-828" fmla="*/ 312640 h 774225"/>
              <a:gd name="connsiteX10-829" fmla="*/ 2596592 w 2596592"/>
              <a:gd name="connsiteY10-830" fmla="*/ 312638 h 774225"/>
              <a:gd name="connsiteX11-831" fmla="*/ 2596592 w 2596592"/>
              <a:gd name="connsiteY11-832" fmla="*/ 312638 h 774225"/>
              <a:gd name="connsiteX12-833" fmla="*/ 2596592 w 2596592"/>
              <a:gd name="connsiteY12-834" fmla="*/ 451114 h 774225"/>
              <a:gd name="connsiteX13-835" fmla="*/ 2596592 w 2596592"/>
              <a:gd name="connsiteY13-836" fmla="*/ 681906 h 774225"/>
              <a:gd name="connsiteX14-837" fmla="*/ 2504273 w 2596592"/>
              <a:gd name="connsiteY14-838" fmla="*/ 774225 h 774225"/>
              <a:gd name="connsiteX15-839" fmla="*/ 2163827 w 2596592"/>
              <a:gd name="connsiteY15-840" fmla="*/ 774225 h 774225"/>
              <a:gd name="connsiteX16-841" fmla="*/ 1514679 w 2596592"/>
              <a:gd name="connsiteY16-842" fmla="*/ 774225 h 774225"/>
              <a:gd name="connsiteX17-843" fmla="*/ 1514679 w 2596592"/>
              <a:gd name="connsiteY17-844" fmla="*/ 774225 h 774225"/>
              <a:gd name="connsiteX18-845" fmla="*/ 92319 w 2596592"/>
              <a:gd name="connsiteY18-846" fmla="*/ 774225 h 774225"/>
              <a:gd name="connsiteX19-847" fmla="*/ 0 w 2596592"/>
              <a:gd name="connsiteY19-848" fmla="*/ 681906 h 774225"/>
              <a:gd name="connsiteX20-849" fmla="*/ 0 w 2596592"/>
              <a:gd name="connsiteY20-850" fmla="*/ 451114 h 774225"/>
              <a:gd name="connsiteX21-851" fmla="*/ 0 w 2596592"/>
              <a:gd name="connsiteY21-852" fmla="*/ 312638 h 774225"/>
              <a:gd name="connsiteX22-853" fmla="*/ 0 w 2596592"/>
              <a:gd name="connsiteY22-854" fmla="*/ 312638 h 774225"/>
              <a:gd name="connsiteX23-855" fmla="*/ 0 w 2596592"/>
              <a:gd name="connsiteY23-856" fmla="*/ 312640 h 774225"/>
              <a:gd name="connsiteX0-857" fmla="*/ 0 w 2596592"/>
              <a:gd name="connsiteY0-858" fmla="*/ 312640 h 774225"/>
              <a:gd name="connsiteX1-859" fmla="*/ 92319 w 2596592"/>
              <a:gd name="connsiteY1-860" fmla="*/ 220321 h 774225"/>
              <a:gd name="connsiteX2-861" fmla="*/ 357970 w 2596592"/>
              <a:gd name="connsiteY2-862" fmla="*/ 221282 h 774225"/>
              <a:gd name="connsiteX3-863" fmla="*/ 1000328 w 2596592"/>
              <a:gd name="connsiteY3-864" fmla="*/ 220321 h 774225"/>
              <a:gd name="connsiteX4-865" fmla="*/ 1046944 w 2596592"/>
              <a:gd name="connsiteY4-866" fmla="*/ 221283 h 774225"/>
              <a:gd name="connsiteX5-867" fmla="*/ 1554945 w 2596592"/>
              <a:gd name="connsiteY5-868" fmla="*/ 221282 h 774225"/>
              <a:gd name="connsiteX6-869" fmla="*/ 1914415 w 2596592"/>
              <a:gd name="connsiteY6-870" fmla="*/ 0 h 774225"/>
              <a:gd name="connsiteX7-871" fmla="*/ 2163827 w 2596592"/>
              <a:gd name="connsiteY7-872" fmla="*/ 220321 h 774225"/>
              <a:gd name="connsiteX8-873" fmla="*/ 2504273 w 2596592"/>
              <a:gd name="connsiteY8-874" fmla="*/ 220321 h 774225"/>
              <a:gd name="connsiteX9-875" fmla="*/ 2596592 w 2596592"/>
              <a:gd name="connsiteY9-876" fmla="*/ 312640 h 774225"/>
              <a:gd name="connsiteX10-877" fmla="*/ 2596592 w 2596592"/>
              <a:gd name="connsiteY10-878" fmla="*/ 312638 h 774225"/>
              <a:gd name="connsiteX11-879" fmla="*/ 2596592 w 2596592"/>
              <a:gd name="connsiteY11-880" fmla="*/ 312638 h 774225"/>
              <a:gd name="connsiteX12-881" fmla="*/ 2596592 w 2596592"/>
              <a:gd name="connsiteY12-882" fmla="*/ 451114 h 774225"/>
              <a:gd name="connsiteX13-883" fmla="*/ 2596592 w 2596592"/>
              <a:gd name="connsiteY13-884" fmla="*/ 681906 h 774225"/>
              <a:gd name="connsiteX14-885" fmla="*/ 2504273 w 2596592"/>
              <a:gd name="connsiteY14-886" fmla="*/ 774225 h 774225"/>
              <a:gd name="connsiteX15-887" fmla="*/ 2163827 w 2596592"/>
              <a:gd name="connsiteY15-888" fmla="*/ 774225 h 774225"/>
              <a:gd name="connsiteX16-889" fmla="*/ 1514679 w 2596592"/>
              <a:gd name="connsiteY16-890" fmla="*/ 774225 h 774225"/>
              <a:gd name="connsiteX17-891" fmla="*/ 1514679 w 2596592"/>
              <a:gd name="connsiteY17-892" fmla="*/ 774225 h 774225"/>
              <a:gd name="connsiteX18-893" fmla="*/ 92319 w 2596592"/>
              <a:gd name="connsiteY18-894" fmla="*/ 774225 h 774225"/>
              <a:gd name="connsiteX19-895" fmla="*/ 0 w 2596592"/>
              <a:gd name="connsiteY19-896" fmla="*/ 681906 h 774225"/>
              <a:gd name="connsiteX20-897" fmla="*/ 0 w 2596592"/>
              <a:gd name="connsiteY20-898" fmla="*/ 451114 h 774225"/>
              <a:gd name="connsiteX21-899" fmla="*/ 0 w 2596592"/>
              <a:gd name="connsiteY21-900" fmla="*/ 312638 h 774225"/>
              <a:gd name="connsiteX22-901" fmla="*/ 0 w 2596592"/>
              <a:gd name="connsiteY22-902" fmla="*/ 312638 h 774225"/>
              <a:gd name="connsiteX23-903" fmla="*/ 0 w 2596592"/>
              <a:gd name="connsiteY23-904" fmla="*/ 312640 h 774225"/>
              <a:gd name="connsiteX0-905" fmla="*/ 0 w 2596592"/>
              <a:gd name="connsiteY0-906" fmla="*/ 312640 h 774225"/>
              <a:gd name="connsiteX1-907" fmla="*/ 92319 w 2596592"/>
              <a:gd name="connsiteY1-908" fmla="*/ 220321 h 774225"/>
              <a:gd name="connsiteX2-909" fmla="*/ 357970 w 2596592"/>
              <a:gd name="connsiteY2-910" fmla="*/ 221282 h 774225"/>
              <a:gd name="connsiteX3-911" fmla="*/ 362737 w 2596592"/>
              <a:gd name="connsiteY3-912" fmla="*/ 219696 h 774225"/>
              <a:gd name="connsiteX4-913" fmla="*/ 1000328 w 2596592"/>
              <a:gd name="connsiteY4-914" fmla="*/ 220321 h 774225"/>
              <a:gd name="connsiteX5-915" fmla="*/ 1046944 w 2596592"/>
              <a:gd name="connsiteY5-916" fmla="*/ 221283 h 774225"/>
              <a:gd name="connsiteX6-917" fmla="*/ 1554945 w 2596592"/>
              <a:gd name="connsiteY6-918" fmla="*/ 221282 h 774225"/>
              <a:gd name="connsiteX7-919" fmla="*/ 1914415 w 2596592"/>
              <a:gd name="connsiteY7-920" fmla="*/ 0 h 774225"/>
              <a:gd name="connsiteX8-921" fmla="*/ 2163827 w 2596592"/>
              <a:gd name="connsiteY8-922" fmla="*/ 220321 h 774225"/>
              <a:gd name="connsiteX9-923" fmla="*/ 2504273 w 2596592"/>
              <a:gd name="connsiteY9-924" fmla="*/ 220321 h 774225"/>
              <a:gd name="connsiteX10-925" fmla="*/ 2596592 w 2596592"/>
              <a:gd name="connsiteY10-926" fmla="*/ 312640 h 774225"/>
              <a:gd name="connsiteX11-927" fmla="*/ 2596592 w 2596592"/>
              <a:gd name="connsiteY11-928" fmla="*/ 312638 h 774225"/>
              <a:gd name="connsiteX12-929" fmla="*/ 2596592 w 2596592"/>
              <a:gd name="connsiteY12-930" fmla="*/ 312638 h 774225"/>
              <a:gd name="connsiteX13-931" fmla="*/ 2596592 w 2596592"/>
              <a:gd name="connsiteY13-932" fmla="*/ 451114 h 774225"/>
              <a:gd name="connsiteX14-933" fmla="*/ 2596592 w 2596592"/>
              <a:gd name="connsiteY14-934" fmla="*/ 681906 h 774225"/>
              <a:gd name="connsiteX15-935" fmla="*/ 2504273 w 2596592"/>
              <a:gd name="connsiteY15-936" fmla="*/ 774225 h 774225"/>
              <a:gd name="connsiteX16-937" fmla="*/ 2163827 w 2596592"/>
              <a:gd name="connsiteY16-938" fmla="*/ 774225 h 774225"/>
              <a:gd name="connsiteX17-939" fmla="*/ 1514679 w 2596592"/>
              <a:gd name="connsiteY17-940" fmla="*/ 774225 h 774225"/>
              <a:gd name="connsiteX18-941" fmla="*/ 1514679 w 2596592"/>
              <a:gd name="connsiteY18-942" fmla="*/ 774225 h 774225"/>
              <a:gd name="connsiteX19-943" fmla="*/ 92319 w 2596592"/>
              <a:gd name="connsiteY19-944" fmla="*/ 774225 h 774225"/>
              <a:gd name="connsiteX20-945" fmla="*/ 0 w 2596592"/>
              <a:gd name="connsiteY20-946" fmla="*/ 681906 h 774225"/>
              <a:gd name="connsiteX21-947" fmla="*/ 0 w 2596592"/>
              <a:gd name="connsiteY21-948" fmla="*/ 451114 h 774225"/>
              <a:gd name="connsiteX22-949" fmla="*/ 0 w 2596592"/>
              <a:gd name="connsiteY22-950" fmla="*/ 312638 h 774225"/>
              <a:gd name="connsiteX23-951" fmla="*/ 0 w 2596592"/>
              <a:gd name="connsiteY23-952" fmla="*/ 312638 h 774225"/>
              <a:gd name="connsiteX24" fmla="*/ 0 w 2596592"/>
              <a:gd name="connsiteY24" fmla="*/ 312640 h 774225"/>
              <a:gd name="connsiteX0-953" fmla="*/ 0 w 2596592"/>
              <a:gd name="connsiteY0-954" fmla="*/ 327894 h 789479"/>
              <a:gd name="connsiteX1-955" fmla="*/ 92319 w 2596592"/>
              <a:gd name="connsiteY1-956" fmla="*/ 235575 h 789479"/>
              <a:gd name="connsiteX2-957" fmla="*/ 357970 w 2596592"/>
              <a:gd name="connsiteY2-958" fmla="*/ 236536 h 789479"/>
              <a:gd name="connsiteX3-959" fmla="*/ 577049 w 2596592"/>
              <a:gd name="connsiteY3-960" fmla="*/ 0 h 789479"/>
              <a:gd name="connsiteX4-961" fmla="*/ 1000328 w 2596592"/>
              <a:gd name="connsiteY4-962" fmla="*/ 235575 h 789479"/>
              <a:gd name="connsiteX5-963" fmla="*/ 1046944 w 2596592"/>
              <a:gd name="connsiteY5-964" fmla="*/ 236537 h 789479"/>
              <a:gd name="connsiteX6-965" fmla="*/ 1554945 w 2596592"/>
              <a:gd name="connsiteY6-966" fmla="*/ 236536 h 789479"/>
              <a:gd name="connsiteX7-967" fmla="*/ 1914415 w 2596592"/>
              <a:gd name="connsiteY7-968" fmla="*/ 15254 h 789479"/>
              <a:gd name="connsiteX8-969" fmla="*/ 2163827 w 2596592"/>
              <a:gd name="connsiteY8-970" fmla="*/ 235575 h 789479"/>
              <a:gd name="connsiteX9-971" fmla="*/ 2504273 w 2596592"/>
              <a:gd name="connsiteY9-972" fmla="*/ 235575 h 789479"/>
              <a:gd name="connsiteX10-973" fmla="*/ 2596592 w 2596592"/>
              <a:gd name="connsiteY10-974" fmla="*/ 327894 h 789479"/>
              <a:gd name="connsiteX11-975" fmla="*/ 2596592 w 2596592"/>
              <a:gd name="connsiteY11-976" fmla="*/ 327892 h 789479"/>
              <a:gd name="connsiteX12-977" fmla="*/ 2596592 w 2596592"/>
              <a:gd name="connsiteY12-978" fmla="*/ 327892 h 789479"/>
              <a:gd name="connsiteX13-979" fmla="*/ 2596592 w 2596592"/>
              <a:gd name="connsiteY13-980" fmla="*/ 466368 h 789479"/>
              <a:gd name="connsiteX14-981" fmla="*/ 2596592 w 2596592"/>
              <a:gd name="connsiteY14-982" fmla="*/ 697160 h 789479"/>
              <a:gd name="connsiteX15-983" fmla="*/ 2504273 w 2596592"/>
              <a:gd name="connsiteY15-984" fmla="*/ 789479 h 789479"/>
              <a:gd name="connsiteX16-985" fmla="*/ 2163827 w 2596592"/>
              <a:gd name="connsiteY16-986" fmla="*/ 789479 h 789479"/>
              <a:gd name="connsiteX17-987" fmla="*/ 1514679 w 2596592"/>
              <a:gd name="connsiteY17-988" fmla="*/ 789479 h 789479"/>
              <a:gd name="connsiteX18-989" fmla="*/ 1514679 w 2596592"/>
              <a:gd name="connsiteY18-990" fmla="*/ 789479 h 789479"/>
              <a:gd name="connsiteX19-991" fmla="*/ 92319 w 2596592"/>
              <a:gd name="connsiteY19-992" fmla="*/ 789479 h 789479"/>
              <a:gd name="connsiteX20-993" fmla="*/ 0 w 2596592"/>
              <a:gd name="connsiteY20-994" fmla="*/ 697160 h 789479"/>
              <a:gd name="connsiteX21-995" fmla="*/ 0 w 2596592"/>
              <a:gd name="connsiteY21-996" fmla="*/ 466368 h 789479"/>
              <a:gd name="connsiteX22-997" fmla="*/ 0 w 2596592"/>
              <a:gd name="connsiteY22-998" fmla="*/ 327892 h 789479"/>
              <a:gd name="connsiteX23-999" fmla="*/ 0 w 2596592"/>
              <a:gd name="connsiteY23-1000" fmla="*/ 327892 h 789479"/>
              <a:gd name="connsiteX24-1001" fmla="*/ 0 w 2596592"/>
              <a:gd name="connsiteY24-1002" fmla="*/ 327894 h 789479"/>
              <a:gd name="connsiteX0-1003" fmla="*/ 0 w 2596592"/>
              <a:gd name="connsiteY0-1004" fmla="*/ 316782 h 778367"/>
              <a:gd name="connsiteX1-1005" fmla="*/ 92319 w 2596592"/>
              <a:gd name="connsiteY1-1006" fmla="*/ 224463 h 778367"/>
              <a:gd name="connsiteX2-1007" fmla="*/ 357970 w 2596592"/>
              <a:gd name="connsiteY2-1008" fmla="*/ 225424 h 778367"/>
              <a:gd name="connsiteX3-1009" fmla="*/ 577049 w 2596592"/>
              <a:gd name="connsiteY3-1010" fmla="*/ 0 h 778367"/>
              <a:gd name="connsiteX4-1011" fmla="*/ 1000328 w 2596592"/>
              <a:gd name="connsiteY4-1012" fmla="*/ 224463 h 778367"/>
              <a:gd name="connsiteX5-1013" fmla="*/ 1046944 w 2596592"/>
              <a:gd name="connsiteY5-1014" fmla="*/ 225425 h 778367"/>
              <a:gd name="connsiteX6-1015" fmla="*/ 1554945 w 2596592"/>
              <a:gd name="connsiteY6-1016" fmla="*/ 225424 h 778367"/>
              <a:gd name="connsiteX7-1017" fmla="*/ 1914415 w 2596592"/>
              <a:gd name="connsiteY7-1018" fmla="*/ 4142 h 778367"/>
              <a:gd name="connsiteX8-1019" fmla="*/ 2163827 w 2596592"/>
              <a:gd name="connsiteY8-1020" fmla="*/ 224463 h 778367"/>
              <a:gd name="connsiteX9-1021" fmla="*/ 2504273 w 2596592"/>
              <a:gd name="connsiteY9-1022" fmla="*/ 224463 h 778367"/>
              <a:gd name="connsiteX10-1023" fmla="*/ 2596592 w 2596592"/>
              <a:gd name="connsiteY10-1024" fmla="*/ 316782 h 778367"/>
              <a:gd name="connsiteX11-1025" fmla="*/ 2596592 w 2596592"/>
              <a:gd name="connsiteY11-1026" fmla="*/ 316780 h 778367"/>
              <a:gd name="connsiteX12-1027" fmla="*/ 2596592 w 2596592"/>
              <a:gd name="connsiteY12-1028" fmla="*/ 316780 h 778367"/>
              <a:gd name="connsiteX13-1029" fmla="*/ 2596592 w 2596592"/>
              <a:gd name="connsiteY13-1030" fmla="*/ 455256 h 778367"/>
              <a:gd name="connsiteX14-1031" fmla="*/ 2596592 w 2596592"/>
              <a:gd name="connsiteY14-1032" fmla="*/ 686048 h 778367"/>
              <a:gd name="connsiteX15-1033" fmla="*/ 2504273 w 2596592"/>
              <a:gd name="connsiteY15-1034" fmla="*/ 778367 h 778367"/>
              <a:gd name="connsiteX16-1035" fmla="*/ 2163827 w 2596592"/>
              <a:gd name="connsiteY16-1036" fmla="*/ 778367 h 778367"/>
              <a:gd name="connsiteX17-1037" fmla="*/ 1514679 w 2596592"/>
              <a:gd name="connsiteY17-1038" fmla="*/ 778367 h 778367"/>
              <a:gd name="connsiteX18-1039" fmla="*/ 1514679 w 2596592"/>
              <a:gd name="connsiteY18-1040" fmla="*/ 778367 h 778367"/>
              <a:gd name="connsiteX19-1041" fmla="*/ 92319 w 2596592"/>
              <a:gd name="connsiteY19-1042" fmla="*/ 778367 h 778367"/>
              <a:gd name="connsiteX20-1043" fmla="*/ 0 w 2596592"/>
              <a:gd name="connsiteY20-1044" fmla="*/ 686048 h 778367"/>
              <a:gd name="connsiteX21-1045" fmla="*/ 0 w 2596592"/>
              <a:gd name="connsiteY21-1046" fmla="*/ 455256 h 778367"/>
              <a:gd name="connsiteX22-1047" fmla="*/ 0 w 2596592"/>
              <a:gd name="connsiteY22-1048" fmla="*/ 316780 h 778367"/>
              <a:gd name="connsiteX23-1049" fmla="*/ 0 w 2596592"/>
              <a:gd name="connsiteY23-1050" fmla="*/ 316780 h 778367"/>
              <a:gd name="connsiteX24-1051" fmla="*/ 0 w 2596592"/>
              <a:gd name="connsiteY24-1052" fmla="*/ 316782 h 778367"/>
              <a:gd name="connsiteX0-1053" fmla="*/ 0 w 2596592"/>
              <a:gd name="connsiteY0-1054" fmla="*/ 316782 h 778367"/>
              <a:gd name="connsiteX1-1055" fmla="*/ 92319 w 2596592"/>
              <a:gd name="connsiteY1-1056" fmla="*/ 224463 h 778367"/>
              <a:gd name="connsiteX2-1057" fmla="*/ 357970 w 2596592"/>
              <a:gd name="connsiteY2-1058" fmla="*/ 225424 h 778367"/>
              <a:gd name="connsiteX3-1059" fmla="*/ 577049 w 2596592"/>
              <a:gd name="connsiteY3-1060" fmla="*/ 0 h 778367"/>
              <a:gd name="connsiteX4-1061" fmla="*/ 824116 w 2596592"/>
              <a:gd name="connsiteY4-1062" fmla="*/ 224463 h 778367"/>
              <a:gd name="connsiteX5-1063" fmla="*/ 1046944 w 2596592"/>
              <a:gd name="connsiteY5-1064" fmla="*/ 225425 h 778367"/>
              <a:gd name="connsiteX6-1065" fmla="*/ 1554945 w 2596592"/>
              <a:gd name="connsiteY6-1066" fmla="*/ 225424 h 778367"/>
              <a:gd name="connsiteX7-1067" fmla="*/ 1914415 w 2596592"/>
              <a:gd name="connsiteY7-1068" fmla="*/ 4142 h 778367"/>
              <a:gd name="connsiteX8-1069" fmla="*/ 2163827 w 2596592"/>
              <a:gd name="connsiteY8-1070" fmla="*/ 224463 h 778367"/>
              <a:gd name="connsiteX9-1071" fmla="*/ 2504273 w 2596592"/>
              <a:gd name="connsiteY9-1072" fmla="*/ 224463 h 778367"/>
              <a:gd name="connsiteX10-1073" fmla="*/ 2596592 w 2596592"/>
              <a:gd name="connsiteY10-1074" fmla="*/ 316782 h 778367"/>
              <a:gd name="connsiteX11-1075" fmla="*/ 2596592 w 2596592"/>
              <a:gd name="connsiteY11-1076" fmla="*/ 316780 h 778367"/>
              <a:gd name="connsiteX12-1077" fmla="*/ 2596592 w 2596592"/>
              <a:gd name="connsiteY12-1078" fmla="*/ 316780 h 778367"/>
              <a:gd name="connsiteX13-1079" fmla="*/ 2596592 w 2596592"/>
              <a:gd name="connsiteY13-1080" fmla="*/ 455256 h 778367"/>
              <a:gd name="connsiteX14-1081" fmla="*/ 2596592 w 2596592"/>
              <a:gd name="connsiteY14-1082" fmla="*/ 686048 h 778367"/>
              <a:gd name="connsiteX15-1083" fmla="*/ 2504273 w 2596592"/>
              <a:gd name="connsiteY15-1084" fmla="*/ 778367 h 778367"/>
              <a:gd name="connsiteX16-1085" fmla="*/ 2163827 w 2596592"/>
              <a:gd name="connsiteY16-1086" fmla="*/ 778367 h 778367"/>
              <a:gd name="connsiteX17-1087" fmla="*/ 1514679 w 2596592"/>
              <a:gd name="connsiteY17-1088" fmla="*/ 778367 h 778367"/>
              <a:gd name="connsiteX18-1089" fmla="*/ 1514679 w 2596592"/>
              <a:gd name="connsiteY18-1090" fmla="*/ 778367 h 778367"/>
              <a:gd name="connsiteX19-1091" fmla="*/ 92319 w 2596592"/>
              <a:gd name="connsiteY19-1092" fmla="*/ 778367 h 778367"/>
              <a:gd name="connsiteX20-1093" fmla="*/ 0 w 2596592"/>
              <a:gd name="connsiteY20-1094" fmla="*/ 686048 h 778367"/>
              <a:gd name="connsiteX21-1095" fmla="*/ 0 w 2596592"/>
              <a:gd name="connsiteY21-1096" fmla="*/ 455256 h 778367"/>
              <a:gd name="connsiteX22-1097" fmla="*/ 0 w 2596592"/>
              <a:gd name="connsiteY22-1098" fmla="*/ 316780 h 778367"/>
              <a:gd name="connsiteX23-1099" fmla="*/ 0 w 2596592"/>
              <a:gd name="connsiteY23-1100" fmla="*/ 316780 h 778367"/>
              <a:gd name="connsiteX24-1101" fmla="*/ 0 w 2596592"/>
              <a:gd name="connsiteY24-1102" fmla="*/ 316782 h 778367"/>
              <a:gd name="connsiteX0-1103" fmla="*/ 0 w 2596592"/>
              <a:gd name="connsiteY0-1104" fmla="*/ 316782 h 778367"/>
              <a:gd name="connsiteX1-1105" fmla="*/ 92319 w 2596592"/>
              <a:gd name="connsiteY1-1106" fmla="*/ 224463 h 778367"/>
              <a:gd name="connsiteX2-1107" fmla="*/ 357970 w 2596592"/>
              <a:gd name="connsiteY2-1108" fmla="*/ 225424 h 778367"/>
              <a:gd name="connsiteX3-1109" fmla="*/ 577049 w 2596592"/>
              <a:gd name="connsiteY3-1110" fmla="*/ 0 h 778367"/>
              <a:gd name="connsiteX4-1111" fmla="*/ 832053 w 2596592"/>
              <a:gd name="connsiteY4-1112" fmla="*/ 224463 h 778367"/>
              <a:gd name="connsiteX5-1113" fmla="*/ 1046944 w 2596592"/>
              <a:gd name="connsiteY5-1114" fmla="*/ 225425 h 778367"/>
              <a:gd name="connsiteX6-1115" fmla="*/ 1554945 w 2596592"/>
              <a:gd name="connsiteY6-1116" fmla="*/ 225424 h 778367"/>
              <a:gd name="connsiteX7-1117" fmla="*/ 1914415 w 2596592"/>
              <a:gd name="connsiteY7-1118" fmla="*/ 4142 h 778367"/>
              <a:gd name="connsiteX8-1119" fmla="*/ 2163827 w 2596592"/>
              <a:gd name="connsiteY8-1120" fmla="*/ 224463 h 778367"/>
              <a:gd name="connsiteX9-1121" fmla="*/ 2504273 w 2596592"/>
              <a:gd name="connsiteY9-1122" fmla="*/ 224463 h 778367"/>
              <a:gd name="connsiteX10-1123" fmla="*/ 2596592 w 2596592"/>
              <a:gd name="connsiteY10-1124" fmla="*/ 316782 h 778367"/>
              <a:gd name="connsiteX11-1125" fmla="*/ 2596592 w 2596592"/>
              <a:gd name="connsiteY11-1126" fmla="*/ 316780 h 778367"/>
              <a:gd name="connsiteX12-1127" fmla="*/ 2596592 w 2596592"/>
              <a:gd name="connsiteY12-1128" fmla="*/ 316780 h 778367"/>
              <a:gd name="connsiteX13-1129" fmla="*/ 2596592 w 2596592"/>
              <a:gd name="connsiteY13-1130" fmla="*/ 455256 h 778367"/>
              <a:gd name="connsiteX14-1131" fmla="*/ 2596592 w 2596592"/>
              <a:gd name="connsiteY14-1132" fmla="*/ 686048 h 778367"/>
              <a:gd name="connsiteX15-1133" fmla="*/ 2504273 w 2596592"/>
              <a:gd name="connsiteY15-1134" fmla="*/ 778367 h 778367"/>
              <a:gd name="connsiteX16-1135" fmla="*/ 2163827 w 2596592"/>
              <a:gd name="connsiteY16-1136" fmla="*/ 778367 h 778367"/>
              <a:gd name="connsiteX17-1137" fmla="*/ 1514679 w 2596592"/>
              <a:gd name="connsiteY17-1138" fmla="*/ 778367 h 778367"/>
              <a:gd name="connsiteX18-1139" fmla="*/ 1514679 w 2596592"/>
              <a:gd name="connsiteY18-1140" fmla="*/ 778367 h 778367"/>
              <a:gd name="connsiteX19-1141" fmla="*/ 92319 w 2596592"/>
              <a:gd name="connsiteY19-1142" fmla="*/ 778367 h 778367"/>
              <a:gd name="connsiteX20-1143" fmla="*/ 0 w 2596592"/>
              <a:gd name="connsiteY20-1144" fmla="*/ 686048 h 778367"/>
              <a:gd name="connsiteX21-1145" fmla="*/ 0 w 2596592"/>
              <a:gd name="connsiteY21-1146" fmla="*/ 455256 h 778367"/>
              <a:gd name="connsiteX22-1147" fmla="*/ 0 w 2596592"/>
              <a:gd name="connsiteY22-1148" fmla="*/ 316780 h 778367"/>
              <a:gd name="connsiteX23-1149" fmla="*/ 0 w 2596592"/>
              <a:gd name="connsiteY23-1150" fmla="*/ 316780 h 778367"/>
              <a:gd name="connsiteX24-1151" fmla="*/ 0 w 2596592"/>
              <a:gd name="connsiteY24-1152" fmla="*/ 316782 h 77836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85" y="connsiteY21-86"/>
              </a:cxn>
              <a:cxn ang="0">
                <a:pos x="connsiteX22-571" y="connsiteY22-572"/>
              </a:cxn>
              <a:cxn ang="0">
                <a:pos x="connsiteX23-711" y="connsiteY23-712"/>
              </a:cxn>
              <a:cxn ang="0">
                <a:pos x="connsiteX24-1001" y="connsiteY24-1002"/>
              </a:cxn>
            </a:cxnLst>
            <a:rect l="l" t="t" r="r" b="b"/>
            <a:pathLst>
              <a:path w="2596592" h="778367">
                <a:moveTo>
                  <a:pt x="0" y="316782"/>
                </a:moveTo>
                <a:cubicBezTo>
                  <a:pt x="0" y="265796"/>
                  <a:pt x="41333" y="224463"/>
                  <a:pt x="92319" y="224463"/>
                </a:cubicBezTo>
                <a:cubicBezTo>
                  <a:pt x="92498" y="225842"/>
                  <a:pt x="357791" y="224045"/>
                  <a:pt x="357970" y="225424"/>
                </a:cubicBezTo>
                <a:lnTo>
                  <a:pt x="577049" y="0"/>
                </a:lnTo>
                <a:lnTo>
                  <a:pt x="832053" y="224463"/>
                </a:lnTo>
                <a:lnTo>
                  <a:pt x="1046944" y="225425"/>
                </a:lnTo>
                <a:lnTo>
                  <a:pt x="1554945" y="225424"/>
                </a:lnTo>
                <a:lnTo>
                  <a:pt x="1914415" y="4142"/>
                </a:lnTo>
                <a:lnTo>
                  <a:pt x="2163827" y="224463"/>
                </a:lnTo>
                <a:lnTo>
                  <a:pt x="2504273" y="224463"/>
                </a:lnTo>
                <a:cubicBezTo>
                  <a:pt x="2555259" y="224463"/>
                  <a:pt x="2596592" y="265796"/>
                  <a:pt x="2596592" y="316782"/>
                </a:cubicBezTo>
                <a:lnTo>
                  <a:pt x="2596592" y="316780"/>
                </a:lnTo>
                <a:lnTo>
                  <a:pt x="2596592" y="316780"/>
                </a:lnTo>
                <a:lnTo>
                  <a:pt x="2596592" y="455256"/>
                </a:lnTo>
                <a:lnTo>
                  <a:pt x="2596592" y="686048"/>
                </a:lnTo>
                <a:cubicBezTo>
                  <a:pt x="2596592" y="737034"/>
                  <a:pt x="2555259" y="778367"/>
                  <a:pt x="2504273" y="778367"/>
                </a:cubicBezTo>
                <a:lnTo>
                  <a:pt x="2163827" y="778367"/>
                </a:lnTo>
                <a:lnTo>
                  <a:pt x="1514679" y="778367"/>
                </a:lnTo>
                <a:lnTo>
                  <a:pt x="1514679" y="778367"/>
                </a:lnTo>
                <a:lnTo>
                  <a:pt x="92319" y="778367"/>
                </a:lnTo>
                <a:cubicBezTo>
                  <a:pt x="41333" y="778367"/>
                  <a:pt x="0" y="737034"/>
                  <a:pt x="0" y="686048"/>
                </a:cubicBezTo>
                <a:lnTo>
                  <a:pt x="0" y="455256"/>
                </a:lnTo>
                <a:lnTo>
                  <a:pt x="0" y="316780"/>
                </a:lnTo>
                <a:lnTo>
                  <a:pt x="0" y="316780"/>
                </a:lnTo>
                <a:lnTo>
                  <a:pt x="0" y="316782"/>
                </a:lnTo>
                <a:close/>
              </a:path>
            </a:pathLst>
          </a:cu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Bef>
                <a:spcPts val="1200"/>
              </a:spcBef>
              <a:spcAft>
                <a:spcPts val="0"/>
              </a:spcAft>
            </a:pPr>
            <a:endParaRPr lang="en-US" altLang="zh-CN" sz="40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Bef>
                <a:spcPts val="1200"/>
              </a:spcBef>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转换说明符</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内容占位符 2"/>
          <p:cNvSpPr txBox="1"/>
          <p:nvPr/>
        </p:nvSpPr>
        <p:spPr bwMode="auto">
          <a:xfrm>
            <a:off x="4727848" y="3789040"/>
            <a:ext cx="5401293" cy="601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600"/>
              </a:spcBef>
            </a:pPr>
            <a:r>
              <a:rPr lang="en-US" altLang="zh-CN" sz="2800" ker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kern="0">
                <a:solidFill>
                  <a:schemeClr val="tx1">
                    <a:lumMod val="75000"/>
                    <a:lumOff val="25000"/>
                  </a:schemeClr>
                </a:solidFill>
                <a:latin typeface="Consolas" panose="020B0609020204030204" pitchFamily="49" charset="0"/>
                <a:ea typeface="微软雅黑" panose="020B0503020204020204" pitchFamily="34" charset="-122"/>
              </a:rPr>
              <a:t>%d :  </a:t>
            </a:r>
            <a:r>
              <a:rPr lang="zh-CN" altLang="en-US" sz="2800" kern="0">
                <a:solidFill>
                  <a:schemeClr val="tx1">
                    <a:lumMod val="75000"/>
                    <a:lumOff val="25000"/>
                  </a:schemeClr>
                </a:solidFill>
                <a:latin typeface="微软雅黑" panose="020B0503020204020204" pitchFamily="34" charset="-122"/>
                <a:ea typeface="微软雅黑" panose="020B0503020204020204" pitchFamily="34" charset="-122"/>
              </a:rPr>
              <a:t>整数</a:t>
            </a:r>
            <a:endParaRPr lang="zh-CN" altLang="en-US" sz="2800" ker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4367808" y="5373216"/>
            <a:ext cx="746496"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%s</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圆角矩形 27"/>
          <p:cNvSpPr/>
          <p:nvPr/>
        </p:nvSpPr>
        <p:spPr>
          <a:xfrm>
            <a:off x="3446107" y="5877272"/>
            <a:ext cx="441968"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圆角矩形 28"/>
          <p:cNvSpPr/>
          <p:nvPr/>
        </p:nvSpPr>
        <p:spPr>
          <a:xfrm>
            <a:off x="8534352" y="5877272"/>
            <a:ext cx="441968"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5783357" y="5877272"/>
            <a:ext cx="855712"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1000"/>
                                        <p:tgtEl>
                                          <p:spTgt spid="1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heel(1)">
                                      <p:cBhvr>
                                        <p:cTn id="16" dur="1000"/>
                                        <p:tgtEl>
                                          <p:spTgt spid="19"/>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fade">
                                      <p:cBhvr>
                                        <p:cTn id="37" dur="500"/>
                                        <p:tgtEl>
                                          <p:spTgt spid="3">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fade">
                                      <p:cBhvr>
                                        <p:cTn id="43" dur="500"/>
                                        <p:tgtEl>
                                          <p:spTgt spid="3">
                                            <p:txEl>
                                              <p:pRg st="2" end="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500"/>
                                        <p:tgtEl>
                                          <p:spTgt spid="3">
                                            <p:txEl>
                                              <p:pRg st="3" end="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Effect transition="in" filter="fade">
                                      <p:cBhvr>
                                        <p:cTn id="49" dur="500"/>
                                        <p:tgtEl>
                                          <p:spTgt spid="3">
                                            <p:txEl>
                                              <p:pRg st="4" end="4"/>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fade">
                                      <p:cBhvr>
                                        <p:cTn id="52" dur="500"/>
                                        <p:tgtEl>
                                          <p:spTgt spid="3">
                                            <p:txEl>
                                              <p:pRg st="5" end="5"/>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500"/>
                                        <p:tgtEl>
                                          <p:spTgt spid="2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500"/>
                                        <p:tgtEl>
                                          <p:spTgt spid="2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9" grpId="0" animBg="1"/>
      <p:bldP spid="20" grpId="0" animBg="1"/>
      <p:bldP spid="21" grpId="0" animBg="1"/>
      <p:bldP spid="23" grpId="0" animBg="1"/>
      <p:bldP spid="24" grpId="0" animBg="1"/>
      <p:bldP spid="18" grpId="0" animBg="1"/>
      <p:bldP spid="25" grpId="0" animBg="1"/>
      <p:bldP spid="26" grpId="0"/>
      <p:bldP spid="27" grpId="0" animBg="1"/>
      <p:bldP spid="28" grpId="0" animBg="1"/>
      <p:bldP spid="29" grpId="0" animBg="1"/>
      <p:bldP spid="3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字符串专有方法</a:t>
            </a:r>
            <a:endParaRPr lang="zh-CN" altLang="en-US">
              <a:latin typeface="+mn-ea"/>
            </a:endParaRPr>
          </a:p>
        </p:txBody>
      </p:sp>
      <p:sp>
        <p:nvSpPr>
          <p:cNvPr id="3" name="内容占位符 2"/>
          <p:cNvSpPr>
            <a:spLocks noGrp="1"/>
          </p:cNvSpPr>
          <p:nvPr>
            <p:ph idx="1"/>
          </p:nvPr>
        </p:nvSpPr>
        <p:spPr>
          <a:xfrm>
            <a:off x="609600" y="1484312"/>
            <a:ext cx="851073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"Just do IT"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nvGraphicFramePr>
        <p:xfrm>
          <a:off x="925216" y="2348880"/>
          <a:ext cx="10657184" cy="406296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gridCol w="1944216"/>
                <a:gridCol w="4540099"/>
                <a:gridCol w="1436565"/>
                <a:gridCol w="2249635"/>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s.find(str)</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字符串中是否包含子字符串，并返回位置索引</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"do"</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s.strip(c)</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移除字符串头尾指定字符</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s.lower()</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将字符串的大写字母转小写字母</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s.upper()</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将字符串的小写字母转大写字母</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s.swapcase()</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将字符串大小写字母进行转换</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字符串专有方法</a:t>
            </a:r>
            <a:endParaRPr lang="zh-CN" altLang="en-US">
              <a:latin typeface="+mn-ea"/>
            </a:endParaRPr>
          </a:p>
        </p:txBody>
      </p:sp>
      <p:sp>
        <p:nvSpPr>
          <p:cNvPr id="3" name="内容占位符 2"/>
          <p:cNvSpPr>
            <a:spLocks noGrp="1"/>
          </p:cNvSpPr>
          <p:nvPr>
            <p:ph idx="1"/>
          </p:nvPr>
        </p:nvSpPr>
        <p:spPr>
          <a:xfrm>
            <a:off x="609600" y="1484312"/>
            <a:ext cx="851073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"Just do IT"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nvGraphicFramePr>
        <p:xfrm>
          <a:off x="925216" y="2143188"/>
          <a:ext cx="10657184" cy="229392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gridCol w="2883915"/>
                <a:gridCol w="3384376"/>
                <a:gridCol w="1296144"/>
                <a:gridCol w="2606080"/>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s.replace(old,</a:t>
                      </a:r>
                      <a:r>
                        <a:rPr lang="en-US" altLang="zh-CN" sz="2400" baseline="0">
                          <a:solidFill>
                            <a:schemeClr val="tx1">
                              <a:lumMod val="85000"/>
                              <a:lumOff val="15000"/>
                            </a:schemeClr>
                          </a:solidFill>
                          <a:latin typeface="微软雅黑" panose="020B0503020204020204" pitchFamily="34" charset="-122"/>
                          <a:ea typeface="微软雅黑" panose="020B0503020204020204" pitchFamily="34" charset="-122"/>
                        </a:rPr>
                        <a:t> new</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将字符串中的旧字符串替换为新字符串</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"IT","it"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s.split(st)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将字符串根据分隔符</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拆分成数列</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r>
            </a:tbl>
          </a:graphicData>
        </a:graphic>
      </p:graphicFrame>
      <p:sp>
        <p:nvSpPr>
          <p:cNvPr id="5" name="内容占位符 2"/>
          <p:cNvSpPr txBox="1"/>
          <p:nvPr/>
        </p:nvSpPr>
        <p:spPr bwMode="auto">
          <a:xfrm>
            <a:off x="609600" y="4581128"/>
            <a:ext cx="8294712" cy="648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s = "+" </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925216" y="5229672"/>
          <a:ext cx="10657184" cy="147096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gridCol w="1803795"/>
                <a:gridCol w="4824536"/>
                <a:gridCol w="2088232"/>
                <a:gridCol w="1453952"/>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8</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s.join(sq)</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使用字符串将序列中的元素连接成一个新字符串</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"2",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"1+2+3"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字典</a:t>
            </a:r>
            <a:endParaRPr lang="zh-CN" altLang="en-US" sz="320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字典（</a:t>
            </a:r>
            <a:r>
              <a:rPr lang="en-US" altLang="zh-CN">
                <a:latin typeface="+mn-ea"/>
              </a:rPr>
              <a:t>dict</a:t>
            </a:r>
            <a:r>
              <a:rPr lang="zh-CN" altLang="en-US">
                <a:latin typeface="+mn-ea"/>
              </a:rPr>
              <a:t>）</a:t>
            </a:r>
            <a:endParaRPr lang="zh-CN" altLang="en-US">
              <a:latin typeface="+mn-ea"/>
            </a:endParaRPr>
          </a:p>
        </p:txBody>
      </p:sp>
      <p:sp>
        <p:nvSpPr>
          <p:cNvPr id="3" name="内容占位符 2"/>
          <p:cNvSpPr>
            <a:spLocks noGrp="1"/>
          </p:cNvSpPr>
          <p:nvPr>
            <p:ph idx="1"/>
          </p:nvPr>
        </p:nvSpPr>
        <p:spPr>
          <a:xfrm>
            <a:off x="609600" y="1268760"/>
            <a:ext cx="11103024" cy="1584648"/>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内置了字典：</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的支持，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全称</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dictionary</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，在其它语言中也称为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map</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，使用 </a:t>
            </a:r>
            <a:r>
              <a:rPr lang="zh-CN" altLang="en-US" sz="3200">
                <a:solidFill>
                  <a:srgbClr val="C00000"/>
                </a:solidFill>
                <a:latin typeface="微软雅黑" panose="020B0503020204020204" pitchFamily="34" charset="-122"/>
                <a:ea typeface="微软雅黑" panose="020B0503020204020204" pitchFamily="34" charset="-122"/>
              </a:rPr>
              <a:t>键</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值（</a:t>
            </a:r>
            <a:r>
              <a:rPr lang="en-US" altLang="zh-CN" sz="3200">
                <a:solidFill>
                  <a:srgbClr val="C00000"/>
                </a:solidFill>
                <a:latin typeface="微软雅黑" panose="020B0503020204020204" pitchFamily="34" charset="-122"/>
                <a:ea typeface="微软雅黑" panose="020B0503020204020204" pitchFamily="34" charset="-122"/>
              </a:rPr>
              <a:t>key-value</a:t>
            </a:r>
            <a:r>
              <a:rPr lang="zh-CN" altLang="en-US"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存储，具有极快的查找速度</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1437656" y="3933292"/>
          <a:ext cx="9361040" cy="23774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361040"/>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scores = { </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95 </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75</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"Wangwu"</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85 </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96</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95</a:t>
                      </a:r>
                      <a:endParaRPr lang="en-US" altLang="zh-CN" sz="2400" b="0" i="1" kern="1200">
                        <a:solidFill>
                          <a:srgbClr val="C00000"/>
                        </a:solidFill>
                        <a:latin typeface="Consolas" panose="020B0609020204030204" pitchFamily="49" charset="0"/>
                        <a:ea typeface="微软雅黑" panose="020B0503020204020204" pitchFamily="34" charset="-122"/>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96</a:t>
                      </a:r>
                      <a:endParaRPr lang="en-US" altLang="zh-CN" sz="2400" b="0" i="1" kern="1200">
                        <a:solidFill>
                          <a:srgbClr val="C00000"/>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
        <p:nvSpPr>
          <p:cNvPr id="11" name="圆角矩形标注 10"/>
          <p:cNvSpPr/>
          <p:nvPr/>
        </p:nvSpPr>
        <p:spPr>
          <a:xfrm>
            <a:off x="6262192" y="4725380"/>
            <a:ext cx="2701632" cy="1008112"/>
          </a:xfrm>
          <a:prstGeom prst="wedgeRoundRectCallout">
            <a:avLst>
              <a:gd name="adj1" fmla="val -66070"/>
              <a:gd name="adj2" fmla="val -220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直接使用</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获取对应值</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3021832"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438656"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381872" y="3933292"/>
            <a:ext cx="237626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902152"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标注 15"/>
          <p:cNvSpPr/>
          <p:nvPr/>
        </p:nvSpPr>
        <p:spPr>
          <a:xfrm>
            <a:off x="3525888" y="2852936"/>
            <a:ext cx="2295872" cy="1008112"/>
          </a:xfrm>
          <a:prstGeom prst="wedgeRoundRectCallout">
            <a:avLst>
              <a:gd name="adj1" fmla="val 20777"/>
              <a:gd name="adj2" fmla="val 6995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b="1">
                <a:solidFill>
                  <a:srgbClr val="C00000"/>
                </a:solidFill>
                <a:latin typeface="微软雅黑" panose="020B0503020204020204" pitchFamily="34" charset="-122"/>
                <a:ea typeface="微软雅黑" panose="020B0503020204020204" pitchFamily="34" charset="-122"/>
              </a:rPr>
              <a:t>:</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隔开</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标注 16"/>
          <p:cNvSpPr/>
          <p:nvPr/>
        </p:nvSpPr>
        <p:spPr>
          <a:xfrm>
            <a:off x="6118176" y="2852936"/>
            <a:ext cx="2295872" cy="1008112"/>
          </a:xfrm>
          <a:prstGeom prst="wedgeRoundRectCallout">
            <a:avLst>
              <a:gd name="adj1" fmla="val -47104"/>
              <a:gd name="adj2" fmla="val 6158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每组</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800" b="1">
                <a:solidFill>
                  <a:srgbClr val="C00000"/>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隔开</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标注 17"/>
          <p:cNvSpPr/>
          <p:nvPr/>
        </p:nvSpPr>
        <p:spPr>
          <a:xfrm>
            <a:off x="8854480" y="2852936"/>
            <a:ext cx="2642120" cy="1008112"/>
          </a:xfrm>
          <a:prstGeom prst="wedgeRoundRectCallout">
            <a:avLst>
              <a:gd name="adj1" fmla="val 14218"/>
              <a:gd name="adj2" fmla="val 6086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整个字典使用使用</a:t>
            </a:r>
            <a:r>
              <a:rPr lang="en-US" altLang="zh-CN" sz="2800" b="1">
                <a:solidFill>
                  <a:srgbClr val="C00000"/>
                </a:solidFill>
                <a:latin typeface="微软雅黑" panose="020B0503020204020204" pitchFamily="34" charset="-122"/>
                <a:ea typeface="微软雅黑" panose="020B0503020204020204" pitchFamily="34" charset="-122"/>
              </a:rPr>
              <a:t> {} </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括起来</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1000"/>
                                        <p:tgtEl>
                                          <p:spTgt spid="1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heel(1)">
                                      <p:cBhvr>
                                        <p:cTn id="16" dur="1000"/>
                                        <p:tgtEl>
                                          <p:spTgt spid="15"/>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heel(1)">
                                      <p:cBhvr>
                                        <p:cTn id="25" dur="1000"/>
                                        <p:tgtEl>
                                          <p:spTgt spid="12"/>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heel(1)">
                                      <p:cBhvr>
                                        <p:cTn id="28" dur="1000"/>
                                        <p:tgtEl>
                                          <p:spTgt spid="13"/>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字典基本操作</a:t>
            </a:r>
            <a:endParaRPr lang="zh-CN" altLang="en-US">
              <a:latin typeface="+mn-ea"/>
            </a:endParaRPr>
          </a:p>
        </p:txBody>
      </p:sp>
      <p:graphicFrame>
        <p:nvGraphicFramePr>
          <p:cNvPr id="8" name="表格 7"/>
          <p:cNvGraphicFramePr>
            <a:graphicFrameLocks noGrp="1"/>
          </p:cNvGraphicFramePr>
          <p:nvPr/>
        </p:nvGraphicFramePr>
        <p:xfrm>
          <a:off x="2567608" y="1693912"/>
          <a:ext cx="7560840" cy="4572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560840"/>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scores = {</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95</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75</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96</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"Zhaoliu"</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69</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scores.pop(</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print(scores)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95, 'Lisi': 75}</a:t>
                      </a:r>
                      <a:endParaRPr lang="en-US" altLang="zh-CN" sz="2400" b="0" i="1" kern="1200">
                        <a:solidFill>
                          <a:srgbClr val="C00000"/>
                        </a:solidFill>
                        <a:latin typeface="Consolas" panose="020B0609020204030204" pitchFamily="49" charset="0"/>
                        <a:ea typeface="微软雅黑" panose="020B0503020204020204" pitchFamily="34" charset="-122"/>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'Lisi': 75}</a:t>
                      </a:r>
                      <a:endParaRPr lang="en-US" altLang="zh-CN" sz="2400" b="0" i="1" kern="1200">
                        <a:solidFill>
                          <a:srgbClr val="C00000"/>
                        </a:solidFill>
                        <a:latin typeface="Consolas" panose="020B0609020204030204" pitchFamily="49" charset="0"/>
                        <a:ea typeface="微软雅黑" panose="020B0503020204020204" pitchFamily="34" charset="-122"/>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'Lisi': 75, 'Zhaoliu': 69}</a:t>
                      </a:r>
                      <a:endParaRPr lang="en-US" altLang="zh-CN" sz="2400" b="0" i="1" kern="1200">
                        <a:solidFill>
                          <a:srgbClr val="C00000"/>
                        </a:solidFill>
                        <a:latin typeface="Consolas" panose="020B0609020204030204" pitchFamily="49" charset="0"/>
                        <a:ea typeface="微软雅黑" panose="020B0503020204020204" pitchFamily="34" charset="-122"/>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'Zhaoliu': 69}</a:t>
                      </a:r>
                      <a:endParaRPr lang="en-US" altLang="zh-CN" sz="2400" b="0" i="1" kern="1200">
                        <a:solidFill>
                          <a:srgbClr val="C00000"/>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
        <p:nvSpPr>
          <p:cNvPr id="16" name="圆角矩形标注 15"/>
          <p:cNvSpPr/>
          <p:nvPr/>
        </p:nvSpPr>
        <p:spPr>
          <a:xfrm>
            <a:off x="335360" y="2420888"/>
            <a:ext cx="2043844" cy="1296144"/>
          </a:xfrm>
          <a:prstGeom prst="wedgeRoundRectCallout">
            <a:avLst>
              <a:gd name="adj1" fmla="val 60922"/>
              <a:gd name="adj2" fmla="val 201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不存在时完成添加操作</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标注 16"/>
          <p:cNvSpPr/>
          <p:nvPr/>
        </p:nvSpPr>
        <p:spPr>
          <a:xfrm>
            <a:off x="6960096" y="2535698"/>
            <a:ext cx="4248472" cy="648072"/>
          </a:xfrm>
          <a:prstGeom prst="wedgeRoundRectCallout">
            <a:avLst>
              <a:gd name="adj1" fmla="val -55636"/>
              <a:gd name="adj2" fmla="val -3120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已存在完成修改操作</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标注 17"/>
          <p:cNvSpPr/>
          <p:nvPr/>
        </p:nvSpPr>
        <p:spPr>
          <a:xfrm>
            <a:off x="6312024" y="3695634"/>
            <a:ext cx="2642120" cy="1008112"/>
          </a:xfrm>
          <a:prstGeom prst="wedgeRoundRectCallout">
            <a:avLst>
              <a:gd name="adj1" fmla="val -64665"/>
              <a:gd name="adj2" fmla="val -1267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删除字典中的</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项</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赋值语句</a:t>
            </a:r>
            <a:endParaRPr lang="zh-CN" altLang="en-US" sz="3600">
              <a:solidFill>
                <a:srgbClr val="C00000"/>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endParaRPr lang="zh-CN" altLang="en-US"/>
          </a:p>
        </p:txBody>
      </p:sp>
      <p:sp>
        <p:nvSpPr>
          <p:cNvPr id="3" name="内容占位符 2"/>
          <p:cNvSpPr>
            <a:spLocks noGrp="1"/>
          </p:cNvSpPr>
          <p:nvPr>
            <p:ph idx="1"/>
          </p:nvPr>
        </p:nvSpPr>
        <p:spPr>
          <a:xfrm>
            <a:off x="609600" y="1484313"/>
            <a:ext cx="10972800" cy="2880792"/>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计算机程序设计语言经过一个从低级到高级的发展过程。</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语言处理程序</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发展过程经历了机器语言、汇编语言和高级语言三个层次。</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基本赋值语句</a:t>
            </a:r>
            <a:endParaRPr lang="zh-CN" altLang="en-US">
              <a:latin typeface="+mn-ea"/>
            </a:endParaRPr>
          </a:p>
        </p:txBody>
      </p:sp>
      <p:sp>
        <p:nvSpPr>
          <p:cNvPr id="3" name="内容占位符 2"/>
          <p:cNvSpPr>
            <a:spLocks noGrp="1"/>
          </p:cNvSpPr>
          <p:nvPr>
            <p:ph idx="1"/>
          </p:nvPr>
        </p:nvSpPr>
        <p:spPr>
          <a:xfrm>
            <a:off x="609600" y="1484312"/>
            <a:ext cx="11103024"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中创建一个变量</a:t>
            </a:r>
            <a:r>
              <a:rPr lang="zh-CN" altLang="en-US" sz="3200">
                <a:solidFill>
                  <a:srgbClr val="C00000"/>
                </a:solidFill>
                <a:latin typeface="微软雅黑" panose="020B0503020204020204" pitchFamily="34" charset="-122"/>
                <a:ea typeface="微软雅黑" panose="020B0503020204020204" pitchFamily="34" charset="-122"/>
              </a:rPr>
              <a:t>不需要声明其类型</a:t>
            </a:r>
            <a:endParaRPr lang="zh-CN" altLang="en-US" sz="3200">
              <a:solidFill>
                <a:srgbClr val="C00000"/>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基本赋值语句： </a:t>
            </a:r>
            <a:r>
              <a:rPr lang="zh-CN" altLang="en-US" sz="3200">
                <a:solidFill>
                  <a:srgbClr val="C00000"/>
                </a:solidFill>
                <a:latin typeface="微软雅黑" panose="020B0503020204020204" pitchFamily="34" charset="-122"/>
                <a:ea typeface="微软雅黑" panose="020B0503020204020204" pitchFamily="34" charset="-122"/>
              </a:rPr>
              <a:t>变量</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值</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1595500" y="3068960"/>
          <a:ext cx="5508612" cy="204310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s-ES" altLang="zh-CN" sz="2400">
                          <a:solidFill>
                            <a:srgbClr val="000000"/>
                          </a:solidFill>
                          <a:latin typeface="Consolas" panose="020B0609020204030204" pitchFamily="49" charset="0"/>
                        </a:rPr>
                        <a:t>x = </a:t>
                      </a:r>
                      <a:r>
                        <a:rPr lang="es-ES" altLang="zh-CN" sz="2400">
                          <a:solidFill>
                            <a:srgbClr val="F5871F"/>
                          </a:solidFill>
                          <a:latin typeface="Consolas" panose="020B0609020204030204" pitchFamily="49" charset="0"/>
                        </a:rPr>
                        <a:t>1</a:t>
                      </a:r>
                      <a:r>
                        <a:rPr lang="es-ES" altLang="zh-CN" sz="2400">
                          <a:solidFill>
                            <a:srgbClr val="000000"/>
                          </a:solidFill>
                          <a:latin typeface="Consolas" panose="020B0609020204030204" pitchFamily="49" charset="0"/>
                        </a:rPr>
                        <a:t> </a:t>
                      </a:r>
                      <a:endParaRPr lang="es-E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s-ES" altLang="zh-CN" sz="2400">
                          <a:solidFill>
                            <a:srgbClr val="000000"/>
                          </a:solidFill>
                          <a:latin typeface="Consolas" panose="020B0609020204030204" pitchFamily="49" charset="0"/>
                        </a:rPr>
                        <a:t>y = </a:t>
                      </a:r>
                      <a:r>
                        <a:rPr lang="es-ES" altLang="zh-CN" sz="2400">
                          <a:solidFill>
                            <a:srgbClr val="F5871F"/>
                          </a:solidFill>
                          <a:latin typeface="Consolas" panose="020B0609020204030204" pitchFamily="49" charset="0"/>
                        </a:rPr>
                        <a:t>2</a:t>
                      </a:r>
                      <a:r>
                        <a:rPr lang="es-ES" altLang="zh-CN" sz="2400">
                          <a:solidFill>
                            <a:srgbClr val="000000"/>
                          </a:solidFill>
                          <a:latin typeface="Consolas" panose="020B0609020204030204" pitchFamily="49" charset="0"/>
                        </a:rPr>
                        <a:t> </a:t>
                      </a:r>
                      <a:endParaRPr lang="es-E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s-ES" altLang="zh-CN" sz="2400">
                          <a:solidFill>
                            <a:srgbClr val="000000"/>
                          </a:solidFill>
                          <a:latin typeface="Consolas" panose="020B0609020204030204" pitchFamily="49" charset="0"/>
                        </a:rPr>
                        <a:t>k = x + y </a:t>
                      </a:r>
                      <a:endParaRPr lang="es-E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s-ES" altLang="zh-CN" sz="2400">
                          <a:solidFill>
                            <a:srgbClr val="000000"/>
                          </a:solidFill>
                          <a:latin typeface="Consolas" panose="020B0609020204030204" pitchFamily="49" charset="0"/>
                        </a:rPr>
                        <a:t>print(k)</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3</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序列赋值</a:t>
            </a:r>
            <a:endParaRPr lang="zh-CN" altLang="en-US">
              <a:latin typeface="+mn-ea"/>
            </a:endParaRPr>
          </a:p>
        </p:txBody>
      </p:sp>
      <p:sp>
        <p:nvSpPr>
          <p:cNvPr id="3" name="内容占位符 2"/>
          <p:cNvSpPr>
            <a:spLocks noGrp="1"/>
          </p:cNvSpPr>
          <p:nvPr>
            <p:ph idx="1"/>
          </p:nvPr>
        </p:nvSpPr>
        <p:spPr>
          <a:xfrm>
            <a:off x="609600" y="1484312"/>
            <a:ext cx="11103024"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序列赋值形式</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marL="800100" lvl="2" indent="0" eaLnBrk="1">
              <a:spcBef>
                <a:spcPts val="1800"/>
              </a:spcBef>
              <a:buNone/>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左侧的一系列变量 </a:t>
            </a:r>
            <a:r>
              <a:rPr lang="en-US" altLang="zh-CN" sz="3200">
                <a:solidFill>
                  <a:srgbClr val="C00000"/>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右侧的一系列值</a:t>
            </a:r>
            <a:endParaRPr lang="zh-CN" altLang="en-US" sz="2000">
              <a:solidFill>
                <a:srgbClr val="C00000"/>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1595500" y="3068960"/>
          <a:ext cx="5508612"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a, b = </a:t>
                      </a:r>
                      <a:r>
                        <a:rPr lang="en-US" altLang="zh-CN" sz="2400">
                          <a:solidFill>
                            <a:srgbClr val="F5871F"/>
                          </a:solidFill>
                          <a:latin typeface="Consolas" panose="020B0609020204030204" pitchFamily="49" charset="0"/>
                        </a:rPr>
                        <a:t>4</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print(b)</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
        <p:nvSpPr>
          <p:cNvPr id="6" name="圆角矩形标注 5"/>
          <p:cNvSpPr/>
          <p:nvPr/>
        </p:nvSpPr>
        <p:spPr>
          <a:xfrm>
            <a:off x="8828559" y="1772816"/>
            <a:ext cx="2596033"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右侧值依次赋给左侧变量</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控制结构</a:t>
            </a:r>
            <a:endParaRPr lang="zh-CN" altLang="en-US" sz="3600">
              <a:solidFill>
                <a:srgbClr val="C00000"/>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if</a:t>
            </a:r>
            <a:r>
              <a:rPr lang="zh-CN" altLang="en-US">
                <a:latin typeface="+mn-ea"/>
              </a:rPr>
              <a:t>语句</a:t>
            </a:r>
            <a:endParaRPr lang="zh-CN" altLang="en-US">
              <a:latin typeface="+mn-ea"/>
            </a:endParaRPr>
          </a:p>
        </p:txBody>
      </p:sp>
      <p:sp>
        <p:nvSpPr>
          <p:cNvPr id="3" name="内容占位符 2"/>
          <p:cNvSpPr>
            <a:spLocks noGrp="1"/>
          </p:cNvSpPr>
          <p:nvPr>
            <p:ph idx="1"/>
          </p:nvPr>
        </p:nvSpPr>
        <p:spPr>
          <a:xfrm>
            <a:off x="609600" y="1484312"/>
            <a:ext cx="2030016"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if</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2486944" y="2132856"/>
          <a:ext cx="2960984" cy="442760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tblGrid>
              <a:tr h="4427602">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if </a:t>
                      </a:r>
                      <a:r>
                        <a:rPr lang="en-US" altLang="zh-CN" sz="2800">
                          <a:solidFill>
                            <a:srgbClr val="000000"/>
                          </a:solidFill>
                          <a:latin typeface="Consolas" panose="020B0609020204030204" pitchFamily="49" charset="0"/>
                        </a:rPr>
                        <a:t>&lt;test1&gt;: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elif </a:t>
                      </a:r>
                      <a:r>
                        <a:rPr lang="en-US" altLang="zh-CN" sz="2800">
                          <a:solidFill>
                            <a:srgbClr val="000000"/>
                          </a:solidFill>
                          <a:latin typeface="Consolas" panose="020B0609020204030204" pitchFamily="49" charset="0"/>
                        </a:rPr>
                        <a:t>&lt;test2&gt;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elif </a:t>
                      </a:r>
                      <a:r>
                        <a:rPr lang="en-US" altLang="zh-CN" sz="2800">
                          <a:solidFill>
                            <a:srgbClr val="000000"/>
                          </a:solidFill>
                          <a:latin typeface="Consolas" panose="020B0609020204030204" pitchFamily="49" charset="0"/>
                        </a:rPr>
                        <a:t>&lt;test3&gt;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3</a:t>
                      </a:r>
                      <a:r>
                        <a:rPr lang="en-US" altLang="zh-CN" sz="2800">
                          <a:solidFill>
                            <a:srgbClr val="000000"/>
                          </a:solidFill>
                          <a:latin typeface="Consolas" panose="020B0609020204030204" pitchFamily="49" charset="0"/>
                        </a:rPr>
                        <a:t>&gt;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1800">
                          <a:solidFill>
                            <a:srgbClr val="000000"/>
                          </a:solidFill>
                          <a:latin typeface="Consolas" panose="020B0609020204030204" pitchFamily="49" charset="0"/>
                        </a:rPr>
                        <a:t>. </a:t>
                      </a:r>
                      <a:endParaRPr lang="en-US" altLang="zh-CN" sz="1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1800">
                          <a:solidFill>
                            <a:srgbClr val="000000"/>
                          </a:solidFill>
                          <a:latin typeface="Consolas" panose="020B0609020204030204" pitchFamily="49" charset="0"/>
                        </a:rPr>
                        <a:t>. </a:t>
                      </a:r>
                      <a:endParaRPr lang="en-US" altLang="zh-CN" sz="1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1800">
                          <a:solidFill>
                            <a:srgbClr val="000000"/>
                          </a:solidFill>
                          <a:latin typeface="Consolas" panose="020B0609020204030204" pitchFamily="49" charset="0"/>
                        </a:rPr>
                        <a:t>. </a:t>
                      </a:r>
                      <a:endParaRPr lang="en-US" altLang="zh-CN" sz="1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else</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a:solidFill>
                            <a:srgbClr val="000000"/>
                          </a:solidFill>
                          <a:latin typeface="Consolas" panose="020B0609020204030204" pitchFamily="49" charset="0"/>
                        </a:rPr>
                        <a:t>n&gt;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6" name="圆角矩形标注 5"/>
          <p:cNvSpPr/>
          <p:nvPr/>
        </p:nvSpPr>
        <p:spPr>
          <a:xfrm>
            <a:off x="5663952" y="1628800"/>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首先，进行条件测试</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3143672" y="2235349"/>
            <a:ext cx="136815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573860" y="3068960"/>
            <a:ext cx="13700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573860" y="3902571"/>
            <a:ext cx="13700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65748" y="5629908"/>
            <a:ext cx="10081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标注 11"/>
          <p:cNvSpPr/>
          <p:nvPr/>
        </p:nvSpPr>
        <p:spPr>
          <a:xfrm>
            <a:off x="5320256" y="3298273"/>
            <a:ext cx="3152008" cy="1008112"/>
          </a:xfrm>
          <a:custGeom>
            <a:avLst/>
            <a:gdLst>
              <a:gd name="connsiteX0" fmla="*/ 0 w 2232248"/>
              <a:gd name="connsiteY0" fmla="*/ 168022 h 1008112"/>
              <a:gd name="connsiteX1" fmla="*/ 168022 w 2232248"/>
              <a:gd name="connsiteY1" fmla="*/ 0 h 1008112"/>
              <a:gd name="connsiteX2" fmla="*/ 372041 w 2232248"/>
              <a:gd name="connsiteY2" fmla="*/ 0 h 1008112"/>
              <a:gd name="connsiteX3" fmla="*/ 372041 w 2232248"/>
              <a:gd name="connsiteY3" fmla="*/ 0 h 1008112"/>
              <a:gd name="connsiteX4" fmla="*/ 930103 w 2232248"/>
              <a:gd name="connsiteY4" fmla="*/ 0 h 1008112"/>
              <a:gd name="connsiteX5" fmla="*/ 2064226 w 2232248"/>
              <a:gd name="connsiteY5" fmla="*/ 0 h 1008112"/>
              <a:gd name="connsiteX6" fmla="*/ 2232248 w 2232248"/>
              <a:gd name="connsiteY6" fmla="*/ 168022 h 1008112"/>
              <a:gd name="connsiteX7" fmla="*/ 2232248 w 2232248"/>
              <a:gd name="connsiteY7" fmla="*/ 588065 h 1008112"/>
              <a:gd name="connsiteX8" fmla="*/ 2232248 w 2232248"/>
              <a:gd name="connsiteY8" fmla="*/ 588065 h 1008112"/>
              <a:gd name="connsiteX9" fmla="*/ 2232248 w 2232248"/>
              <a:gd name="connsiteY9" fmla="*/ 840093 h 1008112"/>
              <a:gd name="connsiteX10" fmla="*/ 2232248 w 2232248"/>
              <a:gd name="connsiteY10" fmla="*/ 840090 h 1008112"/>
              <a:gd name="connsiteX11" fmla="*/ 2064226 w 2232248"/>
              <a:gd name="connsiteY11" fmla="*/ 1008112 h 1008112"/>
              <a:gd name="connsiteX12" fmla="*/ 930103 w 2232248"/>
              <a:gd name="connsiteY12" fmla="*/ 1008112 h 1008112"/>
              <a:gd name="connsiteX13" fmla="*/ 372041 w 2232248"/>
              <a:gd name="connsiteY13" fmla="*/ 1008112 h 1008112"/>
              <a:gd name="connsiteX14" fmla="*/ 372041 w 2232248"/>
              <a:gd name="connsiteY14" fmla="*/ 1008112 h 1008112"/>
              <a:gd name="connsiteX15" fmla="*/ 168022 w 2232248"/>
              <a:gd name="connsiteY15" fmla="*/ 1008112 h 1008112"/>
              <a:gd name="connsiteX16" fmla="*/ 0 w 2232248"/>
              <a:gd name="connsiteY16" fmla="*/ 840090 h 1008112"/>
              <a:gd name="connsiteX17" fmla="*/ 0 w 2232248"/>
              <a:gd name="connsiteY17" fmla="*/ 840093 h 1008112"/>
              <a:gd name="connsiteX18" fmla="*/ -338364 w 2232248"/>
              <a:gd name="connsiteY18" fmla="*/ 710810 h 1008112"/>
              <a:gd name="connsiteX19" fmla="*/ 0 w 2232248"/>
              <a:gd name="connsiteY19" fmla="*/ 588065 h 1008112"/>
              <a:gd name="connsiteX20" fmla="*/ 0 w 2232248"/>
              <a:gd name="connsiteY20" fmla="*/ 168022 h 1008112"/>
              <a:gd name="connsiteX0-1" fmla="*/ 338364 w 2570612"/>
              <a:gd name="connsiteY0-2" fmla="*/ 168022 h 1008112"/>
              <a:gd name="connsiteX1-3" fmla="*/ 506386 w 2570612"/>
              <a:gd name="connsiteY1-4" fmla="*/ 0 h 1008112"/>
              <a:gd name="connsiteX2-5" fmla="*/ 710405 w 2570612"/>
              <a:gd name="connsiteY2-6" fmla="*/ 0 h 1008112"/>
              <a:gd name="connsiteX3-7" fmla="*/ 710405 w 2570612"/>
              <a:gd name="connsiteY3-8" fmla="*/ 0 h 1008112"/>
              <a:gd name="connsiteX4-9" fmla="*/ 1268467 w 2570612"/>
              <a:gd name="connsiteY4-10" fmla="*/ 0 h 1008112"/>
              <a:gd name="connsiteX5-11" fmla="*/ 2402590 w 2570612"/>
              <a:gd name="connsiteY5-12" fmla="*/ 0 h 1008112"/>
              <a:gd name="connsiteX6-13" fmla="*/ 2570612 w 2570612"/>
              <a:gd name="connsiteY6-14" fmla="*/ 168022 h 1008112"/>
              <a:gd name="connsiteX7-15" fmla="*/ 2570612 w 2570612"/>
              <a:gd name="connsiteY7-16" fmla="*/ 588065 h 1008112"/>
              <a:gd name="connsiteX8-17" fmla="*/ 2570612 w 2570612"/>
              <a:gd name="connsiteY8-18" fmla="*/ 588065 h 1008112"/>
              <a:gd name="connsiteX9-19" fmla="*/ 2570612 w 2570612"/>
              <a:gd name="connsiteY9-20" fmla="*/ 840093 h 1008112"/>
              <a:gd name="connsiteX10-21" fmla="*/ 2570612 w 2570612"/>
              <a:gd name="connsiteY10-22" fmla="*/ 840090 h 1008112"/>
              <a:gd name="connsiteX11-23" fmla="*/ 2402590 w 2570612"/>
              <a:gd name="connsiteY11-24" fmla="*/ 1008112 h 1008112"/>
              <a:gd name="connsiteX12-25" fmla="*/ 1268467 w 2570612"/>
              <a:gd name="connsiteY12-26" fmla="*/ 1008112 h 1008112"/>
              <a:gd name="connsiteX13-27" fmla="*/ 710405 w 2570612"/>
              <a:gd name="connsiteY13-28" fmla="*/ 1008112 h 1008112"/>
              <a:gd name="connsiteX14-29" fmla="*/ 710405 w 2570612"/>
              <a:gd name="connsiteY14-30" fmla="*/ 1008112 h 1008112"/>
              <a:gd name="connsiteX15-31" fmla="*/ 506386 w 2570612"/>
              <a:gd name="connsiteY15-32" fmla="*/ 1008112 h 1008112"/>
              <a:gd name="connsiteX16-33" fmla="*/ 338364 w 2570612"/>
              <a:gd name="connsiteY16-34" fmla="*/ 840090 h 1008112"/>
              <a:gd name="connsiteX17-35" fmla="*/ 338364 w 2570612"/>
              <a:gd name="connsiteY17-36" fmla="*/ 840093 h 1008112"/>
              <a:gd name="connsiteX18-37" fmla="*/ 0 w 2570612"/>
              <a:gd name="connsiteY18-38" fmla="*/ 710810 h 1008112"/>
              <a:gd name="connsiteX19-39" fmla="*/ 338364 w 2570612"/>
              <a:gd name="connsiteY19-40" fmla="*/ 588065 h 1008112"/>
              <a:gd name="connsiteX20-41" fmla="*/ 338364 w 2570612"/>
              <a:gd name="connsiteY20-42" fmla="*/ 168022 h 1008112"/>
              <a:gd name="connsiteX0-43" fmla="*/ 338364 w 2570612"/>
              <a:gd name="connsiteY0-44" fmla="*/ 168022 h 1008112"/>
              <a:gd name="connsiteX1-45" fmla="*/ 506386 w 2570612"/>
              <a:gd name="connsiteY1-46" fmla="*/ 0 h 1008112"/>
              <a:gd name="connsiteX2-47" fmla="*/ 710405 w 2570612"/>
              <a:gd name="connsiteY2-48" fmla="*/ 0 h 1008112"/>
              <a:gd name="connsiteX3-49" fmla="*/ 710405 w 2570612"/>
              <a:gd name="connsiteY3-50" fmla="*/ 0 h 1008112"/>
              <a:gd name="connsiteX4-51" fmla="*/ 1268467 w 2570612"/>
              <a:gd name="connsiteY4-52" fmla="*/ 0 h 1008112"/>
              <a:gd name="connsiteX5-53" fmla="*/ 2402590 w 2570612"/>
              <a:gd name="connsiteY5-54" fmla="*/ 0 h 1008112"/>
              <a:gd name="connsiteX6-55" fmla="*/ 2570612 w 2570612"/>
              <a:gd name="connsiteY6-56" fmla="*/ 168022 h 1008112"/>
              <a:gd name="connsiteX7-57" fmla="*/ 2570612 w 2570612"/>
              <a:gd name="connsiteY7-58" fmla="*/ 588065 h 1008112"/>
              <a:gd name="connsiteX8-59" fmla="*/ 2570612 w 2570612"/>
              <a:gd name="connsiteY8-60" fmla="*/ 588065 h 1008112"/>
              <a:gd name="connsiteX9-61" fmla="*/ 2570612 w 2570612"/>
              <a:gd name="connsiteY9-62" fmla="*/ 840093 h 1008112"/>
              <a:gd name="connsiteX10-63" fmla="*/ 2570612 w 2570612"/>
              <a:gd name="connsiteY10-64" fmla="*/ 840090 h 1008112"/>
              <a:gd name="connsiteX11-65" fmla="*/ 2402590 w 2570612"/>
              <a:gd name="connsiteY11-66" fmla="*/ 1008112 h 1008112"/>
              <a:gd name="connsiteX12-67" fmla="*/ 1268467 w 2570612"/>
              <a:gd name="connsiteY12-68" fmla="*/ 1008112 h 1008112"/>
              <a:gd name="connsiteX13-69" fmla="*/ 710405 w 2570612"/>
              <a:gd name="connsiteY13-70" fmla="*/ 1008112 h 1008112"/>
              <a:gd name="connsiteX14-71" fmla="*/ 710405 w 2570612"/>
              <a:gd name="connsiteY14-72" fmla="*/ 1008112 h 1008112"/>
              <a:gd name="connsiteX15-73" fmla="*/ 506386 w 2570612"/>
              <a:gd name="connsiteY15-74" fmla="*/ 1008112 h 1008112"/>
              <a:gd name="connsiteX16-75" fmla="*/ 338364 w 2570612"/>
              <a:gd name="connsiteY16-76" fmla="*/ 840090 h 1008112"/>
              <a:gd name="connsiteX17-77" fmla="*/ 338364 w 2570612"/>
              <a:gd name="connsiteY17-78" fmla="*/ 840093 h 1008112"/>
              <a:gd name="connsiteX18-79" fmla="*/ 0 w 2570612"/>
              <a:gd name="connsiteY18-80" fmla="*/ 710810 h 1008112"/>
              <a:gd name="connsiteX19-81" fmla="*/ 338364 w 2570612"/>
              <a:gd name="connsiteY19-82" fmla="*/ 588065 h 1008112"/>
              <a:gd name="connsiteX20-83" fmla="*/ 328242 w 2570612"/>
              <a:gd name="connsiteY20-84" fmla="*/ 584976 h 1008112"/>
              <a:gd name="connsiteX21" fmla="*/ 338364 w 2570612"/>
              <a:gd name="connsiteY21" fmla="*/ 168022 h 1008112"/>
              <a:gd name="connsiteX0-85" fmla="*/ 338364 w 2570612"/>
              <a:gd name="connsiteY0-86" fmla="*/ 168022 h 1008112"/>
              <a:gd name="connsiteX1-87" fmla="*/ 506386 w 2570612"/>
              <a:gd name="connsiteY1-88" fmla="*/ 0 h 1008112"/>
              <a:gd name="connsiteX2-89" fmla="*/ 710405 w 2570612"/>
              <a:gd name="connsiteY2-90" fmla="*/ 0 h 1008112"/>
              <a:gd name="connsiteX3-91" fmla="*/ 710405 w 2570612"/>
              <a:gd name="connsiteY3-92" fmla="*/ 0 h 1008112"/>
              <a:gd name="connsiteX4-93" fmla="*/ 1268467 w 2570612"/>
              <a:gd name="connsiteY4-94" fmla="*/ 0 h 1008112"/>
              <a:gd name="connsiteX5-95" fmla="*/ 2402590 w 2570612"/>
              <a:gd name="connsiteY5-96" fmla="*/ 0 h 1008112"/>
              <a:gd name="connsiteX6-97" fmla="*/ 2570612 w 2570612"/>
              <a:gd name="connsiteY6-98" fmla="*/ 168022 h 1008112"/>
              <a:gd name="connsiteX7-99" fmla="*/ 2570612 w 2570612"/>
              <a:gd name="connsiteY7-100" fmla="*/ 588065 h 1008112"/>
              <a:gd name="connsiteX8-101" fmla="*/ 2570612 w 2570612"/>
              <a:gd name="connsiteY8-102" fmla="*/ 588065 h 1008112"/>
              <a:gd name="connsiteX9-103" fmla="*/ 2570612 w 2570612"/>
              <a:gd name="connsiteY9-104" fmla="*/ 840093 h 1008112"/>
              <a:gd name="connsiteX10-105" fmla="*/ 2570612 w 2570612"/>
              <a:gd name="connsiteY10-106" fmla="*/ 840090 h 1008112"/>
              <a:gd name="connsiteX11-107" fmla="*/ 2402590 w 2570612"/>
              <a:gd name="connsiteY11-108" fmla="*/ 1008112 h 1008112"/>
              <a:gd name="connsiteX12-109" fmla="*/ 1268467 w 2570612"/>
              <a:gd name="connsiteY12-110" fmla="*/ 1008112 h 1008112"/>
              <a:gd name="connsiteX13-111" fmla="*/ 710405 w 2570612"/>
              <a:gd name="connsiteY13-112" fmla="*/ 1008112 h 1008112"/>
              <a:gd name="connsiteX14-113" fmla="*/ 710405 w 2570612"/>
              <a:gd name="connsiteY14-114" fmla="*/ 1008112 h 1008112"/>
              <a:gd name="connsiteX15-115" fmla="*/ 506386 w 2570612"/>
              <a:gd name="connsiteY15-116" fmla="*/ 1008112 h 1008112"/>
              <a:gd name="connsiteX16-117" fmla="*/ 338364 w 2570612"/>
              <a:gd name="connsiteY16-118" fmla="*/ 840090 h 1008112"/>
              <a:gd name="connsiteX17-119" fmla="*/ 338364 w 2570612"/>
              <a:gd name="connsiteY17-120" fmla="*/ 840093 h 1008112"/>
              <a:gd name="connsiteX18-121" fmla="*/ 0 w 2570612"/>
              <a:gd name="connsiteY18-122" fmla="*/ 710810 h 1008112"/>
              <a:gd name="connsiteX19-123" fmla="*/ 338364 w 2570612"/>
              <a:gd name="connsiteY19-124" fmla="*/ 588065 h 1008112"/>
              <a:gd name="connsiteX20-125" fmla="*/ 356817 w 2570612"/>
              <a:gd name="connsiteY20-126" fmla="*/ 480201 h 1008112"/>
              <a:gd name="connsiteX21-127" fmla="*/ 338364 w 2570612"/>
              <a:gd name="connsiteY21-128" fmla="*/ 168022 h 1008112"/>
              <a:gd name="connsiteX0-129" fmla="*/ 338364 w 2570612"/>
              <a:gd name="connsiteY0-130" fmla="*/ 168022 h 1008112"/>
              <a:gd name="connsiteX1-131" fmla="*/ 506386 w 2570612"/>
              <a:gd name="connsiteY1-132" fmla="*/ 0 h 1008112"/>
              <a:gd name="connsiteX2-133" fmla="*/ 710405 w 2570612"/>
              <a:gd name="connsiteY2-134" fmla="*/ 0 h 1008112"/>
              <a:gd name="connsiteX3-135" fmla="*/ 710405 w 2570612"/>
              <a:gd name="connsiteY3-136" fmla="*/ 0 h 1008112"/>
              <a:gd name="connsiteX4-137" fmla="*/ 1268467 w 2570612"/>
              <a:gd name="connsiteY4-138" fmla="*/ 0 h 1008112"/>
              <a:gd name="connsiteX5-139" fmla="*/ 2402590 w 2570612"/>
              <a:gd name="connsiteY5-140" fmla="*/ 0 h 1008112"/>
              <a:gd name="connsiteX6-141" fmla="*/ 2570612 w 2570612"/>
              <a:gd name="connsiteY6-142" fmla="*/ 168022 h 1008112"/>
              <a:gd name="connsiteX7-143" fmla="*/ 2570612 w 2570612"/>
              <a:gd name="connsiteY7-144" fmla="*/ 588065 h 1008112"/>
              <a:gd name="connsiteX8-145" fmla="*/ 2570612 w 2570612"/>
              <a:gd name="connsiteY8-146" fmla="*/ 588065 h 1008112"/>
              <a:gd name="connsiteX9-147" fmla="*/ 2570612 w 2570612"/>
              <a:gd name="connsiteY9-148" fmla="*/ 840093 h 1008112"/>
              <a:gd name="connsiteX10-149" fmla="*/ 2570612 w 2570612"/>
              <a:gd name="connsiteY10-150" fmla="*/ 840090 h 1008112"/>
              <a:gd name="connsiteX11-151" fmla="*/ 2402590 w 2570612"/>
              <a:gd name="connsiteY11-152" fmla="*/ 1008112 h 1008112"/>
              <a:gd name="connsiteX12-153" fmla="*/ 1268467 w 2570612"/>
              <a:gd name="connsiteY12-154" fmla="*/ 1008112 h 1008112"/>
              <a:gd name="connsiteX13-155" fmla="*/ 710405 w 2570612"/>
              <a:gd name="connsiteY13-156" fmla="*/ 1008112 h 1008112"/>
              <a:gd name="connsiteX14-157" fmla="*/ 710405 w 2570612"/>
              <a:gd name="connsiteY14-158" fmla="*/ 1008112 h 1008112"/>
              <a:gd name="connsiteX15-159" fmla="*/ 506386 w 2570612"/>
              <a:gd name="connsiteY15-160" fmla="*/ 1008112 h 1008112"/>
              <a:gd name="connsiteX16-161" fmla="*/ 338364 w 2570612"/>
              <a:gd name="connsiteY16-162" fmla="*/ 840090 h 1008112"/>
              <a:gd name="connsiteX17-163" fmla="*/ 338364 w 2570612"/>
              <a:gd name="connsiteY17-164" fmla="*/ 840093 h 1008112"/>
              <a:gd name="connsiteX18-165" fmla="*/ 0 w 2570612"/>
              <a:gd name="connsiteY18-166" fmla="*/ 710810 h 1008112"/>
              <a:gd name="connsiteX19-167" fmla="*/ 338364 w 2570612"/>
              <a:gd name="connsiteY19-168" fmla="*/ 588065 h 1008112"/>
              <a:gd name="connsiteX20-169" fmla="*/ 337767 w 2570612"/>
              <a:gd name="connsiteY20-170" fmla="*/ 387333 h 1008112"/>
              <a:gd name="connsiteX21-171" fmla="*/ 338364 w 2570612"/>
              <a:gd name="connsiteY21-172" fmla="*/ 168022 h 1008112"/>
              <a:gd name="connsiteX0-173" fmla="*/ 338364 w 2570612"/>
              <a:gd name="connsiteY0-174" fmla="*/ 168022 h 1008112"/>
              <a:gd name="connsiteX1-175" fmla="*/ 506386 w 2570612"/>
              <a:gd name="connsiteY1-176" fmla="*/ 0 h 1008112"/>
              <a:gd name="connsiteX2-177" fmla="*/ 710405 w 2570612"/>
              <a:gd name="connsiteY2-178" fmla="*/ 0 h 1008112"/>
              <a:gd name="connsiteX3-179" fmla="*/ 710405 w 2570612"/>
              <a:gd name="connsiteY3-180" fmla="*/ 0 h 1008112"/>
              <a:gd name="connsiteX4-181" fmla="*/ 1268467 w 2570612"/>
              <a:gd name="connsiteY4-182" fmla="*/ 0 h 1008112"/>
              <a:gd name="connsiteX5-183" fmla="*/ 2402590 w 2570612"/>
              <a:gd name="connsiteY5-184" fmla="*/ 0 h 1008112"/>
              <a:gd name="connsiteX6-185" fmla="*/ 2570612 w 2570612"/>
              <a:gd name="connsiteY6-186" fmla="*/ 168022 h 1008112"/>
              <a:gd name="connsiteX7-187" fmla="*/ 2570612 w 2570612"/>
              <a:gd name="connsiteY7-188" fmla="*/ 588065 h 1008112"/>
              <a:gd name="connsiteX8-189" fmla="*/ 2570612 w 2570612"/>
              <a:gd name="connsiteY8-190" fmla="*/ 588065 h 1008112"/>
              <a:gd name="connsiteX9-191" fmla="*/ 2570612 w 2570612"/>
              <a:gd name="connsiteY9-192" fmla="*/ 840093 h 1008112"/>
              <a:gd name="connsiteX10-193" fmla="*/ 2570612 w 2570612"/>
              <a:gd name="connsiteY10-194" fmla="*/ 840090 h 1008112"/>
              <a:gd name="connsiteX11-195" fmla="*/ 2402590 w 2570612"/>
              <a:gd name="connsiteY11-196" fmla="*/ 1008112 h 1008112"/>
              <a:gd name="connsiteX12-197" fmla="*/ 1268467 w 2570612"/>
              <a:gd name="connsiteY12-198" fmla="*/ 1008112 h 1008112"/>
              <a:gd name="connsiteX13-199" fmla="*/ 710405 w 2570612"/>
              <a:gd name="connsiteY13-200" fmla="*/ 1008112 h 1008112"/>
              <a:gd name="connsiteX14-201" fmla="*/ 710405 w 2570612"/>
              <a:gd name="connsiteY14-202" fmla="*/ 1008112 h 1008112"/>
              <a:gd name="connsiteX15-203" fmla="*/ 506386 w 2570612"/>
              <a:gd name="connsiteY15-204" fmla="*/ 1008112 h 1008112"/>
              <a:gd name="connsiteX16-205" fmla="*/ 338364 w 2570612"/>
              <a:gd name="connsiteY16-206" fmla="*/ 840090 h 1008112"/>
              <a:gd name="connsiteX17-207" fmla="*/ 338364 w 2570612"/>
              <a:gd name="connsiteY17-208" fmla="*/ 840093 h 1008112"/>
              <a:gd name="connsiteX18-209" fmla="*/ 0 w 2570612"/>
              <a:gd name="connsiteY18-210" fmla="*/ 710810 h 1008112"/>
              <a:gd name="connsiteX19-211" fmla="*/ 338364 w 2570612"/>
              <a:gd name="connsiteY19-212" fmla="*/ 588065 h 1008112"/>
              <a:gd name="connsiteX20-213" fmla="*/ 337767 w 2570612"/>
              <a:gd name="connsiteY20-214" fmla="*/ 387333 h 1008112"/>
              <a:gd name="connsiteX21-215" fmla="*/ 330623 w 2570612"/>
              <a:gd name="connsiteY21-216" fmla="*/ 382569 h 1008112"/>
              <a:gd name="connsiteX22" fmla="*/ 338364 w 2570612"/>
              <a:gd name="connsiteY22" fmla="*/ 168022 h 1008112"/>
              <a:gd name="connsiteX0-217" fmla="*/ 338364 w 2570612"/>
              <a:gd name="connsiteY0-218" fmla="*/ 168022 h 1008112"/>
              <a:gd name="connsiteX1-219" fmla="*/ 506386 w 2570612"/>
              <a:gd name="connsiteY1-220" fmla="*/ 0 h 1008112"/>
              <a:gd name="connsiteX2-221" fmla="*/ 710405 w 2570612"/>
              <a:gd name="connsiteY2-222" fmla="*/ 0 h 1008112"/>
              <a:gd name="connsiteX3-223" fmla="*/ 710405 w 2570612"/>
              <a:gd name="connsiteY3-224" fmla="*/ 0 h 1008112"/>
              <a:gd name="connsiteX4-225" fmla="*/ 1268467 w 2570612"/>
              <a:gd name="connsiteY4-226" fmla="*/ 0 h 1008112"/>
              <a:gd name="connsiteX5-227" fmla="*/ 2402590 w 2570612"/>
              <a:gd name="connsiteY5-228" fmla="*/ 0 h 1008112"/>
              <a:gd name="connsiteX6-229" fmla="*/ 2570612 w 2570612"/>
              <a:gd name="connsiteY6-230" fmla="*/ 168022 h 1008112"/>
              <a:gd name="connsiteX7-231" fmla="*/ 2570612 w 2570612"/>
              <a:gd name="connsiteY7-232" fmla="*/ 588065 h 1008112"/>
              <a:gd name="connsiteX8-233" fmla="*/ 2570612 w 2570612"/>
              <a:gd name="connsiteY8-234" fmla="*/ 588065 h 1008112"/>
              <a:gd name="connsiteX9-235" fmla="*/ 2570612 w 2570612"/>
              <a:gd name="connsiteY9-236" fmla="*/ 840093 h 1008112"/>
              <a:gd name="connsiteX10-237" fmla="*/ 2570612 w 2570612"/>
              <a:gd name="connsiteY10-238" fmla="*/ 840090 h 1008112"/>
              <a:gd name="connsiteX11-239" fmla="*/ 2402590 w 2570612"/>
              <a:gd name="connsiteY11-240" fmla="*/ 1008112 h 1008112"/>
              <a:gd name="connsiteX12-241" fmla="*/ 1268467 w 2570612"/>
              <a:gd name="connsiteY12-242" fmla="*/ 1008112 h 1008112"/>
              <a:gd name="connsiteX13-243" fmla="*/ 710405 w 2570612"/>
              <a:gd name="connsiteY13-244" fmla="*/ 1008112 h 1008112"/>
              <a:gd name="connsiteX14-245" fmla="*/ 710405 w 2570612"/>
              <a:gd name="connsiteY14-246" fmla="*/ 1008112 h 1008112"/>
              <a:gd name="connsiteX15-247" fmla="*/ 506386 w 2570612"/>
              <a:gd name="connsiteY15-248" fmla="*/ 1008112 h 1008112"/>
              <a:gd name="connsiteX16-249" fmla="*/ 338364 w 2570612"/>
              <a:gd name="connsiteY16-250" fmla="*/ 840090 h 1008112"/>
              <a:gd name="connsiteX17-251" fmla="*/ 338364 w 2570612"/>
              <a:gd name="connsiteY17-252" fmla="*/ 840093 h 1008112"/>
              <a:gd name="connsiteX18-253" fmla="*/ 0 w 2570612"/>
              <a:gd name="connsiteY18-254" fmla="*/ 710810 h 1008112"/>
              <a:gd name="connsiteX19-255" fmla="*/ 338364 w 2570612"/>
              <a:gd name="connsiteY19-256" fmla="*/ 588065 h 1008112"/>
              <a:gd name="connsiteX20-257" fmla="*/ 337767 w 2570612"/>
              <a:gd name="connsiteY20-258" fmla="*/ 387333 h 1008112"/>
              <a:gd name="connsiteX21-259" fmla="*/ 2011 w 2570612"/>
              <a:gd name="connsiteY21-260" fmla="*/ 261125 h 1008112"/>
              <a:gd name="connsiteX22-261" fmla="*/ 338364 w 2570612"/>
              <a:gd name="connsiteY22-262" fmla="*/ 168022 h 1008112"/>
              <a:gd name="connsiteX0-263" fmla="*/ 338364 w 2570612"/>
              <a:gd name="connsiteY0-264" fmla="*/ 168022 h 1008112"/>
              <a:gd name="connsiteX1-265" fmla="*/ 506386 w 2570612"/>
              <a:gd name="connsiteY1-266" fmla="*/ 0 h 1008112"/>
              <a:gd name="connsiteX2-267" fmla="*/ 710405 w 2570612"/>
              <a:gd name="connsiteY2-268" fmla="*/ 0 h 1008112"/>
              <a:gd name="connsiteX3-269" fmla="*/ 710405 w 2570612"/>
              <a:gd name="connsiteY3-270" fmla="*/ 0 h 1008112"/>
              <a:gd name="connsiteX4-271" fmla="*/ 1268467 w 2570612"/>
              <a:gd name="connsiteY4-272" fmla="*/ 0 h 1008112"/>
              <a:gd name="connsiteX5-273" fmla="*/ 2402590 w 2570612"/>
              <a:gd name="connsiteY5-274" fmla="*/ 0 h 1008112"/>
              <a:gd name="connsiteX6-275" fmla="*/ 2570612 w 2570612"/>
              <a:gd name="connsiteY6-276" fmla="*/ 168022 h 1008112"/>
              <a:gd name="connsiteX7-277" fmla="*/ 2570612 w 2570612"/>
              <a:gd name="connsiteY7-278" fmla="*/ 588065 h 1008112"/>
              <a:gd name="connsiteX8-279" fmla="*/ 2570612 w 2570612"/>
              <a:gd name="connsiteY8-280" fmla="*/ 588065 h 1008112"/>
              <a:gd name="connsiteX9-281" fmla="*/ 2570612 w 2570612"/>
              <a:gd name="connsiteY9-282" fmla="*/ 840093 h 1008112"/>
              <a:gd name="connsiteX10-283" fmla="*/ 2570612 w 2570612"/>
              <a:gd name="connsiteY10-284" fmla="*/ 840090 h 1008112"/>
              <a:gd name="connsiteX11-285" fmla="*/ 2402590 w 2570612"/>
              <a:gd name="connsiteY11-286" fmla="*/ 1008112 h 1008112"/>
              <a:gd name="connsiteX12-287" fmla="*/ 1268467 w 2570612"/>
              <a:gd name="connsiteY12-288" fmla="*/ 1008112 h 1008112"/>
              <a:gd name="connsiteX13-289" fmla="*/ 710405 w 2570612"/>
              <a:gd name="connsiteY13-290" fmla="*/ 1008112 h 1008112"/>
              <a:gd name="connsiteX14-291" fmla="*/ 710405 w 2570612"/>
              <a:gd name="connsiteY14-292" fmla="*/ 1008112 h 1008112"/>
              <a:gd name="connsiteX15-293" fmla="*/ 506386 w 2570612"/>
              <a:gd name="connsiteY15-294" fmla="*/ 1008112 h 1008112"/>
              <a:gd name="connsiteX16-295" fmla="*/ 338364 w 2570612"/>
              <a:gd name="connsiteY16-296" fmla="*/ 840090 h 1008112"/>
              <a:gd name="connsiteX17-297" fmla="*/ 338364 w 2570612"/>
              <a:gd name="connsiteY17-298" fmla="*/ 840093 h 1008112"/>
              <a:gd name="connsiteX18-299" fmla="*/ 0 w 2570612"/>
              <a:gd name="connsiteY18-300" fmla="*/ 710810 h 1008112"/>
              <a:gd name="connsiteX19-301" fmla="*/ 338364 w 2570612"/>
              <a:gd name="connsiteY19-302" fmla="*/ 588065 h 1008112"/>
              <a:gd name="connsiteX20-303" fmla="*/ 337767 w 2570612"/>
              <a:gd name="connsiteY20-304" fmla="*/ 387333 h 1008112"/>
              <a:gd name="connsiteX21-305" fmla="*/ 2011 w 2570612"/>
              <a:gd name="connsiteY21-306" fmla="*/ 273031 h 1008112"/>
              <a:gd name="connsiteX22-307" fmla="*/ 338364 w 2570612"/>
              <a:gd name="connsiteY22-308" fmla="*/ 168022 h 100811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127" y="connsiteY21-128"/>
              </a:cxn>
              <a:cxn ang="0">
                <a:pos x="connsiteX22-261" y="connsiteY22-262"/>
              </a:cxn>
            </a:cxnLst>
            <a:rect l="l" t="t" r="r" b="b"/>
            <a:pathLst>
              <a:path w="2570612" h="1008112">
                <a:moveTo>
                  <a:pt x="338364" y="168022"/>
                </a:moveTo>
                <a:cubicBezTo>
                  <a:pt x="338364" y="75226"/>
                  <a:pt x="413590" y="0"/>
                  <a:pt x="506386" y="0"/>
                </a:cubicBezTo>
                <a:lnTo>
                  <a:pt x="710405" y="0"/>
                </a:lnTo>
                <a:lnTo>
                  <a:pt x="710405" y="0"/>
                </a:lnTo>
                <a:lnTo>
                  <a:pt x="1268467" y="0"/>
                </a:lnTo>
                <a:lnTo>
                  <a:pt x="2402590" y="0"/>
                </a:lnTo>
                <a:cubicBezTo>
                  <a:pt x="2495386" y="0"/>
                  <a:pt x="2570612" y="75226"/>
                  <a:pt x="2570612" y="168022"/>
                </a:cubicBezTo>
                <a:lnTo>
                  <a:pt x="2570612" y="588065"/>
                </a:lnTo>
                <a:lnTo>
                  <a:pt x="2570612" y="588065"/>
                </a:lnTo>
                <a:lnTo>
                  <a:pt x="2570612" y="840093"/>
                </a:lnTo>
                <a:lnTo>
                  <a:pt x="2570612" y="840090"/>
                </a:lnTo>
                <a:cubicBezTo>
                  <a:pt x="2570612" y="932886"/>
                  <a:pt x="2495386" y="1008112"/>
                  <a:pt x="2402590" y="1008112"/>
                </a:cubicBezTo>
                <a:lnTo>
                  <a:pt x="1268467" y="1008112"/>
                </a:lnTo>
                <a:lnTo>
                  <a:pt x="710405" y="1008112"/>
                </a:lnTo>
                <a:lnTo>
                  <a:pt x="710405" y="1008112"/>
                </a:lnTo>
                <a:lnTo>
                  <a:pt x="506386" y="1008112"/>
                </a:lnTo>
                <a:cubicBezTo>
                  <a:pt x="413590" y="1008112"/>
                  <a:pt x="338364" y="932886"/>
                  <a:pt x="338364" y="840090"/>
                </a:cubicBezTo>
                <a:lnTo>
                  <a:pt x="338364" y="840093"/>
                </a:lnTo>
                <a:lnTo>
                  <a:pt x="0" y="710810"/>
                </a:lnTo>
                <a:lnTo>
                  <a:pt x="338364" y="588065"/>
                </a:lnTo>
                <a:lnTo>
                  <a:pt x="337767" y="387333"/>
                </a:lnTo>
                <a:lnTo>
                  <a:pt x="2011" y="273031"/>
                </a:lnTo>
                <a:lnTo>
                  <a:pt x="338364" y="168022"/>
                </a:lnTo>
                <a:close/>
              </a:path>
            </a:pathLst>
          </a:cu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test1</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同层</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次的多个选择</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标注 13"/>
          <p:cNvSpPr/>
          <p:nvPr/>
        </p:nvSpPr>
        <p:spPr>
          <a:xfrm>
            <a:off x="5663952" y="5170579"/>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前面的测试均为假，执行</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else</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1000"/>
                                        <p:tgtEl>
                                          <p:spTgt spid="9"/>
                                        </p:tgtEl>
                                      </p:cBhvr>
                                    </p:animEffect>
                                  </p:childTnLst>
                                </p:cTn>
                              </p:par>
                            </p:childTnLst>
                          </p:cTn>
                        </p:par>
                        <p:par>
                          <p:cTn id="17" fill="hold">
                            <p:stCondLst>
                              <p:cond delay="1000"/>
                            </p:stCondLst>
                            <p:childTnLst>
                              <p:par>
                                <p:cTn id="18" presetID="21" presetClass="entr" presetSubtype="1"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heel(1)">
                                      <p:cBhvr>
                                        <p:cTn id="20" dur="1000"/>
                                        <p:tgtEl>
                                          <p:spTgt spid="10"/>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heel(1)">
                                      <p:cBhvr>
                                        <p:cTn id="29" dur="1000"/>
                                        <p:tgtEl>
                                          <p:spTgt spid="11"/>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例子：</a:t>
            </a:r>
            <a:r>
              <a:rPr lang="en-US" altLang="zh-CN">
                <a:latin typeface="+mn-ea"/>
              </a:rPr>
              <a:t>if</a:t>
            </a:r>
            <a:endParaRPr lang="zh-CN" altLang="en-US">
              <a:latin typeface="+mn-ea"/>
            </a:endParaRPr>
          </a:p>
        </p:txBody>
      </p:sp>
      <p:graphicFrame>
        <p:nvGraphicFramePr>
          <p:cNvPr id="7" name="表格 6"/>
          <p:cNvGraphicFramePr>
            <a:graphicFrameLocks noGrp="1"/>
          </p:cNvGraphicFramePr>
          <p:nvPr/>
        </p:nvGraphicFramePr>
        <p:xfrm>
          <a:off x="2486944" y="1484784"/>
          <a:ext cx="6921424" cy="5212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921424"/>
              </a:tblGrid>
              <a:tr h="4427602">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def if_test(score):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90</a:t>
                      </a:r>
                      <a:r>
                        <a:rPr lang="en-US" altLang="zh-CN"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"Excellent"</a:t>
                      </a:r>
                      <a:r>
                        <a:rPr lang="en-US" altLang="zh-CN"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80</a:t>
                      </a:r>
                      <a:r>
                        <a:rPr lang="en-US" altLang="zh-CN"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"Very Good"</a:t>
                      </a:r>
                      <a:r>
                        <a:rPr lang="en-US" altLang="zh-CN"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70</a:t>
                      </a:r>
                      <a:r>
                        <a:rPr lang="en-US" altLang="zh-CN"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"Good"</a:t>
                      </a:r>
                      <a:r>
                        <a:rPr lang="en-US" altLang="zh-CN"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60</a:t>
                      </a:r>
                      <a:r>
                        <a:rPr lang="en-US" altLang="zh-CN"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"Pass"</a:t>
                      </a:r>
                      <a:r>
                        <a:rPr lang="en-US" altLang="zh-CN"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else</a:t>
                      </a:r>
                      <a:r>
                        <a:rPr lang="en-US" altLang="zh-CN"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"Fail"</a:t>
                      </a:r>
                      <a:r>
                        <a:rPr lang="en-US" altLang="zh-CN"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if_test(</a:t>
                      </a:r>
                      <a:r>
                        <a:rPr lang="en-US" altLang="zh-CN" sz="2800">
                          <a:solidFill>
                            <a:srgbClr val="F5871F"/>
                          </a:solidFill>
                          <a:latin typeface="Consolas" panose="020B0609020204030204" pitchFamily="49" charset="0"/>
                        </a:rPr>
                        <a:t>100</a:t>
                      </a:r>
                      <a:r>
                        <a:rPr lang="en-US" altLang="zh-CN" sz="2800">
                          <a:solidFill>
                            <a:srgbClr val="000000"/>
                          </a:solidFill>
                          <a:latin typeface="Consolas" panose="020B0609020204030204" pitchFamily="49" charset="0"/>
                        </a:rPr>
                        <a: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a:t>
            </a:r>
            <a:r>
              <a:rPr lang="zh-CN" altLang="en-US">
                <a:latin typeface="+mn-ea"/>
              </a:rPr>
              <a:t>通用格式</a:t>
            </a:r>
            <a:endParaRPr lang="zh-CN" altLang="en-US">
              <a:latin typeface="+mn-ea"/>
            </a:endParaRPr>
          </a:p>
        </p:txBody>
      </p:sp>
      <p:sp>
        <p:nvSpPr>
          <p:cNvPr id="3" name="内容占位符 2"/>
          <p:cNvSpPr>
            <a:spLocks noGrp="1"/>
          </p:cNvSpPr>
          <p:nvPr>
            <p:ph idx="1"/>
          </p:nvPr>
        </p:nvSpPr>
        <p:spPr>
          <a:xfrm>
            <a:off x="609600" y="1484312"/>
            <a:ext cx="3254152"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2486944" y="2444791"/>
          <a:ext cx="2960984" cy="1344249"/>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tblGrid>
              <a:tr h="1344249">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endParaRPr lang="en-US" altLang="zh-CN" sz="280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6" name="圆角矩形标注 5"/>
          <p:cNvSpPr/>
          <p:nvPr/>
        </p:nvSpPr>
        <p:spPr>
          <a:xfrm>
            <a:off x="5663952" y="2060848"/>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测试条件为真，执行循环体</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3719736" y="2667397"/>
            <a:ext cx="122413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-continue</a:t>
            </a:r>
            <a:endParaRPr lang="zh-CN" altLang="en-US">
              <a:latin typeface="+mn-ea"/>
            </a:endParaRPr>
          </a:p>
        </p:txBody>
      </p:sp>
      <p:sp>
        <p:nvSpPr>
          <p:cNvPr id="3" name="内容占位符 2"/>
          <p:cNvSpPr>
            <a:spLocks noGrp="1"/>
          </p:cNvSpPr>
          <p:nvPr>
            <p:ph idx="1"/>
          </p:nvPr>
        </p:nvSpPr>
        <p:spPr>
          <a:xfrm>
            <a:off x="609600" y="1484312"/>
            <a:ext cx="10526960" cy="720552"/>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rgbClr val="C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2486944" y="2204864"/>
          <a:ext cx="2960984" cy="24841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tblGrid>
              <a:tr h="194421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defRPr/>
                      </a:pPr>
                      <a:endParaRPr lang="en-US" altLang="zh-CN" sz="280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graphicFrame>
        <p:nvGraphicFramePr>
          <p:cNvPr id="11" name="表格 10"/>
          <p:cNvGraphicFramePr>
            <a:graphicFrameLocks noGrp="1"/>
          </p:cNvGraphicFramePr>
          <p:nvPr/>
        </p:nvGraphicFramePr>
        <p:xfrm>
          <a:off x="3071664" y="2829033"/>
          <a:ext cx="2088232" cy="158417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088232"/>
              </a:tblGrid>
              <a:tr h="158417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baseline="0">
                          <a:solidFill>
                            <a:srgbClr val="000000"/>
                          </a:solidFill>
                          <a:latin typeface="Consolas" panose="020B0609020204030204" pitchFamily="49" charset="0"/>
                        </a:rPr>
                        <a:t> </a:t>
                      </a:r>
                      <a:r>
                        <a:rPr lang="en-US" altLang="zh-CN" sz="2800">
                          <a:solidFill>
                            <a:srgbClr val="000000"/>
                          </a:solidFill>
                          <a:latin typeface="Consolas" panose="020B0609020204030204" pitchFamily="49" charset="0"/>
                        </a:rPr>
                        <a:t>&lt;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1200"/>
                        </a:spcAft>
                        <a:buClrTx/>
                        <a:buSzTx/>
                        <a:buFontTx/>
                        <a:buNone/>
                        <a:defRPr/>
                      </a:pPr>
                      <a:r>
                        <a:rPr lang="en-US" altLang="zh-CN" sz="2800" baseline="0">
                          <a:solidFill>
                            <a:srgbClr val="8959A8"/>
                          </a:solidFill>
                          <a:latin typeface="Consolas" panose="020B0609020204030204" pitchFamily="49" charset="0"/>
                        </a:rPr>
                        <a:t> </a:t>
                      </a:r>
                      <a:r>
                        <a:rPr lang="en-US" altLang="zh-CN" sz="2800">
                          <a:solidFill>
                            <a:srgbClr val="8959A8"/>
                          </a:solidFill>
                          <a:latin typeface="Consolas" panose="020B0609020204030204" pitchFamily="49" charset="0"/>
                        </a:rPr>
                        <a:t>continue</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99"/>
                    </a:solidFill>
                  </a:tcPr>
                </a:tc>
              </a:tr>
            </a:tbl>
          </a:graphicData>
        </a:graphic>
      </p:graphicFrame>
      <p:sp>
        <p:nvSpPr>
          <p:cNvPr id="12" name="矩形 11"/>
          <p:cNvSpPr/>
          <p:nvPr/>
        </p:nvSpPr>
        <p:spPr>
          <a:xfrm>
            <a:off x="3287688" y="3836922"/>
            <a:ext cx="172819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内容占位符 2"/>
          <p:cNvSpPr txBox="1"/>
          <p:nvPr/>
        </p:nvSpPr>
        <p:spPr bwMode="auto">
          <a:xfrm>
            <a:off x="609600" y="4854648"/>
            <a:ext cx="10526960" cy="123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6000"/>
              </a:spcBef>
            </a:pPr>
            <a:r>
              <a:rPr lang="zh-CN" altLang="en-US" sz="3200" kern="0">
                <a:solidFill>
                  <a:srgbClr val="C00000"/>
                </a:solidFill>
                <a:latin typeface="微软雅黑" panose="020B0503020204020204" pitchFamily="34" charset="-122"/>
                <a:ea typeface="微软雅黑" panose="020B0503020204020204" pitchFamily="34" charset="-122"/>
              </a:rPr>
              <a:t>注意：遇到</a:t>
            </a:r>
            <a:r>
              <a:rPr lang="en-US" altLang="zh-CN" sz="3200" kern="0">
                <a:solidFill>
                  <a:srgbClr val="C00000"/>
                </a:solidFill>
                <a:latin typeface="微软雅黑" panose="020B0503020204020204" pitchFamily="34" charset="-122"/>
                <a:ea typeface="微软雅黑" panose="020B0503020204020204" pitchFamily="34" charset="-122"/>
              </a:rPr>
              <a:t>continue</a:t>
            </a:r>
            <a:r>
              <a:rPr lang="zh-CN" altLang="en-US" sz="3200" kern="0">
                <a:solidFill>
                  <a:srgbClr val="C00000"/>
                </a:solidFill>
                <a:latin typeface="微软雅黑" panose="020B0503020204020204" pitchFamily="34" charset="-122"/>
                <a:ea typeface="微软雅黑" panose="020B0503020204020204" pitchFamily="34" charset="-122"/>
              </a:rPr>
              <a:t>，结束本次循环，重新开始下一轮循环</a:t>
            </a:r>
            <a:endParaRPr lang="zh-CN" altLang="en-US" sz="3200" kern="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-break</a:t>
            </a:r>
            <a:endParaRPr lang="zh-CN" altLang="en-US">
              <a:latin typeface="+mn-ea"/>
            </a:endParaRPr>
          </a:p>
        </p:txBody>
      </p:sp>
      <p:sp>
        <p:nvSpPr>
          <p:cNvPr id="3" name="内容占位符 2"/>
          <p:cNvSpPr>
            <a:spLocks noGrp="1"/>
          </p:cNvSpPr>
          <p:nvPr>
            <p:ph idx="1"/>
          </p:nvPr>
        </p:nvSpPr>
        <p:spPr>
          <a:xfrm>
            <a:off x="609600" y="1484312"/>
            <a:ext cx="10526960" cy="607653"/>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rgbClr val="C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2486944" y="2204864"/>
          <a:ext cx="2960984" cy="24841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tblGrid>
              <a:tr h="194421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defRPr/>
                      </a:pPr>
                      <a:endParaRPr lang="en-US" altLang="zh-CN" sz="280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graphicFrame>
        <p:nvGraphicFramePr>
          <p:cNvPr id="11" name="表格 10"/>
          <p:cNvGraphicFramePr>
            <a:graphicFrameLocks noGrp="1"/>
          </p:cNvGraphicFramePr>
          <p:nvPr/>
        </p:nvGraphicFramePr>
        <p:xfrm>
          <a:off x="3071664" y="2829033"/>
          <a:ext cx="2088232" cy="158417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088232"/>
              </a:tblGrid>
              <a:tr h="158417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baseline="0">
                          <a:solidFill>
                            <a:srgbClr val="000000"/>
                          </a:solidFill>
                          <a:latin typeface="Consolas" panose="020B0609020204030204" pitchFamily="49" charset="0"/>
                        </a:rPr>
                        <a:t> </a:t>
                      </a:r>
                      <a:r>
                        <a:rPr lang="en-US" altLang="zh-CN" sz="2800">
                          <a:solidFill>
                            <a:srgbClr val="000000"/>
                          </a:solidFill>
                          <a:latin typeface="Consolas" panose="020B0609020204030204" pitchFamily="49" charset="0"/>
                        </a:rPr>
                        <a:t>&lt;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1200"/>
                        </a:spcAft>
                        <a:buClrTx/>
                        <a:buSzTx/>
                        <a:buFontTx/>
                        <a:buNone/>
                        <a:defRPr/>
                      </a:pPr>
                      <a:r>
                        <a:rPr lang="en-US" altLang="zh-CN" sz="2800" baseline="0">
                          <a:solidFill>
                            <a:srgbClr val="8959A8"/>
                          </a:solidFill>
                          <a:latin typeface="Consolas" panose="020B0609020204030204" pitchFamily="49" charset="0"/>
                        </a:rPr>
                        <a:t> </a:t>
                      </a:r>
                      <a:r>
                        <a:rPr lang="en-US" altLang="zh-CN" sz="2800">
                          <a:solidFill>
                            <a:srgbClr val="8959A8"/>
                          </a:solidFill>
                          <a:latin typeface="Consolas" panose="020B0609020204030204" pitchFamily="49" charset="0"/>
                        </a:rPr>
                        <a:t>break</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99"/>
                    </a:solidFill>
                  </a:tcPr>
                </a:tc>
              </a:tr>
            </a:tbl>
          </a:graphicData>
        </a:graphic>
      </p:graphicFrame>
      <p:sp>
        <p:nvSpPr>
          <p:cNvPr id="12" name="矩形 11"/>
          <p:cNvSpPr/>
          <p:nvPr/>
        </p:nvSpPr>
        <p:spPr>
          <a:xfrm>
            <a:off x="3287688" y="3836922"/>
            <a:ext cx="122413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p:nvPr/>
        </p:nvSpPr>
        <p:spPr bwMode="auto">
          <a:xfrm>
            <a:off x="614164" y="4869161"/>
            <a:ext cx="1073842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rgbClr val="C00000"/>
                </a:solidFill>
                <a:latin typeface="微软雅黑" panose="020B0503020204020204" pitchFamily="34" charset="-122"/>
                <a:ea typeface="微软雅黑" panose="020B0503020204020204" pitchFamily="34" charset="-122"/>
              </a:rPr>
              <a:t>注意：遇到</a:t>
            </a:r>
            <a:r>
              <a:rPr lang="en-US" altLang="zh-CN" sz="3200" kern="0">
                <a:solidFill>
                  <a:srgbClr val="C00000"/>
                </a:solidFill>
                <a:latin typeface="微软雅黑" panose="020B0503020204020204" pitchFamily="34" charset="-122"/>
                <a:ea typeface="微软雅黑" panose="020B0503020204020204" pitchFamily="34" charset="-122"/>
              </a:rPr>
              <a:t>break</a:t>
            </a:r>
            <a:r>
              <a:rPr lang="zh-CN" altLang="en-US" sz="3200" kern="0">
                <a:solidFill>
                  <a:srgbClr val="C00000"/>
                </a:solidFill>
                <a:latin typeface="微软雅黑" panose="020B0503020204020204" pitchFamily="34" charset="-122"/>
                <a:ea typeface="微软雅黑" panose="020B0503020204020204" pitchFamily="34" charset="-122"/>
              </a:rPr>
              <a:t>，结束整个循环，执行循环之后的语句</a:t>
            </a:r>
            <a:endParaRPr lang="zh-CN" altLang="en-US" sz="3200" kern="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例子：</a:t>
            </a:r>
            <a:r>
              <a:rPr lang="en-US" altLang="zh-CN">
                <a:latin typeface="+mn-ea"/>
              </a:rPr>
              <a:t>continue</a:t>
            </a:r>
            <a:r>
              <a:rPr lang="zh-CN" altLang="en-US">
                <a:latin typeface="+mn-ea"/>
              </a:rPr>
              <a:t>和</a:t>
            </a:r>
            <a:r>
              <a:rPr lang="en-US" altLang="zh-CN">
                <a:latin typeface="+mn-ea"/>
              </a:rPr>
              <a:t>break</a:t>
            </a:r>
            <a:endParaRPr lang="zh-CN" altLang="en-US">
              <a:latin typeface="+mn-ea"/>
            </a:endParaRPr>
          </a:p>
        </p:txBody>
      </p:sp>
      <p:graphicFrame>
        <p:nvGraphicFramePr>
          <p:cNvPr id="9" name="表格 8"/>
          <p:cNvGraphicFramePr>
            <a:graphicFrameLocks noGrp="1"/>
          </p:cNvGraphicFramePr>
          <p:nvPr/>
        </p:nvGraphicFramePr>
        <p:xfrm>
          <a:off x="1415480" y="2592870"/>
          <a:ext cx="4392488" cy="31403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92488"/>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x = </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while</a:t>
                      </a:r>
                      <a:r>
                        <a:rPr lang="en-US" altLang="zh-CN" sz="2400">
                          <a:solidFill>
                            <a:srgbClr val="000000"/>
                          </a:solidFill>
                          <a:latin typeface="Consolas" panose="020B0609020204030204" pitchFamily="49" charset="0"/>
                        </a:rPr>
                        <a:t> x &gt;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if</a:t>
                      </a:r>
                      <a:r>
                        <a:rPr lang="en-US" altLang="zh-CN" sz="2400">
                          <a:solidFill>
                            <a:srgbClr val="000000"/>
                          </a:solidFill>
                          <a:latin typeface="Consolas" panose="020B0609020204030204" pitchFamily="49" charset="0"/>
                        </a:rPr>
                        <a:t> x % </a:t>
                      </a:r>
                      <a:r>
                        <a:rPr lang="en-US" altLang="zh-CN" sz="2400">
                          <a:solidFill>
                            <a:srgbClr val="F5871F"/>
                          </a:solidFill>
                          <a:latin typeface="Consolas" panose="020B0609020204030204" pitchFamily="49" charset="0"/>
                        </a:rPr>
                        <a:t>3</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continue</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*x, end=</a:t>
                      </a:r>
                      <a:r>
                        <a:rPr lang="en-US" altLang="zh-CN" sz="2400">
                          <a:solidFill>
                            <a:srgbClr val="718C00"/>
                          </a:solidFill>
                          <a:latin typeface="Consolas" panose="020B0609020204030204" pitchFamily="49" charset="0"/>
                        </a:rPr>
                        <a:t>" "</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graphicFrame>
        <p:nvGraphicFramePr>
          <p:cNvPr id="13" name="表格 12"/>
          <p:cNvGraphicFramePr>
            <a:graphicFrameLocks noGrp="1"/>
          </p:cNvGraphicFramePr>
          <p:nvPr/>
        </p:nvGraphicFramePr>
        <p:xfrm>
          <a:off x="6456040" y="2592870"/>
          <a:ext cx="4392488" cy="31403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92488"/>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x = </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while</a:t>
                      </a:r>
                      <a:r>
                        <a:rPr lang="en-US" altLang="zh-CN" sz="2400">
                          <a:solidFill>
                            <a:srgbClr val="000000"/>
                          </a:solidFill>
                          <a:latin typeface="Consolas" panose="020B0609020204030204" pitchFamily="49" charset="0"/>
                        </a:rPr>
                        <a:t> x &gt;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if</a:t>
                      </a:r>
                      <a:r>
                        <a:rPr lang="en-US" altLang="zh-CN" sz="2400">
                          <a:solidFill>
                            <a:srgbClr val="000000"/>
                          </a:solidFill>
                          <a:latin typeface="Consolas" panose="020B0609020204030204" pitchFamily="49" charset="0"/>
                        </a:rPr>
                        <a:t> x % </a:t>
                      </a:r>
                      <a:r>
                        <a:rPr lang="en-US" altLang="zh-CN" sz="2400">
                          <a:solidFill>
                            <a:srgbClr val="F5871F"/>
                          </a:solidFill>
                          <a:latin typeface="Consolas" panose="020B0609020204030204" pitchFamily="49" charset="0"/>
                        </a:rPr>
                        <a:t>6</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break</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*x, end=</a:t>
                      </a:r>
                      <a:r>
                        <a:rPr lang="en-US" altLang="zh-CN" sz="2400">
                          <a:solidFill>
                            <a:srgbClr val="718C00"/>
                          </a:solidFill>
                          <a:latin typeface="Consolas" panose="020B0609020204030204" pitchFamily="49" charset="0"/>
                        </a:rPr>
                        <a:t>" "</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endParaRPr lang="en-US" altLang="zh-CN" sz="2400">
                        <a:solidFill>
                          <a:srgbClr val="F5871F"/>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
        <p:nvSpPr>
          <p:cNvPr id="14" name="圆角矩形标注 13"/>
          <p:cNvSpPr/>
          <p:nvPr/>
        </p:nvSpPr>
        <p:spPr>
          <a:xfrm>
            <a:off x="1919536" y="1340768"/>
            <a:ext cx="3600400" cy="1008112"/>
          </a:xfrm>
          <a:prstGeom prst="wedgeRoundRectCallout">
            <a:avLst>
              <a:gd name="adj1" fmla="val 20822"/>
              <a:gd name="adj2" fmla="val 83813"/>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立即结束本次循环，重新开始下一轮循环</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圆角矩形标注 14"/>
          <p:cNvSpPr/>
          <p:nvPr/>
        </p:nvSpPr>
        <p:spPr>
          <a:xfrm>
            <a:off x="6852084" y="1340768"/>
            <a:ext cx="3780420" cy="1008112"/>
          </a:xfrm>
          <a:prstGeom prst="wedgeRoundRectCallout">
            <a:avLst>
              <a:gd name="adj1" fmla="val 20822"/>
              <a:gd name="adj2" fmla="val 83813"/>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立即跳出循环结构，执行</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后面的语句</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1415480" y="5229200"/>
            <a:ext cx="3073277" cy="461665"/>
          </a:xfrm>
          <a:prstGeom prst="rect">
            <a:avLst/>
          </a:prstGeom>
        </p:spPr>
        <p:txBody>
          <a:bodyPr wrap="none">
            <a:spAutoFit/>
          </a:bodyPr>
          <a:lstStyle/>
          <a:p>
            <a:pPr marL="0" lvl="3" eaLnBrk="1" fontAlgn="auto" hangingPunct="1">
              <a:spcBef>
                <a:spcPts val="0"/>
              </a:spcBef>
              <a:spcAft>
                <a:spcPts val="0"/>
              </a:spcAft>
              <a:defRPr/>
            </a:pPr>
            <a:r>
              <a:rPr lang="en-US" altLang="zh-CN" sz="2400" i="1">
                <a:solidFill>
                  <a:srgbClr val="0033CC"/>
                </a:solidFill>
                <a:latin typeface="Consolas" panose="020B0609020204030204" pitchFamily="49" charset="0"/>
                <a:ea typeface="微软雅黑" panose="020B0503020204020204" pitchFamily="34" charset="-122"/>
              </a:rPr>
              <a:t>20 16 14 10 8 4 2</a:t>
            </a:r>
            <a:endParaRPr lang="en-US" altLang="zh-CN" sz="2400" i="1">
              <a:solidFill>
                <a:srgbClr val="0033CC"/>
              </a:solidFill>
              <a:latin typeface="Consolas" panose="020B0609020204030204" pitchFamily="49" charset="0"/>
              <a:ea typeface="微软雅黑" panose="020B0503020204020204" pitchFamily="34" charset="-122"/>
            </a:endParaRPr>
          </a:p>
        </p:txBody>
      </p:sp>
      <p:sp>
        <p:nvSpPr>
          <p:cNvPr id="10" name="矩形 9"/>
          <p:cNvSpPr/>
          <p:nvPr/>
        </p:nvSpPr>
        <p:spPr>
          <a:xfrm>
            <a:off x="6456040" y="5229200"/>
            <a:ext cx="2053767" cy="461665"/>
          </a:xfrm>
          <a:prstGeom prst="rect">
            <a:avLst/>
          </a:prstGeom>
        </p:spPr>
        <p:txBody>
          <a:bodyPr wrap="none">
            <a:spAutoFit/>
          </a:bodyPr>
          <a:lstStyle/>
          <a:p>
            <a:pPr marL="0" lvl="3" eaLnBrk="1" fontAlgn="auto" hangingPunct="1">
              <a:spcBef>
                <a:spcPts val="0"/>
              </a:spcBef>
              <a:spcAft>
                <a:spcPts val="0"/>
              </a:spcAft>
              <a:defRPr/>
            </a:pPr>
            <a:r>
              <a:rPr lang="en-US" altLang="zh-CN" sz="2400" i="1">
                <a:solidFill>
                  <a:srgbClr val="0033CC"/>
                </a:solidFill>
                <a:latin typeface="Consolas" panose="020B0609020204030204" pitchFamily="49" charset="0"/>
                <a:ea typeface="微软雅黑" panose="020B0503020204020204" pitchFamily="34" charset="-122"/>
              </a:rPr>
              <a:t>20 18 16 14</a:t>
            </a:r>
            <a:endParaRPr lang="en-US" altLang="zh-CN" sz="2400" i="1">
              <a:solidFill>
                <a:srgbClr val="0033CC"/>
              </a:solidFill>
              <a:latin typeface="Consolas" panose="020B0609020204030204" pitchFamily="49"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8" grpId="0"/>
      <p:bldP spid="1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for</a:t>
            </a:r>
            <a:r>
              <a:rPr lang="zh-CN" altLang="en-US">
                <a:latin typeface="+mn-ea"/>
              </a:rPr>
              <a:t>语句</a:t>
            </a:r>
            <a:endParaRPr lang="zh-CN" altLang="en-US">
              <a:latin typeface="+mn-ea"/>
            </a:endParaRPr>
          </a:p>
        </p:txBody>
      </p:sp>
      <p:sp>
        <p:nvSpPr>
          <p:cNvPr id="3" name="内容占位符 2"/>
          <p:cNvSpPr>
            <a:spLocks noGrp="1"/>
          </p:cNvSpPr>
          <p:nvPr>
            <p:ph idx="1"/>
          </p:nvPr>
        </p:nvSpPr>
        <p:spPr>
          <a:xfrm>
            <a:off x="609600" y="1484312"/>
            <a:ext cx="3254152"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for</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2486944" y="2636912"/>
          <a:ext cx="5515990" cy="129614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tblGrid>
              <a:tr h="1296144">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for</a:t>
                      </a:r>
                      <a:r>
                        <a:rPr lang="en-US" altLang="zh-CN" sz="2800">
                          <a:solidFill>
                            <a:srgbClr val="000000"/>
                          </a:solidFill>
                          <a:latin typeface="Consolas" panose="020B0609020204030204" pitchFamily="49" charset="0"/>
                        </a:rPr>
                        <a:t> &lt;target&gt; </a:t>
                      </a:r>
                      <a:r>
                        <a:rPr lang="en-US" altLang="zh-CN" sz="2800">
                          <a:solidFill>
                            <a:srgbClr val="8959A8"/>
                          </a:solidFill>
                          <a:latin typeface="Consolas" panose="020B0609020204030204" pitchFamily="49" charset="0"/>
                        </a:rPr>
                        <a:t>in</a:t>
                      </a:r>
                      <a:r>
                        <a:rPr lang="en-US" altLang="zh-CN" sz="2800">
                          <a:solidFill>
                            <a:srgbClr val="000000"/>
                          </a:solidFill>
                          <a:latin typeface="Consolas" panose="020B0609020204030204" pitchFamily="49" charset="0"/>
                        </a:rPr>
                        <a:t> &lt;object&gt;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endParaRPr lang="en-US" altLang="zh-CN" sz="280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6" name="圆角矩形标注 5"/>
          <p:cNvSpPr/>
          <p:nvPr/>
        </p:nvSpPr>
        <p:spPr>
          <a:xfrm>
            <a:off x="3071664" y="1557028"/>
            <a:ext cx="2088232" cy="719844"/>
          </a:xfrm>
          <a:prstGeom prst="wedgeRoundRectCallout">
            <a:avLst>
              <a:gd name="adj1" fmla="val -64246"/>
              <a:gd name="adj2" fmla="val -20510"/>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遍历序列</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内容占位符 2"/>
          <p:cNvSpPr txBox="1"/>
          <p:nvPr/>
        </p:nvSpPr>
        <p:spPr bwMode="auto">
          <a:xfrm>
            <a:off x="609600" y="4365104"/>
            <a:ext cx="10814992" cy="77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rgbClr val="C00000"/>
                </a:solidFill>
                <a:latin typeface="微软雅黑" panose="020B0503020204020204" pitchFamily="34" charset="-122"/>
                <a:ea typeface="微软雅黑" panose="020B0503020204020204" pitchFamily="34" charset="-122"/>
              </a:rPr>
              <a:t> 注意：</a:t>
            </a:r>
            <a:r>
              <a:rPr lang="en-US" altLang="zh-CN" sz="3200" kern="0">
                <a:solidFill>
                  <a:srgbClr val="C00000"/>
                </a:solidFill>
                <a:latin typeface="微软雅黑" panose="020B0503020204020204" pitchFamily="34" charset="-122"/>
                <a:ea typeface="微软雅黑" panose="020B0503020204020204" pitchFamily="34" charset="-122"/>
              </a:rPr>
              <a:t>object </a:t>
            </a:r>
            <a:r>
              <a:rPr lang="zh-CN" altLang="en-US" sz="3200" kern="0">
                <a:solidFill>
                  <a:srgbClr val="C00000"/>
                </a:solidFill>
                <a:latin typeface="微软雅黑" panose="020B0503020204020204" pitchFamily="34" charset="-122"/>
                <a:ea typeface="微软雅黑" panose="020B0503020204020204" pitchFamily="34" charset="-122"/>
              </a:rPr>
              <a:t>中的每一个元素会依次赋给 </a:t>
            </a:r>
            <a:r>
              <a:rPr lang="en-US" altLang="zh-CN" sz="3200" kern="0">
                <a:solidFill>
                  <a:srgbClr val="C00000"/>
                </a:solidFill>
                <a:latin typeface="微软雅黑" panose="020B0503020204020204" pitchFamily="34" charset="-122"/>
                <a:ea typeface="微软雅黑" panose="020B0503020204020204" pitchFamily="34" charset="-122"/>
              </a:rPr>
              <a:t>target</a:t>
            </a:r>
            <a:endParaRPr lang="en-US" altLang="zh-CN" sz="3200" kern="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endParaRPr lang="zh-CN" altLang="en-US"/>
          </a:p>
        </p:txBody>
      </p:sp>
      <p:sp>
        <p:nvSpPr>
          <p:cNvPr id="3" name="内容占位符 2"/>
          <p:cNvSpPr>
            <a:spLocks noGrp="1"/>
          </p:cNvSpPr>
          <p:nvPr>
            <p:ph idx="1"/>
          </p:nvPr>
        </p:nvSpPr>
        <p:spPr>
          <a:xfrm>
            <a:off x="609600" y="1484312"/>
            <a:ext cx="10972800" cy="4969023"/>
          </a:xfrm>
        </p:spPr>
        <p:txBody>
          <a:bodyPr/>
          <a:lstStyle/>
          <a:p>
            <a:pPr eaLnBrk="1">
              <a:lnSpc>
                <a:spcPct val="120000"/>
              </a:lnSpc>
            </a:pPr>
            <a:r>
              <a:rPr lang="zh-CN" altLang="en-US" sz="3200">
                <a:solidFill>
                  <a:srgbClr val="C00000"/>
                </a:solidFill>
                <a:latin typeface="微软雅黑" panose="020B0503020204020204" pitchFamily="34" charset="-122"/>
                <a:ea typeface="微软雅黑" panose="020B0503020204020204" pitchFamily="34" charset="-122"/>
              </a:rPr>
              <a:t>机器语言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machine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）计算机直接使用的二进制形式的程序语言或机器代码。 </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200"/>
              </a:spcBef>
            </a:pPr>
            <a:r>
              <a:rPr lang="zh-CN" altLang="en-US" sz="3200">
                <a:solidFill>
                  <a:srgbClr val="C00000"/>
                </a:solidFill>
                <a:latin typeface="微软雅黑" panose="020B0503020204020204" pitchFamily="34" charset="-122"/>
                <a:ea typeface="微软雅黑" panose="020B0503020204020204" pitchFamily="34" charset="-122"/>
              </a:rPr>
              <a:t>汇编语言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assembler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）一种面向机器的用符号表示的低级程序设计语言。相当于机器指令的助记符号，与机器语言很接近。</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200"/>
              </a:spcBef>
            </a:pPr>
            <a:r>
              <a:rPr lang="zh-CN" altLang="en-US" sz="3200">
                <a:solidFill>
                  <a:srgbClr val="C00000"/>
                </a:solidFill>
                <a:latin typeface="微软雅黑" panose="020B0503020204020204" pitchFamily="34" charset="-122"/>
                <a:ea typeface="微软雅黑" panose="020B0503020204020204" pitchFamily="34" charset="-122"/>
              </a:rPr>
              <a:t>高级语言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high</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level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）是易为人们所理解的完全符号化的程序设计语言。 </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函数调用</a:t>
            </a:r>
            <a:endParaRPr lang="zh-CN" altLang="en-US" sz="360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什么是函数</a:t>
            </a:r>
            <a:endParaRPr lang="zh-CN" altLang="en-US">
              <a:latin typeface="+mn-ea"/>
            </a:endParaRP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rgbClr val="C00000"/>
                </a:solidFill>
                <a:latin typeface="微软雅黑" panose="020B0503020204020204" pitchFamily="34" charset="-122"/>
                <a:ea typeface="微软雅黑" panose="020B0503020204020204" pitchFamily="34" charset="-122"/>
              </a:rPr>
              <a:t>函数是一种程序构件，是构成大程序的小功能部件</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子程序</a:t>
            </a:r>
            <a:r>
              <a:rPr lang="en-US" altLang="zh-CN" sz="3200">
                <a:solidFill>
                  <a:srgbClr val="C00000"/>
                </a:solidFill>
                <a:latin typeface="微软雅黑" panose="020B0503020204020204" pitchFamily="34" charset="-122"/>
                <a:ea typeface="微软雅黑" panose="020B0503020204020204" pitchFamily="34" charset="-122"/>
              </a:rPr>
              <a:t>)</a:t>
            </a:r>
            <a:endParaRPr lang="en-US" altLang="zh-CN" sz="3200">
              <a:solidFill>
                <a:srgbClr val="C00000"/>
              </a:solidFill>
              <a:latin typeface="微软雅黑" panose="020B0503020204020204" pitchFamily="34" charset="-122"/>
              <a:ea typeface="微软雅黑" panose="020B0503020204020204" pitchFamily="34" charset="-122"/>
            </a:endParaRPr>
          </a:p>
          <a:p>
            <a:pPr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函数的好处</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编程更容易把握，大程序分解成小功能部件</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代码重用</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避免重复相同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相似代码，提高开发效率，更易维护</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程序更可读</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更易理解</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代码简洁美观</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函数的定义和使用</a:t>
            </a:r>
            <a:endParaRPr lang="zh-CN" altLang="en-US">
              <a:latin typeface="+mn-ea"/>
            </a:endParaRP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先定义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(define)</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再通过函数名调用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(call)</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调用时传递参数</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调用执行的是函数体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语句序列</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调用产生返回值</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函数定义可置于程序中任何地方，但必须在调用之前</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7320136" y="1700808"/>
          <a:ext cx="3384376" cy="234243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384376"/>
              </a:tblGrid>
              <a:tr h="2342431">
                <a:tc>
                  <a:txBody>
                    <a:bodyPr/>
                    <a:lstStyle/>
                    <a:p>
                      <a:pPr marL="179705" marR="0" lvl="3" indent="0" algn="l" defTabSz="914400" rtl="0" eaLnBrk="1" fontAlgn="auto" latinLnBrk="0" hangingPunct="1">
                        <a:lnSpc>
                          <a:spcPct val="100000"/>
                        </a:lnSpc>
                        <a:spcBef>
                          <a:spcPts val="0"/>
                        </a:spcBef>
                        <a:spcAft>
                          <a:spcPts val="0"/>
                        </a:spcAft>
                        <a:buClrTx/>
                        <a:buSzTx/>
                        <a:buFontTx/>
                        <a:buNone/>
                        <a:defRPr/>
                      </a:pPr>
                      <a:r>
                        <a:rPr lang="es-ES" altLang="zh-CN" sz="2800">
                          <a:solidFill>
                            <a:srgbClr val="8959A8"/>
                          </a:solidFill>
                          <a:latin typeface="Consolas" panose="020B0609020204030204" pitchFamily="49" charset="0"/>
                        </a:rPr>
                        <a:t>def</a:t>
                      </a:r>
                      <a:r>
                        <a:rPr lang="es-ES" altLang="zh-CN" sz="2800">
                          <a:solidFill>
                            <a:srgbClr val="000000"/>
                          </a:solidFill>
                          <a:latin typeface="Consolas" panose="020B0609020204030204" pitchFamily="49" charset="0"/>
                        </a:rPr>
                        <a:t> </a:t>
                      </a:r>
                      <a:r>
                        <a:rPr lang="es-ES" altLang="zh-CN" sz="2800">
                          <a:solidFill>
                            <a:srgbClr val="4271AE"/>
                          </a:solidFill>
                          <a:latin typeface="Consolas" panose="020B0609020204030204" pitchFamily="49" charset="0"/>
                        </a:rPr>
                        <a:t>func</a:t>
                      </a:r>
                      <a:r>
                        <a:rPr lang="es-ES" altLang="zh-CN" sz="2800">
                          <a:solidFill>
                            <a:srgbClr val="F5871F"/>
                          </a:solidFill>
                          <a:latin typeface="Consolas" panose="020B0609020204030204" pitchFamily="49" charset="0"/>
                        </a:rPr>
                        <a:t>(x)</a:t>
                      </a:r>
                      <a:r>
                        <a:rPr lang="es-ES" altLang="zh-CN" sz="2800">
                          <a:solidFill>
                            <a:srgbClr val="000000"/>
                          </a:solidFill>
                          <a:latin typeface="Consolas" panose="020B0609020204030204" pitchFamily="49" charset="0"/>
                        </a:rPr>
                        <a:t>: </a:t>
                      </a:r>
                      <a:endParaRPr lang="es-ES" altLang="zh-CN" sz="2800">
                        <a:solidFill>
                          <a:srgbClr val="000000"/>
                        </a:solidFill>
                        <a:latin typeface="Consolas" panose="020B0609020204030204" pitchFamily="49" charset="0"/>
                      </a:endParaRPr>
                    </a:p>
                    <a:p>
                      <a:pPr marL="179705" marR="0" lvl="3" indent="0" algn="l" defTabSz="914400" rtl="0" eaLnBrk="1" fontAlgn="auto" latinLnBrk="0" hangingPunct="1">
                        <a:lnSpc>
                          <a:spcPct val="100000"/>
                        </a:lnSpc>
                        <a:spcBef>
                          <a:spcPts val="0"/>
                        </a:spcBef>
                        <a:spcAft>
                          <a:spcPts val="0"/>
                        </a:spcAft>
                        <a:buClrTx/>
                        <a:buSzTx/>
                        <a:buFontTx/>
                        <a:buNone/>
                        <a:defRPr/>
                      </a:pPr>
                      <a:r>
                        <a:rPr lang="es-ES" altLang="zh-CN" sz="2800">
                          <a:solidFill>
                            <a:srgbClr val="000000"/>
                          </a:solidFill>
                          <a:latin typeface="Consolas" panose="020B0609020204030204" pitchFamily="49" charset="0"/>
                        </a:rPr>
                        <a:t>    y = x * x </a:t>
                      </a:r>
                      <a:endParaRPr lang="es-ES" altLang="zh-CN" sz="2800">
                        <a:solidFill>
                          <a:srgbClr val="000000"/>
                        </a:solidFill>
                        <a:latin typeface="Consolas" panose="020B0609020204030204" pitchFamily="49" charset="0"/>
                      </a:endParaRPr>
                    </a:p>
                    <a:p>
                      <a:pPr marL="179705" marR="0" lvl="3" indent="0" algn="l" defTabSz="914400" rtl="0" eaLnBrk="1" fontAlgn="auto" latinLnBrk="0" hangingPunct="1">
                        <a:lnSpc>
                          <a:spcPct val="100000"/>
                        </a:lnSpc>
                        <a:spcBef>
                          <a:spcPts val="0"/>
                        </a:spcBef>
                        <a:spcAft>
                          <a:spcPts val="0"/>
                        </a:spcAft>
                        <a:buClrTx/>
                        <a:buSzTx/>
                        <a:buFontTx/>
                        <a:buNone/>
                        <a:defRPr/>
                      </a:pPr>
                      <a:r>
                        <a:rPr lang="es-ES" altLang="zh-CN" sz="2800">
                          <a:solidFill>
                            <a:srgbClr val="000000"/>
                          </a:solidFill>
                          <a:latin typeface="Consolas" panose="020B0609020204030204" pitchFamily="49" charset="0"/>
                        </a:rPr>
                        <a:t>    </a:t>
                      </a:r>
                      <a:r>
                        <a:rPr lang="es-ES" altLang="zh-CN" sz="2800">
                          <a:solidFill>
                            <a:srgbClr val="8959A8"/>
                          </a:solidFill>
                          <a:latin typeface="Consolas" panose="020B0609020204030204" pitchFamily="49" charset="0"/>
                        </a:rPr>
                        <a:t>return</a:t>
                      </a:r>
                      <a:r>
                        <a:rPr lang="es-ES" altLang="zh-CN" sz="2800">
                          <a:solidFill>
                            <a:srgbClr val="000000"/>
                          </a:solidFill>
                          <a:latin typeface="Consolas" panose="020B0609020204030204" pitchFamily="49" charset="0"/>
                        </a:rPr>
                        <a:t> y </a:t>
                      </a:r>
                      <a:endParaRPr lang="es-ES" altLang="zh-CN" sz="2800">
                        <a:solidFill>
                          <a:srgbClr val="000000"/>
                        </a:solidFill>
                        <a:latin typeface="Consolas" panose="020B0609020204030204" pitchFamily="49" charset="0"/>
                      </a:endParaRPr>
                    </a:p>
                    <a:p>
                      <a:pPr marL="179705" marR="0" lvl="3" indent="0" algn="l" defTabSz="914400" rtl="0" eaLnBrk="1" fontAlgn="auto" latinLnBrk="0" hangingPunct="1">
                        <a:lnSpc>
                          <a:spcPct val="100000"/>
                        </a:lnSpc>
                        <a:spcBef>
                          <a:spcPts val="0"/>
                        </a:spcBef>
                        <a:spcAft>
                          <a:spcPts val="0"/>
                        </a:spcAft>
                        <a:buClrTx/>
                        <a:buSzTx/>
                        <a:buFontTx/>
                        <a:buNone/>
                        <a:defRPr/>
                      </a:pPr>
                      <a:endParaRPr lang="es-ES" altLang="zh-CN" sz="2800">
                        <a:solidFill>
                          <a:srgbClr val="000000"/>
                        </a:solidFill>
                        <a:latin typeface="Consolas" panose="020B0609020204030204" pitchFamily="49" charset="0"/>
                      </a:endParaRPr>
                    </a:p>
                    <a:p>
                      <a:pPr marL="179705" marR="0" lvl="3" indent="0" algn="l" defTabSz="914400" rtl="0" eaLnBrk="1" fontAlgn="auto" latinLnBrk="0" hangingPunct="1">
                        <a:lnSpc>
                          <a:spcPct val="100000"/>
                        </a:lnSpc>
                        <a:spcBef>
                          <a:spcPts val="0"/>
                        </a:spcBef>
                        <a:spcAft>
                          <a:spcPts val="0"/>
                        </a:spcAft>
                        <a:buClrTx/>
                        <a:buSzTx/>
                        <a:buFontTx/>
                        <a:buNone/>
                        <a:defRPr/>
                      </a:pPr>
                      <a:r>
                        <a:rPr lang="es-ES" altLang="zh-CN" sz="2800">
                          <a:solidFill>
                            <a:srgbClr val="000000"/>
                          </a:solidFill>
                          <a:latin typeface="Consolas" panose="020B0609020204030204" pitchFamily="49" charset="0"/>
                        </a:rPr>
                        <a:t>a = func(</a:t>
                      </a:r>
                      <a:r>
                        <a:rPr lang="es-ES" altLang="zh-CN" sz="2800">
                          <a:solidFill>
                            <a:srgbClr val="F5871F"/>
                          </a:solidFill>
                          <a:latin typeface="Consolas" panose="020B0609020204030204" pitchFamily="49" charset="0"/>
                        </a:rPr>
                        <a:t>2</a:t>
                      </a:r>
                      <a:r>
                        <a:rPr lang="es-ES" altLang="zh-CN" sz="2800">
                          <a:solidFill>
                            <a:srgbClr val="000000"/>
                          </a:solidFill>
                          <a:latin typeface="Consolas" panose="020B0609020204030204" pitchFamily="49" charset="0"/>
                        </a:rPr>
                        <a: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编程实例：生日歌</a:t>
            </a:r>
            <a:endParaRPr lang="zh-CN" altLang="en-US">
              <a:latin typeface="+mn-ea"/>
            </a:endParaRP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减少相同代码的重复</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2135560" y="2090544"/>
          <a:ext cx="7128792" cy="1554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28792"/>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dear Fred."</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graphicFrame>
        <p:nvGraphicFramePr>
          <p:cNvPr id="7" name="表格 6"/>
          <p:cNvGraphicFramePr>
            <a:graphicFrameLocks noGrp="1"/>
          </p:cNvGraphicFramePr>
          <p:nvPr/>
        </p:nvGraphicFramePr>
        <p:xfrm>
          <a:off x="2135560" y="4005064"/>
          <a:ext cx="7128792" cy="26517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28792"/>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happy</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happy()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happy()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dear Fred."</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happy()</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9" name="下箭头 8"/>
          <p:cNvSpPr/>
          <p:nvPr/>
        </p:nvSpPr>
        <p:spPr>
          <a:xfrm>
            <a:off x="9480376" y="3399650"/>
            <a:ext cx="783569" cy="1210828"/>
          </a:xfrm>
          <a:prstGeom prst="downArrow">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标注 9"/>
          <p:cNvSpPr/>
          <p:nvPr/>
        </p:nvSpPr>
        <p:spPr>
          <a:xfrm>
            <a:off x="8722898" y="1730504"/>
            <a:ext cx="2967644" cy="1266448"/>
          </a:xfrm>
          <a:prstGeom prst="wedgeRoundRectCallout">
            <a:avLst>
              <a:gd name="adj1" fmla="val -61702"/>
              <a:gd name="adj2" fmla="val 2118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重复代码的缺点</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a:solidFill>
                <a:schemeClr val="tx1">
                  <a:lumMod val="75000"/>
                  <a:lumOff val="25000"/>
                </a:schemeClr>
              </a:solidFill>
              <a:latin typeface="微软雅黑" panose="020B0503020204020204" pitchFamily="34" charset="-122"/>
              <a:ea typeface="微软雅黑" panose="020B0503020204020204" pitchFamily="34" charset="-122"/>
            </a:endParaRPr>
          </a:p>
          <a:p>
            <a:pPr defTabSz="1244600">
              <a:spcAft>
                <a:spcPts val="0"/>
              </a:spcAft>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费时费力</a:t>
            </a: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a:p>
            <a:pPr defTabSz="1244600">
              <a:spcAft>
                <a:spcPts val="0"/>
              </a:spcAft>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代码一致性维护</a:t>
            </a: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函数调用过程</a:t>
            </a:r>
            <a:endParaRPr lang="zh-CN" altLang="en-US">
              <a:latin typeface="+mn-ea"/>
            </a:endParaRP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函数定义</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3215680" y="1590477"/>
          <a:ext cx="5515990" cy="95349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tblGrid>
              <a:tr h="953498">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def </a:t>
                      </a: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C00000"/>
                          </a:solidFill>
                          <a:latin typeface="Consolas" panose="020B0609020204030204" pitchFamily="49" charset="0"/>
                          <a:ea typeface="+mn-ea"/>
                          <a:cs typeface="+mn-cs"/>
                        </a:rPr>
                        <a:t>形参列表</a:t>
                      </a:r>
                      <a:r>
                        <a:rPr lang="en-US" altLang="zh-CN" sz="2800" b="1" kern="1200">
                          <a:solidFill>
                            <a:srgbClr val="000000"/>
                          </a:solidFill>
                          <a:latin typeface="Consolas" panose="020B0609020204030204" pitchFamily="49" charset="0"/>
                          <a:ea typeface="+mn-ea"/>
                          <a:cs typeface="+mn-cs"/>
                        </a:rPr>
                        <a:t>&gt;):</a:t>
                      </a:r>
                      <a:endParaRPr lang="en-US" altLang="zh-CN" sz="2800" b="1" kern="1200">
                        <a:solidFill>
                          <a:srgbClr val="000000"/>
                        </a:solidFill>
                        <a:latin typeface="Consolas" panose="020B0609020204030204" pitchFamily="49" charset="0"/>
                        <a:ea typeface="+mn-ea"/>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b="1" kern="1200">
                          <a:solidFill>
                            <a:srgbClr val="000000"/>
                          </a:solidFill>
                          <a:latin typeface="Consolas" panose="020B0609020204030204" pitchFamily="49" charset="0"/>
                          <a:ea typeface="+mn-ea"/>
                          <a:cs typeface="+mn-cs"/>
                        </a:rPr>
                        <a:t>    &lt;</a:t>
                      </a:r>
                      <a:r>
                        <a:rPr lang="zh-CN" altLang="en-US" sz="2800" b="1" kern="1200">
                          <a:solidFill>
                            <a:srgbClr val="000000"/>
                          </a:solidFill>
                          <a:latin typeface="Consolas" panose="020B0609020204030204" pitchFamily="49" charset="0"/>
                          <a:ea typeface="+mn-ea"/>
                          <a:cs typeface="+mn-cs"/>
                        </a:rPr>
                        <a:t>函数体</a:t>
                      </a:r>
                      <a:r>
                        <a:rPr lang="en-US" altLang="zh-CN" sz="2800" b="1" kern="1200">
                          <a:solidFill>
                            <a:srgbClr val="000000"/>
                          </a:solidFill>
                          <a:latin typeface="Consolas" panose="020B0609020204030204" pitchFamily="49" charset="0"/>
                          <a:ea typeface="+mn-ea"/>
                          <a:cs typeface="+mn-cs"/>
                        </a:rPr>
                        <a:t>&gt;</a:t>
                      </a:r>
                      <a:endParaRPr lang="en-US" altLang="zh-CN" sz="2800" b="1" kern="1200">
                        <a:solidFill>
                          <a:srgbClr val="000000"/>
                        </a:solidFill>
                        <a:latin typeface="Consolas" panose="020B0609020204030204" pitchFamily="49" charset="0"/>
                        <a:ea typeface="+mn-ea"/>
                        <a:cs typeface="+mn-cs"/>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5" name="内容占位符 2"/>
          <p:cNvSpPr txBox="1"/>
          <p:nvPr/>
        </p:nvSpPr>
        <p:spPr bwMode="auto">
          <a:xfrm>
            <a:off x="609600" y="2832007"/>
            <a:ext cx="10972800" cy="52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函数调用</a:t>
            </a:r>
            <a:endPar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 name="内容占位符 2"/>
          <p:cNvSpPr txBox="1"/>
          <p:nvPr/>
        </p:nvSpPr>
        <p:spPr bwMode="auto">
          <a:xfrm>
            <a:off x="603966" y="3717032"/>
            <a:ext cx="11396689"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18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函数形参被赋值为实参</a:t>
            </a:r>
            <a:endPar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endParaRPr>
          </a:p>
          <a:p>
            <a:pPr lvl="2" eaLnBrk="1">
              <a:spcBef>
                <a:spcPts val="600"/>
              </a:spcBef>
              <a:buFont typeface="Wingdings" panose="05000000000000000000" pitchFamily="2" charset="2"/>
              <a:buChar char="Ø"/>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按位置对应，或按名（形参</a:t>
            </a:r>
            <a:r>
              <a:rPr lang="en-US" altLang="zh-CN" sz="2800" ker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实参），即位置和个数均一一对应</a:t>
            </a:r>
            <a:endPar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endParaRPr>
          </a:p>
          <a:p>
            <a:pPr lvl="2" eaLnBrk="1">
              <a:spcBef>
                <a:spcPts val="600"/>
              </a:spcBef>
              <a:buFont typeface="Wingdings" panose="05000000000000000000" pitchFamily="2" charset="2"/>
              <a:buChar char="Ø"/>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实参可以是字面值，也可以是已赋值的变量</a:t>
            </a:r>
            <a:endPar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执行函数体</a:t>
            </a:r>
            <a:endPar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控制返回调用者（调用点的下一条语句）</a:t>
            </a:r>
            <a:endParaRPr lang="en-US" altLang="zh-CN" sz="2800" kern="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3221183" y="2937396"/>
          <a:ext cx="5515990" cy="56361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tblGrid>
              <a:tr h="563612">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C00000"/>
                          </a:solidFill>
                          <a:latin typeface="Consolas" panose="020B0609020204030204" pitchFamily="49" charset="0"/>
                          <a:ea typeface="+mn-ea"/>
                          <a:cs typeface="+mn-cs"/>
                        </a:rPr>
                        <a:t>实参列表</a:t>
                      </a:r>
                      <a:r>
                        <a:rPr lang="en-US" altLang="zh-CN" sz="2800" b="1" kern="1200">
                          <a:solidFill>
                            <a:srgbClr val="000000"/>
                          </a:solidFill>
                          <a:latin typeface="Consolas" panose="020B0609020204030204" pitchFamily="49" charset="0"/>
                          <a:ea typeface="+mn-ea"/>
                          <a:cs typeface="+mn-cs"/>
                        </a:rPr>
                        <a:t>&gt;)</a:t>
                      </a:r>
                      <a:endParaRPr lang="en-US" altLang="zh-CN" sz="2800" b="1" kern="1200">
                        <a:solidFill>
                          <a:srgbClr val="000000"/>
                        </a:solidFill>
                        <a:latin typeface="Consolas" panose="020B0609020204030204" pitchFamily="49" charset="0"/>
                        <a:ea typeface="+mn-ea"/>
                        <a:cs typeface="+mn-cs"/>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函数调用过程图解</a:t>
            </a:r>
            <a:endParaRPr lang="zh-CN" altLang="en-US">
              <a:latin typeface="+mn-ea"/>
            </a:endParaRP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调用过程？</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4223792" y="1458481"/>
          <a:ext cx="4320480" cy="5212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fun1</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"fun1 start"</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fun2()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"fun1 end"</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fun2</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"fun2 start"</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fun3()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"fun2 end"</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fun3</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"fun3"</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fun1()</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10" name="矩形 9"/>
          <p:cNvSpPr/>
          <p:nvPr/>
        </p:nvSpPr>
        <p:spPr>
          <a:xfrm>
            <a:off x="4238500" y="6200399"/>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 Box 11"/>
          <p:cNvSpPr txBox="1">
            <a:spLocks noChangeArrowheads="1"/>
          </p:cNvSpPr>
          <p:nvPr/>
        </p:nvSpPr>
        <p:spPr bwMode="auto">
          <a:xfrm>
            <a:off x="3294198" y="3731640"/>
            <a:ext cx="385763" cy="545549"/>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①</a:t>
            </a:r>
            <a:endParaRPr kumimoji="1" lang="zh-CN" altLang="en-US" sz="2800" b="1">
              <a:solidFill>
                <a:srgbClr val="0070C0"/>
              </a:solidFill>
              <a:latin typeface="微软雅黑" panose="020B0503020204020204" pitchFamily="34" charset="-122"/>
              <a:ea typeface="微软雅黑" panose="020B0503020204020204" pitchFamily="34" charset="-122"/>
            </a:endParaRPr>
          </a:p>
        </p:txBody>
      </p:sp>
      <p:sp>
        <p:nvSpPr>
          <p:cNvPr id="26" name="矩形 25"/>
          <p:cNvSpPr/>
          <p:nvPr/>
        </p:nvSpPr>
        <p:spPr>
          <a:xfrm>
            <a:off x="4871864" y="2177833"/>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871864" y="4013094"/>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3191359" y="1700808"/>
            <a:ext cx="1032433" cy="4752528"/>
            <a:chOff x="3791744" y="1700808"/>
            <a:chExt cx="432048" cy="4752528"/>
          </a:xfrm>
          <a:effectLst>
            <a:outerShdw blurRad="50800" dist="38100" dir="2700000" algn="tl" rotWithShape="0">
              <a:prstClr val="black">
                <a:alpha val="40000"/>
              </a:prstClr>
            </a:outerShdw>
          </a:effectLst>
        </p:grpSpPr>
        <p:cxnSp>
          <p:nvCxnSpPr>
            <p:cNvPr id="22" name="肘形连接符 21"/>
            <p:cNvCxnSpPr/>
            <p:nvPr/>
          </p:nvCxnSpPr>
          <p:spPr>
            <a:xfrm rot="5400000" flipH="1" flipV="1">
              <a:off x="1631504" y="3861048"/>
              <a:ext cx="4752528" cy="432048"/>
            </a:xfrm>
            <a:prstGeom prst="bentConnector3">
              <a:avLst>
                <a:gd name="adj1" fmla="val 99601"/>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791744" y="6434879"/>
              <a:ext cx="432048"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5015880" y="5949280"/>
            <a:ext cx="208823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015880" y="4837154"/>
            <a:ext cx="280831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015880" y="3001893"/>
            <a:ext cx="280831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3674770" y="2330424"/>
            <a:ext cx="1184960" cy="1242593"/>
            <a:chOff x="3779730" y="2330424"/>
            <a:chExt cx="1080000" cy="1242593"/>
          </a:xfrm>
          <a:effectLst>
            <a:outerShdw blurRad="50800" dist="38100" dir="2700000" algn="tl" rotWithShape="0">
              <a:prstClr val="black">
                <a:alpha val="40000"/>
              </a:prstClr>
            </a:outerShdw>
          </a:effectLst>
        </p:grpSpPr>
        <p:cxnSp>
          <p:nvCxnSpPr>
            <p:cNvPr id="27" name="肘形连接符 26"/>
            <p:cNvCxnSpPr/>
            <p:nvPr/>
          </p:nvCxnSpPr>
          <p:spPr>
            <a:xfrm rot="16200000" flipH="1">
              <a:off x="3404248" y="2726433"/>
              <a:ext cx="1242593" cy="450576"/>
            </a:xfrm>
            <a:prstGeom prst="bentConnector3">
              <a:avLst>
                <a:gd name="adj1" fmla="val 99634"/>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779730" y="2348880"/>
              <a:ext cx="1080000"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grpSp>
        <p:nvGrpSpPr>
          <p:cNvPr id="76" name="组合 75"/>
          <p:cNvGrpSpPr/>
          <p:nvPr/>
        </p:nvGrpSpPr>
        <p:grpSpPr>
          <a:xfrm>
            <a:off x="3674770" y="4148172"/>
            <a:ext cx="1184960" cy="1242593"/>
            <a:chOff x="3779730" y="2330424"/>
            <a:chExt cx="1080000" cy="1242593"/>
          </a:xfrm>
          <a:effectLst>
            <a:outerShdw blurRad="50800" dist="38100" dir="2700000" algn="tl" rotWithShape="0">
              <a:prstClr val="black">
                <a:alpha val="40000"/>
              </a:prstClr>
            </a:outerShdw>
          </a:effectLst>
        </p:grpSpPr>
        <p:cxnSp>
          <p:nvCxnSpPr>
            <p:cNvPr id="77" name="肘形连接符 76"/>
            <p:cNvCxnSpPr/>
            <p:nvPr/>
          </p:nvCxnSpPr>
          <p:spPr>
            <a:xfrm rot="16200000" flipH="1">
              <a:off x="3404248" y="2726433"/>
              <a:ext cx="1242593" cy="450576"/>
            </a:xfrm>
            <a:prstGeom prst="bentConnector3">
              <a:avLst>
                <a:gd name="adj1" fmla="val 99634"/>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3779730" y="2348880"/>
              <a:ext cx="1080000"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sp>
        <p:nvSpPr>
          <p:cNvPr id="33" name="Text Box 12"/>
          <p:cNvSpPr txBox="1">
            <a:spLocks noChangeArrowheads="1"/>
          </p:cNvSpPr>
          <p:nvPr/>
        </p:nvSpPr>
        <p:spPr bwMode="auto">
          <a:xfrm>
            <a:off x="3829382" y="2716902"/>
            <a:ext cx="363538" cy="463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②</a:t>
            </a:r>
            <a:endParaRPr kumimoji="1" lang="zh-CN" altLang="en-US" sz="2800" b="1">
              <a:solidFill>
                <a:srgbClr val="0070C0"/>
              </a:solidFill>
              <a:latin typeface="微软雅黑" panose="020B0503020204020204" pitchFamily="34" charset="-122"/>
              <a:ea typeface="微软雅黑" panose="020B0503020204020204" pitchFamily="34" charset="-122"/>
            </a:endParaRPr>
          </a:p>
        </p:txBody>
      </p:sp>
      <p:sp>
        <p:nvSpPr>
          <p:cNvPr id="34" name="Text Box 18"/>
          <p:cNvSpPr txBox="1">
            <a:spLocks noChangeArrowheads="1"/>
          </p:cNvSpPr>
          <p:nvPr/>
        </p:nvSpPr>
        <p:spPr bwMode="auto">
          <a:xfrm>
            <a:off x="3824351" y="4611011"/>
            <a:ext cx="363538" cy="465138"/>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③</a:t>
            </a:r>
            <a:endParaRPr kumimoji="1" lang="zh-CN" altLang="en-US" sz="2800" b="1">
              <a:solidFill>
                <a:srgbClr val="0070C0"/>
              </a:solidFill>
              <a:latin typeface="微软雅黑" panose="020B0503020204020204" pitchFamily="34" charset="-122"/>
              <a:ea typeface="微软雅黑" panose="020B0503020204020204" pitchFamily="34" charset="-122"/>
            </a:endParaRPr>
          </a:p>
        </p:txBody>
      </p:sp>
      <p:grpSp>
        <p:nvGrpSpPr>
          <p:cNvPr id="100" name="组合 99"/>
          <p:cNvGrpSpPr/>
          <p:nvPr/>
        </p:nvGrpSpPr>
        <p:grpSpPr>
          <a:xfrm>
            <a:off x="6096011" y="4221088"/>
            <a:ext cx="2997283" cy="1521388"/>
            <a:chOff x="6096012" y="4283878"/>
            <a:chExt cx="2736293" cy="1521388"/>
          </a:xfrm>
          <a:effectLst>
            <a:outerShdw blurRad="50800" dist="38100" dir="2700000" algn="tl" rotWithShape="0">
              <a:prstClr val="black">
                <a:alpha val="40000"/>
              </a:prstClr>
            </a:outerShdw>
          </a:effectLst>
        </p:grpSpPr>
        <p:cxnSp>
          <p:nvCxnSpPr>
            <p:cNvPr id="49"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V="1">
              <a:off x="7176120" y="5795706"/>
              <a:ext cx="1656185" cy="9560"/>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grpSp>
        <p:nvGrpSpPr>
          <p:cNvPr id="101" name="组合 100"/>
          <p:cNvGrpSpPr/>
          <p:nvPr/>
        </p:nvGrpSpPr>
        <p:grpSpPr>
          <a:xfrm>
            <a:off x="6108134" y="2348443"/>
            <a:ext cx="3435750" cy="2262568"/>
            <a:chOff x="6096012" y="4283878"/>
            <a:chExt cx="2736293" cy="1521387"/>
          </a:xfrm>
          <a:effectLst>
            <a:outerShdw blurRad="50800" dist="38100" dir="2700000" algn="tl" rotWithShape="0">
              <a:prstClr val="black">
                <a:alpha val="40000"/>
              </a:prstClr>
            </a:outerShdw>
          </a:effectLst>
        </p:grpSpPr>
        <p:cxnSp>
          <p:nvCxnSpPr>
            <p:cNvPr id="102"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7495232" y="5795707"/>
              <a:ext cx="1337073" cy="9558"/>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grpSp>
        <p:nvGrpSpPr>
          <p:cNvPr id="106" name="组合 105"/>
          <p:cNvGrpSpPr/>
          <p:nvPr/>
        </p:nvGrpSpPr>
        <p:grpSpPr>
          <a:xfrm flipV="1">
            <a:off x="5519936" y="2737406"/>
            <a:ext cx="4680520" cy="3703101"/>
            <a:chOff x="6096012" y="4283878"/>
            <a:chExt cx="2736293" cy="1521387"/>
          </a:xfrm>
          <a:effectLst>
            <a:outerShdw blurRad="50800" dist="38100" dir="2700000" algn="tl" rotWithShape="0">
              <a:prstClr val="black">
                <a:alpha val="40000"/>
              </a:prstClr>
            </a:outerShdw>
          </a:effectLst>
        </p:grpSpPr>
        <p:cxnSp>
          <p:nvCxnSpPr>
            <p:cNvPr id="107"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7497824" y="5787385"/>
              <a:ext cx="1334481" cy="8320"/>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sp>
        <p:nvSpPr>
          <p:cNvPr id="113" name="Text Box 13"/>
          <p:cNvSpPr txBox="1">
            <a:spLocks noChangeArrowheads="1"/>
          </p:cNvSpPr>
          <p:nvPr/>
        </p:nvSpPr>
        <p:spPr bwMode="auto">
          <a:xfrm>
            <a:off x="8706122" y="4803109"/>
            <a:ext cx="3619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④</a:t>
            </a:r>
            <a:endParaRPr kumimoji="1" lang="zh-CN" altLang="en-US" sz="2800" b="1">
              <a:solidFill>
                <a:srgbClr val="008000"/>
              </a:solidFill>
              <a:latin typeface="微软雅黑" panose="020B0503020204020204" pitchFamily="34" charset="-122"/>
              <a:ea typeface="微软雅黑" panose="020B0503020204020204" pitchFamily="34" charset="-122"/>
            </a:endParaRPr>
          </a:p>
        </p:txBody>
      </p:sp>
      <p:sp>
        <p:nvSpPr>
          <p:cNvPr id="114" name="Text Box 14"/>
          <p:cNvSpPr txBox="1">
            <a:spLocks noChangeArrowheads="1"/>
          </p:cNvSpPr>
          <p:nvPr/>
        </p:nvSpPr>
        <p:spPr bwMode="auto">
          <a:xfrm>
            <a:off x="9830006" y="4392655"/>
            <a:ext cx="361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⑥</a:t>
            </a:r>
            <a:endParaRPr kumimoji="1" lang="zh-CN" altLang="en-US" sz="2800" b="1">
              <a:solidFill>
                <a:srgbClr val="008000"/>
              </a:solidFill>
              <a:latin typeface="微软雅黑" panose="020B0503020204020204" pitchFamily="34" charset="-122"/>
              <a:ea typeface="微软雅黑" panose="020B0503020204020204" pitchFamily="34" charset="-122"/>
            </a:endParaRPr>
          </a:p>
        </p:txBody>
      </p:sp>
      <p:sp>
        <p:nvSpPr>
          <p:cNvPr id="115" name="Text Box 21"/>
          <p:cNvSpPr txBox="1">
            <a:spLocks noChangeArrowheads="1"/>
          </p:cNvSpPr>
          <p:nvPr/>
        </p:nvSpPr>
        <p:spPr bwMode="auto">
          <a:xfrm>
            <a:off x="9128783" y="3274192"/>
            <a:ext cx="365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⑤</a:t>
            </a:r>
            <a:endParaRPr kumimoji="1" lang="zh-CN" altLang="en-US" sz="2800" b="1">
              <a:solidFill>
                <a:srgbClr val="008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down)">
                                      <p:cBhvr>
                                        <p:cTn id="11" dur="500"/>
                                        <p:tgtEl>
                                          <p:spTgt spid="41"/>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heel(1)">
                                      <p:cBhvr>
                                        <p:cTn id="20" dur="1000"/>
                                        <p:tgtEl>
                                          <p:spTgt spid="26"/>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wipe(up)">
                                      <p:cBhvr>
                                        <p:cTn id="24" dur="500"/>
                                        <p:tgtEl>
                                          <p:spTgt spid="7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heel(1)">
                                      <p:cBhvr>
                                        <p:cTn id="33" dur="1000"/>
                                        <p:tgtEl>
                                          <p:spTgt spid="31"/>
                                        </p:tgtEl>
                                      </p:cBhvr>
                                    </p:animEffect>
                                  </p:childTnLst>
                                </p:cTn>
                              </p:par>
                            </p:childTnLst>
                          </p:cTn>
                        </p:par>
                        <p:par>
                          <p:cTn id="34" fill="hold">
                            <p:stCondLst>
                              <p:cond delay="1000"/>
                            </p:stCondLst>
                            <p:childTnLst>
                              <p:par>
                                <p:cTn id="35" presetID="22" presetClass="entr" presetSubtype="1"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wipe(up)">
                                      <p:cBhvr>
                                        <p:cTn id="37" dur="500"/>
                                        <p:tgtEl>
                                          <p:spTgt spid="76"/>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left)">
                                      <p:cBhvr>
                                        <p:cTn id="46" dur="500"/>
                                        <p:tgtEl>
                                          <p:spTgt spid="43"/>
                                        </p:tgtEl>
                                      </p:cBhvr>
                                    </p:animEffect>
                                  </p:childTnLst>
                                </p:cTn>
                              </p:par>
                            </p:childTnLst>
                          </p:cTn>
                        </p:par>
                        <p:par>
                          <p:cTn id="47" fill="hold">
                            <p:stCondLst>
                              <p:cond delay="500"/>
                            </p:stCondLst>
                            <p:childTnLst>
                              <p:par>
                                <p:cTn id="48" presetID="22" presetClass="entr" presetSubtype="4" fill="hold" nodeType="afterEffect">
                                  <p:stCondLst>
                                    <p:cond delay="0"/>
                                  </p:stCondLst>
                                  <p:childTnLst>
                                    <p:set>
                                      <p:cBhvr>
                                        <p:cTn id="49" dur="1" fill="hold">
                                          <p:stCondLst>
                                            <p:cond delay="0"/>
                                          </p:stCondLst>
                                        </p:cTn>
                                        <p:tgtEl>
                                          <p:spTgt spid="100"/>
                                        </p:tgtEl>
                                        <p:attrNameLst>
                                          <p:attrName>style.visibility</p:attrName>
                                        </p:attrNameLst>
                                      </p:cBhvr>
                                      <p:to>
                                        <p:strVal val="visible"/>
                                      </p:to>
                                    </p:set>
                                    <p:animEffect transition="in" filter="wipe(down)">
                                      <p:cBhvr>
                                        <p:cTn id="50" dur="500"/>
                                        <p:tgtEl>
                                          <p:spTgt spid="100"/>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13"/>
                                        </p:tgtEl>
                                        <p:attrNameLst>
                                          <p:attrName>style.visibility</p:attrName>
                                        </p:attrNameLst>
                                      </p:cBhvr>
                                      <p:to>
                                        <p:strVal val="visible"/>
                                      </p:to>
                                    </p:set>
                                    <p:animEffect transition="in" filter="fade">
                                      <p:cBhvr>
                                        <p:cTn id="54" dur="500"/>
                                        <p:tgtEl>
                                          <p:spTgt spid="11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wipe(left)">
                                      <p:cBhvr>
                                        <p:cTn id="59" dur="500"/>
                                        <p:tgtEl>
                                          <p:spTgt spid="45"/>
                                        </p:tgtEl>
                                      </p:cBhvr>
                                    </p:animEffect>
                                  </p:childTnLst>
                                </p:cTn>
                              </p:par>
                            </p:childTnLst>
                          </p:cTn>
                        </p:par>
                        <p:par>
                          <p:cTn id="60" fill="hold">
                            <p:stCondLst>
                              <p:cond delay="500"/>
                            </p:stCondLst>
                            <p:childTnLst>
                              <p:par>
                                <p:cTn id="61" presetID="22" presetClass="entr" presetSubtype="4" fill="hold" nodeType="afterEffect">
                                  <p:stCondLst>
                                    <p:cond delay="0"/>
                                  </p:stCondLst>
                                  <p:childTnLst>
                                    <p:set>
                                      <p:cBhvr>
                                        <p:cTn id="62" dur="1" fill="hold">
                                          <p:stCondLst>
                                            <p:cond delay="0"/>
                                          </p:stCondLst>
                                        </p:cTn>
                                        <p:tgtEl>
                                          <p:spTgt spid="101"/>
                                        </p:tgtEl>
                                        <p:attrNameLst>
                                          <p:attrName>style.visibility</p:attrName>
                                        </p:attrNameLst>
                                      </p:cBhvr>
                                      <p:to>
                                        <p:strVal val="visible"/>
                                      </p:to>
                                    </p:set>
                                    <p:animEffect transition="in" filter="wipe(down)">
                                      <p:cBhvr>
                                        <p:cTn id="63" dur="500"/>
                                        <p:tgtEl>
                                          <p:spTgt spid="101"/>
                                        </p:tgtEl>
                                      </p:cBhvr>
                                    </p:animEffect>
                                  </p:child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115"/>
                                        </p:tgtEl>
                                        <p:attrNameLst>
                                          <p:attrName>style.visibility</p:attrName>
                                        </p:attrNameLst>
                                      </p:cBhvr>
                                      <p:to>
                                        <p:strVal val="visible"/>
                                      </p:to>
                                    </p:set>
                                    <p:animEffect transition="in" filter="fade">
                                      <p:cBhvr>
                                        <p:cTn id="67" dur="500"/>
                                        <p:tgtEl>
                                          <p:spTgt spid="1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left)">
                                      <p:cBhvr>
                                        <p:cTn id="72" dur="500"/>
                                        <p:tgtEl>
                                          <p:spTgt spid="47"/>
                                        </p:tgtEl>
                                      </p:cBhvr>
                                    </p:animEffect>
                                  </p:childTnLst>
                                </p:cTn>
                              </p:par>
                            </p:childTnLst>
                          </p:cTn>
                        </p:par>
                        <p:par>
                          <p:cTn id="73" fill="hold">
                            <p:stCondLst>
                              <p:cond delay="500"/>
                            </p:stCondLst>
                            <p:childTnLst>
                              <p:par>
                                <p:cTn id="74" presetID="22" presetClass="entr" presetSubtype="1" fill="hold" nodeType="afterEffect">
                                  <p:stCondLst>
                                    <p:cond delay="0"/>
                                  </p:stCondLst>
                                  <p:childTnLst>
                                    <p:set>
                                      <p:cBhvr>
                                        <p:cTn id="75" dur="1" fill="hold">
                                          <p:stCondLst>
                                            <p:cond delay="0"/>
                                          </p:stCondLst>
                                        </p:cTn>
                                        <p:tgtEl>
                                          <p:spTgt spid="106"/>
                                        </p:tgtEl>
                                        <p:attrNameLst>
                                          <p:attrName>style.visibility</p:attrName>
                                        </p:attrNameLst>
                                      </p:cBhvr>
                                      <p:to>
                                        <p:strVal val="visible"/>
                                      </p:to>
                                    </p:set>
                                    <p:animEffect transition="in" filter="wipe(up)">
                                      <p:cBhvr>
                                        <p:cTn id="76" dur="500"/>
                                        <p:tgtEl>
                                          <p:spTgt spid="106"/>
                                        </p:tgtEl>
                                      </p:cBhvr>
                                    </p:animEffect>
                                  </p:childTnLst>
                                </p:cTn>
                              </p:par>
                            </p:childTnLst>
                          </p:cTn>
                        </p:par>
                        <p:par>
                          <p:cTn id="77" fill="hold">
                            <p:stCondLst>
                              <p:cond delay="1000"/>
                            </p:stCondLst>
                            <p:childTnLst>
                              <p:par>
                                <p:cTn id="78" presetID="10" presetClass="entr" presetSubtype="0" fill="hold" grpId="0" nodeType="afterEffect">
                                  <p:stCondLst>
                                    <p:cond delay="0"/>
                                  </p:stCondLst>
                                  <p:childTnLst>
                                    <p:set>
                                      <p:cBhvr>
                                        <p:cTn id="79" dur="1" fill="hold">
                                          <p:stCondLst>
                                            <p:cond delay="0"/>
                                          </p:stCondLst>
                                        </p:cTn>
                                        <p:tgtEl>
                                          <p:spTgt spid="114"/>
                                        </p:tgtEl>
                                        <p:attrNameLst>
                                          <p:attrName>style.visibility</p:attrName>
                                        </p:attrNameLst>
                                      </p:cBhvr>
                                      <p:to>
                                        <p:strVal val="visible"/>
                                      </p:to>
                                    </p:set>
                                    <p:animEffect transition="in" filter="fade">
                                      <p:cBhvr>
                                        <p:cTn id="80"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5" grpId="0"/>
      <p:bldP spid="26" grpId="0" animBg="1"/>
      <p:bldP spid="31" grpId="0" animBg="1"/>
      <p:bldP spid="33" grpId="0"/>
      <p:bldP spid="34" grpId="0"/>
      <p:bldP spid="113" grpId="0"/>
      <p:bldP spid="114" grpId="0"/>
      <p:bldP spid="11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带返回值的函数</a:t>
            </a:r>
            <a:endParaRPr lang="zh-CN" altLang="en-US">
              <a:latin typeface="+mn-ea"/>
            </a:endParaRP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函数与调用者之间的沟通：</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通过参数从调用者输入值</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通过</a:t>
            </a:r>
            <a:r>
              <a:rPr lang="zh-CN" altLang="en-US" sz="3200">
                <a:solidFill>
                  <a:srgbClr val="C00000"/>
                </a:solidFill>
                <a:latin typeface="微软雅黑" panose="020B0503020204020204" pitchFamily="34" charset="-122"/>
                <a:ea typeface="微软雅黑" panose="020B0503020204020204" pitchFamily="34" charset="-122"/>
              </a:rPr>
              <a:t>返回值</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向调用者输出值</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定义</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2279576" y="3645024"/>
          <a:ext cx="5515990" cy="13716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tblGrid>
              <a:tr h="953498">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def </a:t>
                      </a: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000000"/>
                          </a:solidFill>
                          <a:latin typeface="Consolas" panose="020B0609020204030204" pitchFamily="49" charset="0"/>
                          <a:ea typeface="+mn-ea"/>
                          <a:cs typeface="+mn-cs"/>
                        </a:rPr>
                        <a:t>形参列表</a:t>
                      </a:r>
                      <a:r>
                        <a:rPr lang="en-US" altLang="zh-CN" sz="2800" b="1" kern="1200">
                          <a:solidFill>
                            <a:srgbClr val="000000"/>
                          </a:solidFill>
                          <a:latin typeface="Consolas" panose="020B0609020204030204" pitchFamily="49" charset="0"/>
                          <a:ea typeface="+mn-ea"/>
                          <a:cs typeface="+mn-cs"/>
                        </a:rPr>
                        <a:t>&gt;):</a:t>
                      </a:r>
                      <a:endParaRPr lang="en-US" altLang="zh-CN" sz="2800" b="1" kern="1200">
                        <a:solidFill>
                          <a:srgbClr val="000000"/>
                        </a:solidFill>
                        <a:latin typeface="Consolas" panose="020B0609020204030204" pitchFamily="49" charset="0"/>
                        <a:ea typeface="+mn-ea"/>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b="1" kern="1200">
                          <a:solidFill>
                            <a:srgbClr val="000000"/>
                          </a:solidFill>
                          <a:latin typeface="Consolas" panose="020B0609020204030204" pitchFamily="49" charset="0"/>
                          <a:ea typeface="+mn-ea"/>
                          <a:cs typeface="+mn-cs"/>
                        </a:rPr>
                        <a:t>    ...</a:t>
                      </a:r>
                      <a:endParaRPr lang="en-US" altLang="zh-CN" sz="2800" b="1" kern="1200">
                        <a:solidFill>
                          <a:srgbClr val="000000"/>
                        </a:solidFill>
                        <a:latin typeface="Consolas" panose="020B0609020204030204" pitchFamily="49" charset="0"/>
                        <a:ea typeface="+mn-ea"/>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b="1" kern="1200">
                          <a:solidFill>
                            <a:srgbClr val="000000"/>
                          </a:solidFill>
                          <a:latin typeface="Consolas" panose="020B0609020204030204" pitchFamily="49" charset="0"/>
                          <a:ea typeface="+mn-ea"/>
                          <a:cs typeface="+mn-cs"/>
                        </a:rPr>
                        <a:t>    </a:t>
                      </a:r>
                      <a:r>
                        <a:rPr lang="en-US" altLang="zh-CN" sz="2800" b="1" kern="1200">
                          <a:solidFill>
                            <a:srgbClr val="8959A8"/>
                          </a:solidFill>
                          <a:latin typeface="Consolas" panose="020B0609020204030204" pitchFamily="49" charset="0"/>
                          <a:ea typeface="+mn-ea"/>
                          <a:cs typeface="+mn-cs"/>
                        </a:rPr>
                        <a:t>return</a:t>
                      </a:r>
                      <a:r>
                        <a:rPr lang="en-US" altLang="zh-CN" sz="2800" b="1" kern="1200">
                          <a:solidFill>
                            <a:srgbClr val="000000"/>
                          </a:solidFill>
                          <a:latin typeface="Consolas" panose="020B0609020204030204" pitchFamily="49" charset="0"/>
                          <a:ea typeface="+mn-ea"/>
                          <a:cs typeface="+mn-cs"/>
                        </a:rPr>
                        <a:t> &lt;</a:t>
                      </a:r>
                      <a:r>
                        <a:rPr lang="zh-CN" altLang="en-US" sz="2800" b="1" kern="1200">
                          <a:solidFill>
                            <a:srgbClr val="000000"/>
                          </a:solidFill>
                          <a:latin typeface="Consolas" panose="020B0609020204030204" pitchFamily="49" charset="0"/>
                          <a:ea typeface="+mn-ea"/>
                          <a:cs typeface="+mn-cs"/>
                        </a:rPr>
                        <a:t>表达式列表</a:t>
                      </a:r>
                      <a:r>
                        <a:rPr lang="en-US" altLang="zh-CN" sz="2800" b="1" kern="1200">
                          <a:solidFill>
                            <a:srgbClr val="000000"/>
                          </a:solidFill>
                          <a:latin typeface="Consolas" panose="020B0609020204030204" pitchFamily="49" charset="0"/>
                          <a:ea typeface="+mn-ea"/>
                          <a:cs typeface="+mn-cs"/>
                        </a:rPr>
                        <a:t>&gt;</a:t>
                      </a:r>
                      <a:endParaRPr lang="en-US" altLang="zh-CN" sz="2800" b="1" kern="1200">
                        <a:solidFill>
                          <a:srgbClr val="000000"/>
                        </a:solidFill>
                        <a:latin typeface="Consolas" panose="020B0609020204030204" pitchFamily="49" charset="0"/>
                        <a:ea typeface="+mn-ea"/>
                        <a:cs typeface="+mn-cs"/>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5" name="内容占位符 2"/>
          <p:cNvSpPr txBox="1"/>
          <p:nvPr/>
        </p:nvSpPr>
        <p:spPr bwMode="auto">
          <a:xfrm>
            <a:off x="609600" y="5228728"/>
            <a:ext cx="10972800" cy="1368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12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return</a:t>
            </a: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计算各表达式，将结果返回调用者，退出函数</a:t>
            </a:r>
            <a:endPar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 没有</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return</a:t>
            </a: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的函数其实也返回一个值：</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None</a:t>
            </a:r>
            <a:endPar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nvGraphicFramePr>
        <p:xfrm>
          <a:off x="2850307" y="1199200"/>
          <a:ext cx="6624736" cy="5273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624736"/>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random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8959A8"/>
                          </a:solidFill>
                          <a:latin typeface="Consolas" panose="020B0609020204030204" pitchFamily="49" charset="0"/>
                        </a:rPr>
                        <a:t>def</a:t>
                      </a:r>
                      <a:r>
                        <a:rPr lang="en-US" altLang="zh-CN" sz="2000">
                          <a:solidFill>
                            <a:srgbClr val="000000"/>
                          </a:solidFill>
                          <a:latin typeface="Consolas" panose="020B0609020204030204" pitchFamily="49" charset="0"/>
                        </a:rPr>
                        <a:t> </a:t>
                      </a:r>
                      <a:r>
                        <a:rPr lang="en-US" altLang="zh-CN" sz="2000">
                          <a:solidFill>
                            <a:srgbClr val="4271AE"/>
                          </a:solidFill>
                          <a:latin typeface="Consolas" panose="020B0609020204030204" pitchFamily="49" charset="0"/>
                        </a:rPr>
                        <a:t>caishu</a:t>
                      </a:r>
                      <a:r>
                        <a:rPr lang="en-US" altLang="zh-CN" sz="2000">
                          <a:solidFill>
                            <a:srgbClr val="F5871F"/>
                          </a:solidFill>
                          <a:latin typeface="Consolas" panose="020B0609020204030204" pitchFamily="49" charset="0"/>
                        </a:rPr>
                        <a:t>()</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0</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key = random.randint(</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a:t>
                      </a:r>
                      <a:r>
                        <a:rPr lang="en-US" altLang="zh-CN" sz="2000">
                          <a:solidFill>
                            <a:srgbClr val="F5871F"/>
                          </a:solidFill>
                          <a:latin typeface="Consolas" panose="020B0609020204030204" pitchFamily="49" charset="0"/>
                        </a:rPr>
                        <a:t>10</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while</a:t>
                      </a:r>
                      <a:r>
                        <a:rPr lang="en-US" altLang="zh-CN" sz="2000">
                          <a:solidFill>
                            <a:srgbClr val="000000"/>
                          </a:solidFill>
                          <a:latin typeface="Consolas" panose="020B0609020204030204" pitchFamily="49" charset="0"/>
                        </a:rPr>
                        <a:t> i &lt; </a:t>
                      </a:r>
                      <a:r>
                        <a:rPr lang="en-US" altLang="zh-CN" sz="2000">
                          <a:solidFill>
                            <a:srgbClr val="F5871F"/>
                          </a:solidFill>
                          <a:latin typeface="Consolas" panose="020B0609020204030204" pitchFamily="49" charset="0"/>
                        </a:rPr>
                        <a:t>5</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guss = int(input(</a:t>
                      </a:r>
                      <a:r>
                        <a:rPr lang="en-US" altLang="zh-CN" sz="2000">
                          <a:solidFill>
                            <a:srgbClr val="718C00"/>
                          </a:solidFill>
                          <a:latin typeface="Consolas" panose="020B0609020204030204" pitchFamily="49" charset="0"/>
                        </a:rPr>
                        <a:t>"enter:"</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key == guss: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"good guess!"</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break</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elif</a:t>
                      </a:r>
                      <a:r>
                        <a:rPr lang="en-US" altLang="zh-CN" sz="2000">
                          <a:solidFill>
                            <a:srgbClr val="000000"/>
                          </a:solidFill>
                          <a:latin typeface="Consolas" panose="020B0609020204030204" pitchFamily="49" charset="0"/>
                        </a:rPr>
                        <a:t> guss &gt; key: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"guss&gt;ken try again"</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"guss&lt;key try again"</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"game over"</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"The key is:"</a:t>
                      </a:r>
                      <a:r>
                        <a:rPr lang="en-US" altLang="zh-CN" sz="2000">
                          <a:solidFill>
                            <a:srgbClr val="000000"/>
                          </a:solidFill>
                          <a:latin typeface="Consolas" panose="020B0609020204030204" pitchFamily="49" charset="0"/>
                        </a:rPr>
                        <a:t>, key)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caishu()</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50178" name="标题 1"/>
          <p:cNvSpPr>
            <a:spLocks noGrp="1" noChangeArrowheads="1"/>
          </p:cNvSpPr>
          <p:nvPr>
            <p:ph type="title"/>
          </p:nvPr>
        </p:nvSpPr>
        <p:spPr/>
        <p:txBody>
          <a:bodyPr/>
          <a:lstStyle/>
          <a:p>
            <a:r>
              <a:rPr lang="zh-CN" altLang="en-US"/>
              <a:t>再见小游戏</a:t>
            </a:r>
            <a:endParaRPr lang="zh-CN" altLang="en-US"/>
          </a:p>
        </p:txBody>
      </p:sp>
      <p:sp>
        <p:nvSpPr>
          <p:cNvPr id="19" name="圆角矩形标注 18"/>
          <p:cNvSpPr/>
          <p:nvPr/>
        </p:nvSpPr>
        <p:spPr>
          <a:xfrm>
            <a:off x="440701" y="1308709"/>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函数定义</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圆角矩形标注 19"/>
          <p:cNvSpPr/>
          <p:nvPr/>
        </p:nvSpPr>
        <p:spPr>
          <a:xfrm>
            <a:off x="407913" y="5878747"/>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3431704" y="2492340"/>
            <a:ext cx="5544616" cy="3672963"/>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标注 21"/>
          <p:cNvSpPr/>
          <p:nvPr/>
        </p:nvSpPr>
        <p:spPr>
          <a:xfrm>
            <a:off x="9408368" y="2168304"/>
            <a:ext cx="2016224" cy="648072"/>
          </a:xfrm>
          <a:prstGeom prst="wedgeRoundRectCallout">
            <a:avLst>
              <a:gd name="adj1" fmla="val -67635"/>
              <a:gd name="adj2" fmla="val 184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循环结构</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4007768" y="3068639"/>
            <a:ext cx="4752528" cy="2160562"/>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标注 23"/>
          <p:cNvSpPr/>
          <p:nvPr/>
        </p:nvSpPr>
        <p:spPr>
          <a:xfrm>
            <a:off x="9475043" y="3785480"/>
            <a:ext cx="2016224" cy="648072"/>
          </a:xfrm>
          <a:prstGeom prst="wedgeRoundRectCallout">
            <a:avLst>
              <a:gd name="adj1" fmla="val -82280"/>
              <a:gd name="adj2" fmla="val 2281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选择结构</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圆角矩形标注 10"/>
          <p:cNvSpPr/>
          <p:nvPr/>
        </p:nvSpPr>
        <p:spPr>
          <a:xfrm>
            <a:off x="7176120" y="1772816"/>
            <a:ext cx="1448160" cy="648072"/>
          </a:xfrm>
          <a:prstGeom prst="wedgeRoundRectCallout">
            <a:avLst>
              <a:gd name="adj1" fmla="val -34391"/>
              <a:gd name="adj2" fmla="val 9630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字符串</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圆角矩形标注 12"/>
          <p:cNvSpPr/>
          <p:nvPr/>
        </p:nvSpPr>
        <p:spPr>
          <a:xfrm>
            <a:off x="440701" y="3698093"/>
            <a:ext cx="2017562" cy="901654"/>
          </a:xfrm>
          <a:prstGeom prst="wedgeRoundRectCallout">
            <a:avLst>
              <a:gd name="adj1" fmla="val 88295"/>
              <a:gd name="adj2" fmla="val -29542"/>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缩进体现逻辑</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heel(1)">
                                      <p:cBhvr>
                                        <p:cTn id="17" dur="1000"/>
                                        <p:tgtEl>
                                          <p:spTgt spid="2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heel(1)">
                                      <p:cBhvr>
                                        <p:cTn id="26" dur="1000"/>
                                        <p:tgtEl>
                                          <p:spTgt spid="23"/>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11" grpId="0" animBg="1"/>
      <p:bldP spid="13"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noChangeArrowheads="1"/>
          </p:cNvSpPr>
          <p:nvPr>
            <p:ph type="title"/>
          </p:nvPr>
        </p:nvSpPr>
        <p:spPr/>
        <p:txBody>
          <a:bodyPr/>
          <a:lstStyle/>
          <a:p>
            <a:r>
              <a:rPr lang="en-US" altLang="zh-CN"/>
              <a:t>Python</a:t>
            </a:r>
            <a:r>
              <a:rPr lang="zh-CN" altLang="en-US"/>
              <a:t>进阶学习</a:t>
            </a:r>
            <a:endParaRPr lang="zh-CN" altLang="en-US"/>
          </a:p>
        </p:txBody>
      </p:sp>
      <p:pic>
        <p:nvPicPr>
          <p:cNvPr id="2" name="图片 1"/>
          <p:cNvPicPr>
            <a:picLocks noChangeAspect="1"/>
          </p:cNvPicPr>
          <p:nvPr/>
        </p:nvPicPr>
        <p:blipFill>
          <a:blip r:embed="rId1"/>
          <a:stretch>
            <a:fillRect/>
          </a:stretch>
        </p:blipFill>
        <p:spPr>
          <a:xfrm>
            <a:off x="2999656" y="1484784"/>
            <a:ext cx="6192688" cy="5057812"/>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6" name="矩形 5"/>
          <p:cNvSpPr/>
          <p:nvPr/>
        </p:nvSpPr>
        <p:spPr>
          <a:xfrm>
            <a:off x="7176120" y="3068639"/>
            <a:ext cx="2016224" cy="504377"/>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143672" y="5013176"/>
            <a:ext cx="1656184" cy="504377"/>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endParaRPr lang="zh-CN" altLang="en-US"/>
          </a:p>
        </p:txBody>
      </p:sp>
      <p:sp>
        <p:nvSpPr>
          <p:cNvPr id="3" name="内容占位符 2"/>
          <p:cNvSpPr>
            <a:spLocks noGrp="1"/>
          </p:cNvSpPr>
          <p:nvPr>
            <p:ph idx="1"/>
          </p:nvPr>
        </p:nvSpPr>
        <p:spPr>
          <a:xfrm>
            <a:off x="609600" y="1412776"/>
            <a:ext cx="7934672" cy="720080"/>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统计英文文章中出现频率最高的单词</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1487488" y="2132856"/>
          <a:ext cx="9577064" cy="43586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577064"/>
              </a:tblGrid>
              <a:tr h="432048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re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operator</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ss = open(</a:t>
                      </a:r>
                      <a:r>
                        <a:rPr lang="en-US" altLang="zh-CN" sz="2000">
                          <a:solidFill>
                            <a:srgbClr val="718C00"/>
                          </a:solidFill>
                          <a:latin typeface="Consolas" panose="020B0609020204030204" pitchFamily="49" charset="0"/>
                        </a:rPr>
                        <a:t>"harry.txt"</a:t>
                      </a:r>
                      <a:r>
                        <a:rPr lang="en-US" altLang="zh-CN" sz="2000">
                          <a:solidFill>
                            <a:srgbClr val="000000"/>
                          </a:solidFill>
                          <a:latin typeface="Consolas" panose="020B0609020204030204" pitchFamily="49" charset="0"/>
                        </a:rPr>
                        <a:t>).read()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listoftokens = re.split(</a:t>
                      </a:r>
                      <a:r>
                        <a:rPr lang="en-US" altLang="zh-CN" sz="2000">
                          <a:solidFill>
                            <a:srgbClr val="718C00"/>
                          </a:solidFill>
                          <a:latin typeface="Consolas" panose="020B0609020204030204" pitchFamily="49" charset="0"/>
                        </a:rPr>
                        <a:t>r"[\s\"\.\t\,!0-9]"</a:t>
                      </a:r>
                      <a:r>
                        <a:rPr lang="en-US" altLang="zh-CN" sz="2000">
                          <a:solidFill>
                            <a:srgbClr val="000000"/>
                          </a:solidFill>
                          <a:latin typeface="Consolas" panose="020B0609020204030204" pitchFamily="49" charset="0"/>
                        </a:rPr>
                        <a:t>, ss)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dic = {}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8959A8"/>
                          </a:solidFill>
                          <a:latin typeface="Consolas" panose="020B0609020204030204" pitchFamily="49" charset="0"/>
                        </a:rPr>
                        <a:t>for</a:t>
                      </a:r>
                      <a:r>
                        <a:rPr lang="en-US" altLang="zh-CN" sz="2000">
                          <a:solidFill>
                            <a:srgbClr val="000000"/>
                          </a:solidFill>
                          <a:latin typeface="Consolas" panose="020B0609020204030204" pitchFamily="49" charset="0"/>
                        </a:rPr>
                        <a:t> s </a:t>
                      </a:r>
                      <a:r>
                        <a:rPr lang="en-US" altLang="zh-CN" sz="2000">
                          <a:solidFill>
                            <a:srgbClr val="8959A8"/>
                          </a:solidFill>
                          <a:latin typeface="Consolas" panose="020B0609020204030204" pitchFamily="49" charset="0"/>
                        </a:rPr>
                        <a:t>in</a:t>
                      </a:r>
                      <a:r>
                        <a:rPr lang="en-US" altLang="zh-CN" sz="2000">
                          <a:solidFill>
                            <a:srgbClr val="000000"/>
                          </a:solidFill>
                          <a:latin typeface="Consolas" panose="020B0609020204030204" pitchFamily="49" charset="0"/>
                        </a:rPr>
                        <a:t> listoftokens: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s = s.lower()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len(s) &gt; </a:t>
                      </a:r>
                      <a:r>
                        <a:rPr lang="en-US" altLang="zh-CN" sz="2000">
                          <a:solidFill>
                            <a:srgbClr val="F5871F"/>
                          </a:solidFill>
                          <a:latin typeface="Consolas" panose="020B0609020204030204" pitchFamily="49" charset="0"/>
                        </a:rPr>
                        <a:t>3</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s </a:t>
                      </a:r>
                      <a:r>
                        <a:rPr lang="en-US" altLang="zh-CN" sz="2000">
                          <a:solidFill>
                            <a:srgbClr val="8959A8"/>
                          </a:solidFill>
                          <a:latin typeface="Consolas" panose="020B0609020204030204" pitchFamily="49" charset="0"/>
                        </a:rPr>
                        <a:t>in</a:t>
                      </a:r>
                      <a:r>
                        <a:rPr lang="en-US" altLang="zh-CN" sz="2000">
                          <a:solidFill>
                            <a:srgbClr val="000000"/>
                          </a:solidFill>
                          <a:latin typeface="Consolas" panose="020B0609020204030204" pitchFamily="49" charset="0"/>
                        </a:rPr>
                        <a:t> dic: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dic[s] = dic[s]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dic[s]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t = sorted(dic.items(), key=operator.itemgetter(</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reverse=</a:t>
                      </a:r>
                      <a:r>
                        <a:rPr lang="en-US" altLang="zh-CN" sz="2000">
                          <a:solidFill>
                            <a:srgbClr val="8959A8"/>
                          </a:solidFill>
                          <a:latin typeface="Consolas" panose="020B0609020204030204" pitchFamily="49" charset="0"/>
                        </a:rPr>
                        <a:t>True</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print(t)</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12673</Words>
  <Application>WPS 演示</Application>
  <PresentationFormat>宽屏</PresentationFormat>
  <Paragraphs>1528</Paragraphs>
  <Slides>101</Slides>
  <Notes>65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101</vt:i4>
      </vt:variant>
    </vt:vector>
  </HeadingPairs>
  <TitlesOfParts>
    <vt:vector size="112" baseType="lpstr">
      <vt:lpstr>Arial</vt:lpstr>
      <vt:lpstr>宋体</vt:lpstr>
      <vt:lpstr>Wingdings</vt:lpstr>
      <vt:lpstr>黑体</vt:lpstr>
      <vt:lpstr>Calibri</vt:lpstr>
      <vt:lpstr>微软雅黑</vt:lpstr>
      <vt:lpstr>Consolas</vt:lpstr>
      <vt:lpstr>Arial Unicode MS</vt:lpstr>
      <vt:lpstr>楷体_GB2312</vt:lpstr>
      <vt:lpstr>新宋体</vt:lpstr>
      <vt:lpstr>上海Nordri专业商务幻灯演示设计</vt:lpstr>
      <vt:lpstr>PowerPoint 演示文稿</vt:lpstr>
      <vt:lpstr>引子</vt:lpstr>
      <vt:lpstr>本章内容</vt:lpstr>
      <vt:lpstr>本章内容</vt:lpstr>
      <vt:lpstr>计算机编程的基本概念</vt:lpstr>
      <vt:lpstr>PowerPoint 演示文稿</vt:lpstr>
      <vt:lpstr>计算机编程基本概念</vt:lpstr>
      <vt:lpstr>计算机编程基本概念</vt:lpstr>
      <vt:lpstr>计算机编程基本概念</vt:lpstr>
      <vt:lpstr>机器语言</vt:lpstr>
      <vt:lpstr>汇编语言</vt:lpstr>
      <vt:lpstr>高级语言</vt:lpstr>
      <vt:lpstr>本章内容</vt:lpstr>
      <vt:lpstr>语言的层次</vt:lpstr>
      <vt:lpstr>语言的层次</vt:lpstr>
      <vt:lpstr>编译系统</vt:lpstr>
      <vt:lpstr>计算机软件</vt:lpstr>
      <vt:lpstr>编译类语言</vt:lpstr>
      <vt:lpstr>解释类语言</vt:lpstr>
      <vt:lpstr>本章内容</vt:lpstr>
      <vt:lpstr>高级语言的特点</vt:lpstr>
      <vt:lpstr>高级语言的语法</vt:lpstr>
      <vt:lpstr>词法规则</vt:lpstr>
      <vt:lpstr>语法规则</vt:lpstr>
      <vt:lpstr>高级语言的数据类型</vt:lpstr>
      <vt:lpstr>高级语言的表达式语句</vt:lpstr>
      <vt:lpstr>表达式例子</vt:lpstr>
      <vt:lpstr>函数调用语句</vt:lpstr>
      <vt:lpstr>控制结构</vt:lpstr>
      <vt:lpstr>顺序结构</vt:lpstr>
      <vt:lpstr>选择结构</vt:lpstr>
      <vt:lpstr>循环结构</vt:lpstr>
      <vt:lpstr>本章内容</vt:lpstr>
      <vt:lpstr>常用的程序设计语言 </vt:lpstr>
      <vt:lpstr>高级语言时代（1954—1995） </vt:lpstr>
      <vt:lpstr>被遗忘的PASCAL</vt:lpstr>
      <vt:lpstr>C语言</vt:lpstr>
      <vt:lpstr>C++的特点</vt:lpstr>
      <vt:lpstr>C#</vt:lpstr>
      <vt:lpstr>Java </vt:lpstr>
      <vt:lpstr>总结</vt:lpstr>
      <vt:lpstr>TIOBE编程语言排行榜</vt:lpstr>
      <vt:lpstr>本章内容</vt:lpstr>
      <vt:lpstr>Python</vt:lpstr>
      <vt:lpstr>为什么要学Python</vt:lpstr>
      <vt:lpstr>Python发展</vt:lpstr>
      <vt:lpstr>Windows中使用Python</vt:lpstr>
      <vt:lpstr>小例子：照猫画虎</vt:lpstr>
      <vt:lpstr>小游戏：结构分解</vt:lpstr>
      <vt:lpstr>中学知识再现</vt:lpstr>
      <vt:lpstr>初识Python</vt:lpstr>
      <vt:lpstr>Python</vt:lpstr>
      <vt:lpstr>Python</vt:lpstr>
      <vt:lpstr>整数类型</vt:lpstr>
      <vt:lpstr>浮点类型</vt:lpstr>
      <vt:lpstr>生成随机数</vt:lpstr>
      <vt:lpstr>Python</vt:lpstr>
      <vt:lpstr>布尔类型</vt:lpstr>
      <vt:lpstr>Python</vt:lpstr>
      <vt:lpstr>序列</vt:lpstr>
      <vt:lpstr>列表（list）</vt:lpstr>
      <vt:lpstr>序列的通用操作</vt:lpstr>
      <vt:lpstr>序列的通用操作</vt:lpstr>
      <vt:lpstr>序列的通用操作</vt:lpstr>
      <vt:lpstr>列表方法</vt:lpstr>
      <vt:lpstr>列表方法</vt:lpstr>
      <vt:lpstr>内建函数</vt:lpstr>
      <vt:lpstr>元组（tuple）</vt:lpstr>
      <vt:lpstr>Python</vt:lpstr>
      <vt:lpstr>字符串类型</vt:lpstr>
      <vt:lpstr>字符串类型的部分应用</vt:lpstr>
      <vt:lpstr>字符串的格式化</vt:lpstr>
      <vt:lpstr>字符串的格式化</vt:lpstr>
      <vt:lpstr>字符串专有方法</vt:lpstr>
      <vt:lpstr>字符串专有方法</vt:lpstr>
      <vt:lpstr>Python</vt:lpstr>
      <vt:lpstr>字典（dict）</vt:lpstr>
      <vt:lpstr>字典基本操作</vt:lpstr>
      <vt:lpstr>Python</vt:lpstr>
      <vt:lpstr>基本赋值语句</vt:lpstr>
      <vt:lpstr>序列赋值</vt:lpstr>
      <vt:lpstr>Python</vt:lpstr>
      <vt:lpstr>if语句</vt:lpstr>
      <vt:lpstr>例子：if</vt:lpstr>
      <vt:lpstr>While语句-通用格式</vt:lpstr>
      <vt:lpstr>While语句-continue</vt:lpstr>
      <vt:lpstr>While语句-break</vt:lpstr>
      <vt:lpstr>例子：continue和break</vt:lpstr>
      <vt:lpstr>for语句</vt:lpstr>
      <vt:lpstr>Python</vt:lpstr>
      <vt:lpstr>什么是函数</vt:lpstr>
      <vt:lpstr>函数的定义和使用</vt:lpstr>
      <vt:lpstr>编程实例：生日歌</vt:lpstr>
      <vt:lpstr>函数调用过程</vt:lpstr>
      <vt:lpstr>函数调用过程图解</vt:lpstr>
      <vt:lpstr>带返回值的函数</vt:lpstr>
      <vt:lpstr>再见小游戏</vt:lpstr>
      <vt:lpstr>Python进阶学习</vt:lpstr>
      <vt:lpstr>练习</vt:lpstr>
      <vt:lpstr>练习</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creator>Eetze</dc:creator>
  <cp:keywords>河北师范大学软件学院</cp:keywords>
  <dc:description>http://software.hebtu.edu.cn/</dc:description>
  <cp:lastModifiedBy>宝贝你好</cp:lastModifiedBy>
  <cp:revision>767</cp:revision>
  <dcterms:created xsi:type="dcterms:W3CDTF">2007-10-21T01:27:00Z</dcterms:created>
  <dcterms:modified xsi:type="dcterms:W3CDTF">2018-10-23T07:32:50Z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