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4.jpg" ContentType="image/png"/>
  <Override PartName="/ppt/media/image5.jpg" ContentType="image/png"/>
  <Override PartName="/ppt/media/image6.jpg" ContentType="image/png"/>
  <Override PartName="/ppt/media/image7.jpg" ContentType="image/png"/>
  <Override PartName="/ppt/media/image8.jpg" ContentType="image/png"/>
  <Override PartName="/ppt/media/image9.jpg" ContentType="image/png"/>
  <Override PartName="/ppt/media/image11.jpg" ContentType="image/png"/>
  <Override PartName="/ppt/media/image12.jpg" ContentType="image/png"/>
  <Override PartName="/ppt/media/image13.jpg" ContentType="image/png"/>
  <Override PartName="/ppt/media/image14.jpg" ContentType="image/png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17" r:id="rId2"/>
    <p:sldMasterId id="2147483729" r:id="rId3"/>
  </p:sldMasterIdLst>
  <p:notesMasterIdLst>
    <p:notesMasterId r:id="rId48"/>
  </p:notesMasterIdLst>
  <p:sldIdLst>
    <p:sldId id="256" r:id="rId4"/>
    <p:sldId id="257" r:id="rId5"/>
    <p:sldId id="258" r:id="rId6"/>
    <p:sldId id="2390" r:id="rId7"/>
    <p:sldId id="261" r:id="rId8"/>
    <p:sldId id="2377" r:id="rId9"/>
    <p:sldId id="262" r:id="rId10"/>
    <p:sldId id="2378" r:id="rId11"/>
    <p:sldId id="2379" r:id="rId12"/>
    <p:sldId id="2380" r:id="rId13"/>
    <p:sldId id="259" r:id="rId14"/>
    <p:sldId id="1922" r:id="rId15"/>
    <p:sldId id="263" r:id="rId16"/>
    <p:sldId id="264" r:id="rId17"/>
    <p:sldId id="265" r:id="rId18"/>
    <p:sldId id="266" r:id="rId19"/>
    <p:sldId id="267" r:id="rId20"/>
    <p:sldId id="2367" r:id="rId21"/>
    <p:sldId id="2368" r:id="rId22"/>
    <p:sldId id="2369" r:id="rId23"/>
    <p:sldId id="2370" r:id="rId24"/>
    <p:sldId id="2371" r:id="rId25"/>
    <p:sldId id="2376" r:id="rId26"/>
    <p:sldId id="2373" r:id="rId27"/>
    <p:sldId id="2374" r:id="rId28"/>
    <p:sldId id="2375" r:id="rId29"/>
    <p:sldId id="260" r:id="rId30"/>
    <p:sldId id="268" r:id="rId31"/>
    <p:sldId id="269" r:id="rId32"/>
    <p:sldId id="270" r:id="rId33"/>
    <p:sldId id="271" r:id="rId34"/>
    <p:sldId id="2391" r:id="rId35"/>
    <p:sldId id="272" r:id="rId36"/>
    <p:sldId id="2388" r:id="rId37"/>
    <p:sldId id="2389" r:id="rId38"/>
    <p:sldId id="273" r:id="rId39"/>
    <p:sldId id="2381" r:id="rId40"/>
    <p:sldId id="2387" r:id="rId41"/>
    <p:sldId id="274" r:id="rId42"/>
    <p:sldId id="2382" r:id="rId43"/>
    <p:sldId id="2383" r:id="rId44"/>
    <p:sldId id="2384" r:id="rId45"/>
    <p:sldId id="2385" r:id="rId46"/>
    <p:sldId id="2386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EEE7224-F8C3-4198-8BE2-167B05CB2295}">
          <p14:sldIdLst>
            <p14:sldId id="256"/>
            <p14:sldId id="257"/>
            <p14:sldId id="258"/>
            <p14:sldId id="2390"/>
            <p14:sldId id="261"/>
            <p14:sldId id="2377"/>
            <p14:sldId id="262"/>
            <p14:sldId id="2378"/>
            <p14:sldId id="2379"/>
            <p14:sldId id="2380"/>
            <p14:sldId id="259"/>
            <p14:sldId id="1922"/>
            <p14:sldId id="263"/>
            <p14:sldId id="264"/>
            <p14:sldId id="265"/>
            <p14:sldId id="266"/>
            <p14:sldId id="267"/>
            <p14:sldId id="2367"/>
            <p14:sldId id="2368"/>
            <p14:sldId id="2369"/>
            <p14:sldId id="2370"/>
            <p14:sldId id="2371"/>
            <p14:sldId id="2376"/>
            <p14:sldId id="2373"/>
            <p14:sldId id="2374"/>
            <p14:sldId id="2375"/>
            <p14:sldId id="260"/>
            <p14:sldId id="268"/>
            <p14:sldId id="269"/>
            <p14:sldId id="270"/>
            <p14:sldId id="271"/>
            <p14:sldId id="2391"/>
            <p14:sldId id="272"/>
            <p14:sldId id="2388"/>
            <p14:sldId id="2389"/>
            <p14:sldId id="273"/>
            <p14:sldId id="2381"/>
            <p14:sldId id="2387"/>
            <p14:sldId id="274"/>
            <p14:sldId id="2382"/>
            <p14:sldId id="2383"/>
            <p14:sldId id="2384"/>
            <p14:sldId id="2385"/>
            <p14:sldId id="2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84"/>
      </p:cViewPr>
      <p:guideLst>
        <p:guide orient="horz" pos="2183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DF0B3-A4C8-4920-A513-0A1CACC607A8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8C521-EF2C-4E94-AF91-8A67B9FF9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FE444317-83B1-49D3-BC64-D59DE592352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257" tIns="48128" rIns="96257" bIns="48128" anchor="b"/>
          <a:lstStyle>
            <a:lvl1pPr defTabSz="962025"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962025"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962025"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962025"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962025"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96202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96202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96202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96202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620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863B012-C7FF-4ACA-A3DC-7436732493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620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1" name="Rectangle 7">
            <a:extLst>
              <a:ext uri="{FF2B5EF4-FFF2-40B4-BE49-F238E27FC236}">
                <a16:creationId xmlns:a16="http://schemas.microsoft.com/office/drawing/2014/main" id="{B8D06570-A8DD-4398-BBE1-5A8D057A181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8" tIns="49520" rIns="99038" bIns="49520" anchor="b"/>
          <a:lstStyle>
            <a:lvl1pPr defTabSz="990600"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990600"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990600"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990600"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990600"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990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990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990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990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B013E617-7F92-44B2-8DB7-4F32D4739B8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18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0B44DBEF-F447-4803-9E24-CF08D1165F0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4213"/>
            <a:ext cx="6091238" cy="3427412"/>
          </a:xfrm>
        </p:spPr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7BD4AFAF-4FFE-47B6-B76F-9427A19083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39825" y="4340225"/>
            <a:ext cx="4573588" cy="4114800"/>
          </a:xfrm>
        </p:spPr>
        <p:txBody>
          <a:bodyPr lIns="99038" tIns="49520" rIns="99038" bIns="49520" anchor="t"/>
          <a:lstStyle/>
          <a:p>
            <a:pPr eaLnBrk="1" hangingPunct="1"/>
            <a:r>
              <a:rPr lang="zh-CN" altLang="en-US"/>
              <a:t>以下是一些额外的有关使用检索连接符的范例。</a:t>
            </a:r>
            <a:endParaRPr lang="en-US" altLang="zh-CN"/>
          </a:p>
          <a:p>
            <a:pPr eaLnBrk="1" hangingPunct="1"/>
            <a:r>
              <a:rPr lang="zh-CN" altLang="en-US"/>
              <a:t>“</a:t>
            </a:r>
            <a:r>
              <a:rPr lang="en-US" altLang="zh-CN"/>
              <a:t>AND</a:t>
            </a:r>
            <a:r>
              <a:rPr lang="zh-CN" altLang="en-US"/>
              <a:t>”连接符检索含有所有所给词语的文档。此处所给的范例将检索含有短语“</a:t>
            </a:r>
            <a:r>
              <a:rPr lang="en-US" altLang="zh-CN"/>
              <a:t>stem cell</a:t>
            </a:r>
            <a:r>
              <a:rPr lang="zh-CN" altLang="en-US"/>
              <a:t>”以及词语“</a:t>
            </a:r>
            <a:r>
              <a:rPr lang="en-US" altLang="zh-CN"/>
              <a:t>lymphoma</a:t>
            </a:r>
            <a:r>
              <a:rPr lang="zh-CN" altLang="en-US"/>
              <a:t>”的数据。</a:t>
            </a:r>
            <a:r>
              <a:rPr lang="en-US" altLang="zh-CN"/>
              <a:t> 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当使用“</a:t>
            </a:r>
            <a:r>
              <a:rPr lang="en-US" altLang="zh-CN"/>
              <a:t>OR</a:t>
            </a:r>
            <a:r>
              <a:rPr lang="zh-CN" altLang="en-US"/>
              <a:t>”时，将检索至少含有一个所给关键字的数据。检索“</a:t>
            </a:r>
            <a:r>
              <a:rPr lang="en-US" altLang="zh-CN"/>
              <a:t>Aspartame OR saccharine OR sweetener</a:t>
            </a:r>
            <a:r>
              <a:rPr lang="zh-CN" altLang="en-US"/>
              <a:t>”</a:t>
            </a:r>
            <a:r>
              <a:rPr lang="en-US" altLang="zh-CN"/>
              <a:t> </a:t>
            </a:r>
            <a:r>
              <a:rPr lang="zh-CN" altLang="en-US"/>
              <a:t>将得到包含所给的任何一个词语的数据。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“</a:t>
            </a:r>
            <a:r>
              <a:rPr lang="en-US" altLang="zh-CN"/>
              <a:t>NOT</a:t>
            </a:r>
            <a:r>
              <a:rPr lang="zh-CN" altLang="en-US"/>
              <a:t>”连接符被用来从您的检索中排除不需要的内容。检索“</a:t>
            </a:r>
            <a:r>
              <a:rPr lang="en-US" altLang="zh-CN"/>
              <a:t>Aids NOT hearing</a:t>
            </a:r>
            <a:r>
              <a:rPr lang="zh-CN" altLang="en-US"/>
              <a:t>”</a:t>
            </a:r>
            <a:r>
              <a:rPr lang="en-US" altLang="zh-CN"/>
              <a:t> </a:t>
            </a:r>
            <a:r>
              <a:rPr lang="zh-CN" altLang="en-US"/>
              <a:t>将得到有关“</a:t>
            </a:r>
            <a:r>
              <a:rPr lang="en-US" altLang="zh-CN"/>
              <a:t>AIDS</a:t>
            </a:r>
            <a:r>
              <a:rPr lang="zh-CN" altLang="en-US"/>
              <a:t>（一种疾病）” 而不是“</a:t>
            </a:r>
            <a:r>
              <a:rPr lang="en-US" altLang="zh-CN"/>
              <a:t>hearing aids</a:t>
            </a:r>
            <a:r>
              <a:rPr lang="zh-CN" altLang="en-US"/>
              <a:t>（助听器）”。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9">
            <a:extLst>
              <a:ext uri="{FF2B5EF4-FFF2-40B4-BE49-F238E27FC236}">
                <a16:creationId xmlns:a16="http://schemas.microsoft.com/office/drawing/2014/main" id="{591AF7DA-2490-4024-A55F-2F71C9282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KSO_BT1"/>
          <p:cNvSpPr>
            <a:spLocks noGrp="1"/>
          </p:cNvSpPr>
          <p:nvPr>
            <p:ph type="ctrTitle"/>
          </p:nvPr>
        </p:nvSpPr>
        <p:spPr>
          <a:xfrm>
            <a:off x="2076451" y="3189288"/>
            <a:ext cx="8062383" cy="98266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 algn="ctr">
              <a:defRPr sz="3000" kern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5127" name="KSO_BC1"/>
          <p:cNvSpPr>
            <a:spLocks noGrp="1"/>
          </p:cNvSpPr>
          <p:nvPr>
            <p:ph type="subTitle" idx="1"/>
          </p:nvPr>
        </p:nvSpPr>
        <p:spPr>
          <a:xfrm>
            <a:off x="2228851" y="4545014"/>
            <a:ext cx="7577667" cy="6318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lvl="0" indent="0" algn="ctr">
              <a:buNone/>
              <a:defRPr kern="1200"/>
            </a:lvl1pPr>
            <a:lvl2pPr marL="0" lvl="1" indent="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KSO_FD">
            <a:extLst>
              <a:ext uri="{FF2B5EF4-FFF2-40B4-BE49-F238E27FC236}">
                <a16:creationId xmlns:a16="http://schemas.microsoft.com/office/drawing/2014/main" id="{85E0BEE3-9FE2-499C-8E03-DB92FD2B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883AB1C8-0D07-4B31-881A-4DB6AE9B88B8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KSO_FT">
            <a:extLst>
              <a:ext uri="{FF2B5EF4-FFF2-40B4-BE49-F238E27FC236}">
                <a16:creationId xmlns:a16="http://schemas.microsoft.com/office/drawing/2014/main" id="{EE6D67BA-1255-495B-A448-D152EFE5D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湖北大学教育学院：杨权</a:t>
            </a:r>
            <a:endParaRPr lang="en-US" altLang="x-none"/>
          </a:p>
        </p:txBody>
      </p:sp>
      <p:sp>
        <p:nvSpPr>
          <p:cNvPr id="7" name="KSO_FN">
            <a:extLst>
              <a:ext uri="{FF2B5EF4-FFF2-40B4-BE49-F238E27FC236}">
                <a16:creationId xmlns:a16="http://schemas.microsoft.com/office/drawing/2014/main" id="{4E67C21C-3E87-4158-84D1-3615B442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7C26587-73B0-4DAB-874E-B6EFF890BB5C}" type="slidenum">
              <a:rPr lang="zh-CN" altLang="en-US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1406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>
            <a:extLst>
              <a:ext uri="{FF2B5EF4-FFF2-40B4-BE49-F238E27FC236}">
                <a16:creationId xmlns:a16="http://schemas.microsoft.com/office/drawing/2014/main" id="{801E401F-6741-4418-A6EF-15374CEC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041166-74C3-46C1-A31E-B2DD3DC163C1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KSO_FT">
            <a:extLst>
              <a:ext uri="{FF2B5EF4-FFF2-40B4-BE49-F238E27FC236}">
                <a16:creationId xmlns:a16="http://schemas.microsoft.com/office/drawing/2014/main" id="{A2F1DAA5-9CBA-48D1-B201-77AA6461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湖北大学教育学院：杨权</a:t>
            </a:r>
          </a:p>
        </p:txBody>
      </p:sp>
      <p:sp>
        <p:nvSpPr>
          <p:cNvPr id="6" name="KSO_FN">
            <a:extLst>
              <a:ext uri="{FF2B5EF4-FFF2-40B4-BE49-F238E27FC236}">
                <a16:creationId xmlns:a16="http://schemas.microsoft.com/office/drawing/2014/main" id="{02A40580-126D-4A24-AD18-34A8A26F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1CE077-224B-49E6-82CF-AF4BDA537F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47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56147" y="195263"/>
            <a:ext cx="2865437" cy="591026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9834" y="195263"/>
            <a:ext cx="8430201" cy="591026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>
            <a:extLst>
              <a:ext uri="{FF2B5EF4-FFF2-40B4-BE49-F238E27FC236}">
                <a16:creationId xmlns:a16="http://schemas.microsoft.com/office/drawing/2014/main" id="{59E27C80-E8C8-4907-AB9A-F6105E5D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EA2C5E-3527-49EA-8DE3-39D3771B7F35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KSO_FT">
            <a:extLst>
              <a:ext uri="{FF2B5EF4-FFF2-40B4-BE49-F238E27FC236}">
                <a16:creationId xmlns:a16="http://schemas.microsoft.com/office/drawing/2014/main" id="{C42B2C18-23EF-49B7-AE1C-B0E6B6C1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湖北大学教育学院：杨权</a:t>
            </a:r>
          </a:p>
        </p:txBody>
      </p:sp>
      <p:sp>
        <p:nvSpPr>
          <p:cNvPr id="6" name="KSO_FN">
            <a:extLst>
              <a:ext uri="{FF2B5EF4-FFF2-40B4-BE49-F238E27FC236}">
                <a16:creationId xmlns:a16="http://schemas.microsoft.com/office/drawing/2014/main" id="{72F4459F-D947-40E6-A074-67DFCF99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6BD68C-5B34-4750-870A-56B3102D64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793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KSO_FD">
            <a:extLst>
              <a:ext uri="{FF2B5EF4-FFF2-40B4-BE49-F238E27FC236}">
                <a16:creationId xmlns:a16="http://schemas.microsoft.com/office/drawing/2014/main" id="{310748A9-010A-4C84-B980-8FAA89FE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A0666B-D9B3-41B3-AFB8-EECAB872CBC1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KSO_FT">
            <a:extLst>
              <a:ext uri="{FF2B5EF4-FFF2-40B4-BE49-F238E27FC236}">
                <a16:creationId xmlns:a16="http://schemas.microsoft.com/office/drawing/2014/main" id="{5E6CFC7E-582A-4F9B-AF3B-5BB50A0A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湖北大学教育学院：杨权</a:t>
            </a:r>
          </a:p>
        </p:txBody>
      </p:sp>
      <p:sp>
        <p:nvSpPr>
          <p:cNvPr id="6" name="KSO_FN">
            <a:extLst>
              <a:ext uri="{FF2B5EF4-FFF2-40B4-BE49-F238E27FC236}">
                <a16:creationId xmlns:a16="http://schemas.microsoft.com/office/drawing/2014/main" id="{BE08FDD8-4E8B-4A5D-856F-CE6E40F2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6A0050-34B3-41F5-B4BF-F1137B8337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14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825626"/>
            <a:ext cx="51816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6"/>
            <a:ext cx="51816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76701"/>
            <a:ext cx="51816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4076701"/>
            <a:ext cx="51816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KSO_FD">
            <a:extLst>
              <a:ext uri="{FF2B5EF4-FFF2-40B4-BE49-F238E27FC236}">
                <a16:creationId xmlns:a16="http://schemas.microsoft.com/office/drawing/2014/main" id="{B03111E7-4C55-4900-8883-1A2C9779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E0739-3924-48BA-9D98-B5E8BE261794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KSO_FT">
            <a:extLst>
              <a:ext uri="{FF2B5EF4-FFF2-40B4-BE49-F238E27FC236}">
                <a16:creationId xmlns:a16="http://schemas.microsoft.com/office/drawing/2014/main" id="{A66F15D4-9F4D-4806-A70E-C30604A6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湖北大学教育学院：杨权</a:t>
            </a:r>
          </a:p>
        </p:txBody>
      </p:sp>
      <p:sp>
        <p:nvSpPr>
          <p:cNvPr id="9" name="KSO_FN">
            <a:extLst>
              <a:ext uri="{FF2B5EF4-FFF2-40B4-BE49-F238E27FC236}">
                <a16:creationId xmlns:a16="http://schemas.microsoft.com/office/drawing/2014/main" id="{081EDB77-212D-478E-9CBB-94071BFC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81A361-3B2B-43A4-8ED9-37AA7DFED61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27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KSO_FD">
            <a:extLst>
              <a:ext uri="{FF2B5EF4-FFF2-40B4-BE49-F238E27FC236}">
                <a16:creationId xmlns:a16="http://schemas.microsoft.com/office/drawing/2014/main" id="{659E9DBF-6FD6-43CB-B1E1-7422D778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91DA82-2B5B-419E-A088-02D8FD5F943D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KSO_FT">
            <a:extLst>
              <a:ext uri="{FF2B5EF4-FFF2-40B4-BE49-F238E27FC236}">
                <a16:creationId xmlns:a16="http://schemas.microsoft.com/office/drawing/2014/main" id="{0D28713D-9D2B-47CE-9CEE-4DD9AB88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湖北大学教育学院：杨权</a:t>
            </a:r>
          </a:p>
        </p:txBody>
      </p:sp>
      <p:sp>
        <p:nvSpPr>
          <p:cNvPr id="7" name="KSO_FN">
            <a:extLst>
              <a:ext uri="{FF2B5EF4-FFF2-40B4-BE49-F238E27FC236}">
                <a16:creationId xmlns:a16="http://schemas.microsoft.com/office/drawing/2014/main" id="{EED5CE8A-8FB1-48C0-AB4B-A36B92A9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18847C-0141-41AA-B96A-371B2F86D06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282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D350-0978-41DF-A837-A73E91D8CC27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241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80F7-99C2-40F3-B221-BD121F13A133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720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2721-0DB5-494E-827F-AFE0A15F7DD0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613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96BB-357F-4169-B257-F602AC9B3C97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02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B210-4FB7-44A2-9EA7-61C66514ADCE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0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>
            <a:extLst>
              <a:ext uri="{FF2B5EF4-FFF2-40B4-BE49-F238E27FC236}">
                <a16:creationId xmlns:a16="http://schemas.microsoft.com/office/drawing/2014/main" id="{C91E351C-D06C-4601-B40E-53BBCB7B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09E360-BA92-4B0B-BC3E-B3833F94ECFC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KSO_FT">
            <a:extLst>
              <a:ext uri="{FF2B5EF4-FFF2-40B4-BE49-F238E27FC236}">
                <a16:creationId xmlns:a16="http://schemas.microsoft.com/office/drawing/2014/main" id="{5F02AE3B-BD1A-415C-8126-5166AF85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湖北大学教育学院：杨权</a:t>
            </a:r>
          </a:p>
        </p:txBody>
      </p:sp>
      <p:sp>
        <p:nvSpPr>
          <p:cNvPr id="6" name="KSO_FN">
            <a:extLst>
              <a:ext uri="{FF2B5EF4-FFF2-40B4-BE49-F238E27FC236}">
                <a16:creationId xmlns:a16="http://schemas.microsoft.com/office/drawing/2014/main" id="{A7DD2987-9581-458B-8226-E4A79DB2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CD314-7967-49C4-98ED-73C0EE42EFD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998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AF34-FCEC-406D-A870-FFBA4896DB2A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781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71CB-37BC-4DC0-A303-40F73806B3EE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湖北大学教育学院：杨权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5188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E3DFD3-D6AF-4419-A8CA-95978AAF5AA7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湖北大学教育学院：杨权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BC9D6E-E816-420D-966B-B24BE11BE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3873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BA22-DCBC-4DC7-9703-A4866D6719D6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6252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CF90-7FAB-4743-AB97-459D09DF1A4E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745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C1D9-3677-4B3C-B816-D53DF87A7C40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027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EECC-0728-4157-B1DD-721F03120467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6587-73B0-4DAB-874E-B6EFF890BB5C}" type="slidenum">
              <a:rPr lang="zh-CN" altLang="en-US" smtClean="0"/>
              <a:pPr/>
              <a:t>‹#›</a:t>
            </a:fld>
            <a:endParaRPr lang="en-US" altLang="x-non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4980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D6FB-585E-42ED-A651-61A5132FBB05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D314-7967-49C4-98ED-73C0EE42EF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4726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1EAE-EC9E-436F-8657-C13FC67259F0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A75F-5565-45B9-900E-C4EEF1B9FD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1469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1A7F-86D9-4A01-B70D-D091C4EF719E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B72D-EBA0-4B74-AB63-DB7DDAC87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35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KSO_FD">
            <a:extLst>
              <a:ext uri="{FF2B5EF4-FFF2-40B4-BE49-F238E27FC236}">
                <a16:creationId xmlns:a16="http://schemas.microsoft.com/office/drawing/2014/main" id="{A885D73B-B768-46C8-A0BF-E6D78016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0C8092-A0D5-4ED7-BB0E-A13F68A9CEBF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KSO_FT">
            <a:extLst>
              <a:ext uri="{FF2B5EF4-FFF2-40B4-BE49-F238E27FC236}">
                <a16:creationId xmlns:a16="http://schemas.microsoft.com/office/drawing/2014/main" id="{A5E5C0C9-E5FA-425A-941C-AD3FCAB9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湖北大学教育学院：杨权</a:t>
            </a:r>
          </a:p>
        </p:txBody>
      </p:sp>
      <p:sp>
        <p:nvSpPr>
          <p:cNvPr id="6" name="KSO_FN">
            <a:extLst>
              <a:ext uri="{FF2B5EF4-FFF2-40B4-BE49-F238E27FC236}">
                <a16:creationId xmlns:a16="http://schemas.microsoft.com/office/drawing/2014/main" id="{5C82DCC3-6F26-4A7F-8BD6-97957F93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5A75F-5565-45B9-900E-C4EEF1B9FDB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7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8B2A-9DD4-47EA-B464-729A61C351CC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DC38-381D-43AC-AF20-4CAD5EB57C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0314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06F7-F345-4324-B44A-3B5D5704B13A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D9A-E801-4DC8-A5BA-7742F7747B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2845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90FB-E1C8-4CA8-85BF-240C0D1CFE58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湖北大学教育学院：杨权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B8A8-8503-4582-AB64-6280EDA60F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3030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95EBE5-D7B8-439B-98C0-55820C78DBCE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湖北大学教育学院：杨权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BF65D2-5A7F-4AF1-8885-D2753D9BE9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7517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15B9-2BEF-4BE5-9B32-25680BCB124C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7244-24B2-4C77-AC50-9B96B22F65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064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798-BB49-4CA3-81E4-8747F5D1A8C1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E077-224B-49E6-82CF-AF4BDA537F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959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44E5-51A4-4CCF-BA0A-540F8EAC8545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662D-F56F-46B7-A499-26659D0971BD}" type="slidenum">
              <a:rPr lang="zh-CN" altLang="en-US" smtClean="0"/>
              <a:pPr/>
              <a:t>‹#›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188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9834" y="1041401"/>
            <a:ext cx="5616257" cy="50641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328" y="1041401"/>
            <a:ext cx="5616257" cy="50641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KSO_FD">
            <a:extLst>
              <a:ext uri="{FF2B5EF4-FFF2-40B4-BE49-F238E27FC236}">
                <a16:creationId xmlns:a16="http://schemas.microsoft.com/office/drawing/2014/main" id="{B57381F9-6A7B-406C-A26F-073ECA9C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B8D668-C057-48F0-8CFA-4A7950D7AEA3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KSO_FT">
            <a:extLst>
              <a:ext uri="{FF2B5EF4-FFF2-40B4-BE49-F238E27FC236}">
                <a16:creationId xmlns:a16="http://schemas.microsoft.com/office/drawing/2014/main" id="{B03A1409-EBEE-4627-A8CB-473ABAE7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湖北大学教育学院：杨权</a:t>
            </a:r>
          </a:p>
        </p:txBody>
      </p:sp>
      <p:sp>
        <p:nvSpPr>
          <p:cNvPr id="7" name="KSO_FN">
            <a:extLst>
              <a:ext uri="{FF2B5EF4-FFF2-40B4-BE49-F238E27FC236}">
                <a16:creationId xmlns:a16="http://schemas.microsoft.com/office/drawing/2014/main" id="{9AA13326-EE63-4B14-8FFD-42DBA6EC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73B72D-EBA0-4B74-AB63-DB7DDAC87BD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51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KSO_FD">
            <a:extLst>
              <a:ext uri="{FF2B5EF4-FFF2-40B4-BE49-F238E27FC236}">
                <a16:creationId xmlns:a16="http://schemas.microsoft.com/office/drawing/2014/main" id="{A7A4DC6E-7206-47F6-9023-719AAF69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9BC957-F255-4087-94AA-D53F7AA28B49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KSO_FT">
            <a:extLst>
              <a:ext uri="{FF2B5EF4-FFF2-40B4-BE49-F238E27FC236}">
                <a16:creationId xmlns:a16="http://schemas.microsoft.com/office/drawing/2014/main" id="{E765A09B-5DC5-4892-B1BB-8DDEACD1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湖北大学教育学院：杨权</a:t>
            </a:r>
          </a:p>
        </p:txBody>
      </p:sp>
      <p:sp>
        <p:nvSpPr>
          <p:cNvPr id="9" name="KSO_FN">
            <a:extLst>
              <a:ext uri="{FF2B5EF4-FFF2-40B4-BE49-F238E27FC236}">
                <a16:creationId xmlns:a16="http://schemas.microsoft.com/office/drawing/2014/main" id="{9A98B3A9-F83D-4994-A9A3-A245E5B9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ECDC38-381D-43AC-AF20-4CAD5EB57C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70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KSO_FD">
            <a:extLst>
              <a:ext uri="{FF2B5EF4-FFF2-40B4-BE49-F238E27FC236}">
                <a16:creationId xmlns:a16="http://schemas.microsoft.com/office/drawing/2014/main" id="{B9387FDF-A30C-4430-B247-98219C5056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6D764-171C-40AA-8260-84B851C9C3D2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KSO_FT">
            <a:extLst>
              <a:ext uri="{FF2B5EF4-FFF2-40B4-BE49-F238E27FC236}">
                <a16:creationId xmlns:a16="http://schemas.microsoft.com/office/drawing/2014/main" id="{53976A38-F758-4B50-B97B-A7956A62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湖北大学教育学院：杨权</a:t>
            </a:r>
          </a:p>
        </p:txBody>
      </p:sp>
      <p:sp>
        <p:nvSpPr>
          <p:cNvPr id="5" name="KSO_FN">
            <a:extLst>
              <a:ext uri="{FF2B5EF4-FFF2-40B4-BE49-F238E27FC236}">
                <a16:creationId xmlns:a16="http://schemas.microsoft.com/office/drawing/2014/main" id="{014BF473-9DE6-4A76-85CE-34E24F88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828D9A-E801-4DC8-A5BA-7742F7747B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27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>
            <a:extLst>
              <a:ext uri="{FF2B5EF4-FFF2-40B4-BE49-F238E27FC236}">
                <a16:creationId xmlns:a16="http://schemas.microsoft.com/office/drawing/2014/main" id="{8ABDE3A7-991F-42DD-A50F-491319F8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447B31-371B-45F5-935B-E31DAD646D5C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KSO_FT">
            <a:extLst>
              <a:ext uri="{FF2B5EF4-FFF2-40B4-BE49-F238E27FC236}">
                <a16:creationId xmlns:a16="http://schemas.microsoft.com/office/drawing/2014/main" id="{BE947AE4-BCD0-4135-B9BA-3771BA6B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湖北大学教育学院：杨权</a:t>
            </a:r>
          </a:p>
        </p:txBody>
      </p:sp>
      <p:sp>
        <p:nvSpPr>
          <p:cNvPr id="4" name="KSO_FN">
            <a:extLst>
              <a:ext uri="{FF2B5EF4-FFF2-40B4-BE49-F238E27FC236}">
                <a16:creationId xmlns:a16="http://schemas.microsoft.com/office/drawing/2014/main" id="{E632DA20-3FDB-4F80-B9E3-6EFADD68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6B8A8-8503-4582-AB64-6280EDA60F9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0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>
            <a:extLst>
              <a:ext uri="{FF2B5EF4-FFF2-40B4-BE49-F238E27FC236}">
                <a16:creationId xmlns:a16="http://schemas.microsoft.com/office/drawing/2014/main" id="{0E36A839-DBB8-488E-AB10-DF70FD8B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B299D1-98B4-42F3-A02F-5A5C59CB0B8B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KSO_FT">
            <a:extLst>
              <a:ext uri="{FF2B5EF4-FFF2-40B4-BE49-F238E27FC236}">
                <a16:creationId xmlns:a16="http://schemas.microsoft.com/office/drawing/2014/main" id="{4C4FAE11-DE48-456B-9C4D-D117F324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湖北大学教育学院：杨权</a:t>
            </a:r>
          </a:p>
        </p:txBody>
      </p:sp>
      <p:sp>
        <p:nvSpPr>
          <p:cNvPr id="7" name="KSO_FN">
            <a:extLst>
              <a:ext uri="{FF2B5EF4-FFF2-40B4-BE49-F238E27FC236}">
                <a16:creationId xmlns:a16="http://schemas.microsoft.com/office/drawing/2014/main" id="{9670FB0B-23B1-4BB6-BB61-261874BA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BF65D2-5A7F-4AF1-8885-D2753D9BE9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7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>
            <a:extLst>
              <a:ext uri="{FF2B5EF4-FFF2-40B4-BE49-F238E27FC236}">
                <a16:creationId xmlns:a16="http://schemas.microsoft.com/office/drawing/2014/main" id="{FB50B481-13E6-470F-A14E-787DE4E6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17D3B-AF40-4F49-B924-3CD512C31B3D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KSO_FT">
            <a:extLst>
              <a:ext uri="{FF2B5EF4-FFF2-40B4-BE49-F238E27FC236}">
                <a16:creationId xmlns:a16="http://schemas.microsoft.com/office/drawing/2014/main" id="{362CA23C-25E9-451D-A22A-01962108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湖北大学教育学院：杨权</a:t>
            </a:r>
          </a:p>
        </p:txBody>
      </p:sp>
      <p:sp>
        <p:nvSpPr>
          <p:cNvPr id="7" name="KSO_FN">
            <a:extLst>
              <a:ext uri="{FF2B5EF4-FFF2-40B4-BE49-F238E27FC236}">
                <a16:creationId xmlns:a16="http://schemas.microsoft.com/office/drawing/2014/main" id="{676C1683-84B5-463B-BE0B-CB5906BA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5E7244-24B2-4C77-AC50-9B96B22F655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66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7">
            <a:extLst>
              <a:ext uri="{FF2B5EF4-FFF2-40B4-BE49-F238E27FC236}">
                <a16:creationId xmlns:a16="http://schemas.microsoft.com/office/drawing/2014/main" id="{E7ABD005-F4E5-41AB-ABD0-6C89209A3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矩形 8">
            <a:extLst>
              <a:ext uri="{FF2B5EF4-FFF2-40B4-BE49-F238E27FC236}">
                <a16:creationId xmlns:a16="http://schemas.microsoft.com/office/drawing/2014/main" id="{C9352208-A99C-4EFE-B075-7A4C06A88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93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endParaRPr lang="zh-CN" altLang="en-US" sz="2800">
              <a:solidFill>
                <a:srgbClr val="FFFFFF"/>
              </a:solidFill>
            </a:endParaRPr>
          </a:p>
        </p:txBody>
      </p:sp>
      <p:pic>
        <p:nvPicPr>
          <p:cNvPr id="4100" name="图片 11">
            <a:extLst>
              <a:ext uri="{FF2B5EF4-FFF2-40B4-BE49-F238E27FC236}">
                <a16:creationId xmlns:a16="http://schemas.microsoft.com/office/drawing/2014/main" id="{107F5184-6634-4407-81CD-F38A29B10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76" b="58667"/>
          <a:stretch>
            <a:fillRect/>
          </a:stretch>
        </p:blipFill>
        <p:spPr bwMode="auto">
          <a:xfrm>
            <a:off x="-4233" y="6118225"/>
            <a:ext cx="121920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KSO_FD">
            <a:extLst>
              <a:ext uri="{FF2B5EF4-FFF2-40B4-BE49-F238E27FC236}">
                <a16:creationId xmlns:a16="http://schemas.microsoft.com/office/drawing/2014/main" id="{8E7539D6-544D-423E-B407-B38D3255F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05539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 noProof="1" dirty="0">
                <a:solidFill>
                  <a:srgbClr val="1C1C1C"/>
                </a:solidFill>
                <a:cs typeface="+mn-ea"/>
              </a:defRPr>
            </a:lvl1pPr>
          </a:lstStyle>
          <a:p>
            <a:fld id="{1D16CDEA-510E-4D54-B3A5-AEFA14031131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102" name="KSO_FT">
            <a:extLst>
              <a:ext uri="{FF2B5EF4-FFF2-40B4-BE49-F238E27FC236}">
                <a16:creationId xmlns:a16="http://schemas.microsoft.com/office/drawing/2014/main" id="{67B89657-D0ED-4BD9-82C4-16C35802D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05539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 noProof="1" dirty="0">
                <a:solidFill>
                  <a:srgbClr val="1C1C1C"/>
                </a:solidFill>
              </a:defRPr>
            </a:lvl1pPr>
          </a:lstStyle>
          <a:p>
            <a:r>
              <a:rPr lang="zh-CN" altLang="en-US"/>
              <a:t>湖北大学教育学院：杨权</a:t>
            </a:r>
          </a:p>
        </p:txBody>
      </p:sp>
      <p:sp>
        <p:nvSpPr>
          <p:cNvPr id="4103" name="KSO_FN">
            <a:extLst>
              <a:ext uri="{FF2B5EF4-FFF2-40B4-BE49-F238E27FC236}">
                <a16:creationId xmlns:a16="http://schemas.microsoft.com/office/drawing/2014/main" id="{04C22045-AE35-4F46-9640-51EE2FA9B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05539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defRPr sz="1200" noProof="1" dirty="0">
                <a:solidFill>
                  <a:srgbClr val="1C1C1C"/>
                </a:solidFill>
                <a:cs typeface="+mn-ea"/>
              </a:defRPr>
            </a:lvl1pPr>
          </a:lstStyle>
          <a:p>
            <a:fld id="{8287662D-F56F-46B7-A499-26659D0971BD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  <p:sp>
        <p:nvSpPr>
          <p:cNvPr id="4104" name="KSO_BT1">
            <a:extLst>
              <a:ext uri="{FF2B5EF4-FFF2-40B4-BE49-F238E27FC236}">
                <a16:creationId xmlns:a16="http://schemas.microsoft.com/office/drawing/2014/main" id="{693FC4D4-C6D7-4583-AE31-712E960714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9834" y="195263"/>
            <a:ext cx="11461751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5" name="KSO_BC1">
            <a:extLst>
              <a:ext uri="{FF2B5EF4-FFF2-40B4-BE49-F238E27FC236}">
                <a16:creationId xmlns:a16="http://schemas.microsoft.com/office/drawing/2014/main" id="{91944FB9-E686-4FC7-BBD1-1C3B57AFB0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59834" y="1041401"/>
            <a:ext cx="11461751" cy="506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58545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4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57188" indent="-357188" algn="just" rtl="0" fontAlgn="base">
        <a:lnSpc>
          <a:spcPct val="110000"/>
        </a:lnSpc>
        <a:spcBef>
          <a:spcPts val="600"/>
        </a:spcBef>
        <a:spcAft>
          <a:spcPct val="0"/>
        </a:spcAft>
        <a:buClr>
          <a:schemeClr val="accent2"/>
        </a:buClr>
        <a:buSzPct val="60000"/>
        <a:buFont typeface="Wingdings 2" panose="05020102010507070707" pitchFamily="18" charset="2"/>
        <a:buChar char="÷"/>
        <a:defRPr sz="24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357188" lvl="1" indent="-357188" algn="l" rtl="0" fontAlgn="base">
        <a:lnSpc>
          <a:spcPct val="120000"/>
        </a:lnSpc>
        <a:spcBef>
          <a:spcPct val="0"/>
        </a:spcBef>
        <a:spcAft>
          <a:spcPts val="600"/>
        </a:spcAft>
        <a:buClr>
          <a:srgbClr val="70D4D7"/>
        </a:buClr>
        <a:buFont typeface="幼圆" panose="02010509060101010101" pitchFamily="49" charset="-122"/>
        <a:buChar char=" 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C4D16B-8740-420D-B9B1-75969FCAE881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湖北大学教育学院：杨权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BC9D6E-E816-420D-966B-B24BE11BED6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29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402E55-1F68-4DFB-9C44-F0ECD3EAEA6D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湖北大学教育学院：杨权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87662D-F56F-46B7-A499-26659D0971BD}" type="slidenum">
              <a:rPr lang="zh-CN" altLang="en-US" smtClean="0"/>
              <a:pPr/>
              <a:t>‹#›</a:t>
            </a:fld>
            <a:endParaRPr lang="zh-CN" altLang="en-US"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7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endnote.com/" TargetMode="Externa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B3DFD-D879-4381-BE30-1854D6085F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培育一片森林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06BF04-6B64-4527-8F74-0CA16CFA1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文献搜索与整理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2F193-AF07-4B82-8563-3EB01AF5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F912-21CE-4DEF-ABCA-6B1EF8660585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326DA3-05EE-40AF-8A43-2901E018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BB41C9-48B6-4A82-9000-06C7D7E4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3719967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304375-34D8-45FD-97DA-813DEB08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EAF8-CCCB-4662-873E-CEDC1CD41935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012A899-8EC8-4F84-B8F1-573A43BC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B412D5-E390-474F-A7F2-4E2B17D4D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09" y="392901"/>
            <a:ext cx="3009524" cy="52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E9D0AB-3367-4728-AF08-60B0267DB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592" y="392901"/>
            <a:ext cx="7561905" cy="4904762"/>
          </a:xfrm>
          <a:prstGeom prst="rect">
            <a:avLst/>
          </a:prstGeom>
        </p:spPr>
      </p:pic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C5664A-A55D-4593-B545-002D0386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328065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22AF7-2BD2-42BA-885E-7472CB28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购买养料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0BA5C9-1EB6-453E-8BD7-DCBD2FCB79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搜索策略讲解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88271-AFD1-4330-B254-C0DA890B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87D6-033B-47D0-A74B-948886C0D449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F30649-E1AB-4E86-95CA-DA7CDEE1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47C6B8-B2E0-4224-9C99-61455E34A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258289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WoSfullrec">
            <a:extLst>
              <a:ext uri="{FF2B5EF4-FFF2-40B4-BE49-F238E27FC236}">
                <a16:creationId xmlns:a16="http://schemas.microsoft.com/office/drawing/2014/main" id="{2A1A6094-9EBB-4096-A595-A26578934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28600"/>
            <a:ext cx="998538" cy="1143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5" name="Text Box 3">
            <a:extLst>
              <a:ext uri="{FF2B5EF4-FFF2-40B4-BE49-F238E27FC236}">
                <a16:creationId xmlns:a16="http://schemas.microsoft.com/office/drawing/2014/main" id="{9F497139-7DF8-44B8-A043-CF4DFFD8F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3338" y="609601"/>
            <a:ext cx="457200" cy="1661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1200" b="1">
                <a:solidFill>
                  <a:srgbClr val="454749"/>
                </a:solidFill>
                <a:latin typeface="Times New Roman" panose="02020603050405020304" pitchFamily="18" charset="0"/>
              </a:rPr>
              <a:t>2004</a:t>
            </a:r>
          </a:p>
        </p:txBody>
      </p:sp>
      <p:sp>
        <p:nvSpPr>
          <p:cNvPr id="33796" name="Line 4">
            <a:extLst>
              <a:ext uri="{FF2B5EF4-FFF2-40B4-BE49-F238E27FC236}">
                <a16:creationId xmlns:a16="http://schemas.microsoft.com/office/drawing/2014/main" id="{B35D03C3-56E2-40FD-8AC2-5DE47583D7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1447800"/>
            <a:ext cx="2209800" cy="990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454749"/>
              </a:solidFill>
            </a:endParaRPr>
          </a:p>
        </p:txBody>
      </p:sp>
      <p:pic>
        <p:nvPicPr>
          <p:cNvPr id="33797" name="Picture 5" descr="WoSfullrec">
            <a:extLst>
              <a:ext uri="{FF2B5EF4-FFF2-40B4-BE49-F238E27FC236}">
                <a16:creationId xmlns:a16="http://schemas.microsoft.com/office/drawing/2014/main" id="{67C68266-90E1-4C16-A8E4-718048AE3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87675"/>
            <a:ext cx="998538" cy="1143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8" name="Picture 6" descr="WoSfullrec">
            <a:extLst>
              <a:ext uri="{FF2B5EF4-FFF2-40B4-BE49-F238E27FC236}">
                <a16:creationId xmlns:a16="http://schemas.microsoft.com/office/drawing/2014/main" id="{DC045CB2-7B1D-49B4-91D2-EFD798BDB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78075"/>
            <a:ext cx="998538" cy="1143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9" name="Picture 7" descr="WoSfullrec">
            <a:extLst>
              <a:ext uri="{FF2B5EF4-FFF2-40B4-BE49-F238E27FC236}">
                <a16:creationId xmlns:a16="http://schemas.microsoft.com/office/drawing/2014/main" id="{6A7007F8-03FB-45A6-BE00-8DA7C0B8C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725" y="914400"/>
            <a:ext cx="998538" cy="1143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0" name="Picture 8" descr="WoSfullrec">
            <a:extLst>
              <a:ext uri="{FF2B5EF4-FFF2-40B4-BE49-F238E27FC236}">
                <a16:creationId xmlns:a16="http://schemas.microsoft.com/office/drawing/2014/main" id="{5A1C3A17-6452-4778-8673-0ED00A540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464" y="4724400"/>
            <a:ext cx="998537" cy="1143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1" name="Picture 9" descr="WoSfullrec">
            <a:extLst>
              <a:ext uri="{FF2B5EF4-FFF2-40B4-BE49-F238E27FC236}">
                <a16:creationId xmlns:a16="http://schemas.microsoft.com/office/drawing/2014/main" id="{C0D0CCC2-237C-4B3D-BE3D-B06D5B3B1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864" y="4343400"/>
            <a:ext cx="998537" cy="1143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2" name="Picture 10" descr="WoSfullrec">
            <a:extLst>
              <a:ext uri="{FF2B5EF4-FFF2-40B4-BE49-F238E27FC236}">
                <a16:creationId xmlns:a16="http://schemas.microsoft.com/office/drawing/2014/main" id="{8A531F27-D8E9-4873-BA5C-615546537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44875"/>
            <a:ext cx="998538" cy="1143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03" name="Line 11">
            <a:extLst>
              <a:ext uri="{FF2B5EF4-FFF2-40B4-BE49-F238E27FC236}">
                <a16:creationId xmlns:a16="http://schemas.microsoft.com/office/drawing/2014/main" id="{D368A5BE-C2B8-4CEF-BA8F-2564A090BE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2133600"/>
            <a:ext cx="1905000" cy="990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454749"/>
              </a:solidFill>
            </a:endParaRPr>
          </a:p>
        </p:txBody>
      </p:sp>
      <p:sp>
        <p:nvSpPr>
          <p:cNvPr id="33804" name="Text Box 12">
            <a:extLst>
              <a:ext uri="{FF2B5EF4-FFF2-40B4-BE49-F238E27FC236}">
                <a16:creationId xmlns:a16="http://schemas.microsoft.com/office/drawing/2014/main" id="{6AC544FB-07C1-4581-9CBB-D8CF9C1A8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359026"/>
            <a:ext cx="914400" cy="437043"/>
          </a:xfrm>
          <a:prstGeom prst="rect">
            <a:avLst/>
          </a:prstGeom>
          <a:solidFill>
            <a:srgbClr val="C0C0C0"/>
          </a:solidFill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1400" b="1" i="1">
                <a:solidFill>
                  <a:srgbClr val="006600"/>
                </a:solidFill>
                <a:latin typeface="Times New Roman" panose="02020603050405020304" pitchFamily="18" charset="0"/>
              </a:rPr>
              <a:t>Cited References</a:t>
            </a:r>
          </a:p>
        </p:txBody>
      </p:sp>
      <p:sp>
        <p:nvSpPr>
          <p:cNvPr id="33805" name="Text Box 13">
            <a:extLst>
              <a:ext uri="{FF2B5EF4-FFF2-40B4-BE49-F238E27FC236}">
                <a16:creationId xmlns:a16="http://schemas.microsoft.com/office/drawing/2014/main" id="{1638943F-7EBC-45A0-8F45-2EEC0B8A3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25876"/>
            <a:ext cx="457200" cy="1661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1200" b="1">
                <a:solidFill>
                  <a:srgbClr val="454749"/>
                </a:solidFill>
                <a:latin typeface="Times New Roman" panose="02020603050405020304" pitchFamily="18" charset="0"/>
              </a:rPr>
              <a:t>1993</a:t>
            </a:r>
          </a:p>
        </p:txBody>
      </p:sp>
      <p:sp>
        <p:nvSpPr>
          <p:cNvPr id="33806" name="Text Box 14">
            <a:extLst>
              <a:ext uri="{FF2B5EF4-FFF2-40B4-BE49-F238E27FC236}">
                <a16:creationId xmlns:a16="http://schemas.microsoft.com/office/drawing/2014/main" id="{64EA372B-5D85-4F37-8F6D-1C6E17023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932239"/>
            <a:ext cx="457200" cy="1661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1200" b="1">
                <a:solidFill>
                  <a:srgbClr val="454749"/>
                </a:solidFill>
                <a:latin typeface="Times New Roman" panose="02020603050405020304" pitchFamily="18" charset="0"/>
              </a:rPr>
              <a:t>1991</a:t>
            </a:r>
          </a:p>
        </p:txBody>
      </p:sp>
      <p:sp>
        <p:nvSpPr>
          <p:cNvPr id="33807" name="Text Box 15">
            <a:extLst>
              <a:ext uri="{FF2B5EF4-FFF2-40B4-BE49-F238E27FC236}">
                <a16:creationId xmlns:a16="http://schemas.microsoft.com/office/drawing/2014/main" id="{6CFBC75C-5EA2-4EC2-8BAB-7807DCCE8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186114"/>
            <a:ext cx="457200" cy="1661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1200" b="1">
                <a:solidFill>
                  <a:srgbClr val="454749"/>
                </a:solidFill>
                <a:latin typeface="Times New Roman" panose="02020603050405020304" pitchFamily="18" charset="0"/>
              </a:rPr>
              <a:t>1995</a:t>
            </a:r>
          </a:p>
        </p:txBody>
      </p:sp>
      <p:pic>
        <p:nvPicPr>
          <p:cNvPr id="33808" name="Picture 16" descr="WoSfullrec">
            <a:extLst>
              <a:ext uri="{FF2B5EF4-FFF2-40B4-BE49-F238E27FC236}">
                <a16:creationId xmlns:a16="http://schemas.microsoft.com/office/drawing/2014/main" id="{B915CF84-E964-44B0-A10D-2DA95F27B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4" y="4191000"/>
            <a:ext cx="998537" cy="1143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09" name="Text Box 17">
            <a:extLst>
              <a:ext uri="{FF2B5EF4-FFF2-40B4-BE49-F238E27FC236}">
                <a16:creationId xmlns:a16="http://schemas.microsoft.com/office/drawing/2014/main" id="{1F77484E-6015-4AC5-A89D-1BA4E51FB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2863" y="4922839"/>
            <a:ext cx="457200" cy="1661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1200" b="1">
                <a:solidFill>
                  <a:srgbClr val="454749"/>
                </a:solidFill>
                <a:latin typeface="Times New Roman" panose="02020603050405020304" pitchFamily="18" charset="0"/>
              </a:rPr>
              <a:t>1980</a:t>
            </a:r>
          </a:p>
        </p:txBody>
      </p:sp>
      <p:pic>
        <p:nvPicPr>
          <p:cNvPr id="33810" name="Picture 18" descr="WoSfullrec">
            <a:extLst>
              <a:ext uri="{FF2B5EF4-FFF2-40B4-BE49-F238E27FC236}">
                <a16:creationId xmlns:a16="http://schemas.microsoft.com/office/drawing/2014/main" id="{AA2B09D1-4960-4999-9A78-53A31CAB8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738" y="990600"/>
            <a:ext cx="1465262" cy="1676400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11" name="Text Box 19">
            <a:extLst>
              <a:ext uri="{FF2B5EF4-FFF2-40B4-BE49-F238E27FC236}">
                <a16:creationId xmlns:a16="http://schemas.microsoft.com/office/drawing/2014/main" id="{6F9B9A92-9F10-4A48-A41C-2FF41FDEF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1676401"/>
            <a:ext cx="457200" cy="1661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1200" b="1">
                <a:solidFill>
                  <a:srgbClr val="454749"/>
                </a:solidFill>
                <a:latin typeface="Times New Roman" panose="02020603050405020304" pitchFamily="18" charset="0"/>
              </a:rPr>
              <a:t>2003</a:t>
            </a:r>
          </a:p>
        </p:txBody>
      </p:sp>
      <p:sp>
        <p:nvSpPr>
          <p:cNvPr id="33812" name="Text Box 20">
            <a:extLst>
              <a:ext uri="{FF2B5EF4-FFF2-40B4-BE49-F238E27FC236}">
                <a16:creationId xmlns:a16="http://schemas.microsoft.com/office/drawing/2014/main" id="{46741EF1-8EFE-4126-9291-85368C963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600201"/>
            <a:ext cx="609600" cy="437043"/>
          </a:xfrm>
          <a:prstGeom prst="rect">
            <a:avLst/>
          </a:prstGeom>
          <a:solidFill>
            <a:srgbClr val="C0C0C0"/>
          </a:solidFill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1400" b="1" i="1">
                <a:solidFill>
                  <a:srgbClr val="006600"/>
                </a:solidFill>
                <a:latin typeface="Times New Roman" panose="02020603050405020304" pitchFamily="18" charset="0"/>
              </a:rPr>
              <a:t>Times Cited</a:t>
            </a:r>
          </a:p>
        </p:txBody>
      </p:sp>
      <p:sp>
        <p:nvSpPr>
          <p:cNvPr id="33813" name="Line 21">
            <a:extLst>
              <a:ext uri="{FF2B5EF4-FFF2-40B4-BE49-F238E27FC236}">
                <a16:creationId xmlns:a16="http://schemas.microsoft.com/office/drawing/2014/main" id="{52AB427B-8CBE-47B3-B3C8-FCE9B9D80A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2667000"/>
            <a:ext cx="144780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454749"/>
              </a:solidFill>
            </a:endParaRPr>
          </a:p>
        </p:txBody>
      </p:sp>
      <p:sp>
        <p:nvSpPr>
          <p:cNvPr id="33814" name="Text Box 22">
            <a:extLst>
              <a:ext uri="{FF2B5EF4-FFF2-40B4-BE49-F238E27FC236}">
                <a16:creationId xmlns:a16="http://schemas.microsoft.com/office/drawing/2014/main" id="{840B7615-6E87-4D7F-90AE-A02755BD3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276601"/>
            <a:ext cx="762000" cy="480131"/>
          </a:xfrm>
          <a:prstGeom prst="rect">
            <a:avLst/>
          </a:prstGeom>
          <a:solidFill>
            <a:srgbClr val="C0C0C0"/>
          </a:solidFill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1400" b="1" i="1">
                <a:solidFill>
                  <a:srgbClr val="006600"/>
                </a:solidFill>
                <a:latin typeface="Times New Roman" panose="02020603050405020304" pitchFamily="18" charset="0"/>
              </a:rPr>
              <a:t>Related Records</a:t>
            </a:r>
          </a:p>
        </p:txBody>
      </p:sp>
      <p:pic>
        <p:nvPicPr>
          <p:cNvPr id="33815" name="Picture 23" descr="WoSfullrec">
            <a:extLst>
              <a:ext uri="{FF2B5EF4-FFF2-40B4-BE49-F238E27FC236}">
                <a16:creationId xmlns:a16="http://schemas.microsoft.com/office/drawing/2014/main" id="{61EE7F91-8C49-41D7-94E8-6D5A3F479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064" y="533400"/>
            <a:ext cx="998537" cy="1143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16" name="Text Box 24">
            <a:extLst>
              <a:ext uri="{FF2B5EF4-FFF2-40B4-BE49-F238E27FC236}">
                <a16:creationId xmlns:a16="http://schemas.microsoft.com/office/drawing/2014/main" id="{820C91C9-F128-4AA6-A1C5-06623ABE9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914401"/>
            <a:ext cx="457200" cy="1661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1200" b="1">
                <a:solidFill>
                  <a:srgbClr val="454749"/>
                </a:solidFill>
                <a:latin typeface="Times New Roman" panose="02020603050405020304" pitchFamily="18" charset="0"/>
              </a:rPr>
              <a:t>2003</a:t>
            </a:r>
          </a:p>
        </p:txBody>
      </p:sp>
      <p:sp>
        <p:nvSpPr>
          <p:cNvPr id="33817" name="Text Box 25">
            <a:extLst>
              <a:ext uri="{FF2B5EF4-FFF2-40B4-BE49-F238E27FC236}">
                <a16:creationId xmlns:a16="http://schemas.microsoft.com/office/drawing/2014/main" id="{AA0CD2DA-37F1-4F08-AB77-58957C970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6463" y="4572001"/>
            <a:ext cx="457200" cy="1661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1200" b="1">
                <a:solidFill>
                  <a:srgbClr val="454749"/>
                </a:solidFill>
                <a:latin typeface="Times New Roman" panose="02020603050405020304" pitchFamily="18" charset="0"/>
              </a:rPr>
              <a:t>2004</a:t>
            </a:r>
          </a:p>
        </p:txBody>
      </p:sp>
      <p:sp>
        <p:nvSpPr>
          <p:cNvPr id="33818" name="Text Box 26">
            <a:extLst>
              <a:ext uri="{FF2B5EF4-FFF2-40B4-BE49-F238E27FC236}">
                <a16:creationId xmlns:a16="http://schemas.microsoft.com/office/drawing/2014/main" id="{6805B148-69F1-4BED-9FC5-23627971B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456239"/>
            <a:ext cx="457200" cy="1661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1200" b="1">
                <a:solidFill>
                  <a:srgbClr val="454749"/>
                </a:solidFill>
                <a:latin typeface="Times New Roman" panose="02020603050405020304" pitchFamily="18" charset="0"/>
              </a:rPr>
              <a:t>1999</a:t>
            </a:r>
          </a:p>
        </p:txBody>
      </p:sp>
      <p:pic>
        <p:nvPicPr>
          <p:cNvPr id="33819" name="Picture 27" descr="WoSfullrec">
            <a:extLst>
              <a:ext uri="{FF2B5EF4-FFF2-40B4-BE49-F238E27FC236}">
                <a16:creationId xmlns:a16="http://schemas.microsoft.com/office/drawing/2014/main" id="{3438CD5E-CD56-4929-B522-BE696289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264" y="4495800"/>
            <a:ext cx="998537" cy="1143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20" name="Text Box 28">
            <a:extLst>
              <a:ext uri="{FF2B5EF4-FFF2-40B4-BE49-F238E27FC236}">
                <a16:creationId xmlns:a16="http://schemas.microsoft.com/office/drawing/2014/main" id="{3EA47039-3831-4573-9D15-7828265BA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0863" y="4922839"/>
            <a:ext cx="457200" cy="1661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1200" b="1">
                <a:solidFill>
                  <a:srgbClr val="454749"/>
                </a:solidFill>
                <a:latin typeface="Times New Roman" panose="02020603050405020304" pitchFamily="18" charset="0"/>
              </a:rPr>
              <a:t>2002</a:t>
            </a:r>
          </a:p>
        </p:txBody>
      </p:sp>
      <p:sp>
        <p:nvSpPr>
          <p:cNvPr id="33821" name="Line 29">
            <a:extLst>
              <a:ext uri="{FF2B5EF4-FFF2-40B4-BE49-F238E27FC236}">
                <a16:creationId xmlns:a16="http://schemas.microsoft.com/office/drawing/2014/main" id="{858A9426-5A80-4B92-85CC-3FF7CC34078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0000" y="4800600"/>
            <a:ext cx="2438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454749"/>
              </a:solidFill>
            </a:endParaRPr>
          </a:p>
        </p:txBody>
      </p:sp>
      <p:sp>
        <p:nvSpPr>
          <p:cNvPr id="33822" name="Line 30">
            <a:extLst>
              <a:ext uri="{FF2B5EF4-FFF2-40B4-BE49-F238E27FC236}">
                <a16:creationId xmlns:a16="http://schemas.microsoft.com/office/drawing/2014/main" id="{84E3A61D-88A1-4EE0-BE6C-6BF7C5CE4E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4191000"/>
            <a:ext cx="2133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454749"/>
              </a:solidFill>
            </a:endParaRPr>
          </a:p>
        </p:txBody>
      </p:sp>
      <p:pic>
        <p:nvPicPr>
          <p:cNvPr id="33823" name="Picture 31" descr="WoSfullrec">
            <a:extLst>
              <a:ext uri="{FF2B5EF4-FFF2-40B4-BE49-F238E27FC236}">
                <a16:creationId xmlns:a16="http://schemas.microsoft.com/office/drawing/2014/main" id="{7D553B45-708A-4D24-8657-D474F63BF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5562600"/>
            <a:ext cx="998538" cy="1143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24" name="Text Box 32">
            <a:extLst>
              <a:ext uri="{FF2B5EF4-FFF2-40B4-BE49-F238E27FC236}">
                <a16:creationId xmlns:a16="http://schemas.microsoft.com/office/drawing/2014/main" id="{CBC5AFBE-6201-4BDF-B7EC-DD4EC861A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6142039"/>
            <a:ext cx="457200" cy="1661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1200" b="1">
                <a:solidFill>
                  <a:srgbClr val="454749"/>
                </a:solidFill>
                <a:latin typeface="Times New Roman" panose="02020603050405020304" pitchFamily="18" charset="0"/>
              </a:rPr>
              <a:t>1994</a:t>
            </a:r>
          </a:p>
        </p:txBody>
      </p:sp>
      <p:pic>
        <p:nvPicPr>
          <p:cNvPr id="33825" name="Picture 33" descr="WoSfullrec">
            <a:extLst>
              <a:ext uri="{FF2B5EF4-FFF2-40B4-BE49-F238E27FC236}">
                <a16:creationId xmlns:a16="http://schemas.microsoft.com/office/drawing/2014/main" id="{F277D3A5-709B-4133-9D95-4A08296CE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864" y="1524000"/>
            <a:ext cx="998537" cy="1143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26" name="Text Box 34">
            <a:extLst>
              <a:ext uri="{FF2B5EF4-FFF2-40B4-BE49-F238E27FC236}">
                <a16:creationId xmlns:a16="http://schemas.microsoft.com/office/drawing/2014/main" id="{064658F8-6E2B-4A79-BCCC-148306CA2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2255839"/>
            <a:ext cx="457200" cy="1661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1200" b="1">
                <a:solidFill>
                  <a:srgbClr val="454749"/>
                </a:solidFill>
                <a:latin typeface="Times New Roman" panose="02020603050405020304" pitchFamily="18" charset="0"/>
              </a:rPr>
              <a:t>2004</a:t>
            </a:r>
          </a:p>
        </p:txBody>
      </p:sp>
      <p:sp>
        <p:nvSpPr>
          <p:cNvPr id="33827" name="Text Box 35">
            <a:extLst>
              <a:ext uri="{FF2B5EF4-FFF2-40B4-BE49-F238E27FC236}">
                <a16:creationId xmlns:a16="http://schemas.microsoft.com/office/drawing/2014/main" id="{5F171EF0-2A8A-4F0F-952F-5C49771BB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992688"/>
            <a:ext cx="1219200" cy="265112"/>
          </a:xfrm>
          <a:prstGeom prst="rect">
            <a:avLst/>
          </a:prstGeom>
          <a:solidFill>
            <a:srgbClr val="C0C0C0"/>
          </a:solidFill>
          <a:ln w="3175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1400" b="1">
                <a:solidFill>
                  <a:srgbClr val="454749"/>
                </a:solidFill>
                <a:sym typeface="Wingdings" panose="05000000000000000000" pitchFamily="2" charset="2"/>
              </a:rPr>
              <a:t></a:t>
            </a:r>
            <a:r>
              <a:rPr lang="zh-CN" altLang="en-US" sz="1400" b="1">
                <a:solidFill>
                  <a:srgbClr val="454749"/>
                </a:solidFill>
              </a:rPr>
              <a:t> </a:t>
            </a:r>
            <a:r>
              <a:rPr lang="en-US" altLang="zh-CN" sz="1400" b="1">
                <a:solidFill>
                  <a:srgbClr val="454749"/>
                </a:solidFill>
              </a:rPr>
              <a:t>Citing </a:t>
            </a:r>
            <a:r>
              <a:rPr lang="en-US" altLang="zh-CN" sz="1400" b="1">
                <a:solidFill>
                  <a:srgbClr val="454749"/>
                </a:solidFill>
                <a:sym typeface="Wingdings" panose="05000000000000000000" pitchFamily="2" charset="2"/>
              </a:rPr>
              <a:t></a:t>
            </a:r>
            <a:endParaRPr lang="en-US" altLang="zh-CN" sz="1400" b="1">
              <a:solidFill>
                <a:srgbClr val="454749"/>
              </a:solidFill>
            </a:endParaRPr>
          </a:p>
        </p:txBody>
      </p:sp>
      <p:sp>
        <p:nvSpPr>
          <p:cNvPr id="33828" name="Text Box 36">
            <a:extLst>
              <a:ext uri="{FF2B5EF4-FFF2-40B4-BE49-F238E27FC236}">
                <a16:creationId xmlns:a16="http://schemas.microsoft.com/office/drawing/2014/main" id="{9D958ED9-AA52-46BF-BADB-16B9E5CC3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33400"/>
            <a:ext cx="3429000" cy="800100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从一篇高质量的文献出发</a:t>
            </a:r>
          </a:p>
          <a:p>
            <a:pPr algn="ctr" defTabSz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沿着科学研究的发展道路</a:t>
            </a: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…</a:t>
            </a:r>
            <a:endParaRPr lang="en-US" altLang="zh-CN" sz="20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9" name="Text Box 37">
            <a:extLst>
              <a:ext uri="{FF2B5EF4-FFF2-40B4-BE49-F238E27FC236}">
                <a16:creationId xmlns:a16="http://schemas.microsoft.com/office/drawing/2014/main" id="{09E079F2-5C45-4BB2-B190-A017074EF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635626"/>
            <a:ext cx="5029200" cy="1230313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</a:rPr>
              <a:t>… Cited References </a:t>
            </a:r>
            <a:r>
              <a:rPr lang="zh-CN" altLang="en-US" sz="2000" b="1">
                <a:solidFill>
                  <a:srgbClr val="FFFFFF"/>
                </a:solidFill>
                <a:latin typeface="Times New Roman" panose="02020603050405020304" pitchFamily="18" charset="0"/>
              </a:rPr>
              <a:t>越查越旧</a:t>
            </a:r>
          </a:p>
          <a:p>
            <a:pPr algn="ctr" defTabSz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</a:rPr>
              <a:t>   Times Cited </a:t>
            </a:r>
            <a:r>
              <a:rPr lang="zh-CN" altLang="en-US" sz="2000" b="1">
                <a:solidFill>
                  <a:srgbClr val="FFFFFF"/>
                </a:solidFill>
                <a:latin typeface="Times New Roman" panose="02020603050405020304" pitchFamily="18" charset="0"/>
              </a:rPr>
              <a:t>越查越新</a:t>
            </a:r>
          </a:p>
          <a:p>
            <a:pPr algn="ctr" defTabSz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</a:rPr>
              <a:t>Related Records </a:t>
            </a:r>
            <a:r>
              <a:rPr lang="zh-CN" altLang="en-US" sz="2000" b="1">
                <a:solidFill>
                  <a:srgbClr val="FFFFFF"/>
                </a:solidFill>
                <a:latin typeface="Times New Roman" panose="02020603050405020304" pitchFamily="18" charset="0"/>
              </a:rPr>
              <a:t>越查越深</a:t>
            </a:r>
            <a:endParaRPr lang="en-US" altLang="zh-CN" sz="2000" b="1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30" name="Text Box 38">
            <a:extLst>
              <a:ext uri="{FF2B5EF4-FFF2-40B4-BE49-F238E27FC236}">
                <a16:creationId xmlns:a16="http://schemas.microsoft.com/office/drawing/2014/main" id="{84F1383C-A1CC-4E7E-8937-DF9EA4E00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057401"/>
            <a:ext cx="457200" cy="1661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1200" b="1">
                <a:solidFill>
                  <a:srgbClr val="454749"/>
                </a:solidFill>
                <a:latin typeface="Times New Roman" panose="02020603050405020304" pitchFamily="18" charset="0"/>
              </a:rPr>
              <a:t>1998</a:t>
            </a:r>
          </a:p>
        </p:txBody>
      </p:sp>
      <p:sp>
        <p:nvSpPr>
          <p:cNvPr id="33831" name="Text Box 39">
            <a:extLst>
              <a:ext uri="{FF2B5EF4-FFF2-40B4-BE49-F238E27FC236}">
                <a16:creationId xmlns:a16="http://schemas.microsoft.com/office/drawing/2014/main" id="{B68AD41A-B38D-4974-BD63-1D41E7B4A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6" y="2997201"/>
            <a:ext cx="2555875" cy="1077913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FFFFFF"/>
                </a:solidFill>
                <a:latin typeface="Times New Roman" panose="02020603050405020304" pitchFamily="18" charset="0"/>
              </a:rPr>
              <a:t>分析：</a:t>
            </a:r>
          </a:p>
          <a:p>
            <a:pPr algn="ctr" defTabSz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FFFFFF"/>
                </a:solidFill>
                <a:latin typeface="Times New Roman" panose="02020603050405020304" pitchFamily="18" charset="0"/>
              </a:rPr>
              <a:t>学科分布、发展趋势、机构</a:t>
            </a:r>
            <a:r>
              <a: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000" b="1">
                <a:solidFill>
                  <a:srgbClr val="FFFFFF"/>
                </a:solidFill>
                <a:latin typeface="Times New Roman" panose="02020603050405020304" pitchFamily="18" charset="0"/>
              </a:rPr>
              <a:t>作者等</a:t>
            </a:r>
            <a:endParaRPr lang="en-US" altLang="zh-CN" sz="2000" b="1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A6F08E-17A3-4616-8C45-54EC1F45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3F6F-6F6C-44C1-889A-D8E30E9EA724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970BACC-92F2-4874-82AF-8E85B57A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B8A8-8503-4582-AB64-6280EDA60F9D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BD1943-006C-49EB-BD73-3AD84BBA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9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1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1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12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1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/>
      <p:bldP spid="33804" grpId="0" animBg="1"/>
      <p:bldP spid="33805" grpId="0" animBg="1"/>
      <p:bldP spid="33806" grpId="0" animBg="1"/>
      <p:bldP spid="33807" grpId="0" animBg="1"/>
      <p:bldP spid="33809" grpId="0" animBg="1"/>
      <p:bldP spid="33811" grpId="0" animBg="1"/>
      <p:bldP spid="33812" grpId="0" animBg="1"/>
      <p:bldP spid="33814" grpId="0" animBg="1"/>
      <p:bldP spid="33816" grpId="0" animBg="1"/>
      <p:bldP spid="33817" grpId="0" animBg="1"/>
      <p:bldP spid="33818" grpId="0" animBg="1"/>
      <p:bldP spid="33820" grpId="0" animBg="1"/>
      <p:bldP spid="33824" grpId="0" animBg="1"/>
      <p:bldP spid="33826" grpId="0" animBg="1"/>
      <p:bldP spid="33827" grpId="0" animBg="1"/>
      <p:bldP spid="33828" grpId="0" animBg="1"/>
      <p:bldP spid="33829" grpId="0" animBg="1"/>
      <p:bldP spid="33830" grpId="0" animBg="1"/>
      <p:bldP spid="338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9F656A8-BAC7-4008-B619-2CA44842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常用搜索策略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0F0653A-D3B7-4B91-A97E-A5445F7E7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 dirty="0"/>
              <a:t>纵向搜索策略</a:t>
            </a:r>
            <a:endParaRPr lang="en-US" altLang="zh-CN" sz="4000" dirty="0"/>
          </a:p>
          <a:p>
            <a:r>
              <a:rPr lang="zh-CN" altLang="en-US" sz="4000" dirty="0"/>
              <a:t>横向搜索策略</a:t>
            </a:r>
            <a:endParaRPr lang="en-US" altLang="zh-CN" sz="4000" dirty="0"/>
          </a:p>
          <a:p>
            <a:r>
              <a:rPr lang="zh-CN" altLang="en-US" sz="4000" dirty="0"/>
              <a:t>“专家”搜索策略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9099B2-D81B-4788-95CD-1C191955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13F7-6361-408C-9C6C-59E140AC324F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2F5BFA-3F0C-4160-908F-9FFCC724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13F2C-B423-4F28-B6B5-1F46AF65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3918636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5F74CD7-442D-4384-9F21-81A42A51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纵向搜索策略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FCBAD1A-EA09-4EDA-9F26-B1E54995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引文回溯、问题追踪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优点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以问题为中心，探究问题转变</a:t>
            </a:r>
            <a:endParaRPr lang="en-US" altLang="zh-CN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缺点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狭窄</a:t>
            </a:r>
            <a:endParaRPr lang="en-US" altLang="zh-CN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5470E1-CEC3-40B8-8BAC-308442E2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0CCE-AD1B-4FE3-A324-23D55F375F50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E547616-CDE5-4DE1-BF15-FBD01EF0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1D0EB3-B785-426A-935D-E7395F73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489440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A7349-5613-45EA-BA9A-29EE946B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横断搜索策略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050AC9-2FED-446E-AC55-A4C16D8D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关键词搜索</a:t>
            </a:r>
            <a:endParaRPr lang="en-US" altLang="zh-CN" sz="4400" dirty="0"/>
          </a:p>
          <a:p>
            <a:r>
              <a:rPr lang="zh-CN" altLang="en-US" sz="4400" dirty="0"/>
              <a:t>优点</a:t>
            </a:r>
            <a:endParaRPr lang="en-US" altLang="zh-CN" sz="4400" dirty="0"/>
          </a:p>
          <a:p>
            <a:pPr lvl="1"/>
            <a:r>
              <a:rPr lang="zh-CN" altLang="en-US" sz="4200" dirty="0"/>
              <a:t>全</a:t>
            </a:r>
            <a:endParaRPr lang="en-US" altLang="zh-CN" sz="4200" dirty="0"/>
          </a:p>
          <a:p>
            <a:r>
              <a:rPr lang="zh-CN" altLang="en-US" sz="4400" dirty="0"/>
              <a:t>缺点</a:t>
            </a:r>
            <a:endParaRPr lang="en-US" altLang="zh-CN" sz="4400" dirty="0"/>
          </a:p>
          <a:p>
            <a:pPr lvl="1"/>
            <a:r>
              <a:rPr lang="zh-CN" altLang="en-US" sz="4200" dirty="0"/>
              <a:t>不系统、杂乱</a:t>
            </a:r>
            <a:endParaRPr lang="en-US" altLang="zh-CN" sz="4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7CD5A2-6412-4E9A-B294-B965F2C9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7C4D-C858-4C60-8088-110031E887FE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400117-142E-44DD-AC23-78E414DA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474786-DEC1-4DDA-ADAA-9D987B04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1396092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FEEB7-E7D3-4FC5-A28E-7F96EB7B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“专家”搜索策略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D998F-90D3-40F4-9400-3F32107F6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研究爆发</a:t>
            </a:r>
            <a:r>
              <a:rPr lang="en-US" altLang="zh-CN" sz="4400" dirty="0"/>
              <a:t>——</a:t>
            </a:r>
            <a:r>
              <a:rPr lang="zh-CN" altLang="en-US" sz="4400" dirty="0"/>
              <a:t>“助推”专栏</a:t>
            </a:r>
            <a:r>
              <a:rPr lang="zh-CN" altLang="en-US" sz="1800" dirty="0"/>
              <a:t>（</a:t>
            </a:r>
            <a:r>
              <a:rPr lang="en-US" altLang="zh-CN" sz="1800" dirty="0"/>
              <a:t>2019</a:t>
            </a:r>
            <a:r>
              <a:rPr lang="zh-CN" altLang="en-US" sz="1800" dirty="0"/>
              <a:t>，</a:t>
            </a:r>
            <a:r>
              <a:rPr lang="zh-CN" altLang="en-US" sz="1800" i="1" dirty="0"/>
              <a:t>心理学报</a:t>
            </a:r>
            <a:r>
              <a:rPr lang="zh-CN" altLang="en-US" sz="1800" dirty="0"/>
              <a:t>，</a:t>
            </a:r>
            <a:r>
              <a:rPr lang="en-US" altLang="zh-CN" sz="1800" dirty="0"/>
              <a:t>51</a:t>
            </a:r>
            <a:r>
              <a:rPr lang="zh-CN" altLang="en-US" sz="1800" dirty="0"/>
              <a:t>（</a:t>
            </a:r>
            <a:r>
              <a:rPr lang="en-US" altLang="zh-CN" sz="1800" dirty="0"/>
              <a:t>4</a:t>
            </a:r>
            <a:r>
              <a:rPr lang="zh-CN" altLang="en-US" sz="1800" dirty="0"/>
              <a:t>））</a:t>
            </a:r>
            <a:endParaRPr lang="en-US" altLang="zh-CN" sz="1800" dirty="0"/>
          </a:p>
          <a:p>
            <a:r>
              <a:rPr lang="zh-CN" altLang="en-US" sz="4400" dirty="0"/>
              <a:t>优点</a:t>
            </a:r>
            <a:endParaRPr lang="en-US" altLang="zh-CN" sz="4400" dirty="0"/>
          </a:p>
          <a:p>
            <a:pPr lvl="1"/>
            <a:r>
              <a:rPr lang="zh-CN" altLang="en-US" sz="4200" dirty="0"/>
              <a:t>快</a:t>
            </a:r>
            <a:endParaRPr lang="en-US" altLang="zh-CN" sz="4200" dirty="0"/>
          </a:p>
          <a:p>
            <a:r>
              <a:rPr lang="zh-CN" altLang="en-US" sz="4400" dirty="0"/>
              <a:t>缺点</a:t>
            </a:r>
            <a:endParaRPr lang="en-US" altLang="zh-CN" sz="4400" dirty="0"/>
          </a:p>
          <a:p>
            <a:pPr lvl="1"/>
            <a:r>
              <a:rPr lang="zh-CN" altLang="en-US" sz="4200" dirty="0"/>
              <a:t>需要经验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FAEC4-A587-453B-8664-119C7822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EBDB-89D8-4DED-979E-1F83A641595A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83B9CA-99F3-4F91-93F2-AFA562C5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C78B7E-1C90-4F52-BB2E-2131A703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1533913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D7FAB-11BE-4D28-AB26-818FA693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关键词搜索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108B4-FFF8-4974-B6B4-139A11B1D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400" dirty="0"/>
              <a:t>关键词（</a:t>
            </a:r>
            <a:r>
              <a:rPr lang="en-US" altLang="zh-CN" sz="4400" dirty="0"/>
              <a:t>key word</a:t>
            </a:r>
            <a:r>
              <a:rPr lang="zh-CN" altLang="en-US" sz="4400" dirty="0"/>
              <a:t>）来源</a:t>
            </a:r>
            <a:endParaRPr lang="en-US" altLang="zh-CN" sz="4400" dirty="0"/>
          </a:p>
          <a:p>
            <a:endParaRPr lang="en-US" altLang="zh-CN" sz="4400" dirty="0"/>
          </a:p>
          <a:p>
            <a:r>
              <a:rPr lang="zh-CN" altLang="en-US" sz="4400" dirty="0"/>
              <a:t>布尔逻辑联结：且、非、或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E4EF3-D516-472A-BDF2-E43F4B79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6AB1-FA08-4E73-A457-D1C12ACAD3BF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08D7BB-5873-43F7-9D09-410681E4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68CF91-8975-4FAD-BA06-9FA25158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373153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63E601-2198-4192-95FE-FF1D2600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2D83-6154-4556-8DE7-AD43BF16745A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8333DB-7A73-40A7-BA23-9130007D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B8A8-8503-4582-AB64-6280EDA60F9D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26625" name="Rectangle 2">
            <a:extLst>
              <a:ext uri="{FF2B5EF4-FFF2-40B4-BE49-F238E27FC236}">
                <a16:creationId xmlns:a16="http://schemas.microsoft.com/office/drawing/2014/main" id="{F6761203-4960-4546-86B5-A4606460F6C7}"/>
              </a:ext>
            </a:extLst>
          </p:cNvPr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533400"/>
            <a:ext cx="8229600" cy="533400"/>
          </a:xfr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布尔逻辑算符（Boolean Operator ）</a:t>
            </a:r>
          </a:p>
        </p:txBody>
      </p:sp>
      <p:graphicFrame>
        <p:nvGraphicFramePr>
          <p:cNvPr id="21507" name="内容占位符 21506">
            <a:extLst>
              <a:ext uri="{FF2B5EF4-FFF2-40B4-BE49-F238E27FC236}">
                <a16:creationId xmlns:a16="http://schemas.microsoft.com/office/drawing/2014/main" id="{3D1D8BFB-10A4-4FE1-97D5-D2CB1B048C34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0" y="1447800"/>
          <a:ext cx="8534400" cy="4276724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0118"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 2" panose="05020102010507070707" pitchFamily="2" charset="2"/>
                        <a:buChar char="÷"/>
                        <a:defRPr sz="2000" b="0" i="0" u="none" kern="1200" baseline="0">
                          <a:solidFill>
                            <a:schemeClr val="accent2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70D4D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latin typeface="Calibri" panose="020F0502020204030204" pitchFamily="2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 algn="l" eaLnBrk="1" hangingPunct="1">
                        <a:spcBef>
                          <a:spcPct val="50000"/>
                        </a:spcBef>
                        <a:buClr>
                          <a:schemeClr val="tx2"/>
                        </a:buClr>
                        <a:buNone/>
                      </a:pP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黑体" panose="02010609060101010101" pitchFamily="2" charset="-122"/>
                      </a:endParaRPr>
                    </a:p>
                  </a:txBody>
                  <a:tcPr marT="45822" marB="4582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 2" panose="05020102010507070707" pitchFamily="2" charset="2"/>
                        <a:buChar char="÷"/>
                        <a:defRPr sz="2000" b="0" i="0" u="none" kern="1200" baseline="0">
                          <a:solidFill>
                            <a:schemeClr val="accent2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70D4D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latin typeface="Calibri" panose="020F0502020204030204" pitchFamily="2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 algn="l" eaLnBrk="1" hangingPunct="1">
                        <a:spcBef>
                          <a:spcPct val="5000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</a:rPr>
                        <a:t>检索包含所有关键字的数据。</a:t>
                      </a:r>
                    </a:p>
                    <a:p>
                      <a:pPr marL="0" lvl="0" indent="0" algn="l" eaLnBrk="1" hangingPunct="1">
                        <a:spcBef>
                          <a:spcPct val="5000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</a:rPr>
                        <a:t>标题： “stem cell*” AND lymphoma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黑体" panose="02010609060101010101" pitchFamily="2" charset="-122"/>
                      </a:endParaRPr>
                    </a:p>
                    <a:p>
                      <a:pPr marL="0" lvl="0" indent="0" algn="l" eaLnBrk="1" hangingPunct="1">
                        <a:spcBef>
                          <a:spcPct val="5000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</a:rPr>
                        <a:t>检索含有“stem cell”或者”stem cells”同时含有及词语 “lymphoma”。  等效于检索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</a:rPr>
                        <a:t>“stem cell*” lymphoma</a:t>
                      </a:r>
                    </a:p>
                  </a:txBody>
                  <a:tcPr marT="45822" marB="458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6488"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 2" panose="05020102010507070707" pitchFamily="2" charset="2"/>
                        <a:buChar char="÷"/>
                        <a:defRPr sz="2000" b="0" i="0" u="none" kern="1200" baseline="0">
                          <a:solidFill>
                            <a:schemeClr val="accent2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70D4D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latin typeface="Calibri" panose="020F0502020204030204" pitchFamily="2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 algn="l" eaLnBrk="1" hangingPunct="1">
                        <a:spcBef>
                          <a:spcPct val="50000"/>
                        </a:spcBef>
                        <a:buClr>
                          <a:schemeClr val="tx2"/>
                        </a:buClr>
                        <a:buNone/>
                      </a:pP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黑体" panose="02010609060101010101" pitchFamily="2" charset="-122"/>
                      </a:endParaRPr>
                    </a:p>
                  </a:txBody>
                  <a:tcPr marT="45822" marB="4582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 2" panose="05020102010507070707" pitchFamily="2" charset="2"/>
                        <a:buChar char="÷"/>
                        <a:defRPr sz="2000" b="0" i="0" u="none" kern="1200" baseline="0">
                          <a:solidFill>
                            <a:schemeClr val="accent2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70D4D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latin typeface="Calibri" panose="020F0502020204030204" pitchFamily="2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 algn="l" eaLnBrk="1" hangingPunct="1">
                        <a:spcBef>
                          <a:spcPct val="5000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</a:rPr>
                        <a:t>检索的数据中至少含有一个所给关键字。用于检索同义词或者词的不同表达方式。</a:t>
                      </a:r>
                    </a:p>
                    <a:p>
                      <a:pPr marL="0" lvl="0" indent="0" algn="l" eaLnBrk="1" hangingPunct="1">
                        <a:spcBef>
                          <a:spcPct val="5000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</a:rPr>
                        <a:t>标题: aspartame OR saccharine OR sweetener* 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黑体" panose="02010609060101010101" pitchFamily="2" charset="-122"/>
                      </a:endParaRPr>
                    </a:p>
                    <a:p>
                      <a:pPr marL="0" lvl="0" indent="0" algn="l" eaLnBrk="1" hangingPunct="1">
                        <a:spcBef>
                          <a:spcPct val="5000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</a:rPr>
                        <a:t>检索至少含有一个关键字的数据。</a:t>
                      </a:r>
                    </a:p>
                  </a:txBody>
                  <a:tcPr marT="45822" marB="458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0118"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 2" panose="05020102010507070707" pitchFamily="2" charset="2"/>
                        <a:buChar char="÷"/>
                        <a:defRPr sz="2000" b="0" i="0" u="none" kern="1200" baseline="0">
                          <a:solidFill>
                            <a:schemeClr val="accent2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70D4D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latin typeface="Calibri" panose="020F0502020204030204" pitchFamily="2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 algn="l" eaLnBrk="1" hangingPunct="1">
                        <a:spcBef>
                          <a:spcPct val="50000"/>
                        </a:spcBef>
                        <a:buClr>
                          <a:schemeClr val="tx2"/>
                        </a:buClr>
                        <a:buNone/>
                      </a:pP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黑体" panose="02010609060101010101" pitchFamily="2" charset="-122"/>
                      </a:endParaRPr>
                    </a:p>
                  </a:txBody>
                  <a:tcPr marT="45822" marB="4582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 2" panose="05020102010507070707" pitchFamily="2" charset="2"/>
                        <a:buChar char="÷"/>
                        <a:defRPr sz="2000" b="0" i="0" u="none" kern="1200" baseline="0">
                          <a:solidFill>
                            <a:schemeClr val="accent2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70D4D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latin typeface="Calibri" panose="020F0502020204030204" pitchFamily="2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 algn="l" eaLnBrk="1" hangingPunct="1">
                        <a:spcBef>
                          <a:spcPct val="5000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</a:rPr>
                        <a:t>排除含有某一特定关键字的数据。</a:t>
                      </a:r>
                    </a:p>
                    <a:p>
                      <a:pPr marL="0" lvl="0" indent="0" algn="l" eaLnBrk="1" hangingPunct="1">
                        <a:spcBef>
                          <a:spcPct val="5000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</a:rPr>
                        <a:t>标题: aids NOT hearing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黑体" panose="02010609060101010101" pitchFamily="2" charset="-122"/>
                      </a:endParaRPr>
                    </a:p>
                    <a:p>
                      <a:pPr marL="0" lvl="0" indent="0" algn="l" eaLnBrk="1" hangingPunct="1">
                        <a:spcBef>
                          <a:spcPct val="5000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</a:rPr>
                        <a:t>检索含有“</a:t>
                      </a:r>
                      <a:r>
                        <a:rPr lang="zh-CN" altLang="en-US" sz="1600" i="1" dirty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</a:rPr>
                        <a:t>aids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</a:rPr>
                        <a:t>”的数据，排除含有“</a:t>
                      </a:r>
                      <a:r>
                        <a:rPr lang="zh-CN" altLang="en-US" sz="1600" i="1" dirty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</a:rPr>
                        <a:t>hearing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</a:rPr>
                        <a:t>”的文献。</a:t>
                      </a:r>
                    </a:p>
                  </a:txBody>
                  <a:tcPr marT="45822" marB="458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640" name="Picture 17" descr="and">
            <a:extLst>
              <a:ext uri="{FF2B5EF4-FFF2-40B4-BE49-F238E27FC236}">
                <a16:creationId xmlns:a16="http://schemas.microsoft.com/office/drawing/2014/main" id="{D1B50104-E6E5-4A10-BF74-599C3E512540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600200"/>
            <a:ext cx="1238250" cy="1152525"/>
          </a:xfrm>
        </p:spPr>
      </p:pic>
      <p:pic>
        <p:nvPicPr>
          <p:cNvPr id="26641" name="Picture 18" descr="or3">
            <a:extLst>
              <a:ext uri="{FF2B5EF4-FFF2-40B4-BE49-F238E27FC236}">
                <a16:creationId xmlns:a16="http://schemas.microsoft.com/office/drawing/2014/main" id="{A80736F3-B1D9-492D-9491-BCD6D2CF6817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971800"/>
            <a:ext cx="1362075" cy="1209675"/>
          </a:xfrm>
        </p:spPr>
      </p:pic>
      <p:pic>
        <p:nvPicPr>
          <p:cNvPr id="26642" name="Picture 19" descr="not">
            <a:extLst>
              <a:ext uri="{FF2B5EF4-FFF2-40B4-BE49-F238E27FC236}">
                <a16:creationId xmlns:a16="http://schemas.microsoft.com/office/drawing/2014/main" id="{5F7D4AAC-7BC5-472A-8A7F-46995E06A7D5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419600"/>
            <a:ext cx="1276350" cy="1247775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46E2C8-9F5F-4020-BA3B-8CC298BA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EBE870-C4D3-40FF-BB69-96E2BFBC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52FE-0190-437E-A38F-8FE1F9BB4405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E17ED4D-455F-4361-BF35-2C8073CD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B8A8-8503-4582-AB64-6280EDA60F9D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783A06-FB9E-48AB-9F5E-C87CF0214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8" y="33090"/>
            <a:ext cx="11212483" cy="6041280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060C19-2618-4B03-A455-8C3CC723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330695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2C4DD-C8C2-4041-9571-A1DF0F35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0525B-4344-4DD5-925C-2C43BB250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 sz="4000" dirty="0"/>
              <a:t>获得一颗种子</a:t>
            </a:r>
            <a:r>
              <a:rPr lang="en-US" altLang="zh-CN" sz="4000" dirty="0"/>
              <a:t>—</a:t>
            </a:r>
            <a:r>
              <a:rPr lang="zh-CN" altLang="en-US" sz="4000" dirty="0"/>
              <a:t>寻找感兴趣的文献</a:t>
            </a:r>
            <a:endParaRPr lang="en-US" altLang="zh-CN" sz="4000" dirty="0"/>
          </a:p>
          <a:p>
            <a:r>
              <a:rPr lang="zh-CN" altLang="en-US" sz="4000" dirty="0"/>
              <a:t>购买养料</a:t>
            </a:r>
            <a:r>
              <a:rPr lang="en-US" altLang="zh-CN" sz="4000" dirty="0"/>
              <a:t>—</a:t>
            </a:r>
            <a:r>
              <a:rPr lang="zh-CN" altLang="en-US" sz="4000" dirty="0"/>
              <a:t>寻找兴趣相关文献</a:t>
            </a:r>
            <a:endParaRPr lang="en-US" altLang="zh-CN" sz="4000" dirty="0"/>
          </a:p>
          <a:p>
            <a:r>
              <a:rPr lang="zh-CN" altLang="en-US" sz="4000" dirty="0"/>
              <a:t>存储养料</a:t>
            </a:r>
            <a:r>
              <a:rPr lang="en-US" altLang="zh-CN" sz="4000" dirty="0"/>
              <a:t>—</a:t>
            </a:r>
            <a:r>
              <a:rPr lang="zh-CN" altLang="en-US" sz="4000" dirty="0"/>
              <a:t>储存与整理文献</a:t>
            </a:r>
            <a:endParaRPr lang="en-US" altLang="zh-CN" sz="4000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556BD-917F-48ED-A612-BDE27D6D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C070-6113-494D-8B59-49C08F4F8275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57C46B-52A3-4324-B27D-C08294BF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C7ACD0-AFEB-47F7-9D45-7C2807FE4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2112252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339CEF-0E5E-4D06-BC73-5B4FBB31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5033-B568-4964-8743-1B879C6F163D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5C88B62-E0EF-4542-9096-FC159735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B8A8-8503-4582-AB64-6280EDA60F9D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DBEA95-366F-4F0D-BD59-641DC7A1C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479"/>
            <a:ext cx="11212483" cy="6041280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1E900F-40BC-4D54-962F-B9934416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360600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97A468-FCC8-4E22-871F-74168CE2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10BB-FB0E-41F4-ADE7-F9B9F1C07F73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E6BAD15-652F-40F9-A214-022DD270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B8A8-8503-4582-AB64-6280EDA60F9D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6221AE-8F85-4D5D-A11D-5DE177F9E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11" y="406532"/>
            <a:ext cx="2457143" cy="5257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E47732B-CD04-426B-B3C9-0B5280BB9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905" y="630296"/>
            <a:ext cx="8838095" cy="3590476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7B15D-D4A4-45E5-A47A-327E273E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1684959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B558A2-3A06-4E9C-A4C6-14521828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C8E9-E2E5-46B3-8A4E-5FC6BE7A2157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55A702-E157-4733-B0E8-B8818F5A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B8A8-8503-4582-AB64-6280EDA60F9D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9F2739-6063-4E29-B350-917ABC63F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571" y="24020"/>
            <a:ext cx="8342857" cy="6838095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8FAB3B-C63E-42EB-AF63-7BA984C6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2541614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2EC271-055F-41CD-BA24-AE22B8B2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149B-2081-44B2-8EC1-1891E3D8CC29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FCF6233-5D39-491D-9836-883114B5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B8A8-8503-4582-AB64-6280EDA60F9D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84F8D1-9977-4A70-B50C-10F447C08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54" y="624524"/>
            <a:ext cx="10410092" cy="5608952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AC1F6D-1A06-41F9-8622-09D3462E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2609601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9037A0-7D79-4426-B365-CABC470B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161-E00D-4BD0-9927-118B294E99B2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07A103C-1572-45BD-A2F4-CBCFC6DB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B8A8-8503-4582-AB64-6280EDA60F9D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5D27B0-7676-4EFC-8A8C-CDCCC2D01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238" y="962333"/>
            <a:ext cx="8009524" cy="4933333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826607-E9FD-4D79-83D5-5C062704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3208891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D7243C-CDBD-4B39-B0DF-BDDCB3E5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B609-7BCA-4530-B414-0E5F0F6C7CF3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7C9F1A9-769F-4556-AE41-9C32CFAF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B8A8-8503-4582-AB64-6280EDA60F9D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C7BAA9-1C5E-4140-8650-DCDA5DB4D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90" y="379829"/>
            <a:ext cx="10416444" cy="5612374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E351D6-5E65-4E13-83FF-0672352B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346909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4EAEE9-CEC1-4FF2-A194-B284504DE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B09B-573D-419F-884E-6903D7844EB7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8E755C1-4318-404A-8F06-E376F76C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B8A8-8503-4582-AB64-6280EDA60F9D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1D46E6-0498-4614-BFF7-B70D2F920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50" y="984249"/>
            <a:ext cx="4285714" cy="39047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D2DBF5-8406-42CC-9825-A31121EE9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816" y="927106"/>
            <a:ext cx="4266667" cy="3961905"/>
          </a:xfrm>
          <a:prstGeom prst="rect">
            <a:avLst/>
          </a:prstGeom>
        </p:spPr>
      </p:pic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3273C-35F9-4D89-98B1-53FD80C9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1389305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06F39-9EDF-49EB-834C-5E5495AA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存储养料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580DCF-7158-48DA-AC57-BEBB73BF3C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Endnote</a:t>
            </a:r>
            <a:r>
              <a:rPr lang="zh-CN" altLang="en-US" dirty="0"/>
              <a:t>科学管理软件简介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E6286-CEF0-4B0F-BF60-D53025DC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793-7A11-4654-85A6-078B1030596C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D183DB-E905-4224-A350-3394E2F5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774904-C28D-430D-84EC-C0F3D827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1016842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9815DB4-EA26-48D3-ABB7-C3B8B583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Endnote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AA6705-5A51-48B0-BB60-C929FA47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E7F0-8FA1-46FA-B3A2-5B1D80EFD402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3AE4B62-D7B4-4035-ACBD-62EBDBB7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36F4BE5-776A-4962-A54F-5FD88B32A901}"/>
              </a:ext>
            </a:extLst>
          </p:cNvPr>
          <p:cNvSpPr/>
          <p:nvPr/>
        </p:nvSpPr>
        <p:spPr>
          <a:xfrm>
            <a:off x="4239064" y="1703949"/>
            <a:ext cx="3713871" cy="1150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/>
              <a:t>云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E6F356-35FE-44F3-A6A9-8EAFE45548DB}"/>
              </a:ext>
            </a:extLst>
          </p:cNvPr>
          <p:cNvSpPr/>
          <p:nvPr/>
        </p:nvSpPr>
        <p:spPr>
          <a:xfrm>
            <a:off x="1069848" y="4600134"/>
            <a:ext cx="2377440" cy="126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Web</a:t>
            </a:r>
            <a:endParaRPr lang="zh-CN" altLang="en-US" sz="4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B756DD9-2906-44CD-8CB8-DF4C0AF1BC8A}"/>
              </a:ext>
            </a:extLst>
          </p:cNvPr>
          <p:cNvSpPr/>
          <p:nvPr/>
        </p:nvSpPr>
        <p:spPr>
          <a:xfrm>
            <a:off x="4907279" y="4600134"/>
            <a:ext cx="2377440" cy="126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PC</a:t>
            </a:r>
            <a:endParaRPr lang="zh-CN" altLang="en-US" sz="4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1922EC-E1EE-467F-B758-13FA3D543476}"/>
              </a:ext>
            </a:extLst>
          </p:cNvPr>
          <p:cNvSpPr/>
          <p:nvPr/>
        </p:nvSpPr>
        <p:spPr>
          <a:xfrm>
            <a:off x="9066628" y="4600135"/>
            <a:ext cx="2377440" cy="126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err="1"/>
              <a:t>Ipad</a:t>
            </a:r>
            <a:endParaRPr lang="zh-CN" altLang="en-US" sz="44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BBF90E1-C597-4975-9962-A6EF63D986CF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2258568" y="2853983"/>
            <a:ext cx="3837432" cy="1746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AEC63EA-D2C8-41DD-879B-29646B0D7C1D}"/>
              </a:ext>
            </a:extLst>
          </p:cNvPr>
          <p:cNvCxnSpPr>
            <a:stCxn id="5" idx="4"/>
            <a:endCxn id="9" idx="0"/>
          </p:cNvCxnSpPr>
          <p:nvPr/>
        </p:nvCxnSpPr>
        <p:spPr>
          <a:xfrm flipH="1">
            <a:off x="6095999" y="2853983"/>
            <a:ext cx="1" cy="1746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C5D8840-7EB0-4BC5-BAA5-D0BC872F7558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6096000" y="2853983"/>
            <a:ext cx="4159348" cy="1746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676FFB-8615-4B4C-BC20-2401B1CD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2653689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E3D44-C17E-44F6-AF75-BE6E3995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PC</a:t>
            </a:r>
            <a:r>
              <a:rPr lang="zh-CN" altLang="en-US" dirty="0"/>
              <a:t>版（以</a:t>
            </a:r>
            <a:r>
              <a:rPr lang="en-US" altLang="zh-CN" dirty="0" err="1"/>
              <a:t>windows10</a:t>
            </a:r>
            <a:r>
              <a:rPr lang="zh-CN" altLang="en-US" dirty="0"/>
              <a:t>为例）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FD5E9E-AE69-43F6-9830-28EFC2F8F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</a:rPr>
              <a:t>版权声明及破解版原理</a:t>
            </a:r>
            <a:endParaRPr lang="en-US" altLang="zh-CN" sz="4400" dirty="0">
              <a:solidFill>
                <a:srgbClr val="FF0000"/>
              </a:solidFill>
            </a:endParaRPr>
          </a:p>
          <a:p>
            <a:r>
              <a:rPr lang="zh-CN" altLang="en-US" sz="4400" dirty="0">
                <a:solidFill>
                  <a:srgbClr val="FF0000"/>
                </a:solidFill>
              </a:rPr>
              <a:t>运行</a:t>
            </a:r>
            <a:r>
              <a:rPr lang="en-US" altLang="zh-CN" sz="4400" dirty="0" err="1">
                <a:solidFill>
                  <a:srgbClr val="FF0000"/>
                </a:solidFill>
              </a:rPr>
              <a:t>ENX9Inst.msi</a:t>
            </a:r>
            <a:endParaRPr lang="en-US" altLang="zh-CN" sz="4400" dirty="0">
              <a:solidFill>
                <a:srgbClr val="FF0000"/>
              </a:solidFill>
            </a:endParaRPr>
          </a:p>
          <a:p>
            <a:r>
              <a:rPr lang="zh-CN" altLang="en-US" sz="4400" dirty="0">
                <a:solidFill>
                  <a:srgbClr val="FF0000"/>
                </a:solidFill>
              </a:rPr>
              <a:t>然后一直</a:t>
            </a:r>
            <a:r>
              <a:rPr lang="en-US" altLang="zh-CN" sz="4400">
                <a:solidFill>
                  <a:srgbClr val="FF0000"/>
                </a:solidFill>
              </a:rPr>
              <a:t>NEXT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50827-78D6-4425-97E1-6D65B3B9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9F46-6448-4842-9EB3-A641D2512835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A1997D-51AE-4021-9B82-471E98B4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6DB4DD-413C-484E-ADA1-2BE9C3A3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228855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22DE2-3B65-4713-B6C9-7C692E96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寻找种子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228B08-74A6-44ED-8D34-FFA6C935A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期刊与数据库简介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4C8679-A5A9-4EA3-B925-DFE729AC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7B1A-607A-484D-A669-618BDD291BA5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2CA933-2F7F-4D91-9B59-44D2F7BC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51B99C-9E11-4A88-83B5-35B1C67C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173334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D25B9-D587-452C-9C79-588A25C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library</a:t>
            </a:r>
            <a:r>
              <a:rPr lang="zh-CN" altLang="en-US" dirty="0"/>
              <a:t>、创建账户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0BA25-C61E-443C-B9BB-C3E5271A6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创建</a:t>
            </a:r>
            <a:r>
              <a:rPr lang="en-US" altLang="zh-CN" sz="3200" dirty="0"/>
              <a:t>library</a:t>
            </a:r>
            <a:r>
              <a:rPr lang="zh-CN" altLang="en-US" sz="3200" dirty="0"/>
              <a:t>：</a:t>
            </a:r>
            <a:r>
              <a:rPr lang="en-US" altLang="zh-CN" sz="3200" dirty="0"/>
              <a:t>File-new</a:t>
            </a:r>
          </a:p>
          <a:p>
            <a:r>
              <a:rPr lang="zh-CN" altLang="en-US" sz="3200" dirty="0"/>
              <a:t>创建账户：</a:t>
            </a:r>
            <a:r>
              <a:rPr lang="en-US" altLang="zh-CN" sz="3200" dirty="0"/>
              <a:t>edit-preferences-Sync-enable Sync-sign up</a:t>
            </a:r>
          </a:p>
          <a:p>
            <a:r>
              <a:rPr lang="zh-CN" altLang="en-US" sz="3200" dirty="0"/>
              <a:t>登陆账户：</a:t>
            </a:r>
            <a:endParaRPr lang="en-US" altLang="zh-CN" sz="3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D0F1D0-DE55-4346-9293-DCEBF93C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4F0B-186E-4410-9FCD-1381CB415FB8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D84C5-6582-4E99-A928-78D5E44F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0CA55D-E1B7-438B-AE82-4B3C68B38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68" y="4729172"/>
            <a:ext cx="4238095" cy="11523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375234-DB99-46BA-BA7F-968B5DEEF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185" y="3429000"/>
            <a:ext cx="5228571" cy="3314286"/>
          </a:xfrm>
          <a:prstGeom prst="rect">
            <a:avLst/>
          </a:prstGeom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E5B462-BF47-4C8F-9B0F-6B51A807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3550363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A538A-8EE2-4195-BA62-AB11F220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导入、导出与检索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3E2DE-0222-47E4-822A-4D30F375C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导入</a:t>
            </a:r>
            <a:endParaRPr lang="en-US" altLang="zh-CN" sz="3200" dirty="0"/>
          </a:p>
          <a:p>
            <a:r>
              <a:rPr lang="zh-CN" altLang="en-US" sz="2400" dirty="0"/>
              <a:t>文献导入（支持</a:t>
            </a:r>
            <a:r>
              <a:rPr lang="en-US" altLang="zh-CN" sz="2400" dirty="0"/>
              <a:t>pdf</a:t>
            </a:r>
            <a:r>
              <a:rPr lang="zh-CN" altLang="en-US" sz="2400" dirty="0"/>
              <a:t>预览）</a:t>
            </a:r>
            <a:endParaRPr lang="en-US" altLang="zh-CN" sz="2400" dirty="0"/>
          </a:p>
          <a:p>
            <a:r>
              <a:rPr lang="zh-CN" altLang="en-US" sz="2400" dirty="0"/>
              <a:t>文献信息导入</a:t>
            </a:r>
            <a:endParaRPr lang="en-US" altLang="zh-CN" sz="2400" dirty="0"/>
          </a:p>
          <a:p>
            <a:r>
              <a:rPr lang="zh-CN" altLang="en-US" sz="3200" dirty="0"/>
              <a:t>检索</a:t>
            </a:r>
            <a:endParaRPr lang="en-US" altLang="zh-CN" sz="3200" dirty="0"/>
          </a:p>
          <a:p>
            <a:r>
              <a:rPr lang="zh-CN" altLang="en-US" sz="3200" dirty="0"/>
              <a:t>导出与共享</a:t>
            </a:r>
            <a:endParaRPr lang="en-US" altLang="zh-CN" sz="3200" dirty="0"/>
          </a:p>
          <a:p>
            <a:endParaRPr lang="zh-CN" altLang="en-US" sz="3200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0CF5AB1-36F2-40B6-AC9F-8857EB46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AD31-3627-4C2E-BB42-5B4BFA3B57A0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D57ED8-1DCC-4722-8DA3-50DE4F4E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E8C2A3-A996-4EBA-A012-CB9F3C3A5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215309"/>
            <a:ext cx="5200000" cy="12666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A0270D0-64AC-4B18-9559-65B045B4C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490" y="2305190"/>
            <a:ext cx="4238095" cy="2247619"/>
          </a:xfrm>
          <a:prstGeom prst="rect">
            <a:avLst/>
          </a:prstGeom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265919-1523-4F46-815E-7C0D1B5AF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3316402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E8CA3-43A3-4E88-B33F-6EA1E729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论文信息导入与寻找文献（以</a:t>
            </a:r>
            <a:r>
              <a:rPr lang="en-US" altLang="zh-CN" sz="4400" dirty="0" err="1"/>
              <a:t>NCBI</a:t>
            </a:r>
            <a:r>
              <a:rPr lang="zh-CN" altLang="en-US" sz="4400" dirty="0"/>
              <a:t>为例）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E5C8BF-1B05-4629-8A28-2F7007694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右侧</a:t>
            </a:r>
            <a:r>
              <a:rPr lang="en-US" altLang="zh-CN" sz="2400" dirty="0"/>
              <a:t>send to</a:t>
            </a:r>
          </a:p>
          <a:p>
            <a:r>
              <a:rPr lang="zh-CN" altLang="en-US" sz="2400" dirty="0"/>
              <a:t>选择</a:t>
            </a:r>
            <a:r>
              <a:rPr lang="en-US" altLang="zh-CN" sz="2400" dirty="0"/>
              <a:t>Citation manager</a:t>
            </a:r>
          </a:p>
          <a:p>
            <a:r>
              <a:rPr lang="zh-CN" altLang="en-US" sz="2400" dirty="0"/>
              <a:t>导出</a:t>
            </a:r>
            <a:r>
              <a:rPr lang="en-US" altLang="zh-CN" sz="2400" dirty="0"/>
              <a:t>ENDNOTE\</a:t>
            </a:r>
            <a:r>
              <a:rPr lang="en-US" altLang="zh-CN" sz="2400" dirty="0" err="1"/>
              <a:t>RIS</a:t>
            </a:r>
            <a:r>
              <a:rPr lang="zh-CN" altLang="en-US" sz="2400" dirty="0"/>
              <a:t>文件等，用</a:t>
            </a:r>
            <a:r>
              <a:rPr lang="en-US" altLang="zh-CN" sz="2400" dirty="0"/>
              <a:t>ENDNOTE</a:t>
            </a:r>
            <a:r>
              <a:rPr lang="zh-CN" altLang="en-US" sz="2400" dirty="0"/>
              <a:t>打开</a:t>
            </a:r>
            <a:endParaRPr lang="en-US" altLang="zh-CN" sz="2400" dirty="0"/>
          </a:p>
          <a:p>
            <a:r>
              <a:rPr lang="zh-CN" altLang="en-US" sz="2400" dirty="0"/>
              <a:t>点击上方功能栏，寻找文献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A9DDD-9A33-48E5-9DF9-F0686EA1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80F7-99C2-40F3-B221-BD121F13A133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FBA2D-1A9F-4FAD-9076-3D443B0C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949CC-3366-43CA-8FFB-E67C612B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EF7527-8CAC-4457-9421-1C9C416E8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4139373"/>
            <a:ext cx="9676190" cy="1838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4DBA205-6830-4095-BBE9-B64C5EC3D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883" y="3256043"/>
            <a:ext cx="1053117" cy="58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95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CFCFC39-3876-4ACE-9E44-ED9A972F4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143" y="281381"/>
            <a:ext cx="4685714" cy="6295238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5124BD-BDE0-4311-B591-A381E7AB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C195-1535-44B1-994B-25991E2F0006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2E95189-1649-42FF-B5D5-C0E389BF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024EB-96A9-4087-B645-A6F381D8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1890676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8DA71-635D-4169-A74A-38F98B75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E989-24C8-4E79-9CFB-A98E3A2CF559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9B967A-F6D8-4299-B336-DE350643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FF4021-FA12-4FF3-A9DC-CE0FDE7BC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327" y="145499"/>
            <a:ext cx="3457143" cy="63142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39422A-FC25-46D5-8B50-6BC326C13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596" y="2426637"/>
            <a:ext cx="3447619" cy="4952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2485C2A-0FA6-40FD-A375-0195FD8E7368}"/>
              </a:ext>
            </a:extLst>
          </p:cNvPr>
          <p:cNvSpPr txBox="1"/>
          <p:nvPr/>
        </p:nvSpPr>
        <p:spPr>
          <a:xfrm>
            <a:off x="952138" y="1030514"/>
            <a:ext cx="46312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新建一个</a:t>
            </a:r>
            <a:r>
              <a:rPr lang="en-US" altLang="zh-CN" sz="4400" dirty="0"/>
              <a:t>reference</a:t>
            </a:r>
            <a:endParaRPr lang="zh-CN" altLang="en-US" sz="4400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D192683-87CC-4D1F-9E62-0D63E2FC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1550547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3168E26-CED5-42FC-92AF-9D5A687A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建组管理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79291B4-CDFA-45C2-9E06-12D52FD89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3773" y="286603"/>
            <a:ext cx="3236685" cy="5582385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52F95B-9AE3-44B4-B555-886780B9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528E-3D83-4E3F-8D12-AA88C770B468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0A416C2-33F5-4AD2-BEA5-171C9142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E3377-BFF6-43F7-827E-7C5760DD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2204116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0697B-48E8-4EAE-8084-5618D7CB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参考文献格式与论文攥写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17EB6-0E82-4702-9B3C-D75CEC50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打开</a:t>
            </a:r>
            <a:r>
              <a:rPr lang="en-US" altLang="zh-CN" sz="4400" dirty="0"/>
              <a:t>word</a:t>
            </a:r>
            <a:r>
              <a:rPr lang="zh-CN" altLang="en-US" sz="4400" dirty="0"/>
              <a:t>找到</a:t>
            </a:r>
            <a:r>
              <a:rPr lang="en-US" altLang="zh-CN" sz="4400" dirty="0"/>
              <a:t>endnote</a:t>
            </a:r>
            <a:r>
              <a:rPr lang="zh-CN" altLang="en-US" sz="4400" dirty="0"/>
              <a:t>脚本</a:t>
            </a:r>
            <a:endParaRPr lang="en-US" altLang="zh-CN" sz="4400" dirty="0"/>
          </a:p>
          <a:p>
            <a:r>
              <a:rPr lang="en-US" altLang="zh-CN" sz="4400" dirty="0"/>
              <a:t>Insert</a:t>
            </a:r>
            <a:r>
              <a:rPr lang="zh-CN" altLang="en-US" sz="4400" dirty="0"/>
              <a:t>插入文献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2FA43-8616-464E-9FCF-420F49B6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FC27-18D8-4282-944C-69FA4242DC0A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0F358B-17E7-4DB2-B4E3-5F5F38EF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9861E8-84ED-446A-B2FD-5623D8D80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04" y="4047690"/>
            <a:ext cx="9180952" cy="1266667"/>
          </a:xfrm>
          <a:prstGeom prst="rect">
            <a:avLst/>
          </a:prstGeom>
        </p:spPr>
      </p:pic>
      <p:sp>
        <p:nvSpPr>
          <p:cNvPr id="7" name="页脚占位符 6">
            <a:extLst>
              <a:ext uri="{FF2B5EF4-FFF2-40B4-BE49-F238E27FC236}">
                <a16:creationId xmlns:a16="http://schemas.microsoft.com/office/drawing/2014/main" id="{3F082706-0256-4E1E-AF92-47638613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3733913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3DEC0-36F6-40B7-AC79-B550A6B0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0264-FC36-4FFB-8236-49CAD80D5442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70F3C6-4F42-41B1-9715-797776C0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ADCA1F-3047-4DB8-B5CE-CA15128394E9}"/>
              </a:ext>
            </a:extLst>
          </p:cNvPr>
          <p:cNvSpPr txBox="1"/>
          <p:nvPr/>
        </p:nvSpPr>
        <p:spPr>
          <a:xfrm>
            <a:off x="422031" y="590843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insert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BC45D05-E932-4E7F-A2F5-548A753CD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333" y="1138524"/>
            <a:ext cx="8333333" cy="4580952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4DFD920-F6D3-4602-A996-3E4F030B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465319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1BAFA6-EA8F-4A37-AE98-B797CDEC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1C69-12DD-4477-9C3E-BFCF996F2555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9D2AB5D-474C-4B9B-B9A0-B5FDB454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70291E-B1DC-4053-9F50-E104D5047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43" y="714049"/>
            <a:ext cx="4342857" cy="18285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09E78E-735B-40DB-BF24-0644E3C6C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54" y="3794758"/>
            <a:ext cx="5400000" cy="16666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427889-3BEB-4EE2-B00D-7AD4A7226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816" y="604282"/>
            <a:ext cx="4466667" cy="4857143"/>
          </a:xfrm>
          <a:prstGeom prst="rect">
            <a:avLst/>
          </a:prstGeom>
        </p:spPr>
      </p:pic>
      <p:sp>
        <p:nvSpPr>
          <p:cNvPr id="7" name="页脚占位符 6">
            <a:extLst>
              <a:ext uri="{FF2B5EF4-FFF2-40B4-BE49-F238E27FC236}">
                <a16:creationId xmlns:a16="http://schemas.microsoft.com/office/drawing/2014/main" id="{373BADF6-2CB8-4DCF-989B-5FD29577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3297416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C85D3-1B6B-4672-B0C6-E650F3FA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端操作简介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EE834-7C89-48FF-8002-695CD5D9D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进入</a:t>
            </a:r>
            <a:r>
              <a:rPr lang="en-US" altLang="zh-CN" sz="4800" dirty="0">
                <a:hlinkClick r:id="rId2"/>
              </a:rPr>
              <a:t>https://</a:t>
            </a:r>
            <a:r>
              <a:rPr lang="en-US" altLang="zh-CN" sz="4800" dirty="0" err="1">
                <a:hlinkClick r:id="rId2"/>
              </a:rPr>
              <a:t>endnote.com</a:t>
            </a:r>
            <a:r>
              <a:rPr lang="en-US" altLang="zh-CN" sz="4800" dirty="0">
                <a:hlinkClick r:id="rId2"/>
              </a:rPr>
              <a:t>/</a:t>
            </a:r>
            <a:endParaRPr lang="en-US" altLang="zh-CN" sz="4800" dirty="0"/>
          </a:p>
          <a:p>
            <a:r>
              <a:rPr lang="zh-CN" altLang="en-US" sz="4800" dirty="0"/>
              <a:t>右上角</a:t>
            </a:r>
            <a:r>
              <a:rPr lang="en-US" altLang="zh-CN" sz="4800" dirty="0"/>
              <a:t>Endnote online login</a:t>
            </a:r>
            <a:endParaRPr lang="zh-CN" altLang="en-US" sz="4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F99DF-9C47-457F-B9F9-C2060A9E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298B-5037-4009-A810-BC8A445C6D46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6E1C24-F67C-4320-8D6F-A831E238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8045DB-97CC-430E-B727-08747C68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132007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B493028-1678-426B-9DC5-8EC97999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种子来源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E746BE8-B965-481A-A1A0-6492036A8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老师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书籍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课程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会议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期刊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数据库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……</a:t>
            </a:r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CB721-0712-41C7-B1FC-413A8CD4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ABA06-8B3F-4DB1-8010-6ADA9609B16E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4F2DEA-6DA6-4D7A-AA84-770853E9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9305E72-E433-49F3-8135-BF40CF24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2409111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2F3B6-841F-4184-84BC-41B8D802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D9C0-65A1-4616-BB49-A543D41FEE30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2458AE-4837-4EEF-A2E3-B9349111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40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EBA2B3-4F68-4509-BDA8-73B63603C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604" y="-109258"/>
            <a:ext cx="12192000" cy="6569043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72C9DBD-E609-4A4C-9434-558BBF7B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4001236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DEC8C5-A9ED-4F21-AAA2-B956D5FE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EF79-1589-4C94-9AB1-D53767F2D19C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FE1CDBF-E793-4EF3-ABBA-7B94274C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9F62BD-70B6-4E27-BFB4-6BCB434B4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38" y="238340"/>
            <a:ext cx="11209524" cy="5790476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A8486-53C5-47C3-8704-B0408281E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5313449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27E064-E93B-4BDA-981D-4F5F3818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17C1-54CF-4FC1-AC52-709CBF95C950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7B701A-124D-4504-BF88-CD8E3974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42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BFB776-C2A9-4266-8047-CBB08A11F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86" y="890905"/>
            <a:ext cx="10171428" cy="50761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2DAA53-F120-429E-BBB5-FADA6A09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164" y="2021472"/>
            <a:ext cx="3933333" cy="194285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AA4AE5-F301-4268-ACE4-8CCDA30D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1112353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574240-55E8-429E-8097-2E8543D0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F5F0-60A3-4AA7-A2D5-A19ED24657E2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E44AA7E-0300-47A6-A369-7A1B2145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43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2419A4-969A-47E2-9B2C-3DCB319BE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1345"/>
            <a:ext cx="12192000" cy="5225143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C013A0-3590-4F3D-AC63-2784AC98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22999070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42D279-3B4F-4752-BC04-A355833E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8C8-913C-4E4F-8C0A-53F6761E00F9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A714B45-4DBB-4B16-BAB2-4ED45584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44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4250DB-8AF4-40CC-8C92-DDF93DBB7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95" y="200750"/>
            <a:ext cx="11099409" cy="5980356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560F5-38F5-43F1-BB1E-0939F5F7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61792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0C73A23-B423-485E-9AE9-79A36D7E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论文期刊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1FF483-512B-438E-902F-1ACAF11BB9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心理学报</a:t>
            </a:r>
            <a:endParaRPr lang="en-US" altLang="zh-CN" sz="2400" dirty="0"/>
          </a:p>
          <a:p>
            <a:r>
              <a:rPr lang="zh-CN" altLang="en-US" sz="2400" dirty="0"/>
              <a:t>心理科学</a:t>
            </a:r>
            <a:endParaRPr lang="en-US" altLang="zh-CN" sz="2400" dirty="0"/>
          </a:p>
          <a:p>
            <a:r>
              <a:rPr lang="zh-CN" altLang="en-US" sz="2400" dirty="0"/>
              <a:t>心理发展与教育</a:t>
            </a:r>
            <a:endParaRPr lang="en-US" altLang="zh-CN" sz="2400" dirty="0"/>
          </a:p>
          <a:p>
            <a:r>
              <a:rPr lang="zh-CN" altLang="en-US" sz="2400" dirty="0"/>
              <a:t>心理科学进展</a:t>
            </a:r>
            <a:endParaRPr lang="en-US" altLang="zh-CN" sz="2400" dirty="0"/>
          </a:p>
          <a:p>
            <a:r>
              <a:rPr lang="zh-CN" altLang="en-US" sz="2400" dirty="0"/>
              <a:t>心理行为与研究</a:t>
            </a:r>
            <a:endParaRPr lang="en-US" altLang="zh-CN" sz="2400" dirty="0"/>
          </a:p>
          <a:p>
            <a:r>
              <a:rPr lang="zh-CN" altLang="en-US" sz="2400" dirty="0"/>
              <a:t>心理学探新</a:t>
            </a:r>
            <a:endParaRPr lang="en-US" altLang="zh-CN" sz="2400" dirty="0"/>
          </a:p>
          <a:p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C11D19-860C-4266-AC88-008B239D24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Psychological bulletin</a:t>
            </a:r>
          </a:p>
          <a:p>
            <a:r>
              <a:rPr lang="en-US" altLang="zh-CN" sz="2400" dirty="0"/>
              <a:t>Psychological review</a:t>
            </a:r>
          </a:p>
          <a:p>
            <a:r>
              <a:rPr lang="en-US" altLang="zh-CN" sz="2400" dirty="0"/>
              <a:t>Psychological science</a:t>
            </a:r>
          </a:p>
          <a:p>
            <a:r>
              <a:rPr lang="en-US" altLang="zh-CN" sz="2400" dirty="0"/>
              <a:t>Journal of experimental psychology</a:t>
            </a:r>
            <a:r>
              <a:rPr lang="zh-CN" altLang="en-US" sz="2400" dirty="0"/>
              <a:t>： </a:t>
            </a:r>
            <a:r>
              <a:rPr lang="en-US" altLang="zh-CN" sz="2400" dirty="0"/>
              <a:t>general </a:t>
            </a:r>
          </a:p>
          <a:p>
            <a:r>
              <a:rPr lang="en-US" altLang="zh-CN" sz="2400" dirty="0"/>
              <a:t>Journal of personality and social psychology</a:t>
            </a:r>
          </a:p>
          <a:p>
            <a:r>
              <a:rPr lang="en-US" altLang="zh-CN" sz="2400" dirty="0"/>
              <a:t>……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2EBF48-A6E3-495E-B04D-D807A17F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ABD3-1172-4E20-849E-B680FBEBCB0D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A74E94A-B35D-47BA-B9D0-29FDE2DE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4257F177-92D7-4454-AEC7-ED8BA439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128505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E735D8-6C91-4094-9396-52387EC3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E7B1-82EB-4859-9358-0444B21370EB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FA6FA3-4ABF-45E0-9EFB-83F57DE5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B38A68-FDC9-4437-89E3-2CC131A4D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58" y="1574508"/>
            <a:ext cx="7342857" cy="2752381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21181C2-F143-4660-92FF-EF79CB41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45509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995D1-4C67-4077-B5A2-19E9F614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常见数据库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B56A4C-A7CF-4D75-969B-8B12AE2B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50DF-8D00-4F34-8578-FAFCFCB345CE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DC617E-5FDD-43AF-AFB7-76301D7E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53D603-BCDD-48CC-B396-C634B0B6C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55" y="2093976"/>
            <a:ext cx="2793651" cy="761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B6C03B3-88A4-48F3-ABB5-706FB0CB6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2284381"/>
            <a:ext cx="2095500" cy="571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AA1E72-CC7D-4E35-ADAB-43CD258F4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748" y="2284381"/>
            <a:ext cx="2095500" cy="571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45D9857-E1CB-4170-87EB-B5F905852B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58" y="3417570"/>
            <a:ext cx="2095500" cy="5715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DECC7FB-68C0-41E3-A9CC-EEC236528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748" y="5526025"/>
            <a:ext cx="2095500" cy="5715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CAD11E4-39E8-4C88-941F-E60F140A5D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016" y="4432650"/>
            <a:ext cx="2095500" cy="5715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14E90AB-B9B5-4295-A2BD-84BEBCD5A1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8" y="4764025"/>
            <a:ext cx="3086100" cy="10477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791C166-448B-4BE2-9E06-4F953DD22C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003" y="3310730"/>
            <a:ext cx="2095500" cy="5715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D80BB37-8204-4C90-8741-7294189108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016" y="3310730"/>
            <a:ext cx="2095500" cy="5715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5ECA743-B068-43CC-85B8-2ED16A6044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901" y="4146900"/>
            <a:ext cx="2095500" cy="5715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4897EBB-D237-46A9-A527-E752B39BFC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003" y="5723669"/>
            <a:ext cx="2095500" cy="5715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3225CD6-C955-46BA-A5AD-35B3790AEE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48250" y="4847810"/>
            <a:ext cx="2457143" cy="542857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1179C-CBFC-4774-92C1-BA36FBD1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790332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76C4D2-306E-492E-906A-2DE9639A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B4D5-23E3-4CF1-83F1-159653E73FE7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1402120-3CA2-4BE8-B337-E29FABC3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CE91FD-4DA6-4F53-9E49-FC2C51246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94" y="509604"/>
            <a:ext cx="10227212" cy="5510416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6A18F-C624-4F28-907B-8E792601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297768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604C2E-6B9D-41DE-9B1A-2D0B3FC5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46C5-6927-4F43-8CE6-551549DFDC0F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3943DA8-F9DA-48DA-8387-3948E105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D6E-E816-420D-966B-B24BE11BED68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E8BDFC-1C43-46B9-BD5C-E9D22FC48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478"/>
            <a:ext cx="12192000" cy="6569043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895EA5-BCFB-42D7-BBCF-71562D14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湖北大学教育学院：杨权</a:t>
            </a:r>
          </a:p>
        </p:txBody>
      </p:sp>
    </p:spTree>
    <p:extLst>
      <p:ext uri="{BB962C8B-B14F-4D97-AF65-F5344CB8AC3E}">
        <p14:creationId xmlns:p14="http://schemas.microsoft.com/office/powerpoint/2010/main" val="205264121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50327A10PWBG">
  <a:themeElements>
    <a:clrScheme name="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358CC1"/>
      </a:accent1>
      <a:accent2>
        <a:srgbClr val="2D9C9F"/>
      </a:accent2>
      <a:accent3>
        <a:srgbClr val="FFFFFF"/>
      </a:accent3>
      <a:accent4>
        <a:srgbClr val="3C3E3F"/>
      </a:accent4>
      <a:accent5>
        <a:srgbClr val="AEC5DC"/>
      </a:accent5>
      <a:accent6>
        <a:srgbClr val="288B8E"/>
      </a:accent6>
      <a:hlink>
        <a:srgbClr val="00B0F0"/>
      </a:hlink>
      <a:folHlink>
        <a:srgbClr val="AFB2B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000120150327A10PWBG 1">
        <a:dk1>
          <a:srgbClr val="47494B"/>
        </a:dk1>
        <a:lt1>
          <a:srgbClr val="FFFFFF"/>
        </a:lt1>
        <a:dk2>
          <a:srgbClr val="454749"/>
        </a:dk2>
        <a:lt2>
          <a:srgbClr val="EAF5FC"/>
        </a:lt2>
        <a:accent1>
          <a:srgbClr val="358CC1"/>
        </a:accent1>
        <a:accent2>
          <a:srgbClr val="2D9C9F"/>
        </a:accent2>
        <a:accent3>
          <a:srgbClr val="FFFFFF"/>
        </a:accent3>
        <a:accent4>
          <a:srgbClr val="3B3D3F"/>
        </a:accent4>
        <a:accent5>
          <a:srgbClr val="AEC5DD"/>
        </a:accent5>
        <a:accent6>
          <a:srgbClr val="288D90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1_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953</TotalTime>
  <Words>893</Words>
  <Application>Microsoft Office PowerPoint</Application>
  <PresentationFormat>宽屏</PresentationFormat>
  <Paragraphs>268</Paragraphs>
  <Slides>44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等线</vt:lpstr>
      <vt:lpstr>幼圆</vt:lpstr>
      <vt:lpstr>Arial</vt:lpstr>
      <vt:lpstr>Calibri</vt:lpstr>
      <vt:lpstr>Calibri Light</vt:lpstr>
      <vt:lpstr>Times New Roman</vt:lpstr>
      <vt:lpstr>Wingdings</vt:lpstr>
      <vt:lpstr>Wingdings 2</vt:lpstr>
      <vt:lpstr>A000120150327A10PWBG</vt:lpstr>
      <vt:lpstr>回顾</vt:lpstr>
      <vt:lpstr>1_回顾</vt:lpstr>
      <vt:lpstr>培育一片森林</vt:lpstr>
      <vt:lpstr>目录</vt:lpstr>
      <vt:lpstr>寻找种子</vt:lpstr>
      <vt:lpstr>种子来源</vt:lpstr>
      <vt:lpstr>论文期刊</vt:lpstr>
      <vt:lpstr>PowerPoint 演示文稿</vt:lpstr>
      <vt:lpstr>常见数据库</vt:lpstr>
      <vt:lpstr>PowerPoint 演示文稿</vt:lpstr>
      <vt:lpstr>PowerPoint 演示文稿</vt:lpstr>
      <vt:lpstr>PowerPoint 演示文稿</vt:lpstr>
      <vt:lpstr>购买养料</vt:lpstr>
      <vt:lpstr>PowerPoint 演示文稿</vt:lpstr>
      <vt:lpstr>常用搜索策略</vt:lpstr>
      <vt:lpstr>纵向搜索策略</vt:lpstr>
      <vt:lpstr>横断搜索策略</vt:lpstr>
      <vt:lpstr>“专家”搜索策略</vt:lpstr>
      <vt:lpstr>关键词搜索</vt:lpstr>
      <vt:lpstr>布尔逻辑算符（Boolean Operator 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存储养料</vt:lpstr>
      <vt:lpstr>Endnote</vt:lpstr>
      <vt:lpstr>安装PC版（以windows10为例）</vt:lpstr>
      <vt:lpstr>创建library、创建账户</vt:lpstr>
      <vt:lpstr>导入、导出与检索</vt:lpstr>
      <vt:lpstr>论文信息导入与寻找文献（以NCBI为例）</vt:lpstr>
      <vt:lpstr>PowerPoint 演示文稿</vt:lpstr>
      <vt:lpstr>PowerPoint 演示文稿</vt:lpstr>
      <vt:lpstr>建组管理</vt:lpstr>
      <vt:lpstr>参考文献格式与论文攥写</vt:lpstr>
      <vt:lpstr>PowerPoint 演示文稿</vt:lpstr>
      <vt:lpstr>PowerPoint 演示文稿</vt:lpstr>
      <vt:lpstr>Web端操作简介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文献搜索与整理</dc:title>
  <dc:creator>杨权</dc:creator>
  <cp:lastModifiedBy>杨权</cp:lastModifiedBy>
  <cp:revision>47</cp:revision>
  <dcterms:created xsi:type="dcterms:W3CDTF">2019-09-15T06:50:26Z</dcterms:created>
  <dcterms:modified xsi:type="dcterms:W3CDTF">2019-09-17T08:55:56Z</dcterms:modified>
</cp:coreProperties>
</file>