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4"/>
  </p:notesMasterIdLst>
  <p:sldIdLst>
    <p:sldId id="256" r:id="rId3"/>
    <p:sldId id="277" r:id="rId4"/>
    <p:sldId id="297" r:id="rId5"/>
    <p:sldId id="298" r:id="rId6"/>
    <p:sldId id="278" r:id="rId7"/>
    <p:sldId id="279" r:id="rId8"/>
    <p:sldId id="280" r:id="rId9"/>
    <p:sldId id="282" r:id="rId10"/>
    <p:sldId id="281" r:id="rId11"/>
    <p:sldId id="284" r:id="rId12"/>
    <p:sldId id="283" r:id="rId13"/>
    <p:sldId id="287" r:id="rId14"/>
    <p:sldId id="288" r:id="rId15"/>
    <p:sldId id="296" r:id="rId16"/>
    <p:sldId id="289" r:id="rId17"/>
    <p:sldId id="290" r:id="rId18"/>
    <p:sldId id="291" r:id="rId19"/>
    <p:sldId id="294" r:id="rId20"/>
    <p:sldId id="295" r:id="rId21"/>
    <p:sldId id="293" r:id="rId22"/>
    <p:sldId id="292" r:id="rId2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60" autoAdjust="0"/>
    <p:restoredTop sz="94660"/>
  </p:normalViewPr>
  <p:slideViewPr>
    <p:cSldViewPr>
      <p:cViewPr varScale="1">
        <p:scale>
          <a:sx n="86" d="100"/>
          <a:sy n="86" d="100"/>
        </p:scale>
        <p:origin x="109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2/5/2018 10:16 AM</a:t>
            </a:fld>
            <a:endParaRPr lang="en-US" sz="2000" dirty="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hape 3"/>
          <p:cNvSpPr>
            <a:spLocks noGrp="1"/>
          </p:cNvSpPr>
          <p:nvPr>
            <p:ph type="dt" sz="half" idx="10"/>
          </p:nvPr>
        </p:nvSpPr>
        <p:spPr/>
        <p:txBody>
          <a:bodyPr/>
          <a:lstStyle/>
          <a:p>
            <a:fld id="{8D3816DF-213E-421B-92D3-C068DBB023D6}" type="datetime8">
              <a:rPr lang="en-US" smtClean="0">
                <a:solidFill>
                  <a:schemeClr val="tx2"/>
                </a:solidFill>
              </a:rPr>
              <a:pPr/>
              <a:t>2/5/2018 10:16 AM</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2/5/2018 10:16 AM</a:t>
            </a:fld>
            <a:endParaRPr lang="en-US" dirty="0"/>
          </a:p>
        </p:txBody>
      </p:sp>
      <p:sp>
        <p:nvSpPr>
          <p:cNvPr id="5" name="Shape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Shape 3"/>
          <p:cNvSpPr>
            <a:spLocks noGrp="1"/>
          </p:cNvSpPr>
          <p:nvPr>
            <p:ph type="dt" sz="half" idx="10"/>
          </p:nvPr>
        </p:nvSpPr>
        <p:spPr/>
        <p:txBody>
          <a:bodyPr/>
          <a:lstStyle/>
          <a:p>
            <a:fld id="{B7129108-AC8D-4212-9283-60D9E99BF07A}" type="datetime8">
              <a:rPr lang="en-US" smtClean="0"/>
              <a:pPr/>
              <a:t>2/5/2018 10:16 AM</a:t>
            </a:fld>
            <a:endParaRPr lang="en-US" dirty="0"/>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Shape 11"/>
          <p:cNvSpPr>
            <a:spLocks noGrp="1"/>
          </p:cNvSpPr>
          <p:nvPr>
            <p:ph type="dt" sz="half" idx="10"/>
          </p:nvPr>
        </p:nvSpPr>
        <p:spPr/>
        <p:txBody>
          <a:bodyPr/>
          <a:lstStyle/>
          <a:p>
            <a:fld id="{B6DED3D3-6235-4F4C-B439-DF277FB555A7}" type="datetime8">
              <a:rPr lang="en-US" smtClean="0"/>
              <a:pPr/>
              <a:t>2/5/2018 10:16 AM</a:t>
            </a:fld>
            <a:endParaRPr lang="en-US"/>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Shape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9" name="Shape 8"/>
          <p:cNvSpPr>
            <a:spLocks noGrp="1"/>
          </p:cNvSpPr>
          <p:nvPr>
            <p:ph sz="quarter" idx="1"/>
          </p:nvPr>
        </p:nvSpPr>
        <p:spPr>
          <a:xfrm>
            <a:off x="609600"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hape 7"/>
          <p:cNvSpPr>
            <a:spLocks noGrp="1"/>
          </p:cNvSpPr>
          <p:nvPr>
            <p:ph type="dt" sz="half" idx="15"/>
          </p:nvPr>
        </p:nvSpPr>
        <p:spPr/>
        <p:txBody>
          <a:bodyPr rtlCol="0"/>
          <a:lstStyle/>
          <a:p>
            <a:fld id="{3B5F1E3E-4B2F-4895-B65E-28B2E64F39F6}" type="datetime8">
              <a:rPr lang="en-US" smtClean="0"/>
              <a:pPr/>
              <a:t>2/5/2018 10:16 AM</a:t>
            </a:fld>
            <a:endParaRPr lang="en-US"/>
          </a:p>
        </p:txBody>
      </p:sp>
      <p:sp>
        <p:nvSpPr>
          <p:cNvPr id="10" name="Shape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Shape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hape 9"/>
          <p:cNvSpPr>
            <a:spLocks noGrp="1"/>
          </p:cNvSpPr>
          <p:nvPr>
            <p:ph type="dt" sz="half" idx="15"/>
          </p:nvPr>
        </p:nvSpPr>
        <p:spPr/>
        <p:txBody>
          <a:bodyPr rtlCol="0"/>
          <a:lstStyle/>
          <a:p>
            <a:fld id="{63085435-8225-4333-BFFA-0096413F0D76}" type="datetime8">
              <a:rPr lang="en-US" smtClean="0"/>
              <a:pPr/>
              <a:t>2/5/2018 10:16 AM</a:t>
            </a:fld>
            <a:endParaRPr lang="en-US"/>
          </a:p>
        </p:txBody>
      </p:sp>
      <p:sp>
        <p:nvSpPr>
          <p:cNvPr id="12" name="Shape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Shape 13"/>
          <p:cNvSpPr>
            <a:spLocks noGrp="1"/>
          </p:cNvSpPr>
          <p:nvPr>
            <p:ph type="ftr" sz="quarter" idx="17"/>
          </p:nvPr>
        </p:nvSpPr>
        <p:spPr/>
        <p:txBody>
          <a:bodyPr rtlCol="0"/>
          <a:lstStyle/>
          <a:p>
            <a:endParaRPr lang="en-US"/>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dt" sz="half" idx="10"/>
          </p:nvPr>
        </p:nvSpPr>
        <p:spPr/>
        <p:txBody>
          <a:bodyPr/>
          <a:lstStyle/>
          <a:p>
            <a:fld id="{0783C494-2A87-468C-A21B-CB14FB9ABB00}" type="datetime8">
              <a:rPr lang="en-US" smtClean="0"/>
              <a:pPr/>
              <a:t>2/5/2018 10:16 AM</a:t>
            </a:fld>
            <a:endParaRPr lang="en-US"/>
          </a:p>
        </p:txBody>
      </p:sp>
      <p:sp>
        <p:nvSpPr>
          <p:cNvPr id="4" name="Shape 3"/>
          <p:cNvSpPr>
            <a:spLocks noGrp="1"/>
          </p:cNvSpPr>
          <p:nvPr>
            <p:ph type="ftr" sz="quarter" idx="11"/>
          </p:nvPr>
        </p:nvSpPr>
        <p:spPr/>
        <p:txBody>
          <a:bodyPr/>
          <a:lstStyle/>
          <a:p>
            <a:endParaRPr lang="en-US"/>
          </a:p>
        </p:txBody>
      </p:sp>
      <p:sp>
        <p:nvSpPr>
          <p:cNvPr id="5" name="Shape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en-US" smtClean="0"/>
              <a:pPr/>
              <a:t>2/5/2018 10:16 AM</a:t>
            </a:fld>
            <a:endParaRPr lang="en-US"/>
          </a:p>
        </p:txBody>
      </p:sp>
      <p:sp>
        <p:nvSpPr>
          <p:cNvPr id="3" name="Shape 2"/>
          <p:cNvSpPr>
            <a:spLocks noGrp="1"/>
          </p:cNvSpPr>
          <p:nvPr>
            <p:ph type="ftr" sz="quarter" idx="11"/>
          </p:nvPr>
        </p:nvSpPr>
        <p:spPr/>
        <p:txBody>
          <a:bodyPr/>
          <a:lstStyle/>
          <a:p>
            <a:endParaRPr lang="en-US" dirty="0"/>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Shape 4"/>
          <p:cNvSpPr>
            <a:spLocks noGrp="1"/>
          </p:cNvSpPr>
          <p:nvPr>
            <p:ph type="dt" sz="half" idx="10"/>
          </p:nvPr>
        </p:nvSpPr>
        <p:spPr/>
        <p:txBody>
          <a:bodyPr/>
          <a:lstStyle/>
          <a:p>
            <a:fld id="{4BECC0C8-36B8-442A-833D-B6AACE86BB77}" type="datetime8">
              <a:rPr lang="en-US" smtClean="0"/>
              <a:pPr/>
              <a:t>2/5/2018 10:16 AM</a:t>
            </a:fld>
            <a:endParaRPr lang="en-US"/>
          </a:p>
        </p:txBody>
      </p:sp>
      <p:sp>
        <p:nvSpPr>
          <p:cNvPr id="6" name="Shape 5"/>
          <p:cNvSpPr>
            <a:spLocks noGrp="1"/>
          </p:cNvSpPr>
          <p:nvPr>
            <p:ph type="ftr" sz="quarter" idx="11"/>
          </p:nvPr>
        </p:nvSpPr>
        <p:spPr/>
        <p:txBody>
          <a:bodyPr/>
          <a:lstStyle/>
          <a:p>
            <a:endParaRPr lang="en-US"/>
          </a:p>
        </p:txBody>
      </p:sp>
      <p:sp>
        <p:nvSpPr>
          <p:cNvPr id="7" name="Shape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en-US" smtClean="0"/>
              <a:pPr/>
              <a:t>2/5/2018 10:16 AM</a:t>
            </a:fld>
            <a:endParaRPr lang="en-US"/>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Shape 13"/>
          <p:cNvSpPr>
            <a:spLocks noGrp="1"/>
          </p:cNvSpPr>
          <p:nvPr>
            <p:ph type="ftr" sz="quarter" idx="12"/>
          </p:nvPr>
        </p:nvSpPr>
        <p:spPr>
          <a:xfrm>
            <a:off x="1600200" y="6248206"/>
            <a:ext cx="4572000" cy="365125"/>
          </a:xfrm>
        </p:spPr>
        <p:txBody>
          <a:bodyPr rtlCol="0"/>
          <a:lstStyle/>
          <a:p>
            <a:endParaRPr lang="en-US" dirty="0"/>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2/5/2018 10:16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p:txBody>
          <a:bodyPr>
            <a:normAutofit fontScale="77500" lnSpcReduction="20000"/>
          </a:bodyPr>
          <a:lstStyle/>
          <a:p>
            <a:r>
              <a:rPr lang="en-US" altLang="zh-CN" dirty="0"/>
              <a:t>Yu Zhou</a:t>
            </a:r>
            <a:r>
              <a:rPr lang="en-US" dirty="0"/>
              <a:t>- 986024</a:t>
            </a:r>
          </a:p>
          <a:p>
            <a:r>
              <a:rPr lang="en-US" dirty="0"/>
              <a:t>Advanced Software Development</a:t>
            </a:r>
          </a:p>
        </p:txBody>
      </p:sp>
      <p:sp>
        <p:nvSpPr>
          <p:cNvPr id="4" name="Rectangle 1">
            <a:extLst>
              <a:ext uri="{FF2B5EF4-FFF2-40B4-BE49-F238E27FC236}">
                <a16:creationId xmlns:a16="http://schemas.microsoft.com/office/drawing/2014/main" id="{C905EF5A-2E7D-4EF6-8D3A-FE559957B234}"/>
              </a:ext>
            </a:extLst>
          </p:cNvPr>
          <p:cNvSpPr txBox="1">
            <a:spLocks/>
          </p:cNvSpPr>
          <p:nvPr/>
        </p:nvSpPr>
        <p:spPr>
          <a:xfrm>
            <a:off x="304800" y="990600"/>
            <a:ext cx="6477000" cy="1828800"/>
          </a:xfrm>
          <a:prstGeom prst="rect">
            <a:avLst/>
          </a:prstGeom>
        </p:spPr>
        <p:txBody>
          <a:bodyPr vert="horz" anchor="b">
            <a:normAutofit fontScale="77500" lnSpcReduction="20000"/>
          </a:bodyPr>
          <a:lstStyle>
            <a:lvl1pPr algn="l" rtl="0" eaLnBrk="1" latinLnBrk="0" hangingPunct="1">
              <a:spcBef>
                <a:spcPct val="0"/>
              </a:spcBef>
              <a:buNone/>
              <a:defRPr sz="4400" kern="1200" cap="all" baseline="0">
                <a:solidFill>
                  <a:schemeClr val="tx2"/>
                </a:solidFill>
                <a:latin typeface="+mj-lt"/>
                <a:ea typeface="+mj-ea"/>
                <a:cs typeface="+mj-cs"/>
              </a:defRPr>
            </a:lvl1pPr>
          </a:lstStyle>
          <a:p>
            <a:r>
              <a:rPr lang="en-US" b="1" dirty="0"/>
              <a:t>CS525:</a:t>
            </a:r>
            <a:br>
              <a:rPr lang="en-US" b="1" dirty="0"/>
            </a:br>
            <a:r>
              <a:rPr lang="en-US" b="1" dirty="0"/>
              <a:t>Advanced Software Development</a:t>
            </a:r>
            <a:r>
              <a:rPr lang="en-US" dirty="0"/>
              <a:t>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Observer</a:t>
            </a:r>
            <a:endParaRPr lang="zh-CN" altLang="en-US" dirty="0"/>
          </a:p>
        </p:txBody>
      </p:sp>
      <p:pic>
        <p:nvPicPr>
          <p:cNvPr id="4" name="图片 3">
            <a:extLst>
              <a:ext uri="{FF2B5EF4-FFF2-40B4-BE49-F238E27FC236}">
                <a16:creationId xmlns:a16="http://schemas.microsoft.com/office/drawing/2014/main" id="{E2B99705-4F4A-427D-9116-CB6352BDC672}"/>
              </a:ext>
            </a:extLst>
          </p:cNvPr>
          <p:cNvPicPr>
            <a:picLocks noChangeAspect="1"/>
          </p:cNvPicPr>
          <p:nvPr/>
        </p:nvPicPr>
        <p:blipFill>
          <a:blip r:embed="rId2"/>
          <a:stretch>
            <a:fillRect/>
          </a:stretch>
        </p:blipFill>
        <p:spPr>
          <a:xfrm>
            <a:off x="1143000" y="2057400"/>
            <a:ext cx="6120225" cy="3149400"/>
          </a:xfrm>
          <a:prstGeom prst="rect">
            <a:avLst/>
          </a:prstGeom>
        </p:spPr>
      </p:pic>
    </p:spTree>
    <p:extLst>
      <p:ext uri="{BB962C8B-B14F-4D97-AF65-F5344CB8AC3E}">
        <p14:creationId xmlns:p14="http://schemas.microsoft.com/office/powerpoint/2010/main" val="59098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a:t>
            </a:r>
            <a:r>
              <a:rPr lang="en-US" altLang="zh-CN" b="1" dirty="0"/>
              <a:t>Template</a:t>
            </a:r>
            <a:endParaRPr lang="zh-CN" altLang="en-US" dirty="0"/>
          </a:p>
        </p:txBody>
      </p:sp>
      <p:pic>
        <p:nvPicPr>
          <p:cNvPr id="5" name="图片 4">
            <a:extLst>
              <a:ext uri="{FF2B5EF4-FFF2-40B4-BE49-F238E27FC236}">
                <a16:creationId xmlns:a16="http://schemas.microsoft.com/office/drawing/2014/main" id="{B7ED893D-F5F2-4047-BB4A-8716F6176777}"/>
              </a:ext>
            </a:extLst>
          </p:cNvPr>
          <p:cNvPicPr>
            <a:picLocks noChangeAspect="1"/>
          </p:cNvPicPr>
          <p:nvPr/>
        </p:nvPicPr>
        <p:blipFill>
          <a:blip r:embed="rId2"/>
          <a:stretch>
            <a:fillRect/>
          </a:stretch>
        </p:blipFill>
        <p:spPr>
          <a:xfrm>
            <a:off x="2286000" y="1905000"/>
            <a:ext cx="4424701" cy="4183934"/>
          </a:xfrm>
          <a:prstGeom prst="rect">
            <a:avLst/>
          </a:prstGeom>
        </p:spPr>
      </p:pic>
    </p:spTree>
    <p:extLst>
      <p:ext uri="{BB962C8B-B14F-4D97-AF65-F5344CB8AC3E}">
        <p14:creationId xmlns:p14="http://schemas.microsoft.com/office/powerpoint/2010/main" val="48084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DEE14-52D8-4F54-8297-FAE45FC0DB4F}"/>
              </a:ext>
            </a:extLst>
          </p:cNvPr>
          <p:cNvSpPr>
            <a:spLocks noGrp="1"/>
          </p:cNvSpPr>
          <p:nvPr>
            <p:ph type="title"/>
          </p:nvPr>
        </p:nvSpPr>
        <p:spPr/>
        <p:txBody>
          <a:bodyPr/>
          <a:lstStyle/>
          <a:p>
            <a:r>
              <a:rPr lang="en-US" altLang="zh-CN" dirty="0">
                <a:solidFill>
                  <a:srgbClr val="775F55"/>
                </a:solidFill>
              </a:rPr>
              <a:t>Recommendation: Singleton</a:t>
            </a:r>
            <a:endParaRPr lang="zh-CN" altLang="en-US" dirty="0"/>
          </a:p>
        </p:txBody>
      </p:sp>
      <p:sp>
        <p:nvSpPr>
          <p:cNvPr id="3" name="内容占位符 2">
            <a:extLst>
              <a:ext uri="{FF2B5EF4-FFF2-40B4-BE49-F238E27FC236}">
                <a16:creationId xmlns:a16="http://schemas.microsoft.com/office/drawing/2014/main" id="{1EB4BECB-D578-4C9E-B6F8-F95B815AC8B3}"/>
              </a:ext>
            </a:extLst>
          </p:cNvPr>
          <p:cNvSpPr>
            <a:spLocks noGrp="1"/>
          </p:cNvSpPr>
          <p:nvPr>
            <p:ph sz="quarter" idx="1"/>
          </p:nvPr>
        </p:nvSpPr>
        <p:spPr/>
        <p:txBody>
          <a:bodyPr/>
          <a:lstStyle/>
          <a:p>
            <a:r>
              <a:rPr lang="en-US" altLang="zh-CN" dirty="0" err="1"/>
              <a:t>RateInformation</a:t>
            </a:r>
            <a:r>
              <a:rPr lang="en-US" altLang="zh-CN" dirty="0"/>
              <a:t>, </a:t>
            </a:r>
            <a:r>
              <a:rPr lang="en-US" altLang="zh-CN" dirty="0" err="1"/>
              <a:t>ProducerConsumer</a:t>
            </a:r>
            <a:endParaRPr lang="en-US" altLang="zh-CN" dirty="0"/>
          </a:p>
          <a:p>
            <a:endParaRPr lang="zh-CN" altLang="en-US" b="1" dirty="0"/>
          </a:p>
        </p:txBody>
      </p:sp>
      <p:pic>
        <p:nvPicPr>
          <p:cNvPr id="4" name="图片 3">
            <a:extLst>
              <a:ext uri="{FF2B5EF4-FFF2-40B4-BE49-F238E27FC236}">
                <a16:creationId xmlns:a16="http://schemas.microsoft.com/office/drawing/2014/main" id="{1DE77006-30DF-47B1-BFF4-714C9D9933EC}"/>
              </a:ext>
            </a:extLst>
          </p:cNvPr>
          <p:cNvPicPr>
            <a:picLocks noChangeAspect="1"/>
          </p:cNvPicPr>
          <p:nvPr/>
        </p:nvPicPr>
        <p:blipFill>
          <a:blip r:embed="rId2"/>
          <a:stretch>
            <a:fillRect/>
          </a:stretch>
        </p:blipFill>
        <p:spPr>
          <a:xfrm>
            <a:off x="914400" y="2360798"/>
            <a:ext cx="4761389" cy="2859272"/>
          </a:xfrm>
          <a:prstGeom prst="rect">
            <a:avLst/>
          </a:prstGeom>
        </p:spPr>
      </p:pic>
    </p:spTree>
    <p:extLst>
      <p:ext uri="{BB962C8B-B14F-4D97-AF65-F5344CB8AC3E}">
        <p14:creationId xmlns:p14="http://schemas.microsoft.com/office/powerpoint/2010/main" val="38216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Data Access : </a:t>
            </a:r>
            <a:r>
              <a:rPr lang="en-US" altLang="zh-CN" b="1" dirty="0"/>
              <a:t>Facade</a:t>
            </a:r>
            <a:endParaRPr lang="zh-CN" altLang="en-US" dirty="0"/>
          </a:p>
        </p:txBody>
      </p:sp>
      <p:pic>
        <p:nvPicPr>
          <p:cNvPr id="3" name="图片 2">
            <a:extLst>
              <a:ext uri="{FF2B5EF4-FFF2-40B4-BE49-F238E27FC236}">
                <a16:creationId xmlns:a16="http://schemas.microsoft.com/office/drawing/2014/main" id="{126E6707-C5B2-413D-B88E-1DBD5E814849}"/>
              </a:ext>
            </a:extLst>
          </p:cNvPr>
          <p:cNvPicPr>
            <a:picLocks noChangeAspect="1"/>
          </p:cNvPicPr>
          <p:nvPr/>
        </p:nvPicPr>
        <p:blipFill>
          <a:blip r:embed="rId2"/>
          <a:stretch>
            <a:fillRect/>
          </a:stretch>
        </p:blipFill>
        <p:spPr>
          <a:xfrm>
            <a:off x="1882349" y="1944900"/>
            <a:ext cx="5379301" cy="2968200"/>
          </a:xfrm>
          <a:prstGeom prst="rect">
            <a:avLst/>
          </a:prstGeom>
        </p:spPr>
      </p:pic>
    </p:spTree>
    <p:extLst>
      <p:ext uri="{BB962C8B-B14F-4D97-AF65-F5344CB8AC3E}">
        <p14:creationId xmlns:p14="http://schemas.microsoft.com/office/powerpoint/2010/main" val="411684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A680E-F1DB-4BB0-AD0B-B52E179063AA}"/>
              </a:ext>
            </a:extLst>
          </p:cNvPr>
          <p:cNvSpPr>
            <a:spLocks noGrp="1"/>
          </p:cNvSpPr>
          <p:nvPr>
            <p:ph type="title"/>
          </p:nvPr>
        </p:nvSpPr>
        <p:spPr/>
        <p:txBody>
          <a:bodyPr>
            <a:normAutofit fontScale="90000"/>
          </a:bodyPr>
          <a:lstStyle/>
          <a:p>
            <a:r>
              <a:rPr lang="en-US" altLang="zh-CN" dirty="0"/>
              <a:t>The effective of </a:t>
            </a:r>
            <a:r>
              <a:rPr lang="en-US" altLang="zh-CN" dirty="0" err="1"/>
              <a:t>FacadeJDBCExecutor</a:t>
            </a:r>
            <a:endParaRPr lang="zh-CN" altLang="en-US" dirty="0"/>
          </a:p>
        </p:txBody>
      </p:sp>
      <p:pic>
        <p:nvPicPr>
          <p:cNvPr id="4" name="内容占位符 3">
            <a:extLst>
              <a:ext uri="{FF2B5EF4-FFF2-40B4-BE49-F238E27FC236}">
                <a16:creationId xmlns:a16="http://schemas.microsoft.com/office/drawing/2014/main" id="{D4EA4BF9-92B6-4716-A539-38AFE6442ACB}"/>
              </a:ext>
            </a:extLst>
          </p:cNvPr>
          <p:cNvPicPr>
            <a:picLocks noGrp="1" noChangeAspect="1"/>
          </p:cNvPicPr>
          <p:nvPr>
            <p:ph sz="quarter" idx="1"/>
          </p:nvPr>
        </p:nvPicPr>
        <p:blipFill>
          <a:blip r:embed="rId2"/>
          <a:stretch>
            <a:fillRect/>
          </a:stretch>
        </p:blipFill>
        <p:spPr>
          <a:xfrm>
            <a:off x="1066800" y="1676400"/>
            <a:ext cx="6705600" cy="4594934"/>
          </a:xfrm>
          <a:prstGeom prst="rect">
            <a:avLst/>
          </a:prstGeom>
        </p:spPr>
      </p:pic>
    </p:spTree>
    <p:extLst>
      <p:ext uri="{BB962C8B-B14F-4D97-AF65-F5344CB8AC3E}">
        <p14:creationId xmlns:p14="http://schemas.microsoft.com/office/powerpoint/2010/main" val="340001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191E2-DAF9-4F44-80A7-ECD1F292F579}"/>
              </a:ext>
            </a:extLst>
          </p:cNvPr>
          <p:cNvSpPr>
            <a:spLocks noGrp="1"/>
          </p:cNvSpPr>
          <p:nvPr>
            <p:ph type="title"/>
          </p:nvPr>
        </p:nvSpPr>
        <p:spPr/>
        <p:txBody>
          <a:bodyPr/>
          <a:lstStyle/>
          <a:p>
            <a:r>
              <a:rPr lang="en-US" altLang="zh-CN" dirty="0">
                <a:solidFill>
                  <a:srgbClr val="775F55"/>
                </a:solidFill>
              </a:rPr>
              <a:t>Data Access : </a:t>
            </a:r>
            <a:r>
              <a:rPr lang="en-US" altLang="zh-CN" b="1" dirty="0">
                <a:solidFill>
                  <a:srgbClr val="775F55"/>
                </a:solidFill>
              </a:rPr>
              <a:t>Adapter</a:t>
            </a:r>
            <a:endParaRPr lang="zh-CN" altLang="en-US" dirty="0"/>
          </a:p>
        </p:txBody>
      </p:sp>
      <p:pic>
        <p:nvPicPr>
          <p:cNvPr id="3" name="图片 2">
            <a:extLst>
              <a:ext uri="{FF2B5EF4-FFF2-40B4-BE49-F238E27FC236}">
                <a16:creationId xmlns:a16="http://schemas.microsoft.com/office/drawing/2014/main" id="{FCC3DA68-6A2C-41F1-AB61-E18B30B18A74}"/>
              </a:ext>
            </a:extLst>
          </p:cNvPr>
          <p:cNvPicPr>
            <a:picLocks noChangeAspect="1"/>
          </p:cNvPicPr>
          <p:nvPr/>
        </p:nvPicPr>
        <p:blipFill>
          <a:blip r:embed="rId2"/>
          <a:stretch>
            <a:fillRect/>
          </a:stretch>
        </p:blipFill>
        <p:spPr>
          <a:xfrm>
            <a:off x="1981200" y="2438400"/>
            <a:ext cx="4798801" cy="2968200"/>
          </a:xfrm>
          <a:prstGeom prst="rect">
            <a:avLst/>
          </a:prstGeom>
        </p:spPr>
      </p:pic>
    </p:spTree>
    <p:extLst>
      <p:ext uri="{BB962C8B-B14F-4D97-AF65-F5344CB8AC3E}">
        <p14:creationId xmlns:p14="http://schemas.microsoft.com/office/powerpoint/2010/main" val="407482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F0ADE-04CC-4299-BA28-32B2D6C6D241}"/>
              </a:ext>
            </a:extLst>
          </p:cNvPr>
          <p:cNvSpPr>
            <a:spLocks noGrp="1"/>
          </p:cNvSpPr>
          <p:nvPr>
            <p:ph type="title"/>
          </p:nvPr>
        </p:nvSpPr>
        <p:spPr/>
        <p:txBody>
          <a:bodyPr/>
          <a:lstStyle/>
          <a:p>
            <a:r>
              <a:rPr lang="en-US" altLang="zh-CN" dirty="0">
                <a:solidFill>
                  <a:srgbClr val="775F55"/>
                </a:solidFill>
              </a:rPr>
              <a:t>Data Access : </a:t>
            </a:r>
            <a:r>
              <a:rPr lang="en-US" altLang="zh-CN" b="1" dirty="0">
                <a:solidFill>
                  <a:srgbClr val="775F55"/>
                </a:solidFill>
              </a:rPr>
              <a:t>Flyweight</a:t>
            </a:r>
            <a:endParaRPr lang="zh-CN" altLang="en-US" dirty="0"/>
          </a:p>
        </p:txBody>
      </p:sp>
      <p:pic>
        <p:nvPicPr>
          <p:cNvPr id="3" name="图片 2">
            <a:extLst>
              <a:ext uri="{FF2B5EF4-FFF2-40B4-BE49-F238E27FC236}">
                <a16:creationId xmlns:a16="http://schemas.microsoft.com/office/drawing/2014/main" id="{824FB086-D8D1-4EC3-93E6-C003CCC9AC07}"/>
              </a:ext>
            </a:extLst>
          </p:cNvPr>
          <p:cNvPicPr>
            <a:picLocks noChangeAspect="1"/>
          </p:cNvPicPr>
          <p:nvPr/>
        </p:nvPicPr>
        <p:blipFill>
          <a:blip r:embed="rId2"/>
          <a:stretch>
            <a:fillRect/>
          </a:stretch>
        </p:blipFill>
        <p:spPr>
          <a:xfrm>
            <a:off x="1219200" y="2286000"/>
            <a:ext cx="5942068" cy="3124200"/>
          </a:xfrm>
          <a:prstGeom prst="rect">
            <a:avLst/>
          </a:prstGeom>
        </p:spPr>
      </p:pic>
    </p:spTree>
    <p:extLst>
      <p:ext uri="{BB962C8B-B14F-4D97-AF65-F5344CB8AC3E}">
        <p14:creationId xmlns:p14="http://schemas.microsoft.com/office/powerpoint/2010/main" val="171103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F0ADE-04CC-4299-BA28-32B2D6C6D241}"/>
              </a:ext>
            </a:extLst>
          </p:cNvPr>
          <p:cNvSpPr>
            <a:spLocks noGrp="1"/>
          </p:cNvSpPr>
          <p:nvPr>
            <p:ph type="title"/>
          </p:nvPr>
        </p:nvSpPr>
        <p:spPr/>
        <p:txBody>
          <a:bodyPr/>
          <a:lstStyle/>
          <a:p>
            <a:r>
              <a:rPr lang="en-US" altLang="zh-CN" dirty="0">
                <a:solidFill>
                  <a:srgbClr val="775F55"/>
                </a:solidFill>
              </a:rPr>
              <a:t>Data Access : Decorator</a:t>
            </a:r>
            <a:endParaRPr lang="zh-CN" altLang="en-US" dirty="0"/>
          </a:p>
        </p:txBody>
      </p:sp>
      <p:pic>
        <p:nvPicPr>
          <p:cNvPr id="4" name="图片 3">
            <a:extLst>
              <a:ext uri="{FF2B5EF4-FFF2-40B4-BE49-F238E27FC236}">
                <a16:creationId xmlns:a16="http://schemas.microsoft.com/office/drawing/2014/main" id="{C4F49D3F-8FAE-4E95-97F0-AEFEEA169CE0}"/>
              </a:ext>
            </a:extLst>
          </p:cNvPr>
          <p:cNvPicPr>
            <a:picLocks noChangeAspect="1"/>
          </p:cNvPicPr>
          <p:nvPr/>
        </p:nvPicPr>
        <p:blipFill>
          <a:blip r:embed="rId2"/>
          <a:stretch>
            <a:fillRect/>
          </a:stretch>
        </p:blipFill>
        <p:spPr>
          <a:xfrm>
            <a:off x="2133600" y="2438400"/>
            <a:ext cx="4605301" cy="3162201"/>
          </a:xfrm>
          <a:prstGeom prst="rect">
            <a:avLst/>
          </a:prstGeom>
        </p:spPr>
      </p:pic>
    </p:spTree>
    <p:extLst>
      <p:ext uri="{BB962C8B-B14F-4D97-AF65-F5344CB8AC3E}">
        <p14:creationId xmlns:p14="http://schemas.microsoft.com/office/powerpoint/2010/main" val="1331285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0E10B-2075-45C6-83E7-29E612BCA9DA}"/>
              </a:ext>
            </a:extLst>
          </p:cNvPr>
          <p:cNvSpPr>
            <a:spLocks noGrp="1"/>
          </p:cNvSpPr>
          <p:nvPr>
            <p:ph type="title"/>
          </p:nvPr>
        </p:nvSpPr>
        <p:spPr>
          <a:xfrm>
            <a:off x="533400" y="457200"/>
            <a:ext cx="8229600" cy="609599"/>
          </a:xfrm>
        </p:spPr>
        <p:txBody>
          <a:bodyPr>
            <a:normAutofit fontScale="90000"/>
          </a:bodyPr>
          <a:lstStyle/>
          <a:p>
            <a:r>
              <a:rPr lang="en-US" altLang="zh-CN" dirty="0">
                <a:solidFill>
                  <a:srgbClr val="000000"/>
                </a:solidFill>
                <a:latin typeface="Calibri" panose="020F0502020204030204" pitchFamily="34" charset="0"/>
              </a:rPr>
              <a:t>Recommendation</a:t>
            </a:r>
            <a:br>
              <a:rPr lang="en-US" altLang="zh-CN" dirty="0">
                <a:solidFill>
                  <a:srgbClr val="000000"/>
                </a:solidFill>
                <a:latin typeface="Calibri" panose="020F0502020204030204" pitchFamily="34" charset="0"/>
              </a:rPr>
            </a:br>
            <a:endParaRPr lang="zh-CN" altLang="en-US" dirty="0"/>
          </a:p>
        </p:txBody>
      </p:sp>
      <p:graphicFrame>
        <p:nvGraphicFramePr>
          <p:cNvPr id="3" name="表格 2">
            <a:extLst>
              <a:ext uri="{FF2B5EF4-FFF2-40B4-BE49-F238E27FC236}">
                <a16:creationId xmlns:a16="http://schemas.microsoft.com/office/drawing/2014/main" id="{BF5569E3-C70F-45CF-A7C0-CECB296FE196}"/>
              </a:ext>
            </a:extLst>
          </p:cNvPr>
          <p:cNvGraphicFramePr>
            <a:graphicFrameLocks noGrp="1"/>
          </p:cNvGraphicFramePr>
          <p:nvPr>
            <p:extLst/>
          </p:nvPr>
        </p:nvGraphicFramePr>
        <p:xfrm>
          <a:off x="762000" y="1752600"/>
          <a:ext cx="3581400" cy="4475449"/>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425769915"/>
                    </a:ext>
                  </a:extLst>
                </a:gridCol>
                <a:gridCol w="1920098">
                  <a:extLst>
                    <a:ext uri="{9D8B030D-6E8A-4147-A177-3AD203B41FA5}">
                      <a16:colId xmlns:a16="http://schemas.microsoft.com/office/drawing/2014/main" val="3118555649"/>
                    </a:ext>
                  </a:extLst>
                </a:gridCol>
              </a:tblGrid>
              <a:tr h="380513">
                <a:tc>
                  <a:txBody>
                    <a:bodyPr/>
                    <a:lstStyle/>
                    <a:p>
                      <a:r>
                        <a:rPr lang="en-US" altLang="zh-CN" dirty="0"/>
                        <a:t>Class of Name</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5171070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CFRecommendation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86</a:t>
                      </a:r>
                    </a:p>
                  </a:txBody>
                  <a:tcPr marL="6350" marR="6350" marT="6350" marB="0" anchor="b"/>
                </a:tc>
                <a:extLst>
                  <a:ext uri="{0D108BD9-81ED-4DB2-BD59-A6C34878D82A}">
                    <a16:rowId xmlns:a16="http://schemas.microsoft.com/office/drawing/2014/main" val="3467658202"/>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CoOccurrenceRecommendation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6472634"/>
                  </a:ext>
                </a:extLst>
              </a:tr>
              <a:tr h="250976">
                <a:tc>
                  <a:txBody>
                    <a:bodyPr/>
                    <a:lstStyle/>
                    <a:p>
                      <a:pPr algn="l" fontAlgn="b"/>
                      <a:r>
                        <a:rPr lang="en-US" sz="1100" b="0" i="0" u="none" strike="noStrike" dirty="0" err="1">
                          <a:solidFill>
                            <a:srgbClr val="000000"/>
                          </a:solidFill>
                          <a:effectLst/>
                          <a:latin typeface="Calibri" panose="020F0502020204030204" pitchFamily="34" charset="0"/>
                        </a:rPr>
                        <a:t>HeapSort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83</a:t>
                      </a:r>
                    </a:p>
                  </a:txBody>
                  <a:tcPr marL="6350" marR="6350" marT="6350" marB="0" anchor="b"/>
                </a:tc>
                <a:extLst>
                  <a:ext uri="{0D108BD9-81ED-4DB2-BD59-A6C34878D82A}">
                    <a16:rowId xmlns:a16="http://schemas.microsoft.com/office/drawing/2014/main" val="279529872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IRecommendation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a:t>
                      </a:r>
                    </a:p>
                  </a:txBody>
                  <a:tcPr marL="6350" marR="6350" marT="6350" marB="0" anchor="b"/>
                </a:tc>
                <a:extLst>
                  <a:ext uri="{0D108BD9-81ED-4DB2-BD59-A6C34878D82A}">
                    <a16:rowId xmlns:a16="http://schemas.microsoft.com/office/drawing/2014/main" val="2672330133"/>
                  </a:ext>
                </a:extLst>
              </a:tr>
              <a:tr h="239642">
                <a:tc>
                  <a:txBody>
                    <a:bodyPr/>
                    <a:lstStyle/>
                    <a:p>
                      <a:pPr algn="l" fontAlgn="b"/>
                      <a:r>
                        <a:rPr lang="en-US" sz="1100" b="0" i="0" u="none" strike="noStrike" dirty="0" err="1">
                          <a:solidFill>
                            <a:srgbClr val="000000"/>
                          </a:solidFill>
                          <a:effectLst/>
                          <a:latin typeface="Calibri" panose="020F0502020204030204" pitchFamily="34" charset="0"/>
                        </a:rPr>
                        <a:t>ISortMethod</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3347325534"/>
                  </a:ext>
                </a:extLst>
              </a:tr>
              <a:tr h="250976">
                <a:tc>
                  <a:txBody>
                    <a:bodyPr/>
                    <a:lstStyle/>
                    <a:p>
                      <a:pPr algn="l" fontAlgn="b"/>
                      <a:r>
                        <a:rPr lang="en-US" sz="1100" b="0" i="0" u="none" strike="noStrike" dirty="0" err="1">
                          <a:solidFill>
                            <a:srgbClr val="000000"/>
                          </a:solidFill>
                          <a:effectLst/>
                          <a:latin typeface="Calibri" panose="020F0502020204030204" pitchFamily="34" charset="0"/>
                        </a:rPr>
                        <a:t>OnePassCompareSort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92</a:t>
                      </a:r>
                    </a:p>
                  </a:txBody>
                  <a:tcPr marL="6350" marR="6350" marT="6350" marB="0" anchor="b"/>
                </a:tc>
                <a:extLst>
                  <a:ext uri="{0D108BD9-81ED-4DB2-BD59-A6C34878D82A}">
                    <a16:rowId xmlns:a16="http://schemas.microsoft.com/office/drawing/2014/main" val="125216363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PearsonCorrelationSimilarity</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60</a:t>
                      </a:r>
                    </a:p>
                  </a:txBody>
                  <a:tcPr marL="6350" marR="6350" marT="6350" marB="0" anchor="b"/>
                </a:tc>
                <a:extLst>
                  <a:ext uri="{0D108BD9-81ED-4DB2-BD59-A6C34878D82A}">
                    <a16:rowId xmlns:a16="http://schemas.microsoft.com/office/drawing/2014/main" val="51232953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RateInformation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102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9847744"/>
                  </a:ext>
                </a:extLst>
              </a:tr>
              <a:tr h="250976">
                <a:tc>
                  <a:txBody>
                    <a:bodyPr/>
                    <a:lstStyle/>
                    <a:p>
                      <a:pPr algn="l" fontAlgn="b"/>
                      <a:r>
                        <a:rPr lang="en-US" sz="1100" b="0" i="0" u="none" strike="noStrike" dirty="0" err="1">
                          <a:solidFill>
                            <a:srgbClr val="000000"/>
                          </a:solidFill>
                          <a:effectLst/>
                          <a:latin typeface="Calibri" panose="020F0502020204030204" pitchFamily="34" charset="0"/>
                        </a:rPr>
                        <a:t>RecommendtaionFactory</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15</a:t>
                      </a:r>
                    </a:p>
                  </a:txBody>
                  <a:tcPr marL="6350" marR="6350" marT="6350" marB="0" anchor="b"/>
                </a:tc>
                <a:extLst>
                  <a:ext uri="{0D108BD9-81ED-4DB2-BD59-A6C34878D82A}">
                    <a16:rowId xmlns:a16="http://schemas.microsoft.com/office/drawing/2014/main" val="380236213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ShoppingRecommendation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52</a:t>
                      </a:r>
                    </a:p>
                  </a:txBody>
                  <a:tcPr marL="6350" marR="6350" marT="6350" marB="0" anchor="b"/>
                </a:tc>
                <a:extLst>
                  <a:ext uri="{0D108BD9-81ED-4DB2-BD59-A6C34878D82A}">
                    <a16:rowId xmlns:a16="http://schemas.microsoft.com/office/drawing/2014/main" val="1871616779"/>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SimilarCustomers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114</a:t>
                      </a:r>
                    </a:p>
                  </a:txBody>
                  <a:tcPr marL="6350" marR="6350" marT="6350" marB="0" anchor="b"/>
                </a:tc>
                <a:extLst>
                  <a:ext uri="{0D108BD9-81ED-4DB2-BD59-A6C34878D82A}">
                    <a16:rowId xmlns:a16="http://schemas.microsoft.com/office/drawing/2014/main" val="3795488519"/>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SortType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76434922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SortUtil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23</a:t>
                      </a:r>
                    </a:p>
                  </a:txBody>
                  <a:tcPr marL="6350" marR="6350" marT="6350" marB="0" anchor="b"/>
                </a:tc>
                <a:extLst>
                  <a:ext uri="{0D108BD9-81ED-4DB2-BD59-A6C34878D82A}">
                    <a16:rowId xmlns:a16="http://schemas.microsoft.com/office/drawing/2014/main" val="123377459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ProducerCosumer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119</a:t>
                      </a:r>
                    </a:p>
                  </a:txBody>
                  <a:tcPr marL="6350" marR="6350" marT="6350" marB="0" anchor="b"/>
                </a:tc>
                <a:extLst>
                  <a:ext uri="{0D108BD9-81ED-4DB2-BD59-A6C34878D82A}">
                    <a16:rowId xmlns:a16="http://schemas.microsoft.com/office/drawing/2014/main" val="543796301"/>
                  </a:ext>
                </a:extLst>
              </a:tr>
              <a:tr h="250976">
                <a:tc>
                  <a:txBody>
                    <a:bodyPr/>
                    <a:lstStyle/>
                    <a:p>
                      <a:pPr algn="l" fontAlgn="b"/>
                      <a:r>
                        <a:rPr lang="en-US" sz="1100" b="0" i="0" u="none" strike="noStrike" dirty="0" err="1">
                          <a:solidFill>
                            <a:srgbClr val="000000"/>
                          </a:solidFill>
                          <a:effectLst/>
                          <a:latin typeface="Calibri" panose="020F0502020204030204" pitchFamily="34" charset="0"/>
                        </a:rPr>
                        <a:t>RecommendationService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19</a:t>
                      </a:r>
                    </a:p>
                  </a:txBody>
                  <a:tcPr marL="6350" marR="6350" marT="6350" marB="0" anchor="b"/>
                </a:tc>
                <a:extLst>
                  <a:ext uri="{0D108BD9-81ED-4DB2-BD59-A6C34878D82A}">
                    <a16:rowId xmlns:a16="http://schemas.microsoft.com/office/drawing/2014/main" val="956178870"/>
                  </a:ext>
                </a:extLst>
              </a:tr>
              <a:tr h="250976">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878</a:t>
                      </a:r>
                    </a:p>
                  </a:txBody>
                  <a:tcPr marL="6350" marR="6350" marT="6350" marB="0" anchor="b"/>
                </a:tc>
                <a:extLst>
                  <a:ext uri="{0D108BD9-81ED-4DB2-BD59-A6C34878D82A}">
                    <a16:rowId xmlns:a16="http://schemas.microsoft.com/office/drawing/2014/main" val="3929160988"/>
                  </a:ext>
                </a:extLst>
              </a:tr>
            </a:tbl>
          </a:graphicData>
        </a:graphic>
      </p:graphicFrame>
      <p:graphicFrame>
        <p:nvGraphicFramePr>
          <p:cNvPr id="4" name="表格 3">
            <a:extLst>
              <a:ext uri="{FF2B5EF4-FFF2-40B4-BE49-F238E27FC236}">
                <a16:creationId xmlns:a16="http://schemas.microsoft.com/office/drawing/2014/main" id="{56A1B774-F53D-4A6C-B4A5-95EB632432BC}"/>
              </a:ext>
            </a:extLst>
          </p:cNvPr>
          <p:cNvGraphicFramePr>
            <a:graphicFrameLocks noGrp="1"/>
          </p:cNvGraphicFramePr>
          <p:nvPr>
            <p:extLst/>
          </p:nvPr>
        </p:nvGraphicFramePr>
        <p:xfrm>
          <a:off x="4800602" y="1752600"/>
          <a:ext cx="3581400" cy="3138506"/>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1777177683"/>
                    </a:ext>
                  </a:extLst>
                </a:gridCol>
                <a:gridCol w="1920098">
                  <a:extLst>
                    <a:ext uri="{9D8B030D-6E8A-4147-A177-3AD203B41FA5}">
                      <a16:colId xmlns:a16="http://schemas.microsoft.com/office/drawing/2014/main" val="1485153626"/>
                    </a:ext>
                  </a:extLst>
                </a:gridCol>
              </a:tblGrid>
              <a:tr h="380513">
                <a:tc>
                  <a:txBody>
                    <a:bodyPr/>
                    <a:lstStyle/>
                    <a:p>
                      <a:r>
                        <a:rPr lang="en-US" altLang="zh-CN" dirty="0"/>
                        <a:t>Class Name</a:t>
                      </a:r>
                    </a:p>
                    <a:p>
                      <a:r>
                        <a:rPr lang="en-US" altLang="zh-CN" dirty="0"/>
                        <a:t>(Map Reduce)</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39341780"/>
                  </a:ext>
                </a:extLst>
              </a:tr>
              <a:tr h="250976">
                <a:tc>
                  <a:txBody>
                    <a:bodyPr/>
                    <a:lstStyle/>
                    <a:p>
                      <a:pPr algn="l" fontAlgn="b"/>
                      <a:r>
                        <a:rPr lang="en-US" altLang="zh-CN" sz="1100" dirty="0" err="1">
                          <a:solidFill>
                            <a:srgbClr val="000000"/>
                          </a:solidFill>
                          <a:highlight>
                            <a:srgbClr val="D4D4D4"/>
                          </a:highlight>
                          <a:latin typeface="Consolas" panose="020B0609020204030204" pitchFamily="49" charset="0"/>
                        </a:rPr>
                        <a:t>AbstractMapper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65</a:t>
                      </a:r>
                    </a:p>
                  </a:txBody>
                  <a:tcPr marL="6350" marR="6350" marT="6350" marB="0" anchor="b"/>
                </a:tc>
                <a:extLst>
                  <a:ext uri="{0D108BD9-81ED-4DB2-BD59-A6C34878D82A}">
                    <a16:rowId xmlns:a16="http://schemas.microsoft.com/office/drawing/2014/main" val="313610859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ComputeFrameWork</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170</a:t>
                      </a:r>
                    </a:p>
                  </a:txBody>
                  <a:tcPr marL="6350" marR="6350" marT="6350" marB="0" anchor="b"/>
                </a:tc>
                <a:extLst>
                  <a:ext uri="{0D108BD9-81ED-4DB2-BD59-A6C34878D82A}">
                    <a16:rowId xmlns:a16="http://schemas.microsoft.com/office/drawing/2014/main" val="2053795196"/>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CoOccurrenceMapper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41</a:t>
                      </a:r>
                    </a:p>
                  </a:txBody>
                  <a:tcPr marL="6350" marR="6350" marT="6350" marB="0" anchor="b"/>
                </a:tc>
                <a:extLst>
                  <a:ext uri="{0D108BD9-81ED-4DB2-BD59-A6C34878D82A}">
                    <a16:rowId xmlns:a16="http://schemas.microsoft.com/office/drawing/2014/main" val="1831384203"/>
                  </a:ext>
                </a:extLst>
              </a:tr>
              <a:tr h="250976">
                <a:tc>
                  <a:txBody>
                    <a:bodyPr/>
                    <a:lstStyle/>
                    <a:p>
                      <a:pPr algn="l" fontAlgn="b"/>
                      <a:r>
                        <a:rPr lang="en-US" sz="1100" b="0" i="0" u="none" strike="noStrike" dirty="0">
                          <a:solidFill>
                            <a:srgbClr val="000000"/>
                          </a:solidFill>
                          <a:effectLst/>
                          <a:latin typeface="Calibri" panose="020F0502020204030204" pitchFamily="34" charset="0"/>
                        </a:rPr>
                        <a:t>Mapper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66</a:t>
                      </a:r>
                    </a:p>
                  </a:txBody>
                  <a:tcPr marL="6350" marR="6350" marT="6350" marB="0" anchor="b"/>
                </a:tc>
                <a:extLst>
                  <a:ext uri="{0D108BD9-81ED-4DB2-BD59-A6C34878D82A}">
                    <a16:rowId xmlns:a16="http://schemas.microsoft.com/office/drawing/2014/main" val="4181264760"/>
                  </a:ext>
                </a:extLst>
              </a:tr>
              <a:tr h="239642">
                <a:tc>
                  <a:txBody>
                    <a:bodyPr/>
                    <a:lstStyle/>
                    <a:p>
                      <a:pPr algn="l" fontAlgn="b"/>
                      <a:r>
                        <a:rPr lang="en-US" sz="1100" b="0" i="0" u="none" strike="noStrike" dirty="0" err="1">
                          <a:solidFill>
                            <a:srgbClr val="000000"/>
                          </a:solidFill>
                          <a:effectLst/>
                          <a:latin typeface="Calibri" panose="020F0502020204030204" pitchFamily="34" charset="0"/>
                        </a:rPr>
                        <a:t>MapperSendObject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1211931577"/>
                  </a:ext>
                </a:extLst>
              </a:tr>
              <a:tr h="250976">
                <a:tc>
                  <a:txBody>
                    <a:bodyPr/>
                    <a:lstStyle/>
                    <a:p>
                      <a:pPr algn="l" fontAlgn="b"/>
                      <a:r>
                        <a:rPr lang="en-US" sz="1100" b="0" i="0" u="none" strike="noStrike" dirty="0">
                          <a:solidFill>
                            <a:srgbClr val="000000"/>
                          </a:solidFill>
                          <a:effectLst/>
                          <a:latin typeface="Calibri" panose="020F0502020204030204" pitchFamily="34" charset="0"/>
                        </a:rPr>
                        <a:t>Pair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26</a:t>
                      </a:r>
                    </a:p>
                  </a:txBody>
                  <a:tcPr marL="6350" marR="6350" marT="6350" marB="0" anchor="b"/>
                </a:tc>
                <a:extLst>
                  <a:ext uri="{0D108BD9-81ED-4DB2-BD59-A6C34878D82A}">
                    <a16:rowId xmlns:a16="http://schemas.microsoft.com/office/drawing/2014/main" val="2896529143"/>
                  </a:ext>
                </a:extLst>
              </a:tr>
              <a:tr h="250976">
                <a:tc>
                  <a:txBody>
                    <a:bodyPr/>
                    <a:lstStyle/>
                    <a:p>
                      <a:pPr algn="l" fontAlgn="b"/>
                      <a:r>
                        <a:rPr lang="en-US" sz="1100" b="0" i="0" u="none" strike="noStrike" dirty="0">
                          <a:solidFill>
                            <a:srgbClr val="000000"/>
                          </a:solidFill>
                          <a:effectLst/>
                          <a:latin typeface="Calibri" panose="020F0502020204030204" pitchFamily="34" charset="0"/>
                        </a:rPr>
                        <a:t>Reducer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88</a:t>
                      </a:r>
                    </a:p>
                  </a:txBody>
                  <a:tcPr marL="6350" marR="6350" marT="6350" marB="0" anchor="b"/>
                </a:tc>
                <a:extLst>
                  <a:ext uri="{0D108BD9-81ED-4DB2-BD59-A6C34878D82A}">
                    <a16:rowId xmlns:a16="http://schemas.microsoft.com/office/drawing/2014/main" val="3501562236"/>
                  </a:ext>
                </a:extLst>
              </a:tr>
              <a:tr h="250976">
                <a:tc>
                  <a:txBody>
                    <a:bodyPr/>
                    <a:lstStyle/>
                    <a:p>
                      <a:pPr algn="l" fontAlgn="b"/>
                      <a:r>
                        <a:rPr lang="en-US" sz="1100" b="0" i="0" u="none" strike="noStrike" dirty="0">
                          <a:solidFill>
                            <a:srgbClr val="000000"/>
                          </a:solidFill>
                          <a:effectLst/>
                          <a:latin typeface="Calibri" panose="020F0502020204030204" pitchFamily="34" charset="0"/>
                        </a:rPr>
                        <a:t>Utility</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111</a:t>
                      </a:r>
                    </a:p>
                  </a:txBody>
                  <a:tcPr marL="6350" marR="6350" marT="6350" marB="0" anchor="b"/>
                </a:tc>
                <a:extLst>
                  <a:ext uri="{0D108BD9-81ED-4DB2-BD59-A6C34878D82A}">
                    <a16:rowId xmlns:a16="http://schemas.microsoft.com/office/drawing/2014/main" val="1829537645"/>
                  </a:ext>
                </a:extLst>
              </a:tr>
              <a:tr h="250976">
                <a:tc>
                  <a:txBody>
                    <a:bodyPr/>
                    <a:lstStyle/>
                    <a:p>
                      <a:pPr algn="l" fontAlgn="b"/>
                      <a:r>
                        <a:rPr lang="en-US" sz="1100" b="0" i="0" u="none" strike="noStrike" dirty="0" err="1">
                          <a:solidFill>
                            <a:srgbClr val="000000"/>
                          </a:solidFill>
                          <a:effectLst/>
                          <a:latin typeface="Calibri" panose="020F0502020204030204" pitchFamily="34" charset="0"/>
                        </a:rPr>
                        <a:t>WordCountMapper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29</a:t>
                      </a:r>
                    </a:p>
                  </a:txBody>
                  <a:tcPr marL="6350" marR="6350" marT="6350" marB="0" anchor="b"/>
                </a:tc>
                <a:extLst>
                  <a:ext uri="{0D108BD9-81ED-4DB2-BD59-A6C34878D82A}">
                    <a16:rowId xmlns:a16="http://schemas.microsoft.com/office/drawing/2014/main" val="2809221290"/>
                  </a:ext>
                </a:extLst>
              </a:tr>
              <a:tr h="250976">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620</a:t>
                      </a:r>
                    </a:p>
                  </a:txBody>
                  <a:tcPr marL="6350" marR="6350" marT="6350" marB="0" anchor="b"/>
                </a:tc>
                <a:extLst>
                  <a:ext uri="{0D108BD9-81ED-4DB2-BD59-A6C34878D82A}">
                    <a16:rowId xmlns:a16="http://schemas.microsoft.com/office/drawing/2014/main" val="1917636333"/>
                  </a:ext>
                </a:extLst>
              </a:tr>
            </a:tbl>
          </a:graphicData>
        </a:graphic>
      </p:graphicFrame>
    </p:spTree>
    <p:extLst>
      <p:ext uri="{BB962C8B-B14F-4D97-AF65-F5344CB8AC3E}">
        <p14:creationId xmlns:p14="http://schemas.microsoft.com/office/powerpoint/2010/main" val="416526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0E10B-2075-45C6-83E7-29E612BCA9DA}"/>
              </a:ext>
            </a:extLst>
          </p:cNvPr>
          <p:cNvSpPr>
            <a:spLocks noGrp="1"/>
          </p:cNvSpPr>
          <p:nvPr>
            <p:ph type="title"/>
          </p:nvPr>
        </p:nvSpPr>
        <p:spPr>
          <a:xfrm>
            <a:off x="533400" y="457200"/>
            <a:ext cx="8229600" cy="609599"/>
          </a:xfrm>
        </p:spPr>
        <p:txBody>
          <a:bodyPr>
            <a:normAutofit fontScale="90000"/>
          </a:bodyPr>
          <a:lstStyle/>
          <a:p>
            <a:r>
              <a:rPr lang="en-US" altLang="zh-CN" dirty="0">
                <a:solidFill>
                  <a:srgbClr val="000000"/>
                </a:solidFill>
                <a:latin typeface="Calibri" panose="020F0502020204030204" pitchFamily="34" charset="0"/>
              </a:rPr>
              <a:t>Data Access</a:t>
            </a:r>
            <a:br>
              <a:rPr lang="en-US" altLang="zh-CN" dirty="0">
                <a:solidFill>
                  <a:srgbClr val="000000"/>
                </a:solidFill>
                <a:latin typeface="Calibri" panose="020F0502020204030204" pitchFamily="34" charset="0"/>
              </a:rPr>
            </a:br>
            <a:endParaRPr lang="zh-CN" altLang="en-US" dirty="0"/>
          </a:p>
        </p:txBody>
      </p:sp>
      <p:graphicFrame>
        <p:nvGraphicFramePr>
          <p:cNvPr id="3" name="表格 2">
            <a:extLst>
              <a:ext uri="{FF2B5EF4-FFF2-40B4-BE49-F238E27FC236}">
                <a16:creationId xmlns:a16="http://schemas.microsoft.com/office/drawing/2014/main" id="{BF5569E3-C70F-45CF-A7C0-CECB296FE196}"/>
              </a:ext>
            </a:extLst>
          </p:cNvPr>
          <p:cNvGraphicFramePr>
            <a:graphicFrameLocks noGrp="1"/>
          </p:cNvGraphicFramePr>
          <p:nvPr>
            <p:extLst/>
          </p:nvPr>
        </p:nvGraphicFramePr>
        <p:xfrm>
          <a:off x="762000" y="1752601"/>
          <a:ext cx="3581400" cy="3962395"/>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425769915"/>
                    </a:ext>
                  </a:extLst>
                </a:gridCol>
                <a:gridCol w="1920098">
                  <a:extLst>
                    <a:ext uri="{9D8B030D-6E8A-4147-A177-3AD203B41FA5}">
                      <a16:colId xmlns:a16="http://schemas.microsoft.com/office/drawing/2014/main" val="3118555649"/>
                    </a:ext>
                  </a:extLst>
                </a:gridCol>
              </a:tblGrid>
              <a:tr h="388309">
                <a:tc>
                  <a:txBody>
                    <a:bodyPr/>
                    <a:lstStyle/>
                    <a:p>
                      <a:r>
                        <a:rPr lang="en-US" altLang="zh-CN" dirty="0"/>
                        <a:t>Class of Name</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5171070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ColumnMetaData</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35</a:t>
                      </a:r>
                    </a:p>
                  </a:txBody>
                  <a:tcPr marL="6350" marR="6350" marT="6350" marB="0" anchor="b"/>
                </a:tc>
                <a:extLst>
                  <a:ext uri="{0D108BD9-81ED-4DB2-BD59-A6C34878D82A}">
                    <a16:rowId xmlns:a16="http://schemas.microsoft.com/office/drawing/2014/main" val="3467658202"/>
                  </a:ext>
                </a:extLst>
              </a:tr>
              <a:tr h="256118">
                <a:tc>
                  <a:txBody>
                    <a:bodyPr/>
                    <a:lstStyle/>
                    <a:p>
                      <a:pPr algn="l" fontAlgn="b"/>
                      <a:r>
                        <a:rPr lang="en-US" sz="1100" b="0" i="0" u="none" strike="noStrike" dirty="0" err="1">
                          <a:solidFill>
                            <a:srgbClr val="000000"/>
                          </a:solidFill>
                          <a:effectLst/>
                          <a:latin typeface="Calibri" panose="020F0502020204030204" pitchFamily="34" charset="0"/>
                        </a:rPr>
                        <a:t>ConnectionPool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198</a:t>
                      </a:r>
                    </a:p>
                  </a:txBody>
                  <a:tcPr marL="6350" marR="6350" marT="6350" marB="0" anchor="b"/>
                </a:tc>
                <a:extLst>
                  <a:ext uri="{0D108BD9-81ED-4DB2-BD59-A6C34878D82A}">
                    <a16:rowId xmlns:a16="http://schemas.microsoft.com/office/drawing/2014/main" val="2736472634"/>
                  </a:ext>
                </a:extLst>
              </a:tr>
              <a:tr h="256118">
                <a:tc>
                  <a:txBody>
                    <a:bodyPr/>
                    <a:lstStyle/>
                    <a:p>
                      <a:pPr algn="l" fontAlgn="b"/>
                      <a:r>
                        <a:rPr lang="en-US" sz="1100" b="0" i="0" u="none" strike="noStrike" dirty="0" err="1">
                          <a:solidFill>
                            <a:srgbClr val="000000"/>
                          </a:solidFill>
                          <a:effectLst/>
                          <a:latin typeface="Calibri" panose="020F0502020204030204" pitchFamily="34" charset="0"/>
                        </a:rPr>
                        <a:t>DataSourceInterface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279529872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DataType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2672330133"/>
                  </a:ext>
                </a:extLst>
              </a:tr>
              <a:tr h="244552">
                <a:tc>
                  <a:txBody>
                    <a:bodyPr/>
                    <a:lstStyle/>
                    <a:p>
                      <a:pPr algn="l" fontAlgn="b"/>
                      <a:r>
                        <a:rPr lang="en-US" sz="1100" b="0" i="0" u="none" strike="noStrike" dirty="0" err="1">
                          <a:solidFill>
                            <a:srgbClr val="000000"/>
                          </a:solidFill>
                          <a:effectLst/>
                          <a:latin typeface="Calibri" panose="020F0502020204030204" pitchFamily="34" charset="0"/>
                        </a:rPr>
                        <a:t>FacadeJDBCExecutor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121</a:t>
                      </a:r>
                    </a:p>
                  </a:txBody>
                  <a:tcPr marL="6350" marR="6350" marT="6350" marB="0" anchor="b"/>
                </a:tc>
                <a:extLst>
                  <a:ext uri="{0D108BD9-81ED-4DB2-BD59-A6C34878D82A}">
                    <a16:rowId xmlns:a16="http://schemas.microsoft.com/office/drawing/2014/main" val="3347325534"/>
                  </a:ext>
                </a:extLst>
              </a:tr>
              <a:tr h="256118">
                <a:tc>
                  <a:txBody>
                    <a:bodyPr/>
                    <a:lstStyle/>
                    <a:p>
                      <a:pPr algn="l" fontAlgn="b"/>
                      <a:r>
                        <a:rPr lang="en-US" sz="1100" b="0" i="0" u="none" strike="noStrike" dirty="0" err="1">
                          <a:solidFill>
                            <a:srgbClr val="000000"/>
                          </a:solidFill>
                          <a:effectLst/>
                          <a:latin typeface="Calibri" panose="020F0502020204030204" pitchFamily="34" charset="0"/>
                        </a:rPr>
                        <a:t>JDBCConnectionInfo</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41</a:t>
                      </a:r>
                    </a:p>
                  </a:txBody>
                  <a:tcPr marL="6350" marR="6350" marT="6350" marB="0" anchor="b"/>
                </a:tc>
                <a:extLst>
                  <a:ext uri="{0D108BD9-81ED-4DB2-BD59-A6C34878D82A}">
                    <a16:rowId xmlns:a16="http://schemas.microsoft.com/office/drawing/2014/main" val="1252163638"/>
                  </a:ext>
                </a:extLst>
              </a:tr>
              <a:tr h="256118">
                <a:tc>
                  <a:txBody>
                    <a:bodyPr/>
                    <a:lstStyle/>
                    <a:p>
                      <a:pPr algn="l" fontAlgn="b"/>
                      <a:r>
                        <a:rPr lang="en-US" sz="1100" b="0" i="0" u="none" strike="noStrike" dirty="0" err="1">
                          <a:solidFill>
                            <a:srgbClr val="000000"/>
                          </a:solidFill>
                          <a:effectLst/>
                          <a:latin typeface="Calibri" panose="020F0502020204030204" pitchFamily="34" charset="0"/>
                        </a:rPr>
                        <a:t>MappingObject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18</a:t>
                      </a:r>
                    </a:p>
                  </a:txBody>
                  <a:tcPr marL="6350" marR="6350" marT="6350" marB="0" anchor="b"/>
                </a:tc>
                <a:extLst>
                  <a:ext uri="{0D108BD9-81ED-4DB2-BD59-A6C34878D82A}">
                    <a16:rowId xmlns:a16="http://schemas.microsoft.com/office/drawing/2014/main" val="51232953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PoolBuilder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30</a:t>
                      </a:r>
                    </a:p>
                  </a:txBody>
                  <a:tcPr marL="6350" marR="6350" marT="6350" marB="0" anchor="b"/>
                </a:tc>
                <a:extLst>
                  <a:ext uri="{0D108BD9-81ED-4DB2-BD59-A6C34878D82A}">
                    <a16:rowId xmlns:a16="http://schemas.microsoft.com/office/drawing/2014/main" val="3789847744"/>
                  </a:ext>
                </a:extLst>
              </a:tr>
              <a:tr h="256118">
                <a:tc>
                  <a:txBody>
                    <a:bodyPr/>
                    <a:lstStyle/>
                    <a:p>
                      <a:pPr algn="l" fontAlgn="b"/>
                      <a:r>
                        <a:rPr lang="en-US" sz="1100" b="0" i="0" u="none" strike="noStrike" dirty="0" err="1">
                          <a:solidFill>
                            <a:srgbClr val="000000"/>
                          </a:solidFill>
                          <a:effectLst/>
                          <a:latin typeface="Calibri" panose="020F0502020204030204" pitchFamily="34" charset="0"/>
                        </a:rPr>
                        <a:t>PoolConfigure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380236213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SQLConstructor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192</a:t>
                      </a:r>
                    </a:p>
                  </a:txBody>
                  <a:tcPr marL="6350" marR="6350" marT="6350" marB="0" anchor="b"/>
                </a:tc>
                <a:extLst>
                  <a:ext uri="{0D108BD9-81ED-4DB2-BD59-A6C34878D82A}">
                    <a16:rowId xmlns:a16="http://schemas.microsoft.com/office/drawing/2014/main" val="1871616779"/>
                  </a:ext>
                </a:extLst>
              </a:tr>
              <a:tr h="256118">
                <a:tc>
                  <a:txBody>
                    <a:bodyPr/>
                    <a:lstStyle/>
                    <a:p>
                      <a:pPr algn="l" fontAlgn="b"/>
                      <a:r>
                        <a:rPr lang="en-US" sz="1100" b="0" i="0" u="none" strike="noStrike" dirty="0" err="1">
                          <a:solidFill>
                            <a:srgbClr val="000000"/>
                          </a:solidFill>
                          <a:effectLst/>
                          <a:latin typeface="Calibri" panose="020F0502020204030204" pitchFamily="34" charset="0"/>
                        </a:rPr>
                        <a:t>TableMetaData</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3795488519"/>
                  </a:ext>
                </a:extLst>
              </a:tr>
              <a:tr h="256118">
                <a:tc>
                  <a:txBody>
                    <a:bodyPr/>
                    <a:lstStyle/>
                    <a:p>
                      <a:pPr algn="l" fontAlgn="b"/>
                      <a:r>
                        <a:rPr lang="en-US" sz="1100" b="0" i="0" u="none" strike="noStrike" dirty="0" err="1">
                          <a:solidFill>
                            <a:srgbClr val="000000"/>
                          </a:solidFill>
                          <a:effectLst/>
                          <a:latin typeface="Calibri" panose="020F0502020204030204" pitchFamily="34" charset="0"/>
                        </a:rPr>
                        <a:t>IDataAccess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2764349228"/>
                  </a:ext>
                </a:extLst>
              </a:tr>
              <a:tr h="256118">
                <a:tc>
                  <a:txBody>
                    <a:bodyPr/>
                    <a:lstStyle/>
                    <a:p>
                      <a:pPr algn="l" fontAlgn="b"/>
                      <a:r>
                        <a:rPr lang="en-US" sz="1100" b="0" i="0" u="none" strike="noStrike" dirty="0" err="1">
                          <a:solidFill>
                            <a:srgbClr val="000000"/>
                          </a:solidFill>
                          <a:effectLst/>
                          <a:latin typeface="Calibri" panose="020F0502020204030204" pitchFamily="34" charset="0"/>
                        </a:rPr>
                        <a:t>GenericDaoAccess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26</a:t>
                      </a:r>
                    </a:p>
                  </a:txBody>
                  <a:tcPr marL="6350" marR="6350" marT="6350" marB="0" anchor="b"/>
                </a:tc>
                <a:extLst>
                  <a:ext uri="{0D108BD9-81ED-4DB2-BD59-A6C34878D82A}">
                    <a16:rowId xmlns:a16="http://schemas.microsoft.com/office/drawing/2014/main" val="1233774593"/>
                  </a:ext>
                </a:extLst>
              </a:tr>
              <a:tr h="256118">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742</a:t>
                      </a:r>
                    </a:p>
                  </a:txBody>
                  <a:tcPr marL="6350" marR="6350" marT="6350" marB="0" anchor="b"/>
                </a:tc>
                <a:extLst>
                  <a:ext uri="{0D108BD9-81ED-4DB2-BD59-A6C34878D82A}">
                    <a16:rowId xmlns:a16="http://schemas.microsoft.com/office/drawing/2014/main" val="3929160988"/>
                  </a:ext>
                </a:extLst>
              </a:tr>
            </a:tbl>
          </a:graphicData>
        </a:graphic>
      </p:graphicFrame>
      <p:graphicFrame>
        <p:nvGraphicFramePr>
          <p:cNvPr id="4" name="表格 3">
            <a:extLst>
              <a:ext uri="{FF2B5EF4-FFF2-40B4-BE49-F238E27FC236}">
                <a16:creationId xmlns:a16="http://schemas.microsoft.com/office/drawing/2014/main" id="{56A1B774-F53D-4A6C-B4A5-95EB632432BC}"/>
              </a:ext>
            </a:extLst>
          </p:cNvPr>
          <p:cNvGraphicFramePr>
            <a:graphicFrameLocks noGrp="1"/>
          </p:cNvGraphicFramePr>
          <p:nvPr>
            <p:extLst/>
          </p:nvPr>
        </p:nvGraphicFramePr>
        <p:xfrm>
          <a:off x="4953000" y="1755560"/>
          <a:ext cx="3581400" cy="1393008"/>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1777177683"/>
                    </a:ext>
                  </a:extLst>
                </a:gridCol>
                <a:gridCol w="1920098">
                  <a:extLst>
                    <a:ext uri="{9D8B030D-6E8A-4147-A177-3AD203B41FA5}">
                      <a16:colId xmlns:a16="http://schemas.microsoft.com/office/drawing/2014/main" val="1485153626"/>
                    </a:ext>
                  </a:extLst>
                </a:gridCol>
              </a:tblGrid>
              <a:tr h="380513">
                <a:tc>
                  <a:txBody>
                    <a:bodyPr/>
                    <a:lstStyle/>
                    <a:p>
                      <a:r>
                        <a:rPr lang="en-US" altLang="zh-CN" dirty="0"/>
                        <a:t>Class Name</a:t>
                      </a:r>
                    </a:p>
                    <a:p>
                      <a:r>
                        <a:rPr lang="en-US" altLang="zh-CN" dirty="0"/>
                        <a:t>(Log)</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39341780"/>
                  </a:ext>
                </a:extLst>
              </a:tr>
              <a:tr h="250976">
                <a:tc>
                  <a:txBody>
                    <a:bodyPr/>
                    <a:lstStyle/>
                    <a:p>
                      <a:pPr algn="l" fontAlgn="b"/>
                      <a:r>
                        <a:rPr lang="en-US" sz="1100" b="0" i="0" u="none" strike="noStrike" dirty="0" err="1">
                          <a:solidFill>
                            <a:srgbClr val="000000"/>
                          </a:solidFill>
                          <a:effectLst/>
                          <a:latin typeface="Calibri" panose="020F0502020204030204" pitchFamily="34" charset="0"/>
                        </a:rPr>
                        <a:t>ILogFunctorCommand</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313610859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TransactionLogFunctor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34</a:t>
                      </a:r>
                    </a:p>
                  </a:txBody>
                  <a:tcPr marL="6350" marR="6350" marT="6350" marB="0" anchor="b"/>
                </a:tc>
                <a:extLst>
                  <a:ext uri="{0D108BD9-81ED-4DB2-BD59-A6C34878D82A}">
                    <a16:rowId xmlns:a16="http://schemas.microsoft.com/office/drawing/2014/main" val="2053795196"/>
                  </a:ext>
                </a:extLst>
              </a:tr>
              <a:tr h="250976">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39</a:t>
                      </a:r>
                    </a:p>
                  </a:txBody>
                  <a:tcPr marL="6350" marR="6350" marT="6350" marB="0" anchor="b"/>
                </a:tc>
                <a:extLst>
                  <a:ext uri="{0D108BD9-81ED-4DB2-BD59-A6C34878D82A}">
                    <a16:rowId xmlns:a16="http://schemas.microsoft.com/office/drawing/2014/main" val="1917636333"/>
                  </a:ext>
                </a:extLst>
              </a:tr>
            </a:tbl>
          </a:graphicData>
        </a:graphic>
      </p:graphicFrame>
    </p:spTree>
    <p:extLst>
      <p:ext uri="{BB962C8B-B14F-4D97-AF65-F5344CB8AC3E}">
        <p14:creationId xmlns:p14="http://schemas.microsoft.com/office/powerpoint/2010/main" val="335978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6ADDB-D83D-466B-8737-0D52D77B4640}"/>
              </a:ext>
            </a:extLst>
          </p:cNvPr>
          <p:cNvSpPr>
            <a:spLocks noGrp="1"/>
          </p:cNvSpPr>
          <p:nvPr>
            <p:ph type="title"/>
          </p:nvPr>
        </p:nvSpPr>
        <p:spPr/>
        <p:txBody>
          <a:bodyPr>
            <a:normAutofit/>
          </a:bodyPr>
          <a:lstStyle/>
          <a:p>
            <a:r>
              <a:rPr lang="en-US" altLang="zh-CN" dirty="0"/>
              <a:t>User cases for Recommendation</a:t>
            </a:r>
            <a:endParaRPr lang="zh-CN" altLang="en-US" dirty="0"/>
          </a:p>
        </p:txBody>
      </p:sp>
      <p:pic>
        <p:nvPicPr>
          <p:cNvPr id="3" name="图片 2">
            <a:extLst>
              <a:ext uri="{FF2B5EF4-FFF2-40B4-BE49-F238E27FC236}">
                <a16:creationId xmlns:a16="http://schemas.microsoft.com/office/drawing/2014/main" id="{435CEC96-0EFC-415D-8FDA-0670976306D0}"/>
              </a:ext>
            </a:extLst>
          </p:cNvPr>
          <p:cNvPicPr>
            <a:picLocks noChangeAspect="1"/>
          </p:cNvPicPr>
          <p:nvPr/>
        </p:nvPicPr>
        <p:blipFill>
          <a:blip r:embed="rId2"/>
          <a:stretch>
            <a:fillRect/>
          </a:stretch>
        </p:blipFill>
        <p:spPr>
          <a:xfrm>
            <a:off x="533400" y="1789699"/>
            <a:ext cx="7772399" cy="4458701"/>
          </a:xfrm>
          <a:prstGeom prst="rect">
            <a:avLst/>
          </a:prstGeom>
        </p:spPr>
      </p:pic>
    </p:spTree>
    <p:extLst>
      <p:ext uri="{BB962C8B-B14F-4D97-AF65-F5344CB8AC3E}">
        <p14:creationId xmlns:p14="http://schemas.microsoft.com/office/powerpoint/2010/main" val="3371582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927C9-533B-45CB-BB54-0ACE7CF4AD79}"/>
              </a:ext>
            </a:extLst>
          </p:cNvPr>
          <p:cNvSpPr>
            <a:spLocks noGrp="1"/>
          </p:cNvSpPr>
          <p:nvPr>
            <p:ph type="title"/>
          </p:nvPr>
        </p:nvSpPr>
        <p:spPr/>
        <p:txBody>
          <a:bodyPr/>
          <a:lstStyle/>
          <a:p>
            <a:r>
              <a:rPr lang="en-US" altLang="zh-CN" dirty="0"/>
              <a:t>Work Conclusion</a:t>
            </a:r>
            <a:endParaRPr lang="zh-CN" altLang="en-US" dirty="0"/>
          </a:p>
        </p:txBody>
      </p:sp>
      <p:sp>
        <p:nvSpPr>
          <p:cNvPr id="3" name="内容占位符 2">
            <a:extLst>
              <a:ext uri="{FF2B5EF4-FFF2-40B4-BE49-F238E27FC236}">
                <a16:creationId xmlns:a16="http://schemas.microsoft.com/office/drawing/2014/main" id="{431521B0-1E15-4058-8F96-C256F204B129}"/>
              </a:ext>
            </a:extLst>
          </p:cNvPr>
          <p:cNvSpPr>
            <a:spLocks noGrp="1"/>
          </p:cNvSpPr>
          <p:nvPr>
            <p:ph sz="quarter" idx="1"/>
          </p:nvPr>
        </p:nvSpPr>
        <p:spPr>
          <a:xfrm>
            <a:off x="612648" y="1600200"/>
            <a:ext cx="8153400" cy="5029200"/>
          </a:xfrm>
        </p:spPr>
        <p:txBody>
          <a:bodyPr>
            <a:normAutofit lnSpcReduction="10000"/>
          </a:bodyPr>
          <a:lstStyle/>
          <a:p>
            <a:r>
              <a:rPr lang="en-US" altLang="zh-CN" dirty="0"/>
              <a:t>Implemented </a:t>
            </a:r>
          </a:p>
          <a:p>
            <a:pPr marL="0" indent="0">
              <a:buNone/>
            </a:pPr>
            <a:r>
              <a:rPr lang="en-US" altLang="zh-CN" dirty="0"/>
              <a:t> </a:t>
            </a:r>
            <a:r>
              <a:rPr lang="en-US" altLang="zh-CN" dirty="0" err="1"/>
              <a:t>DataAccess</a:t>
            </a:r>
            <a:r>
              <a:rPr lang="en-US" altLang="zh-CN" dirty="0"/>
              <a:t>:  </a:t>
            </a:r>
          </a:p>
          <a:p>
            <a:pPr marL="0" indent="0">
              <a:buNone/>
            </a:pPr>
            <a:r>
              <a:rPr lang="en-US" altLang="zh-CN" dirty="0"/>
              <a:t>          Connection Pool</a:t>
            </a:r>
          </a:p>
          <a:p>
            <a:pPr marL="0" indent="0">
              <a:buNone/>
            </a:pPr>
            <a:r>
              <a:rPr lang="en-US" altLang="zh-CN" dirty="0"/>
              <a:t>          </a:t>
            </a:r>
            <a:r>
              <a:rPr lang="en-US" altLang="zh-CN" dirty="0" err="1"/>
              <a:t>FacadeJDBC</a:t>
            </a:r>
            <a:r>
              <a:rPr lang="en-US" altLang="zh-CN" dirty="0"/>
              <a:t> Access</a:t>
            </a:r>
          </a:p>
          <a:p>
            <a:pPr marL="0" indent="0">
              <a:buNone/>
            </a:pPr>
            <a:r>
              <a:rPr lang="en-US" altLang="zh-CN" dirty="0"/>
              <a:t> Recommendation: </a:t>
            </a:r>
          </a:p>
          <a:p>
            <a:pPr marL="0" indent="0">
              <a:buNone/>
            </a:pPr>
            <a:r>
              <a:rPr lang="en-US" altLang="zh-CN" dirty="0"/>
              <a:t>      A simple framework</a:t>
            </a:r>
          </a:p>
          <a:p>
            <a:pPr marL="0" indent="0">
              <a:buNone/>
            </a:pPr>
            <a:r>
              <a:rPr lang="en-US" altLang="zh-CN" dirty="0"/>
              <a:t>      Two algorithms for recommendations </a:t>
            </a:r>
          </a:p>
          <a:p>
            <a:endParaRPr lang="en-US" altLang="zh-CN" dirty="0"/>
          </a:p>
          <a:p>
            <a:r>
              <a:rPr lang="en-US" altLang="zh-CN" dirty="0"/>
              <a:t>Not done: Run out of time to final integrate into the application</a:t>
            </a:r>
            <a:endParaRPr lang="zh-CN" altLang="en-US" dirty="0"/>
          </a:p>
        </p:txBody>
      </p:sp>
    </p:spTree>
    <p:extLst>
      <p:ext uri="{BB962C8B-B14F-4D97-AF65-F5344CB8AC3E}">
        <p14:creationId xmlns:p14="http://schemas.microsoft.com/office/powerpoint/2010/main" val="252893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F842F-C27B-4BA7-9B9C-E19FEA35A5D1}"/>
              </a:ext>
            </a:extLst>
          </p:cNvPr>
          <p:cNvSpPr>
            <a:spLocks noGrp="1"/>
          </p:cNvSpPr>
          <p:nvPr>
            <p:ph type="title"/>
          </p:nvPr>
        </p:nvSpPr>
        <p:spPr/>
        <p:txBody>
          <a:bodyPr/>
          <a:lstStyle/>
          <a:p>
            <a:r>
              <a:rPr lang="en-US" altLang="zh-CN" dirty="0"/>
              <a:t>Experience and Lessons</a:t>
            </a:r>
            <a:endParaRPr lang="zh-CN" altLang="en-US" dirty="0"/>
          </a:p>
        </p:txBody>
      </p:sp>
      <p:sp>
        <p:nvSpPr>
          <p:cNvPr id="3" name="内容占位符 2">
            <a:extLst>
              <a:ext uri="{FF2B5EF4-FFF2-40B4-BE49-F238E27FC236}">
                <a16:creationId xmlns:a16="http://schemas.microsoft.com/office/drawing/2014/main" id="{77834481-5224-4C23-ACE8-6BB4163395E0}"/>
              </a:ext>
            </a:extLst>
          </p:cNvPr>
          <p:cNvSpPr>
            <a:spLocks noGrp="1"/>
          </p:cNvSpPr>
          <p:nvPr>
            <p:ph sz="quarter" idx="1"/>
          </p:nvPr>
        </p:nvSpPr>
        <p:spPr/>
        <p:txBody>
          <a:bodyPr/>
          <a:lstStyle/>
          <a:p>
            <a:r>
              <a:rPr lang="en-US" altLang="zh-CN" dirty="0"/>
              <a:t>It’s better to finish the application first and then</a:t>
            </a:r>
          </a:p>
          <a:p>
            <a:pPr marL="0" indent="0">
              <a:buNone/>
            </a:pPr>
            <a:r>
              <a:rPr lang="en-US" altLang="zh-CN" dirty="0"/>
              <a:t>   extract the framework</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79151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6EBCF-A817-45EB-ACD4-1E156583F76E}"/>
              </a:ext>
            </a:extLst>
          </p:cNvPr>
          <p:cNvSpPr>
            <a:spLocks noGrp="1"/>
          </p:cNvSpPr>
          <p:nvPr>
            <p:ph type="title"/>
          </p:nvPr>
        </p:nvSpPr>
        <p:spPr/>
        <p:txBody>
          <a:bodyPr/>
          <a:lstStyle/>
          <a:p>
            <a:r>
              <a:rPr lang="en-US" altLang="zh-CN" dirty="0"/>
              <a:t>Collaborative filtering</a:t>
            </a:r>
            <a:endParaRPr lang="zh-CN" altLang="en-US" dirty="0"/>
          </a:p>
        </p:txBody>
      </p:sp>
      <p:sp>
        <p:nvSpPr>
          <p:cNvPr id="3" name="内容占位符 2">
            <a:extLst>
              <a:ext uri="{FF2B5EF4-FFF2-40B4-BE49-F238E27FC236}">
                <a16:creationId xmlns:a16="http://schemas.microsoft.com/office/drawing/2014/main" id="{2F8EAD98-1944-4DD8-B56F-E732B1BE2F64}"/>
              </a:ext>
            </a:extLst>
          </p:cNvPr>
          <p:cNvSpPr>
            <a:spLocks noGrp="1"/>
          </p:cNvSpPr>
          <p:nvPr>
            <p:ph sz="quarter" idx="1"/>
          </p:nvPr>
        </p:nvSpPr>
        <p:spPr/>
        <p:txBody>
          <a:bodyPr>
            <a:normAutofit fontScale="47500" lnSpcReduction="20000"/>
          </a:bodyPr>
          <a:lstStyle/>
          <a:p>
            <a:r>
              <a:rPr lang="en-US" altLang="zh-CN" sz="3200"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public</a:t>
            </a:r>
            <a:r>
              <a:rPr lang="en-US" altLang="zh-CN" sz="3200" b="1"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final</a:t>
            </a:r>
            <a:r>
              <a:rPr lang="en-US" altLang="zh-CN" sz="3200" b="1"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static</a:t>
            </a:r>
            <a:r>
              <a:rPr lang="en-US" altLang="zh-CN" sz="3200" b="1" dirty="0">
                <a:solidFill>
                  <a:srgbClr val="000000"/>
                </a:solidFill>
                <a:latin typeface="Consolas" panose="020B0609020204030204" pitchFamily="49" charset="0"/>
              </a:rPr>
              <a:t> </a:t>
            </a:r>
            <a:r>
              <a:rPr lang="en-US" altLang="zh-CN" sz="3200" b="1" dirty="0" err="1">
                <a:solidFill>
                  <a:srgbClr val="7F0055"/>
                </a:solidFill>
                <a:latin typeface="Consolas" panose="020B0609020204030204" pitchFamily="49" charset="0"/>
              </a:rPr>
              <a:t>int</a:t>
            </a:r>
            <a:r>
              <a:rPr lang="en-US" altLang="zh-CN" sz="3200" b="1" dirty="0">
                <a:solidFill>
                  <a:srgbClr val="000000"/>
                </a:solidFill>
                <a:latin typeface="Consolas" panose="020B0609020204030204" pitchFamily="49" charset="0"/>
              </a:rPr>
              <a:t> </a:t>
            </a:r>
            <a:r>
              <a:rPr lang="en-US" altLang="zh-CN" sz="3200" b="1" i="1" dirty="0" err="1">
                <a:solidFill>
                  <a:srgbClr val="0000C0"/>
                </a:solidFill>
                <a:latin typeface="Consolas" panose="020B0609020204030204" pitchFamily="49" charset="0"/>
              </a:rPr>
              <a:t>customerNo</a:t>
            </a:r>
            <a:r>
              <a:rPr lang="en-US" altLang="zh-CN" sz="3200" b="1" i="1" dirty="0">
                <a:solidFill>
                  <a:srgbClr val="000000"/>
                </a:solidFill>
                <a:latin typeface="Consolas" panose="020B0609020204030204" pitchFamily="49" charset="0"/>
              </a:rPr>
              <a:t> = 10;</a:t>
            </a:r>
          </a:p>
          <a:p>
            <a:r>
              <a:rPr lang="en-US" altLang="zh-CN" sz="3200"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public</a:t>
            </a:r>
            <a:r>
              <a:rPr lang="en-US" altLang="zh-CN" sz="3200" b="1"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final</a:t>
            </a:r>
            <a:r>
              <a:rPr lang="en-US" altLang="zh-CN" sz="3200" b="1"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static</a:t>
            </a:r>
            <a:r>
              <a:rPr lang="en-US" altLang="zh-CN" sz="3200" b="1" dirty="0">
                <a:solidFill>
                  <a:srgbClr val="000000"/>
                </a:solidFill>
                <a:latin typeface="Consolas" panose="020B0609020204030204" pitchFamily="49" charset="0"/>
              </a:rPr>
              <a:t> </a:t>
            </a:r>
            <a:r>
              <a:rPr lang="en-US" altLang="zh-CN" sz="3200" b="1" dirty="0" err="1">
                <a:solidFill>
                  <a:srgbClr val="7F0055"/>
                </a:solidFill>
                <a:latin typeface="Consolas" panose="020B0609020204030204" pitchFamily="49" charset="0"/>
              </a:rPr>
              <a:t>int</a:t>
            </a:r>
            <a:r>
              <a:rPr lang="en-US" altLang="zh-CN" sz="3200" b="1" dirty="0">
                <a:solidFill>
                  <a:srgbClr val="000000"/>
                </a:solidFill>
                <a:latin typeface="Consolas" panose="020B0609020204030204" pitchFamily="49" charset="0"/>
              </a:rPr>
              <a:t> </a:t>
            </a:r>
            <a:r>
              <a:rPr lang="en-US" altLang="zh-CN" sz="3200" b="1" i="1" dirty="0" err="1">
                <a:solidFill>
                  <a:srgbClr val="0000C0"/>
                </a:solidFill>
                <a:latin typeface="Consolas" panose="020B0609020204030204" pitchFamily="49" charset="0"/>
              </a:rPr>
              <a:t>productNo</a:t>
            </a:r>
            <a:r>
              <a:rPr lang="en-US" altLang="zh-CN" sz="3200" b="1" i="1" dirty="0">
                <a:solidFill>
                  <a:srgbClr val="000000"/>
                </a:solidFill>
                <a:latin typeface="Consolas" panose="020B0609020204030204" pitchFamily="49" charset="0"/>
              </a:rPr>
              <a:t> = 11;</a:t>
            </a:r>
          </a:p>
          <a:p>
            <a:r>
              <a:rPr lang="en-US" altLang="zh-CN" sz="3200"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public</a:t>
            </a:r>
            <a:r>
              <a:rPr lang="en-US" altLang="zh-CN" sz="3200" b="1"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final</a:t>
            </a:r>
            <a:r>
              <a:rPr lang="en-US" altLang="zh-CN" sz="3200" b="1"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static</a:t>
            </a:r>
            <a:r>
              <a:rPr lang="en-US" altLang="zh-CN" sz="3200" b="1" dirty="0">
                <a:solidFill>
                  <a:srgbClr val="000000"/>
                </a:solidFill>
                <a:latin typeface="Consolas" panose="020B0609020204030204" pitchFamily="49" charset="0"/>
              </a:rPr>
              <a:t> </a:t>
            </a:r>
            <a:r>
              <a:rPr lang="en-US" altLang="zh-CN" sz="3200" b="1" dirty="0">
                <a:solidFill>
                  <a:srgbClr val="7F0055"/>
                </a:solidFill>
                <a:latin typeface="Consolas" panose="020B0609020204030204" pitchFamily="49" charset="0"/>
              </a:rPr>
              <a:t>double</a:t>
            </a:r>
            <a:r>
              <a:rPr lang="en-US" altLang="zh-CN" sz="3200" b="1" dirty="0">
                <a:solidFill>
                  <a:srgbClr val="000000"/>
                </a:solidFill>
                <a:latin typeface="Consolas" panose="020B0609020204030204" pitchFamily="49" charset="0"/>
              </a:rPr>
              <a:t>[][] </a:t>
            </a:r>
            <a:r>
              <a:rPr lang="en-US" altLang="zh-CN" sz="3200" b="1" i="1" dirty="0" err="1">
                <a:solidFill>
                  <a:srgbClr val="0000C0"/>
                </a:solidFill>
                <a:highlight>
                  <a:srgbClr val="F0D8A8"/>
                </a:highlight>
                <a:latin typeface="Consolas" panose="020B0609020204030204" pitchFamily="49" charset="0"/>
              </a:rPr>
              <a:t>rateScore</a:t>
            </a:r>
            <a:r>
              <a:rPr lang="en-US" altLang="zh-CN" sz="3200" b="1" i="1" dirty="0">
                <a:solidFill>
                  <a:srgbClr val="000000"/>
                </a:solidFill>
                <a:highlight>
                  <a:srgbClr val="F0D8A8"/>
                </a:highlight>
                <a:latin typeface="Consolas" panose="020B0609020204030204" pitchFamily="49" charset="0"/>
              </a:rPr>
              <a:t> = {</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{3.4, 3.5, 3.6, 3.7, 3.8, 3.9, 4.0, 4.1, 4.2, 4.3, 4.23},</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{0, 1, 2, 3, 4, 5, 6, 7, 8, 9, 3},</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{0, 1, 2, 3, 4, 5, 6, 7, 8, 9, 3},</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{3.45, 3.5, 3.6, 3.7, 3.8, 3.99, 4.10, 4.19, 4.2, 4.3, 4.2},</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{0, 1, 2, 3, 4, 5, 6, 7, 8, 9, 4},</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{0, 1, 2, 3, 4, 5, 6, 7, 8, 9, 4},</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{0, 1, 2, 3, 4, 5, 6, 7, 8, 9, 3},</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{3.46, 3.58, 3.69, 3.7, 3.80, 3.96, 4.07, 4.15, 4.28, 4.33, 4.3},</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{0, 1, 2, 3, 4, 5, 6, 7, 8, 9, 3},</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{0, 1, 2, 3, 4, 5, 6, 7, 8, 9, 3}</a:t>
            </a:r>
          </a:p>
          <a:p>
            <a:r>
              <a:rPr lang="zh-CN" altLang="en-US" sz="3200" dirty="0">
                <a:solidFill>
                  <a:srgbClr val="000000"/>
                </a:solidFill>
                <a:latin typeface="Consolas" panose="020B0609020204030204" pitchFamily="49" charset="0"/>
              </a:rPr>
              <a:t>    </a:t>
            </a:r>
            <a:r>
              <a:rPr lang="en-US" altLang="zh-CN" sz="3200"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305487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27437-105B-4121-94EF-33022D3D0E74}"/>
              </a:ext>
            </a:extLst>
          </p:cNvPr>
          <p:cNvSpPr>
            <a:spLocks noGrp="1"/>
          </p:cNvSpPr>
          <p:nvPr>
            <p:ph type="title"/>
          </p:nvPr>
        </p:nvSpPr>
        <p:spPr/>
        <p:txBody>
          <a:bodyPr/>
          <a:lstStyle/>
          <a:p>
            <a:r>
              <a:rPr lang="en-US" altLang="zh-CN" dirty="0"/>
              <a:t>Co Occurrence</a:t>
            </a:r>
            <a:endParaRPr lang="zh-CN" altLang="en-US" dirty="0"/>
          </a:p>
        </p:txBody>
      </p:sp>
      <p:sp>
        <p:nvSpPr>
          <p:cNvPr id="3" name="内容占位符 2">
            <a:extLst>
              <a:ext uri="{FF2B5EF4-FFF2-40B4-BE49-F238E27FC236}">
                <a16:creationId xmlns:a16="http://schemas.microsoft.com/office/drawing/2014/main" id="{A6CC3A6B-D68E-4ABF-8287-CD43473B10E5}"/>
              </a:ext>
            </a:extLst>
          </p:cNvPr>
          <p:cNvSpPr>
            <a:spLocks noGrp="1"/>
          </p:cNvSpPr>
          <p:nvPr>
            <p:ph sz="quarter" idx="1"/>
          </p:nvPr>
        </p:nvSpPr>
        <p:spPr/>
        <p:txBody>
          <a:bodyPr/>
          <a:lstStyle/>
          <a:p>
            <a:r>
              <a:rPr lang="en-US" altLang="zh-CN" dirty="0"/>
              <a:t>book1 book2 book3 book5 book6 book8 book2</a:t>
            </a:r>
          </a:p>
          <a:p>
            <a:r>
              <a:rPr lang="en-US" altLang="zh-CN" dirty="0"/>
              <a:t>book3 book4 book6 book8 book4 book3 book9</a:t>
            </a:r>
          </a:p>
          <a:p>
            <a:r>
              <a:rPr lang="en-US" altLang="zh-CN" dirty="0"/>
              <a:t>book2 book3 book4 book5 book6 book8 book7</a:t>
            </a:r>
            <a:endParaRPr lang="zh-CN" altLang="en-US" dirty="0"/>
          </a:p>
        </p:txBody>
      </p:sp>
    </p:spTree>
    <p:extLst>
      <p:ext uri="{BB962C8B-B14F-4D97-AF65-F5344CB8AC3E}">
        <p14:creationId xmlns:p14="http://schemas.microsoft.com/office/powerpoint/2010/main" val="20391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D7B18-2087-412A-B741-8A06776BC4F4}"/>
              </a:ext>
            </a:extLst>
          </p:cNvPr>
          <p:cNvSpPr>
            <a:spLocks noGrp="1"/>
          </p:cNvSpPr>
          <p:nvPr>
            <p:ph type="title"/>
          </p:nvPr>
        </p:nvSpPr>
        <p:spPr/>
        <p:txBody>
          <a:bodyPr/>
          <a:lstStyle/>
          <a:p>
            <a:r>
              <a:rPr lang="en-US" altLang="zh-CN" dirty="0"/>
              <a:t>Use cases for Data Access</a:t>
            </a:r>
            <a:endParaRPr lang="zh-CN" altLang="en-US" dirty="0"/>
          </a:p>
        </p:txBody>
      </p:sp>
      <p:pic>
        <p:nvPicPr>
          <p:cNvPr id="3" name="图片 2">
            <a:extLst>
              <a:ext uri="{FF2B5EF4-FFF2-40B4-BE49-F238E27FC236}">
                <a16:creationId xmlns:a16="http://schemas.microsoft.com/office/drawing/2014/main" id="{46E392DF-6CCB-4B73-A303-8D54725BE837}"/>
              </a:ext>
            </a:extLst>
          </p:cNvPr>
          <p:cNvPicPr>
            <a:picLocks noChangeAspect="1"/>
          </p:cNvPicPr>
          <p:nvPr/>
        </p:nvPicPr>
        <p:blipFill>
          <a:blip r:embed="rId2"/>
          <a:stretch>
            <a:fillRect/>
          </a:stretch>
        </p:blipFill>
        <p:spPr>
          <a:xfrm>
            <a:off x="2057400" y="2667000"/>
            <a:ext cx="4495800" cy="2438400"/>
          </a:xfrm>
          <a:prstGeom prst="rect">
            <a:avLst/>
          </a:prstGeom>
        </p:spPr>
      </p:pic>
    </p:spTree>
    <p:extLst>
      <p:ext uri="{BB962C8B-B14F-4D97-AF65-F5344CB8AC3E}">
        <p14:creationId xmlns:p14="http://schemas.microsoft.com/office/powerpoint/2010/main" val="114847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Factory method</a:t>
            </a:r>
            <a:endParaRPr lang="zh-CN" altLang="en-US" dirty="0"/>
          </a:p>
        </p:txBody>
      </p:sp>
      <p:pic>
        <p:nvPicPr>
          <p:cNvPr id="4" name="图片 3">
            <a:extLst>
              <a:ext uri="{FF2B5EF4-FFF2-40B4-BE49-F238E27FC236}">
                <a16:creationId xmlns:a16="http://schemas.microsoft.com/office/drawing/2014/main" id="{3943C3CF-A2E4-4BE5-AECE-9B60DE6E447B}"/>
              </a:ext>
            </a:extLst>
          </p:cNvPr>
          <p:cNvPicPr>
            <a:picLocks noChangeAspect="1"/>
          </p:cNvPicPr>
          <p:nvPr/>
        </p:nvPicPr>
        <p:blipFill>
          <a:blip r:embed="rId2"/>
          <a:stretch>
            <a:fillRect/>
          </a:stretch>
        </p:blipFill>
        <p:spPr>
          <a:xfrm>
            <a:off x="838200" y="2209800"/>
            <a:ext cx="7288501" cy="3446734"/>
          </a:xfrm>
          <a:prstGeom prst="rect">
            <a:avLst/>
          </a:prstGeom>
        </p:spPr>
      </p:pic>
    </p:spTree>
    <p:extLst>
      <p:ext uri="{BB962C8B-B14F-4D97-AF65-F5344CB8AC3E}">
        <p14:creationId xmlns:p14="http://schemas.microsoft.com/office/powerpoint/2010/main" val="59444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Strategy</a:t>
            </a:r>
            <a:endParaRPr lang="zh-CN" altLang="en-US" dirty="0"/>
          </a:p>
        </p:txBody>
      </p:sp>
      <p:pic>
        <p:nvPicPr>
          <p:cNvPr id="3" name="图片 2">
            <a:extLst>
              <a:ext uri="{FF2B5EF4-FFF2-40B4-BE49-F238E27FC236}">
                <a16:creationId xmlns:a16="http://schemas.microsoft.com/office/drawing/2014/main" id="{424AB26D-0BF8-49D9-9F8B-561AE2B140FA}"/>
              </a:ext>
            </a:extLst>
          </p:cNvPr>
          <p:cNvPicPr>
            <a:picLocks noChangeAspect="1"/>
          </p:cNvPicPr>
          <p:nvPr/>
        </p:nvPicPr>
        <p:blipFill>
          <a:blip r:embed="rId2"/>
          <a:stretch>
            <a:fillRect/>
          </a:stretch>
        </p:blipFill>
        <p:spPr>
          <a:xfrm>
            <a:off x="1221224" y="1980466"/>
            <a:ext cx="6701551" cy="3124934"/>
          </a:xfrm>
          <a:prstGeom prst="rect">
            <a:avLst/>
          </a:prstGeom>
        </p:spPr>
      </p:pic>
    </p:spTree>
    <p:extLst>
      <p:ext uri="{BB962C8B-B14F-4D97-AF65-F5344CB8AC3E}">
        <p14:creationId xmlns:p14="http://schemas.microsoft.com/office/powerpoint/2010/main" val="188459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9F7CD-2F7A-4843-B76A-6AB471CFCD5E}"/>
              </a:ext>
            </a:extLst>
          </p:cNvPr>
          <p:cNvSpPr>
            <a:spLocks noGrp="1"/>
          </p:cNvSpPr>
          <p:nvPr>
            <p:ph type="title"/>
          </p:nvPr>
        </p:nvSpPr>
        <p:spPr/>
        <p:txBody>
          <a:bodyPr>
            <a:normAutofit fontScale="90000"/>
          </a:bodyPr>
          <a:lstStyle/>
          <a:p>
            <a:r>
              <a:rPr lang="en-US" altLang="zh-CN" dirty="0"/>
              <a:t>Similarity computation between users</a:t>
            </a:r>
            <a:endParaRPr lang="zh-CN" altLang="en-US" dirty="0"/>
          </a:p>
        </p:txBody>
      </p:sp>
      <p:sp>
        <p:nvSpPr>
          <p:cNvPr id="3" name="内容占位符 2">
            <a:extLst>
              <a:ext uri="{FF2B5EF4-FFF2-40B4-BE49-F238E27FC236}">
                <a16:creationId xmlns:a16="http://schemas.microsoft.com/office/drawing/2014/main" id="{220E855B-BE5A-4F97-AAE5-857B36676F51}"/>
              </a:ext>
            </a:extLst>
          </p:cNvPr>
          <p:cNvSpPr>
            <a:spLocks noGrp="1"/>
          </p:cNvSpPr>
          <p:nvPr>
            <p:ph sz="quarter" idx="1"/>
          </p:nvPr>
        </p:nvSpPr>
        <p:spPr>
          <a:xfrm>
            <a:off x="612648" y="1600200"/>
            <a:ext cx="8153400" cy="4876800"/>
          </a:xfrm>
        </p:spPr>
        <p:txBody>
          <a:bodyPr>
            <a:normAutofit fontScale="77500" lnSpcReduction="20000"/>
          </a:bodyPr>
          <a:lstStyle/>
          <a:p>
            <a:r>
              <a:rPr lang="en-US" altLang="zh-CN" dirty="0"/>
              <a:t>The neighborhood-based algorithm calculates the similarity between two users or items, and produces a prediction for the user by taking the weighted average of all the ratings. Similarity computation between items or users is an important part of this approach. Multiple measures, such as Pearson correlation and vector cosine based similarity are used for this.</a:t>
            </a:r>
          </a:p>
          <a:p>
            <a:r>
              <a:rPr lang="en-US" altLang="zh-CN" dirty="0"/>
              <a:t>The Pearson correlation similarity of two users x, y is defined as</a:t>
            </a:r>
          </a:p>
          <a:p>
            <a:endParaRPr lang="en-US" altLang="zh-CN" dirty="0"/>
          </a:p>
          <a:p>
            <a:pPr marL="0" indent="0">
              <a:buNone/>
            </a:pPr>
            <a:endParaRPr lang="en-US" altLang="zh-CN" dirty="0"/>
          </a:p>
          <a:p>
            <a:endParaRPr lang="en-US" altLang="zh-CN" dirty="0"/>
          </a:p>
          <a:p>
            <a:endParaRPr lang="en-US" altLang="zh-CN" dirty="0"/>
          </a:p>
          <a:p>
            <a:r>
              <a:rPr lang="en-US" altLang="zh-CN" dirty="0"/>
              <a:t>where </a:t>
            </a:r>
            <a:r>
              <a:rPr lang="en-US" altLang="zh-CN" dirty="0" err="1"/>
              <a:t>Ixy</a:t>
            </a:r>
            <a:r>
              <a:rPr lang="en-US" altLang="zh-CN" dirty="0"/>
              <a:t> is the set of items rated by both user x and user y.</a:t>
            </a:r>
            <a:endParaRPr lang="zh-CN" altLang="en-US" dirty="0"/>
          </a:p>
        </p:txBody>
      </p:sp>
      <p:pic>
        <p:nvPicPr>
          <p:cNvPr id="6" name="图片 5">
            <a:extLst>
              <a:ext uri="{FF2B5EF4-FFF2-40B4-BE49-F238E27FC236}">
                <a16:creationId xmlns:a16="http://schemas.microsoft.com/office/drawing/2014/main" id="{09EE9961-E3EE-4148-B8A3-9C7915EC1060}"/>
              </a:ext>
            </a:extLst>
          </p:cNvPr>
          <p:cNvPicPr>
            <a:picLocks noChangeAspect="1"/>
          </p:cNvPicPr>
          <p:nvPr/>
        </p:nvPicPr>
        <p:blipFill>
          <a:blip r:embed="rId2"/>
          <a:stretch>
            <a:fillRect/>
          </a:stretch>
        </p:blipFill>
        <p:spPr>
          <a:xfrm>
            <a:off x="2209800" y="3733800"/>
            <a:ext cx="3811950" cy="1383867"/>
          </a:xfrm>
          <a:prstGeom prst="rect">
            <a:avLst/>
          </a:prstGeom>
        </p:spPr>
      </p:pic>
    </p:spTree>
    <p:extLst>
      <p:ext uri="{BB962C8B-B14F-4D97-AF65-F5344CB8AC3E}">
        <p14:creationId xmlns:p14="http://schemas.microsoft.com/office/powerpoint/2010/main" val="266753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11AFD-7B6A-4AF2-8B93-A991D390F39D}"/>
              </a:ext>
            </a:extLst>
          </p:cNvPr>
          <p:cNvSpPr>
            <a:spLocks noGrp="1"/>
          </p:cNvSpPr>
          <p:nvPr>
            <p:ph type="title"/>
          </p:nvPr>
        </p:nvSpPr>
        <p:spPr/>
        <p:txBody>
          <a:bodyPr/>
          <a:lstStyle/>
          <a:p>
            <a:r>
              <a:rPr lang="en-US" altLang="zh-CN" dirty="0"/>
              <a:t>Recommendation</a:t>
            </a:r>
            <a:endParaRPr lang="zh-CN" altLang="en-US" dirty="0"/>
          </a:p>
        </p:txBody>
      </p:sp>
      <p:sp>
        <p:nvSpPr>
          <p:cNvPr id="5" name="内容占位符 4">
            <a:extLst>
              <a:ext uri="{FF2B5EF4-FFF2-40B4-BE49-F238E27FC236}">
                <a16:creationId xmlns:a16="http://schemas.microsoft.com/office/drawing/2014/main" id="{58FE4C34-A1F1-46EC-8E54-1DDBE49CF06A}"/>
              </a:ext>
            </a:extLst>
          </p:cNvPr>
          <p:cNvSpPr>
            <a:spLocks noGrp="1"/>
          </p:cNvSpPr>
          <p:nvPr>
            <p:ph sz="quarter" idx="1"/>
          </p:nvPr>
        </p:nvSpPr>
        <p:spPr/>
        <p:txBody>
          <a:bodyPr/>
          <a:lstStyle/>
          <a:p>
            <a:r>
              <a:rPr lang="en-US" altLang="zh-CN" dirty="0"/>
              <a:t>Get top m values from double[n]</a:t>
            </a:r>
          </a:p>
          <a:p>
            <a:pPr marL="0" indent="0">
              <a:buNone/>
            </a:pPr>
            <a:r>
              <a:rPr lang="en-US" altLang="zh-CN" dirty="0"/>
              <a:t>Case m &lt;=3  </a:t>
            </a:r>
          </a:p>
          <a:p>
            <a:pPr marL="514350" indent="-514350">
              <a:buFont typeface="+mj-lt"/>
              <a:buAutoNum type="arabicPeriod"/>
            </a:pPr>
            <a:r>
              <a:rPr lang="en-US" altLang="zh-CN" dirty="0"/>
              <a:t>One Scan O(n)</a:t>
            </a:r>
          </a:p>
          <a:p>
            <a:pPr marL="0" indent="0">
              <a:buNone/>
            </a:pPr>
            <a:r>
              <a:rPr lang="en-US" altLang="zh-CN" dirty="0"/>
              <a:t>Case m ~ n  </a:t>
            </a:r>
          </a:p>
          <a:p>
            <a:pPr marL="514350" indent="-514350">
              <a:buFont typeface="+mj-lt"/>
              <a:buAutoNum type="arabicPeriod"/>
            </a:pPr>
            <a:r>
              <a:rPr lang="en-US" altLang="zh-CN" dirty="0"/>
              <a:t>O(n*n)</a:t>
            </a:r>
            <a:r>
              <a:rPr lang="zh-CN" altLang="en-US" dirty="0"/>
              <a:t>   </a:t>
            </a:r>
            <a:endParaRPr lang="en-US" altLang="zh-CN" dirty="0"/>
          </a:p>
          <a:p>
            <a:pPr marL="514350" indent="-514350">
              <a:buFont typeface="+mj-lt"/>
              <a:buAutoNum type="arabicPeriod"/>
            </a:pPr>
            <a:r>
              <a:rPr lang="en-US" altLang="zh-CN" dirty="0"/>
              <a:t>Heap Sort    O(</a:t>
            </a:r>
            <a:r>
              <a:rPr lang="en-US" altLang="zh-CN" dirty="0" err="1"/>
              <a:t>n+mlogn</a:t>
            </a:r>
            <a:r>
              <a:rPr lang="en-US" altLang="zh-CN" dirty="0"/>
              <a:t>)</a:t>
            </a:r>
          </a:p>
          <a:p>
            <a:pPr marL="0" indent="0">
              <a:buNone/>
            </a:pPr>
            <a:r>
              <a:rPr lang="en-US" altLang="zh-CN" dirty="0"/>
              <a:t>Case n is huge</a:t>
            </a:r>
          </a:p>
          <a:p>
            <a:pPr marL="0" indent="0">
              <a:buNone/>
            </a:pPr>
            <a:r>
              <a:rPr lang="en-US" altLang="zh-CN" dirty="0"/>
              <a:t>Map reduce to compute the matrix </a:t>
            </a:r>
          </a:p>
        </p:txBody>
      </p:sp>
    </p:spTree>
    <p:extLst>
      <p:ext uri="{BB962C8B-B14F-4D97-AF65-F5344CB8AC3E}">
        <p14:creationId xmlns:p14="http://schemas.microsoft.com/office/powerpoint/2010/main" val="34323538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presentation</Template>
  <TotalTime>0</TotalTime>
  <Words>663</Words>
  <Application>Microsoft Office PowerPoint</Application>
  <PresentationFormat>全屏显示(4:3)</PresentationFormat>
  <Paragraphs>165</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华文仿宋</vt:lpstr>
      <vt:lpstr>Calibri</vt:lpstr>
      <vt:lpstr>Consolas</vt:lpstr>
      <vt:lpstr>Tw Cen MT</vt:lpstr>
      <vt:lpstr>Wingdings</vt:lpstr>
      <vt:lpstr>Wingdings 2</vt:lpstr>
      <vt:lpstr>Median</vt:lpstr>
      <vt:lpstr>PowerPoint 演示文稿</vt:lpstr>
      <vt:lpstr>User cases for Recommendation</vt:lpstr>
      <vt:lpstr>Collaborative filtering</vt:lpstr>
      <vt:lpstr>Co Occurrence</vt:lpstr>
      <vt:lpstr>Use cases for Data Access</vt:lpstr>
      <vt:lpstr>Recommendation: Factory method</vt:lpstr>
      <vt:lpstr>Recommendation: Strategy</vt:lpstr>
      <vt:lpstr>Similarity computation between users</vt:lpstr>
      <vt:lpstr>Recommendation</vt:lpstr>
      <vt:lpstr>Recommendation: Observer</vt:lpstr>
      <vt:lpstr>Recommendation: Template</vt:lpstr>
      <vt:lpstr>Recommendation: Singleton</vt:lpstr>
      <vt:lpstr>Data Access : Facade</vt:lpstr>
      <vt:lpstr>The effective of FacadeJDBCExecutor</vt:lpstr>
      <vt:lpstr>Data Access : Adapter</vt:lpstr>
      <vt:lpstr>Data Access : Flyweight</vt:lpstr>
      <vt:lpstr>Data Access : Decorator</vt:lpstr>
      <vt:lpstr>Recommendation </vt:lpstr>
      <vt:lpstr>Data Access </vt:lpstr>
      <vt:lpstr>Work Conclusion</vt:lpstr>
      <vt:lpstr>Experience and Lessons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2018-02-04T21:43:28Z</dcterms:created>
  <dcterms:modified xsi:type="dcterms:W3CDTF">2018-02-05T18:43:35Z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