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7" r:id="rId7"/>
    <p:sldId id="268" r:id="rId8"/>
    <p:sldId id="269" r:id="rId9"/>
    <p:sldId id="271" r:id="rId10"/>
    <p:sldId id="270" r:id="rId11"/>
    <p:sldId id="264" r:id="rId12"/>
    <p:sldId id="272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31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Application</c:v>
                </c:pt>
                <c:pt idx="1">
                  <c:v>Framework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757</c:v>
                </c:pt>
                <c:pt idx="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9-4B53-A8E1-76469CEE8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2/4/2018 3:43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2/4/2018 3:43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2/4/2018 3:43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2/4/2018 3:43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2/4/2018 3:43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2/4/2018 3:43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2/4/2018 3:43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2/4/2018 3:43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2/4/2018 3:43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2/4/2018 3:43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2/4/2018 3:43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2/4/2018 3:43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Shopping management</a:t>
            </a:r>
            <a:br>
              <a:rPr lang="en-US" sz="3600" dirty="0"/>
            </a:br>
            <a:r>
              <a:rPr lang="en-US" sz="3600" dirty="0"/>
              <a:t>Dr. </a:t>
            </a:r>
            <a:r>
              <a:rPr lang="en-US" sz="3600" dirty="0" err="1"/>
              <a:t>HanHong</a:t>
            </a:r>
            <a:r>
              <a:rPr lang="en-US" sz="3600" dirty="0"/>
              <a:t> Lu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Duong Truong - 986043</a:t>
            </a:r>
          </a:p>
          <a:p>
            <a:r>
              <a:rPr lang="en-US" dirty="0"/>
              <a:t>Advanced Software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05EF5A-2E7D-4EF6-8D3A-FE559957B234}"/>
              </a:ext>
            </a:extLst>
          </p:cNvPr>
          <p:cNvSpPr txBox="1">
            <a:spLocks/>
          </p:cNvSpPr>
          <p:nvPr/>
        </p:nvSpPr>
        <p:spPr>
          <a:xfrm>
            <a:off x="304800" y="990600"/>
            <a:ext cx="6477000" cy="1828800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CS525:</a:t>
            </a:r>
            <a:br>
              <a:rPr lang="en-US" b="1" dirty="0"/>
            </a:br>
            <a:r>
              <a:rPr lang="en-US" b="1" dirty="0"/>
              <a:t>Advanced Software Development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Code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15CA56-6107-4E4F-9911-C37F2AEC0E2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3931392"/>
              </p:ext>
            </p:extLst>
          </p:nvPr>
        </p:nvGraphicFramePr>
        <p:xfrm>
          <a:off x="3089275" y="1784350"/>
          <a:ext cx="3200400" cy="412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7038536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17603559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Class Name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Line of Code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141132"/>
                  </a:ext>
                </a:extLst>
              </a:tr>
              <a:tr h="393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Domain Layer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008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NewCustomerProfile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552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8733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6273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Silver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2505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266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LineItem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6865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1878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ShoppingCart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611053"/>
                  </a:ext>
                </a:extLst>
              </a:tr>
              <a:tr h="393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Business Layer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669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NewCostomerBUS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1726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LoginBUS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47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SignUpBUS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06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UpdateProfileBUS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091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LineItemBUS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334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3504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6469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Code</a:t>
            </a:r>
            <a:br>
              <a:rPr lang="en-US" dirty="0"/>
            </a:br>
            <a:r>
              <a:rPr lang="en-US" dirty="0"/>
              <a:t>Framework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5A6AA5-FAD8-430F-949D-7FFCA1AD9F2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67821738"/>
              </p:ext>
            </p:extLst>
          </p:nvPr>
        </p:nvGraphicFramePr>
        <p:xfrm>
          <a:off x="3321188" y="1600196"/>
          <a:ext cx="2736574" cy="4495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849">
                  <a:extLst>
                    <a:ext uri="{9D8B030D-6E8A-4147-A177-3AD203B41FA5}">
                      <a16:colId xmlns:a16="http://schemas.microsoft.com/office/drawing/2014/main" val="2676247253"/>
                    </a:ext>
                  </a:extLst>
                </a:gridCol>
                <a:gridCol w="1411725">
                  <a:extLst>
                    <a:ext uri="{9D8B030D-6E8A-4147-A177-3AD203B41FA5}">
                      <a16:colId xmlns:a16="http://schemas.microsoft.com/office/drawing/2014/main" val="1920835901"/>
                    </a:ext>
                  </a:extLst>
                </a:gridCol>
              </a:tblGrid>
              <a:tr h="33664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Class Name</a:t>
                      </a:r>
                      <a:endParaRPr 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Line of Code</a:t>
                      </a:r>
                      <a:endParaRPr lang="en-US" sz="2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357232"/>
                  </a:ext>
                </a:extLst>
              </a:tr>
              <a:tr h="3366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Membership Layer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5119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33278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65322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StandardMember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0758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StandardUserProfile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648302"/>
                  </a:ext>
                </a:extLst>
              </a:tr>
              <a:tr h="3366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Proxy Layer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4799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ProxyFacadeImp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6674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EncryptionFactory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497777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CipherEncryption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71657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Jasypt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585201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HashingFactory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630259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MD5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35432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BCryptHash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4719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ArgonHash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061098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ValidateFactory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7619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ValidateImplement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2218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StringType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218236"/>
                  </a:ext>
                </a:extLst>
              </a:tr>
              <a:tr h="3366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Template Layer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75193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TemplateFacadeImp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70785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AbstractLogin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105808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AbstractSignUp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330678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AbstractUpdateProfile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0461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97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8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552B-3A7C-4756-B7D5-F5D9805C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C32CCD-E9D1-4D6C-89AF-07AC9945A08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244975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761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AA399F-AAF0-471A-B314-1886FB83385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" y="1752600"/>
            <a:ext cx="7675756" cy="4495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990600" y="-76200"/>
            <a:ext cx="8153400" cy="9906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9D35C8-2A26-4C71-AC49-CC0E1914C66B}"/>
              </a:ext>
            </a:extLst>
          </p:cNvPr>
          <p:cNvSpPr/>
          <p:nvPr/>
        </p:nvSpPr>
        <p:spPr>
          <a:xfrm>
            <a:off x="3282884" y="1043675"/>
            <a:ext cx="214290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6AE3F8-ECB5-40BC-89E0-0786E474C85F}"/>
              </a:ext>
            </a:extLst>
          </p:cNvPr>
          <p:cNvSpPr/>
          <p:nvPr/>
        </p:nvSpPr>
        <p:spPr>
          <a:xfrm>
            <a:off x="3276600" y="2655549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Layer (BUS)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5D14C8-AAB8-46B1-80A2-E80E4D333F42}"/>
              </a:ext>
            </a:extLst>
          </p:cNvPr>
          <p:cNvSpPr/>
          <p:nvPr/>
        </p:nvSpPr>
        <p:spPr>
          <a:xfrm>
            <a:off x="3276599" y="4244298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(DAO)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41B95-A233-4D0C-8EDC-03C3F7D40F1B}"/>
              </a:ext>
            </a:extLst>
          </p:cNvPr>
          <p:cNvCxnSpPr>
            <a:cxnSpLocks/>
          </p:cNvCxnSpPr>
          <p:nvPr/>
        </p:nvCxnSpPr>
        <p:spPr>
          <a:xfrm flipV="1">
            <a:off x="3949057" y="1981200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7BFBF7-B30C-454B-9E31-B1DC7ECDBFFB}"/>
              </a:ext>
            </a:extLst>
          </p:cNvPr>
          <p:cNvCxnSpPr>
            <a:cxnSpLocks/>
          </p:cNvCxnSpPr>
          <p:nvPr/>
        </p:nvCxnSpPr>
        <p:spPr>
          <a:xfrm>
            <a:off x="4678105" y="1981200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6DE893-51A6-4772-831D-1A1B6CF0AC46}"/>
              </a:ext>
            </a:extLst>
          </p:cNvPr>
          <p:cNvCxnSpPr>
            <a:cxnSpLocks/>
          </p:cNvCxnSpPr>
          <p:nvPr/>
        </p:nvCxnSpPr>
        <p:spPr>
          <a:xfrm flipV="1">
            <a:off x="3940819" y="3569949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C5D0ED-C42B-4A9C-8D1B-7750970100F4}"/>
              </a:ext>
            </a:extLst>
          </p:cNvPr>
          <p:cNvCxnSpPr>
            <a:cxnSpLocks/>
          </p:cNvCxnSpPr>
          <p:nvPr/>
        </p:nvCxnSpPr>
        <p:spPr>
          <a:xfrm>
            <a:off x="4682224" y="3569949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DA0C2-0500-441A-8BDE-8C8AFA796CC5}"/>
              </a:ext>
            </a:extLst>
          </p:cNvPr>
          <p:cNvSpPr/>
          <p:nvPr/>
        </p:nvSpPr>
        <p:spPr>
          <a:xfrm>
            <a:off x="3276599" y="5833047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Connection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B0FBEE-86D9-4AB7-8B13-753B5D8FA992}"/>
              </a:ext>
            </a:extLst>
          </p:cNvPr>
          <p:cNvCxnSpPr>
            <a:cxnSpLocks/>
          </p:cNvCxnSpPr>
          <p:nvPr/>
        </p:nvCxnSpPr>
        <p:spPr>
          <a:xfrm>
            <a:off x="4682224" y="5197994"/>
            <a:ext cx="8238" cy="641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7731ED-066E-4A5D-88BA-8CC222E83385}"/>
              </a:ext>
            </a:extLst>
          </p:cNvPr>
          <p:cNvCxnSpPr>
            <a:cxnSpLocks/>
          </p:cNvCxnSpPr>
          <p:nvPr/>
        </p:nvCxnSpPr>
        <p:spPr>
          <a:xfrm flipV="1">
            <a:off x="3940819" y="5158698"/>
            <a:ext cx="8238" cy="6350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gnetic Disk 28">
            <a:extLst>
              <a:ext uri="{FF2B5EF4-FFF2-40B4-BE49-F238E27FC236}">
                <a16:creationId xmlns:a16="http://schemas.microsoft.com/office/drawing/2014/main" id="{00F581FD-CC35-4FF1-8634-42125112FA35}"/>
              </a:ext>
            </a:extLst>
          </p:cNvPr>
          <p:cNvSpPr/>
          <p:nvPr/>
        </p:nvSpPr>
        <p:spPr>
          <a:xfrm>
            <a:off x="6849755" y="5793751"/>
            <a:ext cx="1207917" cy="914400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SQLite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C14935-D040-4E85-972C-7059880812A4}"/>
              </a:ext>
            </a:extLst>
          </p:cNvPr>
          <p:cNvCxnSpPr>
            <a:cxnSpLocks/>
          </p:cNvCxnSpPr>
          <p:nvPr/>
        </p:nvCxnSpPr>
        <p:spPr>
          <a:xfrm>
            <a:off x="5419508" y="6070463"/>
            <a:ext cx="1430247" cy="198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D6D0C6-AE66-4580-8D63-8645AFE3ED87}"/>
              </a:ext>
            </a:extLst>
          </p:cNvPr>
          <p:cNvCxnSpPr>
            <a:cxnSpLocks/>
          </p:cNvCxnSpPr>
          <p:nvPr/>
        </p:nvCxnSpPr>
        <p:spPr>
          <a:xfrm flipH="1" flipV="1">
            <a:off x="5419508" y="6512876"/>
            <a:ext cx="1430247" cy="13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69A1F89-149F-4B98-8D7A-531F1CE67E0B}"/>
              </a:ext>
            </a:extLst>
          </p:cNvPr>
          <p:cNvSpPr/>
          <p:nvPr/>
        </p:nvSpPr>
        <p:spPr>
          <a:xfrm>
            <a:off x="6382263" y="4242980"/>
            <a:ext cx="2142906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Transfer Object (DTO)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C4E732-24C6-4E31-A2D3-73522B2DCF2C}"/>
              </a:ext>
            </a:extLst>
          </p:cNvPr>
          <p:cNvCxnSpPr>
            <a:cxnSpLocks/>
          </p:cNvCxnSpPr>
          <p:nvPr/>
        </p:nvCxnSpPr>
        <p:spPr>
          <a:xfrm flipH="1" flipV="1">
            <a:off x="5419508" y="3582100"/>
            <a:ext cx="962752" cy="6621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296154-518A-4DDF-9D90-F6F141E2AA24}"/>
              </a:ext>
            </a:extLst>
          </p:cNvPr>
          <p:cNvCxnSpPr>
            <a:stCxn id="25" idx="3"/>
            <a:endCxn id="36" idx="1"/>
          </p:cNvCxnSpPr>
          <p:nvPr/>
        </p:nvCxnSpPr>
        <p:spPr>
          <a:xfrm flipV="1">
            <a:off x="5419508" y="4700180"/>
            <a:ext cx="962755" cy="13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D58BFDE-AAD5-45B8-A138-4E617FB20590}"/>
              </a:ext>
            </a:extLst>
          </p:cNvPr>
          <p:cNvSpPr/>
          <p:nvPr/>
        </p:nvSpPr>
        <p:spPr>
          <a:xfrm>
            <a:off x="6382260" y="2661150"/>
            <a:ext cx="2142909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80DBB0-80AF-40D2-8329-A690B6E271B6}"/>
              </a:ext>
            </a:extLst>
          </p:cNvPr>
          <p:cNvCxnSpPr>
            <a:cxnSpLocks/>
          </p:cNvCxnSpPr>
          <p:nvPr/>
        </p:nvCxnSpPr>
        <p:spPr>
          <a:xfrm>
            <a:off x="5419508" y="3107149"/>
            <a:ext cx="962751" cy="5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1929B6-638C-4386-AB39-C4B770902295}"/>
              </a:ext>
            </a:extLst>
          </p:cNvPr>
          <p:cNvCxnSpPr>
            <a:cxnSpLocks/>
          </p:cNvCxnSpPr>
          <p:nvPr/>
        </p:nvCxnSpPr>
        <p:spPr>
          <a:xfrm flipH="1" flipV="1">
            <a:off x="5419508" y="1963675"/>
            <a:ext cx="962753" cy="7066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731DF56-8035-4094-8650-6915BD800964}"/>
              </a:ext>
            </a:extLst>
          </p:cNvPr>
          <p:cNvSpPr/>
          <p:nvPr/>
        </p:nvSpPr>
        <p:spPr>
          <a:xfrm>
            <a:off x="246671" y="1043675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Layer:</a:t>
            </a:r>
          </a:p>
          <a:p>
            <a:pPr algn="ctr"/>
            <a:r>
              <a:rPr lang="en-US" dirty="0"/>
              <a:t>Java Swing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FD5140-C746-47C5-99D5-819D77139CE9}"/>
              </a:ext>
            </a:extLst>
          </p:cNvPr>
          <p:cNvCxnSpPr>
            <a:cxnSpLocks/>
          </p:cNvCxnSpPr>
          <p:nvPr/>
        </p:nvCxnSpPr>
        <p:spPr>
          <a:xfrm>
            <a:off x="2334273" y="1608596"/>
            <a:ext cx="962751" cy="5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9075434-FE0E-4BDC-B32B-038C1D982B7C}"/>
              </a:ext>
            </a:extLst>
          </p:cNvPr>
          <p:cNvSpPr/>
          <p:nvPr/>
        </p:nvSpPr>
        <p:spPr>
          <a:xfrm>
            <a:off x="457200" y="4572000"/>
            <a:ext cx="2267464" cy="213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Template method:</a:t>
            </a:r>
          </a:p>
          <a:p>
            <a:pPr algn="ctr"/>
            <a:r>
              <a:rPr lang="en-US" dirty="0" err="1"/>
              <a:t>AbstractLogin</a:t>
            </a:r>
            <a:endParaRPr lang="en-US" dirty="0"/>
          </a:p>
          <a:p>
            <a:pPr algn="ctr"/>
            <a:r>
              <a:rPr lang="en-US" dirty="0" err="1"/>
              <a:t>AbstractSignUp</a:t>
            </a:r>
            <a:endParaRPr lang="en-US" dirty="0"/>
          </a:p>
          <a:p>
            <a:pPr algn="ctr"/>
            <a:r>
              <a:rPr lang="en-US" dirty="0" err="1"/>
              <a:t>AbstractUpdateProfile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8C6F79-E6F9-4008-A9B9-2ED952E409FE}"/>
              </a:ext>
            </a:extLst>
          </p:cNvPr>
          <p:cNvSpPr/>
          <p:nvPr/>
        </p:nvSpPr>
        <p:spPr>
          <a:xfrm>
            <a:off x="442832" y="2260075"/>
            <a:ext cx="2267464" cy="242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AbstractClass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StandardUser</a:t>
            </a:r>
            <a:endParaRPr lang="en-US" dirty="0"/>
          </a:p>
          <a:p>
            <a:pPr algn="ctr"/>
            <a:r>
              <a:rPr lang="en-US" dirty="0" err="1"/>
              <a:t>StandardUserProfile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0F8A8E-7930-4B15-964E-766D644569F0}"/>
              </a:ext>
            </a:extLst>
          </p:cNvPr>
          <p:cNvCxnSpPr>
            <a:cxnSpLocks/>
          </p:cNvCxnSpPr>
          <p:nvPr/>
        </p:nvCxnSpPr>
        <p:spPr>
          <a:xfrm flipH="1">
            <a:off x="2334274" y="1264718"/>
            <a:ext cx="9627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Domain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AE896E3-180A-41A9-AF99-E4A1735659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04" y="1600200"/>
            <a:ext cx="4377795" cy="5382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Business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18E60F-4CED-4DD0-B8AD-041716D75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7219"/>
            <a:ext cx="9144000" cy="27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6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DAO Layer</a:t>
            </a:r>
          </a:p>
        </p:txBody>
      </p:sp>
    </p:spTree>
    <p:extLst>
      <p:ext uri="{BB962C8B-B14F-4D97-AF65-F5344CB8AC3E}">
        <p14:creationId xmlns:p14="http://schemas.microsoft.com/office/powerpoint/2010/main" val="232189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19A5C-3F13-451E-8BE7-E52C415C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0"/>
            <a:ext cx="8454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diagram for Proxy Layer (framework)</a:t>
            </a:r>
          </a:p>
        </p:txBody>
      </p:sp>
    </p:spTree>
    <p:extLst>
      <p:ext uri="{BB962C8B-B14F-4D97-AF65-F5344CB8AC3E}">
        <p14:creationId xmlns:p14="http://schemas.microsoft.com/office/powerpoint/2010/main" val="27534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97708-FCC9-4283-BF24-760A9C28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8" y="0"/>
            <a:ext cx="8419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192</Words>
  <Application>Microsoft Office PowerPoint</Application>
  <PresentationFormat>On-screen Show (4:3)</PresentationFormat>
  <Paragraphs>124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Median</vt:lpstr>
      <vt:lpstr>Shopping management Dr. HanHong Lu</vt:lpstr>
      <vt:lpstr>Use case</vt:lpstr>
      <vt:lpstr>Architecture</vt:lpstr>
      <vt:lpstr>Class diagram for Domain</vt:lpstr>
      <vt:lpstr>Class diagram for Business Layer</vt:lpstr>
      <vt:lpstr>Class diagram for DAO Layer</vt:lpstr>
      <vt:lpstr>PowerPoint Presentation</vt:lpstr>
      <vt:lpstr>Class diagram for Proxy Layer (framework)</vt:lpstr>
      <vt:lpstr>PowerPoint Presentation</vt:lpstr>
      <vt:lpstr>Lines of Code Application</vt:lpstr>
      <vt:lpstr>Lines of Code Framework</vt:lpstr>
      <vt:lpstr>Effective code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2018-02-04T21:43:28Z</dcterms:created>
  <dcterms:modified xsi:type="dcterms:W3CDTF">2018-02-04T22:59:19Z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