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5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2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8" name="PlaceHolder 1"/>
          <p:cNvSpPr>
            <a:spLocks noGrp="1"/>
          </p:cNvSpPr>
          <p:nvPr>
            <p:ph type="body"/>
          </p:nvPr>
        </p:nvSpPr>
        <p:spPr>
          <a:xfrm>
            <a:off x="777240" y="4777560"/>
            <a:ext cx="6217560" cy="4525920"/>
          </a:xfrm>
          <a:prstGeom prst="rect">
            <a:avLst/>
          </a:prstGeom>
        </p:spPr>
        <p:txBody>
          <a:bodyPr lIns="0" tIns="0" rIns="0" bIns="0"/>
          <a:lstStyle/>
          <a:p>
            <a:r>
              <a:rPr lang="en-US" sz="2000">
                <a:latin typeface="Arial"/>
              </a:rPr>
              <a:t>Click to edit the notes format</a:t>
            </a:r>
            <a:endParaRPr/>
          </a:p>
        </p:txBody>
      </p:sp>
      <p:sp>
        <p:nvSpPr>
          <p:cNvPr id="79" name="PlaceHolder 2"/>
          <p:cNvSpPr>
            <a:spLocks noGrp="1"/>
          </p:cNvSpPr>
          <p:nvPr>
            <p:ph type="hdr"/>
          </p:nvPr>
        </p:nvSpPr>
        <p:spPr>
          <a:xfrm>
            <a:off x="0" y="0"/>
            <a:ext cx="3372840" cy="502560"/>
          </a:xfrm>
          <a:prstGeom prst="rect">
            <a:avLst/>
          </a:prstGeom>
        </p:spPr>
        <p:txBody>
          <a:bodyPr lIns="0" tIns="0" rIns="0" bIns="0"/>
          <a:lstStyle/>
          <a:p>
            <a:r>
              <a:rPr lang="en-US" sz="1400">
                <a:latin typeface="Times New Roman"/>
              </a:rPr>
              <a:t>&lt;header&gt;</a:t>
            </a:r>
            <a:endParaRPr/>
          </a:p>
        </p:txBody>
      </p:sp>
      <p:sp>
        <p:nvSpPr>
          <p:cNvPr id="80" name="PlaceHolder 3"/>
          <p:cNvSpPr>
            <a:spLocks noGrp="1"/>
          </p:cNvSpPr>
          <p:nvPr>
            <p:ph type="dt"/>
          </p:nvPr>
        </p:nvSpPr>
        <p:spPr>
          <a:xfrm>
            <a:off x="4399200" y="0"/>
            <a:ext cx="3372840" cy="502560"/>
          </a:xfrm>
          <a:prstGeom prst="rect">
            <a:avLst/>
          </a:prstGeom>
        </p:spPr>
        <p:txBody>
          <a:bodyPr lIns="0" tIns="0" rIns="0" bIns="0"/>
          <a:lstStyle/>
          <a:p>
            <a:pPr algn="r"/>
            <a:r>
              <a:rPr lang="en-US" sz="1400">
                <a:latin typeface="Times New Roman"/>
              </a:rPr>
              <a:t>&lt;date/time&gt;</a:t>
            </a:r>
            <a:endParaRPr/>
          </a:p>
        </p:txBody>
      </p:sp>
      <p:sp>
        <p:nvSpPr>
          <p:cNvPr id="81" name="PlaceHolder 4"/>
          <p:cNvSpPr>
            <a:spLocks noGrp="1"/>
          </p:cNvSpPr>
          <p:nvPr>
            <p:ph type="ftr"/>
          </p:nvPr>
        </p:nvSpPr>
        <p:spPr>
          <a:xfrm>
            <a:off x="0" y="9555480"/>
            <a:ext cx="3372840" cy="502560"/>
          </a:xfrm>
          <a:prstGeom prst="rect">
            <a:avLst/>
          </a:prstGeom>
        </p:spPr>
        <p:txBody>
          <a:bodyPr lIns="0" tIns="0" rIns="0" bIns="0" anchor="b"/>
          <a:lstStyle/>
          <a:p>
            <a:r>
              <a:rPr lang="en-US" sz="1400">
                <a:latin typeface="Times New Roman"/>
              </a:rPr>
              <a:t>&lt;footer&gt;</a:t>
            </a:r>
            <a:endParaRPr/>
          </a:p>
        </p:txBody>
      </p:sp>
      <p:sp>
        <p:nvSpPr>
          <p:cNvPr id="82" name="PlaceHolder 5"/>
          <p:cNvSpPr>
            <a:spLocks noGrp="1"/>
          </p:cNvSpPr>
          <p:nvPr>
            <p:ph type="sldNum"/>
          </p:nvPr>
        </p:nvSpPr>
        <p:spPr>
          <a:xfrm>
            <a:off x="4399200" y="9555480"/>
            <a:ext cx="3372840" cy="502560"/>
          </a:xfrm>
          <a:prstGeom prst="rect">
            <a:avLst/>
          </a:prstGeom>
        </p:spPr>
        <p:txBody>
          <a:bodyPr lIns="0" tIns="0" rIns="0" bIns="0" anchor="b"/>
          <a:lstStyle/>
          <a:p>
            <a:pPr algn="r"/>
            <a:fld id="{5AED4FF8-A197-4F61-A136-6D5B2BDAFC25}" type="slidenum">
              <a:rPr lang="en-US" sz="1400">
                <a:latin typeface="Times New Roman"/>
              </a:rPr>
              <a:t>‹#›</a:t>
            </a:fld>
            <a:endParaRPr/>
          </a:p>
        </p:txBody>
      </p:sp>
    </p:spTree>
    <p:extLst>
      <p:ext uri="{BB962C8B-B14F-4D97-AF65-F5344CB8AC3E}">
        <p14:creationId xmlns:p14="http://schemas.microsoft.com/office/powerpoint/2010/main" val="2088366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PlaceHolder 1"/>
          <p:cNvSpPr>
            <a:spLocks noGrp="1"/>
          </p:cNvSpPr>
          <p:nvPr>
            <p:ph type="body"/>
          </p:nvPr>
        </p:nvSpPr>
        <p:spPr>
          <a:xfrm>
            <a:off x="685800" y="4343400"/>
            <a:ext cx="5486040" cy="4114440"/>
          </a:xfrm>
          <a:prstGeom prst="rect">
            <a:avLst/>
          </a:prstGeom>
        </p:spPr>
        <p:txBody>
          <a:bodyPr/>
          <a:lstStyle/>
          <a:p>
            <a:endParaRPr/>
          </a:p>
        </p:txBody>
      </p:sp>
      <p:sp>
        <p:nvSpPr>
          <p:cNvPr id="207" name="TextShape 2"/>
          <p:cNvSpPr txBox="1"/>
          <p:nvPr/>
        </p:nvSpPr>
        <p:spPr>
          <a:xfrm>
            <a:off x="3884760" y="8685360"/>
            <a:ext cx="2971440" cy="456840"/>
          </a:xfrm>
          <a:prstGeom prst="rect">
            <a:avLst/>
          </a:prstGeom>
        </p:spPr>
        <p:txBody>
          <a:bodyPr anchor="b"/>
          <a:lstStyle/>
          <a:p>
            <a:pPr algn="r">
              <a:lnSpc>
                <a:spcPct val="100000"/>
              </a:lnSpc>
            </a:pPr>
            <a:fld id="{6F380ED4-CAA2-4A30-A21C-54D0BFC2904C}" type="slidenum">
              <a:rPr lang="en-US" sz="1200">
                <a:solidFill>
                  <a:srgbClr val="000000"/>
                </a:solidFill>
                <a:latin typeface="+mn-lt"/>
                <a:ea typeface="+mn-ea"/>
              </a:rPr>
              <a:t>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27" name="PlaceHolder 2"/>
          <p:cNvSpPr>
            <a:spLocks noGrp="1"/>
          </p:cNvSpPr>
          <p:nvPr>
            <p:ph type="body"/>
          </p:nvPr>
        </p:nvSpPr>
        <p:spPr>
          <a:xfrm>
            <a:off x="457200" y="1600200"/>
            <a:ext cx="8229240" cy="2158560"/>
          </a:xfrm>
          <a:prstGeom prst="rect">
            <a:avLst/>
          </a:prstGeom>
        </p:spPr>
        <p:txBody>
          <a:bodyPr lIns="0" tIns="0" rIns="0" bIns="0"/>
          <a:lstStyle/>
          <a:p>
            <a:endParaRPr/>
          </a:p>
        </p:txBody>
      </p:sp>
      <p:sp>
        <p:nvSpPr>
          <p:cNvPr id="28" name="PlaceHolder 3"/>
          <p:cNvSpPr>
            <a:spLocks noGrp="1"/>
          </p:cNvSpPr>
          <p:nvPr>
            <p:ph type="body"/>
          </p:nvPr>
        </p:nvSpPr>
        <p:spPr>
          <a:xfrm>
            <a:off x="457200" y="3964320"/>
            <a:ext cx="8229240" cy="215856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30"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31"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32" name="PlaceHolder 4"/>
          <p:cNvSpPr>
            <a:spLocks noGrp="1"/>
          </p:cNvSpPr>
          <p:nvPr>
            <p:ph type="body"/>
          </p:nvPr>
        </p:nvSpPr>
        <p:spPr>
          <a:xfrm>
            <a:off x="4674240" y="3964320"/>
            <a:ext cx="4015800" cy="2158560"/>
          </a:xfrm>
          <a:prstGeom prst="rect">
            <a:avLst/>
          </a:prstGeom>
        </p:spPr>
        <p:txBody>
          <a:bodyPr lIns="0" tIns="0" rIns="0" bIns="0"/>
          <a:lstStyle/>
          <a:p>
            <a:endParaRPr/>
          </a:p>
        </p:txBody>
      </p:sp>
      <p:sp>
        <p:nvSpPr>
          <p:cNvPr id="33" name="PlaceHolder 5"/>
          <p:cNvSpPr>
            <a:spLocks noGrp="1"/>
          </p:cNvSpPr>
          <p:nvPr>
            <p:ph type="body"/>
          </p:nvPr>
        </p:nvSpPr>
        <p:spPr>
          <a:xfrm>
            <a:off x="457200" y="3964320"/>
            <a:ext cx="4015800" cy="215856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35" name="PlaceHolder 2"/>
          <p:cNvSpPr>
            <a:spLocks noGrp="1"/>
          </p:cNvSpPr>
          <p:nvPr>
            <p:ph type="body"/>
          </p:nvPr>
        </p:nvSpPr>
        <p:spPr>
          <a:xfrm>
            <a:off x="457200" y="1600200"/>
            <a:ext cx="8229240" cy="4525560"/>
          </a:xfrm>
          <a:prstGeom prst="rect">
            <a:avLst/>
          </a:prstGeom>
        </p:spPr>
        <p:txBody>
          <a:bodyPr lIns="0" tIns="0" rIns="0" bIns="0"/>
          <a:lstStyle/>
          <a:p>
            <a:endParaRPr/>
          </a:p>
        </p:txBody>
      </p:sp>
      <p:sp>
        <p:nvSpPr>
          <p:cNvPr id="36" name="PlaceHolder 3"/>
          <p:cNvSpPr>
            <a:spLocks noGrp="1"/>
          </p:cNvSpPr>
          <p:nvPr>
            <p:ph type="body"/>
          </p:nvPr>
        </p:nvSpPr>
        <p:spPr>
          <a:xfrm>
            <a:off x="457200" y="1600200"/>
            <a:ext cx="8229240" cy="4525560"/>
          </a:xfrm>
          <a:prstGeom prst="rect">
            <a:avLst/>
          </a:prstGeom>
        </p:spPr>
        <p:txBody>
          <a:bodyPr lIns="0" tIns="0" rIns="0" bIns="0"/>
          <a:lstStyle/>
          <a:p>
            <a:endParaRPr/>
          </a:p>
        </p:txBody>
      </p:sp>
      <p:pic>
        <p:nvPicPr>
          <p:cNvPr id="37" name="Picture 36"/>
          <p:cNvPicPr/>
          <p:nvPr/>
        </p:nvPicPr>
        <p:blipFill>
          <a:blip r:embed="rId2"/>
          <a:stretch>
            <a:fillRect/>
          </a:stretch>
        </p:blipFill>
        <p:spPr>
          <a:xfrm>
            <a:off x="1735560" y="1599840"/>
            <a:ext cx="5671800" cy="4525560"/>
          </a:xfrm>
          <a:prstGeom prst="rect">
            <a:avLst/>
          </a:prstGeom>
          <a:ln>
            <a:noFill/>
          </a:ln>
        </p:spPr>
      </p:pic>
      <p:pic>
        <p:nvPicPr>
          <p:cNvPr id="38" name="Picture 37"/>
          <p:cNvPicPr/>
          <p:nvPr/>
        </p:nvPicPr>
        <p:blipFill>
          <a:blip r:embed="rId2"/>
          <a:stretch>
            <a:fillRect/>
          </a:stretch>
        </p:blipFill>
        <p:spPr>
          <a:xfrm>
            <a:off x="1735560" y="1599840"/>
            <a:ext cx="5671800" cy="45255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45" name="PlaceHolder 2"/>
          <p:cNvSpPr>
            <a:spLocks noGrp="1"/>
          </p:cNvSpPr>
          <p:nvPr>
            <p:ph type="subTitle"/>
          </p:nvPr>
        </p:nvSpPr>
        <p:spPr>
          <a:xfrm>
            <a:off x="457200" y="1600200"/>
            <a:ext cx="8229240" cy="452592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47" name="PlaceHolder 2"/>
          <p:cNvSpPr>
            <a:spLocks noGrp="1"/>
          </p:cNvSpPr>
          <p:nvPr>
            <p:ph type="body"/>
          </p:nvPr>
        </p:nvSpPr>
        <p:spPr>
          <a:xfrm>
            <a:off x="457200" y="1600200"/>
            <a:ext cx="8229240" cy="452556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49" name="PlaceHolder 2"/>
          <p:cNvSpPr>
            <a:spLocks noGrp="1"/>
          </p:cNvSpPr>
          <p:nvPr>
            <p:ph type="body"/>
          </p:nvPr>
        </p:nvSpPr>
        <p:spPr>
          <a:xfrm>
            <a:off x="457200" y="1600200"/>
            <a:ext cx="4015800" cy="4525560"/>
          </a:xfrm>
          <a:prstGeom prst="rect">
            <a:avLst/>
          </a:prstGeom>
        </p:spPr>
        <p:txBody>
          <a:bodyPr lIns="0" tIns="0" rIns="0" bIns="0"/>
          <a:lstStyle/>
          <a:p>
            <a:endParaRPr/>
          </a:p>
        </p:txBody>
      </p:sp>
      <p:sp>
        <p:nvSpPr>
          <p:cNvPr id="50" name="PlaceHolder 3"/>
          <p:cNvSpPr>
            <a:spLocks noGrp="1"/>
          </p:cNvSpPr>
          <p:nvPr>
            <p:ph type="body"/>
          </p:nvPr>
        </p:nvSpPr>
        <p:spPr>
          <a:xfrm>
            <a:off x="4674240" y="1600200"/>
            <a:ext cx="4015800" cy="452556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4680"/>
            <a:ext cx="8229240" cy="529812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54"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55" name="PlaceHolder 3"/>
          <p:cNvSpPr>
            <a:spLocks noGrp="1"/>
          </p:cNvSpPr>
          <p:nvPr>
            <p:ph type="body"/>
          </p:nvPr>
        </p:nvSpPr>
        <p:spPr>
          <a:xfrm>
            <a:off x="457200" y="3964320"/>
            <a:ext cx="4015800" cy="2158560"/>
          </a:xfrm>
          <a:prstGeom prst="rect">
            <a:avLst/>
          </a:prstGeom>
        </p:spPr>
        <p:txBody>
          <a:bodyPr lIns="0" tIns="0" rIns="0" bIns="0"/>
          <a:lstStyle/>
          <a:p>
            <a:endParaRPr/>
          </a:p>
        </p:txBody>
      </p:sp>
      <p:sp>
        <p:nvSpPr>
          <p:cNvPr id="56" name="PlaceHolder 4"/>
          <p:cNvSpPr>
            <a:spLocks noGrp="1"/>
          </p:cNvSpPr>
          <p:nvPr>
            <p:ph type="body"/>
          </p:nvPr>
        </p:nvSpPr>
        <p:spPr>
          <a:xfrm>
            <a:off x="4674240" y="1600200"/>
            <a:ext cx="4015800" cy="452556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6" name="PlaceHolder 2"/>
          <p:cNvSpPr>
            <a:spLocks noGrp="1"/>
          </p:cNvSpPr>
          <p:nvPr>
            <p:ph type="subTitle"/>
          </p:nvPr>
        </p:nvSpPr>
        <p:spPr>
          <a:xfrm>
            <a:off x="457200" y="1600200"/>
            <a:ext cx="8229240" cy="452592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58" name="PlaceHolder 2"/>
          <p:cNvSpPr>
            <a:spLocks noGrp="1"/>
          </p:cNvSpPr>
          <p:nvPr>
            <p:ph type="body"/>
          </p:nvPr>
        </p:nvSpPr>
        <p:spPr>
          <a:xfrm>
            <a:off x="457200" y="1600200"/>
            <a:ext cx="4015800" cy="4525560"/>
          </a:xfrm>
          <a:prstGeom prst="rect">
            <a:avLst/>
          </a:prstGeom>
        </p:spPr>
        <p:txBody>
          <a:bodyPr lIns="0" tIns="0" rIns="0" bIns="0"/>
          <a:lstStyle/>
          <a:p>
            <a:endParaRPr/>
          </a:p>
        </p:txBody>
      </p:sp>
      <p:sp>
        <p:nvSpPr>
          <p:cNvPr id="59"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60" name="PlaceHolder 4"/>
          <p:cNvSpPr>
            <a:spLocks noGrp="1"/>
          </p:cNvSpPr>
          <p:nvPr>
            <p:ph type="body"/>
          </p:nvPr>
        </p:nvSpPr>
        <p:spPr>
          <a:xfrm>
            <a:off x="4674240" y="3964320"/>
            <a:ext cx="4015800" cy="215856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62"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63"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64" name="PlaceHolder 4"/>
          <p:cNvSpPr>
            <a:spLocks noGrp="1"/>
          </p:cNvSpPr>
          <p:nvPr>
            <p:ph type="body"/>
          </p:nvPr>
        </p:nvSpPr>
        <p:spPr>
          <a:xfrm>
            <a:off x="457200" y="3964320"/>
            <a:ext cx="8229240" cy="215856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66" name="PlaceHolder 2"/>
          <p:cNvSpPr>
            <a:spLocks noGrp="1"/>
          </p:cNvSpPr>
          <p:nvPr>
            <p:ph type="body"/>
          </p:nvPr>
        </p:nvSpPr>
        <p:spPr>
          <a:xfrm>
            <a:off x="457200" y="1600200"/>
            <a:ext cx="8229240" cy="2158560"/>
          </a:xfrm>
          <a:prstGeom prst="rect">
            <a:avLst/>
          </a:prstGeom>
        </p:spPr>
        <p:txBody>
          <a:bodyPr lIns="0" tIns="0" rIns="0" bIns="0"/>
          <a:lstStyle/>
          <a:p>
            <a:endParaRPr/>
          </a:p>
        </p:txBody>
      </p:sp>
      <p:sp>
        <p:nvSpPr>
          <p:cNvPr id="67" name="PlaceHolder 3"/>
          <p:cNvSpPr>
            <a:spLocks noGrp="1"/>
          </p:cNvSpPr>
          <p:nvPr>
            <p:ph type="body"/>
          </p:nvPr>
        </p:nvSpPr>
        <p:spPr>
          <a:xfrm>
            <a:off x="457200" y="3964320"/>
            <a:ext cx="8229240" cy="215856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69"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70"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71" name="PlaceHolder 4"/>
          <p:cNvSpPr>
            <a:spLocks noGrp="1"/>
          </p:cNvSpPr>
          <p:nvPr>
            <p:ph type="body"/>
          </p:nvPr>
        </p:nvSpPr>
        <p:spPr>
          <a:xfrm>
            <a:off x="4674240" y="3964320"/>
            <a:ext cx="4015800" cy="2158560"/>
          </a:xfrm>
          <a:prstGeom prst="rect">
            <a:avLst/>
          </a:prstGeom>
        </p:spPr>
        <p:txBody>
          <a:bodyPr lIns="0" tIns="0" rIns="0" bIns="0"/>
          <a:lstStyle/>
          <a:p>
            <a:endParaRPr/>
          </a:p>
        </p:txBody>
      </p:sp>
      <p:sp>
        <p:nvSpPr>
          <p:cNvPr id="72" name="PlaceHolder 5"/>
          <p:cNvSpPr>
            <a:spLocks noGrp="1"/>
          </p:cNvSpPr>
          <p:nvPr>
            <p:ph type="body"/>
          </p:nvPr>
        </p:nvSpPr>
        <p:spPr>
          <a:xfrm>
            <a:off x="457200" y="3964320"/>
            <a:ext cx="4015800" cy="215856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74" name="PlaceHolder 2"/>
          <p:cNvSpPr>
            <a:spLocks noGrp="1"/>
          </p:cNvSpPr>
          <p:nvPr>
            <p:ph type="body"/>
          </p:nvPr>
        </p:nvSpPr>
        <p:spPr>
          <a:xfrm>
            <a:off x="457200" y="1600200"/>
            <a:ext cx="8229240" cy="4525560"/>
          </a:xfrm>
          <a:prstGeom prst="rect">
            <a:avLst/>
          </a:prstGeom>
        </p:spPr>
        <p:txBody>
          <a:bodyPr lIns="0" tIns="0" rIns="0" bIns="0"/>
          <a:lstStyle/>
          <a:p>
            <a:endParaRPr/>
          </a:p>
        </p:txBody>
      </p:sp>
      <p:sp>
        <p:nvSpPr>
          <p:cNvPr id="75" name="PlaceHolder 3"/>
          <p:cNvSpPr>
            <a:spLocks noGrp="1"/>
          </p:cNvSpPr>
          <p:nvPr>
            <p:ph type="body"/>
          </p:nvPr>
        </p:nvSpPr>
        <p:spPr>
          <a:xfrm>
            <a:off x="457200" y="1600200"/>
            <a:ext cx="8229240" cy="4525560"/>
          </a:xfrm>
          <a:prstGeom prst="rect">
            <a:avLst/>
          </a:prstGeom>
        </p:spPr>
        <p:txBody>
          <a:bodyPr lIns="0" tIns="0" rIns="0" bIns="0"/>
          <a:lstStyle/>
          <a:p>
            <a:endParaRPr/>
          </a:p>
        </p:txBody>
      </p:sp>
      <p:pic>
        <p:nvPicPr>
          <p:cNvPr id="76" name="Picture 75"/>
          <p:cNvPicPr/>
          <p:nvPr/>
        </p:nvPicPr>
        <p:blipFill>
          <a:blip r:embed="rId2"/>
          <a:stretch>
            <a:fillRect/>
          </a:stretch>
        </p:blipFill>
        <p:spPr>
          <a:xfrm>
            <a:off x="1735560" y="1599840"/>
            <a:ext cx="5671800" cy="4525560"/>
          </a:xfrm>
          <a:prstGeom prst="rect">
            <a:avLst/>
          </a:prstGeom>
          <a:ln>
            <a:noFill/>
          </a:ln>
        </p:spPr>
      </p:pic>
      <p:pic>
        <p:nvPicPr>
          <p:cNvPr id="77" name="Picture 76"/>
          <p:cNvPicPr/>
          <p:nvPr/>
        </p:nvPicPr>
        <p:blipFill>
          <a:blip r:embed="rId2"/>
          <a:stretch>
            <a:fillRect/>
          </a:stretch>
        </p:blipFill>
        <p:spPr>
          <a:xfrm>
            <a:off x="1735560" y="1599840"/>
            <a:ext cx="5671800" cy="45255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8" name="PlaceHolder 2"/>
          <p:cNvSpPr>
            <a:spLocks noGrp="1"/>
          </p:cNvSpPr>
          <p:nvPr>
            <p:ph type="body"/>
          </p:nvPr>
        </p:nvSpPr>
        <p:spPr>
          <a:xfrm>
            <a:off x="457200" y="1600200"/>
            <a:ext cx="8229240" cy="452556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10" name="PlaceHolder 2"/>
          <p:cNvSpPr>
            <a:spLocks noGrp="1"/>
          </p:cNvSpPr>
          <p:nvPr>
            <p:ph type="body"/>
          </p:nvPr>
        </p:nvSpPr>
        <p:spPr>
          <a:xfrm>
            <a:off x="457200" y="1600200"/>
            <a:ext cx="4015800" cy="4525560"/>
          </a:xfrm>
          <a:prstGeom prst="rect">
            <a:avLst/>
          </a:prstGeom>
        </p:spPr>
        <p:txBody>
          <a:bodyPr lIns="0" tIns="0" rIns="0" bIns="0"/>
          <a:lstStyle/>
          <a:p>
            <a:endParaRPr/>
          </a:p>
        </p:txBody>
      </p:sp>
      <p:sp>
        <p:nvSpPr>
          <p:cNvPr id="11" name="PlaceHolder 3"/>
          <p:cNvSpPr>
            <a:spLocks noGrp="1"/>
          </p:cNvSpPr>
          <p:nvPr>
            <p:ph type="body"/>
          </p:nvPr>
        </p:nvSpPr>
        <p:spPr>
          <a:xfrm>
            <a:off x="4674240" y="1600200"/>
            <a:ext cx="4015800" cy="452556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812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15"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16" name="PlaceHolder 3"/>
          <p:cNvSpPr>
            <a:spLocks noGrp="1"/>
          </p:cNvSpPr>
          <p:nvPr>
            <p:ph type="body"/>
          </p:nvPr>
        </p:nvSpPr>
        <p:spPr>
          <a:xfrm>
            <a:off x="457200" y="3964320"/>
            <a:ext cx="4015800" cy="2158560"/>
          </a:xfrm>
          <a:prstGeom prst="rect">
            <a:avLst/>
          </a:prstGeom>
        </p:spPr>
        <p:txBody>
          <a:bodyPr lIns="0" tIns="0" rIns="0" bIns="0"/>
          <a:lstStyle/>
          <a:p>
            <a:endParaRPr/>
          </a:p>
        </p:txBody>
      </p:sp>
      <p:sp>
        <p:nvSpPr>
          <p:cNvPr id="17" name="PlaceHolder 4"/>
          <p:cNvSpPr>
            <a:spLocks noGrp="1"/>
          </p:cNvSpPr>
          <p:nvPr>
            <p:ph type="body"/>
          </p:nvPr>
        </p:nvSpPr>
        <p:spPr>
          <a:xfrm>
            <a:off x="4674240" y="1600200"/>
            <a:ext cx="4015800" cy="452556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19" name="PlaceHolder 2"/>
          <p:cNvSpPr>
            <a:spLocks noGrp="1"/>
          </p:cNvSpPr>
          <p:nvPr>
            <p:ph type="body"/>
          </p:nvPr>
        </p:nvSpPr>
        <p:spPr>
          <a:xfrm>
            <a:off x="457200" y="1600200"/>
            <a:ext cx="4015800" cy="4525560"/>
          </a:xfrm>
          <a:prstGeom prst="rect">
            <a:avLst/>
          </a:prstGeom>
        </p:spPr>
        <p:txBody>
          <a:bodyPr lIns="0" tIns="0" rIns="0" bIns="0"/>
          <a:lstStyle/>
          <a:p>
            <a:endParaRPr/>
          </a:p>
        </p:txBody>
      </p:sp>
      <p:sp>
        <p:nvSpPr>
          <p:cNvPr id="20"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21" name="PlaceHolder 4"/>
          <p:cNvSpPr>
            <a:spLocks noGrp="1"/>
          </p:cNvSpPr>
          <p:nvPr>
            <p:ph type="body"/>
          </p:nvPr>
        </p:nvSpPr>
        <p:spPr>
          <a:xfrm>
            <a:off x="4674240" y="3964320"/>
            <a:ext cx="4015800" cy="215856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23"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24"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25" name="PlaceHolder 4"/>
          <p:cNvSpPr>
            <a:spLocks noGrp="1"/>
          </p:cNvSpPr>
          <p:nvPr>
            <p:ph type="body"/>
          </p:nvPr>
        </p:nvSpPr>
        <p:spPr>
          <a:xfrm>
            <a:off x="457200" y="3964320"/>
            <a:ext cx="8229240" cy="215856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en-US" sz="4400">
                <a:solidFill>
                  <a:srgbClr val="000000"/>
                </a:solidFill>
                <a:latin typeface="Calibri"/>
              </a:rPr>
              <a:t>Click to edit the title text formatClick to edit Master title style</a:t>
            </a:r>
            <a:endParaRPr/>
          </a:p>
        </p:txBody>
      </p:sp>
      <p:sp>
        <p:nvSpPr>
          <p:cNvPr id="6" name="PlaceHolder 2"/>
          <p:cNvSpPr>
            <a:spLocks noGrp="1"/>
          </p:cNvSpPr>
          <p:nvPr>
            <p:ph type="dt"/>
          </p:nvPr>
        </p:nvSpPr>
        <p:spPr>
          <a:xfrm>
            <a:off x="457200" y="6356520"/>
            <a:ext cx="2133360" cy="364680"/>
          </a:xfrm>
          <a:prstGeom prst="rect">
            <a:avLst/>
          </a:prstGeom>
        </p:spPr>
        <p:txBody>
          <a:bodyPr anchor="ctr"/>
          <a:lstStyle/>
          <a:p>
            <a:pPr>
              <a:lnSpc>
                <a:spcPct val="100000"/>
              </a:lnSpc>
            </a:pPr>
            <a:r>
              <a:rPr lang="en-US" sz="1200">
                <a:solidFill>
                  <a:srgbClr val="8B8B8B"/>
                </a:solidFill>
                <a:latin typeface="Calibri"/>
              </a:rPr>
              <a:t>4/24/16</a:t>
            </a:r>
            <a:endParaRPr/>
          </a:p>
        </p:txBody>
      </p:sp>
      <p:sp>
        <p:nvSpPr>
          <p:cNvPr id="2" name="PlaceHolder 3"/>
          <p:cNvSpPr>
            <a:spLocks noGrp="1"/>
          </p:cNvSpPr>
          <p:nvPr>
            <p:ph type="ftr"/>
          </p:nvPr>
        </p:nvSpPr>
        <p:spPr>
          <a:xfrm>
            <a:off x="3124080" y="6356520"/>
            <a:ext cx="2895120" cy="364680"/>
          </a:xfrm>
          <a:prstGeom prst="rect">
            <a:avLst/>
          </a:prstGeom>
        </p:spPr>
        <p:txBody>
          <a:bodyPr anchor="ctr"/>
          <a:lstStyle/>
          <a:p>
            <a:endParaRPr/>
          </a:p>
        </p:txBody>
      </p:sp>
      <p:sp>
        <p:nvSpPr>
          <p:cNvPr id="3"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CEE38B35-75F3-4FB4-8E94-85FE7568EB79}" type="slidenum">
              <a:rPr lang="en-US" sz="1200">
                <a:solidFill>
                  <a:srgbClr val="8B8B8B"/>
                </a:solidFill>
                <a:latin typeface="Calibri"/>
              </a:rPr>
              <a:t>‹#›</a:t>
            </a:fld>
            <a:endParaRPr/>
          </a:p>
        </p:txBody>
      </p:sp>
      <p:sp>
        <p:nvSpPr>
          <p:cNvPr id="4" name="PlaceHolder 5"/>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Calibri"/>
              </a:rPr>
              <a:t>Click to edit the outline text format</a:t>
            </a:r>
            <a:endParaRPr/>
          </a:p>
          <a:p>
            <a:pPr lvl="1">
              <a:buSzPct val="75000"/>
              <a:buFont typeface="StarSymbol"/>
              <a:buChar char=""/>
            </a:pPr>
            <a:r>
              <a:rPr lang="en-US" sz="2400">
                <a:latin typeface="Calibri"/>
              </a:rPr>
              <a:t>Second Outline Level</a:t>
            </a:r>
            <a:endParaRPr/>
          </a:p>
          <a:p>
            <a:pPr lvl="2">
              <a:buSzPct val="45000"/>
              <a:buFont typeface="StarSymbol"/>
              <a:buChar char=""/>
            </a:pPr>
            <a:r>
              <a:rPr lang="en-US" sz="2000">
                <a:latin typeface="Calibri"/>
              </a:rPr>
              <a:t>Third Outline Level</a:t>
            </a:r>
            <a:endParaRPr/>
          </a:p>
          <a:p>
            <a:pPr lvl="3">
              <a:buSzPct val="75000"/>
              <a:buFont typeface="StarSymbol"/>
              <a:buChar char=""/>
            </a:pPr>
            <a:r>
              <a:rPr lang="en-US" sz="2000">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Click to edit the title text formatClick to edit Master title style</a:t>
            </a:r>
            <a:endParaRPr/>
          </a:p>
        </p:txBody>
      </p:sp>
      <p:sp>
        <p:nvSpPr>
          <p:cNvPr id="40" name="PlaceHolder 2"/>
          <p:cNvSpPr>
            <a:spLocks noGrp="1"/>
          </p:cNvSpPr>
          <p:nvPr>
            <p:ph type="body"/>
          </p:nvPr>
        </p:nvSpPr>
        <p:spPr>
          <a:xfrm>
            <a:off x="457200" y="1600200"/>
            <a:ext cx="8229240" cy="4525560"/>
          </a:xfrm>
          <a:prstGeom prst="rect">
            <a:avLst/>
          </a:prstGeom>
        </p:spPr>
        <p:txBody>
          <a:bodyPr/>
          <a:lstStyle/>
          <a:p>
            <a:pPr>
              <a:buSzPct val="45000"/>
              <a:buFont typeface="StarSymbol"/>
              <a:buChar char=""/>
            </a:pPr>
            <a:r>
              <a:rPr lang="en-US" sz="3200">
                <a:solidFill>
                  <a:srgbClr val="000000"/>
                </a:solidFill>
                <a:latin typeface="Calibri"/>
              </a:rPr>
              <a:t>Click to edit the outline text format</a:t>
            </a:r>
            <a:endParaRPr/>
          </a:p>
          <a:p>
            <a:pPr lvl="1">
              <a:buSzPct val="75000"/>
              <a:buFont typeface="StarSymbol"/>
              <a:buChar char=""/>
            </a:pPr>
            <a:r>
              <a:rPr lang="en-US" sz="3200">
                <a:solidFill>
                  <a:srgbClr val="000000"/>
                </a:solidFill>
                <a:latin typeface="Calibri"/>
              </a:rPr>
              <a:t>Second Outline Level</a:t>
            </a:r>
            <a:endParaRPr/>
          </a:p>
          <a:p>
            <a:pPr lvl="2">
              <a:buSzPct val="45000"/>
              <a:buFont typeface="StarSymbol"/>
              <a:buChar char=""/>
            </a:pPr>
            <a:r>
              <a:rPr lang="en-US" sz="3200">
                <a:solidFill>
                  <a:srgbClr val="000000"/>
                </a:solidFill>
                <a:latin typeface="Calibri"/>
              </a:rPr>
              <a:t>Third Outline Level</a:t>
            </a:r>
            <a:endParaRPr/>
          </a:p>
          <a:p>
            <a:pPr lvl="3">
              <a:buSzPct val="75000"/>
              <a:buFont typeface="StarSymbol"/>
              <a:buChar char=""/>
            </a:pPr>
            <a:r>
              <a:rPr lang="en-US" sz="3200">
                <a:solidFill>
                  <a:srgbClr val="000000"/>
                </a:solidFill>
                <a:latin typeface="Calibri"/>
              </a:rPr>
              <a:t>Fourth Outline Level</a:t>
            </a:r>
            <a:endParaRPr/>
          </a:p>
          <a:p>
            <a:pPr lvl="4">
              <a:buSzPct val="45000"/>
              <a:buFont typeface="StarSymbol"/>
              <a:buChar char=""/>
            </a:pPr>
            <a:r>
              <a:rPr lang="en-US" sz="3200">
                <a:solidFill>
                  <a:srgbClr val="000000"/>
                </a:solidFill>
                <a:latin typeface="Calibri"/>
              </a:rPr>
              <a:t>Fifth Outline Level</a:t>
            </a:r>
            <a:endParaRPr/>
          </a:p>
          <a:p>
            <a:pPr lvl="5">
              <a:buSzPct val="45000"/>
              <a:buFont typeface="StarSymbol"/>
              <a:buChar char=""/>
            </a:pPr>
            <a:r>
              <a:rPr lang="en-US" sz="3200">
                <a:solidFill>
                  <a:srgbClr val="000000"/>
                </a:solidFill>
                <a:latin typeface="Calibri"/>
              </a:rPr>
              <a:t>Sixth Outline Level</a:t>
            </a:r>
            <a:endParaRPr/>
          </a:p>
          <a:p>
            <a:pPr>
              <a:lnSpc>
                <a:spcPct val="100000"/>
              </a:lnSpc>
              <a:buFont typeface="Arial"/>
              <a:buChar char="•"/>
            </a:pPr>
            <a:r>
              <a:rPr lang="en-US" sz="3200">
                <a:solidFill>
                  <a:srgbClr val="000000"/>
                </a:solidFill>
                <a:latin typeface="Calibri"/>
              </a:rPr>
              <a:t>Seventh Outline LevelClick to edit Master text styles</a:t>
            </a:r>
            <a:endParaRPr/>
          </a:p>
          <a:p>
            <a:pPr lvl="1">
              <a:lnSpc>
                <a:spcPct val="100000"/>
              </a:lnSpc>
              <a:buFont typeface="Arial"/>
              <a:buChar char="–"/>
            </a:pPr>
            <a:r>
              <a:rPr lang="en-US" sz="2800">
                <a:solidFill>
                  <a:srgbClr val="000000"/>
                </a:solidFill>
                <a:latin typeface="Calibri"/>
              </a:rPr>
              <a:t>Second level</a:t>
            </a:r>
            <a:endParaRPr/>
          </a:p>
          <a:p>
            <a:pPr lvl="2">
              <a:lnSpc>
                <a:spcPct val="100000"/>
              </a:lnSpc>
              <a:buFont typeface="Arial"/>
              <a:buChar char="•"/>
            </a:pPr>
            <a:r>
              <a:rPr lang="en-US" sz="2400">
                <a:solidFill>
                  <a:srgbClr val="000000"/>
                </a:solidFill>
                <a:latin typeface="Calibri"/>
              </a:rPr>
              <a:t>Third level</a:t>
            </a:r>
            <a:endParaRPr/>
          </a:p>
          <a:p>
            <a:pPr lvl="3">
              <a:lnSpc>
                <a:spcPct val="100000"/>
              </a:lnSpc>
              <a:buFont typeface="Arial"/>
              <a:buChar char="–"/>
            </a:pPr>
            <a:r>
              <a:rPr lang="en-US" sz="2000">
                <a:solidFill>
                  <a:srgbClr val="000000"/>
                </a:solidFill>
                <a:latin typeface="Calibri"/>
              </a:rPr>
              <a:t>Fourth level</a:t>
            </a:r>
            <a:endParaRPr/>
          </a:p>
          <a:p>
            <a:pPr lvl="4">
              <a:lnSpc>
                <a:spcPct val="100000"/>
              </a:lnSpc>
              <a:buFont typeface="Arial"/>
              <a:buChar char="»"/>
            </a:pPr>
            <a:r>
              <a:rPr lang="en-US" sz="2000">
                <a:solidFill>
                  <a:srgbClr val="000000"/>
                </a:solidFill>
                <a:latin typeface="Calibri"/>
              </a:rPr>
              <a:t>Fifth level</a:t>
            </a:r>
            <a:endParaRPr/>
          </a:p>
        </p:txBody>
      </p:sp>
      <p:sp>
        <p:nvSpPr>
          <p:cNvPr id="41" name="PlaceHolder 3"/>
          <p:cNvSpPr>
            <a:spLocks noGrp="1"/>
          </p:cNvSpPr>
          <p:nvPr>
            <p:ph type="dt"/>
          </p:nvPr>
        </p:nvSpPr>
        <p:spPr>
          <a:xfrm>
            <a:off x="457200" y="6356520"/>
            <a:ext cx="2133360" cy="364680"/>
          </a:xfrm>
          <a:prstGeom prst="rect">
            <a:avLst/>
          </a:prstGeom>
        </p:spPr>
        <p:txBody>
          <a:bodyPr anchor="ctr"/>
          <a:lstStyle/>
          <a:p>
            <a:pPr>
              <a:lnSpc>
                <a:spcPct val="100000"/>
              </a:lnSpc>
            </a:pPr>
            <a:r>
              <a:rPr lang="en-US" sz="1200">
                <a:solidFill>
                  <a:srgbClr val="8B8B8B"/>
                </a:solidFill>
                <a:latin typeface="Calibri"/>
              </a:rPr>
              <a:t>4/24/16</a:t>
            </a:r>
            <a:endParaRPr/>
          </a:p>
        </p:txBody>
      </p:sp>
      <p:sp>
        <p:nvSpPr>
          <p:cNvPr id="42" name="PlaceHolder 4"/>
          <p:cNvSpPr>
            <a:spLocks noGrp="1"/>
          </p:cNvSpPr>
          <p:nvPr>
            <p:ph type="ftr"/>
          </p:nvPr>
        </p:nvSpPr>
        <p:spPr>
          <a:xfrm>
            <a:off x="3124080" y="6356520"/>
            <a:ext cx="2895120" cy="364680"/>
          </a:xfrm>
          <a:prstGeom prst="rect">
            <a:avLst/>
          </a:prstGeom>
        </p:spPr>
        <p:txBody>
          <a:bodyPr anchor="ctr"/>
          <a:lstStyle/>
          <a:p>
            <a:endParaRPr/>
          </a:p>
        </p:txBody>
      </p:sp>
      <p:sp>
        <p:nvSpPr>
          <p:cNvPr id="43"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5910A3E2-1F22-46F3-B741-6453404ADF78}" type="slidenum">
              <a:rPr lang="en-US" sz="1200">
                <a:solidFill>
                  <a:srgbClr val="8B8B8B"/>
                </a:solidFill>
                <a:latin typeface="Calibri"/>
              </a:r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685800" y="2130480"/>
            <a:ext cx="7772040" cy="1469520"/>
          </a:xfrm>
          <a:prstGeom prst="rect">
            <a:avLst/>
          </a:prstGeom>
        </p:spPr>
        <p:txBody>
          <a:bodyPr anchor="ctr"/>
          <a:lstStyle/>
          <a:p>
            <a:pPr algn="ctr">
              <a:lnSpc>
                <a:spcPct val="100000"/>
              </a:lnSpc>
            </a:pPr>
            <a:r>
              <a:rPr lang="en-US" sz="4400">
                <a:solidFill>
                  <a:srgbClr val="000000"/>
                </a:solidFill>
                <a:latin typeface="Calibri"/>
              </a:rPr>
              <a:t>Big Data</a:t>
            </a:r>
            <a:endParaRPr/>
          </a:p>
        </p:txBody>
      </p:sp>
      <p:sp>
        <p:nvSpPr>
          <p:cNvPr id="84" name="TextShape 2"/>
          <p:cNvSpPr txBox="1"/>
          <p:nvPr/>
        </p:nvSpPr>
        <p:spPr>
          <a:xfrm>
            <a:off x="1371600" y="3886200"/>
            <a:ext cx="6400440" cy="1752120"/>
          </a:xfrm>
          <a:prstGeom prst="rect">
            <a:avLst/>
          </a:prstGeom>
        </p:spPr>
        <p:txBody>
          <a:bodyPr/>
          <a:lstStyle/>
          <a:p>
            <a:pPr algn="ct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457200" y="274680"/>
            <a:ext cx="8229240" cy="1142640"/>
          </a:xfrm>
          <a:prstGeom prst="rect">
            <a:avLst/>
          </a:prstGeom>
        </p:spPr>
        <p:txBody>
          <a:bodyPr anchor="ctr"/>
          <a:lstStyle/>
          <a:p>
            <a:pPr algn="ctr">
              <a:lnSpc>
                <a:spcPct val="100000"/>
              </a:lnSpc>
            </a:pPr>
            <a:r>
              <a:rPr lang="en-US" sz="4400" b="1">
                <a:solidFill>
                  <a:srgbClr val="000000"/>
                </a:solidFill>
                <a:latin typeface="Calibri"/>
              </a:rPr>
              <a:t>1. Scale out, not up</a:t>
            </a:r>
            <a:endParaRPr/>
          </a:p>
        </p:txBody>
      </p:sp>
      <p:sp>
        <p:nvSpPr>
          <p:cNvPr id="103" name="TextShape 2"/>
          <p:cNvSpPr txBox="1"/>
          <p:nvPr/>
        </p:nvSpPr>
        <p:spPr>
          <a:xfrm>
            <a:off x="457200" y="1600200"/>
            <a:ext cx="8229240" cy="4525560"/>
          </a:xfrm>
          <a:prstGeom prst="rect">
            <a:avLst/>
          </a:prstGeom>
        </p:spPr>
        <p:txBody>
          <a:bodyPr/>
          <a:lstStyle/>
          <a:p>
            <a:pPr algn="just">
              <a:lnSpc>
                <a:spcPct val="100000"/>
              </a:lnSpc>
            </a:pPr>
            <a:r>
              <a:rPr lang="en-US" sz="2400">
                <a:solidFill>
                  <a:srgbClr val="000000"/>
                </a:solidFill>
                <a:latin typeface="Calibri"/>
              </a:rPr>
              <a:t>For data-intensive workloads, a large number of commodity low-end servers (i.e., the scaling out approach) is preferred over a small number of high-end servers (i.e., the scaling up approach). </a:t>
            </a:r>
            <a:endParaRPr/>
          </a:p>
          <a:p>
            <a:pPr algn="just">
              <a:lnSpc>
                <a:spcPct val="100000"/>
              </a:lnSpc>
            </a:pPr>
            <a:endParaRPr/>
          </a:p>
          <a:p>
            <a:pPr>
              <a:lnSpc>
                <a:spcPct val="100000"/>
              </a:lnSpc>
            </a:pPr>
            <a:r>
              <a:rPr lang="en-US" sz="2400">
                <a:solidFill>
                  <a:srgbClr val="000000"/>
                </a:solidFill>
                <a:latin typeface="Calibri"/>
              </a:rPr>
              <a:t>The latter approach of purchasing symmetric multi-processing (SMP) machines with a large number of processor sockets (dozens, even hundreds) and a large amount of shared memory (hundreds or even thousands of gigabytes) is not cost effective, since the costs of such machines do not scale linearly (i.e., a machine with twice as many processors is often significantly more than twice as expensive).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457200" y="274680"/>
            <a:ext cx="8229240" cy="1142640"/>
          </a:xfrm>
          <a:prstGeom prst="rect">
            <a:avLst/>
          </a:prstGeom>
        </p:spPr>
        <p:txBody>
          <a:bodyPr anchor="ctr"/>
          <a:lstStyle/>
          <a:p>
            <a:pPr algn="ctr">
              <a:lnSpc>
                <a:spcPct val="100000"/>
              </a:lnSpc>
            </a:pPr>
            <a:r>
              <a:rPr lang="en-US" sz="4400" b="1">
                <a:solidFill>
                  <a:srgbClr val="000000"/>
                </a:solidFill>
                <a:latin typeface="Calibri"/>
              </a:rPr>
              <a:t>2. Assume failures are common</a:t>
            </a:r>
            <a:endParaRPr/>
          </a:p>
        </p:txBody>
      </p:sp>
      <p:sp>
        <p:nvSpPr>
          <p:cNvPr id="105" name="TextShape 2"/>
          <p:cNvSpPr txBox="1"/>
          <p:nvPr/>
        </p:nvSpPr>
        <p:spPr>
          <a:xfrm>
            <a:off x="457200" y="1600200"/>
            <a:ext cx="8229240" cy="4525560"/>
          </a:xfrm>
          <a:prstGeom prst="rect">
            <a:avLst/>
          </a:prstGeom>
        </p:spPr>
        <p:txBody>
          <a:bodyPr/>
          <a:lstStyle/>
          <a:p>
            <a:pPr algn="just">
              <a:lnSpc>
                <a:spcPct val="100000"/>
              </a:lnSpc>
            </a:pPr>
            <a:r>
              <a:rPr lang="en-US" sz="2800">
                <a:solidFill>
                  <a:srgbClr val="000000"/>
                </a:solidFill>
                <a:latin typeface="Calibri"/>
              </a:rPr>
              <a:t>At warehouse scale, failures are not only inevitable, but commonplace. </a:t>
            </a:r>
            <a:endParaRPr/>
          </a:p>
          <a:p>
            <a:pPr algn="just">
              <a:lnSpc>
                <a:spcPct val="100000"/>
              </a:lnSpc>
            </a:pPr>
            <a:r>
              <a:rPr lang="en-US" sz="2800">
                <a:solidFill>
                  <a:srgbClr val="FF0000"/>
                </a:solidFill>
                <a:latin typeface="Calibri"/>
              </a:rPr>
              <a:t>Problem 1</a:t>
            </a:r>
            <a:endParaRPr/>
          </a:p>
          <a:p>
            <a:pPr algn="just">
              <a:lnSpc>
                <a:spcPct val="100000"/>
              </a:lnSpc>
            </a:pPr>
            <a:r>
              <a:rPr lang="en-US" sz="2800">
                <a:solidFill>
                  <a:srgbClr val="000000"/>
                </a:solidFill>
                <a:latin typeface="Calibri"/>
              </a:rPr>
              <a:t>Assume that a 10000 server cluster is built from reliable machines with a mean-time between failures (MTBF) of 1000 days </a:t>
            </a:r>
            <a:endParaRPr/>
          </a:p>
          <a:p>
            <a:pPr algn="just">
              <a:lnSpc>
                <a:spcPct val="100000"/>
              </a:lnSpc>
            </a:pPr>
            <a:r>
              <a:rPr lang="en-US" sz="2800">
                <a:solidFill>
                  <a:srgbClr val="000000"/>
                </a:solidFill>
                <a:latin typeface="Calibri"/>
              </a:rPr>
              <a:t>(a) What is the failure rate?</a:t>
            </a:r>
            <a:endParaRPr/>
          </a:p>
          <a:p>
            <a:pPr algn="just">
              <a:lnSpc>
                <a:spcPct val="100000"/>
              </a:lnSpc>
            </a:pPr>
            <a:r>
              <a:rPr lang="en-US" sz="2800">
                <a:solidFill>
                  <a:srgbClr val="000000"/>
                </a:solidFill>
                <a:latin typeface="Calibri"/>
              </a:rPr>
              <a:t>(b) If MTBF of a machine is 10000 days, what is the failure rate?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Assume failures are common</a:t>
            </a:r>
            <a:endParaRPr/>
          </a:p>
        </p:txBody>
      </p:sp>
      <p:sp>
        <p:nvSpPr>
          <p:cNvPr id="107" name="TextShape 2"/>
          <p:cNvSpPr txBox="1"/>
          <p:nvPr/>
        </p:nvSpPr>
        <p:spPr>
          <a:xfrm>
            <a:off x="457200" y="1600200"/>
            <a:ext cx="8229240" cy="4525560"/>
          </a:xfrm>
          <a:prstGeom prst="rect">
            <a:avLst/>
          </a:prstGeom>
        </p:spPr>
        <p:txBody>
          <a:bodyPr/>
          <a:lstStyle/>
          <a:p>
            <a:pPr algn="just">
              <a:lnSpc>
                <a:spcPct val="100000"/>
              </a:lnSpc>
            </a:pPr>
            <a:r>
              <a:rPr lang="en-US" sz="2800">
                <a:solidFill>
                  <a:srgbClr val="000000"/>
                </a:solidFill>
                <a:latin typeface="Calibri"/>
              </a:rPr>
              <a:t>Let us suppose that a cluster is built from reliable machines with a mean-time between failures (MTBF) of1000 days (about three years). Even with these reliable servers, a 10,000-server cluster would still experience roughly </a:t>
            </a:r>
            <a:r>
              <a:rPr lang="en-US" sz="2800">
                <a:solidFill>
                  <a:srgbClr val="0070C0"/>
                </a:solidFill>
                <a:latin typeface="Calibri"/>
              </a:rPr>
              <a:t>10 failures a day. </a:t>
            </a:r>
            <a:endParaRPr/>
          </a:p>
          <a:p>
            <a:pPr algn="just">
              <a:lnSpc>
                <a:spcPct val="100000"/>
              </a:lnSpc>
            </a:pPr>
            <a:endParaRPr/>
          </a:p>
          <a:p>
            <a:pPr algn="just">
              <a:lnSpc>
                <a:spcPct val="100000"/>
              </a:lnSpc>
            </a:pPr>
            <a:r>
              <a:rPr lang="en-US" sz="2800">
                <a:solidFill>
                  <a:srgbClr val="000000"/>
                </a:solidFill>
                <a:latin typeface="Calibri"/>
              </a:rPr>
              <a:t>For the sake of argument, let us suppose that a MTBF of 10,000 days (about thirty years) were achievable at realistic costs (which is unlikely). Even then, a 10,000-server cluster would still experience </a:t>
            </a:r>
            <a:r>
              <a:rPr lang="en-US" sz="2800">
                <a:solidFill>
                  <a:srgbClr val="0070C0"/>
                </a:solidFill>
                <a:latin typeface="Calibri"/>
              </a:rPr>
              <a:t>one failure daily.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274680"/>
            <a:ext cx="8229240" cy="1142640"/>
          </a:xfrm>
          <a:prstGeom prst="rect">
            <a:avLst/>
          </a:prstGeom>
        </p:spPr>
        <p:txBody>
          <a:bodyPr anchor="ctr"/>
          <a:lstStyle/>
          <a:p>
            <a:pPr algn="ctr">
              <a:lnSpc>
                <a:spcPct val="100000"/>
              </a:lnSpc>
            </a:pPr>
            <a:r>
              <a:rPr lang="en-US" sz="4400" b="1">
                <a:solidFill>
                  <a:srgbClr val="000000"/>
                </a:solidFill>
                <a:latin typeface="Calibri"/>
              </a:rPr>
              <a:t>3. Move processing to the data</a:t>
            </a:r>
            <a:endParaRPr/>
          </a:p>
        </p:txBody>
      </p:sp>
      <p:sp>
        <p:nvSpPr>
          <p:cNvPr id="109" name="TextShape 2"/>
          <p:cNvSpPr txBox="1"/>
          <p:nvPr/>
        </p:nvSpPr>
        <p:spPr>
          <a:xfrm>
            <a:off x="457200" y="1600200"/>
            <a:ext cx="8229240" cy="4525560"/>
          </a:xfrm>
          <a:prstGeom prst="rect">
            <a:avLst/>
          </a:prstGeom>
        </p:spPr>
        <p:txBody>
          <a:bodyPr/>
          <a:lstStyle/>
          <a:p>
            <a:pPr algn="just">
              <a:lnSpc>
                <a:spcPct val="100000"/>
              </a:lnSpc>
            </a:pPr>
            <a:r>
              <a:rPr lang="en-US" sz="2800">
                <a:solidFill>
                  <a:srgbClr val="000000"/>
                </a:solidFill>
                <a:latin typeface="Calibri"/>
              </a:rPr>
              <a:t>In traditional high-performance computing (HPC) applications (e.g., for climate or nuclear simulations), it is commonplace for a supercomputer to have processing nodes and storage nodes linked together by a high-capacity interconnect. </a:t>
            </a:r>
            <a:endParaRPr/>
          </a:p>
          <a:p>
            <a:pPr algn="just">
              <a:lnSpc>
                <a:spcPct val="100000"/>
              </a:lnSpc>
            </a:pPr>
            <a:endParaRPr/>
          </a:p>
          <a:p>
            <a:pPr algn="just">
              <a:lnSpc>
                <a:spcPct val="100000"/>
              </a:lnSpc>
            </a:pPr>
            <a:r>
              <a:rPr lang="en-US" sz="2800">
                <a:solidFill>
                  <a:srgbClr val="000000"/>
                </a:solidFill>
                <a:latin typeface="Calibri"/>
              </a:rPr>
              <a:t>Many Big Data workloads are not very processor-demanding, which means that the separation of compute and storage creates a bottleneck in the network.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Move processing to the data</a:t>
            </a:r>
            <a:endParaRPr/>
          </a:p>
        </p:txBody>
      </p:sp>
      <p:sp>
        <p:nvSpPr>
          <p:cNvPr id="111" name="TextShape 2"/>
          <p:cNvSpPr txBox="1"/>
          <p:nvPr/>
        </p:nvSpPr>
        <p:spPr>
          <a:xfrm>
            <a:off x="457200" y="1600200"/>
            <a:ext cx="8229240" cy="4525560"/>
          </a:xfrm>
          <a:prstGeom prst="rect">
            <a:avLst/>
          </a:prstGeom>
        </p:spPr>
        <p:txBody>
          <a:bodyPr/>
          <a:lstStyle/>
          <a:p>
            <a:pPr>
              <a:lnSpc>
                <a:spcPct val="100000"/>
              </a:lnSpc>
            </a:pPr>
            <a:r>
              <a:rPr lang="en-US" sz="2800">
                <a:solidFill>
                  <a:srgbClr val="000000"/>
                </a:solidFill>
                <a:latin typeface="Calibri"/>
              </a:rPr>
              <a:t>As an alternative to moving data around, it is more efficient to move the processing around.</a:t>
            </a:r>
            <a:endParaRPr/>
          </a:p>
          <a:p>
            <a:pPr>
              <a:lnSpc>
                <a:spcPct val="100000"/>
              </a:lnSpc>
            </a:pPr>
            <a:r>
              <a:rPr lang="en-US" sz="2800">
                <a:solidFill>
                  <a:srgbClr val="000000"/>
                </a:solidFill>
                <a:latin typeface="Calibri"/>
              </a:rPr>
              <a:t>That is, MapReduce assumes an architecture where processors and storage (disk) are co-located. </a:t>
            </a:r>
            <a:endParaRPr/>
          </a:p>
          <a:p>
            <a:pPr>
              <a:lnSpc>
                <a:spcPct val="100000"/>
              </a:lnSpc>
            </a:pPr>
            <a:endParaRPr/>
          </a:p>
          <a:p>
            <a:pPr>
              <a:lnSpc>
                <a:spcPct val="100000"/>
              </a:lnSpc>
            </a:pPr>
            <a:r>
              <a:rPr lang="en-US" sz="2800">
                <a:solidFill>
                  <a:srgbClr val="000000"/>
                </a:solidFill>
                <a:latin typeface="Calibri"/>
              </a:rPr>
              <a:t>In such a setup, we can take advantage of data locality by running code on the processor directly attached to the block of data we need. </a:t>
            </a:r>
            <a:endParaRPr/>
          </a:p>
          <a:p>
            <a:pPr>
              <a:lnSpc>
                <a:spcPct val="100000"/>
              </a:lnSpc>
            </a:pPr>
            <a:r>
              <a:rPr lang="en-US" sz="2800">
                <a:solidFill>
                  <a:srgbClr val="000000"/>
                </a:solidFill>
                <a:latin typeface="Calibri"/>
              </a:rPr>
              <a:t>The distributed file system (DFS) is responsible for managing the data over which MapReduce operates.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457200" y="274680"/>
            <a:ext cx="8229240" cy="1142640"/>
          </a:xfrm>
          <a:prstGeom prst="rect">
            <a:avLst/>
          </a:prstGeom>
        </p:spPr>
        <p:txBody>
          <a:bodyPr anchor="ctr"/>
          <a:lstStyle/>
          <a:p>
            <a:pPr algn="ctr">
              <a:lnSpc>
                <a:spcPct val="100000"/>
              </a:lnSpc>
            </a:pPr>
            <a:r>
              <a:rPr lang="en-US" sz="4400" b="1">
                <a:solidFill>
                  <a:srgbClr val="000000"/>
                </a:solidFill>
                <a:latin typeface="Calibri"/>
              </a:rPr>
              <a:t>4. Process data sequentially and avoid random access</a:t>
            </a:r>
            <a:endParaRPr/>
          </a:p>
        </p:txBody>
      </p:sp>
      <p:sp>
        <p:nvSpPr>
          <p:cNvPr id="113" name="TextShape 2"/>
          <p:cNvSpPr txBox="1"/>
          <p:nvPr/>
        </p:nvSpPr>
        <p:spPr>
          <a:xfrm>
            <a:off x="457200" y="1600200"/>
            <a:ext cx="8229240" cy="4525560"/>
          </a:xfrm>
          <a:prstGeom prst="rect">
            <a:avLst/>
          </a:prstGeom>
        </p:spPr>
        <p:txBody>
          <a:bodyPr/>
          <a:lstStyle/>
          <a:p>
            <a:pPr>
              <a:lnSpc>
                <a:spcPct val="100000"/>
              </a:lnSpc>
            </a:pPr>
            <a:r>
              <a:rPr lang="en-US" sz="2800">
                <a:solidFill>
                  <a:srgbClr val="000000"/>
                </a:solidFill>
                <a:latin typeface="Calibri"/>
              </a:rPr>
              <a:t>Data-intensive processing by definition means that the relevant datasets are too large to fit in memory and must be held on disk. </a:t>
            </a:r>
            <a:endParaRPr/>
          </a:p>
          <a:p>
            <a:pPr>
              <a:lnSpc>
                <a:spcPct val="100000"/>
              </a:lnSpc>
            </a:pPr>
            <a:endParaRPr/>
          </a:p>
          <a:p>
            <a:pPr>
              <a:lnSpc>
                <a:spcPct val="100000"/>
              </a:lnSpc>
            </a:pPr>
            <a:r>
              <a:rPr lang="en-US" sz="2800">
                <a:solidFill>
                  <a:srgbClr val="000000"/>
                </a:solidFill>
                <a:latin typeface="Calibri"/>
              </a:rPr>
              <a:t>Seek times for random disk access are fundamentally limited by the mechanical nature of the devices: read heads can only move so fast and platters can only spin so rapidly. As a result, it is desirable to avoid random data access, and instead organize computations so that data is processed sequentially.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457200" y="274680"/>
            <a:ext cx="8229240" cy="1142640"/>
          </a:xfrm>
          <a:prstGeom prst="rect">
            <a:avLst/>
          </a:prstGeom>
        </p:spPr>
        <p:txBody>
          <a:bodyPr anchor="ctr"/>
          <a:lstStyle/>
          <a:p>
            <a:pPr algn="ctr">
              <a:lnSpc>
                <a:spcPct val="100000"/>
              </a:lnSpc>
            </a:pPr>
            <a:r>
              <a:rPr lang="en-US" sz="4400" b="1">
                <a:solidFill>
                  <a:srgbClr val="000000"/>
                </a:solidFill>
                <a:latin typeface="Calibri"/>
              </a:rPr>
              <a:t>5. Hide system-level details from the application developer</a:t>
            </a:r>
            <a:endParaRPr/>
          </a:p>
        </p:txBody>
      </p:sp>
      <p:sp>
        <p:nvSpPr>
          <p:cNvPr id="115" name="TextShape 2"/>
          <p:cNvSpPr txBox="1"/>
          <p:nvPr/>
        </p:nvSpPr>
        <p:spPr>
          <a:xfrm>
            <a:off x="457200" y="1600200"/>
            <a:ext cx="8229240" cy="4525560"/>
          </a:xfrm>
          <a:prstGeom prst="rect">
            <a:avLst/>
          </a:prstGeom>
        </p:spPr>
        <p:txBody>
          <a:bodyPr/>
          <a:lstStyle/>
          <a:p>
            <a:pPr algn="just">
              <a:lnSpc>
                <a:spcPct val="100000"/>
              </a:lnSpc>
            </a:pPr>
            <a:r>
              <a:rPr lang="en-US" sz="3000">
                <a:solidFill>
                  <a:srgbClr val="000000"/>
                </a:solidFill>
                <a:latin typeface="Calibri"/>
              </a:rPr>
              <a:t>Writing code is difficult is because the programmer must simultaneously keep track of many details in short term memory.</a:t>
            </a:r>
            <a:endParaRPr/>
          </a:p>
          <a:p>
            <a:pPr algn="just">
              <a:lnSpc>
                <a:spcPct val="100000"/>
              </a:lnSpc>
            </a:pPr>
            <a:endParaRPr/>
          </a:p>
          <a:p>
            <a:pPr algn="just">
              <a:lnSpc>
                <a:spcPct val="100000"/>
              </a:lnSpc>
            </a:pPr>
            <a:r>
              <a:rPr lang="en-US" sz="3000" b="1">
                <a:solidFill>
                  <a:srgbClr val="000000"/>
                </a:solidFill>
                <a:latin typeface="Calibri"/>
              </a:rPr>
              <a:t>Short-term memory</a:t>
            </a:r>
            <a:r>
              <a:rPr lang="en-US" sz="3000">
                <a:solidFill>
                  <a:srgbClr val="000000"/>
                </a:solidFill>
                <a:latin typeface="Calibri"/>
              </a:rPr>
              <a:t> (or "primary" or "active memory") is the capacity for holding a small amount of information in mind in an active, readily available state for a short period of time. The duration of short-term memory (when rehearsal or active maintenance is prevented) is believed to be in the order of seconds. A commonly cited capacity is 7 ± 2 elements. In contrast, long-term memory can hold an indefinite amount of information.</a:t>
            </a:r>
            <a:endParaRPr/>
          </a:p>
          <a:p>
            <a:pPr>
              <a:lnSpc>
                <a:spcPct val="100000"/>
              </a:lnSpc>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457200" y="274680"/>
            <a:ext cx="8229240" cy="1142640"/>
          </a:xfrm>
          <a:prstGeom prst="rect">
            <a:avLst/>
          </a:prstGeom>
        </p:spPr>
        <p:txBody>
          <a:bodyPr anchor="ctr"/>
          <a:lstStyle/>
          <a:p>
            <a:pPr algn="ctr">
              <a:lnSpc>
                <a:spcPct val="100000"/>
              </a:lnSpc>
            </a:pPr>
            <a:r>
              <a:rPr lang="en-US" sz="4400" b="1">
                <a:solidFill>
                  <a:srgbClr val="000000"/>
                </a:solidFill>
                <a:latin typeface="Calibri"/>
              </a:rPr>
              <a:t>6. Seamless scalability</a:t>
            </a:r>
            <a:endParaRPr/>
          </a:p>
        </p:txBody>
      </p:sp>
      <p:sp>
        <p:nvSpPr>
          <p:cNvPr id="117" name="TextShape 2"/>
          <p:cNvSpPr txBox="1"/>
          <p:nvPr/>
        </p:nvSpPr>
        <p:spPr>
          <a:xfrm>
            <a:off x="457200" y="1600200"/>
            <a:ext cx="8229240" cy="4525560"/>
          </a:xfrm>
          <a:prstGeom prst="rect">
            <a:avLst/>
          </a:prstGeom>
        </p:spPr>
        <p:txBody>
          <a:bodyPr/>
          <a:lstStyle/>
          <a:p>
            <a:pPr>
              <a:lnSpc>
                <a:spcPct val="100000"/>
              </a:lnSpc>
            </a:pPr>
            <a:r>
              <a:rPr lang="en-US" sz="2800">
                <a:solidFill>
                  <a:srgbClr val="000000"/>
                </a:solidFill>
                <a:latin typeface="Calibri"/>
              </a:rPr>
              <a:t>For data-intensive processing, it goes without saying that scalable algorithms are highly desirable.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Why DFS</a:t>
            </a:r>
            <a:endParaRPr/>
          </a:p>
        </p:txBody>
      </p:sp>
      <p:sp>
        <p:nvSpPr>
          <p:cNvPr id="119" name="TextShape 2"/>
          <p:cNvSpPr txBox="1"/>
          <p:nvPr/>
        </p:nvSpPr>
        <p:spPr>
          <a:xfrm>
            <a:off x="457200" y="1600200"/>
            <a:ext cx="8229240" cy="4525560"/>
          </a:xfrm>
          <a:prstGeom prst="rect">
            <a:avLst/>
          </a:prstGeom>
        </p:spPr>
        <p:txBody>
          <a:bodyPr/>
          <a:lstStyle/>
          <a:p>
            <a:pPr>
              <a:lnSpc>
                <a:spcPct val="100000"/>
              </a:lnSpc>
            </a:pPr>
            <a:r>
              <a:rPr lang="en-US" sz="2400">
                <a:solidFill>
                  <a:srgbClr val="FF0000"/>
                </a:solidFill>
                <a:latin typeface="Calibri"/>
              </a:rPr>
              <a:t>Problem 2</a:t>
            </a:r>
            <a:endParaRPr/>
          </a:p>
          <a:p>
            <a:pPr>
              <a:lnSpc>
                <a:spcPct val="100000"/>
              </a:lnSpc>
            </a:pPr>
            <a:r>
              <a:rPr lang="en-US" sz="2800">
                <a:solidFill>
                  <a:srgbClr val="000000"/>
                </a:solidFill>
                <a:latin typeface="Calibri"/>
              </a:rPr>
              <a:t>Read 1 TB data</a:t>
            </a:r>
            <a:endParaRPr/>
          </a:p>
          <a:p>
            <a:pPr>
              <a:lnSpc>
                <a:spcPct val="100000"/>
              </a:lnSpc>
              <a:buFont typeface="Arial"/>
              <a:buAutoNum type="alphaLcParenR"/>
            </a:pPr>
            <a:r>
              <a:rPr lang="en-US" sz="2800">
                <a:solidFill>
                  <a:srgbClr val="000000"/>
                </a:solidFill>
                <a:latin typeface="Calibri"/>
              </a:rPr>
              <a:t>1 machine having 4 I/O channels ( or 4 hard drives) such that each can read 100 MB/sec.</a:t>
            </a:r>
            <a:endParaRPr/>
          </a:p>
          <a:p>
            <a:pPr>
              <a:lnSpc>
                <a:spcPct val="100000"/>
              </a:lnSpc>
            </a:pPr>
            <a:endParaRPr/>
          </a:p>
          <a:p>
            <a:pPr>
              <a:lnSpc>
                <a:spcPct val="100000"/>
              </a:lnSpc>
            </a:pPr>
            <a:endParaRPr/>
          </a:p>
          <a:p>
            <a:pPr>
              <a:lnSpc>
                <a:spcPct val="100000"/>
              </a:lnSpc>
              <a:buFont typeface="Arial"/>
              <a:buAutoNum type="alphaLcParenR"/>
            </a:pPr>
            <a:r>
              <a:rPr lang="en-US" sz="2800">
                <a:solidFill>
                  <a:srgbClr val="000000"/>
                </a:solidFill>
                <a:latin typeface="Calibri"/>
              </a:rPr>
              <a:t>10 machine having each having 4 I/O channels ( or 4 hard drives) such that each can read 100 MB/sec.</a:t>
            </a:r>
            <a:endParaRPr/>
          </a:p>
          <a:p>
            <a:pPr>
              <a:lnSpc>
                <a:spcPct val="100000"/>
              </a:lnSpc>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Why DFS</a:t>
            </a:r>
            <a:endParaRPr/>
          </a:p>
        </p:txBody>
      </p:sp>
      <p:sp>
        <p:nvSpPr>
          <p:cNvPr id="121" name="TextShape 2"/>
          <p:cNvSpPr txBox="1"/>
          <p:nvPr/>
        </p:nvSpPr>
        <p:spPr>
          <a:xfrm>
            <a:off x="457200" y="1600200"/>
            <a:ext cx="8229240" cy="4525560"/>
          </a:xfrm>
          <a:prstGeom prst="rect">
            <a:avLst/>
          </a:prstGeom>
        </p:spPr>
        <p:txBody>
          <a:bodyPr/>
          <a:lstStyle/>
          <a:p>
            <a:pPr>
              <a:lnSpc>
                <a:spcPct val="100000"/>
              </a:lnSpc>
            </a:pPr>
            <a:r>
              <a:rPr lang="en-US" sz="2400">
                <a:solidFill>
                  <a:srgbClr val="000000"/>
                </a:solidFill>
                <a:latin typeface="Calibri"/>
              </a:rPr>
              <a:t>Read 1 TB data</a:t>
            </a:r>
            <a:endParaRPr/>
          </a:p>
          <a:p>
            <a:pPr>
              <a:lnSpc>
                <a:spcPct val="100000"/>
              </a:lnSpc>
              <a:buFont typeface="Arial"/>
              <a:buChar char="•"/>
            </a:pPr>
            <a:r>
              <a:rPr lang="en-US" sz="2400">
                <a:solidFill>
                  <a:srgbClr val="000000"/>
                </a:solidFill>
                <a:latin typeface="Calibri"/>
              </a:rPr>
              <a:t>1 machine</a:t>
            </a:r>
            <a:endParaRPr/>
          </a:p>
          <a:p>
            <a:pPr lvl="1">
              <a:lnSpc>
                <a:spcPct val="100000"/>
              </a:lnSpc>
              <a:buFont typeface="Arial"/>
              <a:buChar char="–"/>
            </a:pPr>
            <a:r>
              <a:rPr lang="en-US" sz="2400">
                <a:solidFill>
                  <a:srgbClr val="000000"/>
                </a:solidFill>
                <a:latin typeface="Calibri"/>
              </a:rPr>
              <a:t>4 I/O channels (4 hard drives)</a:t>
            </a:r>
            <a:endParaRPr/>
          </a:p>
          <a:p>
            <a:pPr lvl="1">
              <a:lnSpc>
                <a:spcPct val="100000"/>
              </a:lnSpc>
              <a:buFont typeface="Arial"/>
              <a:buChar char="–"/>
            </a:pPr>
            <a:r>
              <a:rPr lang="en-US" sz="2400">
                <a:solidFill>
                  <a:srgbClr val="000000"/>
                </a:solidFill>
                <a:latin typeface="Calibri"/>
              </a:rPr>
              <a:t>Each 100 MB/sec </a:t>
            </a:r>
            <a:endParaRPr/>
          </a:p>
          <a:p>
            <a:pPr lvl="1">
              <a:lnSpc>
                <a:spcPct val="100000"/>
              </a:lnSpc>
              <a:buFont typeface="Arial"/>
              <a:buChar char="–"/>
            </a:pPr>
            <a:r>
              <a:rPr lang="en-US" sz="2400">
                <a:solidFill>
                  <a:srgbClr val="000000"/>
                </a:solidFill>
                <a:latin typeface="Calibri"/>
              </a:rPr>
              <a:t>1000000 MB/400 MB = 41.666 minutes</a:t>
            </a:r>
            <a:endParaRPr/>
          </a:p>
          <a:p>
            <a:pPr>
              <a:lnSpc>
                <a:spcPct val="100000"/>
              </a:lnSpc>
              <a:buFont typeface="Arial"/>
              <a:buChar char="•"/>
            </a:pPr>
            <a:r>
              <a:rPr lang="en-US" sz="2400">
                <a:solidFill>
                  <a:srgbClr val="000000"/>
                </a:solidFill>
                <a:latin typeface="Calibri"/>
              </a:rPr>
              <a:t>10 machine</a:t>
            </a:r>
            <a:endParaRPr/>
          </a:p>
          <a:p>
            <a:pPr lvl="1">
              <a:lnSpc>
                <a:spcPct val="100000"/>
              </a:lnSpc>
              <a:buFont typeface="Arial"/>
              <a:buChar char="–"/>
            </a:pPr>
            <a:r>
              <a:rPr lang="en-US" sz="2400">
                <a:solidFill>
                  <a:srgbClr val="000000"/>
                </a:solidFill>
                <a:latin typeface="Calibri"/>
              </a:rPr>
              <a:t>4 I/O channels</a:t>
            </a:r>
            <a:endParaRPr/>
          </a:p>
          <a:p>
            <a:pPr lvl="1">
              <a:lnSpc>
                <a:spcPct val="100000"/>
              </a:lnSpc>
              <a:buFont typeface="Arial"/>
              <a:buChar char="–"/>
            </a:pPr>
            <a:r>
              <a:rPr lang="en-US" sz="2400">
                <a:solidFill>
                  <a:srgbClr val="000000"/>
                </a:solidFill>
                <a:latin typeface="Calibri"/>
              </a:rPr>
              <a:t>Each 100 MB/sec</a:t>
            </a:r>
            <a:endParaRPr/>
          </a:p>
          <a:p>
            <a:pPr lvl="1">
              <a:lnSpc>
                <a:spcPct val="100000"/>
              </a:lnSpc>
              <a:buFont typeface="Arial"/>
              <a:buChar char="–"/>
            </a:pPr>
            <a:r>
              <a:rPr lang="en-US" sz="2400">
                <a:solidFill>
                  <a:srgbClr val="000000"/>
                </a:solidFill>
                <a:latin typeface="Calibri"/>
              </a:rPr>
              <a:t>1000000 MB/4000 MB = 4.1666 minutes</a:t>
            </a:r>
            <a:endParaRPr/>
          </a:p>
          <a:p>
            <a:pPr>
              <a:lnSpc>
                <a:spcPct val="100000"/>
              </a:lnSpc>
              <a:buFont typeface="Arial"/>
              <a:buChar char="•"/>
            </a:pPr>
            <a:r>
              <a:rPr lang="en-US" sz="3200">
                <a:solidFill>
                  <a:srgbClr val="000000"/>
                </a:solidFill>
                <a:latin typeface="Calibri"/>
              </a:rPr>
              <a:t>I/O speed is the challenge; not the storage capacity. So we need to distribute data among many nodes (machines)</a:t>
            </a:r>
            <a:endParaRPr/>
          </a:p>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Measuring data</a:t>
            </a:r>
            <a:endParaRPr/>
          </a:p>
        </p:txBody>
      </p:sp>
      <p:sp>
        <p:nvSpPr>
          <p:cNvPr id="86" name="CustomShape 2"/>
          <p:cNvSpPr/>
          <p:nvPr/>
        </p:nvSpPr>
        <p:spPr>
          <a:xfrm>
            <a:off x="1279440" y="1989000"/>
            <a:ext cx="9143640" cy="360"/>
          </a:xfrm>
          <a:prstGeom prst="rect">
            <a:avLst/>
          </a:prstGeom>
          <a:noFill/>
          <a:ln>
            <a:noFill/>
          </a:ln>
        </p:spPr>
      </p:sp>
      <p:graphicFrame>
        <p:nvGraphicFramePr>
          <p:cNvPr id="87" name="Table 3"/>
          <p:cNvGraphicFramePr/>
          <p:nvPr>
            <p:extLst>
              <p:ext uri="{D42A27DB-BD31-4B8C-83A1-F6EECF244321}">
                <p14:modId xmlns:p14="http://schemas.microsoft.com/office/powerpoint/2010/main" val="3904740902"/>
              </p:ext>
            </p:extLst>
          </p:nvPr>
        </p:nvGraphicFramePr>
        <p:xfrm>
          <a:off x="1280160" y="1370505"/>
          <a:ext cx="6797040" cy="5274000"/>
        </p:xfrm>
        <a:graphic>
          <a:graphicData uri="http://schemas.openxmlformats.org/drawingml/2006/table">
            <a:tbl>
              <a:tblPr/>
              <a:tblGrid>
                <a:gridCol w="1316520"/>
                <a:gridCol w="1843200"/>
                <a:gridCol w="3637320"/>
              </a:tblGrid>
              <a:tr h="306000">
                <a:tc>
                  <a:txBody>
                    <a:bodyPr/>
                    <a:lstStyle/>
                    <a:p>
                      <a:pPr>
                        <a:lnSpc>
                          <a:spcPct val="100000"/>
                        </a:lnSpc>
                      </a:pPr>
                      <a:r>
                        <a:rPr lang="en-US" dirty="0">
                          <a:solidFill>
                            <a:srgbClr val="000000"/>
                          </a:solidFill>
                          <a:latin typeface="Calibri"/>
                        </a:rPr>
                        <a:t>Bit</a:t>
                      </a:r>
                      <a:endParaRPr dirty="0"/>
                    </a:p>
                  </a:txBody>
                  <a:tcPr/>
                </a:tc>
                <a:tc>
                  <a:txBody>
                    <a:bodyPr/>
                    <a:lstStyle/>
                    <a:p>
                      <a:pPr>
                        <a:lnSpc>
                          <a:spcPct val="100000"/>
                        </a:lnSpc>
                      </a:pPr>
                      <a:r>
                        <a:rPr lang="en-US">
                          <a:solidFill>
                            <a:srgbClr val="000000"/>
                          </a:solidFill>
                          <a:latin typeface="Calibri"/>
                        </a:rPr>
                        <a:t>1 bit</a:t>
                      </a:r>
                      <a:endParaRPr/>
                    </a:p>
                  </a:txBody>
                  <a:tcPr/>
                </a:tc>
                <a:tc>
                  <a:txBody>
                    <a:bodyPr/>
                    <a:lstStyle/>
                    <a:p>
                      <a:pPr>
                        <a:lnSpc>
                          <a:spcPct val="100000"/>
                        </a:lnSpc>
                      </a:pPr>
                      <a:r>
                        <a:rPr lang="en-US">
                          <a:solidFill>
                            <a:srgbClr val="000000"/>
                          </a:solidFill>
                          <a:latin typeface="Calibri"/>
                        </a:rPr>
                        <a:t>1/8</a:t>
                      </a:r>
                      <a:endParaRPr/>
                    </a:p>
                  </a:txBody>
                  <a:tcPr/>
                </a:tc>
              </a:tr>
              <a:tr h="306000">
                <a:tc>
                  <a:txBody>
                    <a:bodyPr/>
                    <a:lstStyle/>
                    <a:p>
                      <a:pPr>
                        <a:lnSpc>
                          <a:spcPct val="100000"/>
                        </a:lnSpc>
                      </a:pPr>
                      <a:r>
                        <a:rPr lang="en-US">
                          <a:solidFill>
                            <a:srgbClr val="000000"/>
                          </a:solidFill>
                          <a:latin typeface="Calibri"/>
                        </a:rPr>
                        <a:t>Nibble</a:t>
                      </a:r>
                      <a:endParaRPr/>
                    </a:p>
                  </a:txBody>
                  <a:tcPr/>
                </a:tc>
                <a:tc>
                  <a:txBody>
                    <a:bodyPr/>
                    <a:lstStyle/>
                    <a:p>
                      <a:pPr>
                        <a:lnSpc>
                          <a:spcPct val="100000"/>
                        </a:lnSpc>
                      </a:pPr>
                      <a:r>
                        <a:rPr lang="en-US">
                          <a:solidFill>
                            <a:srgbClr val="000000"/>
                          </a:solidFill>
                          <a:latin typeface="Calibri"/>
                        </a:rPr>
                        <a:t>4 bits</a:t>
                      </a:r>
                      <a:endParaRPr/>
                    </a:p>
                  </a:txBody>
                  <a:tcPr/>
                </a:tc>
                <a:tc>
                  <a:txBody>
                    <a:bodyPr/>
                    <a:lstStyle/>
                    <a:p>
                      <a:pPr>
                        <a:lnSpc>
                          <a:spcPct val="100000"/>
                        </a:lnSpc>
                      </a:pPr>
                      <a:r>
                        <a:rPr lang="en-US">
                          <a:solidFill>
                            <a:srgbClr val="000000"/>
                          </a:solidFill>
                          <a:latin typeface="Calibri"/>
                        </a:rPr>
                        <a:t>1/2 (rare)</a:t>
                      </a:r>
                      <a:endParaRPr/>
                    </a:p>
                  </a:txBody>
                  <a:tcPr/>
                </a:tc>
              </a:tr>
              <a:tr h="306000">
                <a:tc>
                  <a:txBody>
                    <a:bodyPr/>
                    <a:lstStyle/>
                    <a:p>
                      <a:pPr>
                        <a:lnSpc>
                          <a:spcPct val="100000"/>
                        </a:lnSpc>
                      </a:pPr>
                      <a:r>
                        <a:rPr lang="en-US">
                          <a:solidFill>
                            <a:srgbClr val="000000"/>
                          </a:solidFill>
                          <a:latin typeface="Calibri"/>
                        </a:rPr>
                        <a:t>Byte</a:t>
                      </a:r>
                      <a:endParaRPr/>
                    </a:p>
                  </a:txBody>
                  <a:tcPr/>
                </a:tc>
                <a:tc>
                  <a:txBody>
                    <a:bodyPr/>
                    <a:lstStyle/>
                    <a:p>
                      <a:pPr>
                        <a:lnSpc>
                          <a:spcPct val="100000"/>
                        </a:lnSpc>
                      </a:pPr>
                      <a:r>
                        <a:rPr lang="en-US">
                          <a:solidFill>
                            <a:srgbClr val="000000"/>
                          </a:solidFill>
                          <a:latin typeface="Calibri"/>
                        </a:rPr>
                        <a:t>8 bits</a:t>
                      </a:r>
                      <a:endParaRPr/>
                    </a:p>
                  </a:txBody>
                  <a:tcPr/>
                </a:tc>
                <a:tc>
                  <a:txBody>
                    <a:bodyPr/>
                    <a:lstStyle/>
                    <a:p>
                      <a:pPr>
                        <a:lnSpc>
                          <a:spcPct val="100000"/>
                        </a:lnSpc>
                      </a:pPr>
                      <a:r>
                        <a:rPr lang="en-US">
                          <a:solidFill>
                            <a:srgbClr val="000000"/>
                          </a:solidFill>
                          <a:latin typeface="Calibri"/>
                        </a:rPr>
                        <a:t>1</a:t>
                      </a:r>
                      <a:endParaRPr/>
                    </a:p>
                  </a:txBody>
                  <a:tcPr/>
                </a:tc>
              </a:tr>
              <a:tr h="306000">
                <a:tc>
                  <a:txBody>
                    <a:bodyPr/>
                    <a:lstStyle/>
                    <a:p>
                      <a:pPr>
                        <a:lnSpc>
                          <a:spcPct val="100000"/>
                        </a:lnSpc>
                      </a:pPr>
                      <a:r>
                        <a:rPr lang="en-US">
                          <a:solidFill>
                            <a:srgbClr val="000000"/>
                          </a:solidFill>
                          <a:latin typeface="Calibri"/>
                        </a:rPr>
                        <a:t>Kilobyte</a:t>
                      </a:r>
                      <a:endParaRPr/>
                    </a:p>
                  </a:txBody>
                  <a:tcPr/>
                </a:tc>
                <a:tc>
                  <a:txBody>
                    <a:bodyPr/>
                    <a:lstStyle/>
                    <a:p>
                      <a:pPr>
                        <a:lnSpc>
                          <a:spcPct val="100000"/>
                        </a:lnSpc>
                      </a:pPr>
                      <a:r>
                        <a:rPr lang="en-US">
                          <a:solidFill>
                            <a:srgbClr val="000000"/>
                          </a:solidFill>
                          <a:latin typeface="Calibri"/>
                        </a:rPr>
                        <a:t>1,024 bytes</a:t>
                      </a:r>
                      <a:endParaRPr/>
                    </a:p>
                  </a:txBody>
                  <a:tcPr/>
                </a:tc>
                <a:tc>
                  <a:txBody>
                    <a:bodyPr/>
                    <a:lstStyle/>
                    <a:p>
                      <a:pPr>
                        <a:lnSpc>
                          <a:spcPct val="100000"/>
                        </a:lnSpc>
                      </a:pPr>
                      <a:r>
                        <a:rPr lang="en-US">
                          <a:solidFill>
                            <a:srgbClr val="000000"/>
                          </a:solidFill>
                          <a:latin typeface="Calibri"/>
                        </a:rPr>
                        <a:t>1,024</a:t>
                      </a:r>
                      <a:endParaRPr/>
                    </a:p>
                  </a:txBody>
                  <a:tcPr/>
                </a:tc>
              </a:tr>
              <a:tr h="306000">
                <a:tc>
                  <a:txBody>
                    <a:bodyPr/>
                    <a:lstStyle/>
                    <a:p>
                      <a:pPr>
                        <a:lnSpc>
                          <a:spcPct val="100000"/>
                        </a:lnSpc>
                      </a:pPr>
                      <a:r>
                        <a:rPr lang="en-US">
                          <a:solidFill>
                            <a:srgbClr val="000000"/>
                          </a:solidFill>
                          <a:latin typeface="Calibri"/>
                        </a:rPr>
                        <a:t>Megabyte</a:t>
                      </a:r>
                      <a:endParaRPr/>
                    </a:p>
                  </a:txBody>
                  <a:tcPr/>
                </a:tc>
                <a:tc>
                  <a:txBody>
                    <a:bodyPr/>
                    <a:lstStyle/>
                    <a:p>
                      <a:pPr>
                        <a:lnSpc>
                          <a:spcPct val="100000"/>
                        </a:lnSpc>
                      </a:pPr>
                      <a:r>
                        <a:rPr lang="en-US">
                          <a:solidFill>
                            <a:srgbClr val="000000"/>
                          </a:solidFill>
                          <a:latin typeface="Calibri"/>
                        </a:rPr>
                        <a:t>1,024 kilobytes</a:t>
                      </a:r>
                      <a:endParaRPr/>
                    </a:p>
                  </a:txBody>
                  <a:tcPr/>
                </a:tc>
                <a:tc>
                  <a:txBody>
                    <a:bodyPr/>
                    <a:lstStyle/>
                    <a:p>
                      <a:pPr>
                        <a:lnSpc>
                          <a:spcPct val="100000"/>
                        </a:lnSpc>
                      </a:pPr>
                      <a:r>
                        <a:rPr lang="en-US">
                          <a:solidFill>
                            <a:srgbClr val="000000"/>
                          </a:solidFill>
                          <a:latin typeface="Calibri"/>
                        </a:rPr>
                        <a:t>1,048,576</a:t>
                      </a:r>
                      <a:endParaRPr/>
                    </a:p>
                  </a:txBody>
                  <a:tcPr/>
                </a:tc>
              </a:tr>
              <a:tr h="574200">
                <a:tc>
                  <a:txBody>
                    <a:bodyPr/>
                    <a:lstStyle/>
                    <a:p>
                      <a:pPr>
                        <a:lnSpc>
                          <a:spcPct val="100000"/>
                        </a:lnSpc>
                      </a:pPr>
                      <a:r>
                        <a:rPr lang="en-US">
                          <a:solidFill>
                            <a:srgbClr val="000000"/>
                          </a:solidFill>
                          <a:latin typeface="Calibri"/>
                        </a:rPr>
                        <a:t>Gigabyte</a:t>
                      </a:r>
                      <a:endParaRPr/>
                    </a:p>
                  </a:txBody>
                  <a:tcPr/>
                </a:tc>
                <a:tc>
                  <a:txBody>
                    <a:bodyPr/>
                    <a:lstStyle/>
                    <a:p>
                      <a:pPr>
                        <a:lnSpc>
                          <a:spcPct val="100000"/>
                        </a:lnSpc>
                      </a:pPr>
                      <a:r>
                        <a:rPr lang="en-US">
                          <a:solidFill>
                            <a:srgbClr val="000000"/>
                          </a:solidFill>
                          <a:latin typeface="Calibri"/>
                        </a:rPr>
                        <a:t>1,024 megabytes</a:t>
                      </a:r>
                      <a:endParaRPr/>
                    </a:p>
                  </a:txBody>
                  <a:tcPr/>
                </a:tc>
                <a:tc>
                  <a:txBody>
                    <a:bodyPr/>
                    <a:lstStyle/>
                    <a:p>
                      <a:pPr>
                        <a:lnSpc>
                          <a:spcPct val="100000"/>
                        </a:lnSpc>
                      </a:pPr>
                      <a:r>
                        <a:rPr lang="en-US">
                          <a:solidFill>
                            <a:srgbClr val="000000"/>
                          </a:solidFill>
                          <a:latin typeface="Calibri"/>
                        </a:rPr>
                        <a:t>1,073,741,824</a:t>
                      </a:r>
                      <a:endParaRPr/>
                    </a:p>
                  </a:txBody>
                  <a:tcPr/>
                </a:tc>
              </a:tr>
              <a:tr h="574200">
                <a:tc>
                  <a:txBody>
                    <a:bodyPr/>
                    <a:lstStyle/>
                    <a:p>
                      <a:pPr>
                        <a:lnSpc>
                          <a:spcPct val="100000"/>
                        </a:lnSpc>
                      </a:pPr>
                      <a:r>
                        <a:rPr lang="en-US">
                          <a:solidFill>
                            <a:srgbClr val="000000"/>
                          </a:solidFill>
                          <a:latin typeface="Calibri"/>
                        </a:rPr>
                        <a:t>Terabyte</a:t>
                      </a:r>
                      <a:endParaRPr/>
                    </a:p>
                  </a:txBody>
                  <a:tcPr/>
                </a:tc>
                <a:tc>
                  <a:txBody>
                    <a:bodyPr/>
                    <a:lstStyle/>
                    <a:p>
                      <a:pPr>
                        <a:lnSpc>
                          <a:spcPct val="100000"/>
                        </a:lnSpc>
                      </a:pPr>
                      <a:r>
                        <a:rPr lang="en-US">
                          <a:solidFill>
                            <a:srgbClr val="000000"/>
                          </a:solidFill>
                          <a:latin typeface="Calibri"/>
                        </a:rPr>
                        <a:t>1,024 gigabytes</a:t>
                      </a:r>
                      <a:endParaRPr/>
                    </a:p>
                  </a:txBody>
                  <a:tcPr/>
                </a:tc>
                <a:tc>
                  <a:txBody>
                    <a:bodyPr/>
                    <a:lstStyle/>
                    <a:p>
                      <a:pPr>
                        <a:lnSpc>
                          <a:spcPct val="100000"/>
                        </a:lnSpc>
                      </a:pPr>
                      <a:r>
                        <a:rPr lang="en-US">
                          <a:solidFill>
                            <a:srgbClr val="000000"/>
                          </a:solidFill>
                          <a:latin typeface="Calibri"/>
                        </a:rPr>
                        <a:t>1,099,511,627,776</a:t>
                      </a:r>
                      <a:endParaRPr/>
                    </a:p>
                  </a:txBody>
                  <a:tcPr/>
                </a:tc>
              </a:tr>
              <a:tr h="574200">
                <a:tc>
                  <a:txBody>
                    <a:bodyPr/>
                    <a:lstStyle/>
                    <a:p>
                      <a:pPr>
                        <a:lnSpc>
                          <a:spcPct val="100000"/>
                        </a:lnSpc>
                      </a:pPr>
                      <a:r>
                        <a:rPr lang="en-US">
                          <a:solidFill>
                            <a:srgbClr val="000000"/>
                          </a:solidFill>
                          <a:latin typeface="Calibri"/>
                        </a:rPr>
                        <a:t>Petabyte</a:t>
                      </a:r>
                      <a:endParaRPr/>
                    </a:p>
                  </a:txBody>
                  <a:tcPr/>
                </a:tc>
                <a:tc>
                  <a:txBody>
                    <a:bodyPr/>
                    <a:lstStyle/>
                    <a:p>
                      <a:pPr>
                        <a:lnSpc>
                          <a:spcPct val="100000"/>
                        </a:lnSpc>
                      </a:pPr>
                      <a:r>
                        <a:rPr lang="en-US">
                          <a:solidFill>
                            <a:srgbClr val="000000"/>
                          </a:solidFill>
                          <a:latin typeface="Calibri"/>
                        </a:rPr>
                        <a:t>1,024 terrabytes</a:t>
                      </a:r>
                      <a:endParaRPr/>
                    </a:p>
                  </a:txBody>
                  <a:tcPr/>
                </a:tc>
                <a:tc>
                  <a:txBody>
                    <a:bodyPr/>
                    <a:lstStyle/>
                    <a:p>
                      <a:pPr>
                        <a:lnSpc>
                          <a:spcPct val="100000"/>
                        </a:lnSpc>
                      </a:pPr>
                      <a:r>
                        <a:rPr lang="en-US">
                          <a:solidFill>
                            <a:srgbClr val="000000"/>
                          </a:solidFill>
                          <a:latin typeface="Calibri"/>
                        </a:rPr>
                        <a:t>1,125,899,906,842,624</a:t>
                      </a:r>
                      <a:endParaRPr/>
                    </a:p>
                  </a:txBody>
                  <a:tcPr/>
                </a:tc>
              </a:tr>
              <a:tr h="574200">
                <a:tc>
                  <a:txBody>
                    <a:bodyPr/>
                    <a:lstStyle/>
                    <a:p>
                      <a:pPr>
                        <a:lnSpc>
                          <a:spcPct val="100000"/>
                        </a:lnSpc>
                      </a:pPr>
                      <a:r>
                        <a:rPr lang="en-US">
                          <a:solidFill>
                            <a:srgbClr val="000000"/>
                          </a:solidFill>
                          <a:latin typeface="Calibri"/>
                        </a:rPr>
                        <a:t>Exabyte</a:t>
                      </a:r>
                      <a:endParaRPr/>
                    </a:p>
                  </a:txBody>
                  <a:tcPr/>
                </a:tc>
                <a:tc>
                  <a:txBody>
                    <a:bodyPr/>
                    <a:lstStyle/>
                    <a:p>
                      <a:pPr>
                        <a:lnSpc>
                          <a:spcPct val="100000"/>
                        </a:lnSpc>
                      </a:pPr>
                      <a:r>
                        <a:rPr lang="en-US">
                          <a:solidFill>
                            <a:srgbClr val="000000"/>
                          </a:solidFill>
                          <a:latin typeface="Calibri"/>
                        </a:rPr>
                        <a:t>1,024 petabytes</a:t>
                      </a:r>
                      <a:endParaRPr/>
                    </a:p>
                  </a:txBody>
                  <a:tcPr/>
                </a:tc>
                <a:tc>
                  <a:txBody>
                    <a:bodyPr/>
                    <a:lstStyle/>
                    <a:p>
                      <a:pPr>
                        <a:lnSpc>
                          <a:spcPct val="100000"/>
                        </a:lnSpc>
                      </a:pPr>
                      <a:r>
                        <a:rPr lang="en-US">
                          <a:solidFill>
                            <a:srgbClr val="000000"/>
                          </a:solidFill>
                          <a:latin typeface="Calibri"/>
                        </a:rPr>
                        <a:t>1,152,921,504,606,846,976</a:t>
                      </a:r>
                      <a:endParaRPr/>
                    </a:p>
                  </a:txBody>
                  <a:tcPr/>
                </a:tc>
              </a:tr>
              <a:tr h="574200">
                <a:tc>
                  <a:txBody>
                    <a:bodyPr/>
                    <a:lstStyle/>
                    <a:p>
                      <a:pPr>
                        <a:lnSpc>
                          <a:spcPct val="100000"/>
                        </a:lnSpc>
                      </a:pPr>
                      <a:r>
                        <a:rPr lang="en-US">
                          <a:solidFill>
                            <a:srgbClr val="000000"/>
                          </a:solidFill>
                          <a:latin typeface="Calibri"/>
                        </a:rPr>
                        <a:t>Zettabyte</a:t>
                      </a:r>
                      <a:endParaRPr/>
                    </a:p>
                  </a:txBody>
                  <a:tcPr/>
                </a:tc>
                <a:tc>
                  <a:txBody>
                    <a:bodyPr/>
                    <a:lstStyle/>
                    <a:p>
                      <a:pPr>
                        <a:lnSpc>
                          <a:spcPct val="100000"/>
                        </a:lnSpc>
                      </a:pPr>
                      <a:r>
                        <a:rPr lang="en-US">
                          <a:solidFill>
                            <a:srgbClr val="000000"/>
                          </a:solidFill>
                          <a:latin typeface="Calibri"/>
                        </a:rPr>
                        <a:t>1,024 exabytes</a:t>
                      </a:r>
                      <a:endParaRPr/>
                    </a:p>
                  </a:txBody>
                  <a:tcPr/>
                </a:tc>
                <a:tc>
                  <a:txBody>
                    <a:bodyPr/>
                    <a:lstStyle/>
                    <a:p>
                      <a:pPr>
                        <a:lnSpc>
                          <a:spcPct val="100000"/>
                        </a:lnSpc>
                      </a:pPr>
                      <a:r>
                        <a:rPr lang="en-US">
                          <a:solidFill>
                            <a:srgbClr val="000000"/>
                          </a:solidFill>
                          <a:latin typeface="Calibri"/>
                        </a:rPr>
                        <a:t>1,180,591,620,717,411,303,424</a:t>
                      </a:r>
                      <a:endParaRPr/>
                    </a:p>
                  </a:txBody>
                  <a:tcPr/>
                </a:tc>
              </a:tr>
              <a:tr h="574200">
                <a:tc>
                  <a:txBody>
                    <a:bodyPr/>
                    <a:lstStyle/>
                    <a:p>
                      <a:pPr>
                        <a:lnSpc>
                          <a:spcPct val="100000"/>
                        </a:lnSpc>
                      </a:pPr>
                      <a:r>
                        <a:rPr lang="en-US">
                          <a:solidFill>
                            <a:srgbClr val="000000"/>
                          </a:solidFill>
                          <a:latin typeface="Calibri"/>
                        </a:rPr>
                        <a:t>Yottabyte</a:t>
                      </a:r>
                      <a:endParaRPr/>
                    </a:p>
                  </a:txBody>
                  <a:tcPr/>
                </a:tc>
                <a:tc>
                  <a:txBody>
                    <a:bodyPr/>
                    <a:lstStyle/>
                    <a:p>
                      <a:pPr>
                        <a:lnSpc>
                          <a:spcPct val="100000"/>
                        </a:lnSpc>
                      </a:pPr>
                      <a:r>
                        <a:rPr lang="en-US">
                          <a:solidFill>
                            <a:srgbClr val="000000"/>
                          </a:solidFill>
                          <a:latin typeface="Calibri"/>
                        </a:rPr>
                        <a:t>1,024 zettabytes</a:t>
                      </a:r>
                      <a:endParaRPr/>
                    </a:p>
                  </a:txBody>
                  <a:tcPr/>
                </a:tc>
                <a:tc>
                  <a:txBody>
                    <a:bodyPr/>
                    <a:lstStyle/>
                    <a:p>
                      <a:pPr>
                        <a:lnSpc>
                          <a:spcPct val="100000"/>
                        </a:lnSpc>
                      </a:pPr>
                      <a:r>
                        <a:rPr lang="en-US" dirty="0">
                          <a:solidFill>
                            <a:srgbClr val="000000"/>
                          </a:solidFill>
                          <a:latin typeface="Calibri"/>
                        </a:rPr>
                        <a:t>1,208,925,819,614,629,174,706,176</a:t>
                      </a:r>
                      <a:endParaRPr dirty="0"/>
                    </a:p>
                  </a:txBody>
                  <a:tcPr/>
                </a:tc>
              </a:tr>
            </a:tbl>
          </a:graphicData>
        </a:graphic>
      </p:graphicFrame>
      <p:sp>
        <p:nvSpPr>
          <p:cNvPr id="88" name="CustomShape 4"/>
          <p:cNvSpPr/>
          <p:nvPr/>
        </p:nvSpPr>
        <p:spPr>
          <a:xfrm>
            <a:off x="1279440" y="2144880"/>
            <a:ext cx="9143640" cy="360"/>
          </a:xfrm>
          <a:prstGeom prst="rect">
            <a:avLst/>
          </a:prstGeom>
          <a:noFill/>
          <a:ln>
            <a:noFill/>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What is DFS</a:t>
            </a:r>
            <a:endParaRPr/>
          </a:p>
        </p:txBody>
      </p:sp>
      <p:sp>
        <p:nvSpPr>
          <p:cNvPr id="123"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Machines are physically located at different places</a:t>
            </a:r>
            <a:endParaRPr/>
          </a:p>
          <a:p>
            <a:pPr>
              <a:lnSpc>
                <a:spcPct val="100000"/>
              </a:lnSpc>
              <a:buFont typeface="Arial"/>
              <a:buChar char="•"/>
            </a:pPr>
            <a:r>
              <a:rPr lang="en-US" sz="3200">
                <a:solidFill>
                  <a:srgbClr val="000000"/>
                </a:solidFill>
                <a:latin typeface="Calibri"/>
              </a:rPr>
              <a:t>Logically, there is only one file system</a:t>
            </a:r>
            <a:endParaRPr/>
          </a:p>
          <a:p>
            <a:pPr>
              <a:lnSpc>
                <a:spcPct val="100000"/>
              </a:lnSpc>
            </a:pPr>
            <a:endParaRPr/>
          </a:p>
          <a:p>
            <a:pPr>
              <a:lnSpc>
                <a:spcPct val="100000"/>
              </a:lnSpc>
              <a:buFont typeface="Arial"/>
              <a:buChar char="•"/>
            </a:pPr>
            <a:r>
              <a:rPr lang="en-US" sz="3200">
                <a:solidFill>
                  <a:srgbClr val="000000"/>
                </a:solidFill>
                <a:latin typeface="Calibri"/>
              </a:rPr>
              <a:t>So we can read data in parallel into multiple machines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What is Hadoop 1.x</a:t>
            </a:r>
            <a:endParaRPr/>
          </a:p>
        </p:txBody>
      </p:sp>
      <p:sp>
        <p:nvSpPr>
          <p:cNvPr id="125" name="TextShape 2"/>
          <p:cNvSpPr txBox="1"/>
          <p:nvPr/>
        </p:nvSpPr>
        <p:spPr>
          <a:xfrm>
            <a:off x="457200" y="1600200"/>
            <a:ext cx="8229240" cy="4525560"/>
          </a:xfrm>
          <a:prstGeom prst="rect">
            <a:avLst/>
          </a:prstGeom>
        </p:spPr>
        <p:txBody>
          <a:bodyPr/>
          <a:lstStyle/>
          <a:p>
            <a:pPr>
              <a:lnSpc>
                <a:spcPct val="100000"/>
              </a:lnSpc>
            </a:pPr>
            <a:r>
              <a:rPr lang="en-US" sz="3200" b="1">
                <a:solidFill>
                  <a:srgbClr val="000000"/>
                </a:solidFill>
                <a:latin typeface="Calibri"/>
              </a:rPr>
              <a:t>Definition</a:t>
            </a:r>
            <a:endParaRPr/>
          </a:p>
          <a:p>
            <a:pPr algn="just">
              <a:lnSpc>
                <a:spcPct val="100000"/>
              </a:lnSpc>
            </a:pPr>
            <a:r>
              <a:rPr lang="en-US" sz="3200">
                <a:solidFill>
                  <a:srgbClr val="000000"/>
                </a:solidFill>
                <a:latin typeface="Calibri"/>
              </a:rPr>
              <a:t>Hadoop is a framework that allows for distributed processing of large data sets across clusters of commodity computers using a simple computing model (called MapReduce to retrieve and analyze data).</a:t>
            </a:r>
            <a:endParaRPr/>
          </a:p>
          <a:p>
            <a:pPr>
              <a:lnSpc>
                <a:spcPct val="100000"/>
              </a:lnSpc>
            </a:pPr>
            <a:r>
              <a:rPr lang="en-US" sz="3200">
                <a:solidFill>
                  <a:srgbClr val="000000"/>
                </a:solidFill>
                <a:latin typeface="Calibri"/>
              </a:rPr>
              <a:t>Google, Yahoo, IBM, LinkedIn, Facebook, eBay, Amazon, …</a:t>
            </a:r>
            <a:endParaRPr/>
          </a:p>
          <a:p>
            <a:pPr>
              <a:lnSpc>
                <a:spcPct val="100000"/>
              </a:lnSpc>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Hadoop 1.x</a:t>
            </a:r>
            <a:endParaRPr/>
          </a:p>
        </p:txBody>
      </p:sp>
      <p:sp>
        <p:nvSpPr>
          <p:cNvPr id="127"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HDFS (Hadoop Distributed File System) for storage</a:t>
            </a:r>
            <a:endParaRPr/>
          </a:p>
          <a:p>
            <a:pPr>
              <a:lnSpc>
                <a:spcPct val="100000"/>
              </a:lnSpc>
              <a:buFont typeface="Arial"/>
              <a:buChar char="•"/>
            </a:pPr>
            <a:r>
              <a:rPr lang="en-US" sz="3200">
                <a:solidFill>
                  <a:srgbClr val="000000"/>
                </a:solidFill>
                <a:latin typeface="Calibri"/>
              </a:rPr>
              <a:t>MapReduce for processing</a:t>
            </a:r>
            <a:endParaRPr/>
          </a:p>
          <a:p>
            <a:pPr>
              <a:lnSpc>
                <a:spcPct val="100000"/>
              </a:lnSpc>
            </a:pPr>
            <a:endParaRPr/>
          </a:p>
        </p:txBody>
      </p:sp>
      <p:pic>
        <p:nvPicPr>
          <p:cNvPr id="128" name="Picture 2"/>
          <p:cNvPicPr/>
          <p:nvPr/>
        </p:nvPicPr>
        <p:blipFill>
          <a:blip r:embed="rId2"/>
          <a:stretch>
            <a:fillRect/>
          </a:stretch>
        </p:blipFill>
        <p:spPr>
          <a:xfrm>
            <a:off x="1219320" y="3429000"/>
            <a:ext cx="5495400" cy="2495160"/>
          </a:xfrm>
          <a:prstGeom prst="rect">
            <a:avLst/>
          </a:prstGeom>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HDFS</a:t>
            </a:r>
            <a:endParaRPr/>
          </a:p>
        </p:txBody>
      </p:sp>
      <p:sp>
        <p:nvSpPr>
          <p:cNvPr id="130" name="TextShape 2"/>
          <p:cNvSpPr txBox="1"/>
          <p:nvPr/>
        </p:nvSpPr>
        <p:spPr>
          <a:xfrm>
            <a:off x="457200" y="1600200"/>
            <a:ext cx="8229240" cy="4525560"/>
          </a:xfrm>
          <a:prstGeom prst="rect">
            <a:avLst/>
          </a:prstGeom>
        </p:spPr>
        <p:txBody>
          <a:bodyPr/>
          <a:lstStyle/>
          <a:p>
            <a:pPr>
              <a:lnSpc>
                <a:spcPct val="100000"/>
              </a:lnSpc>
            </a:pPr>
            <a:r>
              <a:rPr lang="en-US" sz="3200" b="1">
                <a:solidFill>
                  <a:srgbClr val="000000"/>
                </a:solidFill>
                <a:latin typeface="Calibri"/>
              </a:rPr>
              <a:t>Definition</a:t>
            </a:r>
            <a:endParaRPr/>
          </a:p>
          <a:p>
            <a:pPr>
              <a:lnSpc>
                <a:spcPct val="100000"/>
              </a:lnSpc>
            </a:pPr>
            <a:r>
              <a:rPr lang="en-US" sz="3200">
                <a:solidFill>
                  <a:srgbClr val="000000"/>
                </a:solidFill>
                <a:latin typeface="Calibri"/>
              </a:rPr>
              <a:t>HDFS is a file system designed for storing very large files (petabytes or hundreds of terabytes) with streaming data access patterns, running clusters on commodity hardware.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HDFS</a:t>
            </a:r>
            <a:endParaRPr/>
          </a:p>
        </p:txBody>
      </p:sp>
      <p:sp>
        <p:nvSpPr>
          <p:cNvPr id="132"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Highly fault-tolerant (replication of data in multiple nodes)</a:t>
            </a:r>
            <a:endParaRPr/>
          </a:p>
          <a:p>
            <a:pPr>
              <a:lnSpc>
                <a:spcPct val="100000"/>
              </a:lnSpc>
              <a:buFont typeface="Arial"/>
              <a:buChar char="•"/>
            </a:pPr>
            <a:r>
              <a:rPr lang="en-US" sz="3200">
                <a:solidFill>
                  <a:srgbClr val="000000"/>
                </a:solidFill>
                <a:latin typeface="Calibri"/>
              </a:rPr>
              <a:t>High throughput (yahoo uses 5000 nodes)</a:t>
            </a:r>
            <a:endParaRPr/>
          </a:p>
          <a:p>
            <a:pPr>
              <a:lnSpc>
                <a:spcPct val="100000"/>
              </a:lnSpc>
              <a:buFont typeface="Arial"/>
              <a:buChar char="•"/>
            </a:pPr>
            <a:r>
              <a:rPr lang="en-US" sz="3200">
                <a:solidFill>
                  <a:srgbClr val="000000"/>
                </a:solidFill>
                <a:latin typeface="Calibri"/>
              </a:rPr>
              <a:t>Suitable for applications with very large data sets </a:t>
            </a:r>
            <a:endParaRPr/>
          </a:p>
          <a:p>
            <a:pPr>
              <a:lnSpc>
                <a:spcPct val="100000"/>
              </a:lnSpc>
              <a:buFont typeface="Arial"/>
              <a:buChar char="•"/>
            </a:pPr>
            <a:r>
              <a:rPr lang="en-US" sz="3200">
                <a:solidFill>
                  <a:srgbClr val="000000"/>
                </a:solidFill>
                <a:latin typeface="Calibri"/>
              </a:rPr>
              <a:t>Streaming access to file system data </a:t>
            </a:r>
            <a:endParaRPr/>
          </a:p>
          <a:p>
            <a:pPr lvl="1">
              <a:lnSpc>
                <a:spcPct val="100000"/>
              </a:lnSpc>
              <a:buFont typeface="Arial"/>
              <a:buChar char="–"/>
            </a:pPr>
            <a:r>
              <a:rPr lang="en-US" sz="2800">
                <a:solidFill>
                  <a:srgbClr val="000000"/>
                </a:solidFill>
                <a:latin typeface="Calibri"/>
              </a:rPr>
              <a:t>Write once and read many times. </a:t>
            </a:r>
            <a:endParaRPr/>
          </a:p>
          <a:p>
            <a:pPr lvl="1">
              <a:lnSpc>
                <a:spcPct val="100000"/>
              </a:lnSpc>
              <a:buFont typeface="Arial"/>
              <a:buChar char="–"/>
            </a:pPr>
            <a:r>
              <a:rPr lang="en-US" sz="2800">
                <a:solidFill>
                  <a:srgbClr val="000000"/>
                </a:solidFill>
                <a:latin typeface="Calibri"/>
              </a:rPr>
              <a:t>Where getting the entire data faster is more important than getting a specific record.</a:t>
            </a:r>
            <a:endParaRPr/>
          </a:p>
          <a:p>
            <a:pPr>
              <a:lnSpc>
                <a:spcPct val="100000"/>
              </a:lnSpc>
              <a:buFont typeface="Arial"/>
              <a:buChar char="•"/>
            </a:pPr>
            <a:r>
              <a:rPr lang="en-US" sz="3200">
                <a:solidFill>
                  <a:srgbClr val="000000"/>
                </a:solidFill>
                <a:latin typeface="Calibri"/>
              </a:rPr>
              <a:t>Can be built out of commodity hardware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HDFS is not suitable for</a:t>
            </a:r>
            <a:endParaRPr/>
          </a:p>
        </p:txBody>
      </p:sp>
      <p:sp>
        <p:nvSpPr>
          <p:cNvPr id="134"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Low-latency data access</a:t>
            </a:r>
            <a:endParaRPr/>
          </a:p>
          <a:p>
            <a:pPr lvl="2">
              <a:lnSpc>
                <a:spcPct val="100000"/>
              </a:lnSpc>
              <a:buFont typeface="Arial"/>
              <a:buChar char="•"/>
            </a:pPr>
            <a:r>
              <a:rPr lang="en-US" sz="2800">
                <a:solidFill>
                  <a:srgbClr val="000000"/>
                </a:solidFill>
                <a:latin typeface="Calibri"/>
              </a:rPr>
              <a:t>latency: time interval between data request and data availability.</a:t>
            </a:r>
            <a:endParaRPr/>
          </a:p>
          <a:p>
            <a:pPr lvl="2">
              <a:lnSpc>
                <a:spcPct val="100000"/>
              </a:lnSpc>
              <a:buFont typeface="Arial"/>
              <a:buChar char="•"/>
            </a:pPr>
            <a:r>
              <a:rPr lang="en-US" sz="2800">
                <a:solidFill>
                  <a:srgbClr val="000000"/>
                </a:solidFill>
                <a:latin typeface="Calibri"/>
              </a:rPr>
              <a:t>HDFS is optimized for high throughput of data at the expense of high latency</a:t>
            </a:r>
            <a:endParaRPr/>
          </a:p>
          <a:p>
            <a:pPr>
              <a:lnSpc>
                <a:spcPct val="100000"/>
              </a:lnSpc>
              <a:buFont typeface="Arial"/>
              <a:buChar char="•"/>
            </a:pPr>
            <a:r>
              <a:rPr lang="en-US" sz="3200">
                <a:solidFill>
                  <a:srgbClr val="000000"/>
                </a:solidFill>
                <a:latin typeface="Calibri"/>
              </a:rPr>
              <a:t>Lots of small files</a:t>
            </a:r>
            <a:endParaRPr/>
          </a:p>
          <a:p>
            <a:pPr lvl="1">
              <a:lnSpc>
                <a:spcPct val="100000"/>
              </a:lnSpc>
              <a:buFont typeface="Arial"/>
              <a:buChar char="–"/>
            </a:pPr>
            <a:r>
              <a:rPr lang="en-US" sz="2800">
                <a:solidFill>
                  <a:srgbClr val="000000"/>
                </a:solidFill>
                <a:latin typeface="Calibri"/>
              </a:rPr>
              <a:t>Because name node stores filesystem metadata in memory. Each file, directory, block takes about 150 bytes</a:t>
            </a:r>
            <a:endParaRPr/>
          </a:p>
          <a:p>
            <a:pPr>
              <a:lnSpc>
                <a:spcPct val="100000"/>
              </a:lnSpc>
              <a:buFont typeface="Arial"/>
              <a:buChar char="•"/>
            </a:pPr>
            <a:r>
              <a:rPr lang="en-US" sz="3200">
                <a:solidFill>
                  <a:srgbClr val="000000"/>
                </a:solidFill>
                <a:latin typeface="Calibri"/>
              </a:rPr>
              <a:t>Multiple writers or file modification at arbitrary offsets</a:t>
            </a:r>
            <a:endParaRPr/>
          </a:p>
          <a:p>
            <a:pPr lvl="1">
              <a:lnSpc>
                <a:spcPct val="100000"/>
              </a:lnSpc>
              <a:buFont typeface="Arial"/>
              <a:buChar char="–"/>
            </a:pPr>
            <a:r>
              <a:rPr lang="en-US" sz="2800">
                <a:solidFill>
                  <a:srgbClr val="000000"/>
                </a:solidFill>
                <a:latin typeface="Calibri"/>
              </a:rPr>
              <a:t>Might be supported in the future but relatively inefficient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HDFS components</a:t>
            </a:r>
            <a:endParaRPr/>
          </a:p>
        </p:txBody>
      </p:sp>
      <p:sp>
        <p:nvSpPr>
          <p:cNvPr id="136" name="TextShape 2"/>
          <p:cNvSpPr txBox="1"/>
          <p:nvPr/>
        </p:nvSpPr>
        <p:spPr>
          <a:xfrm>
            <a:off x="343080" y="1611720"/>
            <a:ext cx="8597520" cy="1371240"/>
          </a:xfrm>
          <a:prstGeom prst="rect">
            <a:avLst/>
          </a:prstGeom>
        </p:spPr>
        <p:txBody>
          <a:bodyPr/>
          <a:lstStyle/>
          <a:p>
            <a:pPr>
              <a:lnSpc>
                <a:spcPct val="100000"/>
              </a:lnSpc>
              <a:buFont typeface="Arial"/>
              <a:buChar char="•"/>
            </a:pPr>
            <a:r>
              <a:rPr lang="en-US" sz="3200">
                <a:solidFill>
                  <a:srgbClr val="000000"/>
                </a:solidFill>
                <a:latin typeface="Calibri"/>
              </a:rPr>
              <a:t>NameNode  </a:t>
            </a:r>
            <a:endParaRPr/>
          </a:p>
          <a:p>
            <a:pPr>
              <a:lnSpc>
                <a:spcPct val="100000"/>
              </a:lnSpc>
              <a:buFont typeface="Arial"/>
              <a:buChar char="•"/>
            </a:pPr>
            <a:r>
              <a:rPr lang="en-US" sz="3200">
                <a:solidFill>
                  <a:srgbClr val="000000"/>
                </a:solidFill>
                <a:latin typeface="Calibri"/>
              </a:rPr>
              <a:t>DataNode   </a:t>
            </a:r>
            <a:endParaRPr/>
          </a:p>
          <a:p>
            <a:pPr>
              <a:lnSpc>
                <a:spcPct val="100000"/>
              </a:lnSpc>
            </a:pPr>
            <a:endParaRPr/>
          </a:p>
        </p:txBody>
      </p:sp>
      <p:sp>
        <p:nvSpPr>
          <p:cNvPr id="137" name="CustomShape 3"/>
          <p:cNvSpPr/>
          <p:nvPr/>
        </p:nvSpPr>
        <p:spPr>
          <a:xfrm>
            <a:off x="343080" y="6396480"/>
            <a:ext cx="8457840" cy="638280"/>
          </a:xfrm>
          <a:prstGeom prst="rect">
            <a:avLst/>
          </a:prstGeom>
          <a:noFill/>
          <a:ln>
            <a:noFill/>
          </a:ln>
        </p:spPr>
        <p:txBody>
          <a:bodyPr lIns="90000" tIns="45000" rIns="90000" bIns="45000"/>
          <a:lstStyle/>
          <a:p>
            <a:pPr>
              <a:lnSpc>
                <a:spcPct val="100000"/>
              </a:lnSpc>
            </a:pPr>
            <a:r>
              <a:rPr lang="en-US">
                <a:solidFill>
                  <a:srgbClr val="000000"/>
                </a:solidFill>
                <a:latin typeface="Calibri"/>
              </a:rPr>
              <a:t>*demon: a service or process that runs in the background in unix environment</a:t>
            </a:r>
            <a:endParaRPr/>
          </a:p>
        </p:txBody>
      </p:sp>
      <p:pic>
        <p:nvPicPr>
          <p:cNvPr id="138" name="Picture 4"/>
          <p:cNvPicPr/>
          <p:nvPr/>
        </p:nvPicPr>
        <p:blipFill>
          <a:blip r:embed="rId2"/>
          <a:stretch>
            <a:fillRect/>
          </a:stretch>
        </p:blipFill>
        <p:spPr>
          <a:xfrm>
            <a:off x="3085200" y="1566720"/>
            <a:ext cx="5927040" cy="4096080"/>
          </a:xfrm>
          <a:prstGeom prst="rect">
            <a:avLst/>
          </a:prstGeom>
          <a:ln>
            <a:noFill/>
          </a:ln>
        </p:spPr>
      </p:pic>
      <p:sp>
        <p:nvSpPr>
          <p:cNvPr id="139" name="CustomShape 4"/>
          <p:cNvSpPr/>
          <p:nvPr/>
        </p:nvSpPr>
        <p:spPr>
          <a:xfrm>
            <a:off x="347040" y="3048120"/>
            <a:ext cx="2923920" cy="4038120"/>
          </a:xfrm>
          <a:prstGeom prst="rect">
            <a:avLst/>
          </a:prstGeom>
          <a:noFill/>
          <a:ln>
            <a:noFill/>
          </a:ln>
        </p:spPr>
        <p:txBody>
          <a:bodyPr/>
          <a:lstStyle/>
          <a:p>
            <a:pPr>
              <a:lnSpc>
                <a:spcPct val="100000"/>
              </a:lnSpc>
            </a:pPr>
            <a:r>
              <a:rPr lang="en-US" sz="2000">
                <a:solidFill>
                  <a:srgbClr val="000000"/>
                </a:solidFill>
                <a:latin typeface="Calibri"/>
              </a:rPr>
              <a:t>Note 1. NameNode, DataNode, Job Tracker and Task Tracker are demons*</a:t>
            </a:r>
            <a:endParaRPr/>
          </a:p>
          <a:p>
            <a:pPr>
              <a:lnSpc>
                <a:spcPct val="100000"/>
              </a:lnSpc>
            </a:pPr>
            <a:endParaRPr/>
          </a:p>
          <a:p>
            <a:pPr>
              <a:lnSpc>
                <a:spcPct val="100000"/>
              </a:lnSpc>
            </a:pPr>
            <a:r>
              <a:rPr lang="en-US" sz="2000">
                <a:solidFill>
                  <a:srgbClr val="000000"/>
                </a:solidFill>
                <a:latin typeface="Calibri"/>
              </a:rPr>
              <a:t>Note 2. Job Tracker and Task Tracker are in Hadoop 1.x and are NOT IN Hadoop 2.0 and up.</a:t>
            </a:r>
            <a:endParaRPr/>
          </a:p>
          <a:p>
            <a:pPr>
              <a:lnSpc>
                <a:spcPct val="100000"/>
              </a:lnSpc>
            </a:pPr>
            <a:endParaRPr/>
          </a:p>
        </p:txBody>
      </p:sp>
      <p:sp>
        <p:nvSpPr>
          <p:cNvPr id="140" name="CustomShape 5"/>
          <p:cNvSpPr/>
          <p:nvPr/>
        </p:nvSpPr>
        <p:spPr>
          <a:xfrm>
            <a:off x="3415320" y="5757120"/>
            <a:ext cx="5583960" cy="317880"/>
          </a:xfrm>
          <a:prstGeom prst="rect">
            <a:avLst/>
          </a:prstGeom>
          <a:noFill/>
          <a:ln>
            <a:noFill/>
          </a:ln>
        </p:spPr>
        <p:txBody>
          <a:bodyPr/>
          <a:lstStyle/>
          <a:p>
            <a:pPr>
              <a:lnSpc>
                <a:spcPct val="100000"/>
              </a:lnSpc>
            </a:pPr>
            <a:r>
              <a:rPr lang="en-US" sz="3200">
                <a:solidFill>
                  <a:srgbClr val="000000"/>
                </a:solidFill>
                <a:latin typeface="Calibri"/>
              </a:rPr>
              <a:t>Img Ref: https://hadoop.apache.org/docs/r1.2.1/hdfs_design.html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NameNode</a:t>
            </a:r>
            <a:endParaRPr/>
          </a:p>
        </p:txBody>
      </p:sp>
      <p:sp>
        <p:nvSpPr>
          <p:cNvPr id="142" name="TextShape 2"/>
          <p:cNvSpPr txBox="1"/>
          <p:nvPr/>
        </p:nvSpPr>
        <p:spPr>
          <a:xfrm>
            <a:off x="457200" y="1295280"/>
            <a:ext cx="8229240" cy="4190760"/>
          </a:xfrm>
          <a:prstGeom prst="rect">
            <a:avLst/>
          </a:prstGeom>
        </p:spPr>
        <p:txBody>
          <a:bodyPr/>
          <a:lstStyle/>
          <a:p>
            <a:pPr>
              <a:lnSpc>
                <a:spcPct val="100000"/>
              </a:lnSpc>
              <a:buFont typeface="Arial"/>
              <a:buChar char="•"/>
            </a:pPr>
            <a:r>
              <a:rPr lang="en-US" sz="2800">
                <a:solidFill>
                  <a:srgbClr val="000000"/>
                </a:solidFill>
                <a:latin typeface="Calibri"/>
              </a:rPr>
              <a:t>Master of the system</a:t>
            </a:r>
            <a:endParaRPr/>
          </a:p>
          <a:p>
            <a:pPr>
              <a:lnSpc>
                <a:spcPct val="100000"/>
              </a:lnSpc>
              <a:buFont typeface="Arial"/>
              <a:buChar char="•"/>
            </a:pPr>
            <a:r>
              <a:rPr lang="en-US" sz="2800">
                <a:solidFill>
                  <a:srgbClr val="000000"/>
                </a:solidFill>
                <a:latin typeface="Calibri"/>
              </a:rPr>
              <a:t>Single Point of Failure (SPoF)</a:t>
            </a:r>
            <a:endParaRPr/>
          </a:p>
          <a:p>
            <a:pPr>
              <a:lnSpc>
                <a:spcPct val="100000"/>
              </a:lnSpc>
              <a:buFont typeface="Arial"/>
              <a:buChar char="•"/>
            </a:pPr>
            <a:r>
              <a:rPr lang="en-US" sz="2800">
                <a:solidFill>
                  <a:srgbClr val="000000"/>
                </a:solidFill>
                <a:latin typeface="Calibri"/>
              </a:rPr>
              <a:t>Very expensive hardware with double/triple redundancy (RAID*)</a:t>
            </a:r>
            <a:endParaRPr/>
          </a:p>
          <a:p>
            <a:pPr>
              <a:lnSpc>
                <a:spcPct val="100000"/>
              </a:lnSpc>
              <a:buFont typeface="Arial"/>
              <a:buChar char="•"/>
            </a:pPr>
            <a:r>
              <a:rPr lang="en-US" sz="2800">
                <a:solidFill>
                  <a:srgbClr val="000000"/>
                </a:solidFill>
                <a:latin typeface="Calibri"/>
              </a:rPr>
              <a:t>Responsibility: manages the filesystem namespace </a:t>
            </a:r>
            <a:endParaRPr/>
          </a:p>
          <a:p>
            <a:pPr lvl="1">
              <a:lnSpc>
                <a:spcPct val="100000"/>
              </a:lnSpc>
              <a:buFont typeface="Arial"/>
              <a:buChar char="–"/>
            </a:pPr>
            <a:r>
              <a:rPr lang="en-US" sz="2400">
                <a:solidFill>
                  <a:srgbClr val="000000"/>
                </a:solidFill>
                <a:latin typeface="Calibri"/>
              </a:rPr>
              <a:t>maintains the filesystem tree and the metadata for all the files</a:t>
            </a:r>
            <a:endParaRPr/>
          </a:p>
          <a:p>
            <a:pPr lvl="1">
              <a:lnSpc>
                <a:spcPct val="100000"/>
              </a:lnSpc>
              <a:buFont typeface="Arial"/>
              <a:buChar char="–"/>
            </a:pPr>
            <a:r>
              <a:rPr lang="en-US" sz="2400">
                <a:solidFill>
                  <a:srgbClr val="000000"/>
                </a:solidFill>
                <a:latin typeface="Calibri"/>
              </a:rPr>
              <a:t>maintains and manages the blocks that are present on DataNodes</a:t>
            </a:r>
            <a:endParaRPr/>
          </a:p>
          <a:p>
            <a:pPr>
              <a:lnSpc>
                <a:spcPct val="100000"/>
              </a:lnSpc>
            </a:pPr>
            <a:endParaRPr/>
          </a:p>
          <a:p>
            <a:pPr>
              <a:lnSpc>
                <a:spcPct val="100000"/>
              </a:lnSpc>
            </a:pPr>
            <a:endParaRPr/>
          </a:p>
        </p:txBody>
      </p:sp>
      <p:sp>
        <p:nvSpPr>
          <p:cNvPr id="143" name="CustomShape 3"/>
          <p:cNvSpPr/>
          <p:nvPr/>
        </p:nvSpPr>
        <p:spPr>
          <a:xfrm>
            <a:off x="76320" y="2743200"/>
            <a:ext cx="8229240" cy="4296960"/>
          </a:xfrm>
          <a:prstGeom prst="rect">
            <a:avLst/>
          </a:prstGeom>
          <a:noFill/>
          <a:ln>
            <a:noFill/>
          </a:ln>
        </p:spPr>
      </p:sp>
      <p:sp>
        <p:nvSpPr>
          <p:cNvPr id="144" name="CustomShape 4"/>
          <p:cNvSpPr/>
          <p:nvPr/>
        </p:nvSpPr>
        <p:spPr>
          <a:xfrm>
            <a:off x="609480" y="5615640"/>
            <a:ext cx="8229240" cy="1294920"/>
          </a:xfrm>
          <a:prstGeom prst="rect">
            <a:avLst/>
          </a:prstGeom>
          <a:noFill/>
          <a:ln>
            <a:noFill/>
          </a:ln>
        </p:spPr>
        <p:txBody>
          <a:bodyPr/>
          <a:lstStyle/>
          <a:p>
            <a:pPr>
              <a:lnSpc>
                <a:spcPct val="100000"/>
              </a:lnSpc>
            </a:pPr>
            <a:r>
              <a:rPr lang="en-US" sz="2000">
                <a:solidFill>
                  <a:srgbClr val="000000"/>
                </a:solidFill>
                <a:latin typeface="Calibri"/>
              </a:rPr>
              <a:t>*RAID (Redundant Array of Independent Disks) is a storage technology that combines multiple disk drive components into a logical unit for the purposes of data redundancy and performance improvement. </a:t>
            </a:r>
            <a:endParaRPr/>
          </a:p>
          <a:p>
            <a:pPr>
              <a:lnSpc>
                <a:spcPct val="100000"/>
              </a:lnSpc>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DataNode</a:t>
            </a:r>
            <a:endParaRPr/>
          </a:p>
        </p:txBody>
      </p:sp>
      <p:sp>
        <p:nvSpPr>
          <p:cNvPr id="146" name="TextShape 2"/>
          <p:cNvSpPr txBox="1"/>
          <p:nvPr/>
        </p:nvSpPr>
        <p:spPr>
          <a:xfrm>
            <a:off x="457200" y="1453680"/>
            <a:ext cx="8229240" cy="4525560"/>
          </a:xfrm>
          <a:prstGeom prst="rect">
            <a:avLst/>
          </a:prstGeom>
        </p:spPr>
        <p:txBody>
          <a:bodyPr/>
          <a:lstStyle/>
          <a:p>
            <a:pPr>
              <a:lnSpc>
                <a:spcPct val="100000"/>
              </a:lnSpc>
              <a:buFont typeface="Arial"/>
              <a:buChar char="•"/>
            </a:pPr>
            <a:r>
              <a:rPr lang="en-US" sz="3200">
                <a:solidFill>
                  <a:srgbClr val="000000"/>
                </a:solidFill>
                <a:latin typeface="Calibri"/>
              </a:rPr>
              <a:t>Slaves which are deployed on each machine to provide the actual storage</a:t>
            </a:r>
            <a:endParaRPr/>
          </a:p>
          <a:p>
            <a:pPr>
              <a:lnSpc>
                <a:spcPct val="100000"/>
              </a:lnSpc>
              <a:buFont typeface="Arial"/>
              <a:buChar char="•"/>
            </a:pPr>
            <a:r>
              <a:rPr lang="en-US" sz="3200">
                <a:solidFill>
                  <a:srgbClr val="000000"/>
                </a:solidFill>
                <a:latin typeface="Calibri"/>
              </a:rPr>
              <a:t>Responsible for serving the read and write requests from the clients or namenode</a:t>
            </a:r>
            <a:endParaRPr/>
          </a:p>
          <a:p>
            <a:pPr>
              <a:lnSpc>
                <a:spcPct val="100000"/>
              </a:lnSpc>
              <a:buFont typeface="Arial"/>
              <a:buChar char="•"/>
            </a:pPr>
            <a:r>
              <a:rPr lang="en-US" sz="3200">
                <a:solidFill>
                  <a:srgbClr val="000000"/>
                </a:solidFill>
                <a:latin typeface="Calibri"/>
              </a:rPr>
              <a:t>Datanodes report back to the namenode periodically with lists of blocks that they are storing</a:t>
            </a:r>
            <a:endParaRPr/>
          </a:p>
          <a:p>
            <a:pPr>
              <a:lnSpc>
                <a:spcPct val="100000"/>
              </a:lnSpc>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457200" y="274680"/>
            <a:ext cx="8229240" cy="2087280"/>
          </a:xfrm>
          <a:prstGeom prst="rect">
            <a:avLst/>
          </a:prstGeom>
        </p:spPr>
        <p:txBody>
          <a:bodyPr anchor="ctr"/>
          <a:lstStyle/>
          <a:p>
            <a:pPr algn="ctr">
              <a:lnSpc>
                <a:spcPct val="100000"/>
              </a:lnSpc>
            </a:pPr>
            <a:r>
              <a:rPr lang="en-US" sz="4400">
                <a:solidFill>
                  <a:srgbClr val="000000"/>
                </a:solidFill>
                <a:latin typeface="Calibri"/>
              </a:rPr>
              <a:t>Job Tracker and Task Tracker
(Hadoop 1.x)
(We will cover Hadoop 2.0 in Lesson 2)</a:t>
            </a:r>
            <a:endParaRPr/>
          </a:p>
        </p:txBody>
      </p:sp>
      <p:pic>
        <p:nvPicPr>
          <p:cNvPr id="148" name="Picture 2"/>
          <p:cNvPicPr/>
          <p:nvPr/>
        </p:nvPicPr>
        <p:blipFill>
          <a:blip r:embed="rId2"/>
          <a:stretch>
            <a:fillRect/>
          </a:stretch>
        </p:blipFill>
        <p:spPr>
          <a:xfrm>
            <a:off x="1523880" y="2743200"/>
            <a:ext cx="6095520" cy="288576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2259000" y="665280"/>
            <a:ext cx="9143640" cy="360"/>
          </a:xfrm>
          <a:prstGeom prst="rect">
            <a:avLst/>
          </a:prstGeom>
          <a:noFill/>
          <a:ln>
            <a:noFill/>
          </a:ln>
        </p:spPr>
      </p:sp>
      <p:graphicFrame>
        <p:nvGraphicFramePr>
          <p:cNvPr id="90" name="Table 2"/>
          <p:cNvGraphicFramePr/>
          <p:nvPr/>
        </p:nvGraphicFramePr>
        <p:xfrm>
          <a:off x="533520" y="380880"/>
          <a:ext cx="8229240" cy="6426000"/>
        </p:xfrm>
        <a:graphic>
          <a:graphicData uri="http://schemas.openxmlformats.org/drawingml/2006/table">
            <a:tbl>
              <a:tblPr/>
              <a:tblGrid>
                <a:gridCol w="1295280"/>
                <a:gridCol w="6933960"/>
              </a:tblGrid>
              <a:tr h="360000">
                <a:tc>
                  <a:txBody>
                    <a:bodyPr/>
                    <a:lstStyle/>
                    <a:p>
                      <a:pPr>
                        <a:lnSpc>
                          <a:spcPct val="100000"/>
                        </a:lnSpc>
                      </a:pPr>
                      <a:r>
                        <a:rPr lang="en-US">
                          <a:solidFill>
                            <a:srgbClr val="000000"/>
                          </a:solidFill>
                          <a:latin typeface="Calibri"/>
                        </a:rPr>
                        <a:t>Byte</a:t>
                      </a:r>
                      <a:endParaRPr/>
                    </a:p>
                  </a:txBody>
                  <a:tcPr/>
                </a:tc>
                <a:tc>
                  <a:txBody>
                    <a:bodyPr/>
                    <a:lstStyle/>
                    <a:p>
                      <a:pPr>
                        <a:lnSpc>
                          <a:spcPct val="100000"/>
                        </a:lnSpc>
                      </a:pPr>
                      <a:r>
                        <a:rPr lang="en-US">
                          <a:solidFill>
                            <a:srgbClr val="000000"/>
                          </a:solidFill>
                          <a:latin typeface="Calibri"/>
                        </a:rPr>
                        <a:t>A single letter, like "A."</a:t>
                      </a:r>
                      <a:endParaRPr/>
                    </a:p>
                  </a:txBody>
                  <a:tcPr/>
                </a:tc>
              </a:tr>
              <a:tr h="360000">
                <a:tc>
                  <a:txBody>
                    <a:bodyPr/>
                    <a:lstStyle/>
                    <a:p>
                      <a:pPr>
                        <a:lnSpc>
                          <a:spcPct val="100000"/>
                        </a:lnSpc>
                      </a:pPr>
                      <a:r>
                        <a:rPr lang="en-US">
                          <a:solidFill>
                            <a:srgbClr val="000000"/>
                          </a:solidFill>
                          <a:latin typeface="Calibri"/>
                        </a:rPr>
                        <a:t>Kilobyte</a:t>
                      </a:r>
                      <a:endParaRPr/>
                    </a:p>
                  </a:txBody>
                  <a:tcPr/>
                </a:tc>
                <a:tc>
                  <a:txBody>
                    <a:bodyPr/>
                    <a:lstStyle/>
                    <a:p>
                      <a:pPr>
                        <a:lnSpc>
                          <a:spcPct val="100000"/>
                        </a:lnSpc>
                      </a:pPr>
                      <a:r>
                        <a:rPr lang="en-US">
                          <a:solidFill>
                            <a:srgbClr val="000000"/>
                          </a:solidFill>
                          <a:latin typeface="Calibri"/>
                        </a:rPr>
                        <a:t>A 14-line e-mail. A pretty lengthy paragraph of text.</a:t>
                      </a:r>
                      <a:endParaRPr/>
                    </a:p>
                  </a:txBody>
                  <a:tcPr/>
                </a:tc>
              </a:tr>
              <a:tr h="628200">
                <a:tc>
                  <a:txBody>
                    <a:bodyPr/>
                    <a:lstStyle/>
                    <a:p>
                      <a:pPr>
                        <a:lnSpc>
                          <a:spcPct val="100000"/>
                        </a:lnSpc>
                      </a:pPr>
                      <a:r>
                        <a:rPr lang="en-US">
                          <a:solidFill>
                            <a:srgbClr val="000000"/>
                          </a:solidFill>
                          <a:latin typeface="Calibri"/>
                        </a:rPr>
                        <a:t>Megabyte</a:t>
                      </a:r>
                      <a:endParaRPr/>
                    </a:p>
                  </a:txBody>
                  <a:tcPr/>
                </a:tc>
                <a:tc>
                  <a:txBody>
                    <a:bodyPr/>
                    <a:lstStyle/>
                    <a:p>
                      <a:pPr>
                        <a:lnSpc>
                          <a:spcPct val="100000"/>
                        </a:lnSpc>
                      </a:pPr>
                      <a:r>
                        <a:rPr lang="en-US">
                          <a:solidFill>
                            <a:srgbClr val="000000"/>
                          </a:solidFill>
                          <a:latin typeface="Calibri"/>
                        </a:rPr>
                        <a:t>A good sized novel. Shelley's "Frankenstein" is only about four-fifths of a megabyte.</a:t>
                      </a:r>
                      <a:endParaRPr/>
                    </a:p>
                  </a:txBody>
                  <a:tcPr/>
                </a:tc>
              </a:tr>
              <a:tr h="896400">
                <a:tc>
                  <a:txBody>
                    <a:bodyPr/>
                    <a:lstStyle/>
                    <a:p>
                      <a:pPr>
                        <a:lnSpc>
                          <a:spcPct val="100000"/>
                        </a:lnSpc>
                      </a:pPr>
                      <a:r>
                        <a:rPr lang="en-US">
                          <a:solidFill>
                            <a:srgbClr val="000000"/>
                          </a:solidFill>
                          <a:latin typeface="Calibri"/>
                        </a:rPr>
                        <a:t>Gigabyte</a:t>
                      </a:r>
                      <a:endParaRPr/>
                    </a:p>
                  </a:txBody>
                  <a:tcPr/>
                </a:tc>
                <a:tc>
                  <a:txBody>
                    <a:bodyPr/>
                    <a:lstStyle/>
                    <a:p>
                      <a:pPr>
                        <a:lnSpc>
                          <a:spcPct val="100000"/>
                        </a:lnSpc>
                      </a:pPr>
                      <a:r>
                        <a:rPr lang="en-US">
                          <a:solidFill>
                            <a:srgbClr val="000000"/>
                          </a:solidFill>
                          <a:latin typeface="Calibri"/>
                        </a:rPr>
                        <a:t>About 300 MP3s. About 40 minutes of video at DVD quality (this varies, depending on maker). A CD holds about three-fourths of a gigabyte.</a:t>
                      </a:r>
                      <a:endParaRPr/>
                    </a:p>
                  </a:txBody>
                  <a:tcPr/>
                </a:tc>
              </a:tr>
              <a:tr h="896400">
                <a:tc>
                  <a:txBody>
                    <a:bodyPr/>
                    <a:lstStyle/>
                    <a:p>
                      <a:pPr>
                        <a:lnSpc>
                          <a:spcPct val="100000"/>
                        </a:lnSpc>
                      </a:pPr>
                      <a:r>
                        <a:rPr lang="en-US">
                          <a:solidFill>
                            <a:srgbClr val="000000"/>
                          </a:solidFill>
                          <a:latin typeface="Calibri"/>
                        </a:rPr>
                        <a:t>Terabyte</a:t>
                      </a:r>
                      <a:endParaRPr/>
                    </a:p>
                  </a:txBody>
                  <a:tcPr/>
                </a:tc>
                <a:tc>
                  <a:txBody>
                    <a:bodyPr/>
                    <a:lstStyle/>
                    <a:p>
                      <a:pPr>
                        <a:lnSpc>
                          <a:spcPct val="100000"/>
                        </a:lnSpc>
                      </a:pPr>
                      <a:r>
                        <a:rPr lang="en-US">
                          <a:solidFill>
                            <a:srgbClr val="000000"/>
                          </a:solidFill>
                          <a:latin typeface="Calibri"/>
                        </a:rPr>
                        <a:t>About thirty and a half weeks worth of high-quality audio. Statistically, the average person has spoken about this much by age 25.</a:t>
                      </a:r>
                      <a:endParaRPr/>
                    </a:p>
                  </a:txBody>
                  <a:tcPr/>
                </a:tc>
              </a:tr>
              <a:tr h="628200">
                <a:tc>
                  <a:txBody>
                    <a:bodyPr/>
                    <a:lstStyle/>
                    <a:p>
                      <a:pPr>
                        <a:lnSpc>
                          <a:spcPct val="100000"/>
                        </a:lnSpc>
                      </a:pPr>
                      <a:r>
                        <a:rPr lang="en-US">
                          <a:solidFill>
                            <a:srgbClr val="000000"/>
                          </a:solidFill>
                          <a:latin typeface="Calibri"/>
                        </a:rPr>
                        <a:t>Petabyte</a:t>
                      </a:r>
                      <a:endParaRPr/>
                    </a:p>
                  </a:txBody>
                  <a:tcPr/>
                </a:tc>
                <a:tc>
                  <a:txBody>
                    <a:bodyPr/>
                    <a:lstStyle/>
                    <a:p>
                      <a:pPr>
                        <a:lnSpc>
                          <a:spcPct val="100000"/>
                        </a:lnSpc>
                      </a:pPr>
                      <a:r>
                        <a:rPr lang="en-US">
                          <a:solidFill>
                            <a:srgbClr val="000000"/>
                          </a:solidFill>
                          <a:latin typeface="Calibri"/>
                        </a:rPr>
                        <a:t>The amount of data available on the web in the year 2000 is thought to occupy 8 petabytes.</a:t>
                      </a:r>
                      <a:endParaRPr/>
                    </a:p>
                  </a:txBody>
                  <a:tcPr/>
                </a:tc>
              </a:tr>
              <a:tr h="1432800">
                <a:tc>
                  <a:txBody>
                    <a:bodyPr/>
                    <a:lstStyle/>
                    <a:p>
                      <a:pPr>
                        <a:lnSpc>
                          <a:spcPct val="100000"/>
                        </a:lnSpc>
                      </a:pPr>
                      <a:r>
                        <a:rPr lang="en-US">
                          <a:solidFill>
                            <a:srgbClr val="000000"/>
                          </a:solidFill>
                          <a:latin typeface="Calibri"/>
                        </a:rPr>
                        <a:t>Exabyte</a:t>
                      </a:r>
                      <a:endParaRPr/>
                    </a:p>
                  </a:txBody>
                  <a:tcPr/>
                </a:tc>
                <a:tc>
                  <a:txBody>
                    <a:bodyPr/>
                    <a:lstStyle/>
                    <a:p>
                      <a:pPr>
                        <a:lnSpc>
                          <a:spcPct val="100000"/>
                        </a:lnSpc>
                      </a:pPr>
                      <a:r>
                        <a:rPr lang="en-US">
                          <a:solidFill>
                            <a:srgbClr val="000000"/>
                          </a:solidFill>
                          <a:latin typeface="Calibri"/>
                        </a:rPr>
                        <a:t>In a world with a population of 3 billion, all information generated annually in any form would occupy a single exabyte. Supposedly, everything ever said by everyone who is or has lived on the planet Earth would take up 5 exabytes.</a:t>
                      </a:r>
                      <a:endParaRPr/>
                    </a:p>
                  </a:txBody>
                  <a:tcPr/>
                </a:tc>
              </a:tr>
              <a:tr h="1164600">
                <a:tc>
                  <a:txBody>
                    <a:bodyPr/>
                    <a:lstStyle/>
                    <a:p>
                      <a:pPr>
                        <a:lnSpc>
                          <a:spcPct val="100000"/>
                        </a:lnSpc>
                      </a:pPr>
                      <a:r>
                        <a:rPr lang="en-US">
                          <a:solidFill>
                            <a:srgbClr val="000000"/>
                          </a:solidFill>
                          <a:latin typeface="Calibri"/>
                        </a:rPr>
                        <a:t>Zettabyte</a:t>
                      </a:r>
                      <a:endParaRPr/>
                    </a:p>
                  </a:txBody>
                  <a:tcPr/>
                </a:tc>
                <a:tc>
                  <a:txBody>
                    <a:bodyPr/>
                    <a:lstStyle/>
                    <a:p>
                      <a:pPr>
                        <a:lnSpc>
                          <a:spcPct val="100000"/>
                        </a:lnSpc>
                      </a:pPr>
                      <a:r>
                        <a:rPr lang="en-US">
                          <a:solidFill>
                            <a:srgbClr val="000000"/>
                          </a:solidFill>
                          <a:latin typeface="Calibri"/>
                        </a:rPr>
                        <a:t>Three hundred trillion MP3s; Two hundred billion DVDs. If every person living in the year 2000 had had a 180 gigabyte hard drive filled completely with data, all the data on all those drives would occupy 1 zettabyte.</a:t>
                      </a:r>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Shape 1"/>
          <p:cNvSpPr txBox="1"/>
          <p:nvPr/>
        </p:nvSpPr>
        <p:spPr>
          <a:xfrm>
            <a:off x="457200" y="274680"/>
            <a:ext cx="8229240" cy="1142640"/>
          </a:xfrm>
          <a:prstGeom prst="rect">
            <a:avLst/>
          </a:prstGeom>
        </p:spPr>
        <p:txBody>
          <a:bodyPr anchor="ctr"/>
          <a:lstStyle/>
          <a:p>
            <a:pPr algn="ctr">
              <a:lnSpc>
                <a:spcPct val="100000"/>
              </a:lnSpc>
            </a:pPr>
            <a:r>
              <a:rPr lang="en-US" sz="4400" b="1">
                <a:solidFill>
                  <a:srgbClr val="000000"/>
                </a:solidFill>
                <a:latin typeface="Calibri"/>
              </a:rPr>
              <a:t>HDFS Architecture</a:t>
            </a:r>
            <a:endParaRPr/>
          </a:p>
        </p:txBody>
      </p:sp>
      <p:sp>
        <p:nvSpPr>
          <p:cNvPr id="150" name="TextShape 2"/>
          <p:cNvSpPr txBox="1"/>
          <p:nvPr/>
        </p:nvSpPr>
        <p:spPr>
          <a:xfrm>
            <a:off x="380880" y="1427760"/>
            <a:ext cx="8229240" cy="4708080"/>
          </a:xfrm>
          <a:prstGeom prst="rect">
            <a:avLst/>
          </a:prstGeom>
        </p:spPr>
        <p:txBody>
          <a:bodyPr/>
          <a:lstStyle/>
          <a:p>
            <a:pPr>
              <a:lnSpc>
                <a:spcPct val="100000"/>
              </a:lnSpc>
              <a:buFont typeface="Arial"/>
              <a:buChar char="•"/>
            </a:pPr>
            <a:r>
              <a:rPr lang="en-US" sz="3200">
                <a:solidFill>
                  <a:srgbClr val="000000"/>
                </a:solidFill>
                <a:latin typeface="Calibri"/>
              </a:rPr>
              <a:t>A file in HDFS is broken into block-sized chunks, which are stored as independent units.</a:t>
            </a:r>
            <a:endParaRPr/>
          </a:p>
          <a:p>
            <a:pPr>
              <a:lnSpc>
                <a:spcPct val="100000"/>
              </a:lnSpc>
              <a:buFont typeface="Arial"/>
              <a:buChar char="•"/>
            </a:pPr>
            <a:r>
              <a:rPr lang="en-US" sz="3200">
                <a:solidFill>
                  <a:srgbClr val="000000"/>
                </a:solidFill>
                <a:latin typeface="Calibri"/>
              </a:rPr>
              <a:t>Minimum Block size is 128MB (default in linux is 8KB)</a:t>
            </a:r>
            <a:endParaRPr/>
          </a:p>
          <a:p>
            <a:pPr>
              <a:lnSpc>
                <a:spcPct val="100000"/>
              </a:lnSpc>
              <a:buFont typeface="Arial"/>
              <a:buChar char="•"/>
            </a:pPr>
            <a:r>
              <a:rPr lang="en-US" sz="3200">
                <a:solidFill>
                  <a:srgbClr val="000000"/>
                </a:solidFill>
                <a:latin typeface="Calibri"/>
              </a:rPr>
              <a:t>A file in HDFS that is smaller than a single block does not occupy a full block’s storage space.</a:t>
            </a:r>
            <a:endParaRPr/>
          </a:p>
          <a:p>
            <a:pPr lvl="1">
              <a:lnSpc>
                <a:spcPct val="100000"/>
              </a:lnSpc>
              <a:buFont typeface="Arial"/>
              <a:buChar char="–"/>
            </a:pPr>
            <a:r>
              <a:rPr lang="en-US" sz="2800">
                <a:solidFill>
                  <a:srgbClr val="000000"/>
                </a:solidFill>
                <a:latin typeface="Calibri"/>
              </a:rPr>
              <a:t>Example: A 1 MB file stored with block size of 128 MB uses 1 MB of disk space, not 128 MB.</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457200" y="274680"/>
            <a:ext cx="8229240" cy="1142640"/>
          </a:xfrm>
          <a:prstGeom prst="rect">
            <a:avLst/>
          </a:prstGeom>
        </p:spPr>
        <p:txBody>
          <a:bodyPr anchor="ctr"/>
          <a:lstStyle/>
          <a:p>
            <a:pPr algn="ctr">
              <a:lnSpc>
                <a:spcPct val="100000"/>
              </a:lnSpc>
            </a:pPr>
            <a:r>
              <a:rPr lang="en-US" sz="4400" b="1">
                <a:solidFill>
                  <a:srgbClr val="000000"/>
                </a:solidFill>
                <a:latin typeface="Calibri"/>
              </a:rPr>
              <a:t>Large block size: pros and cons</a:t>
            </a:r>
            <a:endParaRPr/>
          </a:p>
        </p:txBody>
      </p:sp>
      <p:sp>
        <p:nvSpPr>
          <p:cNvPr id="152" name="TextShape 2"/>
          <p:cNvSpPr txBox="1"/>
          <p:nvPr/>
        </p:nvSpPr>
        <p:spPr>
          <a:xfrm>
            <a:off x="457200" y="1600200"/>
            <a:ext cx="8229240" cy="4525560"/>
          </a:xfrm>
          <a:prstGeom prst="rect">
            <a:avLst/>
          </a:prstGeom>
        </p:spPr>
        <p:txBody>
          <a:bodyPr/>
          <a:lstStyle/>
          <a:p>
            <a:pPr>
              <a:lnSpc>
                <a:spcPct val="100000"/>
              </a:lnSpc>
            </a:pPr>
            <a:r>
              <a:rPr lang="en-US" sz="3200">
                <a:solidFill>
                  <a:srgbClr val="000000"/>
                </a:solidFill>
                <a:latin typeface="Calibri"/>
              </a:rPr>
              <a:t>Minimizes the cost of seeks. If the block is large enough, the time to transfer the data from the disk can be significantly larger than the time to seek to the start of the block.</a:t>
            </a:r>
            <a:endParaRPr/>
          </a:p>
          <a:p>
            <a:pPr>
              <a:lnSpc>
                <a:spcPct val="100000"/>
              </a:lnSpc>
            </a:pPr>
            <a:endParaRPr/>
          </a:p>
          <a:p>
            <a:pPr>
              <a:lnSpc>
                <a:spcPct val="100000"/>
              </a:lnSpc>
            </a:pPr>
            <a:r>
              <a:rPr lang="en-US" sz="3200">
                <a:solidFill>
                  <a:srgbClr val="000000"/>
                </a:solidFill>
                <a:latin typeface="Calibri"/>
              </a:rPr>
              <a:t>MapReduce tasks operate on one input-split (see next slide to see how input-split is related to a block) at a time. So if data is not distributed into many datanodes, we are not taking advantage of the parallelism possible to its fullest extend.</a:t>
            </a:r>
            <a:endParaRPr/>
          </a:p>
          <a:p>
            <a:pPr>
              <a:lnSpc>
                <a:spcPct val="100000"/>
              </a:lnSpc>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457200" y="274680"/>
            <a:ext cx="8229240" cy="1142640"/>
          </a:xfrm>
          <a:prstGeom prst="rect">
            <a:avLst/>
          </a:prstGeom>
        </p:spPr>
        <p:txBody>
          <a:bodyPr anchor="ctr"/>
          <a:lstStyle/>
          <a:p>
            <a:pPr algn="ctr">
              <a:lnSpc>
                <a:spcPct val="100000"/>
              </a:lnSpc>
            </a:pPr>
            <a:r>
              <a:rPr lang="en-US" sz="4400" b="1">
                <a:solidFill>
                  <a:srgbClr val="000000"/>
                </a:solidFill>
                <a:latin typeface="Calibri"/>
              </a:rPr>
              <a:t>Input-Splits</a:t>
            </a:r>
            <a:endParaRPr/>
          </a:p>
        </p:txBody>
      </p:sp>
      <p:sp>
        <p:nvSpPr>
          <p:cNvPr id="154" name="TextShape 2"/>
          <p:cNvSpPr txBox="1"/>
          <p:nvPr/>
        </p:nvSpPr>
        <p:spPr>
          <a:xfrm>
            <a:off x="457200" y="1143000"/>
            <a:ext cx="8229240" cy="4982760"/>
          </a:xfrm>
          <a:prstGeom prst="rect">
            <a:avLst/>
          </a:prstGeom>
        </p:spPr>
        <p:txBody>
          <a:bodyPr/>
          <a:lstStyle/>
          <a:p>
            <a:r>
              <a:rPr lang="en-US" sz="2800" b="1" dirty="0"/>
              <a:t>Example.</a:t>
            </a:r>
            <a:r>
              <a:rPr lang="en-US" sz="2800" dirty="0"/>
              <a:t> Assume the following:</a:t>
            </a:r>
          </a:p>
          <a:p>
            <a:r>
              <a:rPr lang="en-US" sz="2800" b="1" dirty="0">
                <a:solidFill>
                  <a:srgbClr val="FF0000"/>
                </a:solidFill>
              </a:rPr>
              <a:t>data block size is 64 KB. </a:t>
            </a:r>
          </a:p>
          <a:p>
            <a:r>
              <a:rPr lang="en-US" sz="2800" b="1" dirty="0">
                <a:solidFill>
                  <a:srgbClr val="FF0000"/>
                </a:solidFill>
              </a:rPr>
              <a:t>file size is 150 KB. 15 records; each of size 10 KB.</a:t>
            </a:r>
          </a:p>
          <a:p>
            <a:r>
              <a:rPr lang="en-US" sz="2800" dirty="0"/>
              <a:t>Now the file is stored in three data blocks: </a:t>
            </a:r>
          </a:p>
          <a:p>
            <a:r>
              <a:rPr lang="en-US" sz="2800" b="1" dirty="0">
                <a:solidFill>
                  <a:schemeClr val="accent1"/>
                </a:solidFill>
              </a:rPr>
              <a:t>0 – 63 KB in the first block, 64 – 127 KB in the second block, 128 – 149KB in the third block.</a:t>
            </a:r>
          </a:p>
          <a:p>
            <a:r>
              <a:rPr lang="en-US" sz="2400" b="1" dirty="0">
                <a:solidFill>
                  <a:srgbClr val="00B050"/>
                </a:solidFill>
              </a:rPr>
              <a:t>0-6 </a:t>
            </a:r>
            <a:r>
              <a:rPr lang="en-US" sz="2400" dirty="0">
                <a:solidFill>
                  <a:srgbClr val="00B050"/>
                </a:solidFill>
              </a:rPr>
              <a:t>records are in the 1</a:t>
            </a:r>
            <a:r>
              <a:rPr lang="en-US" sz="2400" baseline="30000" dirty="0">
                <a:solidFill>
                  <a:srgbClr val="00B050"/>
                </a:solidFill>
              </a:rPr>
              <a:t>st</a:t>
            </a:r>
            <a:r>
              <a:rPr lang="en-US" sz="2400" dirty="0">
                <a:solidFill>
                  <a:srgbClr val="00B050"/>
                </a:solidFill>
              </a:rPr>
              <a:t> input-split </a:t>
            </a:r>
            <a:r>
              <a:rPr lang="en-US" sz="2400" b="1" dirty="0">
                <a:solidFill>
                  <a:srgbClr val="00B050"/>
                </a:solidFill>
              </a:rPr>
              <a:t>(0 – 69 KB)</a:t>
            </a:r>
            <a:r>
              <a:rPr lang="en-US" sz="2400" dirty="0">
                <a:solidFill>
                  <a:srgbClr val="00B050"/>
                </a:solidFill>
              </a:rPr>
              <a:t> (the 1st split actually extends beyond the 1st block and gets the remaining record from block 2)</a:t>
            </a:r>
          </a:p>
          <a:p>
            <a:r>
              <a:rPr lang="en-US" sz="2400" b="1" dirty="0">
                <a:solidFill>
                  <a:srgbClr val="00B050"/>
                </a:solidFill>
              </a:rPr>
              <a:t>7-12</a:t>
            </a:r>
            <a:r>
              <a:rPr lang="en-US" sz="2400" dirty="0">
                <a:solidFill>
                  <a:srgbClr val="00B050"/>
                </a:solidFill>
              </a:rPr>
              <a:t> records are in the 2</a:t>
            </a:r>
            <a:r>
              <a:rPr lang="en-US" sz="2400" baseline="30000" dirty="0">
                <a:solidFill>
                  <a:srgbClr val="00B050"/>
                </a:solidFill>
              </a:rPr>
              <a:t>nd</a:t>
            </a:r>
            <a:r>
              <a:rPr lang="en-US" sz="2400" dirty="0">
                <a:solidFill>
                  <a:srgbClr val="00B050"/>
                </a:solidFill>
              </a:rPr>
              <a:t> input-split </a:t>
            </a:r>
            <a:r>
              <a:rPr lang="en-US" sz="2400" b="1" dirty="0">
                <a:solidFill>
                  <a:srgbClr val="00B050"/>
                </a:solidFill>
              </a:rPr>
              <a:t>(70 -129 KB)</a:t>
            </a:r>
            <a:endParaRPr lang="en-US" sz="2400" dirty="0">
              <a:solidFill>
                <a:srgbClr val="00B050"/>
              </a:solidFill>
            </a:endParaRPr>
          </a:p>
          <a:p>
            <a:r>
              <a:rPr lang="en-US" sz="2400" b="1" dirty="0">
                <a:solidFill>
                  <a:srgbClr val="00B050"/>
                </a:solidFill>
              </a:rPr>
              <a:t>13 and 14</a:t>
            </a:r>
            <a:r>
              <a:rPr lang="en-US" sz="2400" dirty="0">
                <a:solidFill>
                  <a:srgbClr val="00B050"/>
                </a:solidFill>
              </a:rPr>
              <a:t> records are in the 3</a:t>
            </a:r>
            <a:r>
              <a:rPr lang="en-US" sz="2400" baseline="30000" dirty="0">
                <a:solidFill>
                  <a:srgbClr val="00B050"/>
                </a:solidFill>
              </a:rPr>
              <a:t>rd</a:t>
            </a:r>
            <a:r>
              <a:rPr lang="en-US" sz="2400" dirty="0">
                <a:solidFill>
                  <a:srgbClr val="00B050"/>
                </a:solidFill>
              </a:rPr>
              <a:t> input-split </a:t>
            </a:r>
            <a:r>
              <a:rPr lang="en-US" sz="2400" b="1" dirty="0">
                <a:solidFill>
                  <a:srgbClr val="00B050"/>
                </a:solidFill>
              </a:rPr>
              <a:t>(130 - 149 KB)</a:t>
            </a:r>
            <a:endParaRPr lang="en-US" sz="2400" dirty="0">
              <a:solidFill>
                <a:srgbClr val="00B050"/>
              </a:solidFill>
            </a:endParaRPr>
          </a:p>
          <a:p>
            <a:pPr>
              <a:lnSpc>
                <a:spcPct val="100000"/>
              </a:lnSpc>
            </a:pP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HDFS Architecture</a:t>
            </a:r>
            <a:endParaRPr/>
          </a:p>
        </p:txBody>
      </p:sp>
      <p:sp>
        <p:nvSpPr>
          <p:cNvPr id="156" name="TextShape 2"/>
          <p:cNvSpPr txBox="1"/>
          <p:nvPr/>
        </p:nvSpPr>
        <p:spPr>
          <a:xfrm>
            <a:off x="457200" y="1600200"/>
            <a:ext cx="8229240" cy="4525560"/>
          </a:xfrm>
          <a:prstGeom prst="rect">
            <a:avLst/>
          </a:prstGeom>
        </p:spPr>
        <p:txBody>
          <a:bodyPr/>
          <a:lstStyle/>
          <a:p>
            <a:pPr>
              <a:lnSpc>
                <a:spcPct val="100000"/>
              </a:lnSpc>
            </a:pPr>
            <a:r>
              <a:rPr lang="en-US" sz="3200">
                <a:solidFill>
                  <a:srgbClr val="000000"/>
                </a:solidFill>
                <a:latin typeface="Calibri"/>
              </a:rPr>
              <a:t>Read and Write</a:t>
            </a:r>
            <a:endParaRPr/>
          </a:p>
        </p:txBody>
      </p:sp>
      <p:pic>
        <p:nvPicPr>
          <p:cNvPr id="157" name="Picture 2"/>
          <p:cNvPicPr/>
          <p:nvPr/>
        </p:nvPicPr>
        <p:blipFill>
          <a:blip r:embed="rId2"/>
          <a:stretch>
            <a:fillRect/>
          </a:stretch>
        </p:blipFill>
        <p:spPr>
          <a:xfrm>
            <a:off x="685800" y="2819520"/>
            <a:ext cx="6686280" cy="3419280"/>
          </a:xfrm>
          <a:prstGeom prst="rect">
            <a:avLst/>
          </a:prstGeom>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Anatomy of file read</a:t>
            </a:r>
            <a:endParaRPr/>
          </a:p>
        </p:txBody>
      </p:sp>
      <p:sp>
        <p:nvSpPr>
          <p:cNvPr id="159" name="TextShape 2"/>
          <p:cNvSpPr txBox="1"/>
          <p:nvPr/>
        </p:nvSpPr>
        <p:spPr>
          <a:xfrm>
            <a:off x="457200" y="1600200"/>
            <a:ext cx="8229240" cy="4525560"/>
          </a:xfrm>
          <a:prstGeom prst="rect">
            <a:avLst/>
          </a:prstGeom>
        </p:spPr>
        <p:txBody>
          <a:bodyPr/>
          <a:lstStyle/>
          <a:p>
            <a:pPr>
              <a:lnSpc>
                <a:spcPct val="100000"/>
              </a:lnSpc>
            </a:pPr>
            <a:r>
              <a:rPr lang="en-US" sz="2800">
                <a:solidFill>
                  <a:srgbClr val="000000"/>
                </a:solidFill>
                <a:latin typeface="Calibri"/>
              </a:rPr>
              <a:t>The client starts with calling </a:t>
            </a:r>
            <a:r>
              <a:rPr lang="en-US" sz="2800">
                <a:solidFill>
                  <a:srgbClr val="000000"/>
                </a:solidFill>
                <a:latin typeface="Century"/>
              </a:rPr>
              <a:t>open() </a:t>
            </a:r>
            <a:r>
              <a:rPr lang="en-US" sz="2800">
                <a:solidFill>
                  <a:srgbClr val="000000"/>
                </a:solidFill>
                <a:latin typeface="Calibri"/>
              </a:rPr>
              <a:t>on the HDFS</a:t>
            </a:r>
            <a:r>
              <a:rPr lang="en-US" sz="2800">
                <a:solidFill>
                  <a:srgbClr val="000000"/>
                </a:solidFill>
                <a:latin typeface="Century"/>
              </a:rPr>
              <a:t>. </a:t>
            </a:r>
            <a:endParaRPr/>
          </a:p>
          <a:p>
            <a:pPr>
              <a:lnSpc>
                <a:spcPct val="100000"/>
              </a:lnSpc>
            </a:pPr>
            <a:r>
              <a:rPr lang="en-US" sz="2800">
                <a:solidFill>
                  <a:srgbClr val="000000"/>
                </a:solidFill>
                <a:latin typeface="Calibri"/>
              </a:rPr>
              <a:t>HDFS calls the namenode, using remote procedure calls (RPCs), to determine the locations of the first few blocks. For each block, the namenode returns the addresses of the datanodes that have a copy of that block. Datanodes are sorted according to their proximity to the client. </a:t>
            </a:r>
            <a:endParaRPr/>
          </a:p>
          <a:p>
            <a:pPr>
              <a:lnSpc>
                <a:spcPct val="100000"/>
              </a:lnSpc>
            </a:pPr>
            <a:endParaRPr/>
          </a:p>
          <a:p>
            <a:pPr>
              <a:lnSpc>
                <a:spcPct val="100000"/>
              </a:lnSpc>
            </a:pPr>
            <a:r>
              <a:rPr lang="en-US" sz="2800">
                <a:solidFill>
                  <a:srgbClr val="000000"/>
                </a:solidFill>
                <a:latin typeface="Calibri"/>
              </a:rPr>
              <a:t>The HDFS returns a DFSInputStream that supports file seeks to the client for it to read data. </a:t>
            </a:r>
            <a:endParaRPr/>
          </a:p>
          <a:p>
            <a:pPr>
              <a:lnSpc>
                <a:spcPct val="100000"/>
              </a:lnSpc>
            </a:pPr>
            <a:endParaRPr/>
          </a:p>
        </p:txBody>
      </p:sp>
      <p:sp>
        <p:nvSpPr>
          <p:cNvPr id="160" name="CustomShape 3"/>
          <p:cNvSpPr/>
          <p:nvPr/>
        </p:nvSpPr>
        <p:spPr>
          <a:xfrm>
            <a:off x="-1022760" y="-361800"/>
            <a:ext cx="1254240" cy="516960"/>
          </a:xfrm>
          <a:prstGeom prst="rect">
            <a:avLst/>
          </a:prstGeom>
          <a:noFill/>
          <a:ln>
            <a:noFill/>
          </a:ln>
        </p:spPr>
        <p:txBody>
          <a:bodyPr wrap="none" lIns="90000" tIns="45000" rIns="90000" bIns="45000"/>
          <a:lstStyle/>
          <a:p>
            <a:pPr>
              <a:lnSpc>
                <a:spcPct val="100000"/>
              </a:lnSpc>
            </a:pPr>
            <a:r>
              <a:rPr lang="en-US" sz="2800">
                <a:solidFill>
                  <a:srgbClr val="000000"/>
                </a:solidFill>
                <a:latin typeface="Calibri"/>
              </a:rPr>
              <a:t>HDFS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Anatomy of file read</a:t>
            </a:r>
            <a:endParaRPr/>
          </a:p>
        </p:txBody>
      </p:sp>
      <p:sp>
        <p:nvSpPr>
          <p:cNvPr id="162" name="TextShape 2"/>
          <p:cNvSpPr txBox="1"/>
          <p:nvPr/>
        </p:nvSpPr>
        <p:spPr>
          <a:xfrm>
            <a:off x="457200" y="1600200"/>
            <a:ext cx="8229240" cy="4525560"/>
          </a:xfrm>
          <a:prstGeom prst="rect">
            <a:avLst/>
          </a:prstGeom>
        </p:spPr>
        <p:txBody>
          <a:bodyPr/>
          <a:lstStyle/>
          <a:p>
            <a:pPr>
              <a:lnSpc>
                <a:spcPct val="100000"/>
              </a:lnSpc>
            </a:pPr>
            <a:r>
              <a:rPr lang="en-US" sz="2800">
                <a:solidFill>
                  <a:srgbClr val="000000"/>
                </a:solidFill>
                <a:latin typeface="Calibri"/>
              </a:rPr>
              <a:t>The client then calls read() on the DFSInputStream which has stored the datanode addresses for the first few blocks in the file, then connects to the first (closest) datanode for the first block in the file. Data is streamed from the datanode back to the client, which calls read() repeatedly on the DFSInputStream. When the end of the block is reached, DFSInputStream will close the connection to the datanode and then find the best datanode for the next block. This happens transparently to the client (From the client point of view, it as reading a continuous stream.).</a:t>
            </a:r>
            <a:endParaRPr/>
          </a:p>
        </p:txBody>
      </p:sp>
      <p:sp>
        <p:nvSpPr>
          <p:cNvPr id="163" name="CustomShape 3"/>
          <p:cNvSpPr/>
          <p:nvPr/>
        </p:nvSpPr>
        <p:spPr>
          <a:xfrm>
            <a:off x="-1022760" y="-361800"/>
            <a:ext cx="1254240" cy="516960"/>
          </a:xfrm>
          <a:prstGeom prst="rect">
            <a:avLst/>
          </a:prstGeom>
          <a:noFill/>
          <a:ln>
            <a:noFill/>
          </a:ln>
        </p:spPr>
        <p:txBody>
          <a:bodyPr wrap="none" lIns="90000" tIns="45000" rIns="90000" bIns="45000"/>
          <a:lstStyle/>
          <a:p>
            <a:pPr>
              <a:lnSpc>
                <a:spcPct val="100000"/>
              </a:lnSpc>
            </a:pPr>
            <a:r>
              <a:rPr lang="en-US" sz="2800">
                <a:solidFill>
                  <a:srgbClr val="000000"/>
                </a:solidFill>
                <a:latin typeface="Calibri"/>
              </a:rPr>
              <a:t>HDFS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Anatomy of file read</a:t>
            </a:r>
            <a:endParaRPr/>
          </a:p>
        </p:txBody>
      </p:sp>
      <p:sp>
        <p:nvSpPr>
          <p:cNvPr id="165" name="TextShape 2"/>
          <p:cNvSpPr txBox="1"/>
          <p:nvPr/>
        </p:nvSpPr>
        <p:spPr>
          <a:xfrm>
            <a:off x="457200" y="1600200"/>
            <a:ext cx="8229240" cy="4525560"/>
          </a:xfrm>
          <a:prstGeom prst="rect">
            <a:avLst/>
          </a:prstGeom>
        </p:spPr>
        <p:txBody>
          <a:bodyPr/>
          <a:lstStyle/>
          <a:p>
            <a:pPr>
              <a:lnSpc>
                <a:spcPct val="100000"/>
              </a:lnSpc>
            </a:pPr>
            <a:r>
              <a:rPr lang="en-US" sz="2800">
                <a:solidFill>
                  <a:srgbClr val="000000"/>
                </a:solidFill>
                <a:latin typeface="Calibri"/>
              </a:rPr>
              <a:t>Blocks are read in order. It also call the namenode to retrieve datanode locations for next batch of blocks as needed. When the client has finished reading, it calls close() on the DFSInputStream.</a:t>
            </a:r>
            <a:endParaRPr/>
          </a:p>
          <a:p>
            <a:pPr>
              <a:lnSpc>
                <a:spcPct val="100000"/>
              </a:lnSpc>
            </a:pPr>
            <a:r>
              <a:rPr lang="en-US" sz="2800">
                <a:solidFill>
                  <a:srgbClr val="000000"/>
                </a:solidFill>
                <a:latin typeface="Calibri"/>
              </a:rPr>
              <a:t>During reading, if an error occurs, it will try the next closed datanode for the same block. It will remember the failed datanode so that it won’t retry the same datanode for a different block.</a:t>
            </a: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166" name="CustomShape 3"/>
          <p:cNvSpPr/>
          <p:nvPr/>
        </p:nvSpPr>
        <p:spPr>
          <a:xfrm>
            <a:off x="-1022760" y="-361800"/>
            <a:ext cx="1254240" cy="516960"/>
          </a:xfrm>
          <a:prstGeom prst="rect">
            <a:avLst/>
          </a:prstGeom>
          <a:noFill/>
          <a:ln>
            <a:noFill/>
          </a:ln>
        </p:spPr>
        <p:txBody>
          <a:bodyPr wrap="none" lIns="90000" tIns="45000" rIns="90000" bIns="45000"/>
          <a:lstStyle/>
          <a:p>
            <a:pPr>
              <a:lnSpc>
                <a:spcPct val="100000"/>
              </a:lnSpc>
            </a:pPr>
            <a:r>
              <a:rPr lang="en-US" sz="2800">
                <a:solidFill>
                  <a:srgbClr val="000000"/>
                </a:solidFill>
                <a:latin typeface="Calibri"/>
              </a:rPr>
              <a:t>HDFS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Anatomy of file read</a:t>
            </a:r>
            <a:endParaRPr/>
          </a:p>
        </p:txBody>
      </p:sp>
      <p:sp>
        <p:nvSpPr>
          <p:cNvPr id="168" name="TextShape 2"/>
          <p:cNvSpPr txBox="1"/>
          <p:nvPr/>
        </p:nvSpPr>
        <p:spPr>
          <a:xfrm>
            <a:off x="457200" y="1600200"/>
            <a:ext cx="8229240" cy="4525560"/>
          </a:xfrm>
          <a:prstGeom prst="rect">
            <a:avLst/>
          </a:prstGeom>
        </p:spPr>
        <p:txBody>
          <a:bodyPr/>
          <a:lstStyle/>
          <a:p>
            <a:pPr>
              <a:lnSpc>
                <a:spcPct val="100000"/>
              </a:lnSpc>
            </a:pPr>
            <a:r>
              <a:rPr lang="en-US" sz="2800" b="1">
                <a:solidFill>
                  <a:srgbClr val="000000"/>
                </a:solidFill>
                <a:latin typeface="Calibri"/>
              </a:rPr>
              <a:t>Important aspect: </a:t>
            </a:r>
            <a:r>
              <a:rPr lang="en-US" sz="2800">
                <a:solidFill>
                  <a:srgbClr val="FF0000"/>
                </a:solidFill>
                <a:latin typeface="Calibri"/>
              </a:rPr>
              <a:t>Client contacts datanode directly to retrieve data </a:t>
            </a:r>
            <a:r>
              <a:rPr lang="en-US" sz="2800">
                <a:solidFill>
                  <a:srgbClr val="000000"/>
                </a:solidFill>
                <a:latin typeface="Calibri"/>
              </a:rPr>
              <a:t>and is guided by the namenode to the best datanode for each block.</a:t>
            </a:r>
            <a:endParaRPr/>
          </a:p>
          <a:p>
            <a:pPr>
              <a:lnSpc>
                <a:spcPct val="100000"/>
              </a:lnSpc>
            </a:pPr>
            <a:endParaRPr/>
          </a:p>
          <a:p>
            <a:pPr>
              <a:lnSpc>
                <a:spcPct val="100000"/>
              </a:lnSpc>
            </a:pPr>
            <a:endParaRPr/>
          </a:p>
          <a:p>
            <a:pPr>
              <a:lnSpc>
                <a:spcPct val="100000"/>
              </a:lnSpc>
            </a:pPr>
            <a:endParaRPr/>
          </a:p>
        </p:txBody>
      </p:sp>
      <p:sp>
        <p:nvSpPr>
          <p:cNvPr id="169" name="CustomShape 3"/>
          <p:cNvSpPr/>
          <p:nvPr/>
        </p:nvSpPr>
        <p:spPr>
          <a:xfrm>
            <a:off x="-1022760" y="-361800"/>
            <a:ext cx="1254240" cy="516960"/>
          </a:xfrm>
          <a:prstGeom prst="rect">
            <a:avLst/>
          </a:prstGeom>
          <a:noFill/>
          <a:ln>
            <a:noFill/>
          </a:ln>
        </p:spPr>
        <p:txBody>
          <a:bodyPr wrap="none" lIns="90000" tIns="45000" rIns="90000" bIns="45000"/>
          <a:lstStyle/>
          <a:p>
            <a:pPr>
              <a:lnSpc>
                <a:spcPct val="100000"/>
              </a:lnSpc>
            </a:pPr>
            <a:r>
              <a:rPr lang="en-US" sz="2800">
                <a:solidFill>
                  <a:srgbClr val="000000"/>
                </a:solidFill>
                <a:latin typeface="Calibri"/>
              </a:rPr>
              <a:t>HDFS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Anatomy of file write</a:t>
            </a:r>
            <a:endParaRPr/>
          </a:p>
        </p:txBody>
      </p:sp>
      <p:sp>
        <p:nvSpPr>
          <p:cNvPr id="171" name="TextShape 2"/>
          <p:cNvSpPr txBox="1"/>
          <p:nvPr/>
        </p:nvSpPr>
        <p:spPr>
          <a:xfrm>
            <a:off x="457200" y="1523880"/>
            <a:ext cx="8229240" cy="4601880"/>
          </a:xfrm>
          <a:prstGeom prst="rect">
            <a:avLst/>
          </a:prstGeom>
        </p:spPr>
        <p:txBody>
          <a:bodyPr/>
          <a:lstStyle/>
          <a:p>
            <a:pPr>
              <a:lnSpc>
                <a:spcPct val="100000"/>
              </a:lnSpc>
            </a:pPr>
            <a:r>
              <a:rPr lang="en-US" sz="2800">
                <a:solidFill>
                  <a:srgbClr val="000000"/>
                </a:solidFill>
                <a:latin typeface="Calibri"/>
              </a:rPr>
              <a:t>The client creates the file by calling create() on HDFS.</a:t>
            </a:r>
            <a:endParaRPr/>
          </a:p>
          <a:p>
            <a:pPr>
              <a:lnSpc>
                <a:spcPct val="100000"/>
              </a:lnSpc>
            </a:pPr>
            <a:r>
              <a:rPr lang="en-US" sz="2800">
                <a:solidFill>
                  <a:srgbClr val="000000"/>
                </a:solidFill>
                <a:latin typeface="Calibri"/>
              </a:rPr>
              <a:t>HDFS makes an RPC call to the namenode to create a new file in the filesystem’s namespace with no blocks associated with it.  The namenode checks to make sure file doesn’t already exist and client has the permission to create a new file. HDFS returns a DFSOutputStream to the client so that client can start writing data.</a:t>
            </a:r>
            <a:endParaRPr/>
          </a:p>
          <a:p>
            <a:pPr>
              <a:lnSpc>
                <a:spcPct val="100000"/>
              </a:lnSpc>
            </a:pPr>
            <a:r>
              <a:rPr lang="en-US" sz="2800">
                <a:solidFill>
                  <a:srgbClr val="000000"/>
                </a:solidFill>
                <a:latin typeface="Calibri"/>
              </a:rPr>
              <a:t>As the client writes data, the DFSOutputStream splits it into packets and written into an internal queue called data queue.</a:t>
            </a:r>
            <a:endParaRPr/>
          </a:p>
          <a:p>
            <a:pPr>
              <a:lnSpc>
                <a:spcPct val="100000"/>
              </a:lnSpc>
            </a:pPr>
            <a:endParaRPr/>
          </a:p>
          <a:p>
            <a:pPr>
              <a:lnSpc>
                <a:spcPct val="100000"/>
              </a:lnSpc>
            </a:pPr>
            <a:endParaRPr/>
          </a:p>
        </p:txBody>
      </p:sp>
      <p:sp>
        <p:nvSpPr>
          <p:cNvPr id="172" name="CustomShape 3"/>
          <p:cNvSpPr/>
          <p:nvPr/>
        </p:nvSpPr>
        <p:spPr>
          <a:xfrm>
            <a:off x="-1022760" y="-361800"/>
            <a:ext cx="1254240" cy="516960"/>
          </a:xfrm>
          <a:prstGeom prst="rect">
            <a:avLst/>
          </a:prstGeom>
          <a:noFill/>
          <a:ln>
            <a:noFill/>
          </a:ln>
        </p:spPr>
        <p:txBody>
          <a:bodyPr wrap="none" lIns="90000" tIns="45000" rIns="90000" bIns="45000"/>
          <a:lstStyle/>
          <a:p>
            <a:pPr>
              <a:lnSpc>
                <a:spcPct val="100000"/>
              </a:lnSpc>
            </a:pPr>
            <a:r>
              <a:rPr lang="en-US" sz="2800">
                <a:solidFill>
                  <a:srgbClr val="000000"/>
                </a:solidFill>
                <a:latin typeface="Calibri"/>
              </a:rPr>
              <a:t>HDFS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457200" y="274680"/>
            <a:ext cx="8229240" cy="867960"/>
          </a:xfrm>
          <a:prstGeom prst="rect">
            <a:avLst/>
          </a:prstGeom>
        </p:spPr>
        <p:txBody>
          <a:bodyPr anchor="ctr"/>
          <a:lstStyle/>
          <a:p>
            <a:pPr algn="ctr">
              <a:lnSpc>
                <a:spcPct val="100000"/>
              </a:lnSpc>
            </a:pPr>
            <a:r>
              <a:rPr lang="en-US" sz="4400">
                <a:solidFill>
                  <a:srgbClr val="000000"/>
                </a:solidFill>
                <a:latin typeface="Calibri"/>
              </a:rPr>
              <a:t>Anatomy of file write</a:t>
            </a:r>
            <a:endParaRPr/>
          </a:p>
        </p:txBody>
      </p:sp>
      <p:sp>
        <p:nvSpPr>
          <p:cNvPr id="174" name="TextShape 2"/>
          <p:cNvSpPr txBox="1"/>
          <p:nvPr/>
        </p:nvSpPr>
        <p:spPr>
          <a:xfrm>
            <a:off x="457200" y="1219320"/>
            <a:ext cx="8229240" cy="4906440"/>
          </a:xfrm>
          <a:prstGeom prst="rect">
            <a:avLst/>
          </a:prstGeom>
        </p:spPr>
        <p:txBody>
          <a:bodyPr/>
          <a:lstStyle/>
          <a:p>
            <a:pPr>
              <a:lnSpc>
                <a:spcPct val="100000"/>
              </a:lnSpc>
            </a:pPr>
            <a:r>
              <a:rPr lang="en-US" sz="2800">
                <a:solidFill>
                  <a:srgbClr val="000000"/>
                </a:solidFill>
                <a:latin typeface="Calibri"/>
              </a:rPr>
              <a:t>The data queue is consumed by the DataStreamer, which is responsible for asking the namenode to allocate new blocks by picking a list of suitable datanodes to store the replicas. The list of datanodes form a pipeline and if the replication level is 3, there will be three nodes in the pipeline. The DataStreamer streams the packets to the first datanode in the pipeline which stores each packet and forwards it to the second datanode in the pipeline.  The second datanode in the pipeline stores each packet and forwards it to the third (and the last) datanode in the pipeline. </a:t>
            </a:r>
            <a:endParaRPr/>
          </a:p>
          <a:p>
            <a:pPr>
              <a:lnSpc>
                <a:spcPct val="100000"/>
              </a:lnSpc>
            </a:pPr>
            <a:endParaRPr/>
          </a:p>
          <a:p>
            <a:pPr>
              <a:lnSpc>
                <a:spcPct val="10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 Growth of Data</a:t>
            </a:r>
            <a:endParaRPr/>
          </a:p>
        </p:txBody>
      </p:sp>
      <p:sp>
        <p:nvSpPr>
          <p:cNvPr id="92" name="TextShape 2"/>
          <p:cNvSpPr txBox="1"/>
          <p:nvPr/>
        </p:nvSpPr>
        <p:spPr>
          <a:xfrm>
            <a:off x="457200" y="1219320"/>
            <a:ext cx="8229240" cy="4906440"/>
          </a:xfrm>
          <a:prstGeom prst="rect">
            <a:avLst/>
          </a:prstGeom>
        </p:spPr>
        <p:txBody>
          <a:bodyPr/>
          <a:lstStyle/>
          <a:p>
            <a:pPr>
              <a:lnSpc>
                <a:spcPct val="100000"/>
              </a:lnSpc>
            </a:pPr>
            <a:r>
              <a:rPr lang="en-US" sz="3200">
                <a:solidFill>
                  <a:srgbClr val="4F81BD"/>
                </a:solidFill>
                <a:latin typeface="Calibri"/>
              </a:rPr>
              <a:t>IDC estimates </a:t>
            </a:r>
            <a:endParaRPr/>
          </a:p>
          <a:p>
            <a:pPr>
              <a:lnSpc>
                <a:spcPct val="100000"/>
              </a:lnSpc>
              <a:buFont typeface="Arial"/>
              <a:buChar char="•"/>
            </a:pPr>
            <a:r>
              <a:rPr lang="en-US" sz="3200">
                <a:solidFill>
                  <a:srgbClr val="000000"/>
                </a:solidFill>
                <a:latin typeface="Calibri"/>
              </a:rPr>
              <a:t>4.4 zettabytes in 2013          (zettabytes = 10</a:t>
            </a:r>
            <a:r>
              <a:rPr lang="en-US" sz="3200" baseline="30000">
                <a:solidFill>
                  <a:srgbClr val="000000"/>
                </a:solidFill>
                <a:latin typeface="Calibri"/>
              </a:rPr>
              <a:t>21</a:t>
            </a:r>
            <a:r>
              <a:rPr lang="en-US" sz="3200">
                <a:solidFill>
                  <a:srgbClr val="000000"/>
                </a:solidFill>
                <a:latin typeface="Calibri"/>
              </a:rPr>
              <a:t>)</a:t>
            </a:r>
            <a:endParaRPr/>
          </a:p>
          <a:p>
            <a:pPr>
              <a:lnSpc>
                <a:spcPct val="100000"/>
              </a:lnSpc>
              <a:buFont typeface="Arial"/>
              <a:buChar char="•"/>
            </a:pPr>
            <a:r>
              <a:rPr lang="en-US" sz="3200">
                <a:solidFill>
                  <a:srgbClr val="000000"/>
                </a:solidFill>
                <a:latin typeface="Calibri"/>
              </a:rPr>
              <a:t>44 zettabytes in 2020</a:t>
            </a: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457200" y="274680"/>
            <a:ext cx="8229240" cy="867960"/>
          </a:xfrm>
          <a:prstGeom prst="rect">
            <a:avLst/>
          </a:prstGeom>
        </p:spPr>
        <p:txBody>
          <a:bodyPr anchor="ctr"/>
          <a:lstStyle/>
          <a:p>
            <a:pPr algn="ctr">
              <a:lnSpc>
                <a:spcPct val="100000"/>
              </a:lnSpc>
            </a:pPr>
            <a:r>
              <a:rPr lang="en-US" sz="4400">
                <a:solidFill>
                  <a:srgbClr val="000000"/>
                </a:solidFill>
                <a:latin typeface="Calibri"/>
              </a:rPr>
              <a:t>Anatomy of file write</a:t>
            </a:r>
            <a:endParaRPr/>
          </a:p>
        </p:txBody>
      </p:sp>
      <p:sp>
        <p:nvSpPr>
          <p:cNvPr id="176" name="TextShape 2"/>
          <p:cNvSpPr txBox="1"/>
          <p:nvPr/>
        </p:nvSpPr>
        <p:spPr>
          <a:xfrm>
            <a:off x="457200" y="1219320"/>
            <a:ext cx="8229240" cy="4906440"/>
          </a:xfrm>
          <a:prstGeom prst="rect">
            <a:avLst/>
          </a:prstGeom>
        </p:spPr>
        <p:txBody>
          <a:bodyPr/>
          <a:lstStyle/>
          <a:p>
            <a:pPr>
              <a:lnSpc>
                <a:spcPct val="100000"/>
              </a:lnSpc>
            </a:pPr>
            <a:r>
              <a:rPr lang="en-US" sz="2800">
                <a:solidFill>
                  <a:srgbClr val="000000"/>
                </a:solidFill>
                <a:latin typeface="Calibri"/>
              </a:rPr>
              <a:t>The DFSOutputStream also maintains an internal queue, called ack queue,  of packets that are waiting to be acknowledged by datanodes. A datanode is removed from ack queue only when it has been acknowledged by all datanodes in the pipeline.</a:t>
            </a:r>
            <a:endParaRPr/>
          </a:p>
          <a:p>
            <a:pPr>
              <a:lnSpc>
                <a:spcPct val="100000"/>
              </a:lnSpc>
            </a:pPr>
            <a:endParaRPr/>
          </a:p>
          <a:p>
            <a:pPr>
              <a:lnSpc>
                <a:spcPct val="100000"/>
              </a:lnSpc>
            </a:pPr>
            <a:r>
              <a:rPr lang="en-US" sz="2800">
                <a:solidFill>
                  <a:srgbClr val="000000"/>
                </a:solidFill>
                <a:latin typeface="Calibri"/>
              </a:rPr>
              <a:t>If any datanode fails while data is being written to it, then the following actions are taken, which are transparent to the client writing the data. First, the pipeline is closed, and any packets in the ack queue</a:t>
            </a:r>
            <a:endParaRPr/>
          </a:p>
          <a:p>
            <a:pPr>
              <a:lnSpc>
                <a:spcPct val="100000"/>
              </a:lnSpc>
            </a:pPr>
            <a:endParaRPr/>
          </a:p>
          <a:p>
            <a:pPr>
              <a:lnSpc>
                <a:spcPct val="100000"/>
              </a:lnSpc>
            </a:pPr>
            <a:endParaRPr/>
          </a:p>
        </p:txBody>
      </p:sp>
      <p:sp>
        <p:nvSpPr>
          <p:cNvPr id="177" name="CustomShape 3"/>
          <p:cNvSpPr/>
          <p:nvPr/>
        </p:nvSpPr>
        <p:spPr>
          <a:xfrm>
            <a:off x="-1022760" y="-361800"/>
            <a:ext cx="1254240" cy="516960"/>
          </a:xfrm>
          <a:prstGeom prst="rect">
            <a:avLst/>
          </a:prstGeom>
          <a:noFill/>
          <a:ln>
            <a:noFill/>
          </a:ln>
        </p:spPr>
        <p:txBody>
          <a:bodyPr wrap="none" lIns="90000" tIns="45000" rIns="90000" bIns="45000"/>
          <a:lstStyle/>
          <a:p>
            <a:pPr>
              <a:lnSpc>
                <a:spcPct val="100000"/>
              </a:lnSpc>
            </a:pPr>
            <a:r>
              <a:rPr lang="en-US" sz="2800">
                <a:solidFill>
                  <a:srgbClr val="000000"/>
                </a:solidFill>
                <a:latin typeface="Calibri"/>
              </a:rPr>
              <a:t>HDFS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457200" y="274680"/>
            <a:ext cx="8229240" cy="867960"/>
          </a:xfrm>
          <a:prstGeom prst="rect">
            <a:avLst/>
          </a:prstGeom>
        </p:spPr>
        <p:txBody>
          <a:bodyPr anchor="ctr"/>
          <a:lstStyle/>
          <a:p>
            <a:pPr algn="ctr">
              <a:lnSpc>
                <a:spcPct val="100000"/>
              </a:lnSpc>
            </a:pPr>
            <a:r>
              <a:rPr lang="en-US" sz="4400">
                <a:solidFill>
                  <a:srgbClr val="000000"/>
                </a:solidFill>
                <a:latin typeface="Calibri"/>
              </a:rPr>
              <a:t>Anatomy of file write</a:t>
            </a:r>
            <a:endParaRPr/>
          </a:p>
        </p:txBody>
      </p:sp>
      <p:sp>
        <p:nvSpPr>
          <p:cNvPr id="179" name="TextShape 2"/>
          <p:cNvSpPr txBox="1"/>
          <p:nvPr/>
        </p:nvSpPr>
        <p:spPr>
          <a:xfrm>
            <a:off x="457200" y="1219320"/>
            <a:ext cx="8229240" cy="4906440"/>
          </a:xfrm>
          <a:prstGeom prst="rect">
            <a:avLst/>
          </a:prstGeom>
        </p:spPr>
        <p:txBody>
          <a:bodyPr/>
          <a:lstStyle/>
          <a:p>
            <a:pPr>
              <a:lnSpc>
                <a:spcPct val="100000"/>
              </a:lnSpc>
            </a:pPr>
            <a:r>
              <a:rPr lang="en-US" sz="2800">
                <a:solidFill>
                  <a:srgbClr val="000000"/>
                </a:solidFill>
                <a:latin typeface="Calibri"/>
              </a:rPr>
              <a:t>The DFSOutputStream also maintains an internal queue, called ack queue,  of packets that are waiting to be acknowledged by datanodes. A datanode is removed from ack queue only when it has been acknowledged by all datanodes in the pipeline.</a:t>
            </a:r>
            <a:endParaRPr/>
          </a:p>
          <a:p>
            <a:pPr>
              <a:lnSpc>
                <a:spcPct val="100000"/>
              </a:lnSpc>
            </a:pPr>
            <a:endParaRPr/>
          </a:p>
          <a:p>
            <a:pPr>
              <a:lnSpc>
                <a:spcPct val="100000"/>
              </a:lnSpc>
            </a:pPr>
            <a:r>
              <a:rPr lang="en-US" sz="2800">
                <a:solidFill>
                  <a:srgbClr val="000000"/>
                </a:solidFill>
                <a:latin typeface="Calibri"/>
              </a:rPr>
              <a:t>If any datanode fails while data is being written to it, then the following actions are taken, which are transparent to the client writing the data. First, the pipeline is closed, and any packets in the ack queue</a:t>
            </a:r>
            <a:endParaRPr/>
          </a:p>
          <a:p>
            <a:pPr>
              <a:lnSpc>
                <a:spcPct val="100000"/>
              </a:lnSpc>
            </a:pPr>
            <a:endParaRPr/>
          </a:p>
          <a:p>
            <a:pPr>
              <a:lnSpc>
                <a:spcPct val="100000"/>
              </a:lnSpc>
            </a:pPr>
            <a:endParaRPr/>
          </a:p>
        </p:txBody>
      </p:sp>
      <p:sp>
        <p:nvSpPr>
          <p:cNvPr id="180" name="CustomShape 3"/>
          <p:cNvSpPr/>
          <p:nvPr/>
        </p:nvSpPr>
        <p:spPr>
          <a:xfrm>
            <a:off x="-1022760" y="-361800"/>
            <a:ext cx="1254240" cy="516960"/>
          </a:xfrm>
          <a:prstGeom prst="rect">
            <a:avLst/>
          </a:prstGeom>
          <a:noFill/>
          <a:ln>
            <a:noFill/>
          </a:ln>
        </p:spPr>
        <p:txBody>
          <a:bodyPr wrap="none" lIns="90000" tIns="45000" rIns="90000" bIns="45000"/>
          <a:lstStyle/>
          <a:p>
            <a:pPr>
              <a:lnSpc>
                <a:spcPct val="100000"/>
              </a:lnSpc>
            </a:pPr>
            <a:r>
              <a:rPr lang="en-US" sz="2800">
                <a:solidFill>
                  <a:srgbClr val="000000"/>
                </a:solidFill>
                <a:latin typeface="Calibri"/>
              </a:rPr>
              <a:t>HDFS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457200" y="274680"/>
            <a:ext cx="8229240" cy="867960"/>
          </a:xfrm>
          <a:prstGeom prst="rect">
            <a:avLst/>
          </a:prstGeom>
        </p:spPr>
        <p:txBody>
          <a:bodyPr anchor="ctr"/>
          <a:lstStyle/>
          <a:p>
            <a:pPr algn="ctr">
              <a:lnSpc>
                <a:spcPct val="100000"/>
              </a:lnSpc>
            </a:pPr>
            <a:r>
              <a:rPr lang="en-US" sz="4400">
                <a:solidFill>
                  <a:srgbClr val="000000"/>
                </a:solidFill>
                <a:latin typeface="Calibri"/>
              </a:rPr>
              <a:t>Anatomy of file write</a:t>
            </a:r>
            <a:endParaRPr/>
          </a:p>
        </p:txBody>
      </p:sp>
      <p:sp>
        <p:nvSpPr>
          <p:cNvPr id="182" name="TextShape 2"/>
          <p:cNvSpPr txBox="1"/>
          <p:nvPr/>
        </p:nvSpPr>
        <p:spPr>
          <a:xfrm>
            <a:off x="457200" y="1219320"/>
            <a:ext cx="8229240" cy="4906440"/>
          </a:xfrm>
          <a:prstGeom prst="rect">
            <a:avLst/>
          </a:prstGeom>
        </p:spPr>
        <p:txBody>
          <a:bodyPr/>
          <a:lstStyle/>
          <a:p>
            <a:pPr>
              <a:lnSpc>
                <a:spcPct val="100000"/>
              </a:lnSpc>
            </a:pPr>
            <a:r>
              <a:rPr lang="en-US" sz="2800">
                <a:solidFill>
                  <a:srgbClr val="000000"/>
                </a:solidFill>
                <a:latin typeface="Calibri"/>
              </a:rPr>
              <a:t>are added to the front of the data queue so that datanodes that are downstream from the failed node will not miss any packets. The namenode is informed about the failure so that proper actions can be taken.</a:t>
            </a:r>
            <a:endParaRPr/>
          </a:p>
          <a:p>
            <a:pPr>
              <a:lnSpc>
                <a:spcPct val="100000"/>
              </a:lnSpc>
            </a:pPr>
            <a:endParaRPr/>
          </a:p>
          <a:p>
            <a:pPr>
              <a:lnSpc>
                <a:spcPct val="100000"/>
              </a:lnSpc>
            </a:pPr>
            <a:r>
              <a:rPr lang="en-US" sz="2800">
                <a:solidFill>
                  <a:srgbClr val="000000"/>
                </a:solidFill>
                <a:latin typeface="Calibri"/>
              </a:rPr>
              <a:t>When the client has finished writing data, it calls close() on the DFSOutputStream. </a:t>
            </a:r>
            <a:endParaRPr/>
          </a:p>
          <a:p>
            <a:pPr>
              <a:lnSpc>
                <a:spcPct val="100000"/>
              </a:lnSpc>
            </a:pPr>
            <a:endParaRPr/>
          </a:p>
          <a:p>
            <a:pPr>
              <a:lnSpc>
                <a:spcPct val="100000"/>
              </a:lnSpc>
            </a:pPr>
            <a:endParaRPr/>
          </a:p>
        </p:txBody>
      </p:sp>
      <p:sp>
        <p:nvSpPr>
          <p:cNvPr id="183" name="CustomShape 3"/>
          <p:cNvSpPr/>
          <p:nvPr/>
        </p:nvSpPr>
        <p:spPr>
          <a:xfrm>
            <a:off x="-1022760" y="-361800"/>
            <a:ext cx="1254240" cy="516960"/>
          </a:xfrm>
          <a:prstGeom prst="rect">
            <a:avLst/>
          </a:prstGeom>
          <a:noFill/>
          <a:ln>
            <a:noFill/>
          </a:ln>
        </p:spPr>
        <p:txBody>
          <a:bodyPr wrap="none" lIns="90000" tIns="45000" rIns="90000" bIns="45000"/>
          <a:lstStyle/>
          <a:p>
            <a:pPr>
              <a:lnSpc>
                <a:spcPct val="100000"/>
              </a:lnSpc>
            </a:pPr>
            <a:r>
              <a:rPr lang="en-US" sz="2800">
                <a:solidFill>
                  <a:srgbClr val="000000"/>
                </a:solidFill>
                <a:latin typeface="Calibri"/>
              </a:rPr>
              <a:t>HDFS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Secondary NameNode</a:t>
            </a:r>
            <a:endParaRPr/>
          </a:p>
        </p:txBody>
      </p:sp>
      <p:sp>
        <p:nvSpPr>
          <p:cNvPr id="185" name="TextShape 2"/>
          <p:cNvSpPr txBox="1"/>
          <p:nvPr/>
        </p:nvSpPr>
        <p:spPr>
          <a:xfrm>
            <a:off x="457200" y="1600200"/>
            <a:ext cx="8229240" cy="4525560"/>
          </a:xfrm>
          <a:prstGeom prst="rect">
            <a:avLst/>
          </a:prstGeom>
        </p:spPr>
        <p:txBody>
          <a:bodyPr/>
          <a:lstStyle/>
          <a:p>
            <a:pPr>
              <a:lnSpc>
                <a:spcPct val="100000"/>
              </a:lnSpc>
              <a:buFont typeface="Arial"/>
              <a:buChar char="•"/>
            </a:pPr>
            <a:r>
              <a:rPr lang="en-US" sz="2800">
                <a:solidFill>
                  <a:srgbClr val="000000"/>
                </a:solidFill>
                <a:latin typeface="Calibri"/>
              </a:rPr>
              <a:t>NameNode keeps all the data in the RAM. Secondary NameNode Reads data from the RAM of the NameNode and writes into hard drive. </a:t>
            </a:r>
            <a:r>
              <a:rPr lang="en-US" sz="2800">
                <a:solidFill>
                  <a:srgbClr val="FF0000"/>
                </a:solidFill>
                <a:latin typeface="Calibri"/>
              </a:rPr>
              <a:t>In Hadoop 1.x Secondary NameNode will not become (Primary) NameNode if the NameNode fails.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Replication </a:t>
            </a:r>
            <a:endParaRPr/>
          </a:p>
        </p:txBody>
      </p:sp>
      <p:sp>
        <p:nvSpPr>
          <p:cNvPr id="187" name="TextShape 2"/>
          <p:cNvSpPr txBox="1"/>
          <p:nvPr/>
        </p:nvSpPr>
        <p:spPr>
          <a:xfrm>
            <a:off x="533520" y="1143000"/>
            <a:ext cx="8229240" cy="4952520"/>
          </a:xfrm>
          <a:prstGeom prst="rect">
            <a:avLst/>
          </a:prstGeom>
        </p:spPr>
        <p:txBody>
          <a:bodyPr/>
          <a:lstStyle/>
          <a:p>
            <a:pPr>
              <a:lnSpc>
                <a:spcPct val="100000"/>
              </a:lnSpc>
            </a:pPr>
            <a:r>
              <a:rPr lang="en-US" sz="2800">
                <a:solidFill>
                  <a:srgbClr val="000000"/>
                </a:solidFill>
                <a:latin typeface="Calibri"/>
              </a:rPr>
              <a:t>By default, HDFS stores three separate copies of each data block to ensure both reliability, availability, and performance. In large clusters, the three replicas are spread across two different physical racks, so HDFS is resilient towards two common failure scenarios: individual datanode crashes and failures in networking equipment that bring an entire rack offline. Replicating blocks across physical machines also increases opportunities to co-locate data and processing in the scheduling of MapReduce jobs, since multiple copies yield more opportunities to exploit locality.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Replication level</a:t>
            </a:r>
            <a:endParaRPr/>
          </a:p>
        </p:txBody>
      </p:sp>
      <p:sp>
        <p:nvSpPr>
          <p:cNvPr id="189" name="TextShape 2"/>
          <p:cNvSpPr txBox="1"/>
          <p:nvPr/>
        </p:nvSpPr>
        <p:spPr>
          <a:xfrm>
            <a:off x="533520" y="1523880"/>
            <a:ext cx="8229240" cy="4373280"/>
          </a:xfrm>
          <a:prstGeom prst="rect">
            <a:avLst/>
          </a:prstGeom>
        </p:spPr>
        <p:txBody>
          <a:bodyPr/>
          <a:lstStyle/>
          <a:p>
            <a:pPr>
              <a:lnSpc>
                <a:spcPct val="100000"/>
              </a:lnSpc>
            </a:pPr>
            <a:r>
              <a:rPr lang="en-US" sz="2800">
                <a:solidFill>
                  <a:srgbClr val="000000"/>
                </a:solidFill>
                <a:latin typeface="Calibri"/>
              </a:rPr>
              <a:t>The namenode is in periodic communication with the datanodes to ensure proper replication of all the blocks: if there  aren't enough replicas (e.g., due to disk or machine failures or to connectivity losses due to networking equipment failures), the namenode directs the creation of additional copies; if there are too many replicas (e.g., a repaired node rejoins the cluster), extra copies are discarded.</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457200" y="274680"/>
            <a:ext cx="8229240" cy="791640"/>
          </a:xfrm>
          <a:prstGeom prst="rect">
            <a:avLst/>
          </a:prstGeom>
        </p:spPr>
        <p:txBody>
          <a:bodyPr anchor="ctr"/>
          <a:lstStyle/>
          <a:p>
            <a:pPr algn="ctr">
              <a:lnSpc>
                <a:spcPct val="100000"/>
              </a:lnSpc>
            </a:pPr>
            <a:r>
              <a:rPr lang="en-US" sz="4400">
                <a:solidFill>
                  <a:srgbClr val="000000"/>
                </a:solidFill>
                <a:latin typeface="Calibri"/>
              </a:rPr>
              <a:t>HDFS namenode responsibilities</a:t>
            </a:r>
            <a:endParaRPr/>
          </a:p>
        </p:txBody>
      </p:sp>
      <p:sp>
        <p:nvSpPr>
          <p:cNvPr id="191" name="TextShape 2"/>
          <p:cNvSpPr txBox="1"/>
          <p:nvPr/>
        </p:nvSpPr>
        <p:spPr>
          <a:xfrm>
            <a:off x="533520" y="1143000"/>
            <a:ext cx="8229240" cy="5105160"/>
          </a:xfrm>
          <a:prstGeom prst="rect">
            <a:avLst/>
          </a:prstGeom>
        </p:spPr>
        <p:txBody>
          <a:bodyPr/>
          <a:lstStyle/>
          <a:p>
            <a:pPr algn="just">
              <a:lnSpc>
                <a:spcPct val="100000"/>
              </a:lnSpc>
            </a:pPr>
            <a:r>
              <a:rPr lang="en-US" sz="2600" b="1">
                <a:solidFill>
                  <a:srgbClr val="000000"/>
                </a:solidFill>
                <a:latin typeface="Calibri"/>
              </a:rPr>
              <a:t>Maintaining overall health of the file system. </a:t>
            </a:r>
            <a:r>
              <a:rPr lang="en-US" sz="2600">
                <a:solidFill>
                  <a:srgbClr val="000000"/>
                </a:solidFill>
                <a:latin typeface="Calibri"/>
              </a:rPr>
              <a:t>The namenode is in periodic contact with the datanodes via heartbeat messages to ensure the integrity of the system. If the namenode observes that a data block is under-replicated (fewer copies are stored on datanodes than the desired replication factor), it will direct the creation of new replicas. Finally, the namenode is also responsible for rebalancing the file system. During the course of normal operations, certain datanodes may end up holding more blocks than others; rebalancing involves moving blocks from datanodes with more blocks to datanodes with fewer blocks. This leads to better load balancing and better disk utilization.</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HDFS (or GFS) environment</a:t>
            </a:r>
            <a:endParaRPr/>
          </a:p>
        </p:txBody>
      </p:sp>
      <p:sp>
        <p:nvSpPr>
          <p:cNvPr id="193" name="TextShape 2"/>
          <p:cNvSpPr txBox="1"/>
          <p:nvPr/>
        </p:nvSpPr>
        <p:spPr>
          <a:xfrm>
            <a:off x="533520" y="1143000"/>
            <a:ext cx="8229240" cy="5028840"/>
          </a:xfrm>
          <a:prstGeom prst="rect">
            <a:avLst/>
          </a:prstGeom>
        </p:spPr>
        <p:txBody>
          <a:bodyPr/>
          <a:lstStyle/>
          <a:p>
            <a:pPr algn="just">
              <a:lnSpc>
                <a:spcPct val="100000"/>
              </a:lnSpc>
            </a:pPr>
            <a:r>
              <a:rPr lang="en-US" sz="2800" b="1">
                <a:solidFill>
                  <a:srgbClr val="000000"/>
                </a:solidFill>
                <a:latin typeface="Calibri"/>
              </a:rPr>
              <a:t>Stores a relatively modest number of large files.</a:t>
            </a:r>
            <a:r>
              <a:rPr lang="en-US" sz="2800">
                <a:solidFill>
                  <a:srgbClr val="000000"/>
                </a:solidFill>
                <a:latin typeface="Calibri"/>
              </a:rPr>
              <a:t> In HDFS multi-gigabyte files are common (and even encouraged). There are several reasons why lots of small files are to be avoided. Since the namenode must hold all file metadata in memory, this presents an upper bound on both the number of files and blocks that can be supported. Large multi-block files represent a more efficient use of namenode memory than many single-block files (each of which consumes less space than a single block size). In addition, mappers in a MapReduce job use individual files as a basic unit for splitting input data.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extShape 1"/>
          <p:cNvSpPr txBox="1"/>
          <p:nvPr/>
        </p:nvSpPr>
        <p:spPr>
          <a:xfrm>
            <a:off x="457200" y="274680"/>
            <a:ext cx="8229240" cy="1142640"/>
          </a:xfrm>
          <a:prstGeom prst="rect">
            <a:avLst/>
          </a:prstGeom>
        </p:spPr>
        <p:txBody>
          <a:bodyPr anchor="ctr"/>
          <a:lstStyle/>
          <a:p>
            <a:pPr algn="ctr">
              <a:lnSpc>
                <a:spcPct val="100000"/>
              </a:lnSpc>
            </a:pPr>
            <a:r>
              <a:rPr lang="en-US" sz="2400">
                <a:solidFill>
                  <a:srgbClr val="000000"/>
                </a:solidFill>
                <a:latin typeface="Calibri"/>
              </a:rPr>
              <a:t>Three data blocks (A, B, C), three racks and each rack has 4 name nodes</a:t>
            </a:r>
            <a:endParaRPr/>
          </a:p>
        </p:txBody>
      </p:sp>
      <p:sp>
        <p:nvSpPr>
          <p:cNvPr id="195" name="TextShape 2"/>
          <p:cNvSpPr txBox="1"/>
          <p:nvPr/>
        </p:nvSpPr>
        <p:spPr>
          <a:xfrm>
            <a:off x="457200" y="1600200"/>
            <a:ext cx="8229240" cy="4525560"/>
          </a:xfrm>
          <a:prstGeom prst="rect">
            <a:avLst/>
          </a:prstGeom>
        </p:spPr>
        <p:txBody>
          <a:bodyPr/>
          <a:lstStyle/>
          <a:p>
            <a:endParaRPr/>
          </a:p>
        </p:txBody>
      </p:sp>
      <p:pic>
        <p:nvPicPr>
          <p:cNvPr id="196" name="Picture 2"/>
          <p:cNvPicPr/>
          <p:nvPr/>
        </p:nvPicPr>
        <p:blipFill>
          <a:blip r:embed="rId2"/>
          <a:stretch>
            <a:fillRect/>
          </a:stretch>
        </p:blipFill>
        <p:spPr>
          <a:xfrm>
            <a:off x="533520" y="1752480"/>
            <a:ext cx="8152920" cy="4590720"/>
          </a:xfrm>
          <a:prstGeom prst="rect">
            <a:avLst/>
          </a:prstGeom>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After placing Block A</a:t>
            </a:r>
            <a:endParaRPr/>
          </a:p>
        </p:txBody>
      </p:sp>
      <p:sp>
        <p:nvSpPr>
          <p:cNvPr id="198" name="TextShape 2"/>
          <p:cNvSpPr txBox="1"/>
          <p:nvPr/>
        </p:nvSpPr>
        <p:spPr>
          <a:xfrm>
            <a:off x="457200" y="1600200"/>
            <a:ext cx="8229240" cy="4525560"/>
          </a:xfrm>
          <a:prstGeom prst="rect">
            <a:avLst/>
          </a:prstGeom>
        </p:spPr>
        <p:txBody>
          <a:bodyPr/>
          <a:lstStyle/>
          <a:p>
            <a:endParaRPr/>
          </a:p>
        </p:txBody>
      </p:sp>
      <p:pic>
        <p:nvPicPr>
          <p:cNvPr id="199" name="Picture 2"/>
          <p:cNvPicPr/>
          <p:nvPr/>
        </p:nvPicPr>
        <p:blipFill>
          <a:blip r:embed="rId2"/>
          <a:stretch>
            <a:fillRect/>
          </a:stretch>
        </p:blipFill>
        <p:spPr>
          <a:xfrm>
            <a:off x="838080" y="1523880"/>
            <a:ext cx="6590880" cy="4695480"/>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457200" y="274680"/>
            <a:ext cx="8229240" cy="791640"/>
          </a:xfrm>
          <a:prstGeom prst="rect">
            <a:avLst/>
          </a:prstGeom>
        </p:spPr>
        <p:txBody>
          <a:bodyPr anchor="ctr"/>
          <a:lstStyle/>
          <a:p>
            <a:pPr algn="ctr">
              <a:lnSpc>
                <a:spcPct val="100000"/>
              </a:lnSpc>
            </a:pPr>
            <a:r>
              <a:rPr lang="en-US" sz="4400">
                <a:solidFill>
                  <a:srgbClr val="000000"/>
                </a:solidFill>
                <a:latin typeface="Calibri"/>
              </a:rPr>
              <a:t>Sources of Big Data</a:t>
            </a:r>
            <a:endParaRPr/>
          </a:p>
        </p:txBody>
      </p:sp>
      <p:sp>
        <p:nvSpPr>
          <p:cNvPr id="94" name="TextShape 2"/>
          <p:cNvSpPr txBox="1"/>
          <p:nvPr/>
        </p:nvSpPr>
        <p:spPr>
          <a:xfrm>
            <a:off x="457200" y="1066680"/>
            <a:ext cx="8229240" cy="5059080"/>
          </a:xfrm>
          <a:prstGeom prst="rect">
            <a:avLst/>
          </a:prstGeom>
        </p:spPr>
        <p:txBody>
          <a:bodyPr/>
          <a:lstStyle/>
          <a:p>
            <a:pPr>
              <a:lnSpc>
                <a:spcPct val="100000"/>
              </a:lnSpc>
              <a:buFont typeface="Arial"/>
              <a:buChar char="•"/>
            </a:pPr>
            <a:r>
              <a:rPr lang="en-US" sz="3200">
                <a:solidFill>
                  <a:srgbClr val="000000"/>
                </a:solidFill>
                <a:latin typeface="Calibri"/>
              </a:rPr>
              <a:t>Facebook: 7 petabytes per month</a:t>
            </a:r>
            <a:endParaRPr/>
          </a:p>
          <a:p>
            <a:pPr>
              <a:lnSpc>
                <a:spcPct val="100000"/>
              </a:lnSpc>
              <a:buFont typeface="Arial"/>
              <a:buChar char="•"/>
            </a:pPr>
            <a:r>
              <a:rPr lang="en-US" sz="3200">
                <a:solidFill>
                  <a:srgbClr val="000000"/>
                </a:solidFill>
                <a:latin typeface="Calibri"/>
              </a:rPr>
              <a:t>NYSE: 4 to 5 terabytes per day</a:t>
            </a:r>
            <a:endParaRPr/>
          </a:p>
          <a:p>
            <a:pPr>
              <a:lnSpc>
                <a:spcPct val="100000"/>
              </a:lnSpc>
              <a:buFont typeface="Arial"/>
              <a:buChar char="•"/>
            </a:pPr>
            <a:r>
              <a:rPr lang="en-US" sz="3200">
                <a:solidFill>
                  <a:srgbClr val="000000"/>
                </a:solidFill>
                <a:latin typeface="Calibri"/>
              </a:rPr>
              <a:t>Ancestry.com stores around 10 petabytes</a:t>
            </a:r>
            <a:endParaRPr/>
          </a:p>
          <a:p>
            <a:pPr>
              <a:lnSpc>
                <a:spcPct val="100000"/>
              </a:lnSpc>
              <a:buFont typeface="Arial"/>
              <a:buChar char="•"/>
            </a:pPr>
            <a:r>
              <a:rPr lang="en-US" sz="3200">
                <a:solidFill>
                  <a:srgbClr val="000000"/>
                </a:solidFill>
                <a:latin typeface="Calibri"/>
              </a:rPr>
              <a:t>The Internet Archive stores around 18.5 petabytes of data</a:t>
            </a:r>
            <a:endParaRPr/>
          </a:p>
          <a:p>
            <a:pPr>
              <a:lnSpc>
                <a:spcPct val="100000"/>
              </a:lnSpc>
              <a:buFont typeface="Arial"/>
              <a:buChar char="•"/>
            </a:pPr>
            <a:r>
              <a:rPr lang="en-US" sz="3200">
                <a:solidFill>
                  <a:srgbClr val="000000"/>
                </a:solidFill>
                <a:latin typeface="Calibri"/>
              </a:rPr>
              <a:t>Hadron Collider 30 petabytes per year</a:t>
            </a:r>
            <a:endParaRPr/>
          </a:p>
          <a:p>
            <a:pPr>
              <a:lnSpc>
                <a:spcPct val="100000"/>
              </a:lnSpc>
            </a:pPr>
            <a:r>
              <a:rPr lang="en-US" sz="3200">
                <a:solidFill>
                  <a:srgbClr val="000000"/>
                </a:solidFill>
                <a:latin typeface="Calibri"/>
              </a:rPr>
              <a:t>PB datasets are rapidly becoming the norm, and the trends are clear: our ability to store and process data is fast overwhelming</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After placing Block B</a:t>
            </a:r>
            <a:endParaRPr/>
          </a:p>
        </p:txBody>
      </p:sp>
      <p:sp>
        <p:nvSpPr>
          <p:cNvPr id="201" name="TextShape 2"/>
          <p:cNvSpPr txBox="1"/>
          <p:nvPr/>
        </p:nvSpPr>
        <p:spPr>
          <a:xfrm>
            <a:off x="457200" y="1600200"/>
            <a:ext cx="8229240" cy="4525560"/>
          </a:xfrm>
          <a:prstGeom prst="rect">
            <a:avLst/>
          </a:prstGeom>
        </p:spPr>
        <p:txBody>
          <a:bodyPr/>
          <a:lstStyle/>
          <a:p>
            <a:endParaRPr/>
          </a:p>
        </p:txBody>
      </p:sp>
      <p:pic>
        <p:nvPicPr>
          <p:cNvPr id="202" name="Picture 2"/>
          <p:cNvPicPr/>
          <p:nvPr/>
        </p:nvPicPr>
        <p:blipFill>
          <a:blip r:embed="rId2"/>
          <a:stretch>
            <a:fillRect/>
          </a:stretch>
        </p:blipFill>
        <p:spPr>
          <a:xfrm>
            <a:off x="1143000" y="1600200"/>
            <a:ext cx="6686280" cy="4686120"/>
          </a:xfrm>
          <a:prstGeom prst="rect">
            <a:avLst/>
          </a:prstGeom>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After placing Blocks A, B and C</a:t>
            </a:r>
            <a:endParaRPr/>
          </a:p>
        </p:txBody>
      </p:sp>
      <p:sp>
        <p:nvSpPr>
          <p:cNvPr id="204" name="TextShape 2"/>
          <p:cNvSpPr txBox="1"/>
          <p:nvPr/>
        </p:nvSpPr>
        <p:spPr>
          <a:xfrm>
            <a:off x="457200" y="1600200"/>
            <a:ext cx="8229240" cy="4525560"/>
          </a:xfrm>
          <a:prstGeom prst="rect">
            <a:avLst/>
          </a:prstGeom>
        </p:spPr>
        <p:txBody>
          <a:bodyPr/>
          <a:lstStyle/>
          <a:p>
            <a:endParaRPr/>
          </a:p>
        </p:txBody>
      </p:sp>
      <p:pic>
        <p:nvPicPr>
          <p:cNvPr id="205" name="Picture 2"/>
          <p:cNvPicPr/>
          <p:nvPr/>
        </p:nvPicPr>
        <p:blipFill>
          <a:blip r:embed="rId2"/>
          <a:stretch>
            <a:fillRect/>
          </a:stretch>
        </p:blipFill>
        <p:spPr>
          <a:xfrm>
            <a:off x="762120" y="1600200"/>
            <a:ext cx="6972120" cy="474300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Fundamental Data characteristic</a:t>
            </a:r>
            <a:endParaRPr/>
          </a:p>
        </p:txBody>
      </p:sp>
      <p:sp>
        <p:nvSpPr>
          <p:cNvPr id="96"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Unstructured Data (vs. Structured Data)</a:t>
            </a:r>
            <a:endParaRPr/>
          </a:p>
          <a:p>
            <a:pPr>
              <a:lnSpc>
                <a:spcPct val="100000"/>
              </a:lnSpc>
              <a:buFont typeface="Arial"/>
              <a:buChar char="•"/>
            </a:pPr>
            <a:r>
              <a:rPr lang="en-US" sz="3200">
                <a:solidFill>
                  <a:srgbClr val="000000"/>
                </a:solidFill>
                <a:latin typeface="Calibri"/>
              </a:rPr>
              <a:t>Volume (Huge amount of data)</a:t>
            </a:r>
            <a:endParaRPr/>
          </a:p>
          <a:p>
            <a:pPr>
              <a:lnSpc>
                <a:spcPct val="100000"/>
              </a:lnSpc>
              <a:buFont typeface="Arial"/>
              <a:buChar char="•"/>
            </a:pPr>
            <a:r>
              <a:rPr lang="en-US" sz="3200">
                <a:solidFill>
                  <a:srgbClr val="000000"/>
                </a:solidFill>
                <a:latin typeface="Calibri"/>
              </a:rPr>
              <a:t>Data is in digital format</a:t>
            </a:r>
            <a:endParaRPr/>
          </a:p>
          <a:p>
            <a:pPr>
              <a:lnSpc>
                <a:spcPct val="100000"/>
              </a:lnSpc>
            </a:pPr>
            <a:endParaRPr/>
          </a:p>
          <a:p>
            <a:pPr>
              <a:lnSpc>
                <a:spcPct val="100000"/>
              </a:lnSpc>
              <a:buFont typeface="Arial"/>
              <a:buChar char="•"/>
            </a:pPr>
            <a:r>
              <a:rPr lang="en-US" sz="3200">
                <a:solidFill>
                  <a:srgbClr val="000000"/>
                </a:solidFill>
                <a:latin typeface="Calibri"/>
              </a:rPr>
              <a:t>Challenge is to make sense out of it. That is termed as Big Data Analytics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Fundamental Data characteristic</a:t>
            </a:r>
            <a:endParaRPr/>
          </a:p>
        </p:txBody>
      </p:sp>
      <p:sp>
        <p:nvSpPr>
          <p:cNvPr id="98"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Volume</a:t>
            </a:r>
            <a:endParaRPr/>
          </a:p>
          <a:p>
            <a:pPr>
              <a:lnSpc>
                <a:spcPct val="100000"/>
              </a:lnSpc>
              <a:buFont typeface="Arial"/>
              <a:buChar char="•"/>
            </a:pPr>
            <a:r>
              <a:rPr lang="en-US" sz="3200">
                <a:solidFill>
                  <a:srgbClr val="000000"/>
                </a:solidFill>
                <a:latin typeface="Calibri"/>
              </a:rPr>
              <a:t>Velocity</a:t>
            </a:r>
            <a:endParaRPr/>
          </a:p>
          <a:p>
            <a:pPr>
              <a:lnSpc>
                <a:spcPct val="100000"/>
              </a:lnSpc>
              <a:buFont typeface="Arial"/>
              <a:buChar char="•"/>
            </a:pPr>
            <a:r>
              <a:rPr lang="en-US" sz="3200">
                <a:solidFill>
                  <a:srgbClr val="000000"/>
                </a:solidFill>
                <a:latin typeface="Calibri"/>
              </a:rPr>
              <a:t>Variety</a:t>
            </a:r>
            <a:endParaRPr/>
          </a:p>
          <a:p>
            <a:pPr>
              <a:lnSpc>
                <a:spcPct val="100000"/>
              </a:lnSpc>
              <a:buFont typeface="Arial"/>
              <a:buChar char="•"/>
            </a:pPr>
            <a:r>
              <a:rPr lang="en-US" sz="3200">
                <a:solidFill>
                  <a:srgbClr val="000000"/>
                </a:solidFill>
                <a:latin typeface="Calibri"/>
              </a:rPr>
              <a:t>Veracity</a:t>
            </a:r>
            <a:endParaRPr/>
          </a:p>
          <a:p>
            <a:pPr>
              <a:lnSpc>
                <a:spcPct val="100000"/>
              </a:lnSpc>
            </a:pPr>
            <a:r>
              <a:rPr lang="en-US" sz="3200">
                <a:solidFill>
                  <a:srgbClr val="FF0000"/>
                </a:solidFill>
                <a:latin typeface="Calibri"/>
              </a:rPr>
              <a:t>Also known as 4 V’s. </a:t>
            </a:r>
            <a:endParaRPr/>
          </a:p>
          <a:p>
            <a:pPr>
              <a:lnSpc>
                <a:spcPct val="100000"/>
              </a:lnSpc>
            </a:pPr>
            <a:r>
              <a:rPr lang="en-US" sz="3200" i="1">
                <a:solidFill>
                  <a:srgbClr val="00B050"/>
                </a:solidFill>
                <a:latin typeface="Calibri"/>
              </a:rPr>
              <a:t>Consider</a:t>
            </a:r>
            <a:endParaRPr/>
          </a:p>
          <a:p>
            <a:pPr>
              <a:lnSpc>
                <a:spcPct val="100000"/>
              </a:lnSpc>
            </a:pPr>
            <a:r>
              <a:rPr lang="en-US" sz="3200" i="1">
                <a:solidFill>
                  <a:srgbClr val="00B050"/>
                </a:solidFill>
                <a:latin typeface="Calibri"/>
              </a:rPr>
              <a:t>		Challenges and Values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304920" y="380880"/>
            <a:ext cx="8534160" cy="5744880"/>
          </a:xfrm>
          <a:prstGeom prst="rect">
            <a:avLst/>
          </a:prstGeom>
        </p:spPr>
        <p:txBody>
          <a:bodyPr/>
          <a:lstStyle/>
          <a:p>
            <a:pPr>
              <a:lnSpc>
                <a:spcPct val="100000"/>
              </a:lnSpc>
              <a:buFont typeface="Arial"/>
              <a:buChar char="•"/>
            </a:pPr>
            <a:r>
              <a:rPr lang="en-US" sz="2000" b="1">
                <a:solidFill>
                  <a:srgbClr val="000000"/>
                </a:solidFill>
                <a:latin typeface="Calibri"/>
              </a:rPr>
              <a:t>Volume-based value:</a:t>
            </a:r>
            <a:r>
              <a:rPr lang="en-US" sz="2000">
                <a:solidFill>
                  <a:srgbClr val="000000"/>
                </a:solidFill>
                <a:latin typeface="Calibri"/>
              </a:rPr>
              <a:t> The more comprehensive your integrated view of the customer and the more historical data you have on them, the more insight you can extract from it. In turn, you are making better decisions when it comes to acquiring, retaining, growing and managing those customer relationships.</a:t>
            </a:r>
            <a:endParaRPr/>
          </a:p>
          <a:p>
            <a:pPr>
              <a:lnSpc>
                <a:spcPct val="100000"/>
              </a:lnSpc>
              <a:buFont typeface="Arial"/>
              <a:buChar char="•"/>
            </a:pPr>
            <a:r>
              <a:rPr lang="en-US" sz="2000" b="1">
                <a:solidFill>
                  <a:srgbClr val="000000"/>
                </a:solidFill>
                <a:latin typeface="Calibri"/>
              </a:rPr>
              <a:t>Velocity-based value:</a:t>
            </a:r>
            <a:r>
              <a:rPr lang="en-US" sz="2000">
                <a:solidFill>
                  <a:srgbClr val="000000"/>
                </a:solidFill>
                <a:latin typeface="Calibri"/>
              </a:rPr>
              <a:t> The more rapidly you can process information into your data and analytics platform, the more flexibility you get to find answers to your questions via queries, reports, dashboards, etc. A rapid data ingestion and rapid analysis capability provides you with the timely and correct decision achieve your customer relationship management objectives.</a:t>
            </a:r>
            <a:endParaRPr/>
          </a:p>
          <a:p>
            <a:pPr>
              <a:lnSpc>
                <a:spcPct val="100000"/>
              </a:lnSpc>
              <a:buFont typeface="Arial"/>
              <a:buChar char="•"/>
            </a:pPr>
            <a:r>
              <a:rPr lang="en-US" sz="2000" b="1">
                <a:solidFill>
                  <a:srgbClr val="000000"/>
                </a:solidFill>
                <a:latin typeface="Calibri"/>
              </a:rPr>
              <a:t>Variety-based value:</a:t>
            </a:r>
            <a:r>
              <a:rPr lang="en-US" sz="2000">
                <a:solidFill>
                  <a:srgbClr val="000000"/>
                </a:solidFill>
                <a:latin typeface="Calibri"/>
              </a:rPr>
              <a:t> The more varied customer data you have – from the Customer relationship management (CRM) system, social media, call-center logs, etc. – the more multifaceted view you develop about your customers, thus enabling you to develop customer journey maps and personalization to engage more with customers.</a:t>
            </a:r>
            <a:endParaRPr/>
          </a:p>
          <a:p>
            <a:pPr>
              <a:lnSpc>
                <a:spcPct val="100000"/>
              </a:lnSpc>
              <a:buFont typeface="Arial"/>
              <a:buChar char="•"/>
            </a:pPr>
            <a:r>
              <a:rPr lang="en-US" sz="2000" b="1">
                <a:solidFill>
                  <a:srgbClr val="000000"/>
                </a:solidFill>
                <a:latin typeface="Calibri"/>
              </a:rPr>
              <a:t>Veracity-based value:</a:t>
            </a:r>
            <a:r>
              <a:rPr lang="en-US" sz="2000">
                <a:solidFill>
                  <a:srgbClr val="000000"/>
                </a:solidFill>
                <a:latin typeface="Calibri"/>
              </a:rPr>
              <a:t> Amassing a lot of data does not mean the data becomes clean and accurate. Data on customers must remain consolidated, cleansed, consistent, and current to make the right decisions.</a:t>
            </a:r>
            <a:endParaRPr/>
          </a:p>
          <a:p>
            <a:pPr>
              <a:lnSpc>
                <a:spcPct val="100000"/>
              </a:lnSpc>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BIG IDEAS</a:t>
            </a:r>
            <a:endParaRPr/>
          </a:p>
        </p:txBody>
      </p:sp>
      <p:sp>
        <p:nvSpPr>
          <p:cNvPr id="101" name="TextShape 2"/>
          <p:cNvSpPr txBox="1"/>
          <p:nvPr/>
        </p:nvSpPr>
        <p:spPr>
          <a:xfrm>
            <a:off x="457200" y="1295280"/>
            <a:ext cx="8229240" cy="4830480"/>
          </a:xfrm>
          <a:prstGeom prst="rect">
            <a:avLst/>
          </a:prstGeom>
        </p:spPr>
        <p:txBody>
          <a:bodyPr/>
          <a:lstStyle/>
          <a:p>
            <a:pPr algn="just">
              <a:lnSpc>
                <a:spcPct val="100000"/>
              </a:lnSpc>
            </a:pPr>
            <a:r>
              <a:rPr lang="en-US" sz="3200">
                <a:solidFill>
                  <a:srgbClr val="000000"/>
                </a:solidFill>
                <a:latin typeface="Calibri"/>
              </a:rPr>
              <a:t>Tackling large-data problems requires a distinct approach that sometimes runs counter to traditional models of computing.</a:t>
            </a:r>
            <a:endParaRPr/>
          </a:p>
          <a:p>
            <a:pPr algn="just">
              <a:lnSpc>
                <a:spcPct val="100000"/>
              </a:lnSpc>
            </a:pPr>
            <a:endParaRPr/>
          </a:p>
          <a:p>
            <a:pPr algn="just">
              <a:lnSpc>
                <a:spcPct val="100000"/>
              </a:lnSpc>
            </a:pPr>
            <a:r>
              <a:rPr lang="en-US" sz="3200">
                <a:solidFill>
                  <a:srgbClr val="000000"/>
                </a:solidFill>
                <a:latin typeface="Calibri"/>
              </a:rPr>
              <a:t>All of these ideas have been discussed in the computer science literature for some time (some for decades), and MapReduce is certainly not the 1st to adopt these ideas. </a:t>
            </a:r>
            <a:endParaRPr/>
          </a:p>
          <a:p>
            <a:pPr algn="just">
              <a:lnSpc>
                <a:spcPct val="100000"/>
              </a:lnSpc>
            </a:pPr>
            <a:endParaRPr/>
          </a:p>
          <a:p>
            <a:pPr algn="just">
              <a:lnSpc>
                <a:spcPct val="100000"/>
              </a:lnSpc>
            </a:pPr>
            <a:r>
              <a:rPr lang="en-US" sz="3200">
                <a:solidFill>
                  <a:srgbClr val="000000"/>
                </a:solidFill>
                <a:latin typeface="Calibri"/>
              </a:rPr>
              <a:t>Google deserve tremendous credit for pulling these various threads together and demonstrating the power of these ideas on a scale previously unheard of.</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3154</Words>
  <Application>Microsoft Office PowerPoint</Application>
  <PresentationFormat>On-screen Show (4:3)</PresentationFormat>
  <Paragraphs>267</Paragraphs>
  <Slides>51</Slides>
  <Notes>1</Notes>
  <HiddenSlides>0</HiddenSlides>
  <MMClips>0</MMClips>
  <ScaleCrop>false</ScaleCrop>
  <HeadingPairs>
    <vt:vector size="4" baseType="variant">
      <vt:variant>
        <vt:lpstr>Theme</vt:lpstr>
      </vt:variant>
      <vt:variant>
        <vt:i4>2</vt:i4>
      </vt:variant>
      <vt:variant>
        <vt:lpstr>Slide Titles</vt:lpstr>
      </vt:variant>
      <vt:variant>
        <vt:i4>51</vt:i4>
      </vt:variant>
    </vt:vector>
  </HeadingPairs>
  <TitlesOfParts>
    <vt:vector size="53"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admin1</cp:lastModifiedBy>
  <cp:revision>2</cp:revision>
  <dcterms:modified xsi:type="dcterms:W3CDTF">2016-05-17T18:10:47Z</dcterms:modified>
</cp:coreProperties>
</file>