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80" r:id="rId3"/>
    <p:sldId id="381" r:id="rId4"/>
    <p:sldId id="382" r:id="rId5"/>
    <p:sldId id="383" r:id="rId6"/>
    <p:sldId id="384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2" r:id="rId22"/>
    <p:sldId id="400" r:id="rId23"/>
    <p:sldId id="403" r:id="rId24"/>
    <p:sldId id="404" r:id="rId25"/>
    <p:sldId id="401" r:id="rId26"/>
    <p:sldId id="441" r:id="rId27"/>
    <p:sldId id="405" r:id="rId28"/>
    <p:sldId id="406" r:id="rId29"/>
    <p:sldId id="407" r:id="rId30"/>
    <p:sldId id="409" r:id="rId31"/>
    <p:sldId id="408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46" r:id="rId47"/>
    <p:sldId id="424" r:id="rId48"/>
    <p:sldId id="425" r:id="rId49"/>
    <p:sldId id="426" r:id="rId50"/>
    <p:sldId id="427" r:id="rId51"/>
    <p:sldId id="428" r:id="rId52"/>
    <p:sldId id="440" r:id="rId53"/>
    <p:sldId id="442" r:id="rId54"/>
    <p:sldId id="443" r:id="rId55"/>
    <p:sldId id="444" r:id="rId56"/>
    <p:sldId id="44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D0318-46FD-4DF9-AAAD-F6EDE8B85C77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F7FD9-5844-4CEB-92A5-B9A93A54E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7FD9-5844-4CEB-92A5-B9A93A54E3B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7FD9-5844-4CEB-92A5-B9A93A54E3B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7FD9-5844-4CEB-92A5-B9A93A54E3B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7FD9-5844-4CEB-92A5-B9A93A54E3B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1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7FD9-5844-4CEB-92A5-B9A93A54E3B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7FD9-5844-4CEB-92A5-B9A93A54E3B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7FD9-5844-4CEB-92A5-B9A93A54E3B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7FD9-5844-4CEB-92A5-B9A93A54E3B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F7FD9-5844-4CEB-92A5-B9A93A54E3B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3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2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0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1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2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0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F6C4-C9A7-49C7-AB3E-66E812CFA86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9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F6C4-C9A7-49C7-AB3E-66E812CFA860}" type="datetimeFigureOut">
              <a:rPr lang="en-US" smtClean="0"/>
              <a:t>4/11/2017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ADF73-4B16-4720-9F72-F00495BE5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1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Inverted Indexing for Text Retrieval</a:t>
            </a:r>
          </a:p>
        </p:txBody>
      </p:sp>
    </p:spTree>
    <p:extLst>
      <p:ext uri="{BB962C8B-B14F-4D97-AF65-F5344CB8AC3E}">
        <p14:creationId xmlns:p14="http://schemas.microsoft.com/office/powerpoint/2010/main" val="377885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Most real-world web crawlers are distributed systems that run on clusters of </a:t>
            </a:r>
            <a:r>
              <a:rPr lang="en-US" sz="2800" dirty="0" smtClean="0"/>
              <a:t>machines, often </a:t>
            </a:r>
            <a:r>
              <a:rPr lang="en-US" sz="2800" dirty="0"/>
              <a:t>geographically distributed. To avoid downloading a page </a:t>
            </a:r>
            <a:r>
              <a:rPr lang="en-US" sz="2800" dirty="0" smtClean="0"/>
              <a:t>multiple times </a:t>
            </a:r>
            <a:r>
              <a:rPr lang="en-US" sz="2800" dirty="0"/>
              <a:t>and to ensure data consistency, the crawler as a whole needs </a:t>
            </a:r>
            <a:r>
              <a:rPr lang="en-US" sz="2800" dirty="0" smtClean="0"/>
              <a:t>mechanisms for </a:t>
            </a:r>
            <a:r>
              <a:rPr lang="en-US" sz="2800" dirty="0"/>
              <a:t>coordination and load-balancing. It also needs to be robust with respect </a:t>
            </a:r>
            <a:r>
              <a:rPr lang="en-US" sz="2800" dirty="0" smtClean="0"/>
              <a:t>to machine </a:t>
            </a:r>
            <a:r>
              <a:rPr lang="en-US" sz="2800" dirty="0"/>
              <a:t>failures, network outages, and errors of various types.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920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Web content changes, but with </a:t>
            </a:r>
            <a:r>
              <a:rPr lang="en-US" sz="2800" dirty="0" smtClean="0"/>
              <a:t>different </a:t>
            </a:r>
            <a:r>
              <a:rPr lang="en-US" sz="2800" dirty="0"/>
              <a:t>frequency depending on both the site </a:t>
            </a:r>
            <a:r>
              <a:rPr lang="en-US" sz="2800" dirty="0" smtClean="0"/>
              <a:t>and the </a:t>
            </a:r>
            <a:r>
              <a:rPr lang="en-US" sz="2800" dirty="0"/>
              <a:t>nature of the content. A web crawler needs to learn these update </a:t>
            </a:r>
            <a:r>
              <a:rPr lang="en-US" sz="2800" dirty="0" smtClean="0"/>
              <a:t>patterns to </a:t>
            </a:r>
            <a:r>
              <a:rPr lang="en-US" sz="2800" dirty="0"/>
              <a:t>ensure that content is reasonably current. Getting the right </a:t>
            </a:r>
            <a:r>
              <a:rPr lang="en-US" sz="2800" dirty="0" err="1"/>
              <a:t>recrawl</a:t>
            </a:r>
            <a:r>
              <a:rPr lang="en-US" sz="2800" dirty="0"/>
              <a:t> </a:t>
            </a:r>
            <a:r>
              <a:rPr lang="en-US" sz="2800" dirty="0" smtClean="0"/>
              <a:t>frequency is </a:t>
            </a:r>
            <a:r>
              <a:rPr lang="en-US" sz="2800" dirty="0"/>
              <a:t>tricky: too frequent means wasted resources, but not frequent enough leads </a:t>
            </a:r>
            <a:r>
              <a:rPr lang="en-US" sz="2800" dirty="0" smtClean="0"/>
              <a:t>to stale </a:t>
            </a:r>
            <a:r>
              <a:rPr lang="en-US" sz="2800" dirty="0"/>
              <a:t>content.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0406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The web is full of duplicate content. Examples include multiple copies of a </a:t>
            </a:r>
            <a:r>
              <a:rPr lang="en-US" sz="2800" dirty="0" smtClean="0"/>
              <a:t>popular conference </a:t>
            </a:r>
            <a:r>
              <a:rPr lang="en-US" sz="2800" dirty="0"/>
              <a:t>paper, mirrors of frequently-accessed sites such as Wikipedia, </a:t>
            </a:r>
            <a:r>
              <a:rPr lang="en-US" sz="2800" dirty="0" smtClean="0"/>
              <a:t>and newswire </a:t>
            </a:r>
            <a:r>
              <a:rPr lang="en-US" sz="2800" dirty="0"/>
              <a:t>content that is often duplicated. The problem is compounded by the </a:t>
            </a:r>
            <a:r>
              <a:rPr lang="en-US" sz="2800" dirty="0" smtClean="0"/>
              <a:t>fact that </a:t>
            </a:r>
            <a:r>
              <a:rPr lang="en-US" sz="2800" dirty="0"/>
              <a:t>most repetitious pages are not exact duplicates but near duplicates (that </a:t>
            </a:r>
            <a:r>
              <a:rPr lang="en-US" sz="2800" dirty="0" smtClean="0"/>
              <a:t>is, basically </a:t>
            </a:r>
            <a:r>
              <a:rPr lang="en-US" sz="2800" dirty="0"/>
              <a:t>the same page but with </a:t>
            </a:r>
            <a:r>
              <a:rPr lang="en-US" sz="2800" dirty="0" smtClean="0"/>
              <a:t>different </a:t>
            </a:r>
            <a:r>
              <a:rPr lang="en-US" sz="2800" dirty="0"/>
              <a:t>ads, navigation bars, etc.) It is </a:t>
            </a:r>
            <a:r>
              <a:rPr lang="en-US" sz="2800" dirty="0" smtClean="0"/>
              <a:t>desirable during </a:t>
            </a:r>
            <a:r>
              <a:rPr lang="en-US" sz="2800" dirty="0"/>
              <a:t>the crawling process to identify near duplicates and select the </a:t>
            </a:r>
            <a:r>
              <a:rPr lang="en-US" sz="2800" dirty="0" smtClean="0"/>
              <a:t>best exemplar </a:t>
            </a:r>
            <a:r>
              <a:rPr lang="en-US" sz="2800" dirty="0"/>
              <a:t>to index.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81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The web is multilingual. There is no guarantee that pages in one language </a:t>
            </a:r>
            <a:r>
              <a:rPr lang="en-US" sz="2800" dirty="0" smtClean="0"/>
              <a:t>only link </a:t>
            </a:r>
            <a:r>
              <a:rPr lang="en-US" sz="2800" dirty="0"/>
              <a:t>to pages in the same language. For example, a professor in Asia may </a:t>
            </a:r>
            <a:r>
              <a:rPr lang="en-US" sz="2800" dirty="0" smtClean="0"/>
              <a:t>maintain her </a:t>
            </a:r>
            <a:r>
              <a:rPr lang="en-US" sz="2800" dirty="0"/>
              <a:t>website in the local language, but contain links to publications in English</a:t>
            </a:r>
            <a:r>
              <a:rPr lang="en-US" sz="2800" dirty="0" smtClean="0"/>
              <a:t>. </a:t>
            </a:r>
            <a:r>
              <a:rPr lang="en-US" sz="2800" dirty="0"/>
              <a:t>Furthermore, many pages contain a mix of text in </a:t>
            </a:r>
            <a:r>
              <a:rPr lang="en-US" sz="2800" dirty="0" smtClean="0"/>
              <a:t>different </a:t>
            </a:r>
            <a:r>
              <a:rPr lang="en-US" sz="2800" dirty="0"/>
              <a:t>languages. Since </a:t>
            </a:r>
            <a:r>
              <a:rPr lang="en-US" sz="2800" dirty="0" smtClean="0"/>
              <a:t>document processing </a:t>
            </a:r>
            <a:r>
              <a:rPr lang="en-US" sz="2800" dirty="0"/>
              <a:t>techniques (e.g., tokenization, stemming) </a:t>
            </a:r>
            <a:r>
              <a:rPr lang="en-US" sz="2800" dirty="0" smtClean="0"/>
              <a:t>differ </a:t>
            </a:r>
            <a:r>
              <a:rPr lang="en-US" sz="2800" dirty="0"/>
              <a:t>by language, </a:t>
            </a:r>
            <a:r>
              <a:rPr lang="en-US" sz="2800" dirty="0" smtClean="0"/>
              <a:t>it is </a:t>
            </a:r>
            <a:r>
              <a:rPr lang="en-US" sz="2800" dirty="0"/>
              <a:t>important to identify the (dominant) language on a </a:t>
            </a:r>
            <a:r>
              <a:rPr lang="en-US" sz="2800" dirty="0" smtClean="0"/>
              <a:t>page.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270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953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A</a:t>
            </a:r>
            <a:r>
              <a:rPr lang="en-US" sz="2800" dirty="0" smtClean="0"/>
              <a:t>n </a:t>
            </a:r>
            <a:r>
              <a:rPr lang="en-US" sz="2800" dirty="0"/>
              <a:t>inverted index consists of postings lists, one associated with </a:t>
            </a:r>
            <a:r>
              <a:rPr lang="en-US" sz="2800" dirty="0" smtClean="0"/>
              <a:t>each term </a:t>
            </a:r>
            <a:r>
              <a:rPr lang="en-US" sz="2800" dirty="0"/>
              <a:t>that appears in the collection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A </a:t>
            </a:r>
            <a:r>
              <a:rPr lang="en-US" sz="2800" dirty="0"/>
              <a:t>postings list is comprised of individual postings, each of which consists </a:t>
            </a:r>
            <a:r>
              <a:rPr lang="en-US" sz="2800" dirty="0" smtClean="0"/>
              <a:t>of a </a:t>
            </a:r>
            <a:r>
              <a:rPr lang="en-US" sz="2800" dirty="0"/>
              <a:t>document id and a </a:t>
            </a:r>
            <a:r>
              <a:rPr lang="en-US" sz="2800" dirty="0" smtClean="0"/>
              <a:t>payload -information </a:t>
            </a:r>
            <a:r>
              <a:rPr lang="en-US" sz="2800" dirty="0"/>
              <a:t>about occurrences of the term in the </a:t>
            </a:r>
            <a:r>
              <a:rPr lang="en-US" sz="2800" dirty="0" smtClean="0"/>
              <a:t>document. The </a:t>
            </a:r>
            <a:r>
              <a:rPr lang="en-US" sz="2800" dirty="0"/>
              <a:t>simplest payload </a:t>
            </a:r>
            <a:r>
              <a:rPr lang="en-US" sz="2800" dirty="0" smtClean="0"/>
              <a:t>is “nothing”! </a:t>
            </a:r>
            <a:endParaRPr lang="en-US" sz="2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2" y="2743200"/>
            <a:ext cx="482917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/>
              <a:t>For </a:t>
            </a:r>
            <a:r>
              <a:rPr lang="en-US" sz="2800" dirty="0"/>
              <a:t>simple </a:t>
            </a:r>
            <a:r>
              <a:rPr lang="en-US" sz="2800" dirty="0" err="1"/>
              <a:t>boolean</a:t>
            </a:r>
            <a:r>
              <a:rPr lang="en-US" sz="2800" dirty="0"/>
              <a:t> retrieval, no </a:t>
            </a:r>
            <a:r>
              <a:rPr lang="en-US" sz="2800" dirty="0" smtClean="0"/>
              <a:t>additional information </a:t>
            </a:r>
            <a:r>
              <a:rPr lang="en-US" sz="2800" dirty="0"/>
              <a:t>is needed in the posting other than the document id; the existence of </a:t>
            </a:r>
            <a:r>
              <a:rPr lang="en-US" sz="2800" dirty="0" smtClean="0"/>
              <a:t>the posting </a:t>
            </a:r>
            <a:r>
              <a:rPr lang="en-US" sz="2800" dirty="0"/>
              <a:t>itself indicates that presence of the term in the document. The most </a:t>
            </a:r>
            <a:r>
              <a:rPr lang="en-US" sz="2800" dirty="0" smtClean="0"/>
              <a:t>common payload</a:t>
            </a:r>
            <a:r>
              <a:rPr lang="en-US" sz="2800" dirty="0"/>
              <a:t>, however, is term frequency (</a:t>
            </a:r>
            <a:r>
              <a:rPr lang="en-US" sz="2800" dirty="0" err="1"/>
              <a:t>tf</a:t>
            </a:r>
            <a:r>
              <a:rPr lang="en-US" sz="2800" dirty="0"/>
              <a:t>), or the number of times the term occurs in </a:t>
            </a:r>
            <a:r>
              <a:rPr lang="en-US" sz="2800" dirty="0" smtClean="0"/>
              <a:t>the document</a:t>
            </a:r>
            <a:r>
              <a:rPr lang="en-US" sz="2800" dirty="0"/>
              <a:t>. More complex payloads include positions of every occurrence of the term </a:t>
            </a:r>
            <a:r>
              <a:rPr lang="en-US" sz="2800" dirty="0" smtClean="0"/>
              <a:t>in the </a:t>
            </a:r>
            <a:r>
              <a:rPr lang="en-US" sz="2800" dirty="0"/>
              <a:t>document (to support phrase queries and document scoring based on term proximity</a:t>
            </a:r>
            <a:r>
              <a:rPr lang="en-US" sz="2800" dirty="0" smtClean="0"/>
              <a:t>),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270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P</a:t>
            </a:r>
            <a:r>
              <a:rPr lang="en-US" sz="2800" dirty="0" smtClean="0"/>
              <a:t>roperties </a:t>
            </a:r>
            <a:r>
              <a:rPr lang="en-US" sz="2800" dirty="0"/>
              <a:t>of the term (such as if it occurred in the page title or not, to </a:t>
            </a:r>
            <a:r>
              <a:rPr lang="en-US" sz="2800" dirty="0" smtClean="0"/>
              <a:t>support document </a:t>
            </a:r>
            <a:r>
              <a:rPr lang="en-US" sz="2800" dirty="0"/>
              <a:t>ranking based on notions of importance), or even the results of </a:t>
            </a:r>
            <a:r>
              <a:rPr lang="en-US" sz="2800" dirty="0" smtClean="0"/>
              <a:t>additional linguistic </a:t>
            </a:r>
            <a:r>
              <a:rPr lang="en-US" sz="2800" dirty="0"/>
              <a:t>processing (for example, indicating that the term is part of a place name, </a:t>
            </a:r>
            <a:r>
              <a:rPr lang="en-US" sz="2800" dirty="0" smtClean="0"/>
              <a:t>to support </a:t>
            </a:r>
            <a:r>
              <a:rPr lang="en-US" sz="2800" dirty="0"/>
              <a:t>address searches). In the web context, anchor text information (text </a:t>
            </a:r>
            <a:r>
              <a:rPr lang="en-US" sz="2800" dirty="0" smtClean="0"/>
              <a:t>associated with </a:t>
            </a:r>
            <a:r>
              <a:rPr lang="en-US" sz="2800" dirty="0"/>
              <a:t>hyperlinks from other pages to the page in question) is useful in enriching the</a:t>
            </a:r>
          </a:p>
          <a:p>
            <a:pPr marL="0" indent="0" algn="just">
              <a:buNone/>
            </a:pPr>
            <a:r>
              <a:rPr lang="en-US" sz="2800" dirty="0"/>
              <a:t>representation of document </a:t>
            </a:r>
            <a:r>
              <a:rPr lang="en-US" sz="2800" dirty="0" smtClean="0"/>
              <a:t>content); </a:t>
            </a:r>
            <a:r>
              <a:rPr lang="en-US" sz="2800" dirty="0"/>
              <a:t>this information is often stored in </a:t>
            </a:r>
            <a:r>
              <a:rPr lang="en-US" sz="2800" dirty="0" smtClean="0"/>
              <a:t>the index </a:t>
            </a:r>
            <a:r>
              <a:rPr lang="en-US" sz="2800" dirty="0"/>
              <a:t>as well.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1083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In the example shown in Figure 4.1, we see that term1 occurs in </a:t>
            </a:r>
            <a:r>
              <a:rPr lang="en-US" sz="2800" dirty="0" smtClean="0"/>
              <a:t>d1, d5, d6, d11,…, term2 </a:t>
            </a:r>
            <a:r>
              <a:rPr lang="en-US" sz="2800" dirty="0"/>
              <a:t>occurs in </a:t>
            </a:r>
            <a:r>
              <a:rPr lang="en-US" sz="2800" dirty="0" smtClean="0"/>
              <a:t>d11, d23, d59</a:t>
            </a:r>
            <a:r>
              <a:rPr lang="en-US" sz="2800" dirty="0"/>
              <a:t>,</a:t>
            </a:r>
            <a:r>
              <a:rPr lang="en-US" sz="2800" dirty="0" smtClean="0"/>
              <a:t> d84, … , </a:t>
            </a:r>
            <a:r>
              <a:rPr lang="en-US" sz="2800" dirty="0"/>
              <a:t>and term3 occurs in </a:t>
            </a:r>
            <a:r>
              <a:rPr lang="en-US" sz="2800" dirty="0" smtClean="0"/>
              <a:t>d1, d4, d11, d19, … . </a:t>
            </a:r>
            <a:r>
              <a:rPr lang="en-US" sz="2800" dirty="0"/>
              <a:t>In </a:t>
            </a:r>
            <a:r>
              <a:rPr lang="en-US" sz="2800" dirty="0" smtClean="0"/>
              <a:t>an actual </a:t>
            </a:r>
            <a:r>
              <a:rPr lang="en-US" sz="2800" dirty="0"/>
              <a:t>implementation, we assume </a:t>
            </a:r>
            <a:r>
              <a:rPr lang="en-US" sz="2800" dirty="0" smtClean="0"/>
              <a:t>that documents </a:t>
            </a:r>
            <a:r>
              <a:rPr lang="en-US" sz="2800" dirty="0"/>
              <a:t>can be </a:t>
            </a:r>
            <a:r>
              <a:rPr lang="en-US" sz="2800" dirty="0" smtClean="0"/>
              <a:t>identified </a:t>
            </a:r>
            <a:r>
              <a:rPr lang="en-US" sz="2800" dirty="0"/>
              <a:t>by a unique </a:t>
            </a:r>
            <a:r>
              <a:rPr lang="en-US" sz="2800" dirty="0" smtClean="0"/>
              <a:t>integer ranging </a:t>
            </a:r>
            <a:r>
              <a:rPr lang="en-US" sz="2800" dirty="0"/>
              <a:t>from 1 to n, where n is the total number of </a:t>
            </a:r>
            <a:r>
              <a:rPr lang="en-US" sz="2800" dirty="0" smtClean="0"/>
              <a:t>documents.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719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Generally</a:t>
            </a:r>
            <a:r>
              <a:rPr lang="en-US" sz="2400" dirty="0"/>
              <a:t>, postings </a:t>
            </a:r>
            <a:r>
              <a:rPr lang="en-US" sz="2400" dirty="0" smtClean="0"/>
              <a:t>are sorted </a:t>
            </a:r>
            <a:r>
              <a:rPr lang="en-US" sz="2400" dirty="0"/>
              <a:t>by document id, although other sort orders are possible as well. The document </a:t>
            </a:r>
            <a:r>
              <a:rPr lang="en-US" sz="2400" dirty="0" smtClean="0"/>
              <a:t>ids have </a:t>
            </a:r>
            <a:r>
              <a:rPr lang="en-US" sz="2400" dirty="0"/>
              <a:t>no inherent semantic meaning, although assignment of numeric ids to </a:t>
            </a:r>
            <a:r>
              <a:rPr lang="en-US" sz="2400" dirty="0" smtClean="0"/>
              <a:t>documents need </a:t>
            </a:r>
            <a:r>
              <a:rPr lang="en-US" sz="2400" dirty="0"/>
              <a:t>not be arbitrary. For example, pages from the same domain may be </a:t>
            </a:r>
            <a:r>
              <a:rPr lang="en-US" sz="2400" dirty="0" smtClean="0"/>
              <a:t>consecutively numbered</a:t>
            </a:r>
            <a:r>
              <a:rPr lang="en-US" sz="2400" dirty="0"/>
              <a:t>. Or, alternatively, pages that are higher in quality (based, for example, </a:t>
            </a:r>
            <a:r>
              <a:rPr lang="en-US" sz="2400" dirty="0" smtClean="0"/>
              <a:t>on PageRank </a:t>
            </a:r>
            <a:r>
              <a:rPr lang="en-US" sz="2400" dirty="0"/>
              <a:t>values) might be assigned smaller numeric values so that they appear </a:t>
            </a:r>
            <a:r>
              <a:rPr lang="en-US" sz="2400" dirty="0" smtClean="0"/>
              <a:t>toward </a:t>
            </a:r>
            <a:r>
              <a:rPr lang="en-US" sz="2400" dirty="0"/>
              <a:t>the front of a postings list. Either way, an auxiliary data structure is necessary </a:t>
            </a:r>
            <a:r>
              <a:rPr lang="en-US" sz="2400" dirty="0" smtClean="0"/>
              <a:t>to maintain </a:t>
            </a:r>
            <a:r>
              <a:rPr lang="en-US" sz="2400" dirty="0"/>
              <a:t>the mapping from integer document ids to some other more meaningful </a:t>
            </a:r>
            <a:r>
              <a:rPr lang="en-US" sz="2400" dirty="0" smtClean="0"/>
              <a:t>handle, such </a:t>
            </a:r>
            <a:r>
              <a:rPr lang="en-US" sz="2400" dirty="0"/>
              <a:t>as a URL.</a:t>
            </a:r>
          </a:p>
        </p:txBody>
      </p:sp>
    </p:spTree>
    <p:extLst>
      <p:ext uri="{BB962C8B-B14F-4D97-AF65-F5344CB8AC3E}">
        <p14:creationId xmlns:p14="http://schemas.microsoft.com/office/powerpoint/2010/main" val="311777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Given a query, retrieval involves fetching postings lists associated with query </a:t>
            </a:r>
            <a:r>
              <a:rPr lang="en-US" sz="2400" dirty="0" smtClean="0"/>
              <a:t>terms and </a:t>
            </a:r>
            <a:r>
              <a:rPr lang="en-US" sz="2400" dirty="0"/>
              <a:t>traversing the postings to compute the result set. In the simplest case, </a:t>
            </a:r>
            <a:r>
              <a:rPr lang="en-US" sz="2400" dirty="0" err="1" smtClean="0"/>
              <a:t>boolean</a:t>
            </a:r>
            <a:r>
              <a:rPr lang="en-US" sz="2400" dirty="0"/>
              <a:t> </a:t>
            </a:r>
            <a:r>
              <a:rPr lang="en-US" sz="2400" dirty="0" smtClean="0"/>
              <a:t>retrieval </a:t>
            </a:r>
            <a:r>
              <a:rPr lang="en-US" sz="2400" dirty="0"/>
              <a:t>involves set operations (union for </a:t>
            </a:r>
            <a:r>
              <a:rPr lang="en-US" sz="2400" dirty="0" err="1"/>
              <a:t>boolean</a:t>
            </a:r>
            <a:r>
              <a:rPr lang="en-US" sz="2400" dirty="0"/>
              <a:t> OR and intersection for </a:t>
            </a:r>
            <a:r>
              <a:rPr lang="en-US" sz="2400" dirty="0" err="1"/>
              <a:t>boolean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AND) on postings lists, which can be accomplished very </a:t>
            </a:r>
            <a:r>
              <a:rPr lang="en-US" sz="2400" dirty="0" err="1" smtClean="0"/>
              <a:t>effciently</a:t>
            </a:r>
            <a:r>
              <a:rPr lang="en-US" sz="2400" dirty="0" smtClean="0"/>
              <a:t> </a:t>
            </a:r>
            <a:r>
              <a:rPr lang="en-US" sz="2400" dirty="0"/>
              <a:t>since the </a:t>
            </a:r>
            <a:r>
              <a:rPr lang="en-US" sz="2400" dirty="0" smtClean="0"/>
              <a:t>postings are </a:t>
            </a:r>
            <a:r>
              <a:rPr lang="en-US" sz="2400" dirty="0"/>
              <a:t>sorted by document id. In the general case, however, </a:t>
            </a:r>
            <a:r>
              <a:rPr lang="en-US" sz="2400" dirty="0" smtClean="0"/>
              <a:t>query-document </a:t>
            </a:r>
            <a:r>
              <a:rPr lang="en-US" sz="2400" dirty="0"/>
              <a:t>scores must </a:t>
            </a:r>
            <a:r>
              <a:rPr lang="en-US" sz="2400" dirty="0" smtClean="0"/>
              <a:t>be computed</a:t>
            </a:r>
            <a:r>
              <a:rPr lang="en-US" sz="2400" dirty="0"/>
              <a:t>. Partial document scores are stored in structures called accumulators. At </a:t>
            </a:r>
            <a:r>
              <a:rPr lang="en-US" sz="2400" dirty="0" smtClean="0"/>
              <a:t>the end </a:t>
            </a:r>
            <a:r>
              <a:rPr lang="en-US" sz="2400" dirty="0"/>
              <a:t>(i.e., once all postings have been processed), the top k documents are then </a:t>
            </a:r>
            <a:r>
              <a:rPr lang="en-US" sz="2400" dirty="0" smtClean="0"/>
              <a:t>extracted to </a:t>
            </a:r>
            <a:r>
              <a:rPr lang="en-US" sz="2400" dirty="0"/>
              <a:t>yield a ranked list of results for the user. Of course, there are many </a:t>
            </a:r>
            <a:r>
              <a:rPr lang="en-US" sz="2400" dirty="0" smtClean="0"/>
              <a:t>optimization strategies </a:t>
            </a:r>
            <a:r>
              <a:rPr lang="en-US" sz="2400" dirty="0"/>
              <a:t>for query evaluation (both approximate and exact) that reduce the </a:t>
            </a:r>
            <a:r>
              <a:rPr lang="en-US" sz="2400" dirty="0" smtClean="0"/>
              <a:t>number of </a:t>
            </a:r>
            <a:r>
              <a:rPr lang="en-US" sz="2400" dirty="0"/>
              <a:t>postings a retrieval engine must examine.</a:t>
            </a:r>
          </a:p>
        </p:txBody>
      </p:sp>
    </p:spTree>
    <p:extLst>
      <p:ext uri="{BB962C8B-B14F-4D97-AF65-F5344CB8AC3E}">
        <p14:creationId xmlns:p14="http://schemas.microsoft.com/office/powerpoint/2010/main" val="179505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Web search is the quintessential large-data problem. Given </a:t>
            </a:r>
            <a:r>
              <a:rPr lang="en-US" sz="2800" dirty="0" smtClean="0"/>
              <a:t>a </a:t>
            </a:r>
            <a:r>
              <a:rPr lang="en-US" sz="2800" dirty="0"/>
              <a:t>short query consisting of a few terms, the system's task is to </a:t>
            </a:r>
            <a:r>
              <a:rPr lang="en-US" sz="2800" dirty="0" smtClean="0"/>
              <a:t>retrieve relevant </a:t>
            </a:r>
            <a:r>
              <a:rPr lang="en-US" sz="2800" dirty="0"/>
              <a:t>web objects (web pages, PDF documents, PowerPoint slides, etc.) and </a:t>
            </a:r>
            <a:r>
              <a:rPr lang="en-US" sz="2800" dirty="0" smtClean="0"/>
              <a:t>present them </a:t>
            </a:r>
            <a:r>
              <a:rPr lang="en-US" sz="2800" dirty="0"/>
              <a:t>to the user. How large is the web? It is </a:t>
            </a:r>
            <a:r>
              <a:rPr lang="en-US" sz="2800" dirty="0" smtClean="0"/>
              <a:t>difficult </a:t>
            </a:r>
            <a:r>
              <a:rPr lang="en-US" sz="2800" dirty="0"/>
              <a:t>to compute exactly, but even </a:t>
            </a:r>
            <a:r>
              <a:rPr lang="en-US" sz="2800" dirty="0" smtClean="0"/>
              <a:t>a conservative </a:t>
            </a:r>
            <a:r>
              <a:rPr lang="en-US" sz="2800" dirty="0"/>
              <a:t>estimate would place the size at several tens of billions of pages, </a:t>
            </a:r>
            <a:r>
              <a:rPr lang="en-US" sz="2800" dirty="0" smtClean="0"/>
              <a:t>totaling hundreds </a:t>
            </a:r>
            <a:r>
              <a:rPr lang="en-US" sz="2800" dirty="0"/>
              <a:t>of terabytes (considering text alone). In real-world applications, users </a:t>
            </a:r>
            <a:r>
              <a:rPr lang="en-US" sz="2800" dirty="0" smtClean="0"/>
              <a:t>demand results quickly - query </a:t>
            </a:r>
            <a:r>
              <a:rPr lang="en-US" sz="2800" dirty="0"/>
              <a:t>latencies longer than a few hundred </a:t>
            </a:r>
            <a:r>
              <a:rPr lang="en-US" sz="2800" dirty="0" smtClean="0"/>
              <a:t>milliseconds will </a:t>
            </a:r>
            <a:r>
              <a:rPr lang="en-US" sz="2800" dirty="0"/>
              <a:t>try a user's patience.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694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Input to the mapper consists of document ids (keys) paired with the actual </a:t>
            </a:r>
            <a:r>
              <a:rPr lang="en-US" sz="2400" dirty="0" smtClean="0"/>
              <a:t>content (values</a:t>
            </a:r>
            <a:r>
              <a:rPr lang="en-US" sz="2400" dirty="0"/>
              <a:t>). Individual documents are processed in parallel by the mappers. </a:t>
            </a:r>
            <a:r>
              <a:rPr lang="en-US" sz="2400" dirty="0" smtClean="0"/>
              <a:t>First, each </a:t>
            </a:r>
            <a:r>
              <a:rPr lang="en-US" sz="2400" dirty="0"/>
              <a:t>document is analyzed and broken down into its component terms. The </a:t>
            </a:r>
            <a:r>
              <a:rPr lang="en-US" sz="2400" dirty="0" smtClean="0"/>
              <a:t>processing pipeline differs </a:t>
            </a:r>
            <a:r>
              <a:rPr lang="en-US" sz="2400" dirty="0"/>
              <a:t>depending on the application and type of document, but for </a:t>
            </a:r>
            <a:r>
              <a:rPr lang="en-US" sz="2400" dirty="0" smtClean="0"/>
              <a:t>web pages </a:t>
            </a:r>
            <a:r>
              <a:rPr lang="en-US" sz="2400" dirty="0"/>
              <a:t>typically involves stripping out HTML tags and other elements such as </a:t>
            </a:r>
            <a:r>
              <a:rPr lang="en-US" sz="2400" dirty="0" smtClean="0"/>
              <a:t>JavaScript code</a:t>
            </a:r>
            <a:r>
              <a:rPr lang="en-US" sz="2400" dirty="0"/>
              <a:t>, tokenizing, case folding, removing </a:t>
            </a:r>
            <a:r>
              <a:rPr lang="en-US" sz="2400" dirty="0" err="1"/>
              <a:t>stopwords</a:t>
            </a:r>
            <a:r>
              <a:rPr lang="en-US" sz="2400" dirty="0"/>
              <a:t> (common words such as `the', `a</a:t>
            </a:r>
            <a:r>
              <a:rPr lang="en-US" sz="2400" dirty="0" smtClean="0"/>
              <a:t>', `</a:t>
            </a:r>
            <a:r>
              <a:rPr lang="en-US" sz="2400" dirty="0"/>
              <a:t>of', etc.), and stemming (removing </a:t>
            </a:r>
            <a:r>
              <a:rPr lang="en-US" sz="2400" dirty="0" smtClean="0"/>
              <a:t>affixes </a:t>
            </a:r>
            <a:r>
              <a:rPr lang="en-US" sz="2400" dirty="0"/>
              <a:t>from words so that `dogs' becomes `dog</a:t>
            </a:r>
            <a:r>
              <a:rPr lang="en-US" sz="2400" dirty="0" smtClean="0"/>
              <a:t>'). Once </a:t>
            </a:r>
            <a:r>
              <a:rPr lang="en-US" sz="2400" dirty="0"/>
              <a:t>the document has been analyzed, term frequencies are computed by iterating </a:t>
            </a:r>
            <a:r>
              <a:rPr lang="en-US" sz="2400" dirty="0" smtClean="0"/>
              <a:t>over all </a:t>
            </a:r>
            <a:r>
              <a:rPr lang="en-US" sz="2400" dirty="0"/>
              <a:t>the terms and keeping track of counts. Lines 4 and 5 in the pseudo-code </a:t>
            </a:r>
            <a:r>
              <a:rPr lang="en-US" sz="2400" dirty="0" smtClean="0"/>
              <a:t>reflect the process </a:t>
            </a:r>
            <a:r>
              <a:rPr lang="en-US" sz="2400" dirty="0"/>
              <a:t>of computing term frequencies, but hides the details of document processing.</a:t>
            </a:r>
          </a:p>
        </p:txBody>
      </p:sp>
    </p:spTree>
    <p:extLst>
      <p:ext uri="{BB962C8B-B14F-4D97-AF65-F5344CB8AC3E}">
        <p14:creationId xmlns:p14="http://schemas.microsoft.com/office/powerpoint/2010/main" val="33458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After this histogram has been built, the mapper then iterates over all terms. For </a:t>
            </a:r>
            <a:r>
              <a:rPr lang="en-US" sz="2800" dirty="0" smtClean="0"/>
              <a:t>each term</a:t>
            </a:r>
            <a:r>
              <a:rPr lang="en-US" sz="2800" dirty="0"/>
              <a:t>, a pair consisting of the document id and the term frequency is created. Each </a:t>
            </a:r>
            <a:r>
              <a:rPr lang="en-US" sz="2800" dirty="0" smtClean="0"/>
              <a:t>pair, denoted </a:t>
            </a:r>
            <a:r>
              <a:rPr lang="en-US" sz="2800" dirty="0"/>
              <a:t>by </a:t>
            </a:r>
            <a:r>
              <a:rPr lang="en-US" sz="2800" dirty="0" smtClean="0"/>
              <a:t>&lt; </a:t>
            </a:r>
            <a:r>
              <a:rPr lang="en-US" sz="2800" dirty="0" err="1" smtClean="0"/>
              <a:t>n;H</a:t>
            </a:r>
            <a:r>
              <a:rPr lang="en-US" sz="2800" dirty="0" smtClean="0"/>
              <a:t>{t} &gt; in </a:t>
            </a:r>
            <a:r>
              <a:rPr lang="en-US" sz="2800" dirty="0"/>
              <a:t>the pseudo-code, represents an individual posting. The </a:t>
            </a:r>
            <a:r>
              <a:rPr lang="en-US" sz="2800" dirty="0" smtClean="0"/>
              <a:t>mapper then </a:t>
            </a:r>
            <a:r>
              <a:rPr lang="en-US" sz="2800" dirty="0"/>
              <a:t>emits an intermediate key-value pair with the term as the key and the posting </a:t>
            </a:r>
            <a:r>
              <a:rPr lang="en-US" sz="2800" dirty="0" smtClean="0"/>
              <a:t>as the </a:t>
            </a:r>
            <a:r>
              <a:rPr lang="en-US" sz="2800" dirty="0"/>
              <a:t>value, in line 7 of the mapper pseudo-code. Although as presented here only </a:t>
            </a:r>
            <a:r>
              <a:rPr lang="en-US" sz="2800" dirty="0" smtClean="0"/>
              <a:t>the term </a:t>
            </a:r>
            <a:r>
              <a:rPr lang="en-US" sz="2800" dirty="0"/>
              <a:t>frequency is stored in the posting, this algorithm can be easily augmented to </a:t>
            </a:r>
            <a:r>
              <a:rPr lang="en-US" sz="2800" dirty="0" smtClean="0"/>
              <a:t>store additional </a:t>
            </a:r>
            <a:r>
              <a:rPr lang="en-US" sz="2800" dirty="0"/>
              <a:t>information (e.g., term positions) in the payload.</a:t>
            </a:r>
          </a:p>
        </p:txBody>
      </p:sp>
    </p:spTree>
    <p:extLst>
      <p:ext uri="{BB962C8B-B14F-4D97-AF65-F5344CB8AC3E}">
        <p14:creationId xmlns:p14="http://schemas.microsoft.com/office/powerpoint/2010/main" val="289177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BASELINE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smtClean="0"/>
              <a:t>Mapper</a:t>
            </a:r>
          </a:p>
          <a:p>
            <a:pPr marL="0" indent="0">
              <a:buNone/>
            </a:pPr>
            <a:r>
              <a:rPr lang="en-US" sz="2400" dirty="0" smtClean="0"/>
              <a:t>    method Initialize</a:t>
            </a:r>
          </a:p>
          <a:p>
            <a:pPr marL="0" indent="0">
              <a:buNone/>
            </a:pPr>
            <a:r>
              <a:rPr lang="en-US" sz="2400" dirty="0"/>
              <a:t>	H ← new </a:t>
            </a:r>
            <a:r>
              <a:rPr lang="en-US" sz="2400" dirty="0" err="1" smtClean="0"/>
              <a:t>AssociativeArray</a:t>
            </a:r>
            <a:endParaRPr lang="en-US" sz="2400" dirty="0"/>
          </a:p>
          <a:p>
            <a:pPr marL="0" indent="0">
              <a:buNone/>
            </a:pPr>
            <a:r>
              <a:rPr lang="nl-NL" sz="2400" dirty="0"/>
              <a:t> </a:t>
            </a:r>
            <a:r>
              <a:rPr lang="nl-NL" sz="2400" dirty="0" smtClean="0"/>
              <a:t>   method </a:t>
            </a:r>
            <a:r>
              <a:rPr lang="nl-NL" sz="2400" dirty="0"/>
              <a:t>Map(docid </a:t>
            </a:r>
            <a:r>
              <a:rPr lang="nl-NL" sz="2400" dirty="0" smtClean="0"/>
              <a:t>n, </a:t>
            </a:r>
            <a:r>
              <a:rPr lang="nl-NL" sz="2400" dirty="0"/>
              <a:t>doc d</a:t>
            </a:r>
            <a:r>
              <a:rPr lang="nl-NL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for </a:t>
            </a:r>
            <a:r>
              <a:rPr lang="en-US" sz="2400" dirty="0"/>
              <a:t>all term t </a:t>
            </a:r>
            <a:r>
              <a:rPr lang="en-US" sz="2400" dirty="0" smtClean="0"/>
              <a:t>in </a:t>
            </a:r>
            <a:r>
              <a:rPr lang="en-US" sz="2400" dirty="0"/>
              <a:t>doc d do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H{t} ← H{t} </a:t>
            </a:r>
            <a:r>
              <a:rPr lang="en-US" sz="2400" dirty="0"/>
              <a:t>+ </a:t>
            </a:r>
            <a:r>
              <a:rPr lang="en-US" sz="2400" dirty="0" smtClean="0"/>
              <a:t>1</a:t>
            </a:r>
          </a:p>
          <a:p>
            <a:pPr marL="0" indent="0">
              <a:buNone/>
            </a:pPr>
            <a:r>
              <a:rPr lang="en-US" sz="2400" smtClean="0"/>
              <a:t>     method close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for </a:t>
            </a:r>
            <a:r>
              <a:rPr lang="en-US" sz="2400" dirty="0"/>
              <a:t>all term t </a:t>
            </a:r>
            <a:r>
              <a:rPr lang="en-US" sz="2400" dirty="0" smtClean="0"/>
              <a:t>in </a:t>
            </a:r>
            <a:r>
              <a:rPr lang="en-US" sz="2400" dirty="0"/>
              <a:t>H do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Emit(term </a:t>
            </a:r>
            <a:r>
              <a:rPr lang="en-US" sz="2400" dirty="0"/>
              <a:t>t; posting </a:t>
            </a:r>
            <a:r>
              <a:rPr lang="en-US" sz="2400" dirty="0" smtClean="0"/>
              <a:t>&lt; n, H{t}</a:t>
            </a:r>
            <a:r>
              <a:rPr lang="en-US" sz="2400" dirty="0"/>
              <a:t> </a:t>
            </a:r>
            <a:r>
              <a:rPr lang="en-US" sz="2400" dirty="0" smtClean="0"/>
              <a:t>&gt;)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09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In the </a:t>
            </a:r>
            <a:r>
              <a:rPr lang="en-US" sz="2400" dirty="0" smtClean="0"/>
              <a:t>shuffle </a:t>
            </a:r>
            <a:r>
              <a:rPr lang="en-US" sz="2400" dirty="0"/>
              <a:t>and sort phase, the </a:t>
            </a:r>
            <a:r>
              <a:rPr lang="en-US" sz="2400" dirty="0" err="1"/>
              <a:t>MapReduce</a:t>
            </a:r>
            <a:r>
              <a:rPr lang="en-US" sz="2400" dirty="0"/>
              <a:t> runtime essentially performs a </a:t>
            </a:r>
            <a:r>
              <a:rPr lang="en-US" sz="2400" dirty="0" smtClean="0"/>
              <a:t>large, distributed </a:t>
            </a:r>
            <a:r>
              <a:rPr lang="en-US" sz="2400" dirty="0"/>
              <a:t>group by of the postings by term. Without any additional </a:t>
            </a:r>
            <a:r>
              <a:rPr lang="en-US" sz="2400" dirty="0" smtClean="0"/>
              <a:t>effort </a:t>
            </a:r>
            <a:r>
              <a:rPr lang="en-US" sz="2400" dirty="0"/>
              <a:t>by </a:t>
            </a:r>
            <a:r>
              <a:rPr lang="en-US" sz="2400" dirty="0" smtClean="0"/>
              <a:t>the programmer</a:t>
            </a:r>
            <a:r>
              <a:rPr lang="en-US" sz="2400" dirty="0"/>
              <a:t>, the execution framework brings together all the postings that belong </a:t>
            </a:r>
            <a:r>
              <a:rPr lang="en-US" sz="2400" dirty="0" smtClean="0"/>
              <a:t>in the </a:t>
            </a:r>
            <a:r>
              <a:rPr lang="en-US" sz="2400" dirty="0"/>
              <a:t>same postings list. This tremendously </a:t>
            </a:r>
            <a:r>
              <a:rPr lang="en-US" sz="2400" dirty="0" smtClean="0"/>
              <a:t>simplifies </a:t>
            </a:r>
            <a:r>
              <a:rPr lang="en-US" sz="2400" dirty="0"/>
              <a:t>the task of the reducer, </a:t>
            </a:r>
            <a:r>
              <a:rPr lang="en-US" sz="2400" dirty="0" smtClean="0"/>
              <a:t>which simply </a:t>
            </a:r>
            <a:r>
              <a:rPr lang="en-US" sz="2400" dirty="0"/>
              <a:t>needs to gather together all the postings and write them to disk. The </a:t>
            </a:r>
            <a:r>
              <a:rPr lang="en-US" sz="2400" dirty="0" smtClean="0"/>
              <a:t>reducer begins </a:t>
            </a:r>
            <a:r>
              <a:rPr lang="en-US" sz="2400" dirty="0"/>
              <a:t>by initializing an empty list and then appends all postings associated with </a:t>
            </a:r>
            <a:r>
              <a:rPr lang="en-US" sz="2400" dirty="0" smtClean="0"/>
              <a:t>the same </a:t>
            </a:r>
            <a:r>
              <a:rPr lang="en-US" sz="2400" dirty="0"/>
              <a:t>key (term) to the list. The postings are then sorted by document id, and the </a:t>
            </a:r>
            <a:r>
              <a:rPr lang="en-US" sz="2400" dirty="0" smtClean="0"/>
              <a:t>entire postings </a:t>
            </a:r>
            <a:r>
              <a:rPr lang="en-US" sz="2400" dirty="0"/>
              <a:t>list is emitted as a value, with the term as the key. Typically, the postings </a:t>
            </a:r>
            <a:r>
              <a:rPr lang="en-US" sz="2400" dirty="0" smtClean="0"/>
              <a:t>list is first </a:t>
            </a:r>
            <a:r>
              <a:rPr lang="en-US" sz="2400" dirty="0"/>
              <a:t>compressed, but we leave this aside for </a:t>
            </a:r>
            <a:r>
              <a:rPr lang="en-US" sz="2400" dirty="0" smtClean="0"/>
              <a:t>now.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92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/>
              <a:t>The final </a:t>
            </a:r>
            <a:r>
              <a:rPr lang="en-US" sz="2800" dirty="0"/>
              <a:t>key-value pairs are written to disk and comprise the inverted index. </a:t>
            </a:r>
            <a:r>
              <a:rPr lang="en-US" sz="2800" dirty="0" smtClean="0"/>
              <a:t>Since each </a:t>
            </a:r>
            <a:r>
              <a:rPr lang="en-US" sz="2800" dirty="0"/>
              <a:t>reducer writes its output in a separate </a:t>
            </a:r>
            <a:r>
              <a:rPr lang="en-US" sz="2800" dirty="0" smtClean="0"/>
              <a:t>file </a:t>
            </a:r>
            <a:r>
              <a:rPr lang="en-US" sz="2800" dirty="0"/>
              <a:t>in the distributed </a:t>
            </a:r>
            <a:r>
              <a:rPr lang="en-US" sz="2800" dirty="0" smtClean="0"/>
              <a:t>file </a:t>
            </a:r>
            <a:r>
              <a:rPr lang="en-US" sz="2800" dirty="0"/>
              <a:t>system, our </a:t>
            </a:r>
            <a:r>
              <a:rPr lang="en-US" sz="2800" dirty="0" smtClean="0"/>
              <a:t>final</a:t>
            </a:r>
            <a:r>
              <a:rPr lang="en-US" sz="2800" dirty="0"/>
              <a:t> </a:t>
            </a:r>
            <a:r>
              <a:rPr lang="en-US" sz="2800" dirty="0" smtClean="0"/>
              <a:t>index </a:t>
            </a:r>
            <a:r>
              <a:rPr lang="en-US" sz="2800" dirty="0"/>
              <a:t>will be split across r </a:t>
            </a:r>
            <a:r>
              <a:rPr lang="en-US" sz="2800" dirty="0" smtClean="0"/>
              <a:t>files</a:t>
            </a:r>
            <a:r>
              <a:rPr lang="en-US" sz="2800" dirty="0"/>
              <a:t>, where r is the number of reducers. There is no need </a:t>
            </a:r>
            <a:r>
              <a:rPr lang="en-US" sz="2800" dirty="0" smtClean="0"/>
              <a:t>to further </a:t>
            </a:r>
            <a:r>
              <a:rPr lang="en-US" sz="2800" dirty="0"/>
              <a:t>consolidate these </a:t>
            </a:r>
            <a:r>
              <a:rPr lang="en-US" sz="2800" dirty="0" smtClean="0"/>
              <a:t>files</a:t>
            </a:r>
            <a:r>
              <a:rPr lang="en-US" sz="2800" dirty="0"/>
              <a:t>. Separately, we must also build an index to the </a:t>
            </a:r>
            <a:r>
              <a:rPr lang="en-US" sz="2800" dirty="0" smtClean="0"/>
              <a:t>postings lists </a:t>
            </a:r>
            <a:r>
              <a:rPr lang="en-US" sz="2800" dirty="0"/>
              <a:t>themselves for the retrieval engine: this is typically in the form of mappings </a:t>
            </a:r>
            <a:r>
              <a:rPr lang="en-US" sz="2800" dirty="0" smtClean="0"/>
              <a:t>from term </a:t>
            </a:r>
            <a:r>
              <a:rPr lang="en-US" sz="2800" dirty="0"/>
              <a:t>to </a:t>
            </a:r>
            <a:r>
              <a:rPr lang="en-US" sz="2800" dirty="0" smtClean="0"/>
              <a:t>(file</a:t>
            </a:r>
            <a:r>
              <a:rPr lang="en-US" sz="2800" dirty="0"/>
              <a:t>, byte </a:t>
            </a:r>
            <a:r>
              <a:rPr lang="en-US" sz="2800" dirty="0" smtClean="0"/>
              <a:t>offset</a:t>
            </a:r>
            <a:r>
              <a:rPr lang="en-US" sz="2800" dirty="0"/>
              <a:t>) pairs, so that given a term, the retrieval engine can </a:t>
            </a:r>
            <a:r>
              <a:rPr lang="en-US" sz="2800" dirty="0" smtClean="0"/>
              <a:t>fetch its </a:t>
            </a:r>
            <a:r>
              <a:rPr lang="en-US" sz="2800" dirty="0"/>
              <a:t>postings list by opening the appropriate </a:t>
            </a:r>
            <a:r>
              <a:rPr lang="en-US" sz="2800" dirty="0" smtClean="0"/>
              <a:t>file </a:t>
            </a:r>
            <a:r>
              <a:rPr lang="en-US" sz="2800" dirty="0"/>
              <a:t>and seeking to the correct byte </a:t>
            </a:r>
            <a:r>
              <a:rPr lang="en-US" sz="2800" dirty="0" smtClean="0"/>
              <a:t>offset</a:t>
            </a:r>
            <a:r>
              <a:rPr lang="en-US" sz="2800" dirty="0"/>
              <a:t> </a:t>
            </a:r>
            <a:r>
              <a:rPr lang="en-US" sz="2800" dirty="0" smtClean="0"/>
              <a:t>position </a:t>
            </a:r>
            <a:r>
              <a:rPr lang="en-US" sz="2800" dirty="0"/>
              <a:t>in that </a:t>
            </a:r>
            <a:r>
              <a:rPr lang="en-US" sz="2800" dirty="0" smtClean="0"/>
              <a:t>file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1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BASELINE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class </a:t>
            </a:r>
            <a:r>
              <a:rPr lang="en-US" sz="2400" dirty="0" smtClean="0"/>
              <a:t>Reducer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procedure </a:t>
            </a:r>
            <a:r>
              <a:rPr lang="en-US" sz="2400" dirty="0"/>
              <a:t>Reduce(term t; postings </a:t>
            </a:r>
            <a:r>
              <a:rPr lang="en-US" sz="2400" dirty="0" smtClean="0"/>
              <a:t>[&lt; n1</a:t>
            </a:r>
            <a:r>
              <a:rPr lang="en-US" sz="2400" dirty="0"/>
              <a:t>,</a:t>
            </a:r>
            <a:r>
              <a:rPr lang="en-US" sz="2400" dirty="0" smtClean="0"/>
              <a:t> f1 &gt;, &lt; n2</a:t>
            </a:r>
            <a:r>
              <a:rPr lang="en-US" sz="2400" dirty="0"/>
              <a:t>,</a:t>
            </a:r>
            <a:r>
              <a:rPr lang="en-US" sz="2400" dirty="0" smtClean="0"/>
              <a:t> f2&gt;, …])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P ← new </a:t>
            </a:r>
            <a:r>
              <a:rPr lang="en-US" sz="2400" dirty="0"/>
              <a:t>List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for </a:t>
            </a:r>
            <a:r>
              <a:rPr lang="en-US" sz="2400" dirty="0"/>
              <a:t>all posting </a:t>
            </a:r>
            <a:r>
              <a:rPr lang="en-US" sz="2400" dirty="0" smtClean="0"/>
              <a:t>&lt; a</a:t>
            </a:r>
            <a:r>
              <a:rPr lang="en-US" sz="2400" dirty="0"/>
              <a:t>,</a:t>
            </a:r>
            <a:r>
              <a:rPr lang="en-US" sz="2400" dirty="0" smtClean="0"/>
              <a:t> f &gt; in </a:t>
            </a:r>
            <a:r>
              <a:rPr lang="en-US" sz="2400" dirty="0"/>
              <a:t>postings [&lt; n1, f1 </a:t>
            </a:r>
            <a:r>
              <a:rPr lang="en-US" sz="2400" dirty="0" smtClean="0"/>
              <a:t>&gt;, </a:t>
            </a:r>
            <a:r>
              <a:rPr lang="en-US" sz="2400" dirty="0"/>
              <a:t>&lt; n2, f2&gt;, …]</a:t>
            </a:r>
            <a:r>
              <a:rPr lang="en-US" sz="2400" dirty="0" smtClean="0"/>
              <a:t> do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Append(P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/>
              <a:t>&lt; </a:t>
            </a:r>
            <a:r>
              <a:rPr lang="en-US" sz="2400" dirty="0" smtClean="0"/>
              <a:t>a, </a:t>
            </a:r>
            <a:r>
              <a:rPr lang="en-US" sz="2400" dirty="0"/>
              <a:t>f &gt;</a:t>
            </a:r>
            <a:r>
              <a:rPr lang="en-US" sz="2400" dirty="0" smtClean="0"/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Sort(P)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Emit(term t, </a:t>
            </a:r>
            <a:r>
              <a:rPr lang="en-US" sz="2400" dirty="0"/>
              <a:t>postings P)</a:t>
            </a:r>
          </a:p>
        </p:txBody>
      </p:sp>
    </p:spTree>
    <p:extLst>
      <p:ext uri="{BB962C8B-B14F-4D97-AF65-F5344CB8AC3E}">
        <p14:creationId xmlns:p14="http://schemas.microsoft.com/office/powerpoint/2010/main" val="29694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BASELINE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09699"/>
            <a:ext cx="5014912" cy="477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0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REVISED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The inverted indexing algorithm presented in the previous section serves as a </a:t>
            </a:r>
            <a:r>
              <a:rPr lang="en-US" sz="2400" dirty="0" smtClean="0"/>
              <a:t>reasonable baseline</a:t>
            </a:r>
            <a:r>
              <a:rPr lang="en-US" sz="2400" dirty="0"/>
              <a:t>. However, there is a </a:t>
            </a:r>
            <a:r>
              <a:rPr lang="en-US" sz="2400" dirty="0" smtClean="0"/>
              <a:t>significant </a:t>
            </a:r>
            <a:r>
              <a:rPr lang="en-US" sz="2400" dirty="0"/>
              <a:t>scalability bottleneck: the algorithm </a:t>
            </a:r>
            <a:r>
              <a:rPr lang="en-US" sz="2400" dirty="0" smtClean="0"/>
              <a:t>assumes that </a:t>
            </a:r>
            <a:r>
              <a:rPr lang="en-US" sz="2400" dirty="0"/>
              <a:t>there is </a:t>
            </a:r>
            <a:r>
              <a:rPr lang="en-US" sz="2400" dirty="0" smtClean="0"/>
              <a:t>sufficient </a:t>
            </a:r>
            <a:r>
              <a:rPr lang="en-US" sz="2400" dirty="0"/>
              <a:t>memory to hold all postings associated with the same term. </a:t>
            </a:r>
            <a:r>
              <a:rPr lang="en-US" sz="2400" dirty="0" smtClean="0"/>
              <a:t>Since the </a:t>
            </a:r>
            <a:r>
              <a:rPr lang="en-US" sz="2400" dirty="0"/>
              <a:t>basic </a:t>
            </a:r>
            <a:r>
              <a:rPr lang="en-US" sz="2400" dirty="0" err="1"/>
              <a:t>MapReduce</a:t>
            </a:r>
            <a:r>
              <a:rPr lang="en-US" sz="2400" dirty="0"/>
              <a:t> execution framework makes no guarantees about the ordering </a:t>
            </a:r>
            <a:r>
              <a:rPr lang="en-US" sz="2400" dirty="0" smtClean="0"/>
              <a:t>of values </a:t>
            </a:r>
            <a:r>
              <a:rPr lang="en-US" sz="2400" dirty="0"/>
              <a:t>associated with the same key, the reducer </a:t>
            </a:r>
            <a:r>
              <a:rPr lang="en-US" sz="2400" dirty="0" smtClean="0"/>
              <a:t>first buffers </a:t>
            </a:r>
            <a:r>
              <a:rPr lang="en-US" sz="2400" dirty="0"/>
              <a:t>all postings (line 5 of </a:t>
            </a:r>
            <a:r>
              <a:rPr lang="en-US" sz="2400" dirty="0" smtClean="0"/>
              <a:t>the reducer </a:t>
            </a:r>
            <a:r>
              <a:rPr lang="en-US" sz="2400" dirty="0"/>
              <a:t>pseudo-code in Figure 4.2) and then performs an </a:t>
            </a:r>
            <a:r>
              <a:rPr lang="en-US" sz="2400" dirty="0" smtClean="0"/>
              <a:t>in memory </a:t>
            </a:r>
            <a:r>
              <a:rPr lang="en-US" sz="2400" dirty="0"/>
              <a:t>sort before </a:t>
            </a:r>
            <a:r>
              <a:rPr lang="en-US" sz="2400" dirty="0" smtClean="0"/>
              <a:t>writing the </a:t>
            </a:r>
            <a:r>
              <a:rPr lang="en-US" sz="2400" dirty="0"/>
              <a:t>postings to disk</a:t>
            </a:r>
            <a:r>
              <a:rPr lang="en-US" sz="2400" dirty="0" smtClean="0"/>
              <a:t>. </a:t>
            </a:r>
            <a:r>
              <a:rPr lang="en-US" sz="2400" dirty="0"/>
              <a:t>For </a:t>
            </a:r>
            <a:r>
              <a:rPr lang="en-US" sz="2400" dirty="0" smtClean="0"/>
              <a:t>efficient </a:t>
            </a:r>
            <a:r>
              <a:rPr lang="en-US" sz="2400" dirty="0"/>
              <a:t>retrieval, postings need to be sorted by document </a:t>
            </a:r>
            <a:r>
              <a:rPr lang="en-US" sz="2400" dirty="0" smtClean="0"/>
              <a:t>id. However</a:t>
            </a:r>
            <a:r>
              <a:rPr lang="en-US" sz="2400" dirty="0"/>
              <a:t>, as collections become larger, postings lists grow longer, and at some point </a:t>
            </a:r>
            <a:r>
              <a:rPr lang="en-US" sz="2400" dirty="0" smtClean="0"/>
              <a:t>in time</a:t>
            </a:r>
            <a:r>
              <a:rPr lang="en-US" sz="2400" dirty="0"/>
              <a:t>, reducers will run out of memory.</a:t>
            </a:r>
          </a:p>
        </p:txBody>
      </p:sp>
    </p:spTree>
    <p:extLst>
      <p:ext uri="{BB962C8B-B14F-4D97-AF65-F5344CB8AC3E}">
        <p14:creationId xmlns:p14="http://schemas.microsoft.com/office/powerpoint/2010/main" val="10071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REVISED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There is a simple solution to this problem. Since the execution framework </a:t>
            </a:r>
            <a:r>
              <a:rPr lang="en-US" sz="2400" dirty="0" smtClean="0"/>
              <a:t>guarantees that </a:t>
            </a:r>
            <a:r>
              <a:rPr lang="en-US" sz="2400" dirty="0"/>
              <a:t>keys arrive at each reducer in sorted order, one way to overcome the </a:t>
            </a:r>
            <a:r>
              <a:rPr lang="en-US" sz="2400" dirty="0" smtClean="0"/>
              <a:t>scalability </a:t>
            </a:r>
            <a:r>
              <a:rPr lang="en-US" sz="2400" dirty="0"/>
              <a:t>bottleneck is to let the </a:t>
            </a:r>
            <a:r>
              <a:rPr lang="en-US" sz="2400" dirty="0" err="1"/>
              <a:t>MapReduce</a:t>
            </a:r>
            <a:r>
              <a:rPr lang="en-US" sz="2400" dirty="0"/>
              <a:t> runtime do the sorting for us. Instead of </a:t>
            </a:r>
            <a:r>
              <a:rPr lang="en-US" sz="2400" dirty="0" smtClean="0"/>
              <a:t>emitting key-value </a:t>
            </a:r>
            <a:r>
              <a:rPr lang="en-US" sz="2400" dirty="0"/>
              <a:t>pairs of the following type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(term t; posting </a:t>
            </a:r>
            <a:r>
              <a:rPr lang="en-US" sz="2400" dirty="0" smtClean="0"/>
              <a:t>&lt; </a:t>
            </a:r>
            <a:r>
              <a:rPr lang="en-US" sz="2400" dirty="0" err="1" smtClean="0"/>
              <a:t>docid</a:t>
            </a:r>
            <a:r>
              <a:rPr lang="en-US" sz="2400" dirty="0"/>
              <a:t>,</a:t>
            </a:r>
            <a:r>
              <a:rPr lang="en-US" sz="2400" dirty="0" smtClean="0"/>
              <a:t> f &gt;)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emit intermediate key-value pairs of the type instead:</a:t>
            </a:r>
          </a:p>
          <a:p>
            <a:pPr marL="0" indent="0">
              <a:buNone/>
            </a:pPr>
            <a:r>
              <a:rPr lang="en-US" sz="2400" dirty="0"/>
              <a:t>(tuple &lt;</a:t>
            </a:r>
            <a:r>
              <a:rPr lang="en-US" sz="2400" dirty="0" smtClean="0"/>
              <a:t>t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dirty="0" err="1" smtClean="0"/>
              <a:t>docid</a:t>
            </a:r>
            <a:r>
              <a:rPr lang="en-US" sz="2400" dirty="0" smtClean="0"/>
              <a:t>&gt; </a:t>
            </a:r>
            <a:r>
              <a:rPr lang="en-US" sz="2400" dirty="0" err="1"/>
              <a:t>tf</a:t>
            </a:r>
            <a:r>
              <a:rPr lang="en-US" sz="2400" dirty="0"/>
              <a:t> f)</a:t>
            </a:r>
          </a:p>
        </p:txBody>
      </p:sp>
    </p:spTree>
    <p:extLst>
      <p:ext uri="{BB962C8B-B14F-4D97-AF65-F5344CB8AC3E}">
        <p14:creationId xmlns:p14="http://schemas.microsoft.com/office/powerpoint/2010/main" val="31471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REVISED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In other words, the key is a tuple containing the term and the document id, while </a:t>
            </a:r>
            <a:r>
              <a:rPr lang="en-US" sz="2800" dirty="0" smtClean="0"/>
              <a:t>the value </a:t>
            </a:r>
            <a:r>
              <a:rPr lang="en-US" sz="2800" dirty="0"/>
              <a:t>is the term frequency. This is exactly the value-to-key conversion design </a:t>
            </a:r>
            <a:r>
              <a:rPr lang="en-US" sz="2800" dirty="0" smtClean="0"/>
              <a:t>pattern introduced </a:t>
            </a:r>
            <a:r>
              <a:rPr lang="en-US" sz="2800" dirty="0"/>
              <a:t>in Section 3.4. With this </a:t>
            </a:r>
            <a:r>
              <a:rPr lang="en-US" sz="2800" dirty="0" smtClean="0"/>
              <a:t>modification</a:t>
            </a:r>
            <a:r>
              <a:rPr lang="en-US" sz="2800" dirty="0"/>
              <a:t>, the programming model ensures </a:t>
            </a:r>
            <a:r>
              <a:rPr lang="en-US" sz="2800" dirty="0" smtClean="0"/>
              <a:t>that the </a:t>
            </a:r>
            <a:r>
              <a:rPr lang="en-US" sz="2800" dirty="0"/>
              <a:t>postings arrive in the correct order. This, combined with the fact that reducers </a:t>
            </a:r>
            <a:r>
              <a:rPr lang="en-US" sz="2800" dirty="0" smtClean="0"/>
              <a:t>can hold </a:t>
            </a:r>
            <a:r>
              <a:rPr lang="en-US" sz="2800" dirty="0"/>
              <a:t>state across multiple keys, allows postings lists to be created with minimal </a:t>
            </a:r>
            <a:r>
              <a:rPr lang="en-US" sz="2800" dirty="0" smtClean="0"/>
              <a:t>memory usage</a:t>
            </a:r>
            <a:r>
              <a:rPr lang="en-US" sz="2800" dirty="0"/>
              <a:t>. As a detail, remember that we must </a:t>
            </a:r>
            <a:r>
              <a:rPr lang="en-US" sz="2800" dirty="0" smtClean="0"/>
              <a:t>define </a:t>
            </a:r>
            <a:r>
              <a:rPr lang="en-US" sz="2800" dirty="0"/>
              <a:t>a custom </a:t>
            </a:r>
            <a:r>
              <a:rPr lang="en-US" sz="2800" dirty="0" err="1"/>
              <a:t>partitioner</a:t>
            </a:r>
            <a:r>
              <a:rPr lang="en-US" sz="2800" dirty="0"/>
              <a:t> to ensure </a:t>
            </a:r>
            <a:r>
              <a:rPr lang="en-US" sz="2800" dirty="0" smtClean="0"/>
              <a:t>that all </a:t>
            </a:r>
            <a:r>
              <a:rPr lang="en-US" sz="2800" dirty="0"/>
              <a:t>tuples with the same term are </a:t>
            </a:r>
            <a:r>
              <a:rPr lang="en-US" sz="2800" dirty="0" smtClean="0"/>
              <a:t>shuffled </a:t>
            </a:r>
            <a:r>
              <a:rPr lang="en-US" sz="2800" dirty="0"/>
              <a:t>to the same reducer.</a:t>
            </a:r>
          </a:p>
        </p:txBody>
      </p:sp>
    </p:spTree>
    <p:extLst>
      <p:ext uri="{BB962C8B-B14F-4D97-AF65-F5344CB8AC3E}">
        <p14:creationId xmlns:p14="http://schemas.microsoft.com/office/powerpoint/2010/main" val="323123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Nearly all retrieval engines for full-text search today rely on a data </a:t>
            </a:r>
            <a:r>
              <a:rPr lang="en-US" sz="2400" dirty="0" smtClean="0"/>
              <a:t>structure called </a:t>
            </a:r>
            <a:r>
              <a:rPr lang="en-US" sz="2400" dirty="0"/>
              <a:t>an inverted index, which given a term provides access to the list of </a:t>
            </a:r>
            <a:r>
              <a:rPr lang="en-US" sz="2400" dirty="0" smtClean="0"/>
              <a:t>documents that </a:t>
            </a:r>
            <a:r>
              <a:rPr lang="en-US" sz="2400" dirty="0"/>
              <a:t>contain the term. In information retrieval parlance, objects to be retrieved </a:t>
            </a:r>
            <a:r>
              <a:rPr lang="en-US" sz="2400" dirty="0" smtClean="0"/>
              <a:t>are generically called “documents</a:t>
            </a:r>
            <a:r>
              <a:rPr lang="en-US" sz="2400" dirty="0"/>
              <a:t>" even though in actuality they may be web pages, </a:t>
            </a:r>
            <a:r>
              <a:rPr lang="en-US" sz="2400" dirty="0" smtClean="0"/>
              <a:t>PDFs, Java code, …. </a:t>
            </a:r>
            <a:r>
              <a:rPr lang="en-US" sz="2400" dirty="0"/>
              <a:t>Given a user query, the retrieval engine uses the </a:t>
            </a:r>
            <a:r>
              <a:rPr lang="en-US" sz="2400" dirty="0" smtClean="0"/>
              <a:t>inverted index </a:t>
            </a:r>
            <a:r>
              <a:rPr lang="en-US" sz="2400" dirty="0"/>
              <a:t>to score documents that contain the query terms with respect to some </a:t>
            </a:r>
            <a:r>
              <a:rPr lang="en-US" sz="2400" dirty="0" smtClean="0"/>
              <a:t>ranking model</a:t>
            </a:r>
            <a:r>
              <a:rPr lang="en-US" sz="2400" dirty="0"/>
              <a:t>, taking into account features such as term matches, term proximity, </a:t>
            </a:r>
            <a:r>
              <a:rPr lang="en-US" sz="2400" dirty="0" smtClean="0"/>
              <a:t>attributes of </a:t>
            </a:r>
            <a:r>
              <a:rPr lang="en-US" sz="2400" dirty="0"/>
              <a:t>the terms in the document (e.g., bold, appears in title, etc.), as well as the </a:t>
            </a:r>
            <a:r>
              <a:rPr lang="en-US" sz="2400" dirty="0" smtClean="0"/>
              <a:t>hyperlink structure </a:t>
            </a:r>
            <a:r>
              <a:rPr lang="en-US" sz="2400" dirty="0"/>
              <a:t>of the documents (e.g., PageRank [117], which we'll discuss in Chapter 5, </a:t>
            </a:r>
            <a:r>
              <a:rPr lang="en-US" sz="2400" dirty="0" smtClean="0"/>
              <a:t>or related </a:t>
            </a:r>
            <a:r>
              <a:rPr lang="en-US" sz="2400" dirty="0"/>
              <a:t>metrics such as HITS [84] and SALSA [88</a:t>
            </a:r>
            <a:r>
              <a:rPr lang="en-US" sz="2400" dirty="0" smtClean="0"/>
              <a:t>]).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36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REVISED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The revised </a:t>
            </a:r>
            <a:r>
              <a:rPr lang="en-US" sz="2800" dirty="0" err="1"/>
              <a:t>MapReduce</a:t>
            </a:r>
            <a:r>
              <a:rPr lang="en-US" sz="2800" dirty="0"/>
              <a:t> inverted indexing algorithm is shown in Figure 4.4. </a:t>
            </a:r>
            <a:r>
              <a:rPr lang="en-US" sz="2800" dirty="0" smtClean="0"/>
              <a:t>The mapper </a:t>
            </a:r>
            <a:r>
              <a:rPr lang="en-US" sz="2800" dirty="0"/>
              <a:t>remains unchanged for the most part, other than </a:t>
            </a:r>
            <a:r>
              <a:rPr lang="en-US" sz="2800" dirty="0" smtClean="0"/>
              <a:t>differences </a:t>
            </a:r>
            <a:r>
              <a:rPr lang="en-US" sz="2800" dirty="0"/>
              <a:t>in the </a:t>
            </a:r>
            <a:r>
              <a:rPr lang="en-US" sz="2800" dirty="0" smtClean="0"/>
              <a:t>intermediate key-value </a:t>
            </a:r>
            <a:r>
              <a:rPr lang="en-US" sz="2800" dirty="0"/>
              <a:t>pairs. The Reduce method is called for each key (i.e., </a:t>
            </a:r>
            <a:r>
              <a:rPr lang="en-US" sz="2800" dirty="0" smtClean="0"/>
              <a:t>&lt; t,  n&gt; ), </a:t>
            </a:r>
            <a:r>
              <a:rPr lang="en-US" sz="2800" dirty="0"/>
              <a:t>and by </a:t>
            </a:r>
            <a:r>
              <a:rPr lang="en-US" sz="2800" dirty="0" smtClean="0"/>
              <a:t>design, there </a:t>
            </a:r>
            <a:r>
              <a:rPr lang="en-US" sz="2800" dirty="0"/>
              <a:t>will only be one value associated with each key. For each key-value pair, a </a:t>
            </a:r>
            <a:r>
              <a:rPr lang="en-US" sz="2800" dirty="0" smtClean="0"/>
              <a:t>posting can </a:t>
            </a:r>
            <a:r>
              <a:rPr lang="en-US" sz="2800" dirty="0"/>
              <a:t>be directly added to the postings list. Since the postings are guaranteed to </a:t>
            </a:r>
            <a:r>
              <a:rPr lang="en-US" sz="2800" dirty="0" smtClean="0"/>
              <a:t>arrive in </a:t>
            </a:r>
            <a:r>
              <a:rPr lang="en-US" sz="2800" dirty="0"/>
              <a:t>sorted order by document id, they can be incrementally coded in compressed </a:t>
            </a:r>
            <a:r>
              <a:rPr lang="en-US" sz="2800" dirty="0" smtClean="0"/>
              <a:t>form - thus </a:t>
            </a:r>
            <a:r>
              <a:rPr lang="en-US" sz="2800" dirty="0"/>
              <a:t>ensuring a small memory footprint. </a:t>
            </a:r>
          </a:p>
        </p:txBody>
      </p:sp>
    </p:spTree>
    <p:extLst>
      <p:ext uri="{BB962C8B-B14F-4D97-AF65-F5344CB8AC3E}">
        <p14:creationId xmlns:p14="http://schemas.microsoft.com/office/powerpoint/2010/main" val="13811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REVISED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/>
              <a:t>Finally</a:t>
            </a:r>
            <a:r>
              <a:rPr lang="en-US" sz="2800" dirty="0"/>
              <a:t>, when all postings associated with </a:t>
            </a:r>
            <a:r>
              <a:rPr lang="en-US" sz="2800" dirty="0" smtClean="0"/>
              <a:t>the same </a:t>
            </a:r>
            <a:r>
              <a:rPr lang="en-US" sz="2800" dirty="0"/>
              <a:t>term have been processed (i.e., t </a:t>
            </a:r>
            <a:r>
              <a:rPr lang="en-US" sz="2800" dirty="0" smtClean="0"/>
              <a:t>≠ </a:t>
            </a:r>
            <a:r>
              <a:rPr lang="en-US" sz="2800" dirty="0" err="1"/>
              <a:t>tprev</a:t>
            </a:r>
            <a:r>
              <a:rPr lang="en-US" sz="2800" dirty="0"/>
              <a:t>), the entire postings list is emitted. </a:t>
            </a:r>
            <a:r>
              <a:rPr lang="en-US" sz="2800" dirty="0" smtClean="0"/>
              <a:t>The final </a:t>
            </a:r>
            <a:r>
              <a:rPr lang="en-US" sz="2800" dirty="0"/>
              <a:t>postings list must be written out in the Close method. As with the </a:t>
            </a:r>
            <a:r>
              <a:rPr lang="en-US" sz="2800" dirty="0" smtClean="0"/>
              <a:t>baseline algorithm</a:t>
            </a:r>
            <a:r>
              <a:rPr lang="en-US" sz="2800" dirty="0"/>
              <a:t>, payloads can be easily changed: by simply replacing the intermediate </a:t>
            </a:r>
            <a:r>
              <a:rPr lang="en-US" sz="2800" dirty="0" smtClean="0"/>
              <a:t>value f </a:t>
            </a:r>
            <a:r>
              <a:rPr lang="en-US" sz="2800" dirty="0"/>
              <a:t>(term frequency) with whatever else is desired (e.g., term positional information).</a:t>
            </a:r>
          </a:p>
        </p:txBody>
      </p:sp>
    </p:spTree>
    <p:extLst>
      <p:ext uri="{BB962C8B-B14F-4D97-AF65-F5344CB8AC3E}">
        <p14:creationId xmlns:p14="http://schemas.microsoft.com/office/powerpoint/2010/main" val="411885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REVISED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There is one more detail we must address when building inverted indexes. </a:t>
            </a:r>
            <a:r>
              <a:rPr lang="en-US" sz="2800" dirty="0" smtClean="0"/>
              <a:t>Since almost </a:t>
            </a:r>
            <a:r>
              <a:rPr lang="en-US" sz="2800" dirty="0"/>
              <a:t>all retrieval models take into account document length when computing </a:t>
            </a:r>
            <a:r>
              <a:rPr lang="en-US" sz="2800" dirty="0" smtClean="0"/>
              <a:t>query - document </a:t>
            </a:r>
            <a:r>
              <a:rPr lang="en-US" sz="2800" dirty="0"/>
              <a:t>scores, this information must also be extracted. Although it is straightforward</a:t>
            </a:r>
          </a:p>
          <a:p>
            <a:pPr marL="0" indent="0" algn="just">
              <a:buNone/>
            </a:pPr>
            <a:r>
              <a:rPr lang="en-US" sz="2800" dirty="0"/>
              <a:t>to express this computation as another </a:t>
            </a:r>
            <a:r>
              <a:rPr lang="en-US" sz="2800" dirty="0" err="1"/>
              <a:t>MapReduce</a:t>
            </a:r>
            <a:r>
              <a:rPr lang="en-US" sz="2800" dirty="0"/>
              <a:t> job, this task can actually be </a:t>
            </a:r>
            <a:r>
              <a:rPr lang="en-US" sz="2800" dirty="0" smtClean="0"/>
              <a:t>folded into </a:t>
            </a:r>
            <a:r>
              <a:rPr lang="en-US" sz="2800" dirty="0"/>
              <a:t>the inverted indexing process. When processing the terms in each document, </a:t>
            </a:r>
            <a:r>
              <a:rPr lang="en-US" sz="2800" dirty="0" smtClean="0"/>
              <a:t>the document </a:t>
            </a:r>
            <a:r>
              <a:rPr lang="en-US" sz="2800" dirty="0"/>
              <a:t>length is known, and can be written out as </a:t>
            </a:r>
            <a:r>
              <a:rPr lang="en-US" sz="2800" dirty="0" smtClean="0"/>
              <a:t>“side </a:t>
            </a:r>
            <a:r>
              <a:rPr lang="en-US" sz="2800" dirty="0"/>
              <a:t>data" directly to HDFS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62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INVERTED INDEXING: REVISED </a:t>
            </a:r>
            <a:r>
              <a:rPr lang="en-US" sz="1800" dirty="0" smtClean="0"/>
              <a:t>IMPLEMENTATION (CONT’D)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50593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We </a:t>
            </a:r>
            <a:r>
              <a:rPr lang="en-US" sz="2400" dirty="0"/>
              <a:t>can take advantage of the ability for a mapper to hold state across the processing </a:t>
            </a:r>
            <a:r>
              <a:rPr lang="en-US" sz="2400" dirty="0" smtClean="0"/>
              <a:t>of multiple </a:t>
            </a:r>
            <a:r>
              <a:rPr lang="en-US" sz="2400" dirty="0"/>
              <a:t>documents in the following manner: an in-memory associative array is </a:t>
            </a:r>
            <a:r>
              <a:rPr lang="en-US" sz="2400" dirty="0" smtClean="0"/>
              <a:t>created to </a:t>
            </a:r>
            <a:r>
              <a:rPr lang="en-US" sz="2400" dirty="0"/>
              <a:t>store document lengths, which is populated as each document is processed</a:t>
            </a:r>
            <a:r>
              <a:rPr lang="en-US" sz="2400" dirty="0" smtClean="0"/>
              <a:t>. When the </a:t>
            </a:r>
            <a:r>
              <a:rPr lang="en-US" sz="2400" dirty="0"/>
              <a:t>mapper </a:t>
            </a:r>
            <a:r>
              <a:rPr lang="en-US" sz="2400" dirty="0" smtClean="0"/>
              <a:t>finishes </a:t>
            </a:r>
            <a:r>
              <a:rPr lang="en-US" sz="2400" dirty="0"/>
              <a:t>processing input records, document lengths are written out </a:t>
            </a:r>
            <a:r>
              <a:rPr lang="en-US" sz="2400" dirty="0" smtClean="0"/>
              <a:t>to HDFS </a:t>
            </a:r>
            <a:r>
              <a:rPr lang="en-US" sz="2400" dirty="0"/>
              <a:t>(i.e., in the Close method). This approach is essentially a variant of the </a:t>
            </a:r>
            <a:r>
              <a:rPr lang="en-US" sz="2400" dirty="0" smtClean="0"/>
              <a:t>in-mapper combining </a:t>
            </a:r>
            <a:r>
              <a:rPr lang="en-US" sz="2400" dirty="0"/>
              <a:t>pattern. Document length data ends up in m </a:t>
            </a:r>
            <a:r>
              <a:rPr lang="en-US" sz="2400" dirty="0" smtClean="0"/>
              <a:t>different files</a:t>
            </a:r>
            <a:r>
              <a:rPr lang="en-US" sz="2400" dirty="0"/>
              <a:t>, </a:t>
            </a:r>
            <a:r>
              <a:rPr lang="en-US" sz="2400" dirty="0" smtClean="0"/>
              <a:t>where m </a:t>
            </a:r>
            <a:r>
              <a:rPr lang="en-US" sz="2400" dirty="0"/>
              <a:t>is the number of mappers; these </a:t>
            </a:r>
            <a:r>
              <a:rPr lang="en-US" sz="2400" dirty="0" smtClean="0"/>
              <a:t>files </a:t>
            </a:r>
            <a:r>
              <a:rPr lang="en-US" sz="2400" dirty="0"/>
              <a:t>are then consolidated into a more </a:t>
            </a:r>
            <a:r>
              <a:rPr lang="en-US" sz="2400" dirty="0" smtClean="0"/>
              <a:t>compact </a:t>
            </a:r>
            <a:r>
              <a:rPr lang="en-US" sz="2400" dirty="0"/>
              <a:t>representation. Alternatively, document length information can be emitted in </a:t>
            </a:r>
            <a:r>
              <a:rPr lang="en-US" sz="2400" dirty="0" smtClean="0"/>
              <a:t>special key-value </a:t>
            </a:r>
            <a:r>
              <a:rPr lang="en-US" sz="2400" dirty="0"/>
              <a:t>pairs by the mapper. One must then write a custom </a:t>
            </a:r>
            <a:r>
              <a:rPr lang="en-US" sz="2400" dirty="0" err="1"/>
              <a:t>partitioner</a:t>
            </a:r>
            <a:r>
              <a:rPr lang="en-US" sz="2400" dirty="0"/>
              <a:t> so that </a:t>
            </a:r>
            <a:r>
              <a:rPr lang="en-US" sz="2400" dirty="0" smtClean="0"/>
              <a:t>these special </a:t>
            </a:r>
            <a:r>
              <a:rPr lang="en-US" sz="2400" dirty="0"/>
              <a:t>key-value pairs are </a:t>
            </a:r>
            <a:r>
              <a:rPr lang="en-US" sz="2400" dirty="0" smtClean="0"/>
              <a:t>shuffled </a:t>
            </a:r>
            <a:r>
              <a:rPr lang="en-US" sz="2400" dirty="0"/>
              <a:t>to a single reducer, which will be responsible </a:t>
            </a:r>
            <a:r>
              <a:rPr lang="en-US" sz="2400" dirty="0" smtClean="0"/>
              <a:t>for writing </a:t>
            </a:r>
            <a:r>
              <a:rPr lang="en-US" sz="2400" dirty="0"/>
              <a:t>out the length data separate from the postings lists.</a:t>
            </a:r>
          </a:p>
        </p:txBody>
      </p:sp>
    </p:spTree>
    <p:extLst>
      <p:ext uri="{BB962C8B-B14F-4D97-AF65-F5344CB8AC3E}">
        <p14:creationId xmlns:p14="http://schemas.microsoft.com/office/powerpoint/2010/main" val="17420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REVISED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class </a:t>
            </a:r>
            <a:r>
              <a:rPr lang="en-US" sz="2800" dirty="0" smtClean="0"/>
              <a:t>Mapper</a:t>
            </a:r>
          </a:p>
          <a:p>
            <a:pPr marL="0" indent="0">
              <a:buNone/>
            </a:pPr>
            <a:r>
              <a:rPr lang="en-US" sz="2800" dirty="0" smtClean="0"/>
              <a:t>    method Initialize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	H </a:t>
            </a:r>
            <a:r>
              <a:rPr lang="en-US" sz="2800" dirty="0"/>
              <a:t>← new </a:t>
            </a:r>
            <a:r>
              <a:rPr lang="en-US" sz="2800" dirty="0" err="1"/>
              <a:t>AssociativeArray</a:t>
            </a:r>
            <a:endParaRPr lang="en-US" sz="2800" dirty="0"/>
          </a:p>
          <a:p>
            <a:pPr marL="0" indent="0">
              <a:buNone/>
            </a:pPr>
            <a:r>
              <a:rPr lang="nl-NL" sz="2800" dirty="0"/>
              <a:t> </a:t>
            </a:r>
            <a:r>
              <a:rPr lang="nl-NL" sz="2800" dirty="0" smtClean="0"/>
              <a:t>   method </a:t>
            </a:r>
            <a:r>
              <a:rPr lang="nl-NL" sz="2800" dirty="0"/>
              <a:t>Map(docid n; doc d</a:t>
            </a:r>
            <a:r>
              <a:rPr lang="nl-NL" sz="2800" dirty="0" smtClean="0"/>
              <a:t>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	for </a:t>
            </a:r>
            <a:r>
              <a:rPr lang="en-US" sz="2800" dirty="0"/>
              <a:t>all term t </a:t>
            </a:r>
            <a:r>
              <a:rPr lang="en-US" sz="2800" dirty="0" smtClean="0"/>
              <a:t>in </a:t>
            </a:r>
            <a:r>
              <a:rPr lang="en-US" sz="2800" dirty="0"/>
              <a:t>doc d </a:t>
            </a:r>
            <a:r>
              <a:rPr lang="en-US" sz="2800" dirty="0" smtClean="0"/>
              <a:t>do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		H{t} ← H{t</a:t>
            </a:r>
            <a:r>
              <a:rPr lang="en-US" sz="2800" dirty="0"/>
              <a:t>} </a:t>
            </a:r>
            <a:r>
              <a:rPr lang="en-US" sz="2800" dirty="0" smtClean="0"/>
              <a:t>+ 1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method close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	for </a:t>
            </a:r>
            <a:r>
              <a:rPr lang="en-US" sz="2800" dirty="0"/>
              <a:t>all term t </a:t>
            </a:r>
            <a:r>
              <a:rPr lang="en-US" sz="2800" dirty="0" smtClean="0"/>
              <a:t>in </a:t>
            </a:r>
            <a:r>
              <a:rPr lang="en-US" sz="2800" dirty="0"/>
              <a:t>H do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		Emit(tuple &lt; t</a:t>
            </a:r>
            <a:r>
              <a:rPr lang="en-US" sz="2800" dirty="0"/>
              <a:t>,</a:t>
            </a:r>
            <a:r>
              <a:rPr lang="en-US" sz="2800" dirty="0" smtClean="0"/>
              <a:t> n&gt;, </a:t>
            </a:r>
            <a:r>
              <a:rPr lang="en-US" sz="2800" dirty="0" err="1" smtClean="0"/>
              <a:t>tf</a:t>
            </a:r>
            <a:r>
              <a:rPr lang="en-US" sz="2800" dirty="0" smtClean="0"/>
              <a:t> H{t})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31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INVERTED INDEXING: REVISED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class Reducer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0070C0"/>
                </a:solidFill>
              </a:rPr>
              <a:t>method </a:t>
            </a:r>
            <a:r>
              <a:rPr lang="en-US" sz="2800" dirty="0">
                <a:solidFill>
                  <a:srgbClr val="0070C0"/>
                </a:solidFill>
              </a:rPr>
              <a:t>Initialize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       </a:t>
            </a:r>
            <a:r>
              <a:rPr lang="en-US" sz="2800" dirty="0" err="1" smtClean="0">
                <a:solidFill>
                  <a:srgbClr val="0070C0"/>
                </a:solidFill>
              </a:rPr>
              <a:t>tprev</a:t>
            </a:r>
            <a:r>
              <a:rPr lang="en-US" sz="2800" dirty="0" smtClean="0">
                <a:solidFill>
                  <a:srgbClr val="0070C0"/>
                </a:solidFill>
              </a:rPr>
              <a:t> ← Ø, P ← new </a:t>
            </a:r>
            <a:r>
              <a:rPr lang="en-US" sz="2800" dirty="0" err="1">
                <a:solidFill>
                  <a:srgbClr val="0070C0"/>
                </a:solidFill>
              </a:rPr>
              <a:t>PostingsList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method </a:t>
            </a:r>
            <a:r>
              <a:rPr lang="en-US" sz="2800" dirty="0">
                <a:solidFill>
                  <a:srgbClr val="FF0000"/>
                </a:solidFill>
              </a:rPr>
              <a:t>Reduce(tuple </a:t>
            </a:r>
            <a:r>
              <a:rPr lang="en-US" sz="2800" dirty="0" smtClean="0">
                <a:solidFill>
                  <a:srgbClr val="FF0000"/>
                </a:solidFill>
              </a:rPr>
              <a:t>&lt; t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 n &gt;,  </a:t>
            </a:r>
            <a:r>
              <a:rPr lang="en-US" sz="2800" dirty="0" err="1">
                <a:solidFill>
                  <a:srgbClr val="FF0000"/>
                </a:solidFill>
              </a:rPr>
              <a:t>tf</a:t>
            </a:r>
            <a:r>
              <a:rPr lang="en-US" sz="2800" dirty="0">
                <a:solidFill>
                  <a:srgbClr val="FF0000"/>
                </a:solidFill>
              </a:rPr>
              <a:t> [f])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    </a:t>
            </a:r>
            <a:r>
              <a:rPr lang="en-US" sz="2800" dirty="0" smtClean="0"/>
              <a:t>if (t </a:t>
            </a:r>
            <a:r>
              <a:rPr lang="en-US" sz="2800" dirty="0"/>
              <a:t>≠</a:t>
            </a:r>
            <a:r>
              <a:rPr lang="en-US" sz="2800" dirty="0" smtClean="0"/>
              <a:t> </a:t>
            </a:r>
            <a:r>
              <a:rPr lang="en-US" sz="2800" dirty="0" err="1"/>
              <a:t>tprev</a:t>
            </a:r>
            <a:r>
              <a:rPr lang="en-US" sz="2800" dirty="0"/>
              <a:t> </a:t>
            </a:r>
            <a:r>
              <a:rPr lang="en-US" sz="2800" dirty="0" smtClean="0"/>
              <a:t>&amp;&amp; </a:t>
            </a:r>
            <a:r>
              <a:rPr lang="en-US" sz="2800" dirty="0" err="1"/>
              <a:t>tprev</a:t>
            </a:r>
            <a:r>
              <a:rPr lang="en-US" sz="2800" dirty="0"/>
              <a:t> </a:t>
            </a:r>
            <a:r>
              <a:rPr lang="en-US" sz="2800" dirty="0" smtClean="0"/>
              <a:t>≠ Ø) </a:t>
            </a:r>
            <a:r>
              <a:rPr lang="en-US" sz="2800" dirty="0"/>
              <a:t>then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Emit(term </a:t>
            </a:r>
            <a:r>
              <a:rPr lang="en-US" sz="2800" dirty="0" err="1" smtClean="0"/>
              <a:t>tprev</a:t>
            </a:r>
            <a:r>
              <a:rPr lang="en-US" sz="2800" dirty="0" smtClean="0"/>
              <a:t>, </a:t>
            </a:r>
            <a:r>
              <a:rPr lang="en-US" sz="2800" dirty="0"/>
              <a:t>postings </a:t>
            </a:r>
            <a:r>
              <a:rPr lang="en-US" sz="2800" dirty="0" smtClean="0"/>
              <a:t>P),    </a:t>
            </a:r>
            <a:r>
              <a:rPr lang="en-US" sz="2800" dirty="0" err="1" smtClean="0"/>
              <a:t>P.Reset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      </a:t>
            </a:r>
            <a:r>
              <a:rPr lang="en-US" sz="2800" dirty="0" err="1" smtClean="0">
                <a:solidFill>
                  <a:srgbClr val="FF0000"/>
                </a:solidFill>
              </a:rPr>
              <a:t>P.Add</a:t>
            </a:r>
            <a:r>
              <a:rPr lang="en-US" sz="2800" dirty="0" smtClean="0">
                <a:solidFill>
                  <a:srgbClr val="FF0000"/>
                </a:solidFill>
              </a:rPr>
              <a:t>(&lt; n</a:t>
            </a:r>
            <a:r>
              <a:rPr lang="en-US" sz="2800" dirty="0">
                <a:solidFill>
                  <a:srgbClr val="FF0000"/>
                </a:solidFill>
              </a:rPr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 f &gt;), </a:t>
            </a:r>
            <a:r>
              <a:rPr lang="en-US" sz="2800" dirty="0" err="1" smtClean="0">
                <a:solidFill>
                  <a:srgbClr val="FF0000"/>
                </a:solidFill>
              </a:rPr>
              <a:t>tprev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←</a:t>
            </a:r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>
                <a:solidFill>
                  <a:srgbClr val="FF0000"/>
                </a:solidFill>
              </a:rPr>
              <a:t>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method Close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    Emit(term </a:t>
            </a:r>
            <a:r>
              <a:rPr lang="en-US" sz="2800" dirty="0" err="1" smtClean="0">
                <a:solidFill>
                  <a:srgbClr val="00B050"/>
                </a:solidFill>
              </a:rPr>
              <a:t>tprev</a:t>
            </a:r>
            <a:r>
              <a:rPr lang="en-US" sz="2800" dirty="0" smtClean="0">
                <a:solidFill>
                  <a:srgbClr val="00B050"/>
                </a:solidFill>
              </a:rPr>
              <a:t>; </a:t>
            </a:r>
            <a:r>
              <a:rPr lang="en-US" sz="2800" dirty="0">
                <a:solidFill>
                  <a:srgbClr val="00B050"/>
                </a:solidFill>
              </a:rPr>
              <a:t>postings P)</a:t>
            </a:r>
          </a:p>
        </p:txBody>
      </p:sp>
    </p:spTree>
    <p:extLst>
      <p:ext uri="{BB962C8B-B14F-4D97-AF65-F5344CB8AC3E}">
        <p14:creationId xmlns:p14="http://schemas.microsoft.com/office/powerpoint/2010/main" val="24871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We return to the question of how postings are actually compressed and stored on </a:t>
            </a:r>
            <a:r>
              <a:rPr lang="en-US" sz="2800" dirty="0" smtClean="0"/>
              <a:t>disk.  This </a:t>
            </a:r>
            <a:r>
              <a:rPr lang="en-US" sz="2800" dirty="0"/>
              <a:t>chapter devotes a substantial amount of space to this topic because index </a:t>
            </a:r>
            <a:r>
              <a:rPr lang="en-US" sz="2800" dirty="0" smtClean="0"/>
              <a:t>compression is </a:t>
            </a:r>
            <a:r>
              <a:rPr lang="en-US" sz="2800" dirty="0"/>
              <a:t>one of the main </a:t>
            </a:r>
            <a:r>
              <a:rPr lang="en-US" sz="2800" dirty="0" smtClean="0"/>
              <a:t>differences </a:t>
            </a:r>
            <a:r>
              <a:rPr lang="en-US" sz="2800" dirty="0"/>
              <a:t>between a </a:t>
            </a:r>
            <a:r>
              <a:rPr lang="en-US" sz="2800" dirty="0" smtClean="0"/>
              <a:t>“toy</a:t>
            </a:r>
            <a:r>
              <a:rPr lang="en-US" sz="2800" dirty="0"/>
              <a:t>" indexer and one that works </a:t>
            </a:r>
            <a:r>
              <a:rPr lang="en-US" sz="2800" dirty="0" smtClean="0"/>
              <a:t>on real-world </a:t>
            </a:r>
            <a:r>
              <a:rPr lang="en-US" sz="2800" dirty="0"/>
              <a:t>collections. Otherwise, </a:t>
            </a:r>
            <a:r>
              <a:rPr lang="en-US" sz="2800" dirty="0" err="1"/>
              <a:t>MapReduce</a:t>
            </a:r>
            <a:r>
              <a:rPr lang="en-US" sz="2800" dirty="0"/>
              <a:t> inverted indexing algorithms are </a:t>
            </a:r>
            <a:r>
              <a:rPr lang="en-US" sz="2800" dirty="0" smtClean="0"/>
              <a:t>pretty straightforward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01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Let us consider the canonical </a:t>
            </a:r>
            <a:r>
              <a:rPr lang="en-US" sz="2800" dirty="0" smtClean="0"/>
              <a:t>case where </a:t>
            </a:r>
            <a:r>
              <a:rPr lang="en-US" sz="2800" dirty="0"/>
              <a:t>each posting consists of a document </a:t>
            </a:r>
            <a:r>
              <a:rPr lang="en-US" sz="2800" dirty="0" smtClean="0"/>
              <a:t>id and </a:t>
            </a:r>
            <a:r>
              <a:rPr lang="en-US" sz="2800" dirty="0"/>
              <a:t>the term frequency. A </a:t>
            </a:r>
            <a:r>
              <a:rPr lang="en-US" sz="2800" dirty="0" smtClean="0"/>
              <a:t>naive </a:t>
            </a:r>
            <a:r>
              <a:rPr lang="en-US" sz="2800" dirty="0"/>
              <a:t>implementation might represent the </a:t>
            </a:r>
            <a:r>
              <a:rPr lang="en-US" sz="2800" dirty="0" smtClean="0"/>
              <a:t>first </a:t>
            </a:r>
            <a:r>
              <a:rPr lang="en-US" sz="2800" dirty="0"/>
              <a:t>as a </a:t>
            </a:r>
            <a:r>
              <a:rPr lang="en-US" sz="2800" dirty="0" smtClean="0"/>
              <a:t>32-bit integer </a:t>
            </a:r>
            <a:r>
              <a:rPr lang="en-US" sz="2800" dirty="0"/>
              <a:t>and the second as a 16-bit integer.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[(</a:t>
            </a:r>
            <a:r>
              <a:rPr lang="en-US" sz="2800" dirty="0" smtClean="0"/>
              <a:t>5, </a:t>
            </a:r>
            <a:r>
              <a:rPr lang="en-US" sz="2800" dirty="0"/>
              <a:t>2</a:t>
            </a:r>
            <a:r>
              <a:rPr lang="en-US" sz="2800" dirty="0" smtClean="0"/>
              <a:t>), </a:t>
            </a:r>
            <a:r>
              <a:rPr lang="en-US" sz="2800" dirty="0"/>
              <a:t>(</a:t>
            </a:r>
            <a:r>
              <a:rPr lang="en-US" sz="2800" dirty="0" smtClean="0"/>
              <a:t>7, </a:t>
            </a:r>
            <a:r>
              <a:rPr lang="en-US" sz="2800" dirty="0"/>
              <a:t>3</a:t>
            </a:r>
            <a:r>
              <a:rPr lang="en-US" sz="2800" dirty="0" smtClean="0"/>
              <a:t>), </a:t>
            </a:r>
            <a:r>
              <a:rPr lang="en-US" sz="2800" dirty="0"/>
              <a:t>(</a:t>
            </a:r>
            <a:r>
              <a:rPr lang="en-US" sz="2800" dirty="0" smtClean="0"/>
              <a:t>12, </a:t>
            </a:r>
            <a:r>
              <a:rPr lang="en-US" sz="2800" dirty="0"/>
              <a:t>1</a:t>
            </a:r>
            <a:r>
              <a:rPr lang="en-US" sz="2800" dirty="0" smtClean="0"/>
              <a:t>), </a:t>
            </a:r>
            <a:r>
              <a:rPr lang="en-US" sz="2800" dirty="0"/>
              <a:t>(</a:t>
            </a:r>
            <a:r>
              <a:rPr lang="en-US" sz="2800" dirty="0" smtClean="0"/>
              <a:t>49, </a:t>
            </a:r>
            <a:r>
              <a:rPr lang="en-US" sz="2800" dirty="0"/>
              <a:t>1</a:t>
            </a:r>
            <a:r>
              <a:rPr lang="en-US" sz="2800" dirty="0" smtClean="0"/>
              <a:t>), </a:t>
            </a:r>
            <a:r>
              <a:rPr lang="en-US" sz="2800" dirty="0"/>
              <a:t>(</a:t>
            </a:r>
            <a:r>
              <a:rPr lang="en-US" sz="2800" dirty="0" smtClean="0"/>
              <a:t>51, </a:t>
            </a:r>
            <a:r>
              <a:rPr lang="en-US" sz="2800" dirty="0"/>
              <a:t>2</a:t>
            </a:r>
            <a:r>
              <a:rPr lang="en-US" sz="2800" dirty="0" smtClean="0"/>
              <a:t>), …]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Note </a:t>
            </a:r>
            <a:r>
              <a:rPr lang="en-US" sz="2800" dirty="0"/>
              <a:t>that all brackets, </a:t>
            </a:r>
            <a:r>
              <a:rPr lang="en-US" sz="2800" dirty="0" smtClean="0"/>
              <a:t>parentheses, and </a:t>
            </a:r>
            <a:r>
              <a:rPr lang="en-US" sz="2800" dirty="0"/>
              <a:t>commas are only included to enhance readability; in reality the </a:t>
            </a:r>
            <a:r>
              <a:rPr lang="en-US" sz="2800" dirty="0" smtClean="0"/>
              <a:t>postings would </a:t>
            </a:r>
            <a:r>
              <a:rPr lang="en-US" sz="2800" dirty="0"/>
              <a:t>be represented as a long stream of integers. </a:t>
            </a:r>
          </a:p>
        </p:txBody>
      </p:sp>
    </p:spTree>
    <p:extLst>
      <p:ext uri="{BB962C8B-B14F-4D97-AF65-F5344CB8AC3E}">
        <p14:creationId xmlns:p14="http://schemas.microsoft.com/office/powerpoint/2010/main" val="3579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This naive implementation would require six bytes per  posting. </a:t>
            </a:r>
            <a:r>
              <a:rPr lang="en-US" sz="2800" dirty="0"/>
              <a:t>T</a:t>
            </a:r>
            <a:r>
              <a:rPr lang="en-US" sz="2800" dirty="0" smtClean="0"/>
              <a:t>he entire inverted index would be about as large as the collection itself. 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The first idea </a:t>
            </a:r>
            <a:r>
              <a:rPr lang="en-US" sz="2800" dirty="0"/>
              <a:t>is to encode </a:t>
            </a:r>
            <a:r>
              <a:rPr lang="en-US" sz="2800" dirty="0" smtClean="0"/>
              <a:t>differences </a:t>
            </a:r>
            <a:r>
              <a:rPr lang="en-US" sz="2800" dirty="0"/>
              <a:t>between document </a:t>
            </a:r>
            <a:r>
              <a:rPr lang="en-US" sz="2800" dirty="0" smtClean="0"/>
              <a:t>ids. Since </a:t>
            </a:r>
            <a:r>
              <a:rPr lang="en-US" sz="2800" dirty="0"/>
              <a:t>the postings are sorted by document ids, the </a:t>
            </a:r>
            <a:r>
              <a:rPr lang="en-US" sz="2800" dirty="0" smtClean="0"/>
              <a:t>differences</a:t>
            </a:r>
            <a:r>
              <a:rPr lang="en-US" sz="2800" dirty="0"/>
              <a:t> </a:t>
            </a:r>
            <a:r>
              <a:rPr lang="en-US" sz="2800" dirty="0" smtClean="0"/>
              <a:t>(called </a:t>
            </a:r>
            <a:r>
              <a:rPr lang="en-US" sz="2800" dirty="0"/>
              <a:t>d-gaps) </a:t>
            </a:r>
            <a:r>
              <a:rPr lang="en-US" sz="2800" dirty="0" smtClean="0"/>
              <a:t>are positive integers. Thus the </a:t>
            </a:r>
            <a:r>
              <a:rPr lang="en-US" sz="2800" dirty="0"/>
              <a:t>postings </a:t>
            </a:r>
            <a:r>
              <a:rPr lang="en-US" sz="2800" dirty="0" smtClean="0"/>
              <a:t>list, </a:t>
            </a:r>
          </a:p>
          <a:p>
            <a:pPr marL="0" indent="0">
              <a:buNone/>
            </a:pPr>
            <a:r>
              <a:rPr lang="en-US" sz="2800" dirty="0"/>
              <a:t>[(5, 2), (7, 3), (12, 1), (49, 1), (51, 2), </a:t>
            </a:r>
            <a:r>
              <a:rPr lang="en-US" sz="2800" dirty="0" smtClean="0"/>
              <a:t>…], represented </a:t>
            </a:r>
            <a:r>
              <a:rPr lang="en-US" sz="2800" dirty="0"/>
              <a:t>with </a:t>
            </a:r>
            <a:r>
              <a:rPr lang="en-US" sz="2800" dirty="0" smtClean="0"/>
              <a:t>d-gaps</a:t>
            </a:r>
            <a:r>
              <a:rPr lang="en-US" sz="2800" dirty="0"/>
              <a:t> </a:t>
            </a:r>
            <a:r>
              <a:rPr lang="en-US" sz="2800" dirty="0" smtClean="0"/>
              <a:t>is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[(</a:t>
            </a:r>
            <a:r>
              <a:rPr lang="en-US" sz="2800" dirty="0" smtClean="0"/>
              <a:t>5, </a:t>
            </a:r>
            <a:r>
              <a:rPr lang="en-US" sz="2800" dirty="0"/>
              <a:t>2</a:t>
            </a:r>
            <a:r>
              <a:rPr lang="en-US" sz="2800" dirty="0" smtClean="0"/>
              <a:t>), </a:t>
            </a:r>
            <a:r>
              <a:rPr lang="en-US" sz="2800" dirty="0"/>
              <a:t>(</a:t>
            </a:r>
            <a:r>
              <a:rPr lang="en-US" sz="2800" dirty="0" smtClean="0"/>
              <a:t>2, </a:t>
            </a:r>
            <a:r>
              <a:rPr lang="en-US" sz="2800" dirty="0"/>
              <a:t>3</a:t>
            </a:r>
            <a:r>
              <a:rPr lang="en-US" sz="2800" dirty="0" smtClean="0"/>
              <a:t>), </a:t>
            </a:r>
            <a:r>
              <a:rPr lang="en-US" sz="2800" dirty="0"/>
              <a:t>(</a:t>
            </a:r>
            <a:r>
              <a:rPr lang="en-US" sz="2800" dirty="0" smtClean="0"/>
              <a:t>5, </a:t>
            </a:r>
            <a:r>
              <a:rPr lang="en-US" sz="2800" dirty="0"/>
              <a:t>1</a:t>
            </a:r>
            <a:r>
              <a:rPr lang="en-US" sz="2800" dirty="0" smtClean="0"/>
              <a:t>), </a:t>
            </a:r>
            <a:r>
              <a:rPr lang="en-US" sz="2800" dirty="0"/>
              <a:t>(</a:t>
            </a:r>
            <a:r>
              <a:rPr lang="en-US" sz="2800" dirty="0" smtClean="0"/>
              <a:t>37, </a:t>
            </a:r>
            <a:r>
              <a:rPr lang="en-US" sz="2800" dirty="0"/>
              <a:t>1</a:t>
            </a:r>
            <a:r>
              <a:rPr lang="en-US" sz="2800" dirty="0" smtClean="0"/>
              <a:t>), </a:t>
            </a:r>
            <a:r>
              <a:rPr lang="en-US" sz="2800" dirty="0"/>
              <a:t>(</a:t>
            </a:r>
            <a:r>
              <a:rPr lang="en-US" sz="2800" dirty="0" smtClean="0"/>
              <a:t>2, </a:t>
            </a:r>
            <a:r>
              <a:rPr lang="en-US" sz="2800" dirty="0"/>
              <a:t>2</a:t>
            </a:r>
            <a:r>
              <a:rPr lang="en-US" sz="2800" dirty="0" smtClean="0"/>
              <a:t>), …]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12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W</a:t>
            </a:r>
            <a:r>
              <a:rPr lang="en-US" sz="2400" dirty="0" smtClean="0"/>
              <a:t>e </a:t>
            </a:r>
            <a:r>
              <a:rPr lang="en-US" sz="2400" dirty="0"/>
              <a:t>must actually encode the </a:t>
            </a:r>
            <a:r>
              <a:rPr lang="en-US" sz="2400" dirty="0" smtClean="0"/>
              <a:t>first </a:t>
            </a:r>
            <a:r>
              <a:rPr lang="en-US" sz="2400" dirty="0"/>
              <a:t>document id. We haven't lost any </a:t>
            </a:r>
            <a:r>
              <a:rPr lang="en-US" sz="2400" dirty="0" smtClean="0"/>
              <a:t>information, since </a:t>
            </a:r>
            <a:r>
              <a:rPr lang="en-US" sz="2400" dirty="0"/>
              <a:t>the original document ids can be easily reconstructed from the </a:t>
            </a:r>
            <a:r>
              <a:rPr lang="en-US" sz="2400" dirty="0" smtClean="0"/>
              <a:t>d-gaps. However</a:t>
            </a:r>
            <a:r>
              <a:rPr lang="en-US" sz="2400" dirty="0"/>
              <a:t>, it's not obvious that we've reduced the space requirements either, since </a:t>
            </a:r>
            <a:r>
              <a:rPr lang="en-US" sz="2400" dirty="0" smtClean="0"/>
              <a:t>the largest </a:t>
            </a:r>
            <a:r>
              <a:rPr lang="en-US" sz="2400" dirty="0"/>
              <a:t>possible d-gap is one less than the number of documents in the </a:t>
            </a:r>
            <a:r>
              <a:rPr lang="en-US" sz="2400" dirty="0" smtClean="0"/>
              <a:t>collection. This </a:t>
            </a:r>
            <a:r>
              <a:rPr lang="en-US" sz="2400" dirty="0"/>
              <a:t>is where the second </a:t>
            </a:r>
            <a:r>
              <a:rPr lang="en-US" sz="2400" dirty="0" smtClean="0"/>
              <a:t>idea </a:t>
            </a:r>
            <a:r>
              <a:rPr lang="en-US" sz="2400" dirty="0"/>
              <a:t>comes in, which is to represent the d-gaps in </a:t>
            </a:r>
            <a:r>
              <a:rPr lang="en-US" sz="2400" dirty="0" smtClean="0"/>
              <a:t>a way </a:t>
            </a:r>
            <a:r>
              <a:rPr lang="en-US" sz="2400" dirty="0"/>
              <a:t>such that it takes less space for smaller numbers. W</a:t>
            </a:r>
            <a:r>
              <a:rPr lang="en-US" sz="2400" dirty="0" smtClean="0"/>
              <a:t>e </a:t>
            </a:r>
            <a:r>
              <a:rPr lang="en-US" sz="2400" dirty="0"/>
              <a:t>want to apply </a:t>
            </a:r>
            <a:r>
              <a:rPr lang="en-US" sz="2400" dirty="0" smtClean="0"/>
              <a:t>the same </a:t>
            </a:r>
            <a:r>
              <a:rPr lang="en-US" sz="2400" dirty="0"/>
              <a:t>techniques </a:t>
            </a:r>
            <a:r>
              <a:rPr lang="en-US" sz="2400" dirty="0" smtClean="0"/>
              <a:t>to </a:t>
            </a:r>
            <a:r>
              <a:rPr lang="en-US" sz="2400" dirty="0"/>
              <a:t>the term frequencies, since for the most part they are </a:t>
            </a:r>
            <a:r>
              <a:rPr lang="en-US" sz="2400" dirty="0" smtClean="0"/>
              <a:t>also small </a:t>
            </a:r>
            <a:r>
              <a:rPr lang="en-US" sz="2400" dirty="0"/>
              <a:t>values. But to </a:t>
            </a:r>
            <a:r>
              <a:rPr lang="en-US" sz="2400" dirty="0" smtClean="0"/>
              <a:t>understand, take </a:t>
            </a:r>
            <a:r>
              <a:rPr lang="en-US" sz="2400" dirty="0"/>
              <a:t>a slight detour </a:t>
            </a:r>
            <a:r>
              <a:rPr lang="en-US" sz="2400" dirty="0" smtClean="0"/>
              <a:t>into compression techniques </a:t>
            </a:r>
            <a:r>
              <a:rPr lang="en-US" sz="2400" dirty="0"/>
              <a:t>for coding integers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31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The web search problem decomposes into three components: gathering web </a:t>
            </a:r>
            <a:r>
              <a:rPr lang="en-US" sz="2400" dirty="0" smtClean="0"/>
              <a:t>content (crawling</a:t>
            </a:r>
            <a:r>
              <a:rPr lang="en-US" sz="2400" dirty="0"/>
              <a:t>), construction of the inverted index (indexing) and ranking </a:t>
            </a:r>
            <a:r>
              <a:rPr lang="en-US" sz="2400" dirty="0" smtClean="0"/>
              <a:t>documents given </a:t>
            </a:r>
            <a:r>
              <a:rPr lang="en-US" sz="2400" dirty="0"/>
              <a:t>a query (retrieval). Crawling and indexing share similar characteristics and </a:t>
            </a:r>
            <a:r>
              <a:rPr lang="en-US" sz="2400" dirty="0" smtClean="0"/>
              <a:t>requirements, but </a:t>
            </a:r>
            <a:r>
              <a:rPr lang="en-US" sz="2400" dirty="0"/>
              <a:t>these are very </a:t>
            </a:r>
            <a:r>
              <a:rPr lang="en-US" sz="2400" dirty="0" smtClean="0"/>
              <a:t>different </a:t>
            </a:r>
            <a:r>
              <a:rPr lang="en-US" sz="2400" dirty="0"/>
              <a:t>from </a:t>
            </a:r>
            <a:r>
              <a:rPr lang="en-US" sz="2400" dirty="0" smtClean="0"/>
              <a:t>retrieval. Gathering </a:t>
            </a:r>
            <a:r>
              <a:rPr lang="en-US" sz="2400" dirty="0"/>
              <a:t>web content </a:t>
            </a:r>
            <a:r>
              <a:rPr lang="en-US" sz="2400" dirty="0" smtClean="0"/>
              <a:t>and building </a:t>
            </a:r>
            <a:r>
              <a:rPr lang="en-US" sz="2400" dirty="0"/>
              <a:t>inverted indexes are for the most part </a:t>
            </a:r>
            <a:r>
              <a:rPr lang="en-US" sz="2400" dirty="0" smtClean="0"/>
              <a:t>offline </a:t>
            </a:r>
            <a:r>
              <a:rPr lang="en-US" sz="2400" dirty="0"/>
              <a:t>problems. Both need to be </a:t>
            </a:r>
            <a:r>
              <a:rPr lang="en-US" sz="2400" dirty="0" smtClean="0"/>
              <a:t>scalable and efficient</a:t>
            </a:r>
            <a:r>
              <a:rPr lang="en-US" sz="2400" dirty="0"/>
              <a:t>, but they do not need to operate in real time. Indexing is usually </a:t>
            </a:r>
            <a:r>
              <a:rPr lang="en-US" sz="2400" dirty="0" smtClean="0"/>
              <a:t>a batch </a:t>
            </a:r>
            <a:r>
              <a:rPr lang="en-US" sz="2400" dirty="0"/>
              <a:t>process that runs periodically: the frequency of refreshes and updates is </a:t>
            </a:r>
            <a:r>
              <a:rPr lang="en-US" sz="2400" dirty="0" smtClean="0"/>
              <a:t>usually dependent </a:t>
            </a:r>
            <a:r>
              <a:rPr lang="en-US" sz="2400" dirty="0"/>
              <a:t>on the design of the crawler. Some sites (e.g., news organizations) </a:t>
            </a:r>
            <a:r>
              <a:rPr lang="en-US" sz="2400" dirty="0" smtClean="0"/>
              <a:t>update their </a:t>
            </a:r>
            <a:r>
              <a:rPr lang="en-US" sz="2400" dirty="0"/>
              <a:t>content quite frequently and need to be visited often; other sites (e.g., </a:t>
            </a:r>
            <a:r>
              <a:rPr lang="en-US" sz="2400" dirty="0" smtClean="0"/>
              <a:t>government regulations</a:t>
            </a:r>
            <a:r>
              <a:rPr lang="en-US" sz="2400" dirty="0"/>
              <a:t>) are relatively static. </a:t>
            </a:r>
          </a:p>
        </p:txBody>
      </p:sp>
    </p:spTree>
    <p:extLst>
      <p:ext uri="{BB962C8B-B14F-4D97-AF65-F5344CB8AC3E}">
        <p14:creationId xmlns:p14="http://schemas.microsoft.com/office/powerpoint/2010/main" val="50095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Compression, in general, can be characterized as either lossless or </a:t>
            </a:r>
            <a:r>
              <a:rPr lang="en-US" sz="2400" dirty="0" err="1"/>
              <a:t>lossy</a:t>
            </a:r>
            <a:r>
              <a:rPr lang="en-US" sz="2400" dirty="0"/>
              <a:t>: it's </a:t>
            </a:r>
            <a:r>
              <a:rPr lang="en-US" sz="2400" dirty="0" smtClean="0"/>
              <a:t>fairly obvious </a:t>
            </a:r>
            <a:r>
              <a:rPr lang="en-US" sz="2400" dirty="0"/>
              <a:t>that </a:t>
            </a:r>
            <a:r>
              <a:rPr lang="en-US" sz="2400" dirty="0" err="1"/>
              <a:t>loseless</a:t>
            </a:r>
            <a:r>
              <a:rPr lang="en-US" sz="2400" dirty="0"/>
              <a:t> compression is required in this context. To start, it is </a:t>
            </a:r>
            <a:r>
              <a:rPr lang="en-US" sz="2400" dirty="0" smtClean="0"/>
              <a:t>important to </a:t>
            </a:r>
            <a:r>
              <a:rPr lang="en-US" sz="2400" dirty="0"/>
              <a:t>understand that all compression techniques represent a </a:t>
            </a:r>
            <a:r>
              <a:rPr lang="en-US" sz="2400" dirty="0" smtClean="0"/>
              <a:t>time/space tradeoff. That is</a:t>
            </a:r>
            <a:r>
              <a:rPr lang="en-US" sz="2400" dirty="0"/>
              <a:t>, we reduce the amount of space on disk necessary to store data, but at the cost </a:t>
            </a:r>
            <a:r>
              <a:rPr lang="en-US" sz="2400" dirty="0" smtClean="0"/>
              <a:t>of extra </a:t>
            </a:r>
            <a:r>
              <a:rPr lang="en-US" sz="2400" dirty="0"/>
              <a:t>processor cycles that must be spent coding and decoding data. Therefore, it </a:t>
            </a:r>
            <a:r>
              <a:rPr lang="en-US" sz="2400" dirty="0" smtClean="0"/>
              <a:t>is possible </a:t>
            </a:r>
            <a:r>
              <a:rPr lang="en-US" sz="2400" dirty="0"/>
              <a:t>that compression reduces size but also slows processing. However, if the </a:t>
            </a:r>
            <a:r>
              <a:rPr lang="en-US" sz="2400" dirty="0" smtClean="0"/>
              <a:t>two factors </a:t>
            </a:r>
            <a:r>
              <a:rPr lang="en-US" sz="2400" dirty="0"/>
              <a:t>are properly balanced (i.e., decoding speed can keep up with disk bandwidth</a:t>
            </a:r>
            <a:r>
              <a:rPr lang="en-US" sz="2400" dirty="0" smtClean="0"/>
              <a:t>), we </a:t>
            </a:r>
            <a:r>
              <a:rPr lang="en-US" sz="2400" dirty="0"/>
              <a:t>can achieve the best of both worlds: smaller and faster.</a:t>
            </a:r>
          </a:p>
        </p:txBody>
      </p:sp>
    </p:spTree>
    <p:extLst>
      <p:ext uri="{BB962C8B-B14F-4D97-AF65-F5344CB8AC3E}">
        <p14:creationId xmlns:p14="http://schemas.microsoft.com/office/powerpoint/2010/main" val="1241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BYTE-ALIGNED </a:t>
            </a:r>
            <a:r>
              <a:rPr lang="en-US" dirty="0"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 most programming languages, an integer is encoded in four bytes and holds a </a:t>
            </a:r>
            <a:r>
              <a:rPr lang="en-US" sz="2400" dirty="0" smtClean="0"/>
              <a:t>value between </a:t>
            </a:r>
            <a:r>
              <a:rPr lang="en-US" sz="2400" dirty="0"/>
              <a:t>0 and 2</a:t>
            </a:r>
            <a:r>
              <a:rPr lang="en-US" sz="2400" baseline="30000" dirty="0"/>
              <a:t>32</a:t>
            </a:r>
            <a:r>
              <a:rPr lang="en-US" sz="2400" dirty="0"/>
              <a:t> </a:t>
            </a:r>
            <a:r>
              <a:rPr lang="en-US" sz="2400" dirty="0" smtClean="0"/>
              <a:t>- 1</a:t>
            </a:r>
            <a:r>
              <a:rPr lang="en-US" sz="2400" dirty="0"/>
              <a:t>, inclusive. We limit our discussion to unsigned integers, since </a:t>
            </a:r>
            <a:r>
              <a:rPr lang="en-US" sz="2400" dirty="0" smtClean="0"/>
              <a:t>d-gaps</a:t>
            </a:r>
            <a:r>
              <a:rPr lang="en-US" sz="2400" dirty="0"/>
              <a:t> </a:t>
            </a:r>
            <a:r>
              <a:rPr lang="en-US" sz="2400" dirty="0" smtClean="0"/>
              <a:t>are </a:t>
            </a:r>
            <a:r>
              <a:rPr lang="en-US" sz="2400" dirty="0"/>
              <a:t>always </a:t>
            </a:r>
            <a:r>
              <a:rPr lang="en-US" sz="2400" dirty="0" smtClean="0"/>
              <a:t>positive. </a:t>
            </a:r>
            <a:r>
              <a:rPr lang="en-US" sz="2400" dirty="0"/>
              <a:t>This means that 1 and </a:t>
            </a:r>
            <a:r>
              <a:rPr lang="en-US" sz="2400" dirty="0" smtClean="0"/>
              <a:t>4,294,967,295 </a:t>
            </a:r>
            <a:r>
              <a:rPr lang="en-US" sz="2400" dirty="0"/>
              <a:t>both occupy four bytes. Obviously, encoding d-gaps this way doesn't yield any </a:t>
            </a:r>
            <a:r>
              <a:rPr lang="en-US" sz="2400" dirty="0" smtClean="0"/>
              <a:t>reductions in </a:t>
            </a:r>
            <a:r>
              <a:rPr lang="en-US" sz="2400" dirty="0"/>
              <a:t>size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A simple approach to compression is to only use as many bytes as is necessary </a:t>
            </a:r>
            <a:r>
              <a:rPr lang="en-US" sz="2400" dirty="0" smtClean="0"/>
              <a:t>to represent </a:t>
            </a:r>
            <a:r>
              <a:rPr lang="en-US" sz="2400" dirty="0"/>
              <a:t>the integer. This is known as </a:t>
            </a:r>
            <a:r>
              <a:rPr lang="en-US" sz="2400" b="1" dirty="0">
                <a:solidFill>
                  <a:srgbClr val="FF0000"/>
                </a:solidFill>
              </a:rPr>
              <a:t>variable-length integer coding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FF0000"/>
                </a:solidFill>
              </a:rPr>
              <a:t>varInt</a:t>
            </a:r>
            <a:r>
              <a:rPr lang="en-US" sz="2400" dirty="0"/>
              <a:t> for </a:t>
            </a:r>
            <a:r>
              <a:rPr lang="en-US" sz="2400" dirty="0" smtClean="0"/>
              <a:t>short) and </a:t>
            </a:r>
            <a:r>
              <a:rPr lang="en-US" sz="2400" dirty="0"/>
              <a:t>accomplished by using the high order bit of every byte as the continuation </a:t>
            </a:r>
            <a:r>
              <a:rPr lang="en-US" sz="2400" dirty="0" smtClean="0"/>
              <a:t>bit, which </a:t>
            </a:r>
            <a:r>
              <a:rPr lang="en-US" sz="2400" dirty="0"/>
              <a:t>is set to one in the </a:t>
            </a:r>
            <a:r>
              <a:rPr lang="en-US" sz="2400" dirty="0" smtClean="0"/>
              <a:t>last (lowest) </a:t>
            </a:r>
            <a:r>
              <a:rPr lang="en-US" sz="2400" dirty="0"/>
              <a:t>byte and zero elsewhere. </a:t>
            </a:r>
          </a:p>
        </p:txBody>
      </p:sp>
    </p:spTree>
    <p:extLst>
      <p:ext uri="{BB962C8B-B14F-4D97-AF65-F5344CB8AC3E}">
        <p14:creationId xmlns:p14="http://schemas.microsoft.com/office/powerpoint/2010/main" val="304652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BYTE-ALIGNED </a:t>
            </a:r>
            <a:r>
              <a:rPr lang="en-US" dirty="0"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As </a:t>
            </a:r>
            <a:r>
              <a:rPr lang="en-US" sz="2800" dirty="0"/>
              <a:t>a result, we have 7 bits </a:t>
            </a:r>
            <a:r>
              <a:rPr lang="en-US" sz="2800" dirty="0" smtClean="0"/>
              <a:t>per byte </a:t>
            </a:r>
            <a:r>
              <a:rPr lang="en-US" sz="2800" dirty="0"/>
              <a:t>for coding the value, which means that 0 </a:t>
            </a:r>
            <a:r>
              <a:rPr lang="en-US" sz="2800" dirty="0" smtClean="0"/>
              <a:t>≤ </a:t>
            </a:r>
            <a:r>
              <a:rPr lang="en-US" sz="2800" dirty="0"/>
              <a:t>n &lt; 2</a:t>
            </a:r>
            <a:r>
              <a:rPr lang="en-US" sz="2800" baseline="30000" dirty="0"/>
              <a:t>7</a:t>
            </a:r>
            <a:r>
              <a:rPr lang="en-US" sz="2800" dirty="0"/>
              <a:t> can be expressed with 1 </a:t>
            </a:r>
            <a:r>
              <a:rPr lang="en-US" sz="2800" dirty="0" smtClean="0"/>
              <a:t>byte, 2</a:t>
            </a:r>
            <a:r>
              <a:rPr lang="en-US" sz="2800" baseline="30000" dirty="0" smtClean="0"/>
              <a:t>7</a:t>
            </a:r>
            <a:r>
              <a:rPr lang="en-US" sz="2800" dirty="0" smtClean="0"/>
              <a:t>  ≤ n </a:t>
            </a:r>
            <a:r>
              <a:rPr lang="en-US" sz="2800" dirty="0"/>
              <a:t>&lt; 2</a:t>
            </a:r>
            <a:r>
              <a:rPr lang="en-US" sz="2800" baseline="30000" dirty="0"/>
              <a:t>14</a:t>
            </a:r>
            <a:r>
              <a:rPr lang="en-US" sz="2800" dirty="0"/>
              <a:t> with 2 bytes, 2</a:t>
            </a:r>
            <a:r>
              <a:rPr lang="en-US" sz="2800" baseline="30000" dirty="0"/>
              <a:t>14</a:t>
            </a:r>
            <a:r>
              <a:rPr lang="en-US" sz="2800" dirty="0"/>
              <a:t>  </a:t>
            </a:r>
            <a:r>
              <a:rPr lang="en-US" sz="2800" dirty="0" smtClean="0"/>
              <a:t>≤ n </a:t>
            </a:r>
            <a:r>
              <a:rPr lang="en-US" sz="2800" dirty="0"/>
              <a:t>&lt; 2</a:t>
            </a:r>
            <a:r>
              <a:rPr lang="en-US" sz="2800" baseline="30000" dirty="0"/>
              <a:t>21</a:t>
            </a:r>
            <a:r>
              <a:rPr lang="en-US" sz="2800" dirty="0"/>
              <a:t> with 3, and 2</a:t>
            </a:r>
            <a:r>
              <a:rPr lang="en-US" sz="2800" baseline="30000" dirty="0"/>
              <a:t>21</a:t>
            </a:r>
            <a:r>
              <a:rPr lang="en-US" sz="2800" dirty="0"/>
              <a:t>  </a:t>
            </a:r>
            <a:r>
              <a:rPr lang="en-US" sz="2800" dirty="0" smtClean="0"/>
              <a:t>≤ n </a:t>
            </a:r>
            <a:r>
              <a:rPr lang="en-US" sz="2800" dirty="0"/>
              <a:t>&lt; 2</a:t>
            </a:r>
            <a:r>
              <a:rPr lang="en-US" sz="2800" baseline="30000" dirty="0"/>
              <a:t>28</a:t>
            </a:r>
            <a:r>
              <a:rPr lang="en-US" sz="2800" dirty="0"/>
              <a:t> with 4 bytes. </a:t>
            </a:r>
            <a:r>
              <a:rPr lang="en-US" sz="2800" dirty="0" smtClean="0"/>
              <a:t>This scheme </a:t>
            </a:r>
            <a:r>
              <a:rPr lang="en-US" sz="2800" dirty="0"/>
              <a:t>can be extended to code arbitrarily-large integers (i.e., beyond 4 bytes). As </a:t>
            </a:r>
            <a:r>
              <a:rPr lang="en-US" sz="2800" dirty="0" smtClean="0"/>
              <a:t>a concrete </a:t>
            </a:r>
            <a:r>
              <a:rPr lang="en-US" sz="2800" dirty="0"/>
              <a:t>example, the two numbers:</a:t>
            </a:r>
          </a:p>
          <a:p>
            <a:pPr marL="0" indent="0" algn="just">
              <a:buNone/>
            </a:pPr>
            <a:r>
              <a:rPr lang="en-US" sz="2800" dirty="0"/>
              <a:t>127, 128</a:t>
            </a:r>
          </a:p>
          <a:p>
            <a:pPr marL="0" indent="0" algn="just">
              <a:buNone/>
            </a:pPr>
            <a:r>
              <a:rPr lang="en-US" sz="2800" dirty="0"/>
              <a:t>would be coded as such:</a:t>
            </a:r>
          </a:p>
          <a:p>
            <a:pPr marL="0" indent="0" algn="just">
              <a:buNone/>
            </a:pPr>
            <a:r>
              <a:rPr lang="en-US" sz="2800" dirty="0"/>
              <a:t>1 1111111, 0 0000001 1 0000000</a:t>
            </a:r>
          </a:p>
        </p:txBody>
      </p:sp>
    </p:spTree>
    <p:extLst>
      <p:ext uri="{BB962C8B-B14F-4D97-AF65-F5344CB8AC3E}">
        <p14:creationId xmlns:p14="http://schemas.microsoft.com/office/powerpoint/2010/main" val="214843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BYTE-ALIGNED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above code contains two code words, the </a:t>
            </a:r>
            <a:r>
              <a:rPr lang="en-US" sz="2400" dirty="0" smtClean="0"/>
              <a:t>first </a:t>
            </a:r>
            <a:r>
              <a:rPr lang="en-US" sz="2400" dirty="0"/>
              <a:t>consisting of 1 byte, and the </a:t>
            </a:r>
            <a:r>
              <a:rPr lang="en-US" sz="2400" dirty="0" smtClean="0"/>
              <a:t>second consisting </a:t>
            </a:r>
            <a:r>
              <a:rPr lang="en-US" sz="2400" dirty="0"/>
              <a:t>of 2 bytes. Of course, the comma and the spaces are there only for </a:t>
            </a:r>
            <a:r>
              <a:rPr lang="en-US" sz="2400" dirty="0" smtClean="0"/>
              <a:t>readability. Variable-length </a:t>
            </a:r>
            <a:r>
              <a:rPr lang="en-US" sz="2400" dirty="0"/>
              <a:t>integers are byte-aligned because the code words always fall along </a:t>
            </a:r>
            <a:r>
              <a:rPr lang="en-US" sz="2400" dirty="0" smtClean="0"/>
              <a:t>byte boundaries</a:t>
            </a:r>
            <a:r>
              <a:rPr lang="en-US" sz="2400" dirty="0"/>
              <a:t>. As a result, there is never any ambiguity about where one code word </a:t>
            </a:r>
            <a:r>
              <a:rPr lang="en-US" sz="2400" dirty="0" smtClean="0"/>
              <a:t>ends and </a:t>
            </a:r>
            <a:r>
              <a:rPr lang="en-US" sz="2400" dirty="0"/>
              <a:t>the next begins. However, the downside of </a:t>
            </a:r>
            <a:r>
              <a:rPr lang="en-US" sz="2400" dirty="0" err="1"/>
              <a:t>varInt</a:t>
            </a:r>
            <a:r>
              <a:rPr lang="en-US" sz="2400" dirty="0"/>
              <a:t> coding is that decoding </a:t>
            </a:r>
            <a:r>
              <a:rPr lang="en-US" sz="2400" dirty="0" smtClean="0"/>
              <a:t>involves lots </a:t>
            </a:r>
            <a:r>
              <a:rPr lang="en-US" sz="2400" dirty="0"/>
              <a:t>of bit </a:t>
            </a:r>
            <a:r>
              <a:rPr lang="en-US" sz="2400" dirty="0" smtClean="0"/>
              <a:t>operations. </a:t>
            </a:r>
            <a:r>
              <a:rPr lang="en-US" sz="2400" dirty="0"/>
              <a:t>Furthermore, the continuation bit sometimes </a:t>
            </a:r>
            <a:r>
              <a:rPr lang="en-US" sz="2400" dirty="0" smtClean="0"/>
              <a:t>results in </a:t>
            </a:r>
            <a:r>
              <a:rPr lang="en-US" sz="2400" dirty="0"/>
              <a:t>frequent branch </a:t>
            </a:r>
            <a:r>
              <a:rPr lang="en-US" sz="2400" dirty="0" err="1"/>
              <a:t>mispredicts</a:t>
            </a:r>
            <a:r>
              <a:rPr lang="en-US" sz="2400" dirty="0"/>
              <a:t> (depending on the actual distribution of d-gaps</a:t>
            </a:r>
            <a:r>
              <a:rPr lang="en-US" sz="2400" dirty="0" smtClean="0"/>
              <a:t>), which </a:t>
            </a:r>
            <a:r>
              <a:rPr lang="en-US" sz="2400" dirty="0"/>
              <a:t>slows down processing.</a:t>
            </a:r>
          </a:p>
        </p:txBody>
      </p:sp>
    </p:spTree>
    <p:extLst>
      <p:ext uri="{BB962C8B-B14F-4D97-AF65-F5344CB8AC3E}">
        <p14:creationId xmlns:p14="http://schemas.microsoft.com/office/powerpoint/2010/main" val="31298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WORD-ALIGNED </a:t>
            </a:r>
            <a:r>
              <a:rPr lang="en-US" dirty="0"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In most architectures, accessing entire machine words is more </a:t>
            </a:r>
            <a:r>
              <a:rPr lang="en-US" sz="2400" dirty="0" smtClean="0"/>
              <a:t>efficient </a:t>
            </a:r>
            <a:r>
              <a:rPr lang="en-US" sz="2400" dirty="0"/>
              <a:t>than </a:t>
            </a:r>
            <a:r>
              <a:rPr lang="en-US" sz="2400" dirty="0" smtClean="0"/>
              <a:t>fetching all </a:t>
            </a:r>
            <a:r>
              <a:rPr lang="en-US" sz="2400" dirty="0"/>
              <a:t>its bytes separately. Therefore, it makes sense to store postings in </a:t>
            </a:r>
            <a:r>
              <a:rPr lang="en-US" sz="2400" dirty="0" smtClean="0"/>
              <a:t>increments of </a:t>
            </a:r>
            <a:r>
              <a:rPr lang="en-US" sz="2400" dirty="0"/>
              <a:t>16-bit, 32-bit, or 64-bit machine words. </a:t>
            </a:r>
            <a:r>
              <a:rPr lang="en-US" sz="2400" dirty="0" err="1"/>
              <a:t>Anh</a:t>
            </a:r>
            <a:r>
              <a:rPr lang="en-US" sz="2400" dirty="0"/>
              <a:t> and Moat [8] presented several </a:t>
            </a:r>
            <a:r>
              <a:rPr lang="en-US" sz="2400" dirty="0" smtClean="0"/>
              <a:t>word aligned coding </a:t>
            </a:r>
            <a:r>
              <a:rPr lang="en-US" sz="2400" dirty="0"/>
              <a:t>methods, one of which is called Simple-9, based on 32-bit words. In </a:t>
            </a:r>
            <a:r>
              <a:rPr lang="en-US" sz="2400" dirty="0" smtClean="0"/>
              <a:t>this coding </a:t>
            </a:r>
            <a:r>
              <a:rPr lang="en-US" sz="2400" dirty="0"/>
              <a:t>scheme, four bits in each 32-bit word are reserved as a selector. The </a:t>
            </a:r>
            <a:r>
              <a:rPr lang="en-US" sz="2400" dirty="0" smtClean="0"/>
              <a:t>remaining 28 </a:t>
            </a:r>
            <a:r>
              <a:rPr lang="en-US" sz="2400" dirty="0"/>
              <a:t>bits are used to code actual integer values. Now, there are a variety of ways these </a:t>
            </a:r>
            <a:r>
              <a:rPr lang="en-US" sz="2400" dirty="0" smtClean="0"/>
              <a:t>28 bits </a:t>
            </a:r>
            <a:r>
              <a:rPr lang="en-US" sz="2400" dirty="0"/>
              <a:t>can be divided to code one or more integers: 28 bits can be used to code one </a:t>
            </a:r>
            <a:r>
              <a:rPr lang="en-US" sz="2400" dirty="0" smtClean="0"/>
              <a:t>28-bit integer</a:t>
            </a:r>
            <a:r>
              <a:rPr lang="en-US" sz="2400" dirty="0"/>
              <a:t>, two 14-bit integers, three 9-bit integers (with one bit unused), etc., all the </a:t>
            </a:r>
            <a:r>
              <a:rPr lang="en-US" sz="2400" dirty="0" smtClean="0"/>
              <a:t>way up </a:t>
            </a:r>
            <a:r>
              <a:rPr lang="en-US" sz="2400" dirty="0"/>
              <a:t>to twenty-eight 1-bit integers. </a:t>
            </a:r>
          </a:p>
        </p:txBody>
      </p:sp>
    </p:spTree>
    <p:extLst>
      <p:ext uri="{BB962C8B-B14F-4D97-AF65-F5344CB8AC3E}">
        <p14:creationId xmlns:p14="http://schemas.microsoft.com/office/powerpoint/2010/main" val="25169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WORD-ALIGNED </a:t>
            </a:r>
            <a:r>
              <a:rPr lang="en-US" dirty="0"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 smtClean="0"/>
              <a:t>In </a:t>
            </a:r>
            <a:r>
              <a:rPr lang="en-US" sz="2800" dirty="0"/>
              <a:t>fact, there are nine </a:t>
            </a:r>
            <a:r>
              <a:rPr lang="en-US" sz="2800" dirty="0" smtClean="0"/>
              <a:t>different </a:t>
            </a:r>
            <a:r>
              <a:rPr lang="en-US" sz="2800" dirty="0"/>
              <a:t>ways the 28 bits can </a:t>
            </a:r>
            <a:r>
              <a:rPr lang="en-US" sz="2800" dirty="0" smtClean="0"/>
              <a:t>be divided </a:t>
            </a:r>
            <a:r>
              <a:rPr lang="en-US" sz="2800" dirty="0"/>
              <a:t>into equal parts (hence the name of the technique), some with leftover </a:t>
            </a:r>
            <a:r>
              <a:rPr lang="en-US" sz="2800" dirty="0" smtClean="0"/>
              <a:t>unused bits</a:t>
            </a:r>
            <a:r>
              <a:rPr lang="en-US" sz="2800" dirty="0"/>
              <a:t>. This is stored in the selector bits. Therefore, decoding involves reading a </a:t>
            </a:r>
            <a:r>
              <a:rPr lang="en-US" sz="2800" dirty="0" smtClean="0"/>
              <a:t>32-bit word</a:t>
            </a:r>
            <a:r>
              <a:rPr lang="en-US" sz="2800" dirty="0"/>
              <a:t>, examining the selector to see how the remaining 28 bits are packed, and </a:t>
            </a:r>
            <a:r>
              <a:rPr lang="en-US" sz="2800" dirty="0" smtClean="0"/>
              <a:t>then appropriately </a:t>
            </a:r>
            <a:r>
              <a:rPr lang="en-US" sz="2800" dirty="0"/>
              <a:t>decoding each integer. Coding works in the opposite way: the </a:t>
            </a:r>
            <a:r>
              <a:rPr lang="en-US" sz="2800" dirty="0" smtClean="0"/>
              <a:t>algorithm scans </a:t>
            </a:r>
            <a:r>
              <a:rPr lang="en-US" sz="2800" dirty="0"/>
              <a:t>ahead to see how many integers can be squeezed into 28 bits, packs those </a:t>
            </a:r>
            <a:r>
              <a:rPr lang="en-US" sz="2800" dirty="0" smtClean="0"/>
              <a:t>integers, and </a:t>
            </a:r>
            <a:r>
              <a:rPr lang="en-US" sz="2800" dirty="0"/>
              <a:t>sets the selector bits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39808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WORD-ALIGNED </a:t>
            </a:r>
            <a:r>
              <a:rPr lang="en-US" dirty="0"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/>
              <a:t>Simple-9</a:t>
            </a:r>
          </a:p>
          <a:p>
            <a:pPr marL="0" indent="0" algn="ctr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49700"/>
              </p:ext>
            </p:extLst>
          </p:nvPr>
        </p:nvGraphicFramePr>
        <p:xfrm>
          <a:off x="1371600" y="1905000"/>
          <a:ext cx="6096000" cy="3977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codes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Bits unused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0101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0111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BIT-ALIGNED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The advantage of byte-aligned and word-aligned codes is that they can be coded </a:t>
            </a:r>
            <a:r>
              <a:rPr lang="en-US" sz="2400" dirty="0" smtClean="0"/>
              <a:t>and decoded </a:t>
            </a:r>
            <a:r>
              <a:rPr lang="en-US" sz="2400" dirty="0"/>
              <a:t>quickly. The downside, however, is that they must consume multiples of </a:t>
            </a:r>
            <a:r>
              <a:rPr lang="en-US" sz="2400" dirty="0" smtClean="0"/>
              <a:t>eight bits</a:t>
            </a:r>
            <a:r>
              <a:rPr lang="en-US" sz="2400" dirty="0"/>
              <a:t>, even when fewer bits might </a:t>
            </a:r>
            <a:r>
              <a:rPr lang="en-US" sz="2400" dirty="0" smtClean="0"/>
              <a:t>suffice </a:t>
            </a:r>
            <a:r>
              <a:rPr lang="en-US" sz="2400" dirty="0"/>
              <a:t>(the Simple-9 scheme gets around this </a:t>
            </a:r>
            <a:r>
              <a:rPr lang="en-US" sz="2400" dirty="0" smtClean="0"/>
              <a:t>by packing </a:t>
            </a:r>
            <a:r>
              <a:rPr lang="en-US" sz="2400" dirty="0"/>
              <a:t>multiple integers into a 32-bit word, but even then, bits are often wasted</a:t>
            </a:r>
            <a:r>
              <a:rPr lang="en-US" sz="2400" dirty="0" smtClean="0"/>
              <a:t>). In </a:t>
            </a:r>
            <a:r>
              <a:rPr lang="en-US" sz="2400" dirty="0"/>
              <a:t>bit-aligned codes, on the other hand, code words can occupy any number of </a:t>
            </a:r>
            <a:r>
              <a:rPr lang="en-US" sz="2400" dirty="0" smtClean="0"/>
              <a:t>bits, meaning </a:t>
            </a:r>
            <a:r>
              <a:rPr lang="en-US" sz="2400" dirty="0"/>
              <a:t>that boundaries can fall anywhere. In practice, coding and decoding </a:t>
            </a:r>
            <a:r>
              <a:rPr lang="en-US" sz="2400" dirty="0" smtClean="0"/>
              <a:t>bit-aligned codes require processing.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74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BIT-ALIGNED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7545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One additional challenge with bit-aligned codes is that we need a mechanism </a:t>
            </a:r>
            <a:r>
              <a:rPr lang="en-US" sz="2400" dirty="0" smtClean="0"/>
              <a:t>to delimit </a:t>
            </a:r>
            <a:r>
              <a:rPr lang="en-US" sz="2400" dirty="0"/>
              <a:t>code words, i.e., tell where the last ends and the next begins, since there </a:t>
            </a:r>
            <a:r>
              <a:rPr lang="en-US" sz="2400" dirty="0" smtClean="0"/>
              <a:t>are no </a:t>
            </a:r>
            <a:r>
              <a:rPr lang="en-US" sz="2400" dirty="0"/>
              <a:t>byte boundaries to guide us. To address this issue, most bit-aligned codes are </a:t>
            </a:r>
            <a:r>
              <a:rPr lang="en-US" sz="2400" dirty="0" smtClean="0"/>
              <a:t>so called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prefix </a:t>
            </a:r>
            <a:r>
              <a:rPr lang="en-US" sz="2400" dirty="0">
                <a:solidFill>
                  <a:srgbClr val="FF0000"/>
                </a:solidFill>
              </a:rPr>
              <a:t>codes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confusingly, they are also called </a:t>
            </a:r>
            <a:r>
              <a:rPr lang="en-US" sz="2400" dirty="0" smtClean="0">
                <a:solidFill>
                  <a:srgbClr val="FF0000"/>
                </a:solidFill>
              </a:rPr>
              <a:t>prefix-free </a:t>
            </a:r>
            <a:r>
              <a:rPr lang="en-US" sz="2400" dirty="0">
                <a:solidFill>
                  <a:srgbClr val="FF0000"/>
                </a:solidFill>
              </a:rPr>
              <a:t>codes</a:t>
            </a:r>
            <a:r>
              <a:rPr lang="en-US" sz="2400" dirty="0"/>
              <a:t>), in which no </a:t>
            </a:r>
            <a:r>
              <a:rPr lang="en-US" sz="2400" dirty="0" smtClean="0"/>
              <a:t>valid code </a:t>
            </a:r>
            <a:r>
              <a:rPr lang="en-US" sz="2400" dirty="0"/>
              <a:t>word is a </a:t>
            </a:r>
            <a:r>
              <a:rPr lang="en-US" sz="2400" dirty="0" smtClean="0"/>
              <a:t>prefix </a:t>
            </a:r>
            <a:r>
              <a:rPr lang="en-US" sz="2400" dirty="0"/>
              <a:t>of any other valid code word. For example, coding </a:t>
            </a:r>
            <a:r>
              <a:rPr lang="en-US" sz="2400" dirty="0" smtClean="0"/>
              <a:t>{0, 1, 2} with {0</a:t>
            </a:r>
            <a:r>
              <a:rPr lang="en-US" sz="2400" dirty="0"/>
              <a:t>,</a:t>
            </a:r>
            <a:r>
              <a:rPr lang="en-US" sz="2400" dirty="0" smtClean="0"/>
              <a:t> 1, 01} </a:t>
            </a:r>
            <a:r>
              <a:rPr lang="en-US" sz="2400" dirty="0"/>
              <a:t>is not a valid </a:t>
            </a:r>
            <a:r>
              <a:rPr lang="en-US" sz="2400" dirty="0" smtClean="0"/>
              <a:t>prefix </a:t>
            </a:r>
            <a:r>
              <a:rPr lang="en-US" sz="2400" dirty="0"/>
              <a:t>code, since </a:t>
            </a:r>
            <a:r>
              <a:rPr lang="en-US" sz="2400" dirty="0" smtClean="0"/>
              <a:t>0 (one of the codes) </a:t>
            </a:r>
            <a:r>
              <a:rPr lang="en-US" sz="2400" dirty="0"/>
              <a:t>is a </a:t>
            </a:r>
            <a:r>
              <a:rPr lang="en-US" sz="2400" dirty="0" smtClean="0"/>
              <a:t>prefix </a:t>
            </a:r>
            <a:r>
              <a:rPr lang="en-US" sz="2400" dirty="0"/>
              <a:t>of </a:t>
            </a:r>
            <a:r>
              <a:rPr lang="en-US" sz="2400" dirty="0" smtClean="0"/>
              <a:t>01 (another code), </a:t>
            </a:r>
            <a:r>
              <a:rPr lang="en-US" sz="2400" dirty="0"/>
              <a:t>and so we can't tell if 01 </a:t>
            </a:r>
            <a:r>
              <a:rPr lang="en-US" sz="2400" dirty="0" smtClean="0"/>
              <a:t>is two </a:t>
            </a:r>
            <a:r>
              <a:rPr lang="en-US" sz="2400" dirty="0"/>
              <a:t>code words or one. On the other hand, </a:t>
            </a:r>
            <a:r>
              <a:rPr lang="en-US" sz="2400" dirty="0" smtClean="0"/>
              <a:t>{00</a:t>
            </a:r>
            <a:r>
              <a:rPr lang="en-US" sz="2400" dirty="0"/>
              <a:t>,</a:t>
            </a:r>
            <a:r>
              <a:rPr lang="en-US" sz="2400" dirty="0" smtClean="0"/>
              <a:t> 01, 1} is </a:t>
            </a:r>
            <a:r>
              <a:rPr lang="en-US" sz="2400" dirty="0"/>
              <a:t>a valid </a:t>
            </a:r>
            <a:r>
              <a:rPr lang="en-US" sz="2400" dirty="0" smtClean="0"/>
              <a:t>prefix </a:t>
            </a:r>
            <a:r>
              <a:rPr lang="en-US" sz="2400" dirty="0"/>
              <a:t>code, such </a:t>
            </a:r>
            <a:r>
              <a:rPr lang="en-US" sz="2400" dirty="0" smtClean="0"/>
              <a:t>that a </a:t>
            </a:r>
            <a:r>
              <a:rPr lang="en-US" sz="2400" dirty="0"/>
              <a:t>sequence of bits</a:t>
            </a:r>
            <a:r>
              <a:rPr lang="en-US" sz="2400" dirty="0" smtClean="0"/>
              <a:t>: 0001101001010100 can </a:t>
            </a:r>
            <a:r>
              <a:rPr lang="en-US" sz="2400" dirty="0"/>
              <a:t>be unambiguously segmented </a:t>
            </a:r>
            <a:r>
              <a:rPr lang="en-US" sz="2400" dirty="0" smtClean="0"/>
              <a:t>into:  00 </a:t>
            </a:r>
            <a:r>
              <a:rPr lang="en-US" sz="2400" dirty="0"/>
              <a:t>01 1 01 00 1 01 01 </a:t>
            </a:r>
            <a:r>
              <a:rPr lang="en-US" sz="2400" dirty="0" smtClean="0"/>
              <a:t>00 </a:t>
            </a:r>
            <a:r>
              <a:rPr lang="en-US" sz="2400" dirty="0"/>
              <a:t>and decoded without any additional delimiters.</a:t>
            </a:r>
          </a:p>
        </p:txBody>
      </p:sp>
    </p:spTree>
    <p:extLst>
      <p:ext uri="{BB962C8B-B14F-4D97-AF65-F5344CB8AC3E}">
        <p14:creationId xmlns:p14="http://schemas.microsoft.com/office/powerpoint/2010/main" val="4708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BIT-ALIGNED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One of the simplest </a:t>
            </a:r>
            <a:r>
              <a:rPr lang="en-US" sz="2800" dirty="0" smtClean="0"/>
              <a:t>prefix </a:t>
            </a:r>
            <a:r>
              <a:rPr lang="en-US" sz="2800" dirty="0"/>
              <a:t>codes is the </a:t>
            </a:r>
            <a:r>
              <a:rPr lang="en-US" sz="2800" dirty="0">
                <a:solidFill>
                  <a:srgbClr val="FF0000"/>
                </a:solidFill>
              </a:rPr>
              <a:t>unary code</a:t>
            </a:r>
            <a:r>
              <a:rPr lang="en-US" sz="2800" dirty="0"/>
              <a:t>. An integer x &gt; 0 is coded as x -</a:t>
            </a:r>
            <a:r>
              <a:rPr lang="en-US" sz="2800" dirty="0" smtClean="0"/>
              <a:t> </a:t>
            </a:r>
            <a:r>
              <a:rPr lang="en-US" sz="2800" dirty="0"/>
              <a:t>1 one bits followed by a zero bit. Note that unary codes do not allow the </a:t>
            </a:r>
            <a:r>
              <a:rPr lang="en-US" sz="2800" dirty="0" smtClean="0"/>
              <a:t>representation </a:t>
            </a:r>
            <a:r>
              <a:rPr lang="en-US" sz="2800" dirty="0"/>
              <a:t>of zero, which is </a:t>
            </a:r>
            <a:r>
              <a:rPr lang="en-US" sz="2800" dirty="0" smtClean="0"/>
              <a:t>fine </a:t>
            </a:r>
            <a:r>
              <a:rPr lang="en-US" sz="2800" dirty="0"/>
              <a:t>since d-gaps and term frequencies should never be </a:t>
            </a:r>
            <a:r>
              <a:rPr lang="en-US" sz="2800" dirty="0" smtClean="0"/>
              <a:t>zero. </a:t>
            </a:r>
            <a:r>
              <a:rPr lang="en-US" sz="2800" dirty="0"/>
              <a:t>As </a:t>
            </a:r>
            <a:r>
              <a:rPr lang="en-US" sz="2800" dirty="0" smtClean="0"/>
              <a:t>an example</a:t>
            </a:r>
            <a:r>
              <a:rPr lang="en-US" sz="2800" dirty="0"/>
              <a:t>, 4 in unary code is 1110. With unary code we can code x in x bits, </a:t>
            </a:r>
            <a:r>
              <a:rPr lang="en-US" sz="2800" dirty="0" smtClean="0"/>
              <a:t>which although </a:t>
            </a:r>
            <a:r>
              <a:rPr lang="en-US" sz="2800" dirty="0"/>
              <a:t>economical for small values, becomes </a:t>
            </a:r>
            <a:r>
              <a:rPr lang="en-US" sz="2800" dirty="0" smtClean="0"/>
              <a:t>inefficient </a:t>
            </a:r>
            <a:r>
              <a:rPr lang="en-US" sz="2800" dirty="0"/>
              <a:t>for even moderately </a:t>
            </a:r>
            <a:r>
              <a:rPr lang="en-US" sz="2800" dirty="0" smtClean="0"/>
              <a:t>large values</a:t>
            </a:r>
            <a:r>
              <a:rPr lang="en-US" sz="2800" dirty="0"/>
              <a:t>. Unary codes are rarely used by themselves, but form a component of </a:t>
            </a:r>
            <a:r>
              <a:rPr lang="en-US" sz="2800" dirty="0" smtClean="0"/>
              <a:t>other coding </a:t>
            </a:r>
            <a:r>
              <a:rPr lang="en-US" sz="2800" dirty="0"/>
              <a:t>schemes. </a:t>
            </a:r>
          </a:p>
        </p:txBody>
      </p:sp>
    </p:spTree>
    <p:extLst>
      <p:ext uri="{BB962C8B-B14F-4D97-AF65-F5344CB8AC3E}">
        <p14:creationId xmlns:p14="http://schemas.microsoft.com/office/powerpoint/2010/main" val="118005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However</a:t>
            </a:r>
            <a:r>
              <a:rPr lang="en-US" sz="2400" dirty="0"/>
              <a:t>, even for rapidly changing sites, it is </a:t>
            </a:r>
            <a:r>
              <a:rPr lang="en-US" sz="2400" dirty="0" smtClean="0"/>
              <a:t>usually tolerable </a:t>
            </a:r>
            <a:r>
              <a:rPr lang="en-US" sz="2400" dirty="0"/>
              <a:t>to have a delay of a few minutes until content is searchable. Furthermore, </a:t>
            </a:r>
            <a:r>
              <a:rPr lang="en-US" sz="2400" dirty="0" smtClean="0"/>
              <a:t>since the </a:t>
            </a:r>
            <a:r>
              <a:rPr lang="en-US" sz="2400" dirty="0"/>
              <a:t>amount of content that changes rapidly is relatively small, running smaller-scale </a:t>
            </a:r>
            <a:r>
              <a:rPr lang="en-US" sz="2400" dirty="0" smtClean="0"/>
              <a:t>index updates </a:t>
            </a:r>
            <a:r>
              <a:rPr lang="en-US" sz="2400" dirty="0"/>
              <a:t>at greater frequencies is usually an adequate </a:t>
            </a:r>
            <a:r>
              <a:rPr lang="en-US" sz="2400" dirty="0" smtClean="0"/>
              <a:t>solution. Retrieval</a:t>
            </a:r>
            <a:r>
              <a:rPr lang="en-US" sz="2400" dirty="0"/>
              <a:t>, on the</a:t>
            </a:r>
            <a:r>
              <a:rPr lang="en-US" sz="2400" dirty="0" smtClean="0"/>
              <a:t> </a:t>
            </a:r>
            <a:r>
              <a:rPr lang="en-US" sz="2400" dirty="0"/>
              <a:t>other hand, is an online problem that demands sub-second response time. </a:t>
            </a:r>
            <a:r>
              <a:rPr lang="en-US" sz="2400" dirty="0" smtClean="0"/>
              <a:t>Individual users </a:t>
            </a:r>
            <a:r>
              <a:rPr lang="en-US" sz="2400" dirty="0"/>
              <a:t>expect low query latencies, but query throughput is equally important since </a:t>
            </a:r>
            <a:r>
              <a:rPr lang="en-US" sz="2400" dirty="0" smtClean="0"/>
              <a:t>a retrieval </a:t>
            </a:r>
            <a:r>
              <a:rPr lang="en-US" sz="2400" dirty="0"/>
              <a:t>engine must usually serve many users concurrently. Furthermore, query </a:t>
            </a:r>
            <a:r>
              <a:rPr lang="en-US" sz="2400" dirty="0" smtClean="0"/>
              <a:t>loads are </a:t>
            </a:r>
            <a:r>
              <a:rPr lang="en-US" sz="2400" dirty="0"/>
              <a:t>highly variable, depending on the time of day, and can exhibit </a:t>
            </a:r>
            <a:r>
              <a:rPr lang="en-US" sz="2400" dirty="0" smtClean="0"/>
              <a:t>“spikey</a:t>
            </a:r>
            <a:r>
              <a:rPr lang="en-US" sz="2400" dirty="0"/>
              <a:t>" </a:t>
            </a:r>
            <a:r>
              <a:rPr lang="en-US" sz="2400" dirty="0" smtClean="0"/>
              <a:t>behavior due </a:t>
            </a:r>
            <a:r>
              <a:rPr lang="en-US" sz="2400" dirty="0"/>
              <a:t>to special circumstances (e.g., a breaking </a:t>
            </a:r>
            <a:r>
              <a:rPr lang="en-US" sz="2400" dirty="0" smtClean="0"/>
              <a:t>news). </a:t>
            </a:r>
            <a:r>
              <a:rPr lang="en-US" sz="2400" dirty="0"/>
              <a:t>On the other hand, resource consumption for the </a:t>
            </a:r>
            <a:r>
              <a:rPr lang="en-US" sz="2400" dirty="0" smtClean="0"/>
              <a:t>indexing problem </a:t>
            </a:r>
            <a:r>
              <a:rPr lang="en-US" sz="2400" dirty="0"/>
              <a:t>is more predictable</a:t>
            </a:r>
          </a:p>
        </p:txBody>
      </p:sp>
    </p:spTree>
    <p:extLst>
      <p:ext uri="{BB962C8B-B14F-4D97-AF65-F5344CB8AC3E}">
        <p14:creationId xmlns:p14="http://schemas.microsoft.com/office/powerpoint/2010/main" val="229303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BIT-ALIGNED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Elias </a:t>
            </a:r>
            <a:r>
              <a:rPr lang="en-US" sz="3600" dirty="0" smtClean="0">
                <a:solidFill>
                  <a:srgbClr val="FF0000"/>
                </a:solidFill>
                <a:latin typeface="Symbol" panose="05050102010706020507" pitchFamily="18" charset="2"/>
              </a:rPr>
              <a:t>g</a:t>
            </a:r>
            <a:r>
              <a:rPr lang="en-US" sz="2800" dirty="0" smtClean="0"/>
              <a:t> code </a:t>
            </a:r>
            <a:r>
              <a:rPr lang="en-US" sz="2800" dirty="0"/>
              <a:t>is an </a:t>
            </a:r>
            <a:r>
              <a:rPr lang="en-US" sz="2800" dirty="0" smtClean="0"/>
              <a:t>efficient </a:t>
            </a:r>
            <a:r>
              <a:rPr lang="en-US" sz="2800" dirty="0"/>
              <a:t>coding scheme that is widely used in practice. An </a:t>
            </a:r>
            <a:r>
              <a:rPr lang="en-US" sz="2800" dirty="0" smtClean="0"/>
              <a:t>integer x </a:t>
            </a:r>
            <a:r>
              <a:rPr lang="en-US" sz="2800" dirty="0"/>
              <a:t>&gt; 0 is broken into two components, 1 + </a:t>
            </a:r>
            <a:r>
              <a:rPr lang="en-US" sz="2800" dirty="0">
                <a:latin typeface="Symbol" panose="05050102010706020507" pitchFamily="18" charset="2"/>
              </a:rPr>
              <a:t>ë</a:t>
            </a:r>
            <a:r>
              <a:rPr lang="en-US" sz="2800" dirty="0" smtClean="0"/>
              <a:t>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 err="1" smtClean="0"/>
              <a:t>x</a:t>
            </a:r>
            <a:r>
              <a:rPr lang="en-US" sz="2800" dirty="0" err="1" smtClean="0">
                <a:latin typeface="Symbol" panose="05050102010706020507" pitchFamily="18" charset="2"/>
              </a:rPr>
              <a:t>û</a:t>
            </a:r>
            <a:r>
              <a:rPr lang="en-US" sz="2800" dirty="0">
                <a:latin typeface="Symbol" panose="05050102010706020507" pitchFamily="18" charset="2"/>
              </a:rPr>
              <a:t> </a:t>
            </a:r>
            <a:r>
              <a:rPr lang="en-US" sz="2800" dirty="0" smtClean="0"/>
              <a:t>(= </a:t>
            </a:r>
            <a:r>
              <a:rPr lang="en-US" sz="2800" dirty="0"/>
              <a:t>n, the length), which is coded </a:t>
            </a:r>
            <a:r>
              <a:rPr lang="en-US" sz="2800" dirty="0" smtClean="0"/>
              <a:t>in unary </a:t>
            </a:r>
            <a:r>
              <a:rPr lang="en-US" sz="2800" dirty="0"/>
              <a:t>code, and x </a:t>
            </a:r>
            <a:r>
              <a:rPr lang="en-US" sz="2800" dirty="0" smtClean="0"/>
              <a:t>- 2</a:t>
            </a:r>
            <a:r>
              <a:rPr lang="en-US" sz="2800" dirty="0">
                <a:latin typeface="Symbol" panose="05050102010706020507" pitchFamily="18" charset="2"/>
              </a:rPr>
              <a:t> </a:t>
            </a:r>
            <a:r>
              <a:rPr lang="en-US" sz="2800" baseline="30000" dirty="0">
                <a:latin typeface="Symbol" panose="05050102010706020507" pitchFamily="18" charset="2"/>
              </a:rPr>
              <a:t>ë</a:t>
            </a:r>
            <a:r>
              <a:rPr lang="en-US" sz="2800" baseline="30000" dirty="0"/>
              <a:t>log</a:t>
            </a:r>
            <a:r>
              <a:rPr lang="en-US" sz="2800" baseline="-5000" dirty="0"/>
              <a:t>2</a:t>
            </a:r>
            <a:r>
              <a:rPr lang="en-US" sz="2800" baseline="30000" dirty="0"/>
              <a:t> </a:t>
            </a:r>
            <a:r>
              <a:rPr lang="en-US" sz="2800" baseline="30000" dirty="0" err="1" smtClean="0"/>
              <a:t>x</a:t>
            </a:r>
            <a:r>
              <a:rPr lang="en-US" sz="2800" baseline="30000" dirty="0" err="1" smtClean="0">
                <a:latin typeface="Symbol" panose="05050102010706020507" pitchFamily="18" charset="2"/>
              </a:rPr>
              <a:t>û</a:t>
            </a:r>
            <a:r>
              <a:rPr lang="en-US" sz="2800" baseline="30000" dirty="0" smtClean="0"/>
              <a:t> </a:t>
            </a:r>
            <a:r>
              <a:rPr lang="en-US" sz="2800" dirty="0"/>
              <a:t>(= r, the remainder), which is in </a:t>
            </a:r>
            <a:r>
              <a:rPr lang="en-US" sz="2800" dirty="0" smtClean="0"/>
              <a:t>binary. The unary component </a:t>
            </a:r>
            <a:r>
              <a:rPr lang="en-US" sz="2800" dirty="0"/>
              <a:t>n </a:t>
            </a:r>
            <a:r>
              <a:rPr lang="en-US" sz="2800" dirty="0" smtClean="0"/>
              <a:t>specifies </a:t>
            </a:r>
            <a:r>
              <a:rPr lang="en-US" sz="2800" dirty="0"/>
              <a:t>the number of bits required to code x, and the binary </a:t>
            </a:r>
            <a:r>
              <a:rPr lang="en-US" sz="2800" dirty="0" smtClean="0"/>
              <a:t>component codes </a:t>
            </a:r>
            <a:r>
              <a:rPr lang="en-US" sz="2800" dirty="0"/>
              <a:t>the remainder r in n </a:t>
            </a:r>
            <a:r>
              <a:rPr lang="en-US" sz="2800" dirty="0" smtClean="0"/>
              <a:t>- </a:t>
            </a:r>
            <a:r>
              <a:rPr lang="en-US" sz="2800" dirty="0"/>
              <a:t>1 bits. As an example, consider x = </a:t>
            </a:r>
            <a:r>
              <a:rPr lang="en-US" sz="2800" dirty="0" smtClean="0"/>
              <a:t>10. </a:t>
            </a:r>
            <a:r>
              <a:rPr lang="en-US" sz="2800" dirty="0"/>
              <a:t>1 + </a:t>
            </a:r>
            <a:r>
              <a:rPr lang="en-US" sz="2800" dirty="0" smtClean="0">
                <a:latin typeface="Symbol" panose="05050102010706020507" pitchFamily="18" charset="2"/>
              </a:rPr>
              <a:t>ë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 smtClean="0"/>
              <a:t> 10</a:t>
            </a:r>
            <a:r>
              <a:rPr lang="en-US" sz="2800" dirty="0" smtClean="0">
                <a:latin typeface="Symbol" panose="05050102010706020507" pitchFamily="18" charset="2"/>
              </a:rPr>
              <a:t>û </a:t>
            </a:r>
            <a:r>
              <a:rPr lang="en-US" sz="2800" dirty="0" smtClean="0"/>
              <a:t>=</a:t>
            </a:r>
            <a:r>
              <a:rPr lang="en-US" sz="2800" dirty="0"/>
              <a:t> </a:t>
            </a:r>
            <a:r>
              <a:rPr lang="en-US" sz="2800" dirty="0" smtClean="0"/>
              <a:t>4</a:t>
            </a:r>
            <a:r>
              <a:rPr lang="en-US" sz="2800" dirty="0"/>
              <a:t>, which is </a:t>
            </a:r>
            <a:r>
              <a:rPr lang="en-US" sz="2800" dirty="0" smtClean="0"/>
              <a:t>1110 in unary code. The </a:t>
            </a:r>
            <a:r>
              <a:rPr lang="en-US" sz="2800" dirty="0"/>
              <a:t>binary component codes x -</a:t>
            </a:r>
            <a:r>
              <a:rPr lang="en-US" sz="2800" dirty="0" smtClean="0"/>
              <a:t> </a:t>
            </a:r>
            <a:r>
              <a:rPr lang="en-US" sz="2800" dirty="0"/>
              <a:t>2</a:t>
            </a:r>
            <a:r>
              <a:rPr lang="en-US" sz="2800" dirty="0">
                <a:latin typeface="Symbol" panose="05050102010706020507" pitchFamily="18" charset="2"/>
              </a:rPr>
              <a:t> </a:t>
            </a:r>
            <a:r>
              <a:rPr lang="en-US" sz="2800" baseline="30000" dirty="0">
                <a:latin typeface="Symbol" panose="05050102010706020507" pitchFamily="18" charset="2"/>
              </a:rPr>
              <a:t>ë</a:t>
            </a:r>
            <a:r>
              <a:rPr lang="en-US" sz="2800" baseline="30000" dirty="0"/>
              <a:t>log</a:t>
            </a:r>
            <a:r>
              <a:rPr lang="en-US" sz="2800" baseline="-5000" dirty="0"/>
              <a:t>2</a:t>
            </a:r>
            <a:r>
              <a:rPr lang="en-US" sz="2800" baseline="30000" dirty="0"/>
              <a:t> </a:t>
            </a:r>
            <a:r>
              <a:rPr lang="en-US" sz="2800" baseline="30000" dirty="0" smtClean="0"/>
              <a:t>10</a:t>
            </a:r>
            <a:r>
              <a:rPr lang="en-US" sz="2800" baseline="30000" dirty="0" smtClean="0">
                <a:latin typeface="Symbol" panose="05050102010706020507" pitchFamily="18" charset="2"/>
              </a:rPr>
              <a:t>û</a:t>
            </a:r>
            <a:r>
              <a:rPr lang="en-US" sz="2800" dirty="0" smtClean="0"/>
              <a:t>  = 10 – 8 = 2 is coded in </a:t>
            </a:r>
            <a:r>
              <a:rPr lang="en-US" sz="2800" dirty="0"/>
              <a:t>4 </a:t>
            </a:r>
            <a:r>
              <a:rPr lang="en-US" sz="2800" dirty="0" smtClean="0"/>
              <a:t>- </a:t>
            </a:r>
            <a:r>
              <a:rPr lang="en-US" sz="2800" dirty="0"/>
              <a:t>1 = 3 bits, which is</a:t>
            </a:r>
          </a:p>
          <a:p>
            <a:pPr marL="0" indent="0">
              <a:buNone/>
            </a:pPr>
            <a:r>
              <a:rPr lang="en-US" sz="2800" dirty="0"/>
              <a:t>010. Putting both together, we arrive at </a:t>
            </a:r>
            <a:r>
              <a:rPr lang="en-US" sz="2800" dirty="0" smtClean="0"/>
              <a:t>1110010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838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BIT-ALIGNED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7545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I</a:t>
            </a:r>
            <a:r>
              <a:rPr lang="en-US" sz="2800" dirty="0" smtClean="0"/>
              <a:t>t </a:t>
            </a:r>
            <a:r>
              <a:rPr lang="en-US" sz="2800" dirty="0"/>
              <a:t>is easy to unambiguously decode a bit stream of  </a:t>
            </a:r>
            <a:r>
              <a:rPr lang="en-US" sz="2800" dirty="0" smtClean="0"/>
              <a:t>codes.</a:t>
            </a:r>
            <a:r>
              <a:rPr lang="en-US" sz="2800" dirty="0"/>
              <a:t> </a:t>
            </a:r>
            <a:r>
              <a:rPr lang="en-US" sz="2800" dirty="0" smtClean="0"/>
              <a:t>First</a:t>
            </a:r>
            <a:r>
              <a:rPr lang="en-US" sz="2800" dirty="0"/>
              <a:t>, we read a unary code n</a:t>
            </a:r>
            <a:r>
              <a:rPr lang="en-US" sz="2800" dirty="0" smtClean="0"/>
              <a:t>, </a:t>
            </a:r>
            <a:r>
              <a:rPr lang="en-US" sz="2800" dirty="0"/>
              <a:t>which is a </a:t>
            </a:r>
            <a:r>
              <a:rPr lang="en-US" sz="2800" dirty="0" smtClean="0"/>
              <a:t>prefix </a:t>
            </a:r>
            <a:r>
              <a:rPr lang="en-US" sz="2800" dirty="0"/>
              <a:t>code. This tells us that the </a:t>
            </a:r>
            <a:r>
              <a:rPr lang="en-US" sz="2800" dirty="0" smtClean="0"/>
              <a:t>binary portion is </a:t>
            </a:r>
            <a:r>
              <a:rPr lang="en-US" sz="2800" dirty="0"/>
              <a:t>n</a:t>
            </a:r>
            <a:r>
              <a:rPr lang="en-US" sz="2800" dirty="0" smtClean="0"/>
              <a:t> - 1 </a:t>
            </a:r>
            <a:r>
              <a:rPr lang="en-US" sz="2800" dirty="0"/>
              <a:t>bits, which we then read as r</a:t>
            </a:r>
            <a:r>
              <a:rPr lang="en-US" sz="2800" dirty="0" smtClean="0"/>
              <a:t>. Thus x is computed as 2</a:t>
            </a:r>
            <a:r>
              <a:rPr lang="en-US" sz="2800" baseline="30000" dirty="0"/>
              <a:t>n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 </a:t>
            </a:r>
            <a:r>
              <a:rPr lang="en-US" sz="2800" dirty="0"/>
              <a:t>+ r</a:t>
            </a:r>
            <a:r>
              <a:rPr lang="en-US" sz="2800" dirty="0" smtClean="0"/>
              <a:t>. </a:t>
            </a:r>
            <a:r>
              <a:rPr lang="en-US" sz="2800" dirty="0"/>
              <a:t>For x &lt; 16,  codes occupy less than a full byte, which makes them </a:t>
            </a:r>
            <a:r>
              <a:rPr lang="en-US" sz="2800" dirty="0" smtClean="0"/>
              <a:t>more compact </a:t>
            </a:r>
            <a:r>
              <a:rPr lang="en-US" sz="2800" dirty="0"/>
              <a:t>than variable-length integer codes. Since </a:t>
            </a:r>
            <a:r>
              <a:rPr lang="en-US" sz="2800" dirty="0" smtClean="0"/>
              <a:t>term frequencies </a:t>
            </a:r>
            <a:r>
              <a:rPr lang="en-US" sz="2800" dirty="0"/>
              <a:t>for the most part </a:t>
            </a:r>
            <a:r>
              <a:rPr lang="en-US" sz="2800" dirty="0" smtClean="0"/>
              <a:t>are relatively </a:t>
            </a:r>
            <a:r>
              <a:rPr lang="en-US" sz="2800" dirty="0"/>
              <a:t>small, </a:t>
            </a:r>
            <a:r>
              <a:rPr lang="en-US" sz="2800" dirty="0">
                <a:latin typeface="Symbol" panose="05050102010706020507" pitchFamily="18" charset="2"/>
              </a:rPr>
              <a:t>g</a:t>
            </a:r>
            <a:r>
              <a:rPr lang="en-US" sz="2800" dirty="0" smtClean="0"/>
              <a:t> </a:t>
            </a:r>
            <a:r>
              <a:rPr lang="en-US" sz="2800" dirty="0"/>
              <a:t>codes make sense for them and can yield </a:t>
            </a:r>
            <a:r>
              <a:rPr lang="en-US" sz="2800" dirty="0" smtClean="0"/>
              <a:t>substantial space savings.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99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7545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It should be fairly obvious that serving the search needs of a large number </a:t>
            </a:r>
            <a:r>
              <a:rPr lang="en-US" sz="2400" dirty="0" smtClean="0"/>
              <a:t>of users</a:t>
            </a:r>
            <a:r>
              <a:rPr lang="en-US" sz="2400" dirty="0"/>
              <a:t>, each of whom demand sub-second response times, is beyond the capabilities </a:t>
            </a:r>
            <a:r>
              <a:rPr lang="en-US" sz="2400" dirty="0" smtClean="0"/>
              <a:t>of any </a:t>
            </a:r>
            <a:r>
              <a:rPr lang="en-US" sz="2400" dirty="0"/>
              <a:t>single machine. The only solution is to distribute retrieval across a large </a:t>
            </a:r>
            <a:r>
              <a:rPr lang="en-US" sz="2400" dirty="0" smtClean="0"/>
              <a:t>number of </a:t>
            </a:r>
            <a:r>
              <a:rPr lang="en-US" sz="2400" dirty="0"/>
              <a:t>machines, which necessitates breaking up the index in some manner.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There </a:t>
            </a:r>
            <a:r>
              <a:rPr lang="en-US" sz="2400" dirty="0"/>
              <a:t>are </a:t>
            </a:r>
            <a:r>
              <a:rPr lang="en-US" sz="2400" dirty="0" smtClean="0"/>
              <a:t>two main </a:t>
            </a:r>
            <a:r>
              <a:rPr lang="en-US" sz="2400" dirty="0"/>
              <a:t>partitioning strategies for distributed retrieval: document partitioning and </a:t>
            </a:r>
            <a:r>
              <a:rPr lang="en-US" sz="2400" dirty="0" smtClean="0"/>
              <a:t>term partitioning</a:t>
            </a:r>
            <a:r>
              <a:rPr lang="en-US" sz="2400" dirty="0"/>
              <a:t>. Under document partitioning, the entire collection is broken up into </a:t>
            </a:r>
            <a:r>
              <a:rPr lang="en-US" sz="2400" dirty="0" smtClean="0"/>
              <a:t>multiple smaller </a:t>
            </a:r>
            <a:r>
              <a:rPr lang="en-US" sz="2400" dirty="0"/>
              <a:t>sub-collections, each of which is assigned to a server. </a:t>
            </a:r>
          </a:p>
        </p:txBody>
      </p:sp>
    </p:spTree>
    <p:extLst>
      <p:ext uri="{BB962C8B-B14F-4D97-AF65-F5344CB8AC3E}">
        <p14:creationId xmlns:p14="http://schemas.microsoft.com/office/powerpoint/2010/main" val="40943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7545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/>
              <a:t>The server </a:t>
            </a:r>
            <a:r>
              <a:rPr lang="en-US" sz="2400" dirty="0"/>
              <a:t>holds the complete index for a subset of the entire collection. This </a:t>
            </a:r>
            <a:r>
              <a:rPr lang="en-US" sz="2400" dirty="0" smtClean="0"/>
              <a:t>corresponds to </a:t>
            </a:r>
            <a:r>
              <a:rPr lang="en-US" sz="2400" dirty="0"/>
              <a:t>partitioning vertically in Figure 4.6. With term partitioning, on the other </a:t>
            </a:r>
            <a:r>
              <a:rPr lang="en-US" sz="2400" dirty="0" smtClean="0"/>
              <a:t>hand, each </a:t>
            </a:r>
            <a:r>
              <a:rPr lang="en-US" sz="2400" dirty="0"/>
              <a:t>server is responsible for a subset of the terms for the entire collection. That is, </a:t>
            </a:r>
            <a:r>
              <a:rPr lang="en-US" sz="2400" dirty="0" smtClean="0"/>
              <a:t>a server </a:t>
            </a:r>
            <a:r>
              <a:rPr lang="en-US" sz="2400" dirty="0"/>
              <a:t>holds the postings for all documents in the collection for a subset of terms. </a:t>
            </a:r>
            <a:r>
              <a:rPr lang="en-US" sz="2400" dirty="0" smtClean="0"/>
              <a:t>This corresponds </a:t>
            </a:r>
            <a:r>
              <a:rPr lang="en-US" sz="2400" dirty="0"/>
              <a:t>to partitioning </a:t>
            </a:r>
            <a:r>
              <a:rPr lang="en-US" sz="2400" dirty="0" smtClean="0"/>
              <a:t>horizontally </a:t>
            </a:r>
            <a:r>
              <a:rPr lang="en-US" sz="2400" dirty="0"/>
              <a:t>in </a:t>
            </a:r>
            <a:r>
              <a:rPr lang="en-US" sz="2400" dirty="0" smtClean="0"/>
              <a:t>Figure </a:t>
            </a:r>
            <a:r>
              <a:rPr lang="en-US" sz="2400" dirty="0"/>
              <a:t>4.6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Figure 4.6: </a:t>
            </a:r>
            <a:r>
              <a:rPr lang="en-US" sz="2400" dirty="0" smtClean="0"/>
              <a:t>Term-document </a:t>
            </a:r>
            <a:r>
              <a:rPr lang="en-US" sz="2400" dirty="0"/>
              <a:t>matrix </a:t>
            </a:r>
            <a:r>
              <a:rPr lang="en-US" sz="2400" dirty="0" smtClean="0"/>
              <a:t>(</a:t>
            </a:r>
            <a:r>
              <a:rPr lang="en-US" sz="2400" dirty="0"/>
              <a:t>nine documents, nine terms</a:t>
            </a:r>
            <a:r>
              <a:rPr lang="en-US" sz="2400" dirty="0" smtClean="0"/>
              <a:t>). illustrating different </a:t>
            </a:r>
            <a:r>
              <a:rPr lang="en-US" sz="2400" dirty="0"/>
              <a:t>partitioning strategies: </a:t>
            </a:r>
            <a:r>
              <a:rPr lang="en-US" sz="2400" dirty="0" smtClean="0"/>
              <a:t>partitioning </a:t>
            </a:r>
            <a:r>
              <a:rPr lang="en-US" sz="2400" dirty="0"/>
              <a:t>vertically (1; 2; 3) corresponds to </a:t>
            </a:r>
            <a:r>
              <a:rPr lang="en-US" sz="2400" dirty="0" smtClean="0"/>
              <a:t>document partitioning</a:t>
            </a:r>
            <a:r>
              <a:rPr lang="en-US" sz="2400" dirty="0"/>
              <a:t>, whereas partitioning horizontally (a; b; c) corresponds to term partitioning</a:t>
            </a:r>
          </a:p>
        </p:txBody>
      </p:sp>
    </p:spTree>
    <p:extLst>
      <p:ext uri="{BB962C8B-B14F-4D97-AF65-F5344CB8AC3E}">
        <p14:creationId xmlns:p14="http://schemas.microsoft.com/office/powerpoint/2010/main" val="369309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334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238750" cy="443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5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7545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Document and term partitioning require </a:t>
            </a:r>
            <a:r>
              <a:rPr lang="en-US" sz="2400" dirty="0" smtClean="0"/>
              <a:t>different </a:t>
            </a:r>
            <a:r>
              <a:rPr lang="en-US" sz="2400" dirty="0"/>
              <a:t>retrieval strategies and </a:t>
            </a:r>
            <a:r>
              <a:rPr lang="en-US" sz="2400" dirty="0" smtClean="0"/>
              <a:t>represent different tradeoffs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 smtClean="0"/>
              <a:t>Retrieval </a:t>
            </a:r>
            <a:r>
              <a:rPr lang="en-US" sz="2400" dirty="0"/>
              <a:t>under document partitioning involves a query broker, </a:t>
            </a:r>
            <a:r>
              <a:rPr lang="en-US" sz="2400" dirty="0" smtClean="0"/>
              <a:t>which forwards </a:t>
            </a:r>
            <a:r>
              <a:rPr lang="en-US" sz="2400" dirty="0"/>
              <a:t>the user's query to all partition servers, merges partial results from each, </a:t>
            </a:r>
            <a:r>
              <a:rPr lang="en-US" sz="2400" dirty="0" smtClean="0"/>
              <a:t>and then </a:t>
            </a:r>
            <a:r>
              <a:rPr lang="en-US" sz="2400" dirty="0"/>
              <a:t>returns the </a:t>
            </a:r>
            <a:r>
              <a:rPr lang="en-US" sz="2400" dirty="0" smtClean="0"/>
              <a:t>final </a:t>
            </a:r>
            <a:r>
              <a:rPr lang="en-US" sz="2400" dirty="0"/>
              <a:t>results to the user. With this architecture, searching the </a:t>
            </a:r>
            <a:r>
              <a:rPr lang="en-US" sz="2400" dirty="0" smtClean="0"/>
              <a:t>entire collection </a:t>
            </a:r>
            <a:r>
              <a:rPr lang="en-US" sz="2400" dirty="0"/>
              <a:t>requires that the query be processed by every partition server. </a:t>
            </a:r>
            <a:r>
              <a:rPr lang="en-US" sz="2400" dirty="0" smtClean="0"/>
              <a:t>However, since </a:t>
            </a:r>
            <a:r>
              <a:rPr lang="en-US" sz="2400" dirty="0"/>
              <a:t>each partition operates independently and traverses postings in parallel, </a:t>
            </a:r>
            <a:r>
              <a:rPr lang="en-US" sz="2400" dirty="0" smtClean="0"/>
              <a:t>document partitioning </a:t>
            </a:r>
            <a:r>
              <a:rPr lang="en-US" sz="2400" dirty="0"/>
              <a:t>typically yields shorter query </a:t>
            </a:r>
            <a:r>
              <a:rPr lang="en-US" sz="2400" dirty="0" smtClean="0"/>
              <a:t>latencies.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34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7545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In general, studies have shown that document partitioning is a better </a:t>
            </a:r>
            <a:r>
              <a:rPr lang="en-US" sz="2400" dirty="0" smtClean="0"/>
              <a:t>strategy overall </a:t>
            </a:r>
            <a:r>
              <a:rPr lang="en-US" sz="2400" dirty="0"/>
              <a:t>[109], and this is the strategy adopted by Google [16]. Furthermore, it is </a:t>
            </a:r>
            <a:r>
              <a:rPr lang="en-US" sz="2400" dirty="0" smtClean="0"/>
              <a:t>known that </a:t>
            </a:r>
            <a:r>
              <a:rPr lang="en-US" sz="2400" dirty="0"/>
              <a:t>Google maintains its indexes in memory (although this is certainly not the common</a:t>
            </a:r>
          </a:p>
          <a:p>
            <a:pPr marL="0" indent="0" algn="just">
              <a:buNone/>
            </a:pPr>
            <a:r>
              <a:rPr lang="en-US" sz="2400" dirty="0"/>
              <a:t>case for search engines in general). One key advantage of document partitioning </a:t>
            </a:r>
            <a:r>
              <a:rPr lang="en-US" sz="2400" dirty="0" smtClean="0"/>
              <a:t>is that </a:t>
            </a:r>
            <a:r>
              <a:rPr lang="en-US" sz="2400" dirty="0"/>
              <a:t>result quality degrades gracefully with machine failures. Partition servers that </a:t>
            </a:r>
            <a:r>
              <a:rPr lang="en-US" sz="2400" dirty="0" smtClean="0"/>
              <a:t>are offline </a:t>
            </a:r>
            <a:r>
              <a:rPr lang="en-US" sz="2400" dirty="0"/>
              <a:t>will simply fail to deliver results for their subsets of the collection. With </a:t>
            </a:r>
            <a:r>
              <a:rPr lang="en-US" sz="2400" dirty="0" smtClean="0"/>
              <a:t>sufficient</a:t>
            </a:r>
            <a:r>
              <a:rPr lang="en-US" sz="2400" dirty="0"/>
              <a:t> </a:t>
            </a:r>
            <a:r>
              <a:rPr lang="en-US" sz="2400" dirty="0" smtClean="0"/>
              <a:t>partitions</a:t>
            </a:r>
            <a:r>
              <a:rPr lang="en-US" sz="2400" dirty="0"/>
              <a:t>, users might not even be aware that documents are missing. 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884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/>
              <a:t>Before building inverted indexes, we must </a:t>
            </a:r>
            <a:r>
              <a:rPr lang="en-US" sz="2400" dirty="0" smtClean="0"/>
              <a:t>first </a:t>
            </a:r>
            <a:r>
              <a:rPr lang="en-US" sz="2400" dirty="0"/>
              <a:t>acquire the document collection </a:t>
            </a:r>
            <a:r>
              <a:rPr lang="en-US" sz="2400" dirty="0" smtClean="0"/>
              <a:t>over which </a:t>
            </a:r>
            <a:r>
              <a:rPr lang="en-US" sz="2400" dirty="0"/>
              <a:t>these indexes are to be built. In academia and for research purposes, this </a:t>
            </a:r>
            <a:r>
              <a:rPr lang="en-US" sz="2400" dirty="0" smtClean="0"/>
              <a:t>can be </a:t>
            </a:r>
            <a:r>
              <a:rPr lang="en-US" sz="2400" dirty="0"/>
              <a:t>relatively straightforward. Standard collections for information retrieval research </a:t>
            </a:r>
            <a:r>
              <a:rPr lang="en-US" sz="2400" dirty="0" smtClean="0"/>
              <a:t>are widely </a:t>
            </a:r>
            <a:r>
              <a:rPr lang="en-US" sz="2400" dirty="0"/>
              <a:t>available for a variety of genres ranging from blogs to newswire text. For </a:t>
            </a:r>
            <a:r>
              <a:rPr lang="en-US" sz="2400" dirty="0" smtClean="0"/>
              <a:t>researchers who </a:t>
            </a:r>
            <a:r>
              <a:rPr lang="en-US" sz="2400" dirty="0"/>
              <a:t>wish to explore web-scale retrieval, there is the ClueWeb09 </a:t>
            </a:r>
            <a:r>
              <a:rPr lang="en-US" sz="2400" dirty="0" smtClean="0"/>
              <a:t>collection that </a:t>
            </a:r>
            <a:r>
              <a:rPr lang="en-US" sz="2400" dirty="0"/>
              <a:t>contains one billion web pages in ten languages (totaling 25 terabytes) crawled </a:t>
            </a:r>
            <a:r>
              <a:rPr lang="en-US" sz="2400" dirty="0" smtClean="0"/>
              <a:t>by Carnegie </a:t>
            </a:r>
            <a:r>
              <a:rPr lang="en-US" sz="2400" dirty="0"/>
              <a:t>Mellon University in early 2009</a:t>
            </a:r>
            <a:r>
              <a:rPr lang="en-US" sz="2400" dirty="0" smtClean="0"/>
              <a:t>. </a:t>
            </a:r>
            <a:r>
              <a:rPr lang="en-US" sz="2400" dirty="0"/>
              <a:t>Obtaining access to these standard </a:t>
            </a:r>
            <a:r>
              <a:rPr lang="en-US" sz="2400" dirty="0" smtClean="0"/>
              <a:t>collections is </a:t>
            </a:r>
            <a:r>
              <a:rPr lang="en-US" sz="2400" dirty="0"/>
              <a:t>usually as simple as signing an appropriate data license from the distributor </a:t>
            </a:r>
            <a:r>
              <a:rPr lang="en-US" sz="2400" dirty="0" smtClean="0"/>
              <a:t>of the </a:t>
            </a:r>
            <a:r>
              <a:rPr lang="en-US" sz="2400" dirty="0"/>
              <a:t>collection, paying a reasonable fee, and arranging for receipt of the data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1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dirty="0"/>
              <a:t>For real-world web search, however, one cannot simply assume that the </a:t>
            </a:r>
            <a:r>
              <a:rPr lang="en-US" sz="2600" dirty="0" smtClean="0"/>
              <a:t>collection is </a:t>
            </a:r>
            <a:r>
              <a:rPr lang="en-US" sz="2600" dirty="0"/>
              <a:t>already available. Acquiring web content requires crawling, which is the process </a:t>
            </a:r>
            <a:r>
              <a:rPr lang="en-US" sz="2600" dirty="0" smtClean="0"/>
              <a:t>of traversing </a:t>
            </a:r>
            <a:r>
              <a:rPr lang="en-US" sz="2600" dirty="0"/>
              <a:t>the web by repeatedly following hyperlinks and storing downloaded </a:t>
            </a:r>
            <a:r>
              <a:rPr lang="en-US" sz="2600" dirty="0" smtClean="0"/>
              <a:t>pages for </a:t>
            </a:r>
            <a:r>
              <a:rPr lang="en-US" sz="2600" dirty="0"/>
              <a:t>subsequent processing. Conceptually, the process is quite simple to understand: </a:t>
            </a:r>
            <a:r>
              <a:rPr lang="en-US" sz="2600" dirty="0" smtClean="0"/>
              <a:t>we start </a:t>
            </a:r>
            <a:r>
              <a:rPr lang="en-US" sz="2600" dirty="0"/>
              <a:t>by populating a queue with a </a:t>
            </a:r>
            <a:r>
              <a:rPr lang="en-US" sz="2600" dirty="0" smtClean="0"/>
              <a:t>“seed</a:t>
            </a:r>
            <a:r>
              <a:rPr lang="en-US" sz="2600" dirty="0"/>
              <a:t>" list of pages. The crawler downloads </a:t>
            </a:r>
            <a:r>
              <a:rPr lang="en-US" sz="2600" dirty="0" smtClean="0"/>
              <a:t>pages in </a:t>
            </a:r>
            <a:r>
              <a:rPr lang="en-US" sz="2600" dirty="0"/>
              <a:t>the queue, extracts links from those pages to add to the queue, stores the pages </a:t>
            </a:r>
            <a:r>
              <a:rPr lang="en-US" sz="2600" dirty="0" smtClean="0"/>
              <a:t>for </a:t>
            </a:r>
            <a:r>
              <a:rPr lang="en-US" sz="2600" dirty="0"/>
              <a:t>further processing, and repeats. In fact, rudimentary web crawlers can be written in </a:t>
            </a:r>
            <a:r>
              <a:rPr lang="en-US" sz="2600" dirty="0" smtClean="0"/>
              <a:t>a few </a:t>
            </a:r>
            <a:r>
              <a:rPr lang="en-US" sz="2600" dirty="0"/>
              <a:t>hundred lines of code.</a:t>
            </a:r>
          </a:p>
        </p:txBody>
      </p:sp>
    </p:spTree>
    <p:extLst>
      <p:ext uri="{BB962C8B-B14F-4D97-AF65-F5344CB8AC3E}">
        <p14:creationId xmlns:p14="http://schemas.microsoft.com/office/powerpoint/2010/main" val="22457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However, </a:t>
            </a:r>
            <a:r>
              <a:rPr lang="en-US" sz="2800" dirty="0" smtClean="0"/>
              <a:t>effective </a:t>
            </a:r>
            <a:r>
              <a:rPr lang="en-US" sz="2800" dirty="0"/>
              <a:t>and </a:t>
            </a:r>
            <a:r>
              <a:rPr lang="en-US" sz="2800" dirty="0" smtClean="0"/>
              <a:t>efficient </a:t>
            </a:r>
            <a:r>
              <a:rPr lang="en-US" sz="2800" dirty="0"/>
              <a:t>web crawling is far more complex. The </a:t>
            </a:r>
            <a:r>
              <a:rPr lang="en-US" sz="2800" dirty="0" smtClean="0"/>
              <a:t>following lists </a:t>
            </a:r>
            <a:r>
              <a:rPr lang="en-US" sz="2800" dirty="0"/>
              <a:t>a number of issues that real-world crawlers must contend with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A web crawler must practice good </a:t>
            </a:r>
            <a:r>
              <a:rPr lang="en-US" sz="2800" dirty="0" smtClean="0"/>
              <a:t>“etiquette</a:t>
            </a:r>
            <a:r>
              <a:rPr lang="en-US" sz="2800" dirty="0"/>
              <a:t>" and not overload web servers. </a:t>
            </a:r>
            <a:r>
              <a:rPr lang="en-US" sz="2800" dirty="0" smtClean="0"/>
              <a:t>For example</a:t>
            </a:r>
            <a:r>
              <a:rPr lang="en-US" sz="2800" dirty="0"/>
              <a:t>, it is common practice to wait a </a:t>
            </a:r>
            <a:r>
              <a:rPr lang="en-US" sz="2800" dirty="0" smtClean="0"/>
              <a:t>fixed </a:t>
            </a:r>
            <a:r>
              <a:rPr lang="en-US" sz="2800" dirty="0"/>
              <a:t>amount of time before </a:t>
            </a:r>
            <a:r>
              <a:rPr lang="en-US" sz="2800" dirty="0" smtClean="0"/>
              <a:t>repeated requests </a:t>
            </a:r>
            <a:r>
              <a:rPr lang="en-US" sz="2800" dirty="0"/>
              <a:t>to the same server. In order to respect these constraints while </a:t>
            </a:r>
            <a:r>
              <a:rPr lang="en-US" sz="2800" dirty="0" smtClean="0"/>
              <a:t>maintaining good </a:t>
            </a:r>
            <a:r>
              <a:rPr lang="en-US" sz="2800" dirty="0"/>
              <a:t>throughput, a crawler typically keeps many execution threads running </a:t>
            </a:r>
            <a:r>
              <a:rPr lang="en-US" sz="2800" dirty="0" smtClean="0"/>
              <a:t>in parallel </a:t>
            </a:r>
            <a:r>
              <a:rPr lang="en-US" sz="2800" dirty="0"/>
              <a:t>and maintains many TCP connections (perhaps hundreds) open at </a:t>
            </a:r>
            <a:r>
              <a:rPr lang="en-US" sz="2800" dirty="0" smtClean="0"/>
              <a:t>the same </a:t>
            </a:r>
            <a:r>
              <a:rPr lang="en-US" sz="2800" dirty="0"/>
              <a:t>time.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760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CRAWLING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Since a crawler has </a:t>
            </a:r>
            <a:r>
              <a:rPr lang="en-US" sz="2800" dirty="0" smtClean="0"/>
              <a:t>finite </a:t>
            </a:r>
            <a:r>
              <a:rPr lang="en-US" sz="2800" dirty="0"/>
              <a:t>bandwidth and resources, it must prioritize the order </a:t>
            </a:r>
            <a:r>
              <a:rPr lang="en-US" sz="2800" dirty="0" smtClean="0"/>
              <a:t>in which </a:t>
            </a:r>
            <a:r>
              <a:rPr lang="en-US" sz="2800" dirty="0"/>
              <a:t>unvisited pages are downloaded. Such decisions must be made online </a:t>
            </a:r>
            <a:r>
              <a:rPr lang="en-US" sz="2800" dirty="0" smtClean="0"/>
              <a:t>and in </a:t>
            </a:r>
            <a:r>
              <a:rPr lang="en-US" sz="2800" dirty="0"/>
              <a:t>an adversarial environment, in the sense that spammers actively create </a:t>
            </a:r>
            <a:r>
              <a:rPr lang="en-US" sz="2800" dirty="0" smtClean="0"/>
              <a:t>“link</a:t>
            </a:r>
            <a:r>
              <a:rPr lang="en-US" sz="2800" dirty="0"/>
              <a:t> </a:t>
            </a:r>
            <a:r>
              <a:rPr lang="en-US" sz="2800" dirty="0" smtClean="0"/>
              <a:t>farms</a:t>
            </a:r>
            <a:r>
              <a:rPr lang="en-US" sz="2800" dirty="0"/>
              <a:t>" and </a:t>
            </a:r>
            <a:r>
              <a:rPr lang="en-US" sz="2800" dirty="0" smtClean="0"/>
              <a:t>“spider </a:t>
            </a:r>
            <a:r>
              <a:rPr lang="en-US" sz="2800" dirty="0"/>
              <a:t>traps" full of spam pages to trick a crawler into </a:t>
            </a:r>
            <a:r>
              <a:rPr lang="en-US" sz="2800" dirty="0" smtClean="0"/>
              <a:t>over representing</a:t>
            </a:r>
            <a:r>
              <a:rPr lang="en-US" sz="2800" dirty="0"/>
              <a:t> </a:t>
            </a:r>
            <a:r>
              <a:rPr lang="en-US" sz="2800" dirty="0" smtClean="0"/>
              <a:t>content </a:t>
            </a:r>
            <a:r>
              <a:rPr lang="en-US" sz="2800" dirty="0"/>
              <a:t>from a particular site.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182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6280</TotalTime>
  <Words>5644</Words>
  <Application>Microsoft Office PowerPoint</Application>
  <PresentationFormat>On-screen Show (4:3)</PresentationFormat>
  <Paragraphs>222</Paragraphs>
  <Slides>56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Lesson 4</vt:lpstr>
      <vt:lpstr>Introduction</vt:lpstr>
      <vt:lpstr>Introduction</vt:lpstr>
      <vt:lpstr>Introduction</vt:lpstr>
      <vt:lpstr>Introduction</vt:lpstr>
      <vt:lpstr>WEB CRAWLING</vt:lpstr>
      <vt:lpstr>WEB CRAWLING</vt:lpstr>
      <vt:lpstr>WEB CRAWLING</vt:lpstr>
      <vt:lpstr>WEB CRAWLING</vt:lpstr>
      <vt:lpstr>WEB CRAWLING</vt:lpstr>
      <vt:lpstr>WEB CRAWLING</vt:lpstr>
      <vt:lpstr>WEB CRAWLING</vt:lpstr>
      <vt:lpstr>WEB CRAWLING</vt:lpstr>
      <vt:lpstr>INVERTED INDEXES</vt:lpstr>
      <vt:lpstr>INVERTED INDEXES</vt:lpstr>
      <vt:lpstr>INVERTED INDEXES</vt:lpstr>
      <vt:lpstr>INVERTED INDEXES</vt:lpstr>
      <vt:lpstr>INVERTED INDEXES</vt:lpstr>
      <vt:lpstr>INVERTED INDEXES</vt:lpstr>
      <vt:lpstr>INVERTED INDEXES</vt:lpstr>
      <vt:lpstr>INVERTED INDEXES</vt:lpstr>
      <vt:lpstr>INVERTED INDEXING: BASELINE IMPLEMENTATION</vt:lpstr>
      <vt:lpstr>INVERTED INDEXES</vt:lpstr>
      <vt:lpstr>INVERTED INDEXES</vt:lpstr>
      <vt:lpstr>INVERTED INDEXING: BASELINE IMPLEMENTATION</vt:lpstr>
      <vt:lpstr>INVERTED INDEXING: BASELINE IMPLEMENTATION</vt:lpstr>
      <vt:lpstr>INVERTED INDEXING: REVISED IMPLEMENTATION</vt:lpstr>
      <vt:lpstr>INVERTED INDEXING: REVISED IMPLEMENTATION</vt:lpstr>
      <vt:lpstr>INVERTED INDEXING: REVISED IMPLEMENTATION</vt:lpstr>
      <vt:lpstr>INVERTED INDEXING: REVISED IMPLEMENTATION</vt:lpstr>
      <vt:lpstr>INVERTED INDEXING: REVISED IMPLEMENTATION</vt:lpstr>
      <vt:lpstr>INVERTED INDEXING: REVISED IMPLEMENTATION</vt:lpstr>
      <vt:lpstr>INVERTED INDEXING: REVISED IMPLEMENTATION (CONT’D)</vt:lpstr>
      <vt:lpstr>INVERTED INDEXING: REVISED IMPLEMENTATION</vt:lpstr>
      <vt:lpstr>INVERTED INDEXING: REVISED IMPLEMENTATION</vt:lpstr>
      <vt:lpstr>INDEX COMPRESSION</vt:lpstr>
      <vt:lpstr>INDEX COMPRESSION</vt:lpstr>
      <vt:lpstr>INDEX COMPRESSION</vt:lpstr>
      <vt:lpstr>INDEX COMPRESSION</vt:lpstr>
      <vt:lpstr>INDEX COMPRESSION</vt:lpstr>
      <vt:lpstr>BYTE-ALIGNED CODES</vt:lpstr>
      <vt:lpstr>BYTE-ALIGNED CODES</vt:lpstr>
      <vt:lpstr>BYTE-ALIGNED CODES</vt:lpstr>
      <vt:lpstr>WORD-ALIGNED CODES</vt:lpstr>
      <vt:lpstr>WORD-ALIGNED CODES</vt:lpstr>
      <vt:lpstr>WORD-ALIGNED CODES</vt:lpstr>
      <vt:lpstr>BIT-ALIGNED CODES</vt:lpstr>
      <vt:lpstr>BIT-ALIGNED CODES</vt:lpstr>
      <vt:lpstr>BIT-ALIGNED CODES</vt:lpstr>
      <vt:lpstr>BIT-ALIGNED CODES</vt:lpstr>
      <vt:lpstr>BIT-ALIGNED CODES</vt:lpstr>
      <vt:lpstr>RETRIEVAL</vt:lpstr>
      <vt:lpstr>RETRIEVAL</vt:lpstr>
      <vt:lpstr>RETRIEVAL</vt:lpstr>
      <vt:lpstr>RETRIEVAL</vt:lpstr>
      <vt:lpstr>RETRIEVAL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Prem Nair</dc:creator>
  <cp:lastModifiedBy>Prem Nair</cp:lastModifiedBy>
  <cp:revision>231</cp:revision>
  <dcterms:created xsi:type="dcterms:W3CDTF">2013-05-18T02:35:00Z</dcterms:created>
  <dcterms:modified xsi:type="dcterms:W3CDTF">2017-04-11T19:49:08Z</dcterms:modified>
</cp:coreProperties>
</file>