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1" r:id="rId6"/>
    <p:sldId id="262" r:id="rId7"/>
    <p:sldId id="277" r:id="rId8"/>
    <p:sldId id="264" r:id="rId9"/>
    <p:sldId id="265" r:id="rId10"/>
    <p:sldId id="266" r:id="rId11"/>
    <p:sldId id="278" r:id="rId12"/>
    <p:sldId id="291" r:id="rId13"/>
    <p:sldId id="267" r:id="rId14"/>
    <p:sldId id="286" r:id="rId15"/>
    <p:sldId id="288" r:id="rId16"/>
    <p:sldId id="287" r:id="rId17"/>
    <p:sldId id="285" r:id="rId18"/>
    <p:sldId id="268" r:id="rId19"/>
    <p:sldId id="269" r:id="rId20"/>
    <p:sldId id="279" r:id="rId21"/>
    <p:sldId id="280" r:id="rId22"/>
    <p:sldId id="281" r:id="rId23"/>
    <p:sldId id="289" r:id="rId24"/>
    <p:sldId id="271" r:id="rId25"/>
    <p:sldId id="270" r:id="rId26"/>
    <p:sldId id="272" r:id="rId27"/>
    <p:sldId id="290" r:id="rId28"/>
    <p:sldId id="282" r:id="rId29"/>
    <p:sldId id="275" r:id="rId30"/>
    <p:sldId id="273" r:id="rId31"/>
    <p:sldId id="274"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6" autoAdjust="0"/>
    <p:restoredTop sz="94660"/>
  </p:normalViewPr>
  <p:slideViewPr>
    <p:cSldViewPr snapToGrid="0">
      <p:cViewPr>
        <p:scale>
          <a:sx n="81" d="100"/>
          <a:sy n="81" d="100"/>
        </p:scale>
        <p:origin x="-198"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2F5EDF0-C84D-4334-A84A-FBF6807D7D08}"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332DC-9A45-45B6-B4BA-3582BED37030}" type="slidenum">
              <a:rPr lang="en-US" smtClean="0"/>
              <a:t>‹#›</a:t>
            </a:fld>
            <a:endParaRPr lang="en-US"/>
          </a:p>
        </p:txBody>
      </p:sp>
    </p:spTree>
    <p:extLst>
      <p:ext uri="{BB962C8B-B14F-4D97-AF65-F5344CB8AC3E}">
        <p14:creationId xmlns:p14="http://schemas.microsoft.com/office/powerpoint/2010/main" val="33055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F5EDF0-C84D-4334-A84A-FBF6807D7D08}"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332DC-9A45-45B6-B4BA-3582BED37030}" type="slidenum">
              <a:rPr lang="en-US" smtClean="0"/>
              <a:t>‹#›</a:t>
            </a:fld>
            <a:endParaRPr lang="en-US"/>
          </a:p>
        </p:txBody>
      </p:sp>
    </p:spTree>
    <p:extLst>
      <p:ext uri="{BB962C8B-B14F-4D97-AF65-F5344CB8AC3E}">
        <p14:creationId xmlns:p14="http://schemas.microsoft.com/office/powerpoint/2010/main" val="308737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F5EDF0-C84D-4334-A84A-FBF6807D7D08}"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332DC-9A45-45B6-B4BA-3582BED37030}" type="slidenum">
              <a:rPr lang="en-US" smtClean="0"/>
              <a:t>‹#›</a:t>
            </a:fld>
            <a:endParaRPr lang="en-US"/>
          </a:p>
        </p:txBody>
      </p:sp>
    </p:spTree>
    <p:extLst>
      <p:ext uri="{BB962C8B-B14F-4D97-AF65-F5344CB8AC3E}">
        <p14:creationId xmlns:p14="http://schemas.microsoft.com/office/powerpoint/2010/main" val="189381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F5EDF0-C84D-4334-A84A-FBF6807D7D08}"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332DC-9A45-45B6-B4BA-3582BED37030}" type="slidenum">
              <a:rPr lang="en-US" smtClean="0"/>
              <a:t>‹#›</a:t>
            </a:fld>
            <a:endParaRPr lang="en-US"/>
          </a:p>
        </p:txBody>
      </p:sp>
    </p:spTree>
    <p:extLst>
      <p:ext uri="{BB962C8B-B14F-4D97-AF65-F5344CB8AC3E}">
        <p14:creationId xmlns:p14="http://schemas.microsoft.com/office/powerpoint/2010/main" val="3819248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F5EDF0-C84D-4334-A84A-FBF6807D7D08}" type="datetimeFigureOut">
              <a:rPr lang="en-US" smtClean="0"/>
              <a:t>5/18/2017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2332DC-9A45-45B6-B4BA-3582BED37030}" type="slidenum">
              <a:rPr lang="en-US" smtClean="0"/>
              <a:t>‹#›</a:t>
            </a:fld>
            <a:endParaRPr lang="en-US"/>
          </a:p>
        </p:txBody>
      </p:sp>
    </p:spTree>
    <p:extLst>
      <p:ext uri="{BB962C8B-B14F-4D97-AF65-F5344CB8AC3E}">
        <p14:creationId xmlns:p14="http://schemas.microsoft.com/office/powerpoint/2010/main" val="42886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F5EDF0-C84D-4334-A84A-FBF6807D7D08}" type="datetimeFigureOut">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2332DC-9A45-45B6-B4BA-3582BED37030}" type="slidenum">
              <a:rPr lang="en-US" smtClean="0"/>
              <a:t>‹#›</a:t>
            </a:fld>
            <a:endParaRPr lang="en-US"/>
          </a:p>
        </p:txBody>
      </p:sp>
    </p:spTree>
    <p:extLst>
      <p:ext uri="{BB962C8B-B14F-4D97-AF65-F5344CB8AC3E}">
        <p14:creationId xmlns:p14="http://schemas.microsoft.com/office/powerpoint/2010/main" val="4276413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F5EDF0-C84D-4334-A84A-FBF6807D7D08}" type="datetimeFigureOut">
              <a:rPr lang="en-US" smtClean="0"/>
              <a:t>5/18/2017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2332DC-9A45-45B6-B4BA-3582BED37030}" type="slidenum">
              <a:rPr lang="en-US" smtClean="0"/>
              <a:t>‹#›</a:t>
            </a:fld>
            <a:endParaRPr lang="en-US"/>
          </a:p>
        </p:txBody>
      </p:sp>
    </p:spTree>
    <p:extLst>
      <p:ext uri="{BB962C8B-B14F-4D97-AF65-F5344CB8AC3E}">
        <p14:creationId xmlns:p14="http://schemas.microsoft.com/office/powerpoint/2010/main" val="117144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F5EDF0-C84D-4334-A84A-FBF6807D7D08}" type="datetimeFigureOut">
              <a:rPr lang="en-US" smtClean="0"/>
              <a:t>5/18/2017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2332DC-9A45-45B6-B4BA-3582BED37030}" type="slidenum">
              <a:rPr lang="en-US" smtClean="0"/>
              <a:t>‹#›</a:t>
            </a:fld>
            <a:endParaRPr lang="en-US"/>
          </a:p>
        </p:txBody>
      </p:sp>
    </p:spTree>
    <p:extLst>
      <p:ext uri="{BB962C8B-B14F-4D97-AF65-F5344CB8AC3E}">
        <p14:creationId xmlns:p14="http://schemas.microsoft.com/office/powerpoint/2010/main" val="4283244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F5EDF0-C84D-4334-A84A-FBF6807D7D08}" type="datetimeFigureOut">
              <a:rPr lang="en-US" smtClean="0"/>
              <a:t>5/18/2017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2332DC-9A45-45B6-B4BA-3582BED37030}" type="slidenum">
              <a:rPr lang="en-US" smtClean="0"/>
              <a:t>‹#›</a:t>
            </a:fld>
            <a:endParaRPr lang="en-US"/>
          </a:p>
        </p:txBody>
      </p:sp>
    </p:spTree>
    <p:extLst>
      <p:ext uri="{BB962C8B-B14F-4D97-AF65-F5344CB8AC3E}">
        <p14:creationId xmlns:p14="http://schemas.microsoft.com/office/powerpoint/2010/main" val="66222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F5EDF0-C84D-4334-A84A-FBF6807D7D08}" type="datetimeFigureOut">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2332DC-9A45-45B6-B4BA-3582BED37030}" type="slidenum">
              <a:rPr lang="en-US" smtClean="0"/>
              <a:t>‹#›</a:t>
            </a:fld>
            <a:endParaRPr lang="en-US"/>
          </a:p>
        </p:txBody>
      </p:sp>
    </p:spTree>
    <p:extLst>
      <p:ext uri="{BB962C8B-B14F-4D97-AF65-F5344CB8AC3E}">
        <p14:creationId xmlns:p14="http://schemas.microsoft.com/office/powerpoint/2010/main" val="205749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F5EDF0-C84D-4334-A84A-FBF6807D7D08}" type="datetimeFigureOut">
              <a:rPr lang="en-US" smtClean="0"/>
              <a:t>5/18/2017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2332DC-9A45-45B6-B4BA-3582BED37030}" type="slidenum">
              <a:rPr lang="en-US" smtClean="0"/>
              <a:t>‹#›</a:t>
            </a:fld>
            <a:endParaRPr lang="en-US"/>
          </a:p>
        </p:txBody>
      </p:sp>
    </p:spTree>
    <p:extLst>
      <p:ext uri="{BB962C8B-B14F-4D97-AF65-F5344CB8AC3E}">
        <p14:creationId xmlns:p14="http://schemas.microsoft.com/office/powerpoint/2010/main" val="398617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F5EDF0-C84D-4334-A84A-FBF6807D7D08}" type="datetimeFigureOut">
              <a:rPr lang="en-US" smtClean="0"/>
              <a:t>5/18/2017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2332DC-9A45-45B6-B4BA-3582BED37030}" type="slidenum">
              <a:rPr lang="en-US" smtClean="0"/>
              <a:t>‹#›</a:t>
            </a:fld>
            <a:endParaRPr lang="en-US"/>
          </a:p>
        </p:txBody>
      </p:sp>
    </p:spTree>
    <p:extLst>
      <p:ext uri="{BB962C8B-B14F-4D97-AF65-F5344CB8AC3E}">
        <p14:creationId xmlns:p14="http://schemas.microsoft.com/office/powerpoint/2010/main" val="2088321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spark.HadoopRDD@1d4cee0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ark.apache.org/docs/latest/mllib-guide.html" TargetMode="External"/><Relationship Id="rId2" Type="http://schemas.openxmlformats.org/officeDocument/2006/relationships/hyperlink" Target="http://spark.apache.org/docs/latest/sql-programming-guide.html" TargetMode="External"/><Relationship Id="rId1" Type="http://schemas.openxmlformats.org/officeDocument/2006/relationships/slideLayout" Target="../slideLayouts/slideLayout2.xml"/><Relationship Id="rId5" Type="http://schemas.openxmlformats.org/officeDocument/2006/relationships/hyperlink" Target="http://spark.apache.org/docs/latest/streaming-programming-guide.html" TargetMode="External"/><Relationship Id="rId4" Type="http://schemas.openxmlformats.org/officeDocument/2006/relationships/hyperlink" Target="http://spark.apache.org/docs/latest/graphx-programming-guide.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ark.apache.org/docs/latest/cluster-overview.html" TargetMode="External"/><Relationship Id="rId2" Type="http://schemas.openxmlformats.org/officeDocument/2006/relationships/hyperlink" Target="http://spark.apache.org/docs/latest/" TargetMode="External"/><Relationship Id="rId1" Type="http://schemas.openxmlformats.org/officeDocument/2006/relationships/slideLayout" Target="../slideLayouts/slideLayout2.xml"/><Relationship Id="rId4" Type="http://schemas.openxmlformats.org/officeDocument/2006/relationships/hyperlink" Target="http://stanford.edu/~rezab/sparkclass/slides/itas_workshop.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spark.ParallelCollection@10d13e3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Lesson 5</a:t>
            </a:r>
            <a:br>
              <a:rPr lang="en-US" dirty="0" smtClean="0"/>
            </a:br>
            <a:r>
              <a:rPr lang="en-US" dirty="0" smtClean="0"/>
              <a:t>Spark</a:t>
            </a:r>
            <a:endParaRPr lang="en-US" dirty="0"/>
          </a:p>
        </p:txBody>
      </p:sp>
    </p:spTree>
    <p:extLst>
      <p:ext uri="{BB962C8B-B14F-4D97-AF65-F5344CB8AC3E}">
        <p14:creationId xmlns:p14="http://schemas.microsoft.com/office/powerpoint/2010/main" val="1652086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Transformation</a:t>
            </a:r>
            <a:endParaRPr lang="en-US" dirty="0"/>
          </a:p>
        </p:txBody>
      </p:sp>
      <p:sp>
        <p:nvSpPr>
          <p:cNvPr id="3" name="Content Placeholder 2"/>
          <p:cNvSpPr>
            <a:spLocks noGrp="1"/>
          </p:cNvSpPr>
          <p:nvPr>
            <p:ph idx="1"/>
          </p:nvPr>
        </p:nvSpPr>
        <p:spPr>
          <a:xfrm>
            <a:off x="431800" y="1563158"/>
            <a:ext cx="10515600" cy="2585508"/>
          </a:xfrm>
        </p:spPr>
        <p:txBody>
          <a:bodyPr>
            <a:noAutofit/>
          </a:bodyPr>
          <a:lstStyle/>
          <a:p>
            <a:pPr>
              <a:lnSpc>
                <a:spcPct val="100000"/>
              </a:lnSpc>
            </a:pPr>
            <a:r>
              <a:rPr lang="en-US" sz="3200" dirty="0"/>
              <a:t>Transformations create a new dataset </a:t>
            </a:r>
            <a:r>
              <a:rPr lang="en-US" sz="3200" dirty="0" smtClean="0"/>
              <a:t>from an </a:t>
            </a:r>
            <a:r>
              <a:rPr lang="en-US" sz="3200" dirty="0"/>
              <a:t>existing </a:t>
            </a:r>
            <a:r>
              <a:rPr lang="en-US" sz="3200" dirty="0" smtClean="0"/>
              <a:t>one</a:t>
            </a:r>
          </a:p>
          <a:p>
            <a:pPr marL="457200" lvl="1" indent="0">
              <a:buNone/>
            </a:pPr>
            <a:r>
              <a:rPr lang="en-US" dirty="0" err="1" smtClean="0">
                <a:solidFill>
                  <a:srgbClr val="FF0000"/>
                </a:solidFill>
              </a:rPr>
              <a:t>scala</a:t>
            </a:r>
            <a:r>
              <a:rPr lang="en-US" b="1" dirty="0">
                <a:solidFill>
                  <a:srgbClr val="FF0000"/>
                </a:solidFill>
              </a:rPr>
              <a:t>&gt; </a:t>
            </a:r>
            <a:r>
              <a:rPr lang="en-US" b="1" dirty="0" err="1">
                <a:solidFill>
                  <a:srgbClr val="FF0000"/>
                </a:solidFill>
              </a:rPr>
              <a:t>val</a:t>
            </a:r>
            <a:r>
              <a:rPr lang="en-US" b="1" dirty="0">
                <a:solidFill>
                  <a:srgbClr val="FF0000"/>
                </a:solidFill>
              </a:rPr>
              <a:t> </a:t>
            </a:r>
            <a:r>
              <a:rPr lang="en-US" dirty="0" smtClean="0">
                <a:solidFill>
                  <a:srgbClr val="FF0000"/>
                </a:solidFill>
              </a:rPr>
              <a:t>lines </a:t>
            </a:r>
            <a:r>
              <a:rPr lang="en-US" b="1" dirty="0">
                <a:solidFill>
                  <a:srgbClr val="FF0000"/>
                </a:solidFill>
              </a:rPr>
              <a:t>= </a:t>
            </a:r>
            <a:r>
              <a:rPr lang="en-US" dirty="0" err="1">
                <a:solidFill>
                  <a:srgbClr val="FF0000"/>
                </a:solidFill>
              </a:rPr>
              <a:t>sc</a:t>
            </a:r>
            <a:r>
              <a:rPr lang="en-US" b="1" dirty="0" err="1">
                <a:solidFill>
                  <a:srgbClr val="FF0000"/>
                </a:solidFill>
              </a:rPr>
              <a:t>.</a:t>
            </a:r>
            <a:r>
              <a:rPr lang="en-US" dirty="0" err="1">
                <a:solidFill>
                  <a:srgbClr val="FF0000"/>
                </a:solidFill>
              </a:rPr>
              <a:t>textFile</a:t>
            </a:r>
            <a:r>
              <a:rPr lang="en-US" b="1" dirty="0">
                <a:solidFill>
                  <a:srgbClr val="FF0000"/>
                </a:solidFill>
              </a:rPr>
              <a:t>(</a:t>
            </a:r>
            <a:r>
              <a:rPr lang="en-US" dirty="0">
                <a:solidFill>
                  <a:srgbClr val="FF0000"/>
                </a:solidFill>
              </a:rPr>
              <a:t>"README.md"</a:t>
            </a:r>
            <a:r>
              <a:rPr lang="en-US" b="1" dirty="0">
                <a:solidFill>
                  <a:srgbClr val="FF0000"/>
                </a:solidFill>
              </a:rPr>
              <a:t>)</a:t>
            </a:r>
            <a:r>
              <a:rPr lang="en-US" dirty="0">
                <a:solidFill>
                  <a:srgbClr val="FF0000"/>
                </a:solidFill>
              </a:rPr>
              <a:t>!</a:t>
            </a:r>
          </a:p>
          <a:p>
            <a:pPr marL="457200" lvl="1" indent="0">
              <a:buNone/>
            </a:pPr>
            <a:r>
              <a:rPr lang="en-US" dirty="0" err="1" smtClean="0"/>
              <a:t>distFile</a:t>
            </a:r>
            <a:r>
              <a:rPr lang="en-US" b="1" dirty="0" smtClean="0"/>
              <a:t>: </a:t>
            </a:r>
            <a:r>
              <a:rPr lang="en-US" b="1" dirty="0" err="1"/>
              <a:t>spark.RDD</a:t>
            </a:r>
            <a:r>
              <a:rPr lang="en-US" b="1" dirty="0"/>
              <a:t>[String] = </a:t>
            </a:r>
            <a:r>
              <a:rPr lang="en-US" dirty="0" smtClean="0">
                <a:hlinkClick r:id="rId2"/>
              </a:rPr>
              <a:t>spark</a:t>
            </a:r>
            <a:r>
              <a:rPr lang="en-US" b="1" dirty="0" smtClean="0">
                <a:hlinkClick r:id="rId2"/>
              </a:rPr>
              <a:t>.HadoopRDD@</a:t>
            </a:r>
            <a:r>
              <a:rPr lang="en-US" dirty="0" smtClean="0">
                <a:hlinkClick r:id="rId2"/>
              </a:rPr>
              <a:t>1d4cee08</a:t>
            </a:r>
            <a:endParaRPr lang="en-US" dirty="0" smtClean="0"/>
          </a:p>
          <a:p>
            <a:pPr marL="457200" lvl="1" indent="0">
              <a:buNone/>
            </a:pPr>
            <a:r>
              <a:rPr lang="en-US" dirty="0" err="1" smtClean="0">
                <a:solidFill>
                  <a:srgbClr val="FF0000"/>
                </a:solidFill>
              </a:rPr>
              <a:t>scala</a:t>
            </a:r>
            <a:r>
              <a:rPr lang="en-US" dirty="0" smtClean="0">
                <a:solidFill>
                  <a:srgbClr val="FF0000"/>
                </a:solidFill>
              </a:rPr>
              <a:t>&gt;</a:t>
            </a:r>
            <a:r>
              <a:rPr lang="en-US" dirty="0" err="1" smtClean="0">
                <a:solidFill>
                  <a:srgbClr val="FF0000"/>
                </a:solidFill>
              </a:rPr>
              <a:t>val</a:t>
            </a:r>
            <a:r>
              <a:rPr lang="en-US" dirty="0" smtClean="0">
                <a:solidFill>
                  <a:srgbClr val="FF0000"/>
                </a:solidFill>
              </a:rPr>
              <a:t>  </a:t>
            </a:r>
            <a:r>
              <a:rPr lang="en-US" dirty="0" err="1" smtClean="0">
                <a:solidFill>
                  <a:srgbClr val="FF0000"/>
                </a:solidFill>
              </a:rPr>
              <a:t>scalaLines</a:t>
            </a:r>
            <a:r>
              <a:rPr lang="en-US" dirty="0" smtClean="0">
                <a:solidFill>
                  <a:srgbClr val="FF0000"/>
                </a:solidFill>
              </a:rPr>
              <a:t> = </a:t>
            </a:r>
            <a:r>
              <a:rPr lang="en-US" dirty="0" err="1" smtClean="0">
                <a:solidFill>
                  <a:srgbClr val="FF0000"/>
                </a:solidFill>
              </a:rPr>
              <a:t>lines.filter</a:t>
            </a:r>
            <a:r>
              <a:rPr lang="en-US" dirty="0" smtClean="0">
                <a:solidFill>
                  <a:srgbClr val="FF0000"/>
                </a:solidFill>
              </a:rPr>
              <a:t>(w =&gt; </a:t>
            </a:r>
            <a:r>
              <a:rPr lang="en-US" dirty="0" err="1" smtClean="0">
                <a:solidFill>
                  <a:srgbClr val="FF0000"/>
                </a:solidFill>
              </a:rPr>
              <a:t>w.contains</a:t>
            </a:r>
            <a:r>
              <a:rPr lang="en-US" dirty="0" smtClean="0">
                <a:solidFill>
                  <a:srgbClr val="FF0000"/>
                </a:solidFill>
              </a:rPr>
              <a:t>(“Scala”))</a:t>
            </a:r>
          </a:p>
          <a:p>
            <a:pPr marL="457200" lvl="1" indent="0">
              <a:buNone/>
            </a:pPr>
            <a:r>
              <a:rPr lang="en-US" dirty="0" err="1" smtClean="0"/>
              <a:t>scalaLines</a:t>
            </a:r>
            <a:r>
              <a:rPr lang="en-US" dirty="0" smtClean="0"/>
              <a:t>: </a:t>
            </a:r>
            <a:r>
              <a:rPr lang="en-US" b="1" dirty="0" err="1"/>
              <a:t>spark.RDD</a:t>
            </a:r>
            <a:r>
              <a:rPr lang="en-US" b="1" dirty="0"/>
              <a:t>[String</a:t>
            </a:r>
            <a:r>
              <a:rPr lang="en-US" dirty="0" smtClean="0"/>
              <a:t>] = </a:t>
            </a:r>
            <a:r>
              <a:rPr lang="en-US" dirty="0" err="1" smtClean="0"/>
              <a:t>FilteredRDD</a:t>
            </a:r>
            <a:r>
              <a:rPr lang="en-US" dirty="0" smtClean="0"/>
              <a:t>[…]            </a:t>
            </a:r>
          </a:p>
          <a:p>
            <a:pPr>
              <a:lnSpc>
                <a:spcPct val="100000"/>
              </a:lnSpc>
            </a:pPr>
            <a:r>
              <a:rPr lang="en-US" sz="3200" dirty="0"/>
              <a:t>All transformations in Spark are </a:t>
            </a:r>
            <a:r>
              <a:rPr lang="en-US" sz="3200" i="1" dirty="0"/>
              <a:t>lazy</a:t>
            </a:r>
            <a:r>
              <a:rPr lang="en-US" sz="3200" dirty="0"/>
              <a:t>: </a:t>
            </a:r>
            <a:r>
              <a:rPr lang="en-US" sz="3200" dirty="0" smtClean="0"/>
              <a:t>they do </a:t>
            </a:r>
            <a:r>
              <a:rPr lang="en-US" sz="3200" dirty="0"/>
              <a:t>not compute their results right away </a:t>
            </a:r>
            <a:r>
              <a:rPr lang="en-US" sz="3200" dirty="0" smtClean="0"/>
              <a:t>– instead </a:t>
            </a:r>
            <a:r>
              <a:rPr lang="en-US" sz="3200" dirty="0"/>
              <a:t>they remember the </a:t>
            </a:r>
            <a:r>
              <a:rPr lang="en-US" sz="3200" dirty="0" smtClean="0"/>
              <a:t>transformations applied </a:t>
            </a:r>
            <a:r>
              <a:rPr lang="en-US" sz="3200" dirty="0"/>
              <a:t>to some base </a:t>
            </a:r>
            <a:r>
              <a:rPr lang="en-US" sz="3200" dirty="0" smtClean="0"/>
              <a:t>dataset for: </a:t>
            </a:r>
          </a:p>
          <a:p>
            <a:pPr lvl="1">
              <a:lnSpc>
                <a:spcPct val="100000"/>
              </a:lnSpc>
            </a:pPr>
            <a:r>
              <a:rPr lang="en-US" sz="2800" dirty="0"/>
              <a:t>optimize the required calculations</a:t>
            </a:r>
          </a:p>
          <a:p>
            <a:pPr lvl="1">
              <a:lnSpc>
                <a:spcPct val="100000"/>
              </a:lnSpc>
            </a:pPr>
            <a:r>
              <a:rPr lang="en-US" sz="2800" dirty="0"/>
              <a:t>recover from lost data partitions</a:t>
            </a:r>
          </a:p>
        </p:txBody>
      </p:sp>
    </p:spTree>
    <p:extLst>
      <p:ext uri="{BB962C8B-B14F-4D97-AF65-F5344CB8AC3E}">
        <p14:creationId xmlns:p14="http://schemas.microsoft.com/office/powerpoint/2010/main" val="3732910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Actions</a:t>
            </a:r>
            <a:endParaRPr lang="en-US" dirty="0"/>
          </a:p>
        </p:txBody>
      </p:sp>
      <p:sp>
        <p:nvSpPr>
          <p:cNvPr id="3" name="Content Placeholder 2"/>
          <p:cNvSpPr>
            <a:spLocks noGrp="1"/>
          </p:cNvSpPr>
          <p:nvPr>
            <p:ph idx="1"/>
          </p:nvPr>
        </p:nvSpPr>
        <p:spPr>
          <a:xfrm>
            <a:off x="431800" y="1277815"/>
            <a:ext cx="10515600" cy="5007075"/>
          </a:xfrm>
        </p:spPr>
        <p:txBody>
          <a:bodyPr>
            <a:noAutofit/>
          </a:bodyPr>
          <a:lstStyle/>
          <a:p>
            <a:pPr>
              <a:lnSpc>
                <a:spcPct val="100000"/>
              </a:lnSpc>
            </a:pPr>
            <a:r>
              <a:rPr lang="en-US" sz="2800" dirty="0" smtClean="0"/>
              <a:t>Compute a result based on an RDD</a:t>
            </a:r>
          </a:p>
          <a:p>
            <a:pPr>
              <a:lnSpc>
                <a:spcPct val="100000"/>
              </a:lnSpc>
            </a:pPr>
            <a:r>
              <a:rPr lang="en-US" dirty="0" smtClean="0"/>
              <a:t>Return it to either the driver program or save it to an external storage system (e.g., HDFS)</a:t>
            </a:r>
          </a:p>
          <a:p>
            <a:pPr marL="0" indent="0" algn="ctr">
              <a:lnSpc>
                <a:spcPct val="100000"/>
              </a:lnSpc>
              <a:buNone/>
            </a:pPr>
            <a:r>
              <a:rPr lang="en-US" b="1" dirty="0" smtClean="0"/>
              <a:t>Word count </a:t>
            </a:r>
          </a:p>
          <a:p>
            <a:pPr marL="0" indent="0">
              <a:buNone/>
            </a:pPr>
            <a:r>
              <a:rPr lang="en-US" dirty="0" err="1">
                <a:solidFill>
                  <a:srgbClr val="FF0000"/>
                </a:solidFill>
              </a:rPr>
              <a:t>val</a:t>
            </a:r>
            <a:r>
              <a:rPr lang="en-US" dirty="0">
                <a:solidFill>
                  <a:srgbClr val="FF0000"/>
                </a:solidFill>
              </a:rPr>
              <a:t> </a:t>
            </a:r>
            <a:r>
              <a:rPr lang="en-US" dirty="0" err="1">
                <a:solidFill>
                  <a:srgbClr val="FF0000"/>
                </a:solidFill>
              </a:rPr>
              <a:t>textFile</a:t>
            </a:r>
            <a:r>
              <a:rPr lang="en-US" dirty="0">
                <a:solidFill>
                  <a:srgbClr val="FF0000"/>
                </a:solidFill>
              </a:rPr>
              <a:t> = </a:t>
            </a:r>
            <a:r>
              <a:rPr lang="en-US" dirty="0" err="1">
                <a:solidFill>
                  <a:srgbClr val="FF0000"/>
                </a:solidFill>
              </a:rPr>
              <a:t>sc.textFile</a:t>
            </a:r>
            <a:r>
              <a:rPr lang="en-US" dirty="0">
                <a:solidFill>
                  <a:srgbClr val="FF0000"/>
                </a:solidFill>
              </a:rPr>
              <a:t>("</a:t>
            </a:r>
            <a:r>
              <a:rPr lang="en-US" dirty="0" err="1">
                <a:solidFill>
                  <a:srgbClr val="FF0000"/>
                </a:solidFill>
              </a:rPr>
              <a:t>hdfs</a:t>
            </a:r>
            <a:r>
              <a:rPr lang="en-US" dirty="0">
                <a:solidFill>
                  <a:srgbClr val="FF0000"/>
                </a:solidFill>
              </a:rPr>
              <a:t>://...")</a:t>
            </a:r>
          </a:p>
          <a:p>
            <a:pPr marL="0" indent="0">
              <a:buNone/>
            </a:pPr>
            <a:r>
              <a:rPr lang="en-US" dirty="0" err="1">
                <a:solidFill>
                  <a:srgbClr val="FF0000"/>
                </a:solidFill>
              </a:rPr>
              <a:t>val</a:t>
            </a:r>
            <a:r>
              <a:rPr lang="en-US" dirty="0">
                <a:solidFill>
                  <a:srgbClr val="FF0000"/>
                </a:solidFill>
              </a:rPr>
              <a:t> counts = </a:t>
            </a:r>
            <a:r>
              <a:rPr lang="en-US" dirty="0" err="1" smtClean="0">
                <a:solidFill>
                  <a:srgbClr val="FF0000"/>
                </a:solidFill>
              </a:rPr>
              <a:t>textFile.flatMap</a:t>
            </a:r>
            <a:r>
              <a:rPr lang="en-US" dirty="0" smtClean="0">
                <a:solidFill>
                  <a:srgbClr val="FF0000"/>
                </a:solidFill>
              </a:rPr>
              <a:t>(</a:t>
            </a:r>
            <a:r>
              <a:rPr lang="en-US" dirty="0">
                <a:solidFill>
                  <a:srgbClr val="FF0000"/>
                </a:solidFill>
              </a:rPr>
              <a:t>_</a:t>
            </a:r>
            <a:r>
              <a:rPr lang="en-US" dirty="0" smtClean="0">
                <a:solidFill>
                  <a:srgbClr val="FF0000"/>
                </a:solidFill>
              </a:rPr>
              <a:t>.split</a:t>
            </a:r>
            <a:r>
              <a:rPr lang="en-US" dirty="0">
                <a:solidFill>
                  <a:srgbClr val="FF0000"/>
                </a:solidFill>
              </a:rPr>
              <a:t>(" "))</a:t>
            </a:r>
          </a:p>
          <a:p>
            <a:pPr marL="0" indent="0">
              <a:buNone/>
            </a:pPr>
            <a:r>
              <a:rPr lang="en-US" dirty="0">
                <a:solidFill>
                  <a:srgbClr val="FF0000"/>
                </a:solidFill>
              </a:rPr>
              <a:t>                 </a:t>
            </a:r>
            <a:r>
              <a:rPr lang="en-US" dirty="0" smtClean="0">
                <a:solidFill>
                  <a:srgbClr val="FF0000"/>
                </a:solidFill>
              </a:rPr>
              <a:t>		.map((_, </a:t>
            </a:r>
            <a:r>
              <a:rPr lang="en-US" dirty="0">
                <a:solidFill>
                  <a:srgbClr val="FF0000"/>
                </a:solidFill>
              </a:rPr>
              <a:t>1</a:t>
            </a:r>
            <a:r>
              <a:rPr lang="en-US" dirty="0" smtClean="0">
                <a:solidFill>
                  <a:srgbClr val="FF0000"/>
                </a:solidFill>
              </a:rPr>
              <a:t>)).</a:t>
            </a:r>
            <a:r>
              <a:rPr lang="en-US" dirty="0" err="1">
                <a:solidFill>
                  <a:srgbClr val="FF0000"/>
                </a:solidFill>
              </a:rPr>
              <a:t>reduceByKey</a:t>
            </a:r>
            <a:r>
              <a:rPr lang="en-US" dirty="0">
                <a:solidFill>
                  <a:srgbClr val="FF0000"/>
                </a:solidFill>
              </a:rPr>
              <a:t>(_ + _)</a:t>
            </a:r>
          </a:p>
          <a:p>
            <a:pPr marL="0" indent="0">
              <a:buNone/>
            </a:pPr>
            <a:r>
              <a:rPr lang="en-US" dirty="0" err="1">
                <a:solidFill>
                  <a:srgbClr val="FF0000"/>
                </a:solidFill>
              </a:rPr>
              <a:t>counts.saveAsTextFile</a:t>
            </a:r>
            <a:r>
              <a:rPr lang="en-US" dirty="0">
                <a:solidFill>
                  <a:srgbClr val="FF0000"/>
                </a:solidFill>
              </a:rPr>
              <a:t>("</a:t>
            </a:r>
            <a:r>
              <a:rPr lang="en-US" dirty="0" err="1">
                <a:solidFill>
                  <a:srgbClr val="FF0000"/>
                </a:solidFill>
              </a:rPr>
              <a:t>hdfs</a:t>
            </a:r>
            <a:r>
              <a:rPr lang="en-US" dirty="0" smtClean="0">
                <a:solidFill>
                  <a:srgbClr val="FF0000"/>
                </a:solidFill>
              </a:rPr>
              <a:t>://...")	</a:t>
            </a:r>
            <a:endParaRPr lang="en-US" dirty="0">
              <a:solidFill>
                <a:srgbClr val="FF0000"/>
              </a:solidFill>
            </a:endParaRPr>
          </a:p>
          <a:p>
            <a:pPr marL="0" indent="0">
              <a:lnSpc>
                <a:spcPct val="100000"/>
              </a:lnSpc>
              <a:buNone/>
            </a:pPr>
            <a:r>
              <a:rPr lang="en-US" dirty="0" smtClean="0"/>
              <a:t>Is </a:t>
            </a:r>
            <a:r>
              <a:rPr lang="en-US" dirty="0" err="1" smtClean="0"/>
              <a:t>reduceByKey</a:t>
            </a:r>
            <a:r>
              <a:rPr lang="en-US" dirty="0" smtClean="0"/>
              <a:t> a transformation or an action?</a:t>
            </a:r>
          </a:p>
        </p:txBody>
      </p:sp>
    </p:spTree>
    <p:extLst>
      <p:ext uri="{BB962C8B-B14F-4D97-AF65-F5344CB8AC3E}">
        <p14:creationId xmlns:p14="http://schemas.microsoft.com/office/powerpoint/2010/main" val="3473488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Actions</a:t>
            </a:r>
            <a:endParaRPr lang="en-US" dirty="0"/>
          </a:p>
        </p:txBody>
      </p:sp>
      <p:sp>
        <p:nvSpPr>
          <p:cNvPr id="3" name="Content Placeholder 2"/>
          <p:cNvSpPr>
            <a:spLocks noGrp="1"/>
          </p:cNvSpPr>
          <p:nvPr>
            <p:ph idx="1"/>
          </p:nvPr>
        </p:nvSpPr>
        <p:spPr>
          <a:xfrm>
            <a:off x="431800" y="1277815"/>
            <a:ext cx="10515600" cy="5007075"/>
          </a:xfrm>
        </p:spPr>
        <p:txBody>
          <a:bodyPr>
            <a:noAutofit/>
          </a:bodyPr>
          <a:lstStyle/>
          <a:p>
            <a:pPr marL="0" indent="0">
              <a:lnSpc>
                <a:spcPct val="100000"/>
              </a:lnSpc>
              <a:buNone/>
            </a:pPr>
            <a:endParaRPr lang="en-US" dirty="0" smtClean="0"/>
          </a:p>
          <a:p>
            <a:pPr marL="0" indent="0" algn="ctr">
              <a:lnSpc>
                <a:spcPct val="100000"/>
              </a:lnSpc>
              <a:buNone/>
            </a:pPr>
            <a:r>
              <a:rPr lang="en-US" b="1" dirty="0" smtClean="0"/>
              <a:t>Word count </a:t>
            </a:r>
          </a:p>
          <a:p>
            <a:pPr marL="0" indent="0">
              <a:buNone/>
            </a:pPr>
            <a:r>
              <a:rPr lang="en-US" dirty="0" err="1">
                <a:solidFill>
                  <a:srgbClr val="FF0000"/>
                </a:solidFill>
              </a:rPr>
              <a:t>val</a:t>
            </a:r>
            <a:r>
              <a:rPr lang="en-US" dirty="0">
                <a:solidFill>
                  <a:srgbClr val="FF0000"/>
                </a:solidFill>
              </a:rPr>
              <a:t> </a:t>
            </a:r>
            <a:r>
              <a:rPr lang="en-US" dirty="0" err="1">
                <a:solidFill>
                  <a:srgbClr val="FF0000"/>
                </a:solidFill>
              </a:rPr>
              <a:t>textFile</a:t>
            </a:r>
            <a:r>
              <a:rPr lang="en-US" dirty="0">
                <a:solidFill>
                  <a:srgbClr val="FF0000"/>
                </a:solidFill>
              </a:rPr>
              <a:t> = </a:t>
            </a:r>
            <a:r>
              <a:rPr lang="en-US" dirty="0" err="1">
                <a:solidFill>
                  <a:srgbClr val="FF0000"/>
                </a:solidFill>
              </a:rPr>
              <a:t>sc.textFile</a:t>
            </a:r>
            <a:r>
              <a:rPr lang="en-US" dirty="0">
                <a:solidFill>
                  <a:srgbClr val="FF0000"/>
                </a:solidFill>
              </a:rPr>
              <a:t>("</a:t>
            </a:r>
            <a:r>
              <a:rPr lang="en-US" dirty="0" err="1">
                <a:solidFill>
                  <a:srgbClr val="FF0000"/>
                </a:solidFill>
              </a:rPr>
              <a:t>hdfs</a:t>
            </a:r>
            <a:r>
              <a:rPr lang="en-US" dirty="0">
                <a:solidFill>
                  <a:srgbClr val="FF0000"/>
                </a:solidFill>
              </a:rPr>
              <a:t>://...")</a:t>
            </a:r>
          </a:p>
          <a:p>
            <a:pPr marL="0" indent="0">
              <a:buNone/>
            </a:pPr>
            <a:r>
              <a:rPr lang="en-US" dirty="0" err="1">
                <a:solidFill>
                  <a:srgbClr val="FF0000"/>
                </a:solidFill>
              </a:rPr>
              <a:t>val</a:t>
            </a:r>
            <a:r>
              <a:rPr lang="en-US" dirty="0">
                <a:solidFill>
                  <a:srgbClr val="FF0000"/>
                </a:solidFill>
              </a:rPr>
              <a:t> counts = </a:t>
            </a:r>
            <a:r>
              <a:rPr lang="en-US" dirty="0" err="1">
                <a:solidFill>
                  <a:srgbClr val="FF0000"/>
                </a:solidFill>
              </a:rPr>
              <a:t>textFile.flatMap</a:t>
            </a:r>
            <a:r>
              <a:rPr lang="en-US" dirty="0">
                <a:solidFill>
                  <a:srgbClr val="FF0000"/>
                </a:solidFill>
              </a:rPr>
              <a:t>(line =&gt; </a:t>
            </a:r>
            <a:r>
              <a:rPr lang="en-US" dirty="0" err="1">
                <a:solidFill>
                  <a:srgbClr val="FF0000"/>
                </a:solidFill>
              </a:rPr>
              <a:t>line.split</a:t>
            </a:r>
            <a:r>
              <a:rPr lang="en-US" dirty="0">
                <a:solidFill>
                  <a:srgbClr val="FF0000"/>
                </a:solidFill>
              </a:rPr>
              <a:t>(" "))</a:t>
            </a:r>
          </a:p>
          <a:p>
            <a:pPr marL="0" indent="0">
              <a:buNone/>
            </a:pPr>
            <a:r>
              <a:rPr lang="en-US" dirty="0">
                <a:solidFill>
                  <a:srgbClr val="FF0000"/>
                </a:solidFill>
              </a:rPr>
              <a:t>                 </a:t>
            </a:r>
            <a:r>
              <a:rPr lang="en-US" dirty="0" smtClean="0">
                <a:solidFill>
                  <a:srgbClr val="FF0000"/>
                </a:solidFill>
              </a:rPr>
              <a:t>		.</a:t>
            </a:r>
            <a:r>
              <a:rPr lang="en-US" dirty="0">
                <a:solidFill>
                  <a:srgbClr val="FF0000"/>
                </a:solidFill>
              </a:rPr>
              <a:t>map(word =&gt; (word, 1</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a:t>
            </a:r>
            <a:r>
              <a:rPr lang="en-US" dirty="0" err="1">
                <a:solidFill>
                  <a:srgbClr val="FF0000"/>
                </a:solidFill>
              </a:rPr>
              <a:t>reduceByKey</a:t>
            </a:r>
            <a:r>
              <a:rPr lang="en-US" dirty="0">
                <a:solidFill>
                  <a:srgbClr val="FF0000"/>
                </a:solidFill>
              </a:rPr>
              <a:t>(_ + _)</a:t>
            </a:r>
          </a:p>
          <a:p>
            <a:pPr marL="0" indent="0">
              <a:buNone/>
            </a:pPr>
            <a:r>
              <a:rPr lang="en-US" dirty="0" err="1">
                <a:solidFill>
                  <a:srgbClr val="FF0000"/>
                </a:solidFill>
              </a:rPr>
              <a:t>counts.saveAsTextFile</a:t>
            </a:r>
            <a:r>
              <a:rPr lang="en-US" dirty="0">
                <a:solidFill>
                  <a:srgbClr val="FF0000"/>
                </a:solidFill>
              </a:rPr>
              <a:t>("</a:t>
            </a:r>
            <a:r>
              <a:rPr lang="en-US" dirty="0" err="1">
                <a:solidFill>
                  <a:srgbClr val="FF0000"/>
                </a:solidFill>
              </a:rPr>
              <a:t>hdfs</a:t>
            </a:r>
            <a:r>
              <a:rPr lang="en-US" dirty="0" smtClean="0">
                <a:solidFill>
                  <a:srgbClr val="FF0000"/>
                </a:solidFill>
              </a:rPr>
              <a:t>://...")	</a:t>
            </a:r>
          </a:p>
          <a:p>
            <a:pPr marL="0" indent="0">
              <a:buNone/>
            </a:pPr>
            <a:endParaRPr lang="en-US" dirty="0">
              <a:solidFill>
                <a:srgbClr val="FF0000"/>
              </a:solidFill>
            </a:endParaRPr>
          </a:p>
          <a:p>
            <a:pPr marL="0" indent="0">
              <a:lnSpc>
                <a:spcPct val="100000"/>
              </a:lnSpc>
              <a:buNone/>
            </a:pPr>
            <a:r>
              <a:rPr lang="en-US" dirty="0" err="1" smtClean="0"/>
              <a:t>reduceByKey</a:t>
            </a:r>
            <a:r>
              <a:rPr lang="en-US" dirty="0" smtClean="0"/>
              <a:t> an Transformation. Thus counts is an RDD.</a:t>
            </a:r>
          </a:p>
        </p:txBody>
      </p:sp>
    </p:spTree>
    <p:extLst>
      <p:ext uri="{BB962C8B-B14F-4D97-AF65-F5344CB8AC3E}">
        <p14:creationId xmlns:p14="http://schemas.microsoft.com/office/powerpoint/2010/main" val="396533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Common Transformations and Actions</a:t>
            </a:r>
            <a:endParaRPr lang="en-US" dirty="0"/>
          </a:p>
        </p:txBody>
      </p:sp>
      <p:sp>
        <p:nvSpPr>
          <p:cNvPr id="3" name="Content Placeholder 2"/>
          <p:cNvSpPr>
            <a:spLocks noGrp="1"/>
          </p:cNvSpPr>
          <p:nvPr>
            <p:ph idx="1"/>
          </p:nvPr>
        </p:nvSpPr>
        <p:spPr/>
        <p:txBody>
          <a:bodyPr/>
          <a:lstStyle/>
          <a:p>
            <a:pPr marL="0" indent="0">
              <a:buNone/>
            </a:pPr>
            <a:r>
              <a:rPr lang="en-US" b="1" dirty="0" smtClean="0"/>
              <a:t>Element-wise transformations</a:t>
            </a:r>
          </a:p>
          <a:p>
            <a:pPr marL="0" indent="0">
              <a:buNone/>
            </a:pPr>
            <a:r>
              <a:rPr lang="en-US" dirty="0" smtClean="0"/>
              <a:t>map</a:t>
            </a:r>
          </a:p>
          <a:p>
            <a:pPr marL="0" indent="0">
              <a:buNone/>
            </a:pPr>
            <a:r>
              <a:rPr lang="en-US" dirty="0" err="1" smtClean="0"/>
              <a:t>val</a:t>
            </a:r>
            <a:r>
              <a:rPr lang="en-US" dirty="0" smtClean="0"/>
              <a:t> input = </a:t>
            </a:r>
            <a:r>
              <a:rPr lang="en-US" dirty="0" err="1" smtClean="0"/>
              <a:t>sc.parallelize</a:t>
            </a:r>
            <a:r>
              <a:rPr lang="en-US" dirty="0" smtClean="0"/>
              <a:t>(List(7, 5, 2, 9))</a:t>
            </a:r>
          </a:p>
          <a:p>
            <a:pPr marL="0" indent="0">
              <a:buNone/>
            </a:pPr>
            <a:r>
              <a:rPr lang="en-US" dirty="0" err="1" smtClean="0"/>
              <a:t>val</a:t>
            </a:r>
            <a:r>
              <a:rPr lang="en-US" dirty="0" smtClean="0"/>
              <a:t> result = </a:t>
            </a:r>
            <a:r>
              <a:rPr lang="en-US" dirty="0" err="1" smtClean="0"/>
              <a:t>input.map</a:t>
            </a:r>
            <a:r>
              <a:rPr lang="en-US" dirty="0" smtClean="0"/>
              <a:t>(x =&gt; x * x</a:t>
            </a:r>
            <a:r>
              <a:rPr lang="en-US" dirty="0"/>
              <a:t>)     // </a:t>
            </a:r>
            <a:r>
              <a:rPr lang="en-US" dirty="0" err="1" smtClean="0">
                <a:solidFill>
                  <a:srgbClr val="FF0000"/>
                </a:solidFill>
              </a:rPr>
              <a:t>input.map</a:t>
            </a:r>
            <a:r>
              <a:rPr lang="en-US" dirty="0" smtClean="0">
                <a:solidFill>
                  <a:srgbClr val="FF0000"/>
                </a:solidFill>
              </a:rPr>
              <a:t>(_*_) is an error</a:t>
            </a:r>
          </a:p>
          <a:p>
            <a:pPr marL="0" indent="0">
              <a:buNone/>
            </a:pPr>
            <a:r>
              <a:rPr lang="en-US" dirty="0" err="1" smtClean="0"/>
              <a:t>println</a:t>
            </a:r>
            <a:r>
              <a:rPr lang="en-US" dirty="0" smtClean="0"/>
              <a:t>(</a:t>
            </a:r>
            <a:r>
              <a:rPr lang="en-US" dirty="0" err="1" smtClean="0"/>
              <a:t>result.collect</a:t>
            </a:r>
            <a:r>
              <a:rPr lang="en-US" dirty="0"/>
              <a:t>().</a:t>
            </a:r>
            <a:r>
              <a:rPr lang="en-US" dirty="0" err="1"/>
              <a:t>mkString</a:t>
            </a:r>
            <a:r>
              <a:rPr lang="en-US" dirty="0"/>
              <a:t>(", </a:t>
            </a:r>
            <a:r>
              <a:rPr lang="en-US" dirty="0" smtClean="0"/>
              <a:t>"))   // 49, 25, 4, 81</a:t>
            </a:r>
          </a:p>
          <a:p>
            <a:pPr marL="0" indent="0">
              <a:buNone/>
            </a:pPr>
            <a:endParaRPr lang="en-US" b="1" dirty="0" smtClean="0"/>
          </a:p>
          <a:p>
            <a:pPr marL="0" indent="0">
              <a:buNone/>
            </a:pPr>
            <a:r>
              <a:rPr lang="en-US" dirty="0" smtClean="0"/>
              <a:t>Note:</a:t>
            </a:r>
            <a:r>
              <a:rPr lang="en-US" b="1" dirty="0" smtClean="0"/>
              <a:t> </a:t>
            </a:r>
            <a:r>
              <a:rPr lang="en-US" dirty="0" err="1" smtClean="0"/>
              <a:t>result.foreach</a:t>
            </a:r>
            <a:r>
              <a:rPr lang="en-US" dirty="0" smtClean="0"/>
              <a:t>(</a:t>
            </a:r>
            <a:r>
              <a:rPr lang="en-US" dirty="0" err="1" smtClean="0"/>
              <a:t>println</a:t>
            </a:r>
            <a:r>
              <a:rPr lang="en-US" dirty="0" smtClean="0"/>
              <a:t>) will print  each number in a separate line and </a:t>
            </a:r>
            <a:r>
              <a:rPr lang="en-US" dirty="0" err="1" smtClean="0"/>
              <a:t>result.foreach</a:t>
            </a:r>
            <a:r>
              <a:rPr lang="en-US" dirty="0" smtClean="0"/>
              <a:t>(print) will print 4925481</a:t>
            </a:r>
            <a:endParaRPr lang="en-US" b="1" dirty="0"/>
          </a:p>
          <a:p>
            <a:pPr marL="0" indent="0">
              <a:buNone/>
            </a:pPr>
            <a:endParaRPr lang="en-US" b="1" dirty="0"/>
          </a:p>
        </p:txBody>
      </p:sp>
    </p:spTree>
    <p:extLst>
      <p:ext uri="{BB962C8B-B14F-4D97-AF65-F5344CB8AC3E}">
        <p14:creationId xmlns:p14="http://schemas.microsoft.com/office/powerpoint/2010/main" val="30324673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520"/>
          </a:xfrm>
        </p:spPr>
        <p:txBody>
          <a:bodyPr/>
          <a:lstStyle/>
          <a:p>
            <a:r>
              <a:rPr lang="en-US" dirty="0" smtClean="0"/>
              <a:t>RDD – Common Transformations and Actions</a:t>
            </a:r>
            <a:endParaRPr lang="en-US" dirty="0"/>
          </a:p>
        </p:txBody>
      </p:sp>
      <p:sp>
        <p:nvSpPr>
          <p:cNvPr id="3" name="Content Placeholder 2"/>
          <p:cNvSpPr>
            <a:spLocks noGrp="1"/>
          </p:cNvSpPr>
          <p:nvPr>
            <p:ph idx="1"/>
          </p:nvPr>
        </p:nvSpPr>
        <p:spPr>
          <a:xfrm>
            <a:off x="838200" y="1378038"/>
            <a:ext cx="10515600" cy="5228824"/>
          </a:xfrm>
        </p:spPr>
        <p:txBody>
          <a:bodyPr>
            <a:normAutofit fontScale="92500" lnSpcReduction="10000"/>
          </a:bodyPr>
          <a:lstStyle/>
          <a:p>
            <a:pPr marL="0" indent="0">
              <a:buNone/>
            </a:pPr>
            <a:r>
              <a:rPr lang="en-US" b="1" dirty="0" smtClean="0"/>
              <a:t>Element-wise transformations</a:t>
            </a:r>
          </a:p>
          <a:p>
            <a:pPr marL="0" indent="0">
              <a:buNone/>
            </a:pPr>
            <a:r>
              <a:rPr lang="en-US" dirty="0" err="1" smtClean="0"/>
              <a:t>flatMap</a:t>
            </a:r>
            <a:r>
              <a:rPr lang="en-US" dirty="0" smtClean="0"/>
              <a:t>. </a:t>
            </a:r>
            <a:r>
              <a:rPr lang="en-US" dirty="0" smtClean="0">
                <a:solidFill>
                  <a:srgbClr val="FF0000"/>
                </a:solidFill>
              </a:rPr>
              <a:t>The function must return a list; </a:t>
            </a:r>
          </a:p>
          <a:p>
            <a:pPr marL="0" indent="0">
              <a:buNone/>
            </a:pPr>
            <a:r>
              <a:rPr lang="en-US" dirty="0" err="1">
                <a:solidFill>
                  <a:srgbClr val="00B0F0"/>
                </a:solidFill>
              </a:rPr>
              <a:t>val</a:t>
            </a:r>
            <a:r>
              <a:rPr lang="en-US" dirty="0">
                <a:solidFill>
                  <a:srgbClr val="00B0F0"/>
                </a:solidFill>
              </a:rPr>
              <a:t> lines = </a:t>
            </a:r>
            <a:r>
              <a:rPr lang="en-US" dirty="0" err="1">
                <a:solidFill>
                  <a:srgbClr val="00B0F0"/>
                </a:solidFill>
              </a:rPr>
              <a:t>sc.parallelize</a:t>
            </a:r>
            <a:r>
              <a:rPr lang="en-US" dirty="0">
                <a:solidFill>
                  <a:srgbClr val="00B0F0"/>
                </a:solidFill>
              </a:rPr>
              <a:t>(List("Once </a:t>
            </a:r>
            <a:r>
              <a:rPr lang="en-US" dirty="0" smtClean="0">
                <a:solidFill>
                  <a:srgbClr val="00B0F0"/>
                </a:solidFill>
              </a:rPr>
              <a:t>upon </a:t>
            </a:r>
            <a:r>
              <a:rPr lang="en-US" dirty="0">
                <a:solidFill>
                  <a:srgbClr val="00B0F0"/>
                </a:solidFill>
              </a:rPr>
              <a:t>a time “ , “Spark came “))</a:t>
            </a:r>
          </a:p>
          <a:p>
            <a:pPr marL="0" indent="0">
              <a:buNone/>
            </a:pPr>
            <a:r>
              <a:rPr lang="en-US" dirty="0" err="1">
                <a:solidFill>
                  <a:srgbClr val="00B0F0"/>
                </a:solidFill>
              </a:rPr>
              <a:t>val</a:t>
            </a:r>
            <a:r>
              <a:rPr lang="en-US" dirty="0">
                <a:solidFill>
                  <a:srgbClr val="00B0F0"/>
                </a:solidFill>
              </a:rPr>
              <a:t> words = </a:t>
            </a:r>
            <a:r>
              <a:rPr lang="en-US" dirty="0" err="1" smtClean="0">
                <a:solidFill>
                  <a:srgbClr val="00B0F0"/>
                </a:solidFill>
              </a:rPr>
              <a:t>lines.flatMap</a:t>
            </a:r>
            <a:r>
              <a:rPr lang="en-US" dirty="0" smtClean="0">
                <a:solidFill>
                  <a:srgbClr val="00B0F0"/>
                </a:solidFill>
              </a:rPr>
              <a:t>(w </a:t>
            </a:r>
            <a:r>
              <a:rPr lang="en-US" dirty="0">
                <a:solidFill>
                  <a:srgbClr val="00B0F0"/>
                </a:solidFill>
              </a:rPr>
              <a:t>=&gt; </a:t>
            </a:r>
            <a:r>
              <a:rPr lang="en-US" dirty="0" err="1">
                <a:solidFill>
                  <a:srgbClr val="00B0F0"/>
                </a:solidFill>
              </a:rPr>
              <a:t>w.split</a:t>
            </a:r>
            <a:r>
              <a:rPr lang="en-US" dirty="0">
                <a:solidFill>
                  <a:srgbClr val="00B0F0"/>
                </a:solidFill>
              </a:rPr>
              <a:t>(“, “))</a:t>
            </a:r>
            <a:r>
              <a:rPr lang="en-US" dirty="0" smtClean="0">
                <a:solidFill>
                  <a:srgbClr val="00B0F0"/>
                </a:solidFill>
              </a:rPr>
              <a:t> </a:t>
            </a:r>
            <a:r>
              <a:rPr lang="en-US" dirty="0">
                <a:solidFill>
                  <a:srgbClr val="00B0F0"/>
                </a:solidFill>
              </a:rPr>
              <a:t> </a:t>
            </a:r>
            <a:r>
              <a:rPr lang="en-US" dirty="0"/>
              <a:t>// </a:t>
            </a:r>
            <a:r>
              <a:rPr lang="en-US" dirty="0" smtClean="0"/>
              <a:t> or </a:t>
            </a:r>
            <a:r>
              <a:rPr lang="en-US" dirty="0" err="1" smtClean="0"/>
              <a:t>lines.flatMap</a:t>
            </a:r>
            <a:r>
              <a:rPr lang="en-US" dirty="0" smtClean="0"/>
              <a:t>(_.split</a:t>
            </a:r>
            <a:r>
              <a:rPr lang="en-US" dirty="0"/>
              <a:t>(“, “)) </a:t>
            </a:r>
            <a:endParaRPr lang="en-US" dirty="0" smtClean="0"/>
          </a:p>
          <a:p>
            <a:pPr marL="0" indent="0">
              <a:buNone/>
            </a:pPr>
            <a:r>
              <a:rPr lang="en-US" dirty="0" err="1" smtClean="0">
                <a:solidFill>
                  <a:srgbClr val="00B0F0"/>
                </a:solidFill>
              </a:rPr>
              <a:t>words.foreach</a:t>
            </a:r>
            <a:r>
              <a:rPr lang="en-US" dirty="0" smtClean="0">
                <a:solidFill>
                  <a:srgbClr val="00B0F0"/>
                </a:solidFill>
              </a:rPr>
              <a:t>(</a:t>
            </a:r>
            <a:r>
              <a:rPr lang="en-US" dirty="0" err="1" smtClean="0">
                <a:solidFill>
                  <a:srgbClr val="00B0F0"/>
                </a:solidFill>
              </a:rPr>
              <a:t>println</a:t>
            </a:r>
            <a:r>
              <a:rPr lang="en-US" dirty="0" smtClean="0">
                <a:solidFill>
                  <a:srgbClr val="00B0F0"/>
                </a:solidFill>
              </a:rPr>
              <a:t>)</a:t>
            </a:r>
          </a:p>
          <a:p>
            <a:pPr marL="0" indent="0">
              <a:buNone/>
            </a:pPr>
            <a:r>
              <a:rPr lang="en-US" dirty="0" err="1" smtClean="0">
                <a:solidFill>
                  <a:srgbClr val="00B050"/>
                </a:solidFill>
              </a:rPr>
              <a:t>var</a:t>
            </a:r>
            <a:r>
              <a:rPr lang="en-US" dirty="0" smtClean="0">
                <a:solidFill>
                  <a:srgbClr val="00B050"/>
                </a:solidFill>
              </a:rPr>
              <a:t> numbers = </a:t>
            </a:r>
            <a:r>
              <a:rPr lang="en-US" dirty="0" err="1" smtClean="0">
                <a:solidFill>
                  <a:srgbClr val="00B050"/>
                </a:solidFill>
              </a:rPr>
              <a:t>sc.parallelize</a:t>
            </a:r>
            <a:r>
              <a:rPr lang="en-US" dirty="0" smtClean="0">
                <a:solidFill>
                  <a:srgbClr val="00B050"/>
                </a:solidFill>
              </a:rPr>
              <a:t>(List(7, 2, 9))</a:t>
            </a:r>
          </a:p>
          <a:p>
            <a:pPr marL="0" indent="0">
              <a:buNone/>
            </a:pPr>
            <a:r>
              <a:rPr lang="en-US" dirty="0" err="1" smtClean="0">
                <a:solidFill>
                  <a:srgbClr val="00B050"/>
                </a:solidFill>
              </a:rPr>
              <a:t>var</a:t>
            </a:r>
            <a:r>
              <a:rPr lang="en-US" dirty="0" smtClean="0">
                <a:solidFill>
                  <a:srgbClr val="00B050"/>
                </a:solidFill>
              </a:rPr>
              <a:t> </a:t>
            </a:r>
            <a:r>
              <a:rPr lang="en-US" dirty="0" err="1" smtClean="0">
                <a:solidFill>
                  <a:srgbClr val="00B050"/>
                </a:solidFill>
              </a:rPr>
              <a:t>numberList</a:t>
            </a:r>
            <a:r>
              <a:rPr lang="en-US" dirty="0" smtClean="0">
                <a:solidFill>
                  <a:srgbClr val="00B050"/>
                </a:solidFill>
              </a:rPr>
              <a:t> = </a:t>
            </a:r>
            <a:r>
              <a:rPr lang="en-US" dirty="0" err="1" smtClean="0">
                <a:solidFill>
                  <a:srgbClr val="00B050"/>
                </a:solidFill>
              </a:rPr>
              <a:t>numbers.flatMap</a:t>
            </a:r>
            <a:r>
              <a:rPr lang="en-US" dirty="0" smtClean="0">
                <a:solidFill>
                  <a:srgbClr val="00B050"/>
                </a:solidFill>
              </a:rPr>
              <a:t>(x =&gt; List(x * x, x * x * x))</a:t>
            </a:r>
          </a:p>
          <a:p>
            <a:pPr marL="0" indent="0">
              <a:buNone/>
            </a:pPr>
            <a:r>
              <a:rPr lang="en-US" dirty="0" err="1" smtClean="0">
                <a:solidFill>
                  <a:srgbClr val="00B050"/>
                </a:solidFill>
              </a:rPr>
              <a:t>println</a:t>
            </a:r>
            <a:r>
              <a:rPr lang="en-US" dirty="0" smtClean="0">
                <a:solidFill>
                  <a:srgbClr val="00B050"/>
                </a:solidFill>
              </a:rPr>
              <a:t>(</a:t>
            </a:r>
            <a:r>
              <a:rPr lang="en-US" dirty="0" err="1" smtClean="0">
                <a:solidFill>
                  <a:srgbClr val="00B050"/>
                </a:solidFill>
              </a:rPr>
              <a:t>numberList.collect</a:t>
            </a:r>
            <a:r>
              <a:rPr lang="en-US" dirty="0">
                <a:solidFill>
                  <a:srgbClr val="00B050"/>
                </a:solidFill>
              </a:rPr>
              <a:t>().</a:t>
            </a:r>
            <a:r>
              <a:rPr lang="en-US" dirty="0" err="1">
                <a:solidFill>
                  <a:srgbClr val="00B050"/>
                </a:solidFill>
              </a:rPr>
              <a:t>mkString</a:t>
            </a:r>
            <a:r>
              <a:rPr lang="en-US" dirty="0">
                <a:solidFill>
                  <a:srgbClr val="00B050"/>
                </a:solidFill>
              </a:rPr>
              <a:t>(", "))   </a:t>
            </a:r>
            <a:r>
              <a:rPr lang="en-US" dirty="0" smtClean="0">
                <a:solidFill>
                  <a:srgbClr val="00B050"/>
                </a:solidFill>
              </a:rPr>
              <a:t>// 49, 343, 4, 8, 81, 729</a:t>
            </a:r>
          </a:p>
          <a:p>
            <a:pPr marL="0" indent="0">
              <a:buNone/>
            </a:pPr>
            <a:r>
              <a:rPr lang="en-US" dirty="0" err="1">
                <a:solidFill>
                  <a:srgbClr val="FF0000"/>
                </a:solidFill>
              </a:rPr>
              <a:t>var</a:t>
            </a:r>
            <a:r>
              <a:rPr lang="en-US" dirty="0">
                <a:solidFill>
                  <a:srgbClr val="FF0000"/>
                </a:solidFill>
              </a:rPr>
              <a:t> </a:t>
            </a:r>
            <a:r>
              <a:rPr lang="en-US" dirty="0" smtClean="0">
                <a:solidFill>
                  <a:srgbClr val="FF0000"/>
                </a:solidFill>
              </a:rPr>
              <a:t>numberList1 </a:t>
            </a:r>
            <a:r>
              <a:rPr lang="en-US" dirty="0">
                <a:solidFill>
                  <a:srgbClr val="FF0000"/>
                </a:solidFill>
              </a:rPr>
              <a:t>= </a:t>
            </a:r>
            <a:r>
              <a:rPr lang="en-US" dirty="0" err="1">
                <a:solidFill>
                  <a:srgbClr val="FF0000"/>
                </a:solidFill>
              </a:rPr>
              <a:t>numbers.flatMap</a:t>
            </a:r>
            <a:r>
              <a:rPr lang="en-US" dirty="0">
                <a:solidFill>
                  <a:srgbClr val="FF0000"/>
                </a:solidFill>
              </a:rPr>
              <a:t>(x =&gt; List(x * </a:t>
            </a:r>
            <a:r>
              <a:rPr lang="en-US" dirty="0" smtClean="0">
                <a:solidFill>
                  <a:srgbClr val="FF0000"/>
                </a:solidFill>
              </a:rPr>
              <a:t>x))    	// Correct</a:t>
            </a:r>
            <a:endParaRPr lang="en-US" dirty="0">
              <a:solidFill>
                <a:srgbClr val="FF0000"/>
              </a:solidFill>
            </a:endParaRPr>
          </a:p>
          <a:p>
            <a:pPr marL="0" indent="0">
              <a:buNone/>
            </a:pPr>
            <a:r>
              <a:rPr lang="en-US" dirty="0" err="1">
                <a:solidFill>
                  <a:srgbClr val="FF0000"/>
                </a:solidFill>
              </a:rPr>
              <a:t>var</a:t>
            </a:r>
            <a:r>
              <a:rPr lang="en-US" dirty="0">
                <a:solidFill>
                  <a:srgbClr val="FF0000"/>
                </a:solidFill>
              </a:rPr>
              <a:t> </a:t>
            </a:r>
            <a:r>
              <a:rPr lang="en-US" dirty="0" err="1">
                <a:solidFill>
                  <a:srgbClr val="FF0000"/>
                </a:solidFill>
              </a:rPr>
              <a:t>numberList</a:t>
            </a:r>
            <a:r>
              <a:rPr lang="en-US" dirty="0">
                <a:solidFill>
                  <a:srgbClr val="FF0000"/>
                </a:solidFill>
              </a:rPr>
              <a:t> </a:t>
            </a:r>
            <a:r>
              <a:rPr lang="en-US" dirty="0" smtClean="0">
                <a:solidFill>
                  <a:srgbClr val="FF0000"/>
                </a:solidFill>
              </a:rPr>
              <a:t>2= </a:t>
            </a:r>
            <a:r>
              <a:rPr lang="en-US" dirty="0" err="1">
                <a:solidFill>
                  <a:srgbClr val="FF0000"/>
                </a:solidFill>
              </a:rPr>
              <a:t>numbers.flatMap</a:t>
            </a:r>
            <a:r>
              <a:rPr lang="en-US" dirty="0">
                <a:solidFill>
                  <a:srgbClr val="FF0000"/>
                </a:solidFill>
              </a:rPr>
              <a:t>(x =&gt; </a:t>
            </a:r>
            <a:r>
              <a:rPr lang="en-US" dirty="0" smtClean="0">
                <a:solidFill>
                  <a:srgbClr val="FF0000"/>
                </a:solidFill>
              </a:rPr>
              <a:t>x </a:t>
            </a:r>
            <a:r>
              <a:rPr lang="en-US" dirty="0">
                <a:solidFill>
                  <a:srgbClr val="FF0000"/>
                </a:solidFill>
              </a:rPr>
              <a:t>* </a:t>
            </a:r>
            <a:r>
              <a:rPr lang="en-US" dirty="0" smtClean="0">
                <a:solidFill>
                  <a:srgbClr val="FF0000"/>
                </a:solidFill>
              </a:rPr>
              <a:t>x)    		// Error</a:t>
            </a:r>
            <a:endParaRPr lang="en-US" dirty="0">
              <a:solidFill>
                <a:srgbClr val="FF0000"/>
              </a:solidFill>
            </a:endParaRPr>
          </a:p>
          <a:p>
            <a:pPr marL="0" indent="0">
              <a:buNone/>
            </a:pPr>
            <a:r>
              <a:rPr lang="en-US" b="1" dirty="0" err="1" smtClean="0"/>
              <a:t>flatMap</a:t>
            </a:r>
            <a:r>
              <a:rPr lang="en-US" b="1" dirty="0" smtClean="0"/>
              <a:t> “flattens”.  Thus instead of an RDD of lists, we get an RDD of all elements in all those lists.</a:t>
            </a: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79895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520"/>
          </a:xfrm>
        </p:spPr>
        <p:txBody>
          <a:bodyPr/>
          <a:lstStyle/>
          <a:p>
            <a:r>
              <a:rPr lang="en-US" dirty="0" smtClean="0"/>
              <a:t>RDD – Common Transformations and Actions</a:t>
            </a:r>
            <a:endParaRPr lang="en-US" dirty="0"/>
          </a:p>
        </p:txBody>
      </p:sp>
      <p:sp>
        <p:nvSpPr>
          <p:cNvPr id="3" name="Content Placeholder 2"/>
          <p:cNvSpPr>
            <a:spLocks noGrp="1"/>
          </p:cNvSpPr>
          <p:nvPr>
            <p:ph idx="1"/>
          </p:nvPr>
        </p:nvSpPr>
        <p:spPr>
          <a:xfrm>
            <a:off x="838200" y="1378038"/>
            <a:ext cx="10515600" cy="5228824"/>
          </a:xfrm>
        </p:spPr>
        <p:txBody>
          <a:bodyPr>
            <a:normAutofit/>
          </a:bodyPr>
          <a:lstStyle/>
          <a:p>
            <a:pPr marL="0" indent="0">
              <a:buNone/>
            </a:pPr>
            <a:r>
              <a:rPr lang="en-US" b="1" dirty="0" smtClean="0"/>
              <a:t>Element-wise transformations</a:t>
            </a:r>
          </a:p>
          <a:p>
            <a:pPr marL="0" indent="0">
              <a:buNone/>
            </a:pPr>
            <a:r>
              <a:rPr lang="en-US" dirty="0" smtClean="0"/>
              <a:t>filter</a:t>
            </a:r>
          </a:p>
          <a:p>
            <a:pPr marL="0" indent="0">
              <a:buNone/>
            </a:pPr>
            <a:r>
              <a:rPr lang="en-US" dirty="0" err="1"/>
              <a:t>scala</a:t>
            </a:r>
            <a:r>
              <a:rPr lang="en-US" dirty="0"/>
              <a:t>&gt; </a:t>
            </a:r>
            <a:r>
              <a:rPr lang="en-US" dirty="0" err="1"/>
              <a:t>val</a:t>
            </a:r>
            <a:r>
              <a:rPr lang="en-US" dirty="0"/>
              <a:t> one = </a:t>
            </a:r>
            <a:r>
              <a:rPr lang="en-US" dirty="0" err="1"/>
              <a:t>sc.parallelize</a:t>
            </a:r>
            <a:r>
              <a:rPr lang="en-US" dirty="0"/>
              <a:t>(List(1, 2, 3, 4))</a:t>
            </a:r>
          </a:p>
          <a:p>
            <a:pPr marL="0" indent="0">
              <a:buNone/>
            </a:pPr>
            <a:r>
              <a:rPr lang="en-US" dirty="0" err="1"/>
              <a:t>s</a:t>
            </a:r>
            <a:r>
              <a:rPr lang="en-US" dirty="0" err="1" smtClean="0"/>
              <a:t>cala</a:t>
            </a:r>
            <a:r>
              <a:rPr lang="en-US" dirty="0" smtClean="0"/>
              <a:t>&gt; </a:t>
            </a:r>
            <a:r>
              <a:rPr lang="en-US" dirty="0" err="1" smtClean="0"/>
              <a:t>val</a:t>
            </a:r>
            <a:r>
              <a:rPr lang="en-US" dirty="0" smtClean="0"/>
              <a:t> two = </a:t>
            </a:r>
            <a:r>
              <a:rPr lang="en-US" dirty="0" err="1" smtClean="0"/>
              <a:t>one.filter</a:t>
            </a:r>
            <a:r>
              <a:rPr lang="en-US" dirty="0" smtClean="0"/>
              <a:t>(_&gt; 2)</a:t>
            </a:r>
          </a:p>
          <a:p>
            <a:pPr marL="0" indent="0">
              <a:buNone/>
            </a:pPr>
            <a:r>
              <a:rPr lang="en-US" dirty="0" err="1" smtClean="0"/>
              <a:t>println</a:t>
            </a:r>
            <a:r>
              <a:rPr lang="en-US" dirty="0" smtClean="0"/>
              <a:t>(</a:t>
            </a:r>
            <a:r>
              <a:rPr lang="en-US" dirty="0" err="1" smtClean="0"/>
              <a:t>two.collect</a:t>
            </a:r>
            <a:r>
              <a:rPr lang="en-US" dirty="0" smtClean="0"/>
              <a:t>().</a:t>
            </a:r>
            <a:r>
              <a:rPr lang="en-US" dirty="0" err="1" smtClean="0"/>
              <a:t>mkString</a:t>
            </a:r>
            <a:r>
              <a:rPr lang="en-US" dirty="0"/>
              <a:t>(", </a:t>
            </a:r>
            <a:r>
              <a:rPr lang="en-US" dirty="0" smtClean="0"/>
              <a:t>"))   // 3, 4</a:t>
            </a:r>
          </a:p>
          <a:p>
            <a:pPr marL="0" indent="0">
              <a:buNone/>
            </a:pPr>
            <a:r>
              <a:rPr lang="en-US" dirty="0"/>
              <a:t> </a:t>
            </a:r>
            <a:r>
              <a:rPr lang="en-US" dirty="0" smtClean="0"/>
              <a:t>sample</a:t>
            </a:r>
          </a:p>
          <a:p>
            <a:pPr marL="0" indent="0">
              <a:buNone/>
            </a:pPr>
            <a:r>
              <a:rPr lang="en-US" dirty="0" err="1" smtClean="0"/>
              <a:t>scala</a:t>
            </a:r>
            <a:r>
              <a:rPr lang="en-US" dirty="0" smtClean="0"/>
              <a:t>&gt; </a:t>
            </a:r>
            <a:r>
              <a:rPr lang="en-US" dirty="0" err="1" smtClean="0"/>
              <a:t>val</a:t>
            </a:r>
            <a:r>
              <a:rPr lang="en-US" dirty="0" smtClean="0"/>
              <a:t> three = </a:t>
            </a:r>
            <a:r>
              <a:rPr lang="en-US" dirty="0" err="1" smtClean="0"/>
              <a:t>one.sample</a:t>
            </a:r>
            <a:r>
              <a:rPr lang="en-US" dirty="0" smtClean="0"/>
              <a:t>(false, 0.5)</a:t>
            </a:r>
          </a:p>
          <a:p>
            <a:pPr marL="0" indent="0">
              <a:buNone/>
            </a:pPr>
            <a:r>
              <a:rPr lang="en-US" dirty="0" err="1" smtClean="0"/>
              <a:t>println</a:t>
            </a:r>
            <a:r>
              <a:rPr lang="en-US" dirty="0" smtClean="0"/>
              <a:t>(</a:t>
            </a:r>
            <a:r>
              <a:rPr lang="en-US" dirty="0" err="1" smtClean="0"/>
              <a:t>three.collect</a:t>
            </a:r>
            <a:r>
              <a:rPr lang="en-US" dirty="0"/>
              <a:t>().</a:t>
            </a:r>
            <a:r>
              <a:rPr lang="en-US" dirty="0" err="1"/>
              <a:t>mkString</a:t>
            </a:r>
            <a:r>
              <a:rPr lang="en-US" dirty="0"/>
              <a:t>(", </a:t>
            </a:r>
            <a:r>
              <a:rPr lang="en-US" dirty="0" smtClean="0"/>
              <a:t>"))  // 2, 3</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63525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520"/>
          </a:xfrm>
        </p:spPr>
        <p:txBody>
          <a:bodyPr>
            <a:normAutofit/>
          </a:bodyPr>
          <a:lstStyle/>
          <a:p>
            <a:r>
              <a:rPr lang="en-US" dirty="0" smtClean="0"/>
              <a:t>RDD – Common Transformations and Actions</a:t>
            </a:r>
            <a:endParaRPr lang="en-US" dirty="0"/>
          </a:p>
        </p:txBody>
      </p:sp>
      <p:sp>
        <p:nvSpPr>
          <p:cNvPr id="3" name="Content Placeholder 2"/>
          <p:cNvSpPr>
            <a:spLocks noGrp="1"/>
          </p:cNvSpPr>
          <p:nvPr>
            <p:ph idx="1"/>
          </p:nvPr>
        </p:nvSpPr>
        <p:spPr>
          <a:xfrm>
            <a:off x="876836" y="1390917"/>
            <a:ext cx="10515600" cy="5228824"/>
          </a:xfrm>
        </p:spPr>
        <p:txBody>
          <a:bodyPr>
            <a:normAutofit fontScale="92500"/>
          </a:bodyPr>
          <a:lstStyle/>
          <a:p>
            <a:pPr marL="0" indent="0">
              <a:buNone/>
            </a:pPr>
            <a:r>
              <a:rPr lang="en-US" b="1" dirty="0" smtClean="0"/>
              <a:t>Pseudo set operations</a:t>
            </a:r>
          </a:p>
          <a:p>
            <a:pPr marL="0" indent="0">
              <a:buNone/>
            </a:pPr>
            <a:r>
              <a:rPr lang="en-US" dirty="0" smtClean="0">
                <a:solidFill>
                  <a:srgbClr val="FF0000"/>
                </a:solidFill>
              </a:rPr>
              <a:t>union, intersection, subtract and distinct. </a:t>
            </a:r>
            <a:r>
              <a:rPr lang="en-US" dirty="0"/>
              <a:t>d</a:t>
            </a:r>
            <a:r>
              <a:rPr lang="en-US" dirty="0" smtClean="0"/>
              <a:t>istinct is costly. </a:t>
            </a:r>
            <a:r>
              <a:rPr lang="en-US" dirty="0"/>
              <a:t>u</a:t>
            </a:r>
            <a:r>
              <a:rPr lang="en-US" dirty="0" smtClean="0"/>
              <a:t>se it only when necessary. </a:t>
            </a:r>
            <a:endParaRPr lang="en-US" dirty="0" smtClean="0">
              <a:solidFill>
                <a:srgbClr val="FF0000"/>
              </a:solidFill>
            </a:endParaRPr>
          </a:p>
          <a:p>
            <a:pPr marL="0" indent="0">
              <a:buNone/>
            </a:pPr>
            <a:r>
              <a:rPr lang="en-US" sz="2400" dirty="0" err="1"/>
              <a:t>scala</a:t>
            </a:r>
            <a:r>
              <a:rPr lang="en-US" sz="2400" dirty="0"/>
              <a:t>&gt; </a:t>
            </a:r>
            <a:r>
              <a:rPr lang="en-US" sz="2400" dirty="0" err="1"/>
              <a:t>val</a:t>
            </a:r>
            <a:r>
              <a:rPr lang="en-US" sz="2400" dirty="0"/>
              <a:t> one = </a:t>
            </a:r>
            <a:r>
              <a:rPr lang="en-US" sz="2400" dirty="0" err="1"/>
              <a:t>sc.parallelize</a:t>
            </a:r>
            <a:r>
              <a:rPr lang="en-US" sz="2400" dirty="0"/>
              <a:t>(List(1, 2, 3, 4</a:t>
            </a:r>
            <a:r>
              <a:rPr lang="en-US" sz="2400" dirty="0" smtClean="0"/>
              <a:t>))</a:t>
            </a:r>
          </a:p>
          <a:p>
            <a:pPr marL="0" indent="0">
              <a:buNone/>
            </a:pPr>
            <a:r>
              <a:rPr lang="en-US" sz="2400" dirty="0" err="1"/>
              <a:t>scala</a:t>
            </a:r>
            <a:r>
              <a:rPr lang="en-US" sz="2400" dirty="0"/>
              <a:t>&gt; </a:t>
            </a:r>
            <a:r>
              <a:rPr lang="en-US" sz="2400" dirty="0" err="1"/>
              <a:t>val</a:t>
            </a:r>
            <a:r>
              <a:rPr lang="en-US" sz="2400" dirty="0"/>
              <a:t> </a:t>
            </a:r>
            <a:r>
              <a:rPr lang="en-US" sz="2400" dirty="0" smtClean="0"/>
              <a:t>two </a:t>
            </a:r>
            <a:r>
              <a:rPr lang="en-US" sz="2400" dirty="0"/>
              <a:t>= </a:t>
            </a:r>
            <a:r>
              <a:rPr lang="en-US" sz="2400" dirty="0" err="1" smtClean="0"/>
              <a:t>sc.parallelize</a:t>
            </a:r>
            <a:r>
              <a:rPr lang="en-US" sz="2400" dirty="0" smtClean="0"/>
              <a:t>(List(6, 5, 4, 3))</a:t>
            </a:r>
          </a:p>
          <a:p>
            <a:pPr marL="0" indent="0">
              <a:buNone/>
            </a:pPr>
            <a:r>
              <a:rPr lang="en-US" sz="2400" dirty="0" err="1"/>
              <a:t>scala</a:t>
            </a:r>
            <a:r>
              <a:rPr lang="en-US" sz="2400" dirty="0"/>
              <a:t>&gt; </a:t>
            </a:r>
            <a:r>
              <a:rPr lang="en-US" sz="2400" dirty="0" err="1"/>
              <a:t>val</a:t>
            </a:r>
            <a:r>
              <a:rPr lang="en-US" sz="2400" dirty="0"/>
              <a:t> </a:t>
            </a:r>
            <a:r>
              <a:rPr lang="en-US" sz="2400" dirty="0" err="1"/>
              <a:t>one_union_two</a:t>
            </a:r>
            <a:r>
              <a:rPr lang="en-US" sz="2400" dirty="0"/>
              <a:t> = one union two</a:t>
            </a:r>
            <a:endParaRPr lang="en-US" sz="2400" dirty="0" smtClean="0"/>
          </a:p>
          <a:p>
            <a:pPr marL="0" indent="0">
              <a:buNone/>
            </a:pPr>
            <a:r>
              <a:rPr lang="en-US" sz="2400" dirty="0" err="1"/>
              <a:t>println</a:t>
            </a:r>
            <a:r>
              <a:rPr lang="en-US" sz="2400" dirty="0"/>
              <a:t>(</a:t>
            </a:r>
            <a:r>
              <a:rPr lang="en-US" sz="2400" dirty="0" err="1"/>
              <a:t>one_union_two.distinct</a:t>
            </a:r>
            <a:r>
              <a:rPr lang="en-US" sz="2400" dirty="0"/>
              <a:t>().collect().</a:t>
            </a:r>
            <a:r>
              <a:rPr lang="en-US" sz="2400" dirty="0" err="1"/>
              <a:t>mkString</a:t>
            </a:r>
            <a:r>
              <a:rPr lang="en-US" sz="2400" dirty="0"/>
              <a:t>(", </a:t>
            </a:r>
            <a:r>
              <a:rPr lang="en-US" sz="2400" dirty="0" smtClean="0"/>
              <a:t>"))  // 4</a:t>
            </a:r>
            <a:r>
              <a:rPr lang="en-US" sz="2400" dirty="0"/>
              <a:t>, 1, 5, 6, 2, </a:t>
            </a:r>
            <a:r>
              <a:rPr lang="en-US" sz="2400" dirty="0" smtClean="0"/>
              <a:t>3</a:t>
            </a:r>
          </a:p>
          <a:p>
            <a:pPr marL="0" indent="0">
              <a:buNone/>
            </a:pPr>
            <a:r>
              <a:rPr lang="en-US" sz="2400" dirty="0" smtClean="0"/>
              <a:t>OR </a:t>
            </a:r>
            <a:r>
              <a:rPr lang="en-US" sz="2400" dirty="0" err="1" smtClean="0"/>
              <a:t>println</a:t>
            </a:r>
            <a:r>
              <a:rPr lang="en-US" sz="2400" dirty="0" smtClean="0"/>
              <a:t>(</a:t>
            </a:r>
            <a:r>
              <a:rPr lang="en-US" sz="2400" dirty="0" err="1" smtClean="0"/>
              <a:t>one.union</a:t>
            </a:r>
            <a:r>
              <a:rPr lang="en-US" sz="2400" dirty="0" smtClean="0"/>
              <a:t>(two).distinct</a:t>
            </a:r>
            <a:r>
              <a:rPr lang="en-US" sz="2400" dirty="0"/>
              <a:t>().collect().</a:t>
            </a:r>
            <a:r>
              <a:rPr lang="en-US" sz="2400" dirty="0" err="1"/>
              <a:t>mkString</a:t>
            </a:r>
            <a:r>
              <a:rPr lang="en-US" sz="2400" dirty="0"/>
              <a:t>(", "))  // 4, 1, 5, 6, 2, </a:t>
            </a:r>
            <a:r>
              <a:rPr lang="en-US" sz="2400" dirty="0" smtClean="0"/>
              <a:t>3</a:t>
            </a:r>
            <a:endParaRPr lang="en-US" sz="2400" dirty="0"/>
          </a:p>
          <a:p>
            <a:pPr marL="0" indent="0">
              <a:buNone/>
            </a:pPr>
            <a:r>
              <a:rPr lang="en-US" sz="2400" dirty="0" err="1" smtClean="0"/>
              <a:t>println</a:t>
            </a:r>
            <a:r>
              <a:rPr lang="en-US" sz="2400" dirty="0" smtClean="0"/>
              <a:t>(</a:t>
            </a:r>
            <a:r>
              <a:rPr lang="en-US" sz="2400" dirty="0" err="1" smtClean="0"/>
              <a:t>one.intersection</a:t>
            </a:r>
            <a:r>
              <a:rPr lang="en-US" sz="2400" dirty="0" smtClean="0"/>
              <a:t>(two).collect</a:t>
            </a:r>
            <a:r>
              <a:rPr lang="en-US" sz="2400" dirty="0"/>
              <a:t>().</a:t>
            </a:r>
            <a:r>
              <a:rPr lang="en-US" sz="2400" dirty="0" err="1"/>
              <a:t>mkString</a:t>
            </a:r>
            <a:r>
              <a:rPr lang="en-US" sz="2400" dirty="0"/>
              <a:t>(", "))  // 4, </a:t>
            </a:r>
            <a:r>
              <a:rPr lang="en-US" sz="2400" dirty="0" smtClean="0"/>
              <a:t>3</a:t>
            </a:r>
            <a:endParaRPr lang="en-US" sz="2400" dirty="0"/>
          </a:p>
          <a:p>
            <a:pPr marL="0" indent="0">
              <a:buNone/>
            </a:pPr>
            <a:r>
              <a:rPr lang="en-US" sz="2400" dirty="0" err="1" smtClean="0"/>
              <a:t>println</a:t>
            </a:r>
            <a:r>
              <a:rPr lang="en-US" sz="2400" dirty="0" smtClean="0"/>
              <a:t>(</a:t>
            </a:r>
            <a:r>
              <a:rPr lang="en-US" sz="2400" dirty="0" err="1" smtClean="0"/>
              <a:t>one.subtract</a:t>
            </a:r>
            <a:r>
              <a:rPr lang="en-US" sz="2400" dirty="0" smtClean="0"/>
              <a:t>(two</a:t>
            </a:r>
            <a:r>
              <a:rPr lang="en-US" sz="2400" dirty="0"/>
              <a:t>).collect().</a:t>
            </a:r>
            <a:r>
              <a:rPr lang="en-US" sz="2400" dirty="0" err="1"/>
              <a:t>mkString</a:t>
            </a:r>
            <a:r>
              <a:rPr lang="en-US" sz="2400" dirty="0"/>
              <a:t>(", "))  // </a:t>
            </a:r>
            <a:r>
              <a:rPr lang="en-US" sz="2400" dirty="0" smtClean="0"/>
              <a:t>2, 1</a:t>
            </a:r>
            <a:endParaRPr lang="en-US" sz="2400" dirty="0"/>
          </a:p>
          <a:p>
            <a:pPr marL="0" indent="0">
              <a:buNone/>
            </a:pPr>
            <a:r>
              <a:rPr lang="en-US" sz="2400" dirty="0" err="1"/>
              <a:t>println</a:t>
            </a:r>
            <a:r>
              <a:rPr lang="en-US" sz="2400" dirty="0"/>
              <a:t>(</a:t>
            </a:r>
            <a:r>
              <a:rPr lang="en-US" sz="2400" dirty="0" err="1"/>
              <a:t>one.cartesian</a:t>
            </a:r>
            <a:r>
              <a:rPr lang="en-US" sz="2400" dirty="0"/>
              <a:t>(two).collect().</a:t>
            </a:r>
            <a:r>
              <a:rPr lang="en-US" sz="2400" dirty="0" err="1"/>
              <a:t>mkString</a:t>
            </a:r>
            <a:r>
              <a:rPr lang="en-US" sz="2400" dirty="0"/>
              <a:t>(", </a:t>
            </a:r>
            <a:r>
              <a:rPr lang="en-US" sz="2400" dirty="0" smtClean="0"/>
              <a:t>"))    // see result below.</a:t>
            </a:r>
            <a:endParaRPr lang="en-US" sz="2400" dirty="0"/>
          </a:p>
          <a:p>
            <a:pPr marL="0" indent="0">
              <a:buNone/>
            </a:pPr>
            <a:r>
              <a:rPr lang="en-US" sz="2400" dirty="0"/>
              <a:t>(1,6), (1,5), (2,6), (2,5), (1,4), (1,3), (2,4), (2,3), (3,6), (3,5), (4,6), (4,5), (3,4), (3,3), (4,4), (4,3)</a:t>
            </a:r>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728780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Transformation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92101935"/>
              </p:ext>
            </p:extLst>
          </p:nvPr>
        </p:nvGraphicFramePr>
        <p:xfrm>
          <a:off x="740833" y="1690688"/>
          <a:ext cx="10710333" cy="4727050"/>
        </p:xfrm>
        <a:graphic>
          <a:graphicData uri="http://schemas.openxmlformats.org/drawingml/2006/table">
            <a:tbl>
              <a:tblPr firstRow="1" bandRow="1">
                <a:tableStyleId>{5C22544A-7EE6-4342-B048-85BDC9FD1C3A}</a:tableStyleId>
              </a:tblPr>
              <a:tblGrid>
                <a:gridCol w="4030133">
                  <a:extLst>
                    <a:ext uri="{9D8B030D-6E8A-4147-A177-3AD203B41FA5}">
                      <a16:colId xmlns:a16="http://schemas.microsoft.com/office/drawing/2014/main" xmlns="" val="612572915"/>
                    </a:ext>
                  </a:extLst>
                </a:gridCol>
                <a:gridCol w="6680200">
                  <a:extLst>
                    <a:ext uri="{9D8B030D-6E8A-4147-A177-3AD203B41FA5}">
                      <a16:colId xmlns:a16="http://schemas.microsoft.com/office/drawing/2014/main" xmlns="" val="4083045231"/>
                    </a:ext>
                  </a:extLst>
                </a:gridCol>
              </a:tblGrid>
              <a:tr h="416254">
                <a:tc>
                  <a:txBody>
                    <a:bodyPr/>
                    <a:lstStyle/>
                    <a:p>
                      <a:pPr algn="ctr"/>
                      <a:r>
                        <a:rPr lang="en-US" dirty="0" smtClean="0"/>
                        <a:t>Transformation</a:t>
                      </a:r>
                      <a:endParaRPr lang="en-US" dirty="0"/>
                    </a:p>
                  </a:txBody>
                  <a:tcPr/>
                </a:tc>
                <a:tc>
                  <a:txBody>
                    <a:bodyPr/>
                    <a:lstStyle/>
                    <a:p>
                      <a:pPr algn="ctr"/>
                      <a:r>
                        <a:rPr lang="en-US" dirty="0" smtClean="0"/>
                        <a:t>description</a:t>
                      </a:r>
                      <a:endParaRPr lang="en-US" dirty="0"/>
                    </a:p>
                  </a:txBody>
                  <a:tcPr/>
                </a:tc>
                <a:extLst>
                  <a:ext uri="{0D108BD9-81ED-4DB2-BD59-A6C34878D82A}">
                    <a16:rowId xmlns:a16="http://schemas.microsoft.com/office/drawing/2014/main" xmlns="" val="847876269"/>
                  </a:ext>
                </a:extLst>
              </a:tr>
              <a:tr h="718466">
                <a:tc>
                  <a:txBody>
                    <a:bodyPr/>
                    <a:lstStyle/>
                    <a:p>
                      <a:r>
                        <a:rPr lang="en-US" sz="1800" b="1" i="0" u="none" strike="noStrike" kern="1200" baseline="0" dirty="0" smtClean="0">
                          <a:solidFill>
                            <a:schemeClr val="dk1"/>
                          </a:solidFill>
                          <a:latin typeface="+mn-lt"/>
                          <a:ea typeface="+mn-ea"/>
                          <a:cs typeface="+mn-cs"/>
                        </a:rPr>
                        <a:t>map(</a:t>
                      </a:r>
                      <a:r>
                        <a:rPr lang="en-US" sz="1800" b="0" i="1" u="none" strike="noStrike" kern="1200" baseline="0" dirty="0" err="1" smtClean="0">
                          <a:solidFill>
                            <a:schemeClr val="dk1"/>
                          </a:solidFill>
                          <a:latin typeface="+mn-lt"/>
                          <a:ea typeface="+mn-ea"/>
                          <a:cs typeface="+mn-cs"/>
                        </a:rPr>
                        <a:t>func</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return a new distributed dataset formed by passing each element of the source through a function </a:t>
                      </a:r>
                      <a:r>
                        <a:rPr lang="en-US" sz="1800" b="0" i="1" u="none" strike="noStrike" kern="1200" baseline="0" dirty="0" err="1" smtClean="0">
                          <a:solidFill>
                            <a:schemeClr val="dk1"/>
                          </a:solidFill>
                          <a:latin typeface="+mn-lt"/>
                          <a:ea typeface="+mn-ea"/>
                          <a:cs typeface="+mn-cs"/>
                        </a:rPr>
                        <a:t>func</a:t>
                      </a:r>
                      <a:endParaRPr lang="en-US" dirty="0"/>
                    </a:p>
                  </a:txBody>
                  <a:tcPr/>
                </a:tc>
                <a:extLst>
                  <a:ext uri="{0D108BD9-81ED-4DB2-BD59-A6C34878D82A}">
                    <a16:rowId xmlns:a16="http://schemas.microsoft.com/office/drawing/2014/main" xmlns="" val="4112108415"/>
                  </a:ext>
                </a:extLst>
              </a:tr>
              <a:tr h="718466">
                <a:tc>
                  <a:txBody>
                    <a:bodyPr/>
                    <a:lstStyle/>
                    <a:p>
                      <a:r>
                        <a:rPr lang="en-US" sz="1800" b="1" i="0" u="none" strike="noStrike" kern="1200" baseline="0" dirty="0" smtClean="0">
                          <a:solidFill>
                            <a:schemeClr val="dk1"/>
                          </a:solidFill>
                          <a:latin typeface="+mn-lt"/>
                          <a:ea typeface="+mn-ea"/>
                          <a:cs typeface="+mn-cs"/>
                        </a:rPr>
                        <a:t>filter(</a:t>
                      </a:r>
                      <a:r>
                        <a:rPr lang="en-US" sz="1800" b="0" i="1" u="none" strike="noStrike" kern="1200" baseline="0" dirty="0" err="1" smtClean="0">
                          <a:solidFill>
                            <a:schemeClr val="dk1"/>
                          </a:solidFill>
                          <a:latin typeface="+mn-lt"/>
                          <a:ea typeface="+mn-ea"/>
                          <a:cs typeface="+mn-cs"/>
                        </a:rPr>
                        <a:t>func</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return a new dataset formed by selecting those elements of the source on which </a:t>
                      </a:r>
                      <a:r>
                        <a:rPr lang="en-US" sz="1800" b="0" i="1" u="none" strike="noStrike" kern="1200" baseline="0" dirty="0" err="1" smtClean="0">
                          <a:solidFill>
                            <a:schemeClr val="dk1"/>
                          </a:solidFill>
                          <a:latin typeface="+mn-lt"/>
                          <a:ea typeface="+mn-ea"/>
                          <a:cs typeface="+mn-cs"/>
                        </a:rPr>
                        <a:t>func</a:t>
                      </a:r>
                      <a:r>
                        <a:rPr lang="en-US" sz="1800" b="0" i="1" u="none" strike="noStrike" kern="1200" baseline="0" dirty="0" smtClean="0">
                          <a:solidFill>
                            <a:schemeClr val="dk1"/>
                          </a:solidFill>
                          <a:latin typeface="+mn-lt"/>
                          <a:ea typeface="+mn-ea"/>
                          <a:cs typeface="+mn-cs"/>
                        </a:rPr>
                        <a:t> </a:t>
                      </a:r>
                      <a:r>
                        <a:rPr lang="en-US" sz="1800" b="0" i="0" u="none" strike="noStrike" kern="1200" baseline="0" dirty="0" smtClean="0">
                          <a:solidFill>
                            <a:schemeClr val="dk1"/>
                          </a:solidFill>
                          <a:latin typeface="+mn-lt"/>
                          <a:ea typeface="+mn-ea"/>
                          <a:cs typeface="+mn-cs"/>
                        </a:rPr>
                        <a:t>returns true</a:t>
                      </a:r>
                      <a:endParaRPr lang="en-US" dirty="0"/>
                    </a:p>
                  </a:txBody>
                  <a:tcPr/>
                </a:tc>
                <a:extLst>
                  <a:ext uri="{0D108BD9-81ED-4DB2-BD59-A6C34878D82A}">
                    <a16:rowId xmlns:a16="http://schemas.microsoft.com/office/drawing/2014/main" xmlns="" val="2078168389"/>
                  </a:ext>
                </a:extLst>
              </a:tr>
              <a:tr h="718466">
                <a:tc>
                  <a:txBody>
                    <a:bodyPr/>
                    <a:lstStyle/>
                    <a:p>
                      <a:r>
                        <a:rPr lang="en-US" sz="1800" b="1" i="0" u="none" strike="noStrike" kern="1200" baseline="0" dirty="0" err="1" smtClean="0">
                          <a:solidFill>
                            <a:schemeClr val="dk1"/>
                          </a:solidFill>
                          <a:latin typeface="+mn-lt"/>
                          <a:ea typeface="+mn-ea"/>
                          <a:cs typeface="+mn-cs"/>
                        </a:rPr>
                        <a:t>flatMap</a:t>
                      </a:r>
                      <a:r>
                        <a:rPr lang="en-US" sz="1800" b="1" i="0" u="none" strike="noStrike" kern="1200" baseline="0" dirty="0" smtClean="0">
                          <a:solidFill>
                            <a:schemeClr val="dk1"/>
                          </a:solidFill>
                          <a:latin typeface="+mn-lt"/>
                          <a:ea typeface="+mn-ea"/>
                          <a:cs typeface="+mn-cs"/>
                        </a:rPr>
                        <a:t>(</a:t>
                      </a:r>
                      <a:r>
                        <a:rPr lang="en-US" sz="1800" b="0" i="1" u="none" strike="noStrike" kern="1200" baseline="0" dirty="0" err="1" smtClean="0">
                          <a:solidFill>
                            <a:schemeClr val="dk1"/>
                          </a:solidFill>
                          <a:latin typeface="+mn-lt"/>
                          <a:ea typeface="+mn-ea"/>
                          <a:cs typeface="+mn-cs"/>
                        </a:rPr>
                        <a:t>func</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similar to map, but each input item can be mapped to 0 or more output items (so </a:t>
                      </a:r>
                      <a:r>
                        <a:rPr lang="en-US" sz="1800" b="0" i="1" u="none" strike="noStrike" kern="1200" baseline="0" dirty="0" err="1" smtClean="0">
                          <a:solidFill>
                            <a:schemeClr val="dk1"/>
                          </a:solidFill>
                          <a:latin typeface="+mn-lt"/>
                          <a:ea typeface="+mn-ea"/>
                          <a:cs typeface="+mn-cs"/>
                        </a:rPr>
                        <a:t>func</a:t>
                      </a:r>
                      <a:r>
                        <a:rPr lang="en-US" sz="1800" b="0" i="1" u="none" strike="noStrike" kern="1200" baseline="0" dirty="0" smtClean="0">
                          <a:solidFill>
                            <a:schemeClr val="dk1"/>
                          </a:solidFill>
                          <a:latin typeface="+mn-lt"/>
                          <a:ea typeface="+mn-ea"/>
                          <a:cs typeface="+mn-cs"/>
                        </a:rPr>
                        <a:t> </a:t>
                      </a:r>
                      <a:r>
                        <a:rPr lang="en-US" sz="1800" b="0" i="0" u="none" strike="noStrike" kern="1200" baseline="0" dirty="0" smtClean="0">
                          <a:solidFill>
                            <a:schemeClr val="dk1"/>
                          </a:solidFill>
                          <a:latin typeface="+mn-lt"/>
                          <a:ea typeface="+mn-ea"/>
                          <a:cs typeface="+mn-cs"/>
                        </a:rPr>
                        <a:t>should return a </a:t>
                      </a:r>
                      <a:r>
                        <a:rPr lang="en-US" sz="1800" b="0" i="0" u="none" strike="noStrike" kern="1200" baseline="0" dirty="0" err="1" smtClean="0">
                          <a:solidFill>
                            <a:schemeClr val="dk1"/>
                          </a:solidFill>
                          <a:latin typeface="+mn-lt"/>
                          <a:ea typeface="+mn-ea"/>
                          <a:cs typeface="+mn-cs"/>
                        </a:rPr>
                        <a:t>Seq</a:t>
                      </a:r>
                      <a:r>
                        <a:rPr lang="en-US" sz="1800" b="0" i="0" u="none" strike="noStrike" kern="1200" baseline="0" dirty="0" smtClean="0">
                          <a:solidFill>
                            <a:schemeClr val="dk1"/>
                          </a:solidFill>
                          <a:latin typeface="+mn-lt"/>
                          <a:ea typeface="+mn-ea"/>
                          <a:cs typeface="+mn-cs"/>
                        </a:rPr>
                        <a:t> rather than a single item)</a:t>
                      </a:r>
                      <a:endParaRPr lang="en-US" dirty="0"/>
                    </a:p>
                  </a:txBody>
                  <a:tcPr/>
                </a:tc>
                <a:extLst>
                  <a:ext uri="{0D108BD9-81ED-4DB2-BD59-A6C34878D82A}">
                    <a16:rowId xmlns:a16="http://schemas.microsoft.com/office/drawing/2014/main" xmlns="" val="3877481459"/>
                  </a:ext>
                </a:extLst>
              </a:tr>
              <a:tr h="718466">
                <a:tc>
                  <a:txBody>
                    <a:bodyPr/>
                    <a:lstStyle/>
                    <a:p>
                      <a:r>
                        <a:rPr lang="en-US" sz="1800" b="1" i="0" u="none" strike="noStrike" kern="1200" baseline="0" dirty="0" smtClean="0">
                          <a:solidFill>
                            <a:schemeClr val="dk1"/>
                          </a:solidFill>
                          <a:latin typeface="+mn-lt"/>
                          <a:ea typeface="+mn-ea"/>
                          <a:cs typeface="+mn-cs"/>
                        </a:rPr>
                        <a:t>sample(</a:t>
                      </a:r>
                      <a:r>
                        <a:rPr lang="en-US" sz="1800" b="0" i="1" u="none" strike="noStrike" kern="1200" baseline="0" dirty="0" err="1" smtClean="0">
                          <a:solidFill>
                            <a:schemeClr val="dk1"/>
                          </a:solidFill>
                          <a:latin typeface="+mn-lt"/>
                          <a:ea typeface="+mn-ea"/>
                          <a:cs typeface="+mn-cs"/>
                        </a:rPr>
                        <a:t>withReplacement</a:t>
                      </a:r>
                      <a:r>
                        <a:rPr lang="en-US" sz="1800" b="1" i="0" u="none" strike="noStrike" kern="1200" baseline="0" dirty="0" smtClean="0">
                          <a:solidFill>
                            <a:schemeClr val="dk1"/>
                          </a:solidFill>
                          <a:latin typeface="+mn-lt"/>
                          <a:ea typeface="+mn-ea"/>
                          <a:cs typeface="+mn-cs"/>
                        </a:rPr>
                        <a:t>, </a:t>
                      </a:r>
                      <a:r>
                        <a:rPr lang="en-US" sz="1800" b="0" i="1" u="none" strike="noStrike" kern="1200" baseline="0" dirty="0" smtClean="0">
                          <a:solidFill>
                            <a:schemeClr val="dk1"/>
                          </a:solidFill>
                          <a:latin typeface="+mn-lt"/>
                          <a:ea typeface="+mn-ea"/>
                          <a:cs typeface="+mn-cs"/>
                        </a:rPr>
                        <a:t>fraction</a:t>
                      </a:r>
                      <a:r>
                        <a:rPr lang="en-US" sz="1800" b="1" i="0" u="none" strike="noStrike" kern="1200" baseline="0" dirty="0" smtClean="0">
                          <a:solidFill>
                            <a:schemeClr val="dk1"/>
                          </a:solidFill>
                          <a:latin typeface="+mn-lt"/>
                          <a:ea typeface="+mn-ea"/>
                          <a:cs typeface="+mn-cs"/>
                        </a:rPr>
                        <a:t>, </a:t>
                      </a:r>
                      <a:r>
                        <a:rPr lang="en-US" sz="1800" b="0" i="1" u="none" strike="noStrike" kern="1200" baseline="0" dirty="0" smtClean="0">
                          <a:solidFill>
                            <a:schemeClr val="dk1"/>
                          </a:solidFill>
                          <a:latin typeface="+mn-lt"/>
                          <a:ea typeface="+mn-ea"/>
                          <a:cs typeface="+mn-cs"/>
                        </a:rPr>
                        <a:t>seed</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sample a fraction </a:t>
                      </a:r>
                      <a:r>
                        <a:rPr lang="en-US" sz="1800" b="0" i="1" u="none" strike="noStrike" kern="1200" baseline="0" dirty="0" err="1" smtClean="0">
                          <a:solidFill>
                            <a:schemeClr val="dk1"/>
                          </a:solidFill>
                          <a:latin typeface="+mn-lt"/>
                          <a:ea typeface="+mn-ea"/>
                          <a:cs typeface="+mn-cs"/>
                        </a:rPr>
                        <a:t>fraction</a:t>
                      </a:r>
                      <a:r>
                        <a:rPr lang="en-US" sz="1800" b="0" i="1" u="none" strike="noStrike" kern="1200" baseline="0" dirty="0" smtClean="0">
                          <a:solidFill>
                            <a:schemeClr val="dk1"/>
                          </a:solidFill>
                          <a:latin typeface="+mn-lt"/>
                          <a:ea typeface="+mn-ea"/>
                          <a:cs typeface="+mn-cs"/>
                        </a:rPr>
                        <a:t> </a:t>
                      </a:r>
                      <a:r>
                        <a:rPr lang="en-US" sz="1800" b="0" i="0" u="none" strike="noStrike" kern="1200" baseline="0" dirty="0" smtClean="0">
                          <a:solidFill>
                            <a:schemeClr val="dk1"/>
                          </a:solidFill>
                          <a:latin typeface="+mn-lt"/>
                          <a:ea typeface="+mn-ea"/>
                          <a:cs typeface="+mn-cs"/>
                        </a:rPr>
                        <a:t>of the data, with or without replacement, using a given random number generator </a:t>
                      </a:r>
                      <a:r>
                        <a:rPr lang="en-US" sz="1800" b="0" i="1" u="none" strike="noStrike" kern="1200" baseline="0" dirty="0" smtClean="0">
                          <a:solidFill>
                            <a:schemeClr val="dk1"/>
                          </a:solidFill>
                          <a:latin typeface="+mn-lt"/>
                          <a:ea typeface="+mn-ea"/>
                          <a:cs typeface="+mn-cs"/>
                        </a:rPr>
                        <a:t>seed</a:t>
                      </a:r>
                      <a:endParaRPr lang="en-US" dirty="0"/>
                    </a:p>
                  </a:txBody>
                  <a:tcPr/>
                </a:tc>
                <a:extLst>
                  <a:ext uri="{0D108BD9-81ED-4DB2-BD59-A6C34878D82A}">
                    <a16:rowId xmlns:a16="http://schemas.microsoft.com/office/drawing/2014/main" xmlns="" val="3317890803"/>
                  </a:ext>
                </a:extLst>
              </a:tr>
              <a:tr h="718466">
                <a:tc>
                  <a:txBody>
                    <a:bodyPr/>
                    <a:lstStyle/>
                    <a:p>
                      <a:r>
                        <a:rPr lang="en-US" sz="1800" b="1" i="0" u="none" strike="noStrike" kern="1200" baseline="0" dirty="0" smtClean="0">
                          <a:solidFill>
                            <a:schemeClr val="dk1"/>
                          </a:solidFill>
                          <a:latin typeface="+mn-lt"/>
                          <a:ea typeface="+mn-ea"/>
                          <a:cs typeface="+mn-cs"/>
                        </a:rPr>
                        <a:t>union(</a:t>
                      </a:r>
                      <a:r>
                        <a:rPr lang="en-US" sz="1800" b="0" i="1" u="none" strike="noStrike" kern="1200" baseline="0" dirty="0" err="1" smtClean="0">
                          <a:solidFill>
                            <a:schemeClr val="dk1"/>
                          </a:solidFill>
                          <a:latin typeface="+mn-lt"/>
                          <a:ea typeface="+mn-ea"/>
                          <a:cs typeface="+mn-cs"/>
                        </a:rPr>
                        <a:t>otherDataset</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return a new dataset that contains the union of the elements in the source dataset and the argument</a:t>
                      </a:r>
                      <a:endParaRPr lang="en-US" dirty="0"/>
                    </a:p>
                  </a:txBody>
                  <a:tcPr/>
                </a:tc>
                <a:extLst>
                  <a:ext uri="{0D108BD9-81ED-4DB2-BD59-A6C34878D82A}">
                    <a16:rowId xmlns:a16="http://schemas.microsoft.com/office/drawing/2014/main" xmlns="" val="3780496734"/>
                  </a:ext>
                </a:extLst>
              </a:tr>
              <a:tr h="718466">
                <a:tc>
                  <a:txBody>
                    <a:bodyPr/>
                    <a:lstStyle/>
                    <a:p>
                      <a:r>
                        <a:rPr lang="en-US" sz="1800" b="1" i="0" u="none" strike="noStrike" kern="1200" baseline="0" dirty="0" smtClean="0">
                          <a:solidFill>
                            <a:schemeClr val="dk1"/>
                          </a:solidFill>
                          <a:latin typeface="+mn-lt"/>
                          <a:ea typeface="+mn-ea"/>
                          <a:cs typeface="+mn-cs"/>
                        </a:rPr>
                        <a:t>distinct([</a:t>
                      </a:r>
                      <a:r>
                        <a:rPr lang="en-US" sz="1800" b="0" i="1" u="none" strike="noStrike" kern="1200" baseline="0" dirty="0" err="1" smtClean="0">
                          <a:solidFill>
                            <a:schemeClr val="dk1"/>
                          </a:solidFill>
                          <a:latin typeface="+mn-lt"/>
                          <a:ea typeface="+mn-ea"/>
                          <a:cs typeface="+mn-cs"/>
                        </a:rPr>
                        <a:t>numTasks</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return a new dataset that contains the distinct elements of the source dataset</a:t>
                      </a:r>
                      <a:endParaRPr lang="en-US" dirty="0"/>
                    </a:p>
                  </a:txBody>
                  <a:tcPr/>
                </a:tc>
                <a:extLst>
                  <a:ext uri="{0D108BD9-81ED-4DB2-BD59-A6C34878D82A}">
                    <a16:rowId xmlns:a16="http://schemas.microsoft.com/office/drawing/2014/main" xmlns="" val="2900516103"/>
                  </a:ext>
                </a:extLst>
              </a:tr>
            </a:tbl>
          </a:graphicData>
        </a:graphic>
      </p:graphicFrame>
    </p:spTree>
    <p:extLst>
      <p:ext uri="{BB962C8B-B14F-4D97-AF65-F5344CB8AC3E}">
        <p14:creationId xmlns:p14="http://schemas.microsoft.com/office/powerpoint/2010/main" val="4283606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Transformation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278456"/>
              </p:ext>
            </p:extLst>
          </p:nvPr>
        </p:nvGraphicFramePr>
        <p:xfrm>
          <a:off x="643467" y="1478280"/>
          <a:ext cx="10710333" cy="5057987"/>
        </p:xfrm>
        <a:graphic>
          <a:graphicData uri="http://schemas.openxmlformats.org/drawingml/2006/table">
            <a:tbl>
              <a:tblPr firstRow="1" bandRow="1">
                <a:tableStyleId>{5C22544A-7EE6-4342-B048-85BDC9FD1C3A}</a:tableStyleId>
              </a:tblPr>
              <a:tblGrid>
                <a:gridCol w="3869266">
                  <a:extLst>
                    <a:ext uri="{9D8B030D-6E8A-4147-A177-3AD203B41FA5}">
                      <a16:colId xmlns:a16="http://schemas.microsoft.com/office/drawing/2014/main" xmlns="" val="612572915"/>
                    </a:ext>
                  </a:extLst>
                </a:gridCol>
                <a:gridCol w="6841067">
                  <a:extLst>
                    <a:ext uri="{9D8B030D-6E8A-4147-A177-3AD203B41FA5}">
                      <a16:colId xmlns:a16="http://schemas.microsoft.com/office/drawing/2014/main" xmlns="" val="4083045231"/>
                    </a:ext>
                  </a:extLst>
                </a:gridCol>
              </a:tblGrid>
              <a:tr h="394059">
                <a:tc>
                  <a:txBody>
                    <a:bodyPr/>
                    <a:lstStyle/>
                    <a:p>
                      <a:pPr algn="ctr"/>
                      <a:r>
                        <a:rPr lang="en-US" dirty="0" smtClean="0"/>
                        <a:t>Transformation</a:t>
                      </a:r>
                      <a:endParaRPr lang="en-US" dirty="0"/>
                    </a:p>
                  </a:txBody>
                  <a:tcPr/>
                </a:tc>
                <a:tc>
                  <a:txBody>
                    <a:bodyPr/>
                    <a:lstStyle/>
                    <a:p>
                      <a:pPr algn="ctr"/>
                      <a:r>
                        <a:rPr lang="en-US" dirty="0" smtClean="0"/>
                        <a:t>description</a:t>
                      </a:r>
                      <a:endParaRPr lang="en-US" dirty="0"/>
                    </a:p>
                  </a:txBody>
                  <a:tcPr/>
                </a:tc>
                <a:extLst>
                  <a:ext uri="{0D108BD9-81ED-4DB2-BD59-A6C34878D82A}">
                    <a16:rowId xmlns:a16="http://schemas.microsoft.com/office/drawing/2014/main" xmlns="" val="847876269"/>
                  </a:ext>
                </a:extLst>
              </a:tr>
              <a:tr h="680156">
                <a:tc>
                  <a:txBody>
                    <a:bodyPr/>
                    <a:lstStyle/>
                    <a:p>
                      <a:r>
                        <a:rPr lang="en-US" sz="1800" b="1" i="0" u="none" strike="noStrike" kern="1200" baseline="0" dirty="0" err="1" smtClean="0">
                          <a:solidFill>
                            <a:schemeClr val="dk1"/>
                          </a:solidFill>
                          <a:latin typeface="+mn-lt"/>
                          <a:ea typeface="+mn-ea"/>
                          <a:cs typeface="+mn-cs"/>
                        </a:rPr>
                        <a:t>groupByKey</a:t>
                      </a:r>
                      <a:r>
                        <a:rPr lang="en-US" sz="1800" b="1" i="0" u="none" strike="noStrike" kern="1200" baseline="0" dirty="0" smtClean="0">
                          <a:solidFill>
                            <a:schemeClr val="dk1"/>
                          </a:solidFill>
                          <a:latin typeface="+mn-lt"/>
                          <a:ea typeface="+mn-ea"/>
                          <a:cs typeface="+mn-cs"/>
                        </a:rPr>
                        <a:t>([</a:t>
                      </a:r>
                      <a:r>
                        <a:rPr lang="en-US" sz="1800" b="0" i="1" u="none" strike="noStrike" kern="1200" baseline="0" dirty="0" err="1" smtClean="0">
                          <a:solidFill>
                            <a:schemeClr val="dk1"/>
                          </a:solidFill>
                          <a:latin typeface="+mn-lt"/>
                          <a:ea typeface="+mn-ea"/>
                          <a:cs typeface="+mn-cs"/>
                        </a:rPr>
                        <a:t>numTasks</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when called on a dataset of (K, V) pairs, returns a dataset of (K, </a:t>
                      </a:r>
                      <a:r>
                        <a:rPr lang="en-US" sz="1800" b="0" i="0" u="none" strike="noStrike" kern="1200" baseline="0" dirty="0" err="1" smtClean="0">
                          <a:solidFill>
                            <a:schemeClr val="dk1"/>
                          </a:solidFill>
                          <a:latin typeface="+mn-lt"/>
                          <a:ea typeface="+mn-ea"/>
                          <a:cs typeface="+mn-cs"/>
                        </a:rPr>
                        <a:t>Seq</a:t>
                      </a:r>
                      <a:r>
                        <a:rPr lang="en-US" sz="1800" b="0" i="0" u="none" strike="noStrike" kern="1200" baseline="0" dirty="0" smtClean="0">
                          <a:solidFill>
                            <a:schemeClr val="dk1"/>
                          </a:solidFill>
                          <a:latin typeface="+mn-lt"/>
                          <a:ea typeface="+mn-ea"/>
                          <a:cs typeface="+mn-cs"/>
                        </a:rPr>
                        <a:t>[V]) pairs</a:t>
                      </a:r>
                      <a:endParaRPr lang="en-US" dirty="0"/>
                    </a:p>
                  </a:txBody>
                  <a:tcPr/>
                </a:tc>
                <a:extLst>
                  <a:ext uri="{0D108BD9-81ED-4DB2-BD59-A6C34878D82A}">
                    <a16:rowId xmlns:a16="http://schemas.microsoft.com/office/drawing/2014/main" xmlns="" val="4112108415"/>
                  </a:ext>
                </a:extLst>
              </a:tr>
              <a:tr h="971652">
                <a:tc>
                  <a:txBody>
                    <a:bodyPr/>
                    <a:lstStyle/>
                    <a:p>
                      <a:r>
                        <a:rPr lang="en-US" sz="1800" b="1" i="0" u="none" strike="noStrike" kern="1200" baseline="0" dirty="0" err="1" smtClean="0">
                          <a:solidFill>
                            <a:schemeClr val="dk1"/>
                          </a:solidFill>
                          <a:latin typeface="+mn-lt"/>
                          <a:ea typeface="+mn-ea"/>
                          <a:cs typeface="+mn-cs"/>
                        </a:rPr>
                        <a:t>reduceByKey</a:t>
                      </a:r>
                      <a:r>
                        <a:rPr lang="en-US" sz="1800" b="1" i="0" u="none" strike="noStrike" kern="1200" baseline="0" dirty="0" smtClean="0">
                          <a:solidFill>
                            <a:schemeClr val="dk1"/>
                          </a:solidFill>
                          <a:latin typeface="+mn-lt"/>
                          <a:ea typeface="+mn-ea"/>
                          <a:cs typeface="+mn-cs"/>
                        </a:rPr>
                        <a:t>(</a:t>
                      </a:r>
                      <a:r>
                        <a:rPr lang="en-US" sz="1800" b="0" i="1" u="none" strike="noStrike" kern="1200" baseline="0" dirty="0" err="1" smtClean="0">
                          <a:solidFill>
                            <a:schemeClr val="dk1"/>
                          </a:solidFill>
                          <a:latin typeface="+mn-lt"/>
                          <a:ea typeface="+mn-ea"/>
                          <a:cs typeface="+mn-cs"/>
                        </a:rPr>
                        <a:t>func</a:t>
                      </a:r>
                      <a:r>
                        <a:rPr lang="en-US" sz="1800" b="1" i="0" u="none" strike="noStrike" kern="1200" baseline="0" dirty="0" smtClean="0">
                          <a:solidFill>
                            <a:schemeClr val="dk1"/>
                          </a:solidFill>
                          <a:latin typeface="+mn-lt"/>
                          <a:ea typeface="+mn-ea"/>
                          <a:cs typeface="+mn-cs"/>
                        </a:rPr>
                        <a:t>, [</a:t>
                      </a:r>
                      <a:r>
                        <a:rPr lang="en-US" sz="1800" b="0" i="1" u="none" strike="noStrike" kern="1200" baseline="0" dirty="0" err="1" smtClean="0">
                          <a:solidFill>
                            <a:schemeClr val="dk1"/>
                          </a:solidFill>
                          <a:latin typeface="+mn-lt"/>
                          <a:ea typeface="+mn-ea"/>
                          <a:cs typeface="+mn-cs"/>
                        </a:rPr>
                        <a:t>numTasks</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when called on a dataset of (K, V) pairs, returns a dataset of (K, V) pairs where the values for each key are aggregated using the given reduce function</a:t>
                      </a:r>
                      <a:endParaRPr lang="en-US" dirty="0"/>
                    </a:p>
                  </a:txBody>
                  <a:tcPr/>
                </a:tc>
                <a:extLst>
                  <a:ext uri="{0D108BD9-81ED-4DB2-BD59-A6C34878D82A}">
                    <a16:rowId xmlns:a16="http://schemas.microsoft.com/office/drawing/2014/main" xmlns="" val="2078168389"/>
                  </a:ext>
                </a:extLst>
              </a:tr>
              <a:tr h="971652">
                <a:tc>
                  <a:txBody>
                    <a:bodyPr/>
                    <a:lstStyle/>
                    <a:p>
                      <a:r>
                        <a:rPr lang="en-US" sz="1800" b="1" i="0" u="none" strike="noStrike" kern="1200" baseline="0" dirty="0" err="1" smtClean="0">
                          <a:solidFill>
                            <a:schemeClr val="dk1"/>
                          </a:solidFill>
                          <a:latin typeface="+mn-lt"/>
                          <a:ea typeface="+mn-ea"/>
                          <a:cs typeface="+mn-cs"/>
                        </a:rPr>
                        <a:t>sortByKey</a:t>
                      </a:r>
                      <a:r>
                        <a:rPr lang="en-US" sz="1800" b="1" i="0" u="none" strike="noStrike" kern="1200" baseline="0" dirty="0" smtClean="0">
                          <a:solidFill>
                            <a:schemeClr val="dk1"/>
                          </a:solidFill>
                          <a:latin typeface="+mn-lt"/>
                          <a:ea typeface="+mn-ea"/>
                          <a:cs typeface="+mn-cs"/>
                        </a:rPr>
                        <a:t>([</a:t>
                      </a:r>
                      <a:r>
                        <a:rPr lang="en-US" sz="1800" b="0" i="1" u="none" strike="noStrike" kern="1200" baseline="0" dirty="0" smtClean="0">
                          <a:solidFill>
                            <a:schemeClr val="dk1"/>
                          </a:solidFill>
                          <a:latin typeface="+mn-lt"/>
                          <a:ea typeface="+mn-ea"/>
                          <a:cs typeface="+mn-cs"/>
                        </a:rPr>
                        <a:t>ascending</a:t>
                      </a:r>
                      <a:r>
                        <a:rPr lang="en-US" sz="1800" b="1" i="0" u="none" strike="noStrike" kern="1200" baseline="0" dirty="0" smtClean="0">
                          <a:solidFill>
                            <a:schemeClr val="dk1"/>
                          </a:solidFill>
                          <a:latin typeface="+mn-lt"/>
                          <a:ea typeface="+mn-ea"/>
                          <a:cs typeface="+mn-cs"/>
                        </a:rPr>
                        <a:t>], [</a:t>
                      </a:r>
                      <a:r>
                        <a:rPr lang="en-US" sz="1800" b="0" i="1" u="none" strike="noStrike" kern="1200" baseline="0" dirty="0" err="1" smtClean="0">
                          <a:solidFill>
                            <a:schemeClr val="dk1"/>
                          </a:solidFill>
                          <a:latin typeface="+mn-lt"/>
                          <a:ea typeface="+mn-ea"/>
                          <a:cs typeface="+mn-cs"/>
                        </a:rPr>
                        <a:t>numTasks</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when called on a dataset of (K, V) pairs where K implements Ordered, returns a dataset of (K, V) pairs sorted by keys in ascending or descending order, as specified in the </a:t>
                      </a:r>
                      <a:r>
                        <a:rPr lang="en-US" sz="1800" b="0" i="0" u="none" strike="noStrike" kern="1200" baseline="0" dirty="0" err="1" smtClean="0">
                          <a:solidFill>
                            <a:schemeClr val="dk1"/>
                          </a:solidFill>
                          <a:latin typeface="+mn-lt"/>
                          <a:ea typeface="+mn-ea"/>
                          <a:cs typeface="+mn-cs"/>
                        </a:rPr>
                        <a:t>boolean</a:t>
                      </a:r>
                      <a:r>
                        <a:rPr lang="en-US" sz="1800" b="0" i="0" u="none" strike="noStrike" kern="1200" baseline="0" dirty="0" smtClean="0">
                          <a:solidFill>
                            <a:schemeClr val="dk1"/>
                          </a:solidFill>
                          <a:latin typeface="+mn-lt"/>
                          <a:ea typeface="+mn-ea"/>
                          <a:cs typeface="+mn-cs"/>
                        </a:rPr>
                        <a:t> ascending argument</a:t>
                      </a:r>
                      <a:endParaRPr lang="en-US" dirty="0"/>
                    </a:p>
                  </a:txBody>
                  <a:tcPr/>
                </a:tc>
                <a:extLst>
                  <a:ext uri="{0D108BD9-81ED-4DB2-BD59-A6C34878D82A}">
                    <a16:rowId xmlns:a16="http://schemas.microsoft.com/office/drawing/2014/main" xmlns="" val="3877481459"/>
                  </a:ext>
                </a:extLst>
              </a:tr>
              <a:tr h="680156">
                <a:tc>
                  <a:txBody>
                    <a:bodyPr/>
                    <a:lstStyle/>
                    <a:p>
                      <a:r>
                        <a:rPr lang="en-US" sz="1800" b="1" i="0" u="none" strike="noStrike" kern="1200" baseline="0" dirty="0" smtClean="0">
                          <a:solidFill>
                            <a:schemeClr val="dk1"/>
                          </a:solidFill>
                          <a:latin typeface="+mn-lt"/>
                          <a:ea typeface="+mn-ea"/>
                          <a:cs typeface="+mn-cs"/>
                        </a:rPr>
                        <a:t>join(</a:t>
                      </a:r>
                      <a:r>
                        <a:rPr lang="en-US" sz="1800" b="0" i="1" u="none" strike="noStrike" kern="1200" baseline="0" dirty="0" err="1" smtClean="0">
                          <a:solidFill>
                            <a:schemeClr val="dk1"/>
                          </a:solidFill>
                          <a:latin typeface="+mn-lt"/>
                          <a:ea typeface="+mn-ea"/>
                          <a:cs typeface="+mn-cs"/>
                        </a:rPr>
                        <a:t>otherDataset</a:t>
                      </a:r>
                      <a:r>
                        <a:rPr lang="en-US" sz="1800" b="1" i="0" u="none" strike="noStrike" kern="1200" baseline="0" dirty="0" smtClean="0">
                          <a:solidFill>
                            <a:schemeClr val="dk1"/>
                          </a:solidFill>
                          <a:latin typeface="+mn-lt"/>
                          <a:ea typeface="+mn-ea"/>
                          <a:cs typeface="+mn-cs"/>
                        </a:rPr>
                        <a:t>, [</a:t>
                      </a:r>
                      <a:r>
                        <a:rPr lang="en-US" sz="1800" b="0" i="1" u="none" strike="noStrike" kern="1200" baseline="0" dirty="0" err="1" smtClean="0">
                          <a:solidFill>
                            <a:schemeClr val="dk1"/>
                          </a:solidFill>
                          <a:latin typeface="+mn-lt"/>
                          <a:ea typeface="+mn-ea"/>
                          <a:cs typeface="+mn-cs"/>
                        </a:rPr>
                        <a:t>numTasks</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when called on datasets of type (K, V) and (K, W), returns a dataset of (K, (V, W)) pairs with all pairs of elements for each key</a:t>
                      </a:r>
                      <a:endParaRPr lang="en-US" dirty="0"/>
                    </a:p>
                  </a:txBody>
                  <a:tcPr/>
                </a:tc>
                <a:extLst>
                  <a:ext uri="{0D108BD9-81ED-4DB2-BD59-A6C34878D82A}">
                    <a16:rowId xmlns:a16="http://schemas.microsoft.com/office/drawing/2014/main" xmlns="" val="3317890803"/>
                  </a:ext>
                </a:extLst>
              </a:tr>
              <a:tr h="680156">
                <a:tc>
                  <a:txBody>
                    <a:bodyPr/>
                    <a:lstStyle/>
                    <a:p>
                      <a:r>
                        <a:rPr lang="en-US" sz="1800" b="1" i="0" u="none" strike="noStrike" kern="1200" baseline="0" dirty="0" err="1" smtClean="0">
                          <a:solidFill>
                            <a:schemeClr val="dk1"/>
                          </a:solidFill>
                          <a:latin typeface="+mn-lt"/>
                          <a:ea typeface="+mn-ea"/>
                          <a:cs typeface="+mn-cs"/>
                        </a:rPr>
                        <a:t>cogroup</a:t>
                      </a:r>
                      <a:r>
                        <a:rPr lang="en-US" sz="1800" b="1" i="0" u="none" strike="noStrike" kern="1200" baseline="0" dirty="0" smtClean="0">
                          <a:solidFill>
                            <a:schemeClr val="dk1"/>
                          </a:solidFill>
                          <a:latin typeface="+mn-lt"/>
                          <a:ea typeface="+mn-ea"/>
                          <a:cs typeface="+mn-cs"/>
                        </a:rPr>
                        <a:t>(</a:t>
                      </a:r>
                      <a:r>
                        <a:rPr lang="en-US" sz="1800" b="0" i="1" u="none" strike="noStrike" kern="1200" baseline="0" dirty="0" err="1" smtClean="0">
                          <a:solidFill>
                            <a:schemeClr val="dk1"/>
                          </a:solidFill>
                          <a:latin typeface="+mn-lt"/>
                          <a:ea typeface="+mn-ea"/>
                          <a:cs typeface="+mn-cs"/>
                        </a:rPr>
                        <a:t>otherDataset</a:t>
                      </a:r>
                      <a:r>
                        <a:rPr lang="en-US" sz="1800" b="1" i="0" u="none" strike="noStrike" kern="1200" baseline="0" dirty="0" smtClean="0">
                          <a:solidFill>
                            <a:schemeClr val="dk1"/>
                          </a:solidFill>
                          <a:latin typeface="+mn-lt"/>
                          <a:ea typeface="+mn-ea"/>
                          <a:cs typeface="+mn-cs"/>
                        </a:rPr>
                        <a:t>, [</a:t>
                      </a:r>
                      <a:r>
                        <a:rPr lang="en-US" sz="1800" b="0" i="1" u="none" strike="noStrike" kern="1200" baseline="0" dirty="0" err="1" smtClean="0">
                          <a:solidFill>
                            <a:schemeClr val="dk1"/>
                          </a:solidFill>
                          <a:latin typeface="+mn-lt"/>
                          <a:ea typeface="+mn-ea"/>
                          <a:cs typeface="+mn-cs"/>
                        </a:rPr>
                        <a:t>numTasks</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when called on datasets of type (K, V) and (K, W), returns a dataset of (K, </a:t>
                      </a:r>
                      <a:r>
                        <a:rPr lang="en-US" sz="1800" b="0" i="0" u="none" strike="noStrike" kern="1200" baseline="0" dirty="0" err="1" smtClean="0">
                          <a:solidFill>
                            <a:schemeClr val="dk1"/>
                          </a:solidFill>
                          <a:latin typeface="+mn-lt"/>
                          <a:ea typeface="+mn-ea"/>
                          <a:cs typeface="+mn-cs"/>
                        </a:rPr>
                        <a:t>Seq</a:t>
                      </a:r>
                      <a:r>
                        <a:rPr lang="en-US" sz="1800" b="0" i="0" u="none" strike="noStrike" kern="1200" baseline="0" dirty="0" smtClean="0">
                          <a:solidFill>
                            <a:schemeClr val="dk1"/>
                          </a:solidFill>
                          <a:latin typeface="+mn-lt"/>
                          <a:ea typeface="+mn-ea"/>
                          <a:cs typeface="+mn-cs"/>
                        </a:rPr>
                        <a:t>[V], </a:t>
                      </a:r>
                      <a:r>
                        <a:rPr lang="en-US" sz="1800" b="0" i="0" u="none" strike="noStrike" kern="1200" baseline="0" dirty="0" err="1" smtClean="0">
                          <a:solidFill>
                            <a:schemeClr val="dk1"/>
                          </a:solidFill>
                          <a:latin typeface="+mn-lt"/>
                          <a:ea typeface="+mn-ea"/>
                          <a:cs typeface="+mn-cs"/>
                        </a:rPr>
                        <a:t>Seq</a:t>
                      </a:r>
                      <a:r>
                        <a:rPr lang="en-US" sz="1800" b="0" i="0" u="none" strike="noStrike" kern="1200" baseline="0" dirty="0" smtClean="0">
                          <a:solidFill>
                            <a:schemeClr val="dk1"/>
                          </a:solidFill>
                          <a:latin typeface="+mn-lt"/>
                          <a:ea typeface="+mn-ea"/>
                          <a:cs typeface="+mn-cs"/>
                        </a:rPr>
                        <a:t>[W]) tuples – also called </a:t>
                      </a:r>
                      <a:r>
                        <a:rPr lang="en-US" sz="1800" b="0" i="0" u="none" strike="noStrike" kern="1200" baseline="0" dirty="0" err="1" smtClean="0">
                          <a:solidFill>
                            <a:schemeClr val="dk1"/>
                          </a:solidFill>
                          <a:latin typeface="+mn-lt"/>
                          <a:ea typeface="+mn-ea"/>
                          <a:cs typeface="+mn-cs"/>
                        </a:rPr>
                        <a:t>groupWith</a:t>
                      </a:r>
                      <a:endParaRPr lang="en-US" dirty="0"/>
                    </a:p>
                  </a:txBody>
                  <a:tcPr/>
                </a:tc>
                <a:extLst>
                  <a:ext uri="{0D108BD9-81ED-4DB2-BD59-A6C34878D82A}">
                    <a16:rowId xmlns:a16="http://schemas.microsoft.com/office/drawing/2014/main" xmlns="" val="3780496734"/>
                  </a:ext>
                </a:extLst>
              </a:tr>
              <a:tr h="680156">
                <a:tc>
                  <a:txBody>
                    <a:bodyPr/>
                    <a:lstStyle/>
                    <a:p>
                      <a:r>
                        <a:rPr lang="en-US" sz="1800" b="1" i="0" u="none" strike="noStrike" kern="1200" baseline="0" dirty="0" err="1" smtClean="0">
                          <a:solidFill>
                            <a:schemeClr val="dk1"/>
                          </a:solidFill>
                          <a:latin typeface="+mn-lt"/>
                          <a:ea typeface="+mn-ea"/>
                          <a:cs typeface="+mn-cs"/>
                        </a:rPr>
                        <a:t>cartesian</a:t>
                      </a:r>
                      <a:r>
                        <a:rPr lang="en-US" sz="1800" b="1" i="0" u="none" strike="noStrike" kern="1200" baseline="0" dirty="0" smtClean="0">
                          <a:solidFill>
                            <a:schemeClr val="dk1"/>
                          </a:solidFill>
                          <a:latin typeface="+mn-lt"/>
                          <a:ea typeface="+mn-ea"/>
                          <a:cs typeface="+mn-cs"/>
                        </a:rPr>
                        <a:t>(</a:t>
                      </a:r>
                      <a:r>
                        <a:rPr lang="en-US" sz="1800" b="0" i="1" u="none" strike="noStrike" kern="1200" baseline="0" dirty="0" err="1" smtClean="0">
                          <a:solidFill>
                            <a:schemeClr val="dk1"/>
                          </a:solidFill>
                          <a:latin typeface="+mn-lt"/>
                          <a:ea typeface="+mn-ea"/>
                          <a:cs typeface="+mn-cs"/>
                        </a:rPr>
                        <a:t>otherDataset</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when called on datasets of types T and U, returns a dataset of (T, U) pairs (all pairs of elements)</a:t>
                      </a:r>
                      <a:endParaRPr lang="en-US" dirty="0"/>
                    </a:p>
                  </a:txBody>
                  <a:tcPr/>
                </a:tc>
                <a:extLst>
                  <a:ext uri="{0D108BD9-81ED-4DB2-BD59-A6C34878D82A}">
                    <a16:rowId xmlns:a16="http://schemas.microsoft.com/office/drawing/2014/main" xmlns="" val="2900516103"/>
                  </a:ext>
                </a:extLst>
              </a:tr>
            </a:tbl>
          </a:graphicData>
        </a:graphic>
      </p:graphicFrame>
    </p:spTree>
    <p:extLst>
      <p:ext uri="{BB962C8B-B14F-4D97-AF65-F5344CB8AC3E}">
        <p14:creationId xmlns:p14="http://schemas.microsoft.com/office/powerpoint/2010/main" val="3549266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Transformation</a:t>
            </a:r>
            <a:endParaRPr lang="en-US" dirty="0"/>
          </a:p>
        </p:txBody>
      </p:sp>
      <p:sp>
        <p:nvSpPr>
          <p:cNvPr id="3" name="Content Placeholder 2"/>
          <p:cNvSpPr>
            <a:spLocks noGrp="1"/>
          </p:cNvSpPr>
          <p:nvPr>
            <p:ph idx="1"/>
          </p:nvPr>
        </p:nvSpPr>
        <p:spPr>
          <a:xfrm>
            <a:off x="838200" y="1825625"/>
            <a:ext cx="6688667" cy="1891242"/>
          </a:xfrm>
        </p:spPr>
        <p:txBody>
          <a:bodyPr/>
          <a:lstStyle/>
          <a:p>
            <a:pPr marL="0" indent="0">
              <a:buNone/>
            </a:pPr>
            <a:r>
              <a:rPr lang="en-US" b="1" dirty="0" err="1"/>
              <a:t>val</a:t>
            </a:r>
            <a:r>
              <a:rPr lang="en-US" b="1" dirty="0"/>
              <a:t> </a:t>
            </a:r>
            <a:r>
              <a:rPr lang="en-US" dirty="0" err="1"/>
              <a:t>distFile</a:t>
            </a:r>
            <a:r>
              <a:rPr lang="en-US" dirty="0"/>
              <a:t> </a:t>
            </a:r>
            <a:r>
              <a:rPr lang="en-US" b="1" dirty="0"/>
              <a:t>= </a:t>
            </a:r>
            <a:r>
              <a:rPr lang="en-US" dirty="0" err="1"/>
              <a:t>sc</a:t>
            </a:r>
            <a:r>
              <a:rPr lang="en-US" b="1" dirty="0" err="1"/>
              <a:t>.</a:t>
            </a:r>
            <a:r>
              <a:rPr lang="en-US" dirty="0" err="1"/>
              <a:t>textFile</a:t>
            </a:r>
            <a:r>
              <a:rPr lang="en-US" b="1" dirty="0"/>
              <a:t>(</a:t>
            </a:r>
            <a:r>
              <a:rPr lang="en-US" dirty="0"/>
              <a:t>"README.md</a:t>
            </a:r>
            <a:r>
              <a:rPr lang="en-US" dirty="0" smtClean="0"/>
              <a:t>"</a:t>
            </a:r>
            <a:r>
              <a:rPr lang="en-US" b="1" dirty="0" smtClean="0"/>
              <a:t>)</a:t>
            </a:r>
            <a:endParaRPr lang="en-US" b="1" dirty="0"/>
          </a:p>
          <a:p>
            <a:pPr marL="0" indent="0">
              <a:buNone/>
            </a:pPr>
            <a:r>
              <a:rPr lang="en-US" dirty="0" err="1"/>
              <a:t>distFile</a:t>
            </a:r>
            <a:r>
              <a:rPr lang="en-US" b="1" dirty="0" err="1"/>
              <a:t>.map</a:t>
            </a:r>
            <a:r>
              <a:rPr lang="en-US" b="1" dirty="0"/>
              <a:t>(</a:t>
            </a:r>
            <a:r>
              <a:rPr lang="en-US" dirty="0"/>
              <a:t>l </a:t>
            </a:r>
            <a:r>
              <a:rPr lang="en-US" b="1" dirty="0"/>
              <a:t>=&gt; </a:t>
            </a:r>
            <a:r>
              <a:rPr lang="en-US" dirty="0" err="1"/>
              <a:t>l</a:t>
            </a:r>
            <a:r>
              <a:rPr lang="en-US" b="1" dirty="0" err="1"/>
              <a:t>.</a:t>
            </a:r>
            <a:r>
              <a:rPr lang="en-US" dirty="0" err="1"/>
              <a:t>split</a:t>
            </a:r>
            <a:r>
              <a:rPr lang="en-US" b="1" dirty="0"/>
              <a:t>(</a:t>
            </a:r>
            <a:r>
              <a:rPr lang="en-US" dirty="0"/>
              <a:t>" "</a:t>
            </a:r>
            <a:r>
              <a:rPr lang="en-US" b="1" dirty="0"/>
              <a:t>)).</a:t>
            </a:r>
            <a:r>
              <a:rPr lang="en-US" dirty="0"/>
              <a:t>collect</a:t>
            </a:r>
            <a:r>
              <a:rPr lang="en-US" b="1" dirty="0" smtClean="0"/>
              <a:t>()</a:t>
            </a:r>
            <a:endParaRPr lang="en-US" dirty="0"/>
          </a:p>
          <a:p>
            <a:pPr marL="0" indent="0">
              <a:buNone/>
            </a:pPr>
            <a:r>
              <a:rPr lang="en-US" dirty="0" err="1"/>
              <a:t>distFile</a:t>
            </a:r>
            <a:r>
              <a:rPr lang="en-US" b="1" dirty="0" err="1"/>
              <a:t>.flatMap</a:t>
            </a:r>
            <a:r>
              <a:rPr lang="en-US" b="1" dirty="0"/>
              <a:t>(</a:t>
            </a:r>
            <a:r>
              <a:rPr lang="en-US" dirty="0"/>
              <a:t>l </a:t>
            </a:r>
            <a:r>
              <a:rPr lang="en-US" b="1" dirty="0"/>
              <a:t>=&gt; </a:t>
            </a:r>
            <a:r>
              <a:rPr lang="en-US" dirty="0" err="1"/>
              <a:t>l</a:t>
            </a:r>
            <a:r>
              <a:rPr lang="en-US" b="1" dirty="0" err="1"/>
              <a:t>.</a:t>
            </a:r>
            <a:r>
              <a:rPr lang="en-US" dirty="0" err="1"/>
              <a:t>split</a:t>
            </a:r>
            <a:r>
              <a:rPr lang="en-US" b="1" dirty="0"/>
              <a:t>(</a:t>
            </a:r>
            <a:r>
              <a:rPr lang="en-US" dirty="0"/>
              <a:t>" "</a:t>
            </a:r>
            <a:r>
              <a:rPr lang="en-US" b="1" dirty="0"/>
              <a:t>)).</a:t>
            </a:r>
            <a:r>
              <a:rPr lang="en-US" dirty="0"/>
              <a:t>collect</a:t>
            </a:r>
            <a:r>
              <a:rPr lang="en-US" b="1" dirty="0"/>
              <a:t>()</a:t>
            </a:r>
            <a:endParaRPr lang="en-US" dirty="0"/>
          </a:p>
        </p:txBody>
      </p:sp>
      <p:sp>
        <p:nvSpPr>
          <p:cNvPr id="4" name="Rectangular Callout 3"/>
          <p:cNvSpPr/>
          <p:nvPr/>
        </p:nvSpPr>
        <p:spPr>
          <a:xfrm>
            <a:off x="7526867" y="1813983"/>
            <a:ext cx="3615266" cy="883179"/>
          </a:xfrm>
          <a:prstGeom prst="wedgeRectCallout">
            <a:avLst>
              <a:gd name="adj1" fmla="val -69907"/>
              <a:gd name="adj2" fmla="val -27586"/>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i="1"/>
              <a:t>distFile is a collection of lines</a:t>
            </a:r>
            <a:endParaRPr lang="en-US"/>
          </a:p>
        </p:txBody>
      </p:sp>
      <p:sp>
        <p:nvSpPr>
          <p:cNvPr id="5" name="Rectangular Callout 4"/>
          <p:cNvSpPr/>
          <p:nvPr/>
        </p:nvSpPr>
        <p:spPr>
          <a:xfrm>
            <a:off x="5147733" y="4353984"/>
            <a:ext cx="3615266" cy="883179"/>
          </a:xfrm>
          <a:prstGeom prst="wedgeRectCallout">
            <a:avLst>
              <a:gd name="adj1" fmla="val -65926"/>
              <a:gd name="adj2" fmla="val -163715"/>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closure</a:t>
            </a:r>
            <a:endParaRPr lang="en-US" dirty="0"/>
          </a:p>
        </p:txBody>
      </p:sp>
    </p:spTree>
    <p:extLst>
      <p:ext uri="{BB962C8B-B14F-4D97-AF65-F5344CB8AC3E}">
        <p14:creationId xmlns:p14="http://schemas.microsoft.com/office/powerpoint/2010/main" val="4128763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Introduction</a:t>
            </a:r>
            <a:endParaRPr lang="en-US" dirty="0"/>
          </a:p>
        </p:txBody>
      </p:sp>
      <p:sp>
        <p:nvSpPr>
          <p:cNvPr id="3" name="Content Placeholder 2"/>
          <p:cNvSpPr>
            <a:spLocks noGrp="1"/>
          </p:cNvSpPr>
          <p:nvPr>
            <p:ph idx="1"/>
          </p:nvPr>
        </p:nvSpPr>
        <p:spPr/>
        <p:txBody>
          <a:bodyPr/>
          <a:lstStyle/>
          <a:p>
            <a:r>
              <a:rPr lang="en-US" dirty="0"/>
              <a:t>Apache Spark is a fast and general-purpose cluster computing system. It provides high-level APIs in Java, Scala, Python and R, and an optimized engine that supports general execution graphs. </a:t>
            </a:r>
            <a:endParaRPr lang="en-US" dirty="0" smtClean="0"/>
          </a:p>
          <a:p>
            <a:r>
              <a:rPr lang="en-US" dirty="0" smtClean="0"/>
              <a:t>It </a:t>
            </a:r>
            <a:r>
              <a:rPr lang="en-US" dirty="0"/>
              <a:t>also supports a rich set of higher-level tools including </a:t>
            </a:r>
            <a:r>
              <a:rPr lang="en-US" dirty="0">
                <a:hlinkClick r:id="rId2"/>
              </a:rPr>
              <a:t>Spark SQL</a:t>
            </a:r>
            <a:r>
              <a:rPr lang="en-US" dirty="0"/>
              <a:t> for SQL and structured data processing, </a:t>
            </a:r>
            <a:r>
              <a:rPr lang="en-US" dirty="0" err="1">
                <a:hlinkClick r:id="rId3"/>
              </a:rPr>
              <a:t>MLlib</a:t>
            </a:r>
            <a:r>
              <a:rPr lang="en-US" dirty="0"/>
              <a:t> for machine learning, </a:t>
            </a:r>
            <a:r>
              <a:rPr lang="en-US" dirty="0" err="1">
                <a:hlinkClick r:id="rId4"/>
              </a:rPr>
              <a:t>GraphX</a:t>
            </a:r>
            <a:r>
              <a:rPr lang="en-US" dirty="0"/>
              <a:t> for graph processing, and </a:t>
            </a:r>
            <a:r>
              <a:rPr lang="en-US" dirty="0">
                <a:hlinkClick r:id="rId5"/>
              </a:rPr>
              <a:t>Spark Streaming</a:t>
            </a:r>
            <a:r>
              <a:rPr lang="en-US" dirty="0" smtClean="0"/>
              <a:t>.</a:t>
            </a:r>
          </a:p>
          <a:p>
            <a:r>
              <a:rPr lang="en-US" dirty="0"/>
              <a:t>You can also run Spark interactively through a modified version of the Scala shell. This is a great way to learn the framework</a:t>
            </a:r>
            <a:r>
              <a:rPr lang="en-US" dirty="0" smtClean="0"/>
              <a:t>.</a:t>
            </a:r>
          </a:p>
          <a:p>
            <a:endParaRPr lang="en-US" dirty="0" smtClean="0"/>
          </a:p>
          <a:p>
            <a:endParaRPr lang="en-US" dirty="0"/>
          </a:p>
        </p:txBody>
      </p:sp>
      <p:sp>
        <p:nvSpPr>
          <p:cNvPr id="4" name="Rectangle 1"/>
          <p:cNvSpPr>
            <a:spLocks noChangeArrowheads="1"/>
          </p:cNvSpPr>
          <p:nvPr/>
        </p:nvSpPr>
        <p:spPr bwMode="auto">
          <a:xfrm>
            <a:off x="1193800" y="5407886"/>
            <a:ext cx="5020733" cy="37187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Menlo"/>
              </a:rPr>
              <a:t>./bin/spark-shell --master local[2]</a:t>
            </a:r>
            <a:r>
              <a:rPr kumimoji="0" lang="en-US" altLang="en-US"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10557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lstStyle/>
          <a:p>
            <a:r>
              <a:rPr lang="en-US" dirty="0"/>
              <a:t>Scala </a:t>
            </a:r>
            <a:r>
              <a:rPr lang="en-US" dirty="0" smtClean="0"/>
              <a:t>Closures </a:t>
            </a:r>
            <a:endParaRPr lang="en-US" dirty="0"/>
          </a:p>
        </p:txBody>
      </p:sp>
      <p:sp>
        <p:nvSpPr>
          <p:cNvPr id="3" name="Content Placeholder 2"/>
          <p:cNvSpPr>
            <a:spLocks noGrp="1"/>
          </p:cNvSpPr>
          <p:nvPr>
            <p:ph idx="1"/>
          </p:nvPr>
        </p:nvSpPr>
        <p:spPr>
          <a:xfrm>
            <a:off x="838200" y="978794"/>
            <a:ext cx="10675513" cy="5422006"/>
          </a:xfrm>
        </p:spPr>
        <p:txBody>
          <a:bodyPr>
            <a:normAutofit/>
          </a:bodyPr>
          <a:lstStyle/>
          <a:p>
            <a:pPr marL="0" indent="0">
              <a:buNone/>
            </a:pPr>
            <a:r>
              <a:rPr lang="en-US" dirty="0"/>
              <a:t>A </a:t>
            </a:r>
            <a:r>
              <a:rPr lang="en-US" b="1" dirty="0"/>
              <a:t>closure</a:t>
            </a:r>
            <a:r>
              <a:rPr lang="en-US" dirty="0"/>
              <a:t> is a function, whose return value depends on the value of one or more </a:t>
            </a:r>
            <a:r>
              <a:rPr lang="en-US" dirty="0">
                <a:solidFill>
                  <a:srgbClr val="FF0000"/>
                </a:solidFill>
              </a:rPr>
              <a:t>variables declared outside this </a:t>
            </a:r>
            <a:r>
              <a:rPr lang="en-US" dirty="0" smtClean="0">
                <a:solidFill>
                  <a:srgbClr val="FF0000"/>
                </a:solidFill>
              </a:rPr>
              <a:t>function  but </a:t>
            </a:r>
            <a:r>
              <a:rPr lang="en-US" u="sng" dirty="0" smtClean="0">
                <a:solidFill>
                  <a:srgbClr val="FF0000"/>
                </a:solidFill>
              </a:rPr>
              <a:t>in </a:t>
            </a:r>
            <a:r>
              <a:rPr lang="en-US" u="sng" dirty="0">
                <a:solidFill>
                  <a:srgbClr val="FF0000"/>
                </a:solidFill>
              </a:rPr>
              <a:t>the enclosing scope</a:t>
            </a:r>
            <a:r>
              <a:rPr lang="en-US" dirty="0" smtClean="0"/>
              <a:t>. </a:t>
            </a:r>
            <a:r>
              <a:rPr lang="en-US" dirty="0"/>
              <a:t>Consider the following piece of code with anonymous </a:t>
            </a:r>
            <a:r>
              <a:rPr lang="en-US" dirty="0" smtClean="0"/>
              <a:t>function:</a:t>
            </a:r>
          </a:p>
          <a:p>
            <a:pPr marL="457200" lvl="1" indent="0">
              <a:buNone/>
            </a:pPr>
            <a:r>
              <a:rPr lang="nn-NO" dirty="0" smtClean="0">
                <a:solidFill>
                  <a:srgbClr val="FF0000"/>
                </a:solidFill>
              </a:rPr>
              <a:t>	val </a:t>
            </a:r>
            <a:r>
              <a:rPr lang="nn-NO" dirty="0">
                <a:solidFill>
                  <a:srgbClr val="FF0000"/>
                </a:solidFill>
              </a:rPr>
              <a:t>multiplier = (i:Int) =&gt; i * </a:t>
            </a:r>
            <a:r>
              <a:rPr lang="nn-NO" dirty="0" smtClean="0">
                <a:solidFill>
                  <a:srgbClr val="FF0000"/>
                </a:solidFill>
              </a:rPr>
              <a:t>10</a:t>
            </a:r>
          </a:p>
          <a:p>
            <a:pPr marL="0" indent="0">
              <a:buNone/>
            </a:pPr>
            <a:r>
              <a:rPr lang="en-US" dirty="0" smtClean="0"/>
              <a:t>Here </a:t>
            </a:r>
            <a:r>
              <a:rPr lang="en-US" dirty="0"/>
              <a:t>the only variable used in the function body, </a:t>
            </a:r>
            <a:r>
              <a:rPr lang="en-US" dirty="0" err="1"/>
              <a:t>i</a:t>
            </a:r>
            <a:r>
              <a:rPr lang="en-US" dirty="0"/>
              <a:t> * </a:t>
            </a:r>
            <a:r>
              <a:rPr lang="en-US" dirty="0" smtClean="0"/>
              <a:t>10</a:t>
            </a:r>
            <a:r>
              <a:rPr lang="en-US" dirty="0"/>
              <a:t>, is </a:t>
            </a:r>
            <a:r>
              <a:rPr lang="en-US" dirty="0" err="1"/>
              <a:t>i</a:t>
            </a:r>
            <a:r>
              <a:rPr lang="en-US" dirty="0"/>
              <a:t>, which is defined as a parameter to the function. Now let us take another piece of code:</a:t>
            </a:r>
          </a:p>
          <a:p>
            <a:pPr marL="0" indent="0">
              <a:buNone/>
            </a:pPr>
            <a:r>
              <a:rPr lang="en-US" sz="2400" dirty="0" smtClean="0">
                <a:solidFill>
                  <a:srgbClr val="FF0000"/>
                </a:solidFill>
              </a:rPr>
              <a:t>	</a:t>
            </a:r>
            <a:r>
              <a:rPr lang="en-US" sz="2400" dirty="0" err="1" smtClean="0">
                <a:solidFill>
                  <a:srgbClr val="FF0000"/>
                </a:solidFill>
              </a:rPr>
              <a:t>val</a:t>
            </a:r>
            <a:r>
              <a:rPr lang="en-US" sz="2400" dirty="0" smtClean="0">
                <a:solidFill>
                  <a:srgbClr val="FF0000"/>
                </a:solidFill>
              </a:rPr>
              <a:t> </a:t>
            </a:r>
            <a:r>
              <a:rPr lang="en-US" sz="2400" dirty="0">
                <a:solidFill>
                  <a:srgbClr val="FF0000"/>
                </a:solidFill>
              </a:rPr>
              <a:t>multiplier = (</a:t>
            </a:r>
            <a:r>
              <a:rPr lang="en-US" sz="2400" dirty="0" err="1">
                <a:solidFill>
                  <a:srgbClr val="FF0000"/>
                </a:solidFill>
              </a:rPr>
              <a:t>i:Int</a:t>
            </a:r>
            <a:r>
              <a:rPr lang="en-US" sz="2400" dirty="0">
                <a:solidFill>
                  <a:srgbClr val="FF0000"/>
                </a:solidFill>
              </a:rPr>
              <a:t>) =&gt; </a:t>
            </a:r>
            <a:r>
              <a:rPr lang="en-US" sz="2400" dirty="0" err="1">
                <a:solidFill>
                  <a:srgbClr val="FF0000"/>
                </a:solidFill>
              </a:rPr>
              <a:t>i</a:t>
            </a:r>
            <a:r>
              <a:rPr lang="en-US" sz="2400" dirty="0">
                <a:solidFill>
                  <a:srgbClr val="FF0000"/>
                </a:solidFill>
              </a:rPr>
              <a:t> * factor</a:t>
            </a:r>
          </a:p>
          <a:p>
            <a:pPr marL="0" indent="0">
              <a:buNone/>
            </a:pPr>
            <a:r>
              <a:rPr lang="en-US" dirty="0"/>
              <a:t>There </a:t>
            </a:r>
            <a:r>
              <a:rPr lang="en-US" dirty="0" smtClean="0"/>
              <a:t>are two variables </a:t>
            </a:r>
            <a:r>
              <a:rPr lang="en-US" dirty="0"/>
              <a:t>in multiplier: </a:t>
            </a:r>
            <a:r>
              <a:rPr lang="en-US" b="1" dirty="0" err="1" smtClean="0"/>
              <a:t>i</a:t>
            </a:r>
            <a:r>
              <a:rPr lang="en-US" dirty="0" smtClean="0"/>
              <a:t> and </a:t>
            </a:r>
            <a:r>
              <a:rPr lang="en-US" b="1" dirty="0" smtClean="0"/>
              <a:t>factor</a:t>
            </a:r>
            <a:r>
              <a:rPr lang="en-US" dirty="0"/>
              <a:t>. One of them, </a:t>
            </a:r>
            <a:r>
              <a:rPr lang="en-US" dirty="0" err="1"/>
              <a:t>i</a:t>
            </a:r>
            <a:r>
              <a:rPr lang="en-US" dirty="0"/>
              <a:t>, is a formal parameter to the function. Hence, it is bound to a new value each time multiplier is called. However, </a:t>
            </a:r>
            <a:r>
              <a:rPr lang="en-US" b="1" dirty="0"/>
              <a:t>factor</a:t>
            </a:r>
            <a:r>
              <a:rPr lang="en-US" dirty="0"/>
              <a:t> is not a formal parameter, then what is this? </a:t>
            </a:r>
            <a:r>
              <a:rPr lang="en-US" dirty="0" smtClean="0"/>
              <a:t>It is a free variable.</a:t>
            </a:r>
            <a:endParaRPr lang="en-US" dirty="0"/>
          </a:p>
        </p:txBody>
      </p:sp>
    </p:spTree>
    <p:extLst>
      <p:ext uri="{BB962C8B-B14F-4D97-AF65-F5344CB8AC3E}">
        <p14:creationId xmlns:p14="http://schemas.microsoft.com/office/powerpoint/2010/main" val="1506732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lstStyle/>
          <a:p>
            <a:r>
              <a:rPr lang="en-US" dirty="0"/>
              <a:t>Scala </a:t>
            </a:r>
            <a:r>
              <a:rPr lang="en-US" dirty="0" smtClean="0"/>
              <a:t>Closures</a:t>
            </a:r>
            <a:endParaRPr lang="en-US" dirty="0"/>
          </a:p>
        </p:txBody>
      </p:sp>
      <p:sp>
        <p:nvSpPr>
          <p:cNvPr id="3" name="Content Placeholder 2"/>
          <p:cNvSpPr>
            <a:spLocks noGrp="1"/>
          </p:cNvSpPr>
          <p:nvPr>
            <p:ph idx="1"/>
          </p:nvPr>
        </p:nvSpPr>
        <p:spPr>
          <a:xfrm>
            <a:off x="838200" y="978794"/>
            <a:ext cx="10675513" cy="5422006"/>
          </a:xfrm>
        </p:spPr>
        <p:txBody>
          <a:bodyPr>
            <a:normAutofit fontScale="92500" lnSpcReduction="20000"/>
          </a:bodyPr>
          <a:lstStyle/>
          <a:p>
            <a:pPr marL="0" indent="0">
              <a:buNone/>
            </a:pPr>
            <a:r>
              <a:rPr lang="en-US" dirty="0"/>
              <a:t>Let us add one more line of code</a:t>
            </a:r>
            <a:r>
              <a:rPr lang="en-US" dirty="0" smtClean="0"/>
              <a:t>:</a:t>
            </a:r>
          </a:p>
          <a:p>
            <a:pPr marL="0" indent="0">
              <a:buNone/>
            </a:pPr>
            <a:r>
              <a:rPr lang="en-US" dirty="0" smtClean="0">
                <a:solidFill>
                  <a:srgbClr val="FF0000"/>
                </a:solidFill>
              </a:rPr>
              <a:t>	</a:t>
            </a:r>
            <a:r>
              <a:rPr lang="en-US" dirty="0" err="1" smtClean="0">
                <a:solidFill>
                  <a:srgbClr val="FF0000"/>
                </a:solidFill>
              </a:rPr>
              <a:t>var</a:t>
            </a:r>
            <a:r>
              <a:rPr lang="en-US" dirty="0" smtClean="0">
                <a:solidFill>
                  <a:srgbClr val="FF0000"/>
                </a:solidFill>
              </a:rPr>
              <a:t> </a:t>
            </a:r>
            <a:r>
              <a:rPr lang="en-US" dirty="0">
                <a:solidFill>
                  <a:srgbClr val="FF0000"/>
                </a:solidFill>
              </a:rPr>
              <a:t>factor = 3 </a:t>
            </a:r>
            <a:endParaRPr lang="en-US" dirty="0" smtClean="0">
              <a:solidFill>
                <a:srgbClr val="FF0000"/>
              </a:solidFill>
            </a:endParaRPr>
          </a:p>
          <a:p>
            <a:pPr marL="0" indent="0">
              <a:buNone/>
            </a:pPr>
            <a:r>
              <a:rPr lang="en-US" dirty="0" smtClean="0">
                <a:solidFill>
                  <a:srgbClr val="FF0000"/>
                </a:solidFill>
              </a:rPr>
              <a:t>	</a:t>
            </a:r>
            <a:r>
              <a:rPr lang="en-US" dirty="0" err="1" smtClean="0">
                <a:solidFill>
                  <a:srgbClr val="FF0000"/>
                </a:solidFill>
              </a:rPr>
              <a:t>val</a:t>
            </a:r>
            <a:r>
              <a:rPr lang="en-US" dirty="0" smtClean="0">
                <a:solidFill>
                  <a:srgbClr val="FF0000"/>
                </a:solidFill>
              </a:rPr>
              <a:t> </a:t>
            </a:r>
            <a:r>
              <a:rPr lang="en-US" dirty="0">
                <a:solidFill>
                  <a:srgbClr val="FF0000"/>
                </a:solidFill>
              </a:rPr>
              <a:t>multiplier = (</a:t>
            </a:r>
            <a:r>
              <a:rPr lang="en-US" dirty="0" err="1">
                <a:solidFill>
                  <a:srgbClr val="FF0000"/>
                </a:solidFill>
              </a:rPr>
              <a:t>i:Int</a:t>
            </a:r>
            <a:r>
              <a:rPr lang="en-US" dirty="0">
                <a:solidFill>
                  <a:srgbClr val="FF0000"/>
                </a:solidFill>
              </a:rPr>
              <a:t>) =&gt; </a:t>
            </a:r>
            <a:r>
              <a:rPr lang="en-US" dirty="0" err="1">
                <a:solidFill>
                  <a:srgbClr val="FF0000"/>
                </a:solidFill>
              </a:rPr>
              <a:t>i</a:t>
            </a:r>
            <a:r>
              <a:rPr lang="en-US" dirty="0">
                <a:solidFill>
                  <a:srgbClr val="FF0000"/>
                </a:solidFill>
              </a:rPr>
              <a:t> * </a:t>
            </a:r>
            <a:r>
              <a:rPr lang="en-US" dirty="0" smtClean="0">
                <a:solidFill>
                  <a:srgbClr val="FF0000"/>
                </a:solidFill>
              </a:rPr>
              <a:t>factor</a:t>
            </a:r>
          </a:p>
          <a:p>
            <a:pPr marL="0" indent="0">
              <a:buNone/>
            </a:pPr>
            <a:r>
              <a:rPr lang="en-US" dirty="0"/>
              <a:t>Now, </a:t>
            </a:r>
            <a:r>
              <a:rPr lang="en-US" b="1" dirty="0"/>
              <a:t>factor</a:t>
            </a:r>
            <a:r>
              <a:rPr lang="en-US" dirty="0"/>
              <a:t> has a reference to </a:t>
            </a:r>
            <a:r>
              <a:rPr lang="en-US" u="sng" dirty="0">
                <a:solidFill>
                  <a:schemeClr val="accent1">
                    <a:lumMod val="50000"/>
                  </a:schemeClr>
                </a:solidFill>
              </a:rPr>
              <a:t>a variable outside the function but in the </a:t>
            </a:r>
            <a:r>
              <a:rPr lang="en-US" u="sng" dirty="0" smtClean="0">
                <a:solidFill>
                  <a:schemeClr val="accent1">
                    <a:lumMod val="50000"/>
                  </a:schemeClr>
                </a:solidFill>
              </a:rPr>
              <a:t>enclosing </a:t>
            </a:r>
            <a:r>
              <a:rPr lang="en-US" u="sng" dirty="0">
                <a:solidFill>
                  <a:schemeClr val="accent1">
                    <a:lumMod val="50000"/>
                  </a:schemeClr>
                </a:solidFill>
              </a:rPr>
              <a:t>scope.</a:t>
            </a:r>
            <a:r>
              <a:rPr lang="en-US" dirty="0">
                <a:solidFill>
                  <a:schemeClr val="accent1">
                    <a:lumMod val="50000"/>
                  </a:schemeClr>
                </a:solidFill>
              </a:rPr>
              <a:t> </a:t>
            </a:r>
            <a:r>
              <a:rPr lang="en-US" dirty="0"/>
              <a:t>Let us try the following example</a:t>
            </a:r>
            <a:r>
              <a:rPr lang="en-US" dirty="0" smtClean="0"/>
              <a:t>:</a:t>
            </a:r>
          </a:p>
          <a:p>
            <a:pPr marL="0" indent="0">
              <a:buNone/>
            </a:pPr>
            <a:endParaRPr lang="en-US" dirty="0" smtClean="0"/>
          </a:p>
          <a:p>
            <a:pPr marL="0" indent="0">
              <a:buNone/>
            </a:pPr>
            <a:r>
              <a:rPr lang="en-US" dirty="0" smtClean="0">
                <a:solidFill>
                  <a:srgbClr val="FF0000"/>
                </a:solidFill>
              </a:rPr>
              <a:t>	object </a:t>
            </a:r>
            <a:r>
              <a:rPr lang="en-US" dirty="0">
                <a:solidFill>
                  <a:srgbClr val="FF0000"/>
                </a:solidFill>
              </a:rPr>
              <a:t>Test {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def</a:t>
            </a:r>
            <a:r>
              <a:rPr lang="en-US" dirty="0" smtClean="0">
                <a:solidFill>
                  <a:srgbClr val="FF0000"/>
                </a:solidFill>
              </a:rPr>
              <a:t> </a:t>
            </a:r>
            <a:r>
              <a:rPr lang="en-US" dirty="0">
                <a:solidFill>
                  <a:srgbClr val="FF0000"/>
                </a:solidFill>
              </a:rPr>
              <a:t>main(</a:t>
            </a:r>
            <a:r>
              <a:rPr lang="en-US" dirty="0" err="1">
                <a:solidFill>
                  <a:srgbClr val="FF0000"/>
                </a:solidFill>
              </a:rPr>
              <a:t>args</a:t>
            </a:r>
            <a:r>
              <a:rPr lang="en-US" dirty="0">
                <a:solidFill>
                  <a:srgbClr val="FF0000"/>
                </a:solidFill>
              </a:rPr>
              <a:t>: Array[String]) {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println</a:t>
            </a:r>
            <a:r>
              <a:rPr lang="en-US" dirty="0">
                <a:solidFill>
                  <a:srgbClr val="FF0000"/>
                </a:solidFill>
              </a:rPr>
              <a:t>( "</a:t>
            </a:r>
            <a:r>
              <a:rPr lang="en-US" dirty="0" err="1">
                <a:solidFill>
                  <a:srgbClr val="FF0000"/>
                </a:solidFill>
              </a:rPr>
              <a:t>muliplier</a:t>
            </a:r>
            <a:r>
              <a:rPr lang="en-US" dirty="0">
                <a:solidFill>
                  <a:srgbClr val="FF0000"/>
                </a:solidFill>
              </a:rPr>
              <a:t>(1) value = " + multiplier(1) ) </a:t>
            </a:r>
            <a:r>
              <a:rPr lang="en-US" dirty="0" smtClean="0">
                <a:solidFill>
                  <a:srgbClr val="FF0000"/>
                </a:solidFill>
              </a:rPr>
              <a:t>					</a:t>
            </a:r>
            <a:r>
              <a:rPr lang="en-US" dirty="0" err="1" smtClean="0">
                <a:solidFill>
                  <a:srgbClr val="FF0000"/>
                </a:solidFill>
              </a:rPr>
              <a:t>println</a:t>
            </a:r>
            <a:r>
              <a:rPr lang="en-US" dirty="0">
                <a:solidFill>
                  <a:srgbClr val="FF0000"/>
                </a:solidFill>
              </a:rPr>
              <a:t>( "</a:t>
            </a:r>
            <a:r>
              <a:rPr lang="en-US" dirty="0" err="1">
                <a:solidFill>
                  <a:srgbClr val="FF0000"/>
                </a:solidFill>
              </a:rPr>
              <a:t>muliplier</a:t>
            </a:r>
            <a:r>
              <a:rPr lang="en-US" dirty="0">
                <a:solidFill>
                  <a:srgbClr val="FF0000"/>
                </a:solidFill>
              </a:rPr>
              <a:t>(2) value = " + multiplier(2) )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	} </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var</a:t>
            </a:r>
            <a:r>
              <a:rPr lang="en-US" dirty="0" smtClean="0">
                <a:solidFill>
                  <a:srgbClr val="FF0000"/>
                </a:solidFill>
              </a:rPr>
              <a:t> </a:t>
            </a:r>
            <a:r>
              <a:rPr lang="en-US" dirty="0">
                <a:solidFill>
                  <a:srgbClr val="FF0000"/>
                </a:solidFill>
              </a:rPr>
              <a:t>factor = 3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val</a:t>
            </a:r>
            <a:r>
              <a:rPr lang="en-US" dirty="0" smtClean="0">
                <a:solidFill>
                  <a:srgbClr val="FF0000"/>
                </a:solidFill>
              </a:rPr>
              <a:t> </a:t>
            </a:r>
            <a:r>
              <a:rPr lang="en-US" dirty="0">
                <a:solidFill>
                  <a:srgbClr val="FF0000"/>
                </a:solidFill>
              </a:rPr>
              <a:t>multiplier = (</a:t>
            </a:r>
            <a:r>
              <a:rPr lang="en-US" dirty="0" err="1">
                <a:solidFill>
                  <a:srgbClr val="FF0000"/>
                </a:solidFill>
              </a:rPr>
              <a:t>i:Int</a:t>
            </a:r>
            <a:r>
              <a:rPr lang="en-US" dirty="0">
                <a:solidFill>
                  <a:srgbClr val="FF0000"/>
                </a:solidFill>
              </a:rPr>
              <a:t>) =&gt; </a:t>
            </a:r>
            <a:r>
              <a:rPr lang="en-US" dirty="0" err="1">
                <a:solidFill>
                  <a:srgbClr val="FF0000"/>
                </a:solidFill>
              </a:rPr>
              <a:t>i</a:t>
            </a:r>
            <a:r>
              <a:rPr lang="en-US" dirty="0">
                <a:solidFill>
                  <a:srgbClr val="FF0000"/>
                </a:solidFill>
              </a:rPr>
              <a:t> * factor </a:t>
            </a:r>
            <a:endParaRPr lang="en-US" dirty="0" smtClean="0">
              <a:solidFill>
                <a:srgbClr val="FF0000"/>
              </a:solidFill>
            </a:endParaRPr>
          </a:p>
          <a:p>
            <a:pPr marL="0" indent="0">
              <a:buNone/>
            </a:pP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208184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lstStyle/>
          <a:p>
            <a:r>
              <a:rPr lang="en-US" dirty="0"/>
              <a:t>Scala </a:t>
            </a:r>
            <a:r>
              <a:rPr lang="en-US" dirty="0" smtClean="0"/>
              <a:t>Closures</a:t>
            </a:r>
            <a:endParaRPr lang="en-US" dirty="0"/>
          </a:p>
        </p:txBody>
      </p:sp>
      <p:sp>
        <p:nvSpPr>
          <p:cNvPr id="3" name="Content Placeholder 2"/>
          <p:cNvSpPr>
            <a:spLocks noGrp="1"/>
          </p:cNvSpPr>
          <p:nvPr>
            <p:ph idx="1"/>
          </p:nvPr>
        </p:nvSpPr>
        <p:spPr>
          <a:xfrm>
            <a:off x="838200" y="978794"/>
            <a:ext cx="10675513" cy="5422006"/>
          </a:xfrm>
        </p:spPr>
        <p:txBody>
          <a:bodyPr>
            <a:normAutofit lnSpcReduction="10000"/>
          </a:bodyPr>
          <a:lstStyle/>
          <a:p>
            <a:pPr marL="0" indent="0">
              <a:buNone/>
            </a:pPr>
            <a:r>
              <a:rPr lang="en-US" dirty="0"/>
              <a:t>When </a:t>
            </a:r>
            <a:r>
              <a:rPr lang="en-US" dirty="0" smtClean="0"/>
              <a:t>the </a:t>
            </a:r>
            <a:r>
              <a:rPr lang="en-US" dirty="0"/>
              <a:t>code </a:t>
            </a:r>
            <a:r>
              <a:rPr lang="en-US" dirty="0" smtClean="0"/>
              <a:t> in the previous slide is </a:t>
            </a:r>
            <a:r>
              <a:rPr lang="en-US" dirty="0"/>
              <a:t>compiled and executed, it produces the </a:t>
            </a:r>
            <a:r>
              <a:rPr lang="en-US" dirty="0" smtClean="0"/>
              <a:t>following </a:t>
            </a:r>
            <a:r>
              <a:rPr lang="en-US" dirty="0"/>
              <a:t>result</a:t>
            </a:r>
            <a:r>
              <a:rPr lang="en-US" dirty="0" smtClean="0"/>
              <a:t>:</a:t>
            </a:r>
            <a:endParaRPr lang="en-US" dirty="0"/>
          </a:p>
          <a:p>
            <a:pPr marL="457200" lvl="1" indent="0">
              <a:buNone/>
            </a:pPr>
            <a:r>
              <a:rPr lang="en-US" dirty="0"/>
              <a:t>C:/&gt;scalac </a:t>
            </a:r>
            <a:r>
              <a:rPr lang="en-US" dirty="0" err="1"/>
              <a:t>Test.scala</a:t>
            </a:r>
            <a:r>
              <a:rPr lang="en-US" dirty="0"/>
              <a:t> </a:t>
            </a:r>
            <a:endParaRPr lang="en-US" dirty="0" smtClean="0"/>
          </a:p>
          <a:p>
            <a:pPr marL="457200" lvl="1" indent="0">
              <a:buNone/>
            </a:pPr>
            <a:r>
              <a:rPr lang="en-US" dirty="0" smtClean="0"/>
              <a:t>C</a:t>
            </a:r>
            <a:r>
              <a:rPr lang="en-US" dirty="0"/>
              <a:t>:/&gt;scala Test </a:t>
            </a:r>
            <a:endParaRPr lang="en-US" dirty="0" smtClean="0"/>
          </a:p>
          <a:p>
            <a:pPr marL="457200" lvl="1" indent="0">
              <a:buNone/>
            </a:pPr>
            <a:r>
              <a:rPr lang="en-US" dirty="0" err="1" smtClean="0"/>
              <a:t>muliplier</a:t>
            </a:r>
            <a:r>
              <a:rPr lang="en-US" dirty="0" smtClean="0"/>
              <a:t>(1</a:t>
            </a:r>
            <a:r>
              <a:rPr lang="en-US" dirty="0"/>
              <a:t>) value = 3 </a:t>
            </a:r>
            <a:endParaRPr lang="en-US" dirty="0" smtClean="0"/>
          </a:p>
          <a:p>
            <a:pPr marL="457200" lvl="1" indent="0">
              <a:buNone/>
            </a:pPr>
            <a:r>
              <a:rPr lang="en-US" dirty="0" err="1" smtClean="0"/>
              <a:t>muliplier</a:t>
            </a:r>
            <a:r>
              <a:rPr lang="en-US" dirty="0" smtClean="0"/>
              <a:t>(2</a:t>
            </a:r>
            <a:r>
              <a:rPr lang="en-US" dirty="0"/>
              <a:t>) value = 6 </a:t>
            </a:r>
            <a:endParaRPr lang="en-US" dirty="0" smtClean="0"/>
          </a:p>
          <a:p>
            <a:pPr marL="457200" lvl="1" indent="0">
              <a:buNone/>
            </a:pPr>
            <a:endParaRPr lang="en-US" dirty="0"/>
          </a:p>
          <a:p>
            <a:pPr marL="457200" lvl="1" indent="0">
              <a:buNone/>
            </a:pPr>
            <a:r>
              <a:rPr lang="en-US" dirty="0" smtClean="0"/>
              <a:t>C:/&gt;</a:t>
            </a:r>
          </a:p>
          <a:p>
            <a:pPr marL="0" indent="0">
              <a:buNone/>
            </a:pPr>
            <a:endParaRPr lang="en-US" dirty="0" smtClean="0"/>
          </a:p>
          <a:p>
            <a:pPr marL="0" indent="0">
              <a:buNone/>
            </a:pPr>
            <a:r>
              <a:rPr lang="en-US" dirty="0" smtClean="0"/>
              <a:t>Above </a:t>
            </a:r>
            <a:r>
              <a:rPr lang="en-US" dirty="0"/>
              <a:t>function references </a:t>
            </a:r>
            <a:r>
              <a:rPr lang="en-US" b="1" dirty="0"/>
              <a:t>factor</a:t>
            </a:r>
            <a:r>
              <a:rPr lang="en-US" dirty="0"/>
              <a:t> and reads its current value each time. If a function has no external references, then it is trivially closed over itself. No external context is required.</a:t>
            </a:r>
          </a:p>
          <a:p>
            <a:pPr marL="0" indent="0">
              <a:buNone/>
            </a:pPr>
            <a:r>
              <a:rPr lang="en-US" dirty="0"/>
              <a:t/>
            </a:r>
            <a:br>
              <a:rPr lang="en-US" dirty="0"/>
            </a:br>
            <a:endParaRPr lang="en-US" dirty="0" smtClean="0"/>
          </a:p>
        </p:txBody>
      </p:sp>
    </p:spTree>
    <p:extLst>
      <p:ext uri="{BB962C8B-B14F-4D97-AF65-F5344CB8AC3E}">
        <p14:creationId xmlns:p14="http://schemas.microsoft.com/office/powerpoint/2010/main" val="67518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lstStyle/>
          <a:p>
            <a:r>
              <a:rPr lang="en-US" b="1" dirty="0" smtClean="0"/>
              <a:t>Action</a:t>
            </a:r>
            <a:endParaRPr lang="en-US" b="1" dirty="0"/>
          </a:p>
        </p:txBody>
      </p:sp>
      <p:sp>
        <p:nvSpPr>
          <p:cNvPr id="3" name="Content Placeholder 2"/>
          <p:cNvSpPr>
            <a:spLocks noGrp="1"/>
          </p:cNvSpPr>
          <p:nvPr>
            <p:ph idx="1"/>
          </p:nvPr>
        </p:nvSpPr>
        <p:spPr>
          <a:xfrm>
            <a:off x="838200" y="978794"/>
            <a:ext cx="10675513" cy="5422006"/>
          </a:xfrm>
        </p:spPr>
        <p:txBody>
          <a:bodyPr>
            <a:normAutofit fontScale="85000" lnSpcReduction="20000"/>
          </a:bodyPr>
          <a:lstStyle/>
          <a:p>
            <a:pPr marL="0" indent="0">
              <a:buNone/>
            </a:pPr>
            <a:r>
              <a:rPr lang="en-US" dirty="0" smtClean="0"/>
              <a:t>reduce</a:t>
            </a:r>
          </a:p>
          <a:p>
            <a:pPr marL="0" indent="0">
              <a:buNone/>
            </a:pPr>
            <a:r>
              <a:rPr lang="en-US" dirty="0" err="1"/>
              <a:t>s</a:t>
            </a:r>
            <a:r>
              <a:rPr lang="en-US" dirty="0" err="1" smtClean="0"/>
              <a:t>cala</a:t>
            </a:r>
            <a:r>
              <a:rPr lang="en-US" dirty="0" smtClean="0"/>
              <a:t>&gt; </a:t>
            </a:r>
            <a:r>
              <a:rPr lang="en-US" dirty="0" err="1" smtClean="0"/>
              <a:t>val</a:t>
            </a:r>
            <a:r>
              <a:rPr lang="en-US" dirty="0" smtClean="0"/>
              <a:t> numbers = </a:t>
            </a:r>
            <a:r>
              <a:rPr lang="en-US" dirty="0" err="1" smtClean="0"/>
              <a:t>sc.parallelize</a:t>
            </a:r>
            <a:r>
              <a:rPr lang="en-US" dirty="0" smtClean="0"/>
              <a:t>(List(7, 2, 9))</a:t>
            </a:r>
          </a:p>
          <a:p>
            <a:pPr marL="0" indent="0">
              <a:buNone/>
            </a:pPr>
            <a:r>
              <a:rPr lang="en-US" dirty="0" err="1" smtClean="0"/>
              <a:t>scala</a:t>
            </a:r>
            <a:r>
              <a:rPr lang="en-US" dirty="0" smtClean="0"/>
              <a:t>&gt; </a:t>
            </a:r>
            <a:r>
              <a:rPr lang="en-US" dirty="0" err="1" smtClean="0"/>
              <a:t>val</a:t>
            </a:r>
            <a:r>
              <a:rPr lang="en-US" dirty="0" smtClean="0"/>
              <a:t> sum = </a:t>
            </a:r>
            <a:r>
              <a:rPr lang="en-US" dirty="0" err="1" smtClean="0"/>
              <a:t>numbers.reduce</a:t>
            </a:r>
            <a:r>
              <a:rPr lang="en-US" dirty="0" smtClean="0"/>
              <a:t>((x, y) =&gt; x + y)    // </a:t>
            </a:r>
            <a:r>
              <a:rPr lang="en-US" dirty="0" smtClean="0">
                <a:solidFill>
                  <a:srgbClr val="FF0000"/>
                </a:solidFill>
              </a:rPr>
              <a:t>reduce(_+_) no error</a:t>
            </a:r>
          </a:p>
          <a:p>
            <a:pPr marL="0" indent="0">
              <a:buNone/>
            </a:pPr>
            <a:r>
              <a:rPr lang="en-US" dirty="0" err="1"/>
              <a:t>scala</a:t>
            </a:r>
            <a:r>
              <a:rPr lang="en-US" dirty="0"/>
              <a:t>&gt; </a:t>
            </a:r>
            <a:r>
              <a:rPr lang="en-US" dirty="0" err="1" smtClean="0"/>
              <a:t>val</a:t>
            </a:r>
            <a:r>
              <a:rPr lang="en-US" dirty="0" smtClean="0"/>
              <a:t> </a:t>
            </a:r>
            <a:r>
              <a:rPr lang="en-US" dirty="0" err="1" smtClean="0"/>
              <a:t>squareSum</a:t>
            </a:r>
            <a:r>
              <a:rPr lang="en-US" dirty="0" smtClean="0"/>
              <a:t> </a:t>
            </a:r>
            <a:r>
              <a:rPr lang="en-US" dirty="0"/>
              <a:t>= </a:t>
            </a:r>
            <a:r>
              <a:rPr lang="en-US" dirty="0" err="1" smtClean="0"/>
              <a:t>numbers.map</a:t>
            </a:r>
            <a:r>
              <a:rPr lang="en-US" dirty="0" smtClean="0"/>
              <a:t>(x =&gt; x*x).reduce</a:t>
            </a:r>
            <a:r>
              <a:rPr lang="en-US" dirty="0"/>
              <a:t>((x, y) =&gt; x + y</a:t>
            </a:r>
            <a:r>
              <a:rPr lang="en-US" dirty="0" smtClean="0"/>
              <a:t>)</a:t>
            </a:r>
          </a:p>
          <a:p>
            <a:pPr marL="0" indent="0">
              <a:buNone/>
            </a:pPr>
            <a:r>
              <a:rPr lang="en-US" dirty="0" smtClean="0"/>
              <a:t>Can also be written as</a:t>
            </a:r>
          </a:p>
          <a:p>
            <a:pPr marL="0" indent="0">
              <a:buNone/>
            </a:pPr>
            <a:r>
              <a:rPr lang="en-US" dirty="0" err="1"/>
              <a:t>scala</a:t>
            </a:r>
            <a:r>
              <a:rPr lang="en-US" dirty="0"/>
              <a:t>&gt; </a:t>
            </a:r>
            <a:r>
              <a:rPr lang="en-US" dirty="0" err="1"/>
              <a:t>val</a:t>
            </a:r>
            <a:r>
              <a:rPr lang="en-US" dirty="0"/>
              <a:t> </a:t>
            </a:r>
            <a:r>
              <a:rPr lang="en-US" dirty="0" err="1"/>
              <a:t>squareSum</a:t>
            </a:r>
            <a:r>
              <a:rPr lang="en-US" dirty="0"/>
              <a:t> = </a:t>
            </a:r>
            <a:r>
              <a:rPr lang="en-US" dirty="0" err="1"/>
              <a:t>numbers.map</a:t>
            </a:r>
            <a:r>
              <a:rPr lang="en-US" dirty="0"/>
              <a:t>(x =&gt; x*x).reduce</a:t>
            </a:r>
            <a:r>
              <a:rPr lang="en-US" dirty="0" smtClean="0"/>
              <a:t>(_+_)</a:t>
            </a:r>
          </a:p>
          <a:p>
            <a:pPr marL="0" indent="0">
              <a:buNone/>
            </a:pPr>
            <a:r>
              <a:rPr lang="en-US" dirty="0" smtClean="0"/>
              <a:t>NOT AS</a:t>
            </a:r>
          </a:p>
          <a:p>
            <a:pPr marL="0" indent="0">
              <a:buNone/>
            </a:pPr>
            <a:r>
              <a:rPr lang="en-US" dirty="0" err="1"/>
              <a:t>scala</a:t>
            </a:r>
            <a:r>
              <a:rPr lang="en-US" dirty="0"/>
              <a:t>&gt; </a:t>
            </a:r>
            <a:r>
              <a:rPr lang="en-US" dirty="0" err="1"/>
              <a:t>val</a:t>
            </a:r>
            <a:r>
              <a:rPr lang="en-US" dirty="0"/>
              <a:t> </a:t>
            </a:r>
            <a:r>
              <a:rPr lang="en-US" dirty="0" err="1"/>
              <a:t>squareSum</a:t>
            </a:r>
            <a:r>
              <a:rPr lang="en-US" dirty="0"/>
              <a:t> = </a:t>
            </a:r>
            <a:r>
              <a:rPr lang="en-US" dirty="0" err="1" smtClean="0"/>
              <a:t>numbers.map</a:t>
            </a:r>
            <a:r>
              <a:rPr lang="en-US" dirty="0" smtClean="0"/>
              <a:t>(_*_).</a:t>
            </a:r>
            <a:r>
              <a:rPr lang="en-US" dirty="0"/>
              <a:t>reduce((x, y) =&gt; x + y)</a:t>
            </a:r>
            <a:endParaRPr lang="en-US" dirty="0" smtClean="0"/>
          </a:p>
          <a:p>
            <a:pPr marL="0" indent="0">
              <a:buNone/>
            </a:pPr>
            <a:r>
              <a:rPr lang="en-US" b="1" dirty="0" smtClean="0">
                <a:solidFill>
                  <a:srgbClr val="FF0000"/>
                </a:solidFill>
              </a:rPr>
              <a:t>Problem : Given a list determine whether there are more evens or odds</a:t>
            </a:r>
          </a:p>
          <a:p>
            <a:pPr marL="0" indent="0">
              <a:buNone/>
            </a:pPr>
            <a:r>
              <a:rPr lang="en-US" b="1" dirty="0" smtClean="0">
                <a:solidFill>
                  <a:schemeClr val="accent1">
                    <a:lumMod val="50000"/>
                  </a:schemeClr>
                </a:solidFill>
              </a:rPr>
              <a:t>Solution</a:t>
            </a:r>
            <a:r>
              <a:rPr lang="en-US" dirty="0" smtClean="0"/>
              <a:t> </a:t>
            </a:r>
          </a:p>
          <a:p>
            <a:pPr marL="0" indent="0">
              <a:buNone/>
            </a:pPr>
            <a:r>
              <a:rPr lang="en-US" dirty="0" err="1" smtClean="0"/>
              <a:t>scala</a:t>
            </a:r>
            <a:r>
              <a:rPr lang="en-US" dirty="0" smtClean="0"/>
              <a:t>&gt; </a:t>
            </a:r>
            <a:r>
              <a:rPr lang="en-US" sz="2600" dirty="0" err="1"/>
              <a:t>val</a:t>
            </a:r>
            <a:r>
              <a:rPr lang="en-US" sz="2600" dirty="0"/>
              <a:t> numbers = </a:t>
            </a:r>
            <a:r>
              <a:rPr lang="en-US" sz="2600" dirty="0" err="1"/>
              <a:t>sc.parallelize</a:t>
            </a:r>
            <a:r>
              <a:rPr lang="en-US" sz="2600" dirty="0"/>
              <a:t>(List(7, 8, 9, 10, 12)).</a:t>
            </a:r>
            <a:r>
              <a:rPr lang="en-US" sz="2600" dirty="0" smtClean="0"/>
              <a:t>map(x =&gt; if (x %2 </a:t>
            </a:r>
            <a:r>
              <a:rPr lang="en-US" sz="2600" dirty="0"/>
              <a:t>== 0) 1 else -1).reduce</a:t>
            </a:r>
            <a:r>
              <a:rPr lang="en-US" sz="2600" dirty="0" smtClean="0"/>
              <a:t>(_+_)</a:t>
            </a:r>
            <a:endParaRPr lang="en-US" sz="2600" dirty="0"/>
          </a:p>
          <a:p>
            <a:pPr marL="0" indent="0">
              <a:buNone/>
            </a:pPr>
            <a:r>
              <a:rPr lang="en-US" sz="2600" dirty="0" smtClean="0"/>
              <a:t>OR</a:t>
            </a:r>
          </a:p>
          <a:p>
            <a:pPr marL="0" indent="0">
              <a:buNone/>
            </a:pPr>
            <a:r>
              <a:rPr lang="en-US" sz="2600" dirty="0" err="1"/>
              <a:t>scala</a:t>
            </a:r>
            <a:r>
              <a:rPr lang="en-US" sz="2600" dirty="0"/>
              <a:t>&gt; </a:t>
            </a:r>
            <a:r>
              <a:rPr lang="en-US" sz="2600" dirty="0" err="1"/>
              <a:t>val</a:t>
            </a:r>
            <a:r>
              <a:rPr lang="en-US" sz="2600" dirty="0"/>
              <a:t> numbers = </a:t>
            </a:r>
            <a:r>
              <a:rPr lang="en-US" sz="2600" dirty="0" err="1"/>
              <a:t>sc.parallelize</a:t>
            </a:r>
            <a:r>
              <a:rPr lang="en-US" sz="2600" dirty="0"/>
              <a:t>(List(7, 8, 9, 10, 12)).map(x =&gt; if (x %2 == 0) 1 else -1).</a:t>
            </a:r>
            <a:r>
              <a:rPr lang="en-US" sz="2600" dirty="0" smtClean="0"/>
              <a:t>reduce</a:t>
            </a:r>
            <a:r>
              <a:rPr lang="en-US" sz="2400" dirty="0"/>
              <a:t>((x, y) =&gt; x + y)</a:t>
            </a:r>
          </a:p>
          <a:p>
            <a:pPr marL="0" indent="0">
              <a:buNone/>
            </a:pPr>
            <a:endParaRPr lang="en-US" sz="2600" dirty="0"/>
          </a:p>
          <a:p>
            <a:pPr marL="0" indent="0">
              <a:buNone/>
            </a:pPr>
            <a:endParaRPr lang="en-US" sz="2600" dirty="0"/>
          </a:p>
          <a:p>
            <a:pPr marL="0" indent="0">
              <a:buNone/>
            </a:pPr>
            <a:endParaRPr lang="en-US" dirty="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1185640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271992"/>
            <a:ext cx="10515600" cy="1325563"/>
          </a:xfrm>
        </p:spPr>
        <p:txBody>
          <a:bodyPr/>
          <a:lstStyle/>
          <a:p>
            <a:r>
              <a:rPr lang="en-US" dirty="0" smtClean="0"/>
              <a:t>RDD - Action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6404467"/>
              </p:ext>
            </p:extLst>
          </p:nvPr>
        </p:nvGraphicFramePr>
        <p:xfrm>
          <a:off x="563033" y="1334347"/>
          <a:ext cx="10710333" cy="5203614"/>
        </p:xfrm>
        <a:graphic>
          <a:graphicData uri="http://schemas.openxmlformats.org/drawingml/2006/table">
            <a:tbl>
              <a:tblPr firstRow="1" bandRow="1">
                <a:tableStyleId>{5C22544A-7EE6-4342-B048-85BDC9FD1C3A}</a:tableStyleId>
              </a:tblPr>
              <a:tblGrid>
                <a:gridCol w="3691466">
                  <a:extLst>
                    <a:ext uri="{9D8B030D-6E8A-4147-A177-3AD203B41FA5}">
                      <a16:colId xmlns:a16="http://schemas.microsoft.com/office/drawing/2014/main" xmlns="" val="612572915"/>
                    </a:ext>
                  </a:extLst>
                </a:gridCol>
                <a:gridCol w="7018867">
                  <a:extLst>
                    <a:ext uri="{9D8B030D-6E8A-4147-A177-3AD203B41FA5}">
                      <a16:colId xmlns:a16="http://schemas.microsoft.com/office/drawing/2014/main" xmlns="" val="4083045231"/>
                    </a:ext>
                  </a:extLst>
                </a:gridCol>
              </a:tblGrid>
              <a:tr h="394059">
                <a:tc>
                  <a:txBody>
                    <a:bodyPr/>
                    <a:lstStyle/>
                    <a:p>
                      <a:pPr algn="ctr"/>
                      <a:r>
                        <a:rPr lang="en-US" dirty="0" smtClean="0"/>
                        <a:t>Transformation</a:t>
                      </a:r>
                      <a:endParaRPr lang="en-US" dirty="0"/>
                    </a:p>
                  </a:txBody>
                  <a:tcPr/>
                </a:tc>
                <a:tc>
                  <a:txBody>
                    <a:bodyPr/>
                    <a:lstStyle/>
                    <a:p>
                      <a:pPr algn="ctr"/>
                      <a:r>
                        <a:rPr lang="en-US" dirty="0" smtClean="0"/>
                        <a:t>description</a:t>
                      </a:r>
                      <a:endParaRPr lang="en-US" dirty="0"/>
                    </a:p>
                  </a:txBody>
                  <a:tcPr/>
                </a:tc>
                <a:extLst>
                  <a:ext uri="{0D108BD9-81ED-4DB2-BD59-A6C34878D82A}">
                    <a16:rowId xmlns:a16="http://schemas.microsoft.com/office/drawing/2014/main" xmlns="" val="847876269"/>
                  </a:ext>
                </a:extLst>
              </a:tr>
              <a:tr h="680156">
                <a:tc>
                  <a:txBody>
                    <a:bodyPr/>
                    <a:lstStyle/>
                    <a:p>
                      <a:r>
                        <a:rPr lang="en-US" sz="1800" b="1" i="0" u="none" strike="noStrike" kern="1200" baseline="0" dirty="0" smtClean="0">
                          <a:solidFill>
                            <a:schemeClr val="dk1"/>
                          </a:solidFill>
                          <a:latin typeface="+mn-lt"/>
                          <a:ea typeface="+mn-ea"/>
                          <a:cs typeface="+mn-cs"/>
                        </a:rPr>
                        <a:t>reduce(</a:t>
                      </a:r>
                      <a:r>
                        <a:rPr lang="en-US" sz="1800" b="0" i="1" u="none" strike="noStrike" kern="1200" baseline="0" dirty="0" err="1" smtClean="0">
                          <a:solidFill>
                            <a:schemeClr val="dk1"/>
                          </a:solidFill>
                          <a:latin typeface="+mn-lt"/>
                          <a:ea typeface="+mn-ea"/>
                          <a:cs typeface="+mn-cs"/>
                        </a:rPr>
                        <a:t>func</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aggregate the elements of the dataset using a function </a:t>
                      </a:r>
                      <a:r>
                        <a:rPr lang="en-US" sz="1800" b="0" i="1" u="none" strike="noStrike" kern="1200" baseline="0" dirty="0" err="1" smtClean="0">
                          <a:solidFill>
                            <a:schemeClr val="dk1"/>
                          </a:solidFill>
                          <a:latin typeface="+mn-lt"/>
                          <a:ea typeface="+mn-ea"/>
                          <a:cs typeface="+mn-cs"/>
                        </a:rPr>
                        <a:t>func</a:t>
                      </a:r>
                      <a:r>
                        <a:rPr lang="en-US" sz="1800" b="0" i="1" u="none" strike="noStrike" kern="1200" baseline="0" dirty="0" smtClean="0">
                          <a:solidFill>
                            <a:schemeClr val="dk1"/>
                          </a:solidFill>
                          <a:latin typeface="+mn-lt"/>
                          <a:ea typeface="+mn-ea"/>
                          <a:cs typeface="+mn-cs"/>
                        </a:rPr>
                        <a:t> </a:t>
                      </a:r>
                      <a:r>
                        <a:rPr lang="en-US" sz="1800" b="0" i="0" u="none" strike="noStrike" kern="1200" baseline="0" dirty="0" smtClean="0">
                          <a:solidFill>
                            <a:schemeClr val="dk1"/>
                          </a:solidFill>
                          <a:latin typeface="+mn-lt"/>
                          <a:ea typeface="+mn-ea"/>
                          <a:cs typeface="+mn-cs"/>
                        </a:rPr>
                        <a:t>(which takes two arguments and returns one), and should also be commutative and associative so that it can be computed correctly in parallel</a:t>
                      </a:r>
                      <a:endParaRPr lang="en-US" dirty="0"/>
                    </a:p>
                  </a:txBody>
                  <a:tcPr/>
                </a:tc>
                <a:extLst>
                  <a:ext uri="{0D108BD9-81ED-4DB2-BD59-A6C34878D82A}">
                    <a16:rowId xmlns:a16="http://schemas.microsoft.com/office/drawing/2014/main" xmlns="" val="4112108415"/>
                  </a:ext>
                </a:extLst>
              </a:tr>
              <a:tr h="971652">
                <a:tc>
                  <a:txBody>
                    <a:bodyPr/>
                    <a:lstStyle/>
                    <a:p>
                      <a:r>
                        <a:rPr lang="en-US" sz="1800" b="1" i="0" u="none" strike="noStrike" kern="1200" baseline="0" dirty="0" smtClean="0">
                          <a:solidFill>
                            <a:schemeClr val="dk1"/>
                          </a:solidFill>
                          <a:latin typeface="+mn-lt"/>
                          <a:ea typeface="+mn-ea"/>
                          <a:cs typeface="+mn-cs"/>
                        </a:rPr>
                        <a:t>collect()</a:t>
                      </a:r>
                      <a:endParaRPr lang="en-US" dirty="0"/>
                    </a:p>
                  </a:txBody>
                  <a:tcPr/>
                </a:tc>
                <a:tc>
                  <a:txBody>
                    <a:bodyPr/>
                    <a:lstStyle/>
                    <a:p>
                      <a:r>
                        <a:rPr lang="en-US" sz="1800" b="0" i="0" u="none" strike="noStrike" kern="1200" baseline="0" dirty="0" smtClean="0">
                          <a:solidFill>
                            <a:schemeClr val="dk1"/>
                          </a:solidFill>
                          <a:latin typeface="+mn-lt"/>
                          <a:ea typeface="+mn-ea"/>
                          <a:cs typeface="+mn-cs"/>
                        </a:rPr>
                        <a:t>return all the elements of the dataset as an array at the driver program – usually useful after a filter or other operation that returns a sufficiently small subset of the data</a:t>
                      </a:r>
                      <a:endParaRPr lang="en-US" dirty="0"/>
                    </a:p>
                  </a:txBody>
                  <a:tcPr/>
                </a:tc>
                <a:extLst>
                  <a:ext uri="{0D108BD9-81ED-4DB2-BD59-A6C34878D82A}">
                    <a16:rowId xmlns:a16="http://schemas.microsoft.com/office/drawing/2014/main" xmlns="" val="2078168389"/>
                  </a:ext>
                </a:extLst>
              </a:tr>
              <a:tr h="454623">
                <a:tc>
                  <a:txBody>
                    <a:bodyPr/>
                    <a:lstStyle/>
                    <a:p>
                      <a:r>
                        <a:rPr lang="en-US" sz="1800" b="1" i="0" u="none" strike="noStrike" kern="1200" baseline="0" dirty="0" smtClean="0">
                          <a:solidFill>
                            <a:schemeClr val="dk1"/>
                          </a:solidFill>
                          <a:latin typeface="+mn-lt"/>
                          <a:ea typeface="+mn-ea"/>
                          <a:cs typeface="+mn-cs"/>
                        </a:rPr>
                        <a:t>count()</a:t>
                      </a:r>
                      <a:endParaRPr lang="en-US" dirty="0"/>
                    </a:p>
                  </a:txBody>
                  <a:tcPr/>
                </a:tc>
                <a:tc>
                  <a:txBody>
                    <a:bodyPr/>
                    <a:lstStyle/>
                    <a:p>
                      <a:r>
                        <a:rPr lang="en-US" sz="1800" b="0" i="0" u="none" strike="noStrike" kern="1200" baseline="0" dirty="0" smtClean="0">
                          <a:solidFill>
                            <a:schemeClr val="dk1"/>
                          </a:solidFill>
                          <a:latin typeface="+mn-lt"/>
                          <a:ea typeface="+mn-ea"/>
                          <a:cs typeface="+mn-cs"/>
                        </a:rPr>
                        <a:t>return the number of elements in the dataset</a:t>
                      </a:r>
                      <a:endParaRPr lang="en-US" dirty="0"/>
                    </a:p>
                  </a:txBody>
                  <a:tcPr/>
                </a:tc>
                <a:extLst>
                  <a:ext uri="{0D108BD9-81ED-4DB2-BD59-A6C34878D82A}">
                    <a16:rowId xmlns:a16="http://schemas.microsoft.com/office/drawing/2014/main" xmlns="" val="3877481459"/>
                  </a:ext>
                </a:extLst>
              </a:tr>
              <a:tr h="626533">
                <a:tc>
                  <a:txBody>
                    <a:bodyPr/>
                    <a:lstStyle/>
                    <a:p>
                      <a:r>
                        <a:rPr lang="en-US" sz="1800" b="1" i="0" u="none" strike="noStrike" kern="1200" baseline="0" dirty="0" smtClean="0">
                          <a:solidFill>
                            <a:schemeClr val="dk1"/>
                          </a:solidFill>
                          <a:latin typeface="+mn-lt"/>
                          <a:ea typeface="+mn-ea"/>
                          <a:cs typeface="+mn-cs"/>
                        </a:rPr>
                        <a:t>first()</a:t>
                      </a:r>
                      <a:endParaRPr lang="en-US" dirty="0"/>
                    </a:p>
                  </a:txBody>
                  <a:tcPr/>
                </a:tc>
                <a:tc>
                  <a:txBody>
                    <a:bodyPr/>
                    <a:lstStyle/>
                    <a:p>
                      <a:r>
                        <a:rPr lang="en-US" sz="1800" b="0" i="0" u="none" strike="noStrike" kern="1200" baseline="0" dirty="0" smtClean="0">
                          <a:solidFill>
                            <a:schemeClr val="dk1"/>
                          </a:solidFill>
                          <a:latin typeface="+mn-lt"/>
                          <a:ea typeface="+mn-ea"/>
                          <a:cs typeface="+mn-cs"/>
                        </a:rPr>
                        <a:t>return the first element of the dataset – similar to</a:t>
                      </a:r>
                    </a:p>
                    <a:p>
                      <a:r>
                        <a:rPr lang="en-US" sz="1800" b="0" i="1" u="none" strike="noStrike" kern="1200" baseline="0" dirty="0" smtClean="0">
                          <a:solidFill>
                            <a:schemeClr val="dk1"/>
                          </a:solidFill>
                          <a:latin typeface="+mn-lt"/>
                          <a:ea typeface="+mn-ea"/>
                          <a:cs typeface="+mn-cs"/>
                        </a:rPr>
                        <a:t>take(1)</a:t>
                      </a:r>
                      <a:endParaRPr lang="en-US" dirty="0"/>
                    </a:p>
                  </a:txBody>
                  <a:tcPr/>
                </a:tc>
                <a:extLst>
                  <a:ext uri="{0D108BD9-81ED-4DB2-BD59-A6C34878D82A}">
                    <a16:rowId xmlns:a16="http://schemas.microsoft.com/office/drawing/2014/main" xmlns="" val="3317890803"/>
                  </a:ext>
                </a:extLst>
              </a:tr>
              <a:tr h="866986">
                <a:tc>
                  <a:txBody>
                    <a:bodyPr/>
                    <a:lstStyle/>
                    <a:p>
                      <a:r>
                        <a:rPr lang="en-US" sz="1800" b="1" i="0" u="none" strike="noStrike" kern="1200" baseline="0" dirty="0" smtClean="0">
                          <a:solidFill>
                            <a:schemeClr val="dk1"/>
                          </a:solidFill>
                          <a:latin typeface="+mn-lt"/>
                          <a:ea typeface="+mn-ea"/>
                          <a:cs typeface="+mn-cs"/>
                        </a:rPr>
                        <a:t>take(</a:t>
                      </a:r>
                      <a:r>
                        <a:rPr lang="en-US" sz="1800" b="0" i="1" u="none" strike="noStrike" kern="1200" baseline="0" dirty="0" smtClean="0">
                          <a:solidFill>
                            <a:schemeClr val="dk1"/>
                          </a:solidFill>
                          <a:latin typeface="+mn-lt"/>
                          <a:ea typeface="+mn-ea"/>
                          <a:cs typeface="+mn-cs"/>
                        </a:rPr>
                        <a:t>n</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return an array with the first </a:t>
                      </a:r>
                      <a:r>
                        <a:rPr lang="en-US" sz="1800" b="0" i="1" u="none" strike="noStrike" kern="1200" baseline="0" dirty="0" smtClean="0">
                          <a:solidFill>
                            <a:schemeClr val="dk1"/>
                          </a:solidFill>
                          <a:latin typeface="+mn-lt"/>
                          <a:ea typeface="+mn-ea"/>
                          <a:cs typeface="+mn-cs"/>
                        </a:rPr>
                        <a:t>n </a:t>
                      </a:r>
                      <a:r>
                        <a:rPr lang="en-US" sz="1800" b="0" i="0" u="none" strike="noStrike" kern="1200" baseline="0" dirty="0" smtClean="0">
                          <a:solidFill>
                            <a:schemeClr val="dk1"/>
                          </a:solidFill>
                          <a:latin typeface="+mn-lt"/>
                          <a:ea typeface="+mn-ea"/>
                          <a:cs typeface="+mn-cs"/>
                        </a:rPr>
                        <a:t>elements of the dataset – currently not executed in parallel, instead the driver program computes all the elements</a:t>
                      </a:r>
                      <a:endParaRPr lang="en-US" dirty="0"/>
                    </a:p>
                  </a:txBody>
                  <a:tcPr/>
                </a:tc>
                <a:extLst>
                  <a:ext uri="{0D108BD9-81ED-4DB2-BD59-A6C34878D82A}">
                    <a16:rowId xmlns:a16="http://schemas.microsoft.com/office/drawing/2014/main" xmlns="" val="85260904"/>
                  </a:ext>
                </a:extLst>
              </a:tr>
              <a:tr h="680156">
                <a:tc>
                  <a:txBody>
                    <a:bodyPr/>
                    <a:lstStyle/>
                    <a:p>
                      <a:r>
                        <a:rPr lang="en-US" sz="1800" b="1" i="0" u="none" strike="noStrike" kern="1200" baseline="0" dirty="0" err="1" smtClean="0">
                          <a:solidFill>
                            <a:schemeClr val="dk1"/>
                          </a:solidFill>
                          <a:latin typeface="+mn-lt"/>
                          <a:ea typeface="+mn-ea"/>
                          <a:cs typeface="+mn-cs"/>
                        </a:rPr>
                        <a:t>takeSample</a:t>
                      </a:r>
                      <a:r>
                        <a:rPr lang="en-US" sz="1800" b="1" i="0" u="none" strike="noStrike" kern="1200" baseline="0" dirty="0" smtClean="0">
                          <a:solidFill>
                            <a:schemeClr val="dk1"/>
                          </a:solidFill>
                          <a:latin typeface="+mn-lt"/>
                          <a:ea typeface="+mn-ea"/>
                          <a:cs typeface="+mn-cs"/>
                        </a:rPr>
                        <a:t>(</a:t>
                      </a:r>
                      <a:r>
                        <a:rPr lang="en-US" sz="1800" b="0" i="1" u="none" strike="noStrike" kern="1200" baseline="0" dirty="0" err="1" smtClean="0">
                          <a:solidFill>
                            <a:schemeClr val="dk1"/>
                          </a:solidFill>
                          <a:latin typeface="+mn-lt"/>
                          <a:ea typeface="+mn-ea"/>
                          <a:cs typeface="+mn-cs"/>
                        </a:rPr>
                        <a:t>withReplacement</a:t>
                      </a:r>
                      <a:r>
                        <a:rPr lang="en-US" sz="1800" b="1" i="0" u="none" strike="noStrike" kern="1200" baseline="0" dirty="0" smtClean="0">
                          <a:solidFill>
                            <a:schemeClr val="dk1"/>
                          </a:solidFill>
                          <a:latin typeface="+mn-lt"/>
                          <a:ea typeface="+mn-ea"/>
                          <a:cs typeface="+mn-cs"/>
                        </a:rPr>
                        <a:t>, </a:t>
                      </a:r>
                      <a:r>
                        <a:rPr lang="en-US" sz="1800" b="0" i="1" u="none" strike="noStrike" kern="1200" baseline="0" dirty="0" smtClean="0">
                          <a:solidFill>
                            <a:schemeClr val="dk1"/>
                          </a:solidFill>
                          <a:latin typeface="+mn-lt"/>
                          <a:ea typeface="+mn-ea"/>
                          <a:cs typeface="+mn-cs"/>
                        </a:rPr>
                        <a:t>fraction</a:t>
                      </a:r>
                      <a:r>
                        <a:rPr lang="en-US" sz="1800" b="1" i="0" u="none" strike="noStrike" kern="1200" baseline="0" dirty="0" smtClean="0">
                          <a:solidFill>
                            <a:schemeClr val="dk1"/>
                          </a:solidFill>
                          <a:latin typeface="+mn-lt"/>
                          <a:ea typeface="+mn-ea"/>
                          <a:cs typeface="+mn-cs"/>
                        </a:rPr>
                        <a:t>, </a:t>
                      </a:r>
                      <a:r>
                        <a:rPr lang="en-US" sz="1800" b="0" i="1" u="none" strike="noStrike" kern="1200" baseline="0" dirty="0" smtClean="0">
                          <a:solidFill>
                            <a:schemeClr val="dk1"/>
                          </a:solidFill>
                          <a:latin typeface="+mn-lt"/>
                          <a:ea typeface="+mn-ea"/>
                          <a:cs typeface="+mn-cs"/>
                        </a:rPr>
                        <a:t>seed</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return an array with a random sample of </a:t>
                      </a:r>
                      <a:r>
                        <a:rPr lang="en-US" sz="1800" b="0" i="1" u="none" strike="noStrike" kern="1200" baseline="0" dirty="0" err="1" smtClean="0">
                          <a:solidFill>
                            <a:schemeClr val="dk1"/>
                          </a:solidFill>
                          <a:latin typeface="+mn-lt"/>
                          <a:ea typeface="+mn-ea"/>
                          <a:cs typeface="+mn-cs"/>
                        </a:rPr>
                        <a:t>num</a:t>
                      </a:r>
                      <a:r>
                        <a:rPr lang="en-US" sz="1800" b="0" i="1" u="none" strike="noStrike" kern="1200" baseline="0" dirty="0" smtClean="0">
                          <a:solidFill>
                            <a:schemeClr val="dk1"/>
                          </a:solidFill>
                          <a:latin typeface="+mn-lt"/>
                          <a:ea typeface="+mn-ea"/>
                          <a:cs typeface="+mn-cs"/>
                        </a:rPr>
                        <a:t> </a:t>
                      </a:r>
                      <a:r>
                        <a:rPr lang="en-US" sz="1800" b="0" i="0" u="none" strike="noStrike" kern="1200" baseline="0" dirty="0" smtClean="0">
                          <a:solidFill>
                            <a:schemeClr val="dk1"/>
                          </a:solidFill>
                          <a:latin typeface="+mn-lt"/>
                          <a:ea typeface="+mn-ea"/>
                          <a:cs typeface="+mn-cs"/>
                        </a:rPr>
                        <a:t>elements of the dataset, with or without replacement, using the given random number generator seed</a:t>
                      </a:r>
                      <a:endParaRPr lang="en-US" dirty="0"/>
                    </a:p>
                  </a:txBody>
                  <a:tcPr/>
                </a:tc>
                <a:extLst>
                  <a:ext uri="{0D108BD9-81ED-4DB2-BD59-A6C34878D82A}">
                    <a16:rowId xmlns:a16="http://schemas.microsoft.com/office/drawing/2014/main" xmlns="" val="1873291824"/>
                  </a:ext>
                </a:extLst>
              </a:tr>
            </a:tbl>
          </a:graphicData>
        </a:graphic>
      </p:graphicFrame>
    </p:spTree>
    <p:extLst>
      <p:ext uri="{BB962C8B-B14F-4D97-AF65-F5344CB8AC3E}">
        <p14:creationId xmlns:p14="http://schemas.microsoft.com/office/powerpoint/2010/main" val="3417603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Action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9427086"/>
              </p:ext>
            </p:extLst>
          </p:nvPr>
        </p:nvGraphicFramePr>
        <p:xfrm>
          <a:off x="643467" y="1478280"/>
          <a:ext cx="10710333" cy="5206191"/>
        </p:xfrm>
        <a:graphic>
          <a:graphicData uri="http://schemas.openxmlformats.org/drawingml/2006/table">
            <a:tbl>
              <a:tblPr firstRow="1" bandRow="1">
                <a:tableStyleId>{5C22544A-7EE6-4342-B048-85BDC9FD1C3A}</a:tableStyleId>
              </a:tblPr>
              <a:tblGrid>
                <a:gridCol w="3869266">
                  <a:extLst>
                    <a:ext uri="{9D8B030D-6E8A-4147-A177-3AD203B41FA5}">
                      <a16:colId xmlns:a16="http://schemas.microsoft.com/office/drawing/2014/main" xmlns="" val="612572915"/>
                    </a:ext>
                  </a:extLst>
                </a:gridCol>
                <a:gridCol w="6841067">
                  <a:extLst>
                    <a:ext uri="{9D8B030D-6E8A-4147-A177-3AD203B41FA5}">
                      <a16:colId xmlns:a16="http://schemas.microsoft.com/office/drawing/2014/main" xmlns="" val="4083045231"/>
                    </a:ext>
                  </a:extLst>
                </a:gridCol>
              </a:tblGrid>
              <a:tr h="394059">
                <a:tc>
                  <a:txBody>
                    <a:bodyPr/>
                    <a:lstStyle/>
                    <a:p>
                      <a:pPr algn="ctr"/>
                      <a:r>
                        <a:rPr lang="en-US" dirty="0" smtClean="0"/>
                        <a:t>Transformation</a:t>
                      </a:r>
                      <a:endParaRPr lang="en-US" dirty="0"/>
                    </a:p>
                  </a:txBody>
                  <a:tcPr/>
                </a:tc>
                <a:tc>
                  <a:txBody>
                    <a:bodyPr/>
                    <a:lstStyle/>
                    <a:p>
                      <a:pPr algn="ctr"/>
                      <a:r>
                        <a:rPr lang="en-US" dirty="0" smtClean="0"/>
                        <a:t>description</a:t>
                      </a:r>
                      <a:endParaRPr lang="en-US" dirty="0"/>
                    </a:p>
                  </a:txBody>
                  <a:tcPr/>
                </a:tc>
                <a:extLst>
                  <a:ext uri="{0D108BD9-81ED-4DB2-BD59-A6C34878D82A}">
                    <a16:rowId xmlns:a16="http://schemas.microsoft.com/office/drawing/2014/main" xmlns="" val="847876269"/>
                  </a:ext>
                </a:extLst>
              </a:tr>
              <a:tr h="680156">
                <a:tc>
                  <a:txBody>
                    <a:bodyPr/>
                    <a:lstStyle/>
                    <a:p>
                      <a:r>
                        <a:rPr lang="en-US" sz="1800" b="1" i="0" u="none" strike="noStrike" kern="1200" baseline="0" dirty="0" err="1" smtClean="0">
                          <a:solidFill>
                            <a:schemeClr val="dk1"/>
                          </a:solidFill>
                          <a:latin typeface="+mn-lt"/>
                          <a:ea typeface="+mn-ea"/>
                          <a:cs typeface="+mn-cs"/>
                        </a:rPr>
                        <a:t>saveAsTextFile</a:t>
                      </a:r>
                      <a:r>
                        <a:rPr lang="en-US" sz="1800" b="1" i="0" u="none" strike="noStrike" kern="1200" baseline="0" dirty="0" smtClean="0">
                          <a:solidFill>
                            <a:schemeClr val="dk1"/>
                          </a:solidFill>
                          <a:latin typeface="+mn-lt"/>
                          <a:ea typeface="+mn-ea"/>
                          <a:cs typeface="+mn-cs"/>
                        </a:rPr>
                        <a:t>(</a:t>
                      </a:r>
                      <a:r>
                        <a:rPr lang="en-US" sz="1800" b="0" i="1" u="none" strike="noStrike" kern="1200" baseline="0" dirty="0" smtClean="0">
                          <a:solidFill>
                            <a:schemeClr val="dk1"/>
                          </a:solidFill>
                          <a:latin typeface="+mn-lt"/>
                          <a:ea typeface="+mn-ea"/>
                          <a:cs typeface="+mn-cs"/>
                        </a:rPr>
                        <a:t>path</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write the elements of the dataset as a text file (or set of text files) in a given directory in the local filesystem, HDFS or any other Hadoop-supported file system. Spark will call </a:t>
                      </a:r>
                      <a:r>
                        <a:rPr lang="en-US" sz="1800" b="0" i="0" u="none" strike="noStrike" kern="1200" baseline="0" dirty="0" err="1" smtClean="0">
                          <a:solidFill>
                            <a:schemeClr val="dk1"/>
                          </a:solidFill>
                          <a:latin typeface="+mn-lt"/>
                          <a:ea typeface="+mn-ea"/>
                          <a:cs typeface="+mn-cs"/>
                        </a:rPr>
                        <a:t>toString</a:t>
                      </a:r>
                      <a:r>
                        <a:rPr lang="en-US" sz="1800" b="0" i="0" u="none" strike="noStrike" kern="1200" baseline="0" dirty="0" smtClean="0">
                          <a:solidFill>
                            <a:schemeClr val="dk1"/>
                          </a:solidFill>
                          <a:latin typeface="+mn-lt"/>
                          <a:ea typeface="+mn-ea"/>
                          <a:cs typeface="+mn-cs"/>
                        </a:rPr>
                        <a:t> on each element to convert it to a line of text in the file</a:t>
                      </a:r>
                      <a:endParaRPr lang="en-US" dirty="0"/>
                    </a:p>
                  </a:txBody>
                  <a:tcPr/>
                </a:tc>
                <a:extLst>
                  <a:ext uri="{0D108BD9-81ED-4DB2-BD59-A6C34878D82A}">
                    <a16:rowId xmlns:a16="http://schemas.microsoft.com/office/drawing/2014/main" xmlns="" val="4112108415"/>
                  </a:ext>
                </a:extLst>
              </a:tr>
              <a:tr h="971652">
                <a:tc>
                  <a:txBody>
                    <a:bodyPr/>
                    <a:lstStyle/>
                    <a:p>
                      <a:r>
                        <a:rPr lang="en-US" sz="1800" b="1" i="0" u="none" strike="noStrike" kern="1200" baseline="0" dirty="0" err="1" smtClean="0">
                          <a:solidFill>
                            <a:schemeClr val="dk1"/>
                          </a:solidFill>
                          <a:latin typeface="+mn-lt"/>
                          <a:ea typeface="+mn-ea"/>
                          <a:cs typeface="+mn-cs"/>
                        </a:rPr>
                        <a:t>saveAsSequenceFile</a:t>
                      </a:r>
                      <a:r>
                        <a:rPr lang="en-US" sz="1800" b="1" i="0" u="none" strike="noStrike" kern="1200" baseline="0" dirty="0" smtClean="0">
                          <a:solidFill>
                            <a:schemeClr val="dk1"/>
                          </a:solidFill>
                          <a:latin typeface="+mn-lt"/>
                          <a:ea typeface="+mn-ea"/>
                          <a:cs typeface="+mn-cs"/>
                        </a:rPr>
                        <a:t>(</a:t>
                      </a:r>
                      <a:r>
                        <a:rPr lang="en-US" sz="1800" b="0" i="1" u="none" strike="noStrike" kern="1200" baseline="0" dirty="0" smtClean="0">
                          <a:solidFill>
                            <a:schemeClr val="dk1"/>
                          </a:solidFill>
                          <a:latin typeface="+mn-lt"/>
                          <a:ea typeface="+mn-ea"/>
                          <a:cs typeface="+mn-cs"/>
                        </a:rPr>
                        <a:t>path</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write the elements of the dataset as a Hadoop </a:t>
                      </a:r>
                      <a:r>
                        <a:rPr lang="en-US" sz="1800" b="0" i="0" u="none" strike="noStrike" kern="1200" baseline="0" dirty="0" err="1" smtClean="0">
                          <a:solidFill>
                            <a:schemeClr val="dk1"/>
                          </a:solidFill>
                          <a:latin typeface="+mn-lt"/>
                          <a:ea typeface="+mn-ea"/>
                          <a:cs typeface="+mn-cs"/>
                        </a:rPr>
                        <a:t>SequenceFile</a:t>
                      </a:r>
                      <a:r>
                        <a:rPr lang="en-US" sz="1800" b="0" i="0" u="none" strike="noStrike" kern="1200" baseline="0" dirty="0" smtClean="0">
                          <a:solidFill>
                            <a:schemeClr val="dk1"/>
                          </a:solidFill>
                          <a:latin typeface="+mn-lt"/>
                          <a:ea typeface="+mn-ea"/>
                          <a:cs typeface="+mn-cs"/>
                        </a:rPr>
                        <a:t> in a given path in the local filesystem, HDFS or any other Hadoop-supported file system. Only available on RDDs of key-value pairs that either implement Hadoop's Writable interface or are implicitly convertible to Writable (Spark includes conversions for basic types like </a:t>
                      </a:r>
                      <a:r>
                        <a:rPr lang="en-US" sz="1800" b="0" i="0" u="none" strike="noStrike" kern="1200" baseline="0" dirty="0" err="1" smtClean="0">
                          <a:solidFill>
                            <a:schemeClr val="dk1"/>
                          </a:solidFill>
                          <a:latin typeface="+mn-lt"/>
                          <a:ea typeface="+mn-ea"/>
                          <a:cs typeface="+mn-cs"/>
                        </a:rPr>
                        <a:t>Int</a:t>
                      </a:r>
                      <a:r>
                        <a:rPr lang="en-US" sz="1800" b="0" i="0" u="none" strike="noStrike" kern="1200" baseline="0" dirty="0" smtClean="0">
                          <a:solidFill>
                            <a:schemeClr val="dk1"/>
                          </a:solidFill>
                          <a:latin typeface="+mn-lt"/>
                          <a:ea typeface="+mn-ea"/>
                          <a:cs typeface="+mn-cs"/>
                        </a:rPr>
                        <a:t>, Double,  String, </a:t>
                      </a:r>
                      <a:r>
                        <a:rPr lang="en-US" sz="1800" b="0" i="0" u="none" strike="noStrike" kern="1200" baseline="0" dirty="0" err="1" smtClean="0">
                          <a:solidFill>
                            <a:schemeClr val="dk1"/>
                          </a:solidFill>
                          <a:latin typeface="+mn-lt"/>
                          <a:ea typeface="+mn-ea"/>
                          <a:cs typeface="+mn-cs"/>
                        </a:rPr>
                        <a:t>etc</a:t>
                      </a:r>
                      <a:r>
                        <a:rPr lang="en-US" sz="1800" b="0" i="0" u="none" strike="noStrike" kern="1200" baseline="0" dirty="0" smtClean="0">
                          <a:solidFill>
                            <a:schemeClr val="dk1"/>
                          </a:solidFill>
                          <a:latin typeface="+mn-lt"/>
                          <a:ea typeface="+mn-ea"/>
                          <a:cs typeface="+mn-cs"/>
                        </a:rPr>
                        <a:t>).</a:t>
                      </a:r>
                      <a:endParaRPr lang="en-US" dirty="0"/>
                    </a:p>
                  </a:txBody>
                  <a:tcPr/>
                </a:tc>
                <a:extLst>
                  <a:ext uri="{0D108BD9-81ED-4DB2-BD59-A6C34878D82A}">
                    <a16:rowId xmlns:a16="http://schemas.microsoft.com/office/drawing/2014/main" xmlns="" val="2078168389"/>
                  </a:ext>
                </a:extLst>
              </a:tr>
              <a:tr h="971652">
                <a:tc>
                  <a:txBody>
                    <a:bodyPr/>
                    <a:lstStyle/>
                    <a:p>
                      <a:r>
                        <a:rPr lang="en-US" sz="1800" b="1" i="0" u="none" strike="noStrike" kern="1200" baseline="0" dirty="0" err="1" smtClean="0">
                          <a:solidFill>
                            <a:schemeClr val="dk1"/>
                          </a:solidFill>
                          <a:latin typeface="+mn-lt"/>
                          <a:ea typeface="+mn-ea"/>
                          <a:cs typeface="+mn-cs"/>
                        </a:rPr>
                        <a:t>countByKey</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only available on RDDs of type (K, V). Returns a `Map` of (K, </a:t>
                      </a:r>
                      <a:r>
                        <a:rPr lang="en-US" sz="1800" b="0" i="0" u="none" strike="noStrike" kern="1200" baseline="0" dirty="0" err="1" smtClean="0">
                          <a:solidFill>
                            <a:schemeClr val="dk1"/>
                          </a:solidFill>
                          <a:latin typeface="+mn-lt"/>
                          <a:ea typeface="+mn-ea"/>
                          <a:cs typeface="+mn-cs"/>
                        </a:rPr>
                        <a:t>Int</a:t>
                      </a:r>
                      <a:r>
                        <a:rPr lang="en-US" sz="1800" b="0" i="0" u="none" strike="noStrike" kern="1200" baseline="0" dirty="0" smtClean="0">
                          <a:solidFill>
                            <a:schemeClr val="dk1"/>
                          </a:solidFill>
                          <a:latin typeface="+mn-lt"/>
                          <a:ea typeface="+mn-ea"/>
                          <a:cs typeface="+mn-cs"/>
                        </a:rPr>
                        <a:t>) pairs with the count of each key</a:t>
                      </a:r>
                      <a:endParaRPr lang="en-US" dirty="0"/>
                    </a:p>
                  </a:txBody>
                  <a:tcPr/>
                </a:tc>
                <a:extLst>
                  <a:ext uri="{0D108BD9-81ED-4DB2-BD59-A6C34878D82A}">
                    <a16:rowId xmlns:a16="http://schemas.microsoft.com/office/drawing/2014/main" xmlns="" val="3877481459"/>
                  </a:ext>
                </a:extLst>
              </a:tr>
              <a:tr h="680156">
                <a:tc>
                  <a:txBody>
                    <a:bodyPr/>
                    <a:lstStyle/>
                    <a:p>
                      <a:r>
                        <a:rPr lang="en-US" sz="1800" b="1" i="0" u="none" strike="noStrike" kern="1200" baseline="0" dirty="0" err="1" smtClean="0">
                          <a:solidFill>
                            <a:schemeClr val="dk1"/>
                          </a:solidFill>
                          <a:latin typeface="+mn-lt"/>
                          <a:ea typeface="+mn-ea"/>
                          <a:cs typeface="+mn-cs"/>
                        </a:rPr>
                        <a:t>foreach</a:t>
                      </a:r>
                      <a:r>
                        <a:rPr lang="en-US" sz="1800" b="1" i="0" u="none" strike="noStrike" kern="1200" baseline="0" dirty="0" smtClean="0">
                          <a:solidFill>
                            <a:schemeClr val="dk1"/>
                          </a:solidFill>
                          <a:latin typeface="+mn-lt"/>
                          <a:ea typeface="+mn-ea"/>
                          <a:cs typeface="+mn-cs"/>
                        </a:rPr>
                        <a:t>(</a:t>
                      </a:r>
                      <a:r>
                        <a:rPr lang="en-US" sz="1800" b="0" i="1" u="none" strike="noStrike" kern="1200" baseline="0" dirty="0" err="1" smtClean="0">
                          <a:solidFill>
                            <a:schemeClr val="dk1"/>
                          </a:solidFill>
                          <a:latin typeface="+mn-lt"/>
                          <a:ea typeface="+mn-ea"/>
                          <a:cs typeface="+mn-cs"/>
                        </a:rPr>
                        <a:t>func</a:t>
                      </a:r>
                      <a:r>
                        <a:rPr lang="en-US" sz="1800" b="1" i="0" u="none" strike="noStrike" kern="1200" baseline="0" dirty="0" smtClean="0">
                          <a:solidFill>
                            <a:schemeClr val="dk1"/>
                          </a:solidFill>
                          <a:latin typeface="+mn-lt"/>
                          <a:ea typeface="+mn-ea"/>
                          <a:cs typeface="+mn-cs"/>
                        </a:rPr>
                        <a:t>)</a:t>
                      </a:r>
                      <a:endParaRPr lang="en-US" dirty="0"/>
                    </a:p>
                  </a:txBody>
                  <a:tcPr/>
                </a:tc>
                <a:tc>
                  <a:txBody>
                    <a:bodyPr/>
                    <a:lstStyle/>
                    <a:p>
                      <a:r>
                        <a:rPr lang="en-US" sz="1800" b="0" i="0" u="none" strike="noStrike" kern="1200" baseline="0" dirty="0" smtClean="0">
                          <a:solidFill>
                            <a:schemeClr val="dk1"/>
                          </a:solidFill>
                          <a:latin typeface="+mn-lt"/>
                          <a:ea typeface="+mn-ea"/>
                          <a:cs typeface="+mn-cs"/>
                        </a:rPr>
                        <a:t>run a function </a:t>
                      </a:r>
                      <a:r>
                        <a:rPr lang="en-US" sz="1800" b="0" i="1" u="none" strike="noStrike" kern="1200" baseline="0" dirty="0" err="1" smtClean="0">
                          <a:solidFill>
                            <a:schemeClr val="dk1"/>
                          </a:solidFill>
                          <a:latin typeface="+mn-lt"/>
                          <a:ea typeface="+mn-ea"/>
                          <a:cs typeface="+mn-cs"/>
                        </a:rPr>
                        <a:t>func</a:t>
                      </a:r>
                      <a:r>
                        <a:rPr lang="en-US" sz="1800" b="0" i="1" u="none" strike="noStrike" kern="1200" baseline="0" dirty="0" smtClean="0">
                          <a:solidFill>
                            <a:schemeClr val="dk1"/>
                          </a:solidFill>
                          <a:latin typeface="+mn-lt"/>
                          <a:ea typeface="+mn-ea"/>
                          <a:cs typeface="+mn-cs"/>
                        </a:rPr>
                        <a:t> </a:t>
                      </a:r>
                      <a:r>
                        <a:rPr lang="en-US" sz="1800" b="0" i="0" u="none" strike="noStrike" kern="1200" baseline="0" dirty="0" smtClean="0">
                          <a:solidFill>
                            <a:schemeClr val="dk1"/>
                          </a:solidFill>
                          <a:latin typeface="+mn-lt"/>
                          <a:ea typeface="+mn-ea"/>
                          <a:cs typeface="+mn-cs"/>
                        </a:rPr>
                        <a:t>on each element of the dataset – usually done for side effects such as updating an accumulator variable or interacting with external storage systems</a:t>
                      </a:r>
                      <a:endParaRPr lang="en-US" dirty="0"/>
                    </a:p>
                  </a:txBody>
                  <a:tcPr/>
                </a:tc>
                <a:extLst>
                  <a:ext uri="{0D108BD9-81ED-4DB2-BD59-A6C34878D82A}">
                    <a16:rowId xmlns:a16="http://schemas.microsoft.com/office/drawing/2014/main" xmlns="" val="3317890803"/>
                  </a:ext>
                </a:extLst>
              </a:tr>
            </a:tbl>
          </a:graphicData>
        </a:graphic>
      </p:graphicFrame>
    </p:spTree>
    <p:extLst>
      <p:ext uri="{BB962C8B-B14F-4D97-AF65-F5344CB8AC3E}">
        <p14:creationId xmlns:p14="http://schemas.microsoft.com/office/powerpoint/2010/main" val="556953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RDD - Action</a:t>
            </a:r>
          </a:p>
        </p:txBody>
      </p:sp>
      <p:sp>
        <p:nvSpPr>
          <p:cNvPr id="3" name="Content Placeholder 2"/>
          <p:cNvSpPr>
            <a:spLocks noGrp="1"/>
          </p:cNvSpPr>
          <p:nvPr>
            <p:ph idx="1"/>
          </p:nvPr>
        </p:nvSpPr>
        <p:spPr>
          <a:xfrm>
            <a:off x="770466" y="1994958"/>
            <a:ext cx="10515600" cy="4593411"/>
          </a:xfrm>
        </p:spPr>
        <p:txBody>
          <a:bodyPr/>
          <a:lstStyle/>
          <a:p>
            <a:pPr marL="0" indent="0">
              <a:buNone/>
            </a:pPr>
            <a:r>
              <a:rPr lang="en-US" b="1" dirty="0" err="1"/>
              <a:t>val</a:t>
            </a:r>
            <a:r>
              <a:rPr lang="en-US" b="1" dirty="0"/>
              <a:t> </a:t>
            </a:r>
            <a:r>
              <a:rPr lang="en-US" dirty="0"/>
              <a:t>f </a:t>
            </a:r>
            <a:r>
              <a:rPr lang="en-US" b="1" dirty="0"/>
              <a:t>= </a:t>
            </a:r>
            <a:r>
              <a:rPr lang="en-US" dirty="0" err="1"/>
              <a:t>sc</a:t>
            </a:r>
            <a:r>
              <a:rPr lang="en-US" b="1" dirty="0" err="1"/>
              <a:t>.</a:t>
            </a:r>
            <a:r>
              <a:rPr lang="en-US" dirty="0" err="1"/>
              <a:t>textFile</a:t>
            </a:r>
            <a:r>
              <a:rPr lang="en-US" b="1" dirty="0"/>
              <a:t>(</a:t>
            </a:r>
            <a:r>
              <a:rPr lang="en-US" dirty="0"/>
              <a:t>"README.md</a:t>
            </a:r>
            <a:r>
              <a:rPr lang="en-US" dirty="0" smtClean="0"/>
              <a:t>"</a:t>
            </a:r>
            <a:r>
              <a:rPr lang="en-US" b="1" dirty="0" smtClean="0"/>
              <a:t>)</a:t>
            </a:r>
            <a:endParaRPr lang="en-US" dirty="0"/>
          </a:p>
          <a:p>
            <a:pPr marL="0" indent="0">
              <a:buNone/>
            </a:pPr>
            <a:r>
              <a:rPr lang="en-US" b="1" dirty="0" err="1"/>
              <a:t>val</a:t>
            </a:r>
            <a:r>
              <a:rPr lang="en-US" b="1" dirty="0"/>
              <a:t> </a:t>
            </a:r>
            <a:r>
              <a:rPr lang="en-US" dirty="0"/>
              <a:t>words </a:t>
            </a:r>
            <a:r>
              <a:rPr lang="en-US" b="1" dirty="0"/>
              <a:t>= </a:t>
            </a:r>
            <a:r>
              <a:rPr lang="en-US" dirty="0" err="1"/>
              <a:t>f</a:t>
            </a:r>
            <a:r>
              <a:rPr lang="en-US" b="1" dirty="0" err="1"/>
              <a:t>.</a:t>
            </a:r>
            <a:r>
              <a:rPr lang="en-US" dirty="0" err="1"/>
              <a:t>flatMap</a:t>
            </a:r>
            <a:r>
              <a:rPr lang="en-US" b="1" dirty="0"/>
              <a:t>(</a:t>
            </a:r>
            <a:r>
              <a:rPr lang="en-US" dirty="0"/>
              <a:t>l </a:t>
            </a:r>
            <a:r>
              <a:rPr lang="en-US" b="1" dirty="0"/>
              <a:t>=&gt; </a:t>
            </a:r>
            <a:r>
              <a:rPr lang="en-US" dirty="0" err="1"/>
              <a:t>l</a:t>
            </a:r>
            <a:r>
              <a:rPr lang="en-US" b="1" dirty="0" err="1"/>
              <a:t>.</a:t>
            </a:r>
            <a:r>
              <a:rPr lang="en-US" dirty="0" err="1"/>
              <a:t>split</a:t>
            </a:r>
            <a:r>
              <a:rPr lang="en-US" b="1" dirty="0"/>
              <a:t>(</a:t>
            </a:r>
            <a:r>
              <a:rPr lang="en-US" dirty="0"/>
              <a:t>" "</a:t>
            </a:r>
            <a:r>
              <a:rPr lang="en-US" b="1" dirty="0"/>
              <a:t>)).</a:t>
            </a:r>
            <a:r>
              <a:rPr lang="en-US" dirty="0"/>
              <a:t>map</a:t>
            </a:r>
            <a:r>
              <a:rPr lang="en-US" b="1" dirty="0"/>
              <a:t>(</a:t>
            </a:r>
            <a:r>
              <a:rPr lang="en-US" dirty="0"/>
              <a:t>word </a:t>
            </a:r>
            <a:r>
              <a:rPr lang="en-US" b="1" dirty="0"/>
              <a:t>=&gt; (</a:t>
            </a:r>
            <a:r>
              <a:rPr lang="en-US" dirty="0"/>
              <a:t>word</a:t>
            </a:r>
            <a:r>
              <a:rPr lang="en-US" b="1" dirty="0"/>
              <a:t>, </a:t>
            </a:r>
            <a:r>
              <a:rPr lang="en-US" dirty="0"/>
              <a:t>1</a:t>
            </a:r>
            <a:r>
              <a:rPr lang="en-US" b="1" dirty="0" smtClean="0"/>
              <a:t>))</a:t>
            </a:r>
            <a:endParaRPr lang="en-US" dirty="0"/>
          </a:p>
          <a:p>
            <a:pPr marL="0" indent="0">
              <a:buNone/>
            </a:pPr>
            <a:r>
              <a:rPr lang="en-US" dirty="0" err="1"/>
              <a:t>words</a:t>
            </a:r>
            <a:r>
              <a:rPr lang="en-US" b="1" dirty="0" err="1"/>
              <a:t>.</a:t>
            </a:r>
            <a:r>
              <a:rPr lang="en-US" dirty="0" err="1"/>
              <a:t>reduceByKey</a:t>
            </a:r>
            <a:r>
              <a:rPr lang="en-US" b="1" dirty="0"/>
              <a:t>(_ + _).</a:t>
            </a:r>
            <a:r>
              <a:rPr lang="en-US" b="1" dirty="0" smtClean="0">
                <a:solidFill>
                  <a:srgbClr val="FF0000"/>
                </a:solidFill>
              </a:rPr>
              <a:t>collect().</a:t>
            </a:r>
            <a:r>
              <a:rPr lang="en-US" b="1" dirty="0" err="1">
                <a:solidFill>
                  <a:srgbClr val="FF0000"/>
                </a:solidFill>
              </a:rPr>
              <a:t>foreach</a:t>
            </a:r>
            <a:r>
              <a:rPr lang="en-US" b="1" dirty="0"/>
              <a:t>(</a:t>
            </a:r>
            <a:r>
              <a:rPr lang="en-US" dirty="0" err="1"/>
              <a:t>println</a:t>
            </a:r>
            <a:r>
              <a:rPr lang="en-US" b="1" dirty="0" smtClean="0"/>
              <a:t>)</a:t>
            </a:r>
          </a:p>
          <a:p>
            <a:pPr marL="0" indent="0">
              <a:buNone/>
            </a:pPr>
            <a:endParaRPr lang="en-US" b="1" dirty="0"/>
          </a:p>
          <a:p>
            <a:pPr marL="0" indent="0">
              <a:buNone/>
            </a:pPr>
            <a:r>
              <a:rPr lang="en-US" b="1" dirty="0" smtClean="0">
                <a:solidFill>
                  <a:schemeClr val="accent6"/>
                </a:solidFill>
              </a:rPr>
              <a:t>What is collect()? Is a </a:t>
            </a:r>
            <a:r>
              <a:rPr lang="en-US" b="1" dirty="0">
                <a:solidFill>
                  <a:schemeClr val="accent6"/>
                </a:solidFill>
              </a:rPr>
              <a:t>t</a:t>
            </a:r>
            <a:r>
              <a:rPr lang="en-US" b="1" dirty="0" smtClean="0">
                <a:solidFill>
                  <a:schemeClr val="accent6"/>
                </a:solidFill>
              </a:rPr>
              <a:t>ransformation or an action? </a:t>
            </a:r>
          </a:p>
          <a:p>
            <a:pPr marL="0" indent="0">
              <a:buNone/>
            </a:pPr>
            <a:r>
              <a:rPr lang="en-US" b="1" dirty="0" smtClean="0">
                <a:solidFill>
                  <a:schemeClr val="accent6"/>
                </a:solidFill>
              </a:rPr>
              <a:t>Can we “chain” actions? </a:t>
            </a:r>
          </a:p>
          <a:p>
            <a:pPr marL="0" indent="0">
              <a:buNone/>
            </a:pPr>
            <a:endParaRPr lang="en-US" dirty="0">
              <a:solidFill>
                <a:schemeClr val="accent6"/>
              </a:solidFill>
            </a:endParaRPr>
          </a:p>
        </p:txBody>
      </p:sp>
    </p:spTree>
    <p:extLst>
      <p:ext uri="{BB962C8B-B14F-4D97-AF65-F5344CB8AC3E}">
        <p14:creationId xmlns:p14="http://schemas.microsoft.com/office/powerpoint/2010/main" val="2713089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RDD - Action</a:t>
            </a:r>
          </a:p>
        </p:txBody>
      </p:sp>
      <p:sp>
        <p:nvSpPr>
          <p:cNvPr id="3" name="Content Placeholder 2"/>
          <p:cNvSpPr>
            <a:spLocks noGrp="1"/>
          </p:cNvSpPr>
          <p:nvPr>
            <p:ph idx="1"/>
          </p:nvPr>
        </p:nvSpPr>
        <p:spPr>
          <a:xfrm>
            <a:off x="770466" y="1994958"/>
            <a:ext cx="10515600" cy="4593411"/>
          </a:xfrm>
        </p:spPr>
        <p:txBody>
          <a:bodyPr/>
          <a:lstStyle/>
          <a:p>
            <a:pPr marL="0" indent="0">
              <a:buNone/>
            </a:pPr>
            <a:r>
              <a:rPr lang="en-US" b="1" dirty="0" err="1"/>
              <a:t>val</a:t>
            </a:r>
            <a:r>
              <a:rPr lang="en-US" b="1" dirty="0"/>
              <a:t> </a:t>
            </a:r>
            <a:r>
              <a:rPr lang="en-US" dirty="0"/>
              <a:t>f </a:t>
            </a:r>
            <a:r>
              <a:rPr lang="en-US" b="1" dirty="0"/>
              <a:t>= </a:t>
            </a:r>
            <a:r>
              <a:rPr lang="en-US" dirty="0" err="1"/>
              <a:t>sc</a:t>
            </a:r>
            <a:r>
              <a:rPr lang="en-US" b="1" dirty="0" err="1"/>
              <a:t>.</a:t>
            </a:r>
            <a:r>
              <a:rPr lang="en-US" dirty="0" err="1"/>
              <a:t>textFile</a:t>
            </a:r>
            <a:r>
              <a:rPr lang="en-US" b="1" dirty="0"/>
              <a:t>(</a:t>
            </a:r>
            <a:r>
              <a:rPr lang="en-US" dirty="0"/>
              <a:t>"README.md</a:t>
            </a:r>
            <a:r>
              <a:rPr lang="en-US" dirty="0" smtClean="0"/>
              <a:t>"</a:t>
            </a:r>
            <a:r>
              <a:rPr lang="en-US" b="1" dirty="0" smtClean="0"/>
              <a:t>)</a:t>
            </a:r>
            <a:endParaRPr lang="en-US" dirty="0"/>
          </a:p>
          <a:p>
            <a:pPr marL="0" indent="0">
              <a:buNone/>
            </a:pPr>
            <a:r>
              <a:rPr lang="en-US" b="1" dirty="0" err="1"/>
              <a:t>val</a:t>
            </a:r>
            <a:r>
              <a:rPr lang="en-US" b="1" dirty="0"/>
              <a:t> </a:t>
            </a:r>
            <a:r>
              <a:rPr lang="en-US" dirty="0"/>
              <a:t>words </a:t>
            </a:r>
            <a:r>
              <a:rPr lang="en-US" b="1" dirty="0"/>
              <a:t>= </a:t>
            </a:r>
            <a:r>
              <a:rPr lang="en-US" dirty="0" err="1"/>
              <a:t>f</a:t>
            </a:r>
            <a:r>
              <a:rPr lang="en-US" b="1" dirty="0" err="1"/>
              <a:t>.</a:t>
            </a:r>
            <a:r>
              <a:rPr lang="en-US" dirty="0" err="1"/>
              <a:t>flatMap</a:t>
            </a:r>
            <a:r>
              <a:rPr lang="en-US" b="1" dirty="0"/>
              <a:t>(</a:t>
            </a:r>
            <a:r>
              <a:rPr lang="en-US" dirty="0"/>
              <a:t>l </a:t>
            </a:r>
            <a:r>
              <a:rPr lang="en-US" b="1" dirty="0"/>
              <a:t>=&gt; </a:t>
            </a:r>
            <a:r>
              <a:rPr lang="en-US" dirty="0" err="1"/>
              <a:t>l</a:t>
            </a:r>
            <a:r>
              <a:rPr lang="en-US" b="1" dirty="0" err="1"/>
              <a:t>.</a:t>
            </a:r>
            <a:r>
              <a:rPr lang="en-US" dirty="0" err="1"/>
              <a:t>split</a:t>
            </a:r>
            <a:r>
              <a:rPr lang="en-US" b="1" dirty="0"/>
              <a:t>(</a:t>
            </a:r>
            <a:r>
              <a:rPr lang="en-US" dirty="0"/>
              <a:t>" "</a:t>
            </a:r>
            <a:r>
              <a:rPr lang="en-US" b="1" dirty="0"/>
              <a:t>)).</a:t>
            </a:r>
            <a:r>
              <a:rPr lang="en-US" dirty="0"/>
              <a:t>map</a:t>
            </a:r>
            <a:r>
              <a:rPr lang="en-US" b="1" dirty="0"/>
              <a:t>(</a:t>
            </a:r>
            <a:r>
              <a:rPr lang="en-US" dirty="0"/>
              <a:t>word </a:t>
            </a:r>
            <a:r>
              <a:rPr lang="en-US" b="1" dirty="0"/>
              <a:t>=&gt; (</a:t>
            </a:r>
            <a:r>
              <a:rPr lang="en-US" dirty="0"/>
              <a:t>word</a:t>
            </a:r>
            <a:r>
              <a:rPr lang="en-US" b="1" dirty="0"/>
              <a:t>, </a:t>
            </a:r>
            <a:r>
              <a:rPr lang="en-US" dirty="0"/>
              <a:t>1</a:t>
            </a:r>
            <a:r>
              <a:rPr lang="en-US" b="1" dirty="0" smtClean="0"/>
              <a:t>))</a:t>
            </a:r>
            <a:endParaRPr lang="en-US" dirty="0"/>
          </a:p>
          <a:p>
            <a:pPr marL="0" indent="0">
              <a:buNone/>
            </a:pPr>
            <a:r>
              <a:rPr lang="en-US" dirty="0" err="1"/>
              <a:t>words</a:t>
            </a:r>
            <a:r>
              <a:rPr lang="en-US" b="1" dirty="0" err="1"/>
              <a:t>.</a:t>
            </a:r>
            <a:r>
              <a:rPr lang="en-US" dirty="0" err="1"/>
              <a:t>reduceByKey</a:t>
            </a:r>
            <a:r>
              <a:rPr lang="en-US" b="1" dirty="0"/>
              <a:t>(_ + _).</a:t>
            </a:r>
            <a:r>
              <a:rPr lang="en-US" b="1" dirty="0" smtClean="0">
                <a:solidFill>
                  <a:srgbClr val="FF0000"/>
                </a:solidFill>
              </a:rPr>
              <a:t>collect().</a:t>
            </a:r>
            <a:r>
              <a:rPr lang="en-US" b="1" dirty="0" err="1">
                <a:solidFill>
                  <a:srgbClr val="FF0000"/>
                </a:solidFill>
              </a:rPr>
              <a:t>foreach</a:t>
            </a:r>
            <a:r>
              <a:rPr lang="en-US" b="1" dirty="0"/>
              <a:t>(</a:t>
            </a:r>
            <a:r>
              <a:rPr lang="en-US" dirty="0" err="1"/>
              <a:t>println</a:t>
            </a:r>
            <a:r>
              <a:rPr lang="en-US" b="1" dirty="0" smtClean="0"/>
              <a:t>)</a:t>
            </a:r>
          </a:p>
          <a:p>
            <a:pPr marL="0" indent="0">
              <a:buNone/>
            </a:pPr>
            <a:endParaRPr lang="en-US" b="1" dirty="0"/>
          </a:p>
          <a:p>
            <a:pPr marL="0" indent="0">
              <a:buNone/>
            </a:pPr>
            <a:r>
              <a:rPr lang="en-US" b="1" dirty="0" smtClean="0">
                <a:solidFill>
                  <a:schemeClr val="accent6"/>
                </a:solidFill>
              </a:rPr>
              <a:t>collect() is an action. </a:t>
            </a:r>
          </a:p>
          <a:p>
            <a:pPr marL="0" indent="0">
              <a:buNone/>
            </a:pPr>
            <a:r>
              <a:rPr lang="en-US" b="1" dirty="0" smtClean="0">
                <a:solidFill>
                  <a:schemeClr val="accent6"/>
                </a:solidFill>
              </a:rPr>
              <a:t>We cannot “chain” actions.</a:t>
            </a:r>
          </a:p>
          <a:p>
            <a:pPr marL="0" indent="0">
              <a:buNone/>
            </a:pPr>
            <a:r>
              <a:rPr lang="en-US" b="1" dirty="0" smtClean="0">
                <a:solidFill>
                  <a:schemeClr val="accent6"/>
                </a:solidFill>
              </a:rPr>
              <a:t>In the above example </a:t>
            </a:r>
            <a:r>
              <a:rPr lang="en-US" b="1" dirty="0" err="1" smtClean="0">
                <a:solidFill>
                  <a:schemeClr val="accent6"/>
                </a:solidFill>
              </a:rPr>
              <a:t>foreach</a:t>
            </a:r>
            <a:r>
              <a:rPr lang="en-US" b="1" dirty="0" smtClean="0">
                <a:solidFill>
                  <a:schemeClr val="accent6"/>
                </a:solidFill>
              </a:rPr>
              <a:t> is not a Spark action. It is part of </a:t>
            </a:r>
            <a:r>
              <a:rPr lang="en-US" b="1" dirty="0" err="1" smtClean="0">
                <a:solidFill>
                  <a:schemeClr val="accent6"/>
                </a:solidFill>
              </a:rPr>
              <a:t>scala</a:t>
            </a:r>
            <a:r>
              <a:rPr lang="en-US" b="1" dirty="0">
                <a:solidFill>
                  <a:schemeClr val="accent6"/>
                </a:solidFill>
              </a:rPr>
              <a:t>.</a:t>
            </a:r>
            <a:endParaRPr lang="en-US" dirty="0">
              <a:solidFill>
                <a:schemeClr val="accent6"/>
              </a:solidFill>
            </a:endParaRPr>
          </a:p>
        </p:txBody>
      </p:sp>
    </p:spTree>
    <p:extLst>
      <p:ext uri="{BB962C8B-B14F-4D97-AF65-F5344CB8AC3E}">
        <p14:creationId xmlns:p14="http://schemas.microsoft.com/office/powerpoint/2010/main" val="3964848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Functions to Spark</a:t>
            </a:r>
            <a:endParaRPr lang="en-US" dirty="0"/>
          </a:p>
        </p:txBody>
      </p:sp>
      <p:sp>
        <p:nvSpPr>
          <p:cNvPr id="3" name="Content Placeholder 2"/>
          <p:cNvSpPr>
            <a:spLocks noGrp="1"/>
          </p:cNvSpPr>
          <p:nvPr>
            <p:ph idx="1"/>
          </p:nvPr>
        </p:nvSpPr>
        <p:spPr>
          <a:xfrm>
            <a:off x="770466" y="1994958"/>
            <a:ext cx="10515600" cy="4431600"/>
          </a:xfrm>
        </p:spPr>
        <p:txBody>
          <a:bodyPr/>
          <a:lstStyle/>
          <a:p>
            <a:pPr marL="0" indent="0">
              <a:buNone/>
            </a:pPr>
            <a:r>
              <a:rPr lang="en-US" dirty="0" smtClean="0"/>
              <a:t>Most of Spark’s transformations, and some of its actions, depend on passing in functions that are used by Spark to compute data. </a:t>
            </a:r>
          </a:p>
          <a:p>
            <a:pPr marL="0" indent="0">
              <a:buNone/>
            </a:pPr>
            <a:endParaRPr lang="en-US" dirty="0"/>
          </a:p>
          <a:p>
            <a:pPr marL="0" indent="0">
              <a:buNone/>
            </a:pPr>
            <a:r>
              <a:rPr lang="en-US" dirty="0" smtClean="0"/>
              <a:t>In </a:t>
            </a:r>
            <a:r>
              <a:rPr lang="en-US" dirty="0" err="1" smtClean="0"/>
              <a:t>scala</a:t>
            </a:r>
            <a:r>
              <a:rPr lang="en-US" dirty="0" smtClean="0"/>
              <a:t>, we can pass in </a:t>
            </a:r>
          </a:p>
          <a:p>
            <a:r>
              <a:rPr lang="en-US" dirty="0" smtClean="0"/>
              <a:t>functions defined inline, </a:t>
            </a:r>
          </a:p>
          <a:p>
            <a:r>
              <a:rPr lang="en-US" dirty="0" smtClean="0"/>
              <a:t>references to methods,  </a:t>
            </a:r>
          </a:p>
          <a:p>
            <a:r>
              <a:rPr lang="en-US" dirty="0" smtClean="0"/>
              <a:t>static functions </a:t>
            </a:r>
          </a:p>
          <a:p>
            <a:pPr marL="0" indent="0">
              <a:buNone/>
            </a:pPr>
            <a:endParaRPr lang="en-US" dirty="0"/>
          </a:p>
        </p:txBody>
      </p:sp>
    </p:spTree>
    <p:extLst>
      <p:ext uri="{BB962C8B-B14F-4D97-AF65-F5344CB8AC3E}">
        <p14:creationId xmlns:p14="http://schemas.microsoft.com/office/powerpoint/2010/main" val="2745071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RDD - Persistence</a:t>
            </a:r>
          </a:p>
        </p:txBody>
      </p:sp>
      <p:sp>
        <p:nvSpPr>
          <p:cNvPr id="3" name="Content Placeholder 2"/>
          <p:cNvSpPr>
            <a:spLocks noGrp="1"/>
          </p:cNvSpPr>
          <p:nvPr>
            <p:ph idx="1"/>
          </p:nvPr>
        </p:nvSpPr>
        <p:spPr/>
        <p:txBody>
          <a:bodyPr>
            <a:normAutofit lnSpcReduction="10000"/>
          </a:bodyPr>
          <a:lstStyle/>
          <a:p>
            <a:pPr marL="0" indent="0">
              <a:buNone/>
            </a:pPr>
            <a:r>
              <a:rPr lang="en-US" b="1" dirty="0" err="1"/>
              <a:t>val</a:t>
            </a:r>
            <a:r>
              <a:rPr lang="en-US" b="1" dirty="0"/>
              <a:t> </a:t>
            </a:r>
            <a:r>
              <a:rPr lang="en-US" dirty="0"/>
              <a:t>f </a:t>
            </a:r>
            <a:r>
              <a:rPr lang="en-US" b="1" dirty="0"/>
              <a:t>= </a:t>
            </a:r>
            <a:r>
              <a:rPr lang="en-US" dirty="0" err="1"/>
              <a:t>sc</a:t>
            </a:r>
            <a:r>
              <a:rPr lang="en-US" b="1" dirty="0" err="1"/>
              <a:t>.</a:t>
            </a:r>
            <a:r>
              <a:rPr lang="en-US" dirty="0" err="1"/>
              <a:t>textFile</a:t>
            </a:r>
            <a:r>
              <a:rPr lang="en-US" b="1" dirty="0"/>
              <a:t>(</a:t>
            </a:r>
            <a:r>
              <a:rPr lang="en-US" dirty="0"/>
              <a:t>"README.md</a:t>
            </a:r>
            <a:r>
              <a:rPr lang="en-US" dirty="0" smtClean="0"/>
              <a:t>"</a:t>
            </a:r>
            <a:r>
              <a:rPr lang="en-US" b="1" dirty="0" smtClean="0"/>
              <a:t>)</a:t>
            </a:r>
            <a:endParaRPr lang="en-US" dirty="0"/>
          </a:p>
          <a:p>
            <a:pPr marL="0" indent="0">
              <a:buNone/>
            </a:pPr>
            <a:r>
              <a:rPr lang="en-US" b="1" dirty="0" err="1"/>
              <a:t>val</a:t>
            </a:r>
            <a:r>
              <a:rPr lang="en-US" b="1" dirty="0"/>
              <a:t> </a:t>
            </a:r>
            <a:r>
              <a:rPr lang="en-US" dirty="0"/>
              <a:t>w </a:t>
            </a:r>
            <a:r>
              <a:rPr lang="en-US" b="1" dirty="0"/>
              <a:t>= </a:t>
            </a:r>
            <a:r>
              <a:rPr lang="en-US" dirty="0" err="1"/>
              <a:t>f</a:t>
            </a:r>
            <a:r>
              <a:rPr lang="en-US" b="1" dirty="0" err="1"/>
              <a:t>.</a:t>
            </a:r>
            <a:r>
              <a:rPr lang="en-US" dirty="0" err="1"/>
              <a:t>flatMap</a:t>
            </a:r>
            <a:r>
              <a:rPr lang="en-US" b="1" dirty="0"/>
              <a:t>(</a:t>
            </a:r>
            <a:r>
              <a:rPr lang="en-US" dirty="0"/>
              <a:t>l </a:t>
            </a:r>
            <a:r>
              <a:rPr lang="en-US" b="1" dirty="0"/>
              <a:t>=&gt; </a:t>
            </a:r>
            <a:r>
              <a:rPr lang="en-US" dirty="0" err="1"/>
              <a:t>l</a:t>
            </a:r>
            <a:r>
              <a:rPr lang="en-US" b="1" dirty="0" err="1"/>
              <a:t>.</a:t>
            </a:r>
            <a:r>
              <a:rPr lang="en-US" dirty="0" err="1"/>
              <a:t>split</a:t>
            </a:r>
            <a:r>
              <a:rPr lang="en-US" b="1" dirty="0"/>
              <a:t>(</a:t>
            </a:r>
            <a:r>
              <a:rPr lang="en-US" dirty="0"/>
              <a:t>" "</a:t>
            </a:r>
            <a:r>
              <a:rPr lang="en-US" b="1" dirty="0"/>
              <a:t>)).</a:t>
            </a:r>
            <a:r>
              <a:rPr lang="en-US" dirty="0"/>
              <a:t>map</a:t>
            </a:r>
            <a:r>
              <a:rPr lang="en-US" b="1" dirty="0"/>
              <a:t>(</a:t>
            </a:r>
            <a:r>
              <a:rPr lang="en-US" dirty="0"/>
              <a:t>word </a:t>
            </a:r>
            <a:r>
              <a:rPr lang="en-US" b="1" dirty="0"/>
              <a:t>=&gt; (</a:t>
            </a:r>
            <a:r>
              <a:rPr lang="en-US" dirty="0"/>
              <a:t>word</a:t>
            </a:r>
            <a:r>
              <a:rPr lang="en-US" b="1" dirty="0"/>
              <a:t>, </a:t>
            </a:r>
            <a:r>
              <a:rPr lang="en-US" dirty="0"/>
              <a:t>1</a:t>
            </a:r>
            <a:r>
              <a:rPr lang="en-US" b="1" dirty="0"/>
              <a:t>))</a:t>
            </a:r>
            <a:r>
              <a:rPr lang="en-US" dirty="0"/>
              <a:t>.</a:t>
            </a:r>
            <a:r>
              <a:rPr lang="en-US" b="1" dirty="0">
                <a:solidFill>
                  <a:srgbClr val="FF0000"/>
                </a:solidFill>
              </a:rPr>
              <a:t>cache</a:t>
            </a:r>
            <a:r>
              <a:rPr lang="en-US" dirty="0" smtClean="0"/>
              <a:t>()</a:t>
            </a:r>
            <a:endParaRPr lang="en-US" dirty="0"/>
          </a:p>
          <a:p>
            <a:pPr marL="0" indent="0">
              <a:buNone/>
            </a:pPr>
            <a:r>
              <a:rPr lang="en-US" dirty="0" err="1"/>
              <a:t>w</a:t>
            </a:r>
            <a:r>
              <a:rPr lang="en-US" b="1" dirty="0" err="1"/>
              <a:t>.</a:t>
            </a:r>
            <a:r>
              <a:rPr lang="en-US" dirty="0" err="1"/>
              <a:t>reduceByKey</a:t>
            </a:r>
            <a:r>
              <a:rPr lang="en-US" b="1" dirty="0"/>
              <a:t>(_ + </a:t>
            </a:r>
            <a:r>
              <a:rPr lang="en-US" b="1" dirty="0" smtClean="0"/>
              <a:t>_).</a:t>
            </a:r>
            <a:r>
              <a:rPr lang="en-US" dirty="0" err="1" smtClean="0"/>
              <a:t>foreach</a:t>
            </a:r>
            <a:r>
              <a:rPr lang="en-US" b="1" dirty="0" smtClean="0"/>
              <a:t>(</a:t>
            </a:r>
            <a:r>
              <a:rPr lang="en-US" dirty="0" err="1" smtClean="0"/>
              <a:t>println</a:t>
            </a:r>
            <a:r>
              <a:rPr lang="en-US" b="1" dirty="0" smtClean="0"/>
              <a:t>)</a:t>
            </a:r>
          </a:p>
          <a:p>
            <a:pPr marL="0" indent="0">
              <a:buNone/>
            </a:pPr>
            <a:endParaRPr lang="en-US" b="1" dirty="0" smtClean="0"/>
          </a:p>
          <a:p>
            <a:pPr marL="0" indent="0">
              <a:buNone/>
            </a:pPr>
            <a:r>
              <a:rPr lang="en-US" b="1" dirty="0"/>
              <a:t>c</a:t>
            </a:r>
            <a:r>
              <a:rPr lang="en-US" b="1" dirty="0" smtClean="0"/>
              <a:t>ache is also a lazy operation. </a:t>
            </a:r>
            <a:endParaRPr lang="en-US" b="1" dirty="0"/>
          </a:p>
          <a:p>
            <a:pPr marL="0" indent="0">
              <a:buNone/>
            </a:pPr>
            <a:endParaRPr lang="en-US" b="1" dirty="0" smtClean="0"/>
          </a:p>
          <a:p>
            <a:pPr marL="0" indent="0">
              <a:buNone/>
            </a:pPr>
            <a:r>
              <a:rPr lang="en-US" b="1" dirty="0"/>
              <a:t>For more details about the Scala/Java API</a:t>
            </a:r>
            <a:r>
              <a:rPr lang="en-US" b="1" dirty="0" smtClean="0"/>
              <a:t>:</a:t>
            </a:r>
          </a:p>
          <a:p>
            <a:pPr marL="0" indent="0">
              <a:buNone/>
            </a:pPr>
            <a:r>
              <a:rPr lang="en-US" dirty="0" smtClean="0"/>
              <a:t>http</a:t>
            </a:r>
            <a:r>
              <a:rPr lang="en-US" dirty="0"/>
              <a:t>://spark.apache.org/docs/latest/api/scala/index.html#org.apache.spark.package</a:t>
            </a:r>
          </a:p>
        </p:txBody>
      </p:sp>
    </p:spTree>
    <p:extLst>
      <p:ext uri="{BB962C8B-B14F-4D97-AF65-F5344CB8AC3E}">
        <p14:creationId xmlns:p14="http://schemas.microsoft.com/office/powerpoint/2010/main" val="422422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Introduction</a:t>
            </a:r>
            <a:endParaRPr lang="en-US" dirty="0"/>
          </a:p>
        </p:txBody>
      </p:sp>
      <p:pic>
        <p:nvPicPr>
          <p:cNvPr id="5" name="Picture 4"/>
          <p:cNvPicPr>
            <a:picLocks noChangeAspect="1"/>
          </p:cNvPicPr>
          <p:nvPr/>
        </p:nvPicPr>
        <p:blipFill>
          <a:blip r:embed="rId2"/>
          <a:stretch>
            <a:fillRect/>
          </a:stretch>
        </p:blipFill>
        <p:spPr>
          <a:xfrm>
            <a:off x="1721617" y="1876690"/>
            <a:ext cx="7858125" cy="4029075"/>
          </a:xfrm>
          <a:prstGeom prst="rect">
            <a:avLst/>
          </a:prstGeom>
        </p:spPr>
      </p:pic>
    </p:spTree>
    <p:extLst>
      <p:ext uri="{BB962C8B-B14F-4D97-AF65-F5344CB8AC3E}">
        <p14:creationId xmlns:p14="http://schemas.microsoft.com/office/powerpoint/2010/main" val="32335520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 Persistence</a:t>
            </a:r>
            <a:endParaRPr lang="en-US" dirty="0"/>
          </a:p>
        </p:txBody>
      </p:sp>
      <p:sp>
        <p:nvSpPr>
          <p:cNvPr id="3" name="Content Placeholder 2"/>
          <p:cNvSpPr>
            <a:spLocks noGrp="1"/>
          </p:cNvSpPr>
          <p:nvPr>
            <p:ph idx="1"/>
          </p:nvPr>
        </p:nvSpPr>
        <p:spPr/>
        <p:txBody>
          <a:bodyPr/>
          <a:lstStyle/>
          <a:p>
            <a:r>
              <a:rPr lang="en-US" dirty="0"/>
              <a:t>Spark can </a:t>
            </a:r>
            <a:r>
              <a:rPr lang="en-US" i="1" dirty="0">
                <a:solidFill>
                  <a:schemeClr val="accent1"/>
                </a:solidFill>
              </a:rPr>
              <a:t>persist</a:t>
            </a:r>
            <a:r>
              <a:rPr lang="en-US" i="1" dirty="0"/>
              <a:t> </a:t>
            </a:r>
            <a:r>
              <a:rPr lang="en-US" dirty="0"/>
              <a:t>(or </a:t>
            </a:r>
            <a:r>
              <a:rPr lang="en-US" dirty="0">
                <a:solidFill>
                  <a:schemeClr val="accent1"/>
                </a:solidFill>
              </a:rPr>
              <a:t>cache</a:t>
            </a:r>
            <a:r>
              <a:rPr lang="en-US" dirty="0"/>
              <a:t>) a dataset </a:t>
            </a:r>
            <a:r>
              <a:rPr lang="en-US" dirty="0" smtClean="0"/>
              <a:t>in memory </a:t>
            </a:r>
            <a:r>
              <a:rPr lang="en-US" dirty="0"/>
              <a:t>across </a:t>
            </a:r>
            <a:r>
              <a:rPr lang="en-US" dirty="0" smtClean="0"/>
              <a:t>operations. A cached RDD can be made </a:t>
            </a:r>
            <a:r>
              <a:rPr lang="en-US" dirty="0" err="1" smtClean="0">
                <a:solidFill>
                  <a:schemeClr val="accent1"/>
                </a:solidFill>
              </a:rPr>
              <a:t>unpersit</a:t>
            </a:r>
            <a:endParaRPr lang="en-US" dirty="0" smtClean="0">
              <a:solidFill>
                <a:schemeClr val="accent1"/>
              </a:solidFill>
            </a:endParaRPr>
          </a:p>
          <a:p>
            <a:r>
              <a:rPr lang="en-US" dirty="0"/>
              <a:t>Each node stores in memory any slices of </a:t>
            </a:r>
            <a:r>
              <a:rPr lang="en-US" dirty="0" smtClean="0"/>
              <a:t>it that </a:t>
            </a:r>
            <a:r>
              <a:rPr lang="en-US" dirty="0"/>
              <a:t>it computes and reuses them in </a:t>
            </a:r>
            <a:r>
              <a:rPr lang="en-US" dirty="0" smtClean="0"/>
              <a:t>other actions </a:t>
            </a:r>
            <a:r>
              <a:rPr lang="en-US" dirty="0"/>
              <a:t>on that dataset – often making </a:t>
            </a:r>
            <a:r>
              <a:rPr lang="en-US" dirty="0" smtClean="0"/>
              <a:t>future actions </a:t>
            </a:r>
            <a:r>
              <a:rPr lang="en-US" dirty="0"/>
              <a:t>more than 10x </a:t>
            </a:r>
            <a:r>
              <a:rPr lang="en-US" dirty="0" smtClean="0"/>
              <a:t>faster</a:t>
            </a:r>
          </a:p>
          <a:p>
            <a:r>
              <a:rPr lang="en-US" dirty="0"/>
              <a:t>The cache is </a:t>
            </a:r>
            <a:r>
              <a:rPr lang="en-US" i="1" dirty="0"/>
              <a:t>fault-tolerant</a:t>
            </a:r>
            <a:r>
              <a:rPr lang="en-US" dirty="0"/>
              <a:t>: if any </a:t>
            </a:r>
            <a:r>
              <a:rPr lang="en-US" dirty="0" smtClean="0"/>
              <a:t>partition of </a:t>
            </a:r>
            <a:r>
              <a:rPr lang="en-US" dirty="0"/>
              <a:t>an RDD is lost, it will automatically </a:t>
            </a:r>
            <a:r>
              <a:rPr lang="en-US" dirty="0" smtClean="0"/>
              <a:t>be recomputed </a:t>
            </a:r>
            <a:r>
              <a:rPr lang="en-US" dirty="0"/>
              <a:t>using the transformations </a:t>
            </a:r>
            <a:r>
              <a:rPr lang="en-US" dirty="0" smtClean="0"/>
              <a:t>that originally </a:t>
            </a:r>
            <a:r>
              <a:rPr lang="en-US" dirty="0"/>
              <a:t>created it</a:t>
            </a:r>
          </a:p>
        </p:txBody>
      </p:sp>
    </p:spTree>
    <p:extLst>
      <p:ext uri="{BB962C8B-B14F-4D97-AF65-F5344CB8AC3E}">
        <p14:creationId xmlns:p14="http://schemas.microsoft.com/office/powerpoint/2010/main" val="2460693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a:t>
            </a:r>
            <a:r>
              <a:rPr lang="en-US" dirty="0"/>
              <a:t>- Persistence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470532"/>
              </p:ext>
            </p:extLst>
          </p:nvPr>
        </p:nvGraphicFramePr>
        <p:xfrm>
          <a:off x="740833" y="1486747"/>
          <a:ext cx="10710333" cy="5077179"/>
        </p:xfrm>
        <a:graphic>
          <a:graphicData uri="http://schemas.openxmlformats.org/drawingml/2006/table">
            <a:tbl>
              <a:tblPr firstRow="1" bandRow="1">
                <a:tableStyleId>{5C22544A-7EE6-4342-B048-85BDC9FD1C3A}</a:tableStyleId>
              </a:tblPr>
              <a:tblGrid>
                <a:gridCol w="3378200">
                  <a:extLst>
                    <a:ext uri="{9D8B030D-6E8A-4147-A177-3AD203B41FA5}">
                      <a16:colId xmlns:a16="http://schemas.microsoft.com/office/drawing/2014/main" xmlns="" val="612572915"/>
                    </a:ext>
                  </a:extLst>
                </a:gridCol>
                <a:gridCol w="7332133">
                  <a:extLst>
                    <a:ext uri="{9D8B030D-6E8A-4147-A177-3AD203B41FA5}">
                      <a16:colId xmlns:a16="http://schemas.microsoft.com/office/drawing/2014/main" xmlns="" val="4083045231"/>
                    </a:ext>
                  </a:extLst>
                </a:gridCol>
              </a:tblGrid>
              <a:tr h="394059">
                <a:tc>
                  <a:txBody>
                    <a:bodyPr/>
                    <a:lstStyle/>
                    <a:p>
                      <a:pPr algn="ctr"/>
                      <a:r>
                        <a:rPr lang="en-US" dirty="0" smtClean="0"/>
                        <a:t>Transformation</a:t>
                      </a:r>
                      <a:endParaRPr lang="en-US" dirty="0"/>
                    </a:p>
                  </a:txBody>
                  <a:tcPr/>
                </a:tc>
                <a:tc>
                  <a:txBody>
                    <a:bodyPr/>
                    <a:lstStyle/>
                    <a:p>
                      <a:pPr algn="ctr"/>
                      <a:r>
                        <a:rPr lang="en-US" dirty="0" smtClean="0"/>
                        <a:t>description</a:t>
                      </a:r>
                      <a:endParaRPr lang="en-US" dirty="0"/>
                    </a:p>
                  </a:txBody>
                  <a:tcPr/>
                </a:tc>
                <a:extLst>
                  <a:ext uri="{0D108BD9-81ED-4DB2-BD59-A6C34878D82A}">
                    <a16:rowId xmlns:a16="http://schemas.microsoft.com/office/drawing/2014/main" xmlns="" val="847876269"/>
                  </a:ext>
                </a:extLst>
              </a:tr>
              <a:tr h="680156">
                <a:tc>
                  <a:txBody>
                    <a:bodyPr/>
                    <a:lstStyle/>
                    <a:p>
                      <a:r>
                        <a:rPr lang="en-US" sz="1800" b="1" i="0" u="none" strike="noStrike" kern="1200" baseline="0" dirty="0" smtClean="0">
                          <a:solidFill>
                            <a:schemeClr val="dk1"/>
                          </a:solidFill>
                          <a:latin typeface="+mn-lt"/>
                          <a:ea typeface="+mn-ea"/>
                          <a:cs typeface="+mn-cs"/>
                        </a:rPr>
                        <a:t>MEMORY_ONLY</a:t>
                      </a:r>
                      <a:endParaRPr lang="en-US" dirty="0"/>
                    </a:p>
                  </a:txBody>
                  <a:tcPr/>
                </a:tc>
                <a:tc>
                  <a:txBody>
                    <a:bodyPr/>
                    <a:lstStyle/>
                    <a:p>
                      <a:r>
                        <a:rPr lang="en-US" sz="1800" b="0" i="0" u="none" strike="noStrike" kern="1200" baseline="0" dirty="0" smtClean="0">
                          <a:solidFill>
                            <a:schemeClr val="dk1"/>
                          </a:solidFill>
                          <a:latin typeface="+mn-lt"/>
                          <a:ea typeface="+mn-ea"/>
                          <a:cs typeface="+mn-cs"/>
                        </a:rPr>
                        <a:t>Store RDD as </a:t>
                      </a:r>
                      <a:r>
                        <a:rPr lang="en-US" sz="1800" b="0" i="0" u="none" strike="noStrike" kern="1200" baseline="0" dirty="0" err="1" smtClean="0">
                          <a:solidFill>
                            <a:schemeClr val="dk1"/>
                          </a:solidFill>
                          <a:latin typeface="+mn-lt"/>
                          <a:ea typeface="+mn-ea"/>
                          <a:cs typeface="+mn-cs"/>
                        </a:rPr>
                        <a:t>deserialized</a:t>
                      </a:r>
                      <a:r>
                        <a:rPr lang="en-US" sz="1800" b="0" i="0" u="none" strike="noStrike" kern="1200" baseline="0" dirty="0" smtClean="0">
                          <a:solidFill>
                            <a:schemeClr val="dk1"/>
                          </a:solidFill>
                          <a:latin typeface="+mn-lt"/>
                          <a:ea typeface="+mn-ea"/>
                          <a:cs typeface="+mn-cs"/>
                        </a:rPr>
                        <a:t> Java objects in the JVM. If the RDD does not fit in memory, some partitions will not be cached and will be recomputed on the fly each time they're needed. This is the default level.</a:t>
                      </a:r>
                      <a:endParaRPr lang="en-US" dirty="0"/>
                    </a:p>
                  </a:txBody>
                  <a:tcPr/>
                </a:tc>
                <a:extLst>
                  <a:ext uri="{0D108BD9-81ED-4DB2-BD59-A6C34878D82A}">
                    <a16:rowId xmlns:a16="http://schemas.microsoft.com/office/drawing/2014/main" xmlns="" val="4112108415"/>
                  </a:ext>
                </a:extLst>
              </a:tr>
              <a:tr h="971652">
                <a:tc>
                  <a:txBody>
                    <a:bodyPr/>
                    <a:lstStyle/>
                    <a:p>
                      <a:r>
                        <a:rPr lang="en-US" sz="1800" b="1" i="0" u="none" strike="noStrike" kern="1200" baseline="0" dirty="0" smtClean="0">
                          <a:solidFill>
                            <a:schemeClr val="dk1"/>
                          </a:solidFill>
                          <a:latin typeface="+mn-lt"/>
                          <a:ea typeface="+mn-ea"/>
                          <a:cs typeface="+mn-cs"/>
                        </a:rPr>
                        <a:t>MEMORY_AND_DISK</a:t>
                      </a:r>
                      <a:endParaRPr lang="en-US" dirty="0"/>
                    </a:p>
                  </a:txBody>
                  <a:tcPr/>
                </a:tc>
                <a:tc>
                  <a:txBody>
                    <a:bodyPr/>
                    <a:lstStyle/>
                    <a:p>
                      <a:r>
                        <a:rPr lang="en-US" sz="1800" b="0" i="0" u="none" strike="noStrike" kern="1200" baseline="0" dirty="0" smtClean="0">
                          <a:solidFill>
                            <a:schemeClr val="dk1"/>
                          </a:solidFill>
                          <a:latin typeface="+mn-lt"/>
                          <a:ea typeface="+mn-ea"/>
                          <a:cs typeface="+mn-cs"/>
                        </a:rPr>
                        <a:t>Store RDD as </a:t>
                      </a:r>
                      <a:r>
                        <a:rPr lang="en-US" sz="1800" b="0" i="0" u="none" strike="noStrike" kern="1200" baseline="0" dirty="0" err="1" smtClean="0">
                          <a:solidFill>
                            <a:schemeClr val="dk1"/>
                          </a:solidFill>
                          <a:latin typeface="+mn-lt"/>
                          <a:ea typeface="+mn-ea"/>
                          <a:cs typeface="+mn-cs"/>
                        </a:rPr>
                        <a:t>deserialized</a:t>
                      </a:r>
                      <a:r>
                        <a:rPr lang="en-US" sz="1800" b="0" i="0" u="none" strike="noStrike" kern="1200" baseline="0" dirty="0" smtClean="0">
                          <a:solidFill>
                            <a:schemeClr val="dk1"/>
                          </a:solidFill>
                          <a:latin typeface="+mn-lt"/>
                          <a:ea typeface="+mn-ea"/>
                          <a:cs typeface="+mn-cs"/>
                        </a:rPr>
                        <a:t> Java objects in the JVM. If the RDD does not fit in memory, store the partitions that don't fit on disk, and read them from there when they're needed.</a:t>
                      </a:r>
                      <a:endParaRPr lang="en-US" dirty="0"/>
                    </a:p>
                  </a:txBody>
                  <a:tcPr/>
                </a:tc>
                <a:extLst>
                  <a:ext uri="{0D108BD9-81ED-4DB2-BD59-A6C34878D82A}">
                    <a16:rowId xmlns:a16="http://schemas.microsoft.com/office/drawing/2014/main" xmlns="" val="2078168389"/>
                  </a:ext>
                </a:extLst>
              </a:tr>
              <a:tr h="971652">
                <a:tc>
                  <a:txBody>
                    <a:bodyPr/>
                    <a:lstStyle/>
                    <a:p>
                      <a:r>
                        <a:rPr lang="en-US" sz="1800" b="1" i="0" u="none" strike="noStrike" kern="1200" baseline="0" dirty="0" smtClean="0">
                          <a:solidFill>
                            <a:schemeClr val="dk1"/>
                          </a:solidFill>
                          <a:latin typeface="+mn-lt"/>
                          <a:ea typeface="+mn-ea"/>
                          <a:cs typeface="+mn-cs"/>
                        </a:rPr>
                        <a:t>MEMORY_ONLY_SER</a:t>
                      </a:r>
                      <a:endParaRPr lang="en-US" dirty="0"/>
                    </a:p>
                  </a:txBody>
                  <a:tcPr/>
                </a:tc>
                <a:tc>
                  <a:txBody>
                    <a:bodyPr/>
                    <a:lstStyle/>
                    <a:p>
                      <a:r>
                        <a:rPr lang="en-US" sz="1800" b="0" i="0" u="none" strike="noStrike" kern="1200" baseline="0" dirty="0" smtClean="0">
                          <a:solidFill>
                            <a:schemeClr val="dk1"/>
                          </a:solidFill>
                          <a:latin typeface="+mn-lt"/>
                          <a:ea typeface="+mn-ea"/>
                          <a:cs typeface="+mn-cs"/>
                        </a:rPr>
                        <a:t>Store RDD as serialized Java objects (one byte array per partition). This is generally more space-efficient than </a:t>
                      </a:r>
                      <a:r>
                        <a:rPr lang="en-US" sz="1800" b="0" i="0" u="none" strike="noStrike" kern="1200" baseline="0" dirty="0" err="1" smtClean="0">
                          <a:solidFill>
                            <a:schemeClr val="dk1"/>
                          </a:solidFill>
                          <a:latin typeface="+mn-lt"/>
                          <a:ea typeface="+mn-ea"/>
                          <a:cs typeface="+mn-cs"/>
                        </a:rPr>
                        <a:t>deserialized</a:t>
                      </a:r>
                      <a:r>
                        <a:rPr lang="en-US" sz="1800" b="0" i="0" u="none" strike="noStrike" kern="1200" baseline="0" dirty="0" smtClean="0">
                          <a:solidFill>
                            <a:schemeClr val="dk1"/>
                          </a:solidFill>
                          <a:latin typeface="+mn-lt"/>
                          <a:ea typeface="+mn-ea"/>
                          <a:cs typeface="+mn-cs"/>
                        </a:rPr>
                        <a:t> objects, especially when using a fast </a:t>
                      </a:r>
                      <a:r>
                        <a:rPr lang="en-US" sz="1800" b="0" i="0" u="none" strike="noStrike" kern="1200" baseline="0" dirty="0" err="1" smtClean="0">
                          <a:solidFill>
                            <a:schemeClr val="dk1"/>
                          </a:solidFill>
                          <a:latin typeface="+mn-lt"/>
                          <a:ea typeface="+mn-ea"/>
                          <a:cs typeface="+mn-cs"/>
                        </a:rPr>
                        <a:t>serializer</a:t>
                      </a:r>
                      <a:r>
                        <a:rPr lang="en-US" sz="1800" b="0" i="0" u="none" strike="noStrike" kern="1200" baseline="0" dirty="0" smtClean="0">
                          <a:solidFill>
                            <a:schemeClr val="dk1"/>
                          </a:solidFill>
                          <a:latin typeface="+mn-lt"/>
                          <a:ea typeface="+mn-ea"/>
                          <a:cs typeface="+mn-cs"/>
                        </a:rPr>
                        <a:t>, but more CPU-intensive to read.</a:t>
                      </a:r>
                      <a:endParaRPr lang="en-US" dirty="0"/>
                    </a:p>
                  </a:txBody>
                  <a:tcPr/>
                </a:tc>
                <a:extLst>
                  <a:ext uri="{0D108BD9-81ED-4DB2-BD59-A6C34878D82A}">
                    <a16:rowId xmlns:a16="http://schemas.microsoft.com/office/drawing/2014/main" xmlns="" val="3877481459"/>
                  </a:ext>
                </a:extLst>
              </a:tr>
              <a:tr h="680156">
                <a:tc>
                  <a:txBody>
                    <a:bodyPr/>
                    <a:lstStyle/>
                    <a:p>
                      <a:r>
                        <a:rPr lang="en-US" sz="1800" b="1" i="0" u="none" strike="noStrike" kern="1200" baseline="0" dirty="0" smtClean="0">
                          <a:solidFill>
                            <a:schemeClr val="dk1"/>
                          </a:solidFill>
                          <a:latin typeface="+mn-lt"/>
                          <a:ea typeface="+mn-ea"/>
                          <a:cs typeface="+mn-cs"/>
                        </a:rPr>
                        <a:t>MEMORY_AND_DISK_SER</a:t>
                      </a:r>
                      <a:endParaRPr lang="en-US" dirty="0"/>
                    </a:p>
                  </a:txBody>
                  <a:tcPr/>
                </a:tc>
                <a:tc>
                  <a:txBody>
                    <a:bodyPr/>
                    <a:lstStyle/>
                    <a:p>
                      <a:r>
                        <a:rPr lang="en-US" sz="1800" b="0" i="0" u="none" strike="noStrike" kern="1200" baseline="0" dirty="0" smtClean="0">
                          <a:solidFill>
                            <a:schemeClr val="dk1"/>
                          </a:solidFill>
                          <a:latin typeface="+mn-lt"/>
                          <a:ea typeface="+mn-ea"/>
                          <a:cs typeface="+mn-cs"/>
                        </a:rPr>
                        <a:t>Similar to MEMORY_ONLY_SER, but spill partitions that don't fit in memory to disk instead of </a:t>
                      </a:r>
                      <a:r>
                        <a:rPr lang="en-US" sz="1800" b="0" i="0" u="none" strike="noStrike" kern="1200" baseline="0" dirty="0" err="1" smtClean="0">
                          <a:solidFill>
                            <a:schemeClr val="dk1"/>
                          </a:solidFill>
                          <a:latin typeface="+mn-lt"/>
                          <a:ea typeface="+mn-ea"/>
                          <a:cs typeface="+mn-cs"/>
                        </a:rPr>
                        <a:t>recomputing</a:t>
                      </a:r>
                      <a:r>
                        <a:rPr lang="en-US" sz="1800" b="0" i="0" u="none" strike="noStrike" kern="1200" baseline="0" dirty="0" smtClean="0">
                          <a:solidFill>
                            <a:schemeClr val="dk1"/>
                          </a:solidFill>
                          <a:latin typeface="+mn-lt"/>
                          <a:ea typeface="+mn-ea"/>
                          <a:cs typeface="+mn-cs"/>
                        </a:rPr>
                        <a:t> them on the fly each time they're needed.</a:t>
                      </a:r>
                      <a:endParaRPr lang="en-US" dirty="0"/>
                    </a:p>
                  </a:txBody>
                  <a:tcPr/>
                </a:tc>
                <a:extLst>
                  <a:ext uri="{0D108BD9-81ED-4DB2-BD59-A6C34878D82A}">
                    <a16:rowId xmlns:a16="http://schemas.microsoft.com/office/drawing/2014/main" xmlns="" val="3317890803"/>
                  </a:ext>
                </a:extLst>
              </a:tr>
              <a:tr h="465104">
                <a:tc>
                  <a:txBody>
                    <a:bodyPr/>
                    <a:lstStyle/>
                    <a:p>
                      <a:r>
                        <a:rPr lang="en-US" sz="1800" b="1" i="0" u="none" strike="noStrike" kern="1200" baseline="0" dirty="0" smtClean="0">
                          <a:solidFill>
                            <a:schemeClr val="dk1"/>
                          </a:solidFill>
                          <a:latin typeface="+mn-lt"/>
                          <a:ea typeface="+mn-ea"/>
                          <a:cs typeface="+mn-cs"/>
                        </a:rPr>
                        <a:t>DISK_ONLY</a:t>
                      </a:r>
                      <a:endParaRPr lang="en-US" dirty="0"/>
                    </a:p>
                  </a:txBody>
                  <a:tcPr/>
                </a:tc>
                <a:tc>
                  <a:txBody>
                    <a:bodyPr/>
                    <a:lstStyle/>
                    <a:p>
                      <a:r>
                        <a:rPr lang="en-US" sz="1800" b="0" i="0" u="none" strike="noStrike" kern="1200" baseline="0" dirty="0" smtClean="0">
                          <a:solidFill>
                            <a:schemeClr val="dk1"/>
                          </a:solidFill>
                          <a:latin typeface="+mn-lt"/>
                          <a:ea typeface="+mn-ea"/>
                          <a:cs typeface="+mn-cs"/>
                        </a:rPr>
                        <a:t>Store the RDD partitions only on disk.</a:t>
                      </a:r>
                      <a:endParaRPr lang="en-US" dirty="0"/>
                    </a:p>
                  </a:txBody>
                  <a:tcPr/>
                </a:tc>
                <a:extLst>
                  <a:ext uri="{0D108BD9-81ED-4DB2-BD59-A6C34878D82A}">
                    <a16:rowId xmlns:a16="http://schemas.microsoft.com/office/drawing/2014/main" xmlns="" val="955717539"/>
                  </a:ext>
                </a:extLst>
              </a:tr>
              <a:tr h="680156">
                <a:tc>
                  <a:txBody>
                    <a:bodyPr/>
                    <a:lstStyle/>
                    <a:p>
                      <a:r>
                        <a:rPr lang="en-US" sz="1800" b="1" i="0" u="none" strike="noStrike" kern="1200" baseline="0" dirty="0" smtClean="0">
                          <a:solidFill>
                            <a:schemeClr val="dk1"/>
                          </a:solidFill>
                          <a:latin typeface="+mn-lt"/>
                          <a:ea typeface="+mn-ea"/>
                          <a:cs typeface="+mn-cs"/>
                        </a:rPr>
                        <a:t>MEMORY_ONLY_2</a:t>
                      </a:r>
                      <a:r>
                        <a:rPr lang="en-US" sz="1800" b="0" i="0" u="none" strike="noStrike" kern="1200" baseline="0" dirty="0" smtClean="0">
                          <a:solidFill>
                            <a:schemeClr val="dk1"/>
                          </a:solidFill>
                          <a:latin typeface="+mn-lt"/>
                          <a:ea typeface="+mn-ea"/>
                          <a:cs typeface="+mn-cs"/>
                        </a:rPr>
                        <a:t>,</a:t>
                      </a:r>
                    </a:p>
                    <a:p>
                      <a:r>
                        <a:rPr lang="en-US" sz="1800" b="1" i="0" u="none" strike="noStrike" kern="1200" baseline="0" dirty="0" smtClean="0">
                          <a:solidFill>
                            <a:schemeClr val="dk1"/>
                          </a:solidFill>
                          <a:latin typeface="+mn-lt"/>
                          <a:ea typeface="+mn-ea"/>
                          <a:cs typeface="+mn-cs"/>
                        </a:rPr>
                        <a:t>MEMORY_AND_DISK_2</a:t>
                      </a:r>
                      <a:r>
                        <a:rPr lang="en-US" sz="1800" b="0" i="0" u="none" strike="noStrike" kern="1200" baseline="0" dirty="0" smtClean="0">
                          <a:solidFill>
                            <a:schemeClr val="dk1"/>
                          </a:solidFill>
                          <a:latin typeface="+mn-lt"/>
                          <a:ea typeface="+mn-ea"/>
                          <a:cs typeface="+mn-cs"/>
                        </a:rPr>
                        <a:t>, </a:t>
                      </a:r>
                      <a:r>
                        <a:rPr lang="en-US" sz="1800" b="0" i="0" u="none" strike="noStrike" kern="1200" baseline="0" dirty="0" err="1" smtClean="0">
                          <a:solidFill>
                            <a:schemeClr val="dk1"/>
                          </a:solidFill>
                          <a:latin typeface="+mn-lt"/>
                          <a:ea typeface="+mn-ea"/>
                          <a:cs typeface="+mn-cs"/>
                        </a:rPr>
                        <a:t>etc</a:t>
                      </a:r>
                      <a:endParaRPr lang="en-US" dirty="0"/>
                    </a:p>
                  </a:txBody>
                  <a:tcPr/>
                </a:tc>
                <a:tc>
                  <a:txBody>
                    <a:bodyPr/>
                    <a:lstStyle/>
                    <a:p>
                      <a:r>
                        <a:rPr lang="en-US" sz="1800" b="0" i="0" u="none" strike="noStrike" kern="1200" baseline="0" dirty="0" smtClean="0">
                          <a:solidFill>
                            <a:schemeClr val="dk1"/>
                          </a:solidFill>
                          <a:latin typeface="+mn-lt"/>
                          <a:ea typeface="+mn-ea"/>
                          <a:cs typeface="+mn-cs"/>
                        </a:rPr>
                        <a:t>Same as the levels above, but replicate each partition on two cluster nodes.</a:t>
                      </a:r>
                      <a:endParaRPr lang="en-US" dirty="0"/>
                    </a:p>
                  </a:txBody>
                  <a:tcPr/>
                </a:tc>
                <a:extLst>
                  <a:ext uri="{0D108BD9-81ED-4DB2-BD59-A6C34878D82A}">
                    <a16:rowId xmlns:a16="http://schemas.microsoft.com/office/drawing/2014/main" xmlns="" val="2251365522"/>
                  </a:ext>
                </a:extLst>
              </a:tr>
            </a:tbl>
          </a:graphicData>
        </a:graphic>
      </p:graphicFrame>
    </p:spTree>
    <p:extLst>
      <p:ext uri="{BB962C8B-B14F-4D97-AF65-F5344CB8AC3E}">
        <p14:creationId xmlns:p14="http://schemas.microsoft.com/office/powerpoint/2010/main" val="4051507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838200" y="1825625"/>
            <a:ext cx="10515600" cy="4223483"/>
          </a:xfrm>
        </p:spPr>
        <p:txBody>
          <a:bodyPr>
            <a:normAutofit fontScale="62500" lnSpcReduction="20000"/>
          </a:bodyPr>
          <a:lstStyle/>
          <a:p>
            <a:r>
              <a:rPr lang="en-US" dirty="0">
                <a:hlinkClick r:id="rId2"/>
              </a:rPr>
              <a:t>http://spark.apache.org/docs/latest</a:t>
            </a:r>
            <a:r>
              <a:rPr lang="en-US" dirty="0" smtClean="0">
                <a:hlinkClick r:id="rId2"/>
              </a:rPr>
              <a:t>/</a:t>
            </a:r>
            <a:endParaRPr lang="en-US" dirty="0" smtClean="0"/>
          </a:p>
          <a:p>
            <a:r>
              <a:rPr lang="en-US" dirty="0">
                <a:hlinkClick r:id="rId3"/>
              </a:rPr>
              <a:t>http://</a:t>
            </a:r>
            <a:r>
              <a:rPr lang="en-US" dirty="0" smtClean="0">
                <a:hlinkClick r:id="rId3"/>
              </a:rPr>
              <a:t>spark.apache.org/docs/latest/cluster-overview.html</a:t>
            </a:r>
            <a:endParaRPr lang="en-US" dirty="0" smtClean="0"/>
          </a:p>
          <a:p>
            <a:r>
              <a:rPr lang="en-US" dirty="0">
                <a:hlinkClick r:id="rId4"/>
              </a:rPr>
              <a:t>http://stanford.edu/~</a:t>
            </a:r>
            <a:r>
              <a:rPr lang="en-US" dirty="0" smtClean="0">
                <a:hlinkClick r:id="rId4"/>
              </a:rPr>
              <a:t>rezab/sparkclass/slides/itas_workshop.pdf</a:t>
            </a:r>
            <a:endParaRPr lang="en-US" dirty="0" smtClean="0"/>
          </a:p>
          <a:p>
            <a:endParaRPr lang="en-US" dirty="0"/>
          </a:p>
          <a:p>
            <a:pPr marL="0" indent="0">
              <a:buNone/>
            </a:pPr>
            <a:r>
              <a:rPr lang="en-US" dirty="0"/>
              <a:t>Resources:</a:t>
            </a:r>
          </a:p>
          <a:p>
            <a:r>
              <a:rPr lang="en-US" dirty="0"/>
              <a:t>1. www.tutorialspoint.com//apache_spark/index.htm</a:t>
            </a:r>
          </a:p>
          <a:p>
            <a:r>
              <a:rPr lang="en-US" dirty="0"/>
              <a:t>2.www.monitorware.com/</a:t>
            </a:r>
            <a:r>
              <a:rPr lang="en-US" dirty="0" err="1"/>
              <a:t>en</a:t>
            </a:r>
            <a:r>
              <a:rPr lang="en-US" dirty="0"/>
              <a:t>/</a:t>
            </a:r>
            <a:r>
              <a:rPr lang="en-US" dirty="0" err="1"/>
              <a:t>logsamples</a:t>
            </a:r>
            <a:r>
              <a:rPr lang="en-US" dirty="0"/>
              <a:t>/</a:t>
            </a:r>
            <a:r>
              <a:rPr lang="en-US" dirty="0" err="1"/>
              <a:t>apache.php</a:t>
            </a:r>
            <a:endParaRPr lang="en-US" dirty="0"/>
          </a:p>
          <a:p>
            <a:r>
              <a:rPr lang="en-US" dirty="0"/>
              <a:t>3.spark.apache.org    (         http://spark.apache.org/docs/latest/quick-start.html is very good place to start   </a:t>
            </a:r>
          </a:p>
          <a:p>
            <a:pPr marL="0" indent="0">
              <a:buNone/>
            </a:pPr>
            <a:endParaRPr lang="en-US" dirty="0"/>
          </a:p>
          <a:p>
            <a:pPr marL="0" indent="0">
              <a:buNone/>
            </a:pPr>
            <a:r>
              <a:rPr lang="en-US" dirty="0"/>
              <a:t>HOW TO START THE </a:t>
            </a:r>
            <a:r>
              <a:rPr lang="en-US" dirty="0" smtClean="0"/>
              <a:t>SHELL</a:t>
            </a:r>
            <a:endParaRPr lang="en-US" dirty="0"/>
          </a:p>
          <a:p>
            <a:pPr marL="0" indent="0">
              <a:buNone/>
            </a:pPr>
            <a:r>
              <a:rPr lang="en-US" b="1" dirty="0"/>
              <a:t>/</a:t>
            </a:r>
            <a:r>
              <a:rPr lang="en-US" b="1" dirty="0" err="1" smtClean="0"/>
              <a:t>usr</a:t>
            </a:r>
            <a:r>
              <a:rPr lang="en-US" b="1" dirty="0" smtClean="0"/>
              <a:t>/bin/spark-shell     </a:t>
            </a:r>
            <a:r>
              <a:rPr lang="en-US" b="1" dirty="0"/>
              <a:t>or </a:t>
            </a:r>
            <a:r>
              <a:rPr lang="en-US" b="1" dirty="0" smtClean="0"/>
              <a:t>    /</a:t>
            </a:r>
            <a:r>
              <a:rPr lang="en-US" b="1" dirty="0" err="1"/>
              <a:t>usr</a:t>
            </a:r>
            <a:r>
              <a:rPr lang="en-US" b="1" dirty="0"/>
              <a:t>/bin/spark-shell     </a:t>
            </a:r>
            <a:r>
              <a:rPr lang="en-US" b="1" dirty="0" smtClean="0"/>
              <a:t>-</a:t>
            </a:r>
            <a:r>
              <a:rPr lang="en-US" b="1" dirty="0" err="1" smtClean="0"/>
              <a:t>i</a:t>
            </a:r>
            <a:r>
              <a:rPr lang="en-US" b="1" dirty="0" smtClean="0"/>
              <a:t> </a:t>
            </a:r>
            <a:r>
              <a:rPr lang="en-US" b="1" dirty="0" err="1" smtClean="0"/>
              <a:t>fileName</a:t>
            </a:r>
            <a:endParaRPr lang="en-US" b="1" dirty="0" smtClean="0"/>
          </a:p>
          <a:p>
            <a:pPr marL="0" indent="0">
              <a:buNone/>
            </a:pPr>
            <a:endParaRPr lang="en-US" b="1" smtClean="0"/>
          </a:p>
          <a:p>
            <a:pPr marL="0" indent="0">
              <a:buNone/>
            </a:pPr>
            <a:r>
              <a:rPr lang="en-US" b="1" smtClean="0"/>
              <a:t>The </a:t>
            </a:r>
            <a:r>
              <a:rPr lang="en-US" b="1" dirty="0" smtClean="0"/>
              <a:t>configuration file location is                          /</a:t>
            </a:r>
            <a:r>
              <a:rPr lang="en-US" b="1" dirty="0" err="1" smtClean="0"/>
              <a:t>etc</a:t>
            </a:r>
            <a:r>
              <a:rPr lang="en-US" b="1" dirty="0" smtClean="0"/>
              <a:t>/spark/</a:t>
            </a:r>
            <a:r>
              <a:rPr lang="en-US" b="1" dirty="0" err="1" smtClean="0"/>
              <a:t>conf</a:t>
            </a:r>
            <a:endParaRPr lang="en-US" dirty="0"/>
          </a:p>
        </p:txBody>
      </p:sp>
    </p:spTree>
    <p:extLst>
      <p:ext uri="{BB962C8B-B14F-4D97-AF65-F5344CB8AC3E}">
        <p14:creationId xmlns:p14="http://schemas.microsoft.com/office/powerpoint/2010/main" val="2377046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Cluster Mode</a:t>
            </a:r>
            <a:endParaRPr lang="en-US" dirty="0"/>
          </a:p>
        </p:txBody>
      </p:sp>
      <p:sp>
        <p:nvSpPr>
          <p:cNvPr id="3" name="Content Placeholder 2"/>
          <p:cNvSpPr>
            <a:spLocks noGrp="1"/>
          </p:cNvSpPr>
          <p:nvPr>
            <p:ph idx="1"/>
          </p:nvPr>
        </p:nvSpPr>
        <p:spPr>
          <a:xfrm>
            <a:off x="508000" y="1597025"/>
            <a:ext cx="10515600" cy="4351338"/>
          </a:xfrm>
        </p:spPr>
        <p:txBody>
          <a:bodyPr>
            <a:normAutofit/>
          </a:bodyPr>
          <a:lstStyle/>
          <a:p>
            <a:pPr lvl="0" fontAlgn="base">
              <a:spcAft>
                <a:spcPct val="0"/>
              </a:spcAft>
            </a:pPr>
            <a:r>
              <a:rPr lang="en-US" altLang="en-US" dirty="0"/>
              <a:t>Spark applications run as independent sets of processes on a cluster, coordinated by the </a:t>
            </a:r>
            <a:r>
              <a:rPr lang="en-US" altLang="en-US" dirty="0" err="1"/>
              <a:t>SparkContext</a:t>
            </a:r>
            <a:r>
              <a:rPr lang="en-US" altLang="en-US" dirty="0"/>
              <a:t> object in your main program (called </a:t>
            </a:r>
            <a:r>
              <a:rPr lang="en-US" altLang="en-US" dirty="0" err="1"/>
              <a:t>thedriver</a:t>
            </a:r>
            <a:r>
              <a:rPr lang="en-US" altLang="en-US" dirty="0"/>
              <a:t> program). </a:t>
            </a:r>
            <a:endParaRPr lang="en-US" altLang="en-US" dirty="0" smtClean="0"/>
          </a:p>
          <a:p>
            <a:pPr fontAlgn="t"/>
            <a:r>
              <a:rPr lang="en-US" b="1" dirty="0"/>
              <a:t>Driver </a:t>
            </a:r>
            <a:r>
              <a:rPr lang="en-US" b="1" dirty="0" smtClean="0"/>
              <a:t>program</a:t>
            </a:r>
            <a:r>
              <a:rPr lang="en-US" dirty="0" smtClean="0"/>
              <a:t>: the </a:t>
            </a:r>
            <a:r>
              <a:rPr lang="en-US" dirty="0"/>
              <a:t>process running the main() function of the application and creating the </a:t>
            </a:r>
            <a:r>
              <a:rPr lang="en-US" dirty="0" err="1" smtClean="0"/>
              <a:t>SparkContext</a:t>
            </a:r>
            <a:endParaRPr lang="en-US" altLang="en-US" dirty="0"/>
          </a:p>
          <a:p>
            <a:r>
              <a:rPr lang="en-US" dirty="0"/>
              <a:t> </a:t>
            </a:r>
            <a:r>
              <a:rPr lang="en-US" dirty="0" smtClean="0"/>
              <a:t>To </a:t>
            </a:r>
            <a:r>
              <a:rPr lang="en-US" dirty="0"/>
              <a:t>run on a cluster, the </a:t>
            </a:r>
            <a:r>
              <a:rPr lang="en-US" dirty="0" err="1"/>
              <a:t>SparkContext</a:t>
            </a:r>
            <a:r>
              <a:rPr lang="en-US" dirty="0"/>
              <a:t> can connect to several types of </a:t>
            </a:r>
            <a:r>
              <a:rPr lang="en-US" i="1" dirty="0"/>
              <a:t>cluster managers</a:t>
            </a:r>
            <a:r>
              <a:rPr lang="en-US" dirty="0"/>
              <a:t> (either Spark’s own standalone cluster manager, </a:t>
            </a:r>
            <a:r>
              <a:rPr lang="en-US" dirty="0" err="1"/>
              <a:t>Mesos</a:t>
            </a:r>
            <a:r>
              <a:rPr lang="en-US" dirty="0"/>
              <a:t> or YARN), which allocate resources across applications</a:t>
            </a:r>
            <a:r>
              <a:rPr lang="en-US" dirty="0" smtClean="0"/>
              <a:t>.</a:t>
            </a:r>
          </a:p>
          <a:p>
            <a:endParaRPr lang="en-US" dirty="0" smtClean="0"/>
          </a:p>
          <a:p>
            <a:endParaRPr lang="en-US" dirty="0"/>
          </a:p>
        </p:txBody>
      </p:sp>
    </p:spTree>
    <p:extLst>
      <p:ext uri="{BB962C8B-B14F-4D97-AF65-F5344CB8AC3E}">
        <p14:creationId xmlns:p14="http://schemas.microsoft.com/office/powerpoint/2010/main" val="3736900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Cluster Mode</a:t>
            </a:r>
            <a:endParaRPr lang="en-US" dirty="0"/>
          </a:p>
        </p:txBody>
      </p:sp>
      <p:sp>
        <p:nvSpPr>
          <p:cNvPr id="3" name="Content Placeholder 2"/>
          <p:cNvSpPr>
            <a:spLocks noGrp="1"/>
          </p:cNvSpPr>
          <p:nvPr>
            <p:ph idx="1"/>
          </p:nvPr>
        </p:nvSpPr>
        <p:spPr>
          <a:xfrm>
            <a:off x="499534" y="1478492"/>
            <a:ext cx="10515600" cy="1493308"/>
          </a:xfrm>
        </p:spPr>
        <p:txBody>
          <a:bodyPr>
            <a:normAutofit fontScale="92500" lnSpcReduction="10000"/>
          </a:bodyPr>
          <a:lstStyle/>
          <a:p>
            <a:r>
              <a:rPr lang="en-US" dirty="0" smtClean="0"/>
              <a:t>Spark connects </a:t>
            </a:r>
            <a:r>
              <a:rPr lang="en-US" dirty="0"/>
              <a:t>to a </a:t>
            </a:r>
            <a:r>
              <a:rPr lang="en-US" i="1" dirty="0"/>
              <a:t>cluster manager </a:t>
            </a:r>
            <a:r>
              <a:rPr lang="en-US" dirty="0" smtClean="0"/>
              <a:t>which allocate </a:t>
            </a:r>
            <a:r>
              <a:rPr lang="en-US" dirty="0"/>
              <a:t>resources across applications</a:t>
            </a:r>
            <a:endParaRPr lang="en-US" dirty="0" smtClean="0"/>
          </a:p>
          <a:p>
            <a:pPr lvl="0" fontAlgn="base">
              <a:spcAft>
                <a:spcPct val="0"/>
              </a:spcAft>
            </a:pPr>
            <a:r>
              <a:rPr lang="en-US" dirty="0" smtClean="0"/>
              <a:t>Once connected, Spark </a:t>
            </a:r>
            <a:r>
              <a:rPr lang="en-US" dirty="0"/>
              <a:t>acquires </a:t>
            </a:r>
            <a:r>
              <a:rPr lang="en-US" i="1" dirty="0"/>
              <a:t>executors</a:t>
            </a:r>
            <a:r>
              <a:rPr lang="en-US" dirty="0"/>
              <a:t> on nodes in the cluster, which are processes that run computations and store data for your application. </a:t>
            </a:r>
            <a:endParaRPr lang="en-US" dirty="0" smtClean="0"/>
          </a:p>
        </p:txBody>
      </p:sp>
      <p:pic>
        <p:nvPicPr>
          <p:cNvPr id="2051" name="Picture 3" descr="Spark cluster compon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5199" y="3125258"/>
            <a:ext cx="7141334" cy="342688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429834" y="3125258"/>
            <a:ext cx="4775199" cy="3156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Aft>
                <a:spcPct val="0"/>
              </a:spcAft>
            </a:pPr>
            <a:r>
              <a:rPr lang="en-US" dirty="0" smtClean="0"/>
              <a:t>Next, it sends your application code to the executors. </a:t>
            </a:r>
          </a:p>
          <a:p>
            <a:pPr fontAlgn="base">
              <a:spcAft>
                <a:spcPct val="0"/>
              </a:spcAft>
            </a:pPr>
            <a:r>
              <a:rPr lang="en-US" dirty="0" smtClean="0"/>
              <a:t>Finally, </a:t>
            </a:r>
            <a:r>
              <a:rPr lang="en-US" dirty="0" err="1" smtClean="0"/>
              <a:t>SparkContext</a:t>
            </a:r>
            <a:r>
              <a:rPr lang="en-US" dirty="0" smtClean="0"/>
              <a:t> sends </a:t>
            </a:r>
            <a:r>
              <a:rPr lang="en-US" i="1" dirty="0" smtClean="0"/>
              <a:t>tasks</a:t>
            </a:r>
            <a:r>
              <a:rPr lang="en-US" dirty="0" smtClean="0"/>
              <a:t> to the executors to run.</a:t>
            </a:r>
          </a:p>
        </p:txBody>
      </p:sp>
    </p:spTree>
    <p:extLst>
      <p:ext uri="{BB962C8B-B14F-4D97-AF65-F5344CB8AC3E}">
        <p14:creationId xmlns:p14="http://schemas.microsoft.com/office/powerpoint/2010/main" val="2377826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a:t>
            </a:r>
            <a:endParaRPr lang="en-US" dirty="0"/>
          </a:p>
        </p:txBody>
      </p:sp>
      <p:sp>
        <p:nvSpPr>
          <p:cNvPr id="3" name="Content Placeholder 2"/>
          <p:cNvSpPr>
            <a:spLocks noGrp="1"/>
          </p:cNvSpPr>
          <p:nvPr>
            <p:ph idx="1"/>
          </p:nvPr>
        </p:nvSpPr>
        <p:spPr>
          <a:xfrm>
            <a:off x="448734" y="1588557"/>
            <a:ext cx="10515600" cy="4760727"/>
          </a:xfrm>
        </p:spPr>
        <p:txBody>
          <a:bodyPr>
            <a:normAutofit/>
          </a:bodyPr>
          <a:lstStyle/>
          <a:p>
            <a:r>
              <a:rPr lang="en-US" dirty="0"/>
              <a:t>Resilient Distributed Datasets (RDD) are the primary abstraction in Spark – a fault-tolerant collection of elements that can be operated on in </a:t>
            </a:r>
            <a:r>
              <a:rPr lang="en-US" dirty="0" smtClean="0"/>
              <a:t>parallel</a:t>
            </a:r>
          </a:p>
          <a:p>
            <a:r>
              <a:rPr lang="en-US" dirty="0"/>
              <a:t>There are currently two types:</a:t>
            </a:r>
          </a:p>
          <a:p>
            <a:pPr lvl="1"/>
            <a:r>
              <a:rPr lang="en-US" dirty="0" smtClean="0"/>
              <a:t>parallelized </a:t>
            </a:r>
            <a:r>
              <a:rPr lang="en-US" dirty="0"/>
              <a:t>collections – take an existing Scala collection and run functions on it in </a:t>
            </a:r>
            <a:r>
              <a:rPr lang="en-US" dirty="0" smtClean="0"/>
              <a:t>parallel.  (User can create an RDD by distributing a collection of objects such as a list or a set.)</a:t>
            </a:r>
          </a:p>
          <a:p>
            <a:pPr marL="457200" lvl="1" indent="0">
              <a:buNone/>
            </a:pPr>
            <a:endParaRPr lang="en-US" dirty="0" smtClean="0"/>
          </a:p>
          <a:p>
            <a:pPr lvl="1"/>
            <a:r>
              <a:rPr lang="en-US" dirty="0" smtClean="0"/>
              <a:t>Hadoop </a:t>
            </a:r>
            <a:r>
              <a:rPr lang="en-US" dirty="0"/>
              <a:t>datasets – run functions on each record of a file in Hadoop distributed file system or any other storage system supported by </a:t>
            </a:r>
            <a:r>
              <a:rPr lang="en-US" dirty="0" smtClean="0"/>
              <a:t>Hadoop.  (User can create an RDD by loading an external dataset.)</a:t>
            </a:r>
          </a:p>
          <a:p>
            <a:pPr marL="457200" lvl="1" indent="0">
              <a:buNone/>
            </a:pPr>
            <a:endParaRPr lang="en-US" dirty="0" smtClean="0"/>
          </a:p>
        </p:txBody>
      </p:sp>
    </p:spTree>
    <p:extLst>
      <p:ext uri="{BB962C8B-B14F-4D97-AF65-F5344CB8AC3E}">
        <p14:creationId xmlns:p14="http://schemas.microsoft.com/office/powerpoint/2010/main" val="2656376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a:t>
            </a:r>
            <a:endParaRPr lang="en-US" dirty="0"/>
          </a:p>
        </p:txBody>
      </p:sp>
      <p:sp>
        <p:nvSpPr>
          <p:cNvPr id="3" name="Content Placeholder 2"/>
          <p:cNvSpPr>
            <a:spLocks noGrp="1"/>
          </p:cNvSpPr>
          <p:nvPr>
            <p:ph idx="1"/>
          </p:nvPr>
        </p:nvSpPr>
        <p:spPr>
          <a:xfrm>
            <a:off x="448734" y="1588558"/>
            <a:ext cx="10515600" cy="4351338"/>
          </a:xfrm>
        </p:spPr>
        <p:txBody>
          <a:bodyPr>
            <a:normAutofit/>
          </a:bodyPr>
          <a:lstStyle/>
          <a:p>
            <a:r>
              <a:rPr lang="en-US" dirty="0"/>
              <a:t>I</a:t>
            </a:r>
            <a:r>
              <a:rPr lang="en-US" dirty="0" smtClean="0"/>
              <a:t>mmutable distributed collection of objects. </a:t>
            </a:r>
          </a:p>
          <a:p>
            <a:r>
              <a:rPr lang="en-US" dirty="0"/>
              <a:t>I</a:t>
            </a:r>
            <a:r>
              <a:rPr lang="en-US" dirty="0" smtClean="0"/>
              <a:t>s spilt into multiple partitions (which may be computed on different nodes of the cluster)</a:t>
            </a:r>
          </a:p>
          <a:p>
            <a:r>
              <a:rPr lang="en-US" dirty="0" smtClean="0"/>
              <a:t>Can contain any type of Python, Java or Scala objects, including user-defined classes.</a:t>
            </a:r>
          </a:p>
          <a:p>
            <a:endParaRPr lang="en-US" dirty="0" smtClean="0"/>
          </a:p>
        </p:txBody>
      </p:sp>
    </p:spTree>
    <p:extLst>
      <p:ext uri="{BB962C8B-B14F-4D97-AF65-F5344CB8AC3E}">
        <p14:creationId xmlns:p14="http://schemas.microsoft.com/office/powerpoint/2010/main" val="13159031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a:t>
            </a:r>
            <a:endParaRPr lang="en-US" dirty="0"/>
          </a:p>
        </p:txBody>
      </p:sp>
      <p:sp>
        <p:nvSpPr>
          <p:cNvPr id="3" name="Content Placeholder 2"/>
          <p:cNvSpPr>
            <a:spLocks noGrp="1"/>
          </p:cNvSpPr>
          <p:nvPr>
            <p:ph idx="1"/>
          </p:nvPr>
        </p:nvSpPr>
        <p:spPr>
          <a:xfrm>
            <a:off x="508000" y="1597025"/>
            <a:ext cx="10515600" cy="4351338"/>
          </a:xfrm>
        </p:spPr>
        <p:txBody>
          <a:bodyPr>
            <a:normAutofit fontScale="85000" lnSpcReduction="10000"/>
          </a:bodyPr>
          <a:lstStyle/>
          <a:p>
            <a:r>
              <a:rPr lang="it-IT" dirty="0"/>
              <a:t>Making RDD from </a:t>
            </a:r>
            <a:r>
              <a:rPr lang="en-US" dirty="0"/>
              <a:t>parallelized collections</a:t>
            </a:r>
            <a:r>
              <a:rPr lang="it-IT" dirty="0"/>
              <a:t>:</a:t>
            </a:r>
          </a:p>
          <a:p>
            <a:pPr marL="0" indent="0">
              <a:buNone/>
            </a:pPr>
            <a:r>
              <a:rPr lang="it-IT" dirty="0" smtClean="0"/>
              <a:t>	</a:t>
            </a:r>
            <a:r>
              <a:rPr lang="it-IT" dirty="0" smtClean="0">
                <a:solidFill>
                  <a:srgbClr val="FF0000"/>
                </a:solidFill>
              </a:rPr>
              <a:t>scala</a:t>
            </a:r>
            <a:r>
              <a:rPr lang="it-IT" dirty="0">
                <a:solidFill>
                  <a:srgbClr val="FF0000"/>
                </a:solidFill>
              </a:rPr>
              <a:t>&gt; </a:t>
            </a:r>
            <a:r>
              <a:rPr lang="it-IT" b="1" dirty="0">
                <a:solidFill>
                  <a:srgbClr val="FF0000"/>
                </a:solidFill>
              </a:rPr>
              <a:t>val </a:t>
            </a:r>
            <a:r>
              <a:rPr lang="it-IT" dirty="0">
                <a:solidFill>
                  <a:srgbClr val="FF0000"/>
                </a:solidFill>
              </a:rPr>
              <a:t>data </a:t>
            </a:r>
            <a:r>
              <a:rPr lang="it-IT" b="1" dirty="0">
                <a:solidFill>
                  <a:srgbClr val="FF0000"/>
                </a:solidFill>
              </a:rPr>
              <a:t>= Array</a:t>
            </a:r>
            <a:r>
              <a:rPr lang="it-IT" dirty="0">
                <a:solidFill>
                  <a:srgbClr val="FF0000"/>
                </a:solidFill>
              </a:rPr>
              <a:t>(1, 2, 3, 4, 5</a:t>
            </a:r>
            <a:r>
              <a:rPr lang="it-IT" dirty="0" smtClean="0">
                <a:solidFill>
                  <a:srgbClr val="FF0000"/>
                </a:solidFill>
              </a:rPr>
              <a:t>)</a:t>
            </a:r>
            <a:endParaRPr lang="it-IT" dirty="0">
              <a:solidFill>
                <a:srgbClr val="FF0000"/>
              </a:solidFill>
            </a:endParaRPr>
          </a:p>
          <a:p>
            <a:pPr marL="0" indent="0">
              <a:buNone/>
            </a:pPr>
            <a:r>
              <a:rPr lang="en-US" dirty="0" smtClean="0"/>
              <a:t>    </a:t>
            </a:r>
            <a:r>
              <a:rPr lang="en-US" dirty="0"/>
              <a:t>	</a:t>
            </a:r>
            <a:r>
              <a:rPr lang="en-US" dirty="0" smtClean="0"/>
              <a:t>data</a:t>
            </a:r>
            <a:r>
              <a:rPr lang="en-US" b="1" dirty="0"/>
              <a:t>: </a:t>
            </a:r>
            <a:r>
              <a:rPr lang="en-US" dirty="0"/>
              <a:t>Array[</a:t>
            </a:r>
            <a:r>
              <a:rPr lang="en-US" dirty="0" err="1"/>
              <a:t>Int</a:t>
            </a:r>
            <a:r>
              <a:rPr lang="en-US" dirty="0"/>
              <a:t>] </a:t>
            </a:r>
            <a:r>
              <a:rPr lang="en-US" b="1" dirty="0"/>
              <a:t>= Array</a:t>
            </a:r>
            <a:r>
              <a:rPr lang="en-US" dirty="0"/>
              <a:t>(1, 2, 3, 4, 5</a:t>
            </a:r>
            <a:r>
              <a:rPr lang="en-US" dirty="0" smtClean="0"/>
              <a:t>)</a:t>
            </a:r>
            <a:endParaRPr lang="en-US" dirty="0"/>
          </a:p>
          <a:p>
            <a:pPr marL="0" indent="0">
              <a:buNone/>
            </a:pPr>
            <a:r>
              <a:rPr lang="en-US" dirty="0" smtClean="0"/>
              <a:t>	</a:t>
            </a:r>
            <a:r>
              <a:rPr lang="en-US" dirty="0" err="1" smtClean="0">
                <a:solidFill>
                  <a:srgbClr val="FF0000"/>
                </a:solidFill>
              </a:rPr>
              <a:t>scala</a:t>
            </a:r>
            <a:r>
              <a:rPr lang="en-US" dirty="0">
                <a:solidFill>
                  <a:srgbClr val="FF0000"/>
                </a:solidFill>
              </a:rPr>
              <a:t>&gt; </a:t>
            </a:r>
            <a:r>
              <a:rPr lang="en-US" b="1" dirty="0" err="1">
                <a:solidFill>
                  <a:srgbClr val="FF0000"/>
                </a:solidFill>
              </a:rPr>
              <a:t>val</a:t>
            </a:r>
            <a:r>
              <a:rPr lang="en-US" b="1" dirty="0">
                <a:solidFill>
                  <a:srgbClr val="FF0000"/>
                </a:solidFill>
              </a:rPr>
              <a:t> </a:t>
            </a:r>
            <a:r>
              <a:rPr lang="en-US" dirty="0" err="1">
                <a:solidFill>
                  <a:srgbClr val="FF0000"/>
                </a:solidFill>
              </a:rPr>
              <a:t>distData</a:t>
            </a:r>
            <a:r>
              <a:rPr lang="en-US" dirty="0">
                <a:solidFill>
                  <a:srgbClr val="FF0000"/>
                </a:solidFill>
              </a:rPr>
              <a:t> </a:t>
            </a:r>
            <a:r>
              <a:rPr lang="en-US" b="1" dirty="0">
                <a:solidFill>
                  <a:srgbClr val="FF0000"/>
                </a:solidFill>
              </a:rPr>
              <a:t>= </a:t>
            </a:r>
            <a:r>
              <a:rPr lang="en-US" dirty="0" err="1">
                <a:solidFill>
                  <a:srgbClr val="FF0000"/>
                </a:solidFill>
              </a:rPr>
              <a:t>sc.parallelize</a:t>
            </a:r>
            <a:r>
              <a:rPr lang="en-US" dirty="0">
                <a:solidFill>
                  <a:srgbClr val="FF0000"/>
                </a:solidFill>
              </a:rPr>
              <a:t>(data</a:t>
            </a:r>
            <a:r>
              <a:rPr lang="en-US" dirty="0" smtClean="0">
                <a:solidFill>
                  <a:srgbClr val="FF0000"/>
                </a:solidFill>
              </a:rPr>
              <a:t>)</a:t>
            </a:r>
            <a:endParaRPr lang="en-US" dirty="0">
              <a:solidFill>
                <a:srgbClr val="FF0000"/>
              </a:solidFill>
            </a:endParaRPr>
          </a:p>
          <a:p>
            <a:pPr marL="0" indent="0">
              <a:buNone/>
            </a:pPr>
            <a:r>
              <a:rPr lang="en-US" dirty="0" smtClean="0"/>
              <a:t>     	</a:t>
            </a:r>
            <a:r>
              <a:rPr lang="en-US" dirty="0" err="1" smtClean="0"/>
              <a:t>distData</a:t>
            </a:r>
            <a:r>
              <a:rPr lang="en-US" b="1" dirty="0"/>
              <a:t>: </a:t>
            </a:r>
            <a:r>
              <a:rPr lang="en-US" dirty="0" err="1"/>
              <a:t>spark.RDD</a:t>
            </a:r>
            <a:r>
              <a:rPr lang="en-US" dirty="0"/>
              <a:t>[</a:t>
            </a:r>
            <a:r>
              <a:rPr lang="en-US" dirty="0" err="1"/>
              <a:t>Int</a:t>
            </a:r>
            <a:r>
              <a:rPr lang="en-US" dirty="0"/>
              <a:t>] </a:t>
            </a:r>
            <a:r>
              <a:rPr lang="en-US" b="1" dirty="0"/>
              <a:t>= </a:t>
            </a:r>
            <a:r>
              <a:rPr lang="en-US" dirty="0" smtClean="0">
                <a:hlinkClick r:id="rId2"/>
              </a:rPr>
              <a:t>spark.</a:t>
            </a:r>
            <a:r>
              <a:rPr lang="en-US" b="1" dirty="0" smtClean="0">
                <a:hlinkClick r:id="rId2"/>
              </a:rPr>
              <a:t>ParallelCollection@</a:t>
            </a:r>
            <a:r>
              <a:rPr lang="en-US" dirty="0" smtClean="0">
                <a:hlinkClick r:id="rId2"/>
              </a:rPr>
              <a:t>10d13e3e</a:t>
            </a:r>
            <a:endParaRPr lang="en-US" dirty="0" smtClean="0"/>
          </a:p>
          <a:p>
            <a:pPr marL="0" indent="0">
              <a:buNone/>
            </a:pPr>
            <a:endParaRPr lang="en-US" dirty="0" smtClean="0"/>
          </a:p>
          <a:p>
            <a:pPr>
              <a:lnSpc>
                <a:spcPct val="120000"/>
              </a:lnSpc>
            </a:pPr>
            <a:r>
              <a:rPr lang="en-US" dirty="0"/>
              <a:t>Spark can create RDDs from any file stored in HDFS or other storage systems supported by Hadoop, e.g., local file system, Amazon S3, </a:t>
            </a:r>
            <a:r>
              <a:rPr lang="en-US" dirty="0" err="1"/>
              <a:t>Hypertable</a:t>
            </a:r>
            <a:r>
              <a:rPr lang="en-US" dirty="0"/>
              <a:t>, </a:t>
            </a:r>
            <a:r>
              <a:rPr lang="en-US" dirty="0" err="1"/>
              <a:t>HBase</a:t>
            </a:r>
            <a:r>
              <a:rPr lang="en-US" dirty="0"/>
              <a:t>, etc.</a:t>
            </a:r>
          </a:p>
          <a:p>
            <a:pPr marL="0" indent="0">
              <a:buNone/>
            </a:pPr>
            <a:r>
              <a:rPr lang="en-US" dirty="0" smtClean="0"/>
              <a:t>	</a:t>
            </a:r>
            <a:r>
              <a:rPr lang="en-US" dirty="0" err="1" smtClean="0">
                <a:solidFill>
                  <a:srgbClr val="FF0000"/>
                </a:solidFill>
              </a:rPr>
              <a:t>scala</a:t>
            </a:r>
            <a:r>
              <a:rPr lang="en-US" b="1" dirty="0">
                <a:solidFill>
                  <a:srgbClr val="FF0000"/>
                </a:solidFill>
              </a:rPr>
              <a:t>&gt; </a:t>
            </a:r>
            <a:r>
              <a:rPr lang="en-US" b="1" dirty="0" err="1">
                <a:solidFill>
                  <a:srgbClr val="FF0000"/>
                </a:solidFill>
              </a:rPr>
              <a:t>val</a:t>
            </a:r>
            <a:r>
              <a:rPr lang="en-US" b="1" dirty="0">
                <a:solidFill>
                  <a:srgbClr val="FF0000"/>
                </a:solidFill>
              </a:rPr>
              <a:t> </a:t>
            </a:r>
            <a:r>
              <a:rPr lang="en-US" dirty="0" smtClean="0">
                <a:solidFill>
                  <a:srgbClr val="FF0000"/>
                </a:solidFill>
              </a:rPr>
              <a:t>lines </a:t>
            </a:r>
            <a:r>
              <a:rPr lang="en-US" b="1" dirty="0">
                <a:solidFill>
                  <a:srgbClr val="FF0000"/>
                </a:solidFill>
              </a:rPr>
              <a:t>= </a:t>
            </a:r>
            <a:r>
              <a:rPr lang="en-US" dirty="0" err="1">
                <a:solidFill>
                  <a:srgbClr val="FF0000"/>
                </a:solidFill>
              </a:rPr>
              <a:t>sc</a:t>
            </a:r>
            <a:r>
              <a:rPr lang="en-US" b="1" dirty="0" err="1">
                <a:solidFill>
                  <a:srgbClr val="FF0000"/>
                </a:solidFill>
              </a:rPr>
              <a:t>.</a:t>
            </a:r>
            <a:r>
              <a:rPr lang="en-US" dirty="0" err="1">
                <a:solidFill>
                  <a:srgbClr val="FF0000"/>
                </a:solidFill>
              </a:rPr>
              <a:t>textFile</a:t>
            </a:r>
            <a:r>
              <a:rPr lang="en-US" b="1" dirty="0">
                <a:solidFill>
                  <a:srgbClr val="FF0000"/>
                </a:solidFill>
              </a:rPr>
              <a:t>(</a:t>
            </a:r>
            <a:r>
              <a:rPr lang="en-US" dirty="0">
                <a:solidFill>
                  <a:srgbClr val="FF0000"/>
                </a:solidFill>
              </a:rPr>
              <a:t>"README.md"</a:t>
            </a:r>
            <a:r>
              <a:rPr lang="en-US" b="1" dirty="0">
                <a:solidFill>
                  <a:srgbClr val="FF0000"/>
                </a:solidFill>
              </a:rPr>
              <a:t>)</a:t>
            </a:r>
            <a:r>
              <a:rPr lang="en-US" dirty="0">
                <a:solidFill>
                  <a:srgbClr val="FF0000"/>
                </a:solidFill>
              </a:rPr>
              <a:t>!</a:t>
            </a:r>
          </a:p>
          <a:p>
            <a:pPr marL="0" indent="0">
              <a:buNone/>
            </a:pPr>
            <a:r>
              <a:rPr lang="en-US" dirty="0"/>
              <a:t> </a:t>
            </a:r>
            <a:r>
              <a:rPr lang="en-US" dirty="0" smtClean="0"/>
              <a:t>   	lines</a:t>
            </a:r>
            <a:r>
              <a:rPr lang="en-US" b="1" dirty="0" smtClean="0"/>
              <a:t>: </a:t>
            </a:r>
            <a:r>
              <a:rPr lang="en-US" b="1" dirty="0" err="1"/>
              <a:t>spark.RDD</a:t>
            </a:r>
            <a:r>
              <a:rPr lang="en-US" b="1" dirty="0"/>
              <a:t>[String] = </a:t>
            </a:r>
            <a:r>
              <a:rPr lang="en-US" dirty="0"/>
              <a:t>spark</a:t>
            </a:r>
            <a:r>
              <a:rPr lang="en-US" b="1" dirty="0"/>
              <a:t>.HadoopRDD@</a:t>
            </a:r>
            <a:r>
              <a:rPr lang="en-US" dirty="0"/>
              <a:t>1d4cee08</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08306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a:t>
            </a:r>
            <a:endParaRPr lang="en-US" dirty="0"/>
          </a:p>
        </p:txBody>
      </p:sp>
      <p:sp>
        <p:nvSpPr>
          <p:cNvPr id="3" name="Content Placeholder 2"/>
          <p:cNvSpPr>
            <a:spLocks noGrp="1"/>
          </p:cNvSpPr>
          <p:nvPr>
            <p:ph idx="1"/>
          </p:nvPr>
        </p:nvSpPr>
        <p:spPr>
          <a:xfrm>
            <a:off x="431800" y="1419225"/>
            <a:ext cx="10515600" cy="2585508"/>
          </a:xfrm>
        </p:spPr>
        <p:txBody>
          <a:bodyPr>
            <a:normAutofit/>
          </a:bodyPr>
          <a:lstStyle/>
          <a:p>
            <a:r>
              <a:rPr lang="en-US" dirty="0" smtClean="0"/>
              <a:t>Two </a:t>
            </a:r>
            <a:r>
              <a:rPr lang="en-US" dirty="0"/>
              <a:t>types of operations on </a:t>
            </a:r>
            <a:r>
              <a:rPr lang="en-US" dirty="0" smtClean="0"/>
              <a:t>RDDs: </a:t>
            </a:r>
            <a:r>
              <a:rPr lang="en-US" i="1" dirty="0" smtClean="0"/>
              <a:t>transformations </a:t>
            </a:r>
            <a:r>
              <a:rPr lang="en-US" dirty="0"/>
              <a:t>and </a:t>
            </a:r>
            <a:r>
              <a:rPr lang="en-US" i="1" dirty="0" smtClean="0"/>
              <a:t>actions</a:t>
            </a:r>
          </a:p>
          <a:p>
            <a:r>
              <a:rPr lang="en-US" dirty="0" smtClean="0"/>
              <a:t>Transformations are lazy (not </a:t>
            </a:r>
            <a:r>
              <a:rPr lang="en-US" dirty="0"/>
              <a:t>computed immediately</a:t>
            </a:r>
            <a:r>
              <a:rPr lang="en-US" dirty="0" smtClean="0"/>
              <a:t>)</a:t>
            </a:r>
          </a:p>
          <a:p>
            <a:r>
              <a:rPr lang="en-US" dirty="0"/>
              <a:t>T</a:t>
            </a:r>
            <a:r>
              <a:rPr lang="en-US" dirty="0" smtClean="0"/>
              <a:t>he </a:t>
            </a:r>
            <a:r>
              <a:rPr lang="en-US" dirty="0"/>
              <a:t>transformed RDD gets </a:t>
            </a:r>
            <a:r>
              <a:rPr lang="en-US" dirty="0" smtClean="0"/>
              <a:t>recomputed when </a:t>
            </a:r>
            <a:r>
              <a:rPr lang="en-US" dirty="0"/>
              <a:t>an action is run on it (default</a:t>
            </a:r>
            <a:r>
              <a:rPr lang="en-US" dirty="0" smtClean="0"/>
              <a:t>)</a:t>
            </a:r>
          </a:p>
          <a:p>
            <a:r>
              <a:rPr lang="en-US" dirty="0"/>
              <a:t>A</a:t>
            </a:r>
            <a:r>
              <a:rPr lang="en-US" dirty="0" smtClean="0"/>
              <a:t>n </a:t>
            </a:r>
            <a:r>
              <a:rPr lang="en-US" dirty="0"/>
              <a:t>RDD can be </a:t>
            </a:r>
            <a:r>
              <a:rPr lang="en-US" i="1" dirty="0"/>
              <a:t>persisted </a:t>
            </a:r>
            <a:r>
              <a:rPr lang="en-US" dirty="0" smtClean="0"/>
              <a:t>into storage </a:t>
            </a:r>
            <a:r>
              <a:rPr lang="en-US" dirty="0"/>
              <a:t>in memory or disk</a:t>
            </a:r>
          </a:p>
        </p:txBody>
      </p:sp>
      <p:pic>
        <p:nvPicPr>
          <p:cNvPr id="4" name="Picture 3"/>
          <p:cNvPicPr>
            <a:picLocks noChangeAspect="1"/>
          </p:cNvPicPr>
          <p:nvPr/>
        </p:nvPicPr>
        <p:blipFill>
          <a:blip r:embed="rId2"/>
          <a:stretch>
            <a:fillRect/>
          </a:stretch>
        </p:blipFill>
        <p:spPr>
          <a:xfrm>
            <a:off x="2106612" y="3925826"/>
            <a:ext cx="7978776" cy="2813640"/>
          </a:xfrm>
          <a:prstGeom prst="rect">
            <a:avLst/>
          </a:prstGeom>
        </p:spPr>
      </p:pic>
    </p:spTree>
    <p:extLst>
      <p:ext uri="{BB962C8B-B14F-4D97-AF65-F5344CB8AC3E}">
        <p14:creationId xmlns:p14="http://schemas.microsoft.com/office/powerpoint/2010/main" val="186441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1089</TotalTime>
  <Words>2335</Words>
  <Application>Microsoft Office PowerPoint</Application>
  <PresentationFormat>Custom</PresentationFormat>
  <Paragraphs>288</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Lesson 5 Spark</vt:lpstr>
      <vt:lpstr>Spark Introduction</vt:lpstr>
      <vt:lpstr>Spark Introduction</vt:lpstr>
      <vt:lpstr>Spark Cluster Mode</vt:lpstr>
      <vt:lpstr>Spark Cluster Mode</vt:lpstr>
      <vt:lpstr>RDD</vt:lpstr>
      <vt:lpstr>RDD</vt:lpstr>
      <vt:lpstr>RDD</vt:lpstr>
      <vt:lpstr>RDD</vt:lpstr>
      <vt:lpstr>RDD - Transformation</vt:lpstr>
      <vt:lpstr>RDD - Actions</vt:lpstr>
      <vt:lpstr>RDD - Actions</vt:lpstr>
      <vt:lpstr>RDD – Common Transformations and Actions</vt:lpstr>
      <vt:lpstr>RDD – Common Transformations and Actions</vt:lpstr>
      <vt:lpstr>RDD – Common Transformations and Actions</vt:lpstr>
      <vt:lpstr>RDD – Common Transformations and Actions</vt:lpstr>
      <vt:lpstr>RDD - Transformation</vt:lpstr>
      <vt:lpstr>RDD - Transformation</vt:lpstr>
      <vt:lpstr>RDD - Transformation</vt:lpstr>
      <vt:lpstr>Scala Closures </vt:lpstr>
      <vt:lpstr>Scala Closures</vt:lpstr>
      <vt:lpstr>Scala Closures</vt:lpstr>
      <vt:lpstr>Action</vt:lpstr>
      <vt:lpstr>RDD - Action</vt:lpstr>
      <vt:lpstr>RDD - Action</vt:lpstr>
      <vt:lpstr>RDD - Action</vt:lpstr>
      <vt:lpstr>RDD - Action</vt:lpstr>
      <vt:lpstr>Passing Functions to Spark</vt:lpstr>
      <vt:lpstr>RDD - Persistence</vt:lpstr>
      <vt:lpstr>RDD - Persistence</vt:lpstr>
      <vt:lpstr>RDD - Persistence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Quan Dao</dc:creator>
  <cp:lastModifiedBy>admin1</cp:lastModifiedBy>
  <cp:revision>70</cp:revision>
  <dcterms:created xsi:type="dcterms:W3CDTF">2016-04-13T15:28:45Z</dcterms:created>
  <dcterms:modified xsi:type="dcterms:W3CDTF">2017-05-18T18:11:20Z</dcterms:modified>
</cp:coreProperties>
</file>