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Tweets Analysis Based On Big Data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Jiechen</a:t>
            </a:r>
            <a:r>
              <a:rPr lang="x-none" altLang="en-US" dirty="0" err="1"/>
              <a:t>g</a:t>
            </a:r>
            <a:r>
              <a:rPr lang="en-US" dirty="0"/>
              <a:t> Han &amp; Quan Yang</a:t>
            </a:r>
            <a:endParaRPr lang="en-US" dirty="0"/>
          </a:p>
          <a:p>
            <a:r>
              <a:rPr lang="en-US" dirty="0"/>
              <a:t>CS 523 Prof. </a:t>
            </a:r>
            <a:r>
              <a:rPr lang="en-US" dirty="0" err="1"/>
              <a:t>Mrudula</a:t>
            </a:r>
            <a:r>
              <a:rPr lang="en-US" dirty="0"/>
              <a:t> </a:t>
            </a:r>
            <a:r>
              <a:rPr lang="en-US" dirty="0" err="1"/>
              <a:t>Mukadam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26" name="Picture 2" descr="An overview of what our end-to-end integration will look like.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14" y="2133600"/>
            <a:ext cx="8528397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060"/>
          </a:xfrm>
        </p:spPr>
        <p:txBody>
          <a:bodyPr/>
          <a:lstStyle/>
          <a:p>
            <a:r>
              <a:rPr lang="en-US" dirty="0"/>
              <a:t>Tweet Object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2925" y="1268731"/>
            <a:ext cx="8340454" cy="4019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6" y="5287984"/>
            <a:ext cx="8368824" cy="14557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480"/>
          </a:xfrm>
        </p:spPr>
        <p:txBody>
          <a:bodyPr/>
          <a:lstStyle/>
          <a:p>
            <a:r>
              <a:rPr lang="en-US" dirty="0"/>
              <a:t>Tweets Object Processing Pipeline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9607" y="1427946"/>
            <a:ext cx="11312785" cy="5272891"/>
            <a:chOff x="455295" y="1496526"/>
            <a:chExt cx="11312785" cy="5272891"/>
          </a:xfrm>
        </p:grpSpPr>
        <p:grpSp>
          <p:nvGrpSpPr>
            <p:cNvPr id="12" name="Group 11"/>
            <p:cNvGrpSpPr/>
            <p:nvPr/>
          </p:nvGrpSpPr>
          <p:grpSpPr>
            <a:xfrm>
              <a:off x="455295" y="2076825"/>
              <a:ext cx="7688367" cy="2279778"/>
              <a:chOff x="558165" y="1531873"/>
              <a:chExt cx="7688367" cy="2279778"/>
            </a:xfrm>
          </p:grpSpPr>
          <p:pic>
            <p:nvPicPr>
              <p:cNvPr id="2050" name="Picture 2" descr="Image result for tweet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165" y="1914525"/>
                <a:ext cx="3028950" cy="1514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Arrow: Right 3"/>
              <p:cNvSpPr/>
              <p:nvPr/>
            </p:nvSpPr>
            <p:spPr>
              <a:xfrm>
                <a:off x="3587115" y="2454592"/>
                <a:ext cx="1260437" cy="514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310342" y="1531873"/>
                <a:ext cx="3936190" cy="2279778"/>
                <a:chOff x="5533352" y="2673223"/>
                <a:chExt cx="3936190" cy="2279778"/>
              </a:xfrm>
            </p:grpSpPr>
            <p:pic>
              <p:nvPicPr>
                <p:cNvPr id="2056" name="Picture 8" descr="Image result for Pyth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33352" y="2965611"/>
                  <a:ext cx="3936190" cy="19873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6383212" y="2673223"/>
                  <a:ext cx="22364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Tweepy</a:t>
                  </a: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2584996" y="1496526"/>
              <a:ext cx="27528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Consumer Key (API Key)</a:t>
              </a:r>
              <a:endParaRPr lang="en-US" sz="1400" b="1" dirty="0"/>
            </a:p>
            <a:p>
              <a:r>
                <a:rPr lang="en-US" sz="1400" b="1" dirty="0"/>
                <a:t>Consumer Secret (API Secret)</a:t>
              </a:r>
              <a:endParaRPr lang="en-US" sz="1400" b="1" dirty="0"/>
            </a:p>
            <a:p>
              <a:r>
                <a:rPr lang="en-US" sz="1400" b="1" dirty="0"/>
                <a:t>Access Token</a:t>
              </a:r>
              <a:endParaRPr lang="en-US" sz="1400" b="1" dirty="0"/>
            </a:p>
            <a:p>
              <a:r>
                <a:rPr lang="en-US" sz="1400" b="1" dirty="0"/>
                <a:t>Access Token Secret</a:t>
              </a:r>
            </a:p>
          </p:txBody>
        </p:sp>
        <p:pic>
          <p:nvPicPr>
            <p:cNvPr id="2060" name="Picture 12" descr="Image result for apache kafk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130" y="2304219"/>
              <a:ext cx="34099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Arrow: Right 13"/>
            <p:cNvSpPr/>
            <p:nvPr/>
          </p:nvSpPr>
          <p:spPr>
            <a:xfrm>
              <a:off x="7555230" y="2999544"/>
              <a:ext cx="802900" cy="514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7555230" y="5120640"/>
              <a:ext cx="2910519" cy="126873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solidFill>
                    <a:schemeClr val="tx1"/>
                  </a:solidFill>
                </a:rPr>
                <a:t>Spark </a:t>
              </a:r>
              <a:endParaRPr lang="en-US" sz="2800" b="1" i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800" b="1" i="1" dirty="0">
                  <a:solidFill>
                    <a:schemeClr val="tx1"/>
                  </a:solidFill>
                </a:rPr>
                <a:t>Streaming</a:t>
              </a:r>
            </a:p>
          </p:txBody>
        </p:sp>
        <p:sp>
          <p:nvSpPr>
            <p:cNvPr id="16" name="Arrow: Left 15"/>
            <p:cNvSpPr/>
            <p:nvPr/>
          </p:nvSpPr>
          <p:spPr>
            <a:xfrm>
              <a:off x="6112059" y="5524976"/>
              <a:ext cx="1416270" cy="4600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/>
            <p:cNvSpPr/>
            <p:nvPr/>
          </p:nvSpPr>
          <p:spPr>
            <a:xfrm rot="10800000">
              <a:off x="10492650" y="4209219"/>
              <a:ext cx="914400" cy="180842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709854" y="4740592"/>
              <a:ext cx="2402205" cy="1917543"/>
              <a:chOff x="3808954" y="4355316"/>
              <a:chExt cx="2402205" cy="1917543"/>
            </a:xfrm>
          </p:grpSpPr>
          <p:sp>
            <p:nvSpPr>
              <p:cNvPr id="19" name="Rectangle: Rounded Corners 18"/>
              <p:cNvSpPr/>
              <p:nvPr/>
            </p:nvSpPr>
            <p:spPr>
              <a:xfrm>
                <a:off x="3808954" y="4355316"/>
                <a:ext cx="2402205" cy="725068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i="1" dirty="0">
                    <a:solidFill>
                      <a:schemeClr val="tx1"/>
                    </a:solidFill>
                  </a:rPr>
                  <a:t>Spark SQL</a:t>
                </a:r>
                <a:endParaRPr lang="en-US" sz="2800" b="1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i="1" dirty="0">
                    <a:solidFill>
                      <a:schemeClr val="bg1">
                        <a:lumMod val="50000"/>
                      </a:schemeClr>
                    </a:solidFill>
                  </a:rPr>
                  <a:t>SQL + DataFrames</a:t>
                </a:r>
              </a:p>
            </p:txBody>
          </p:sp>
          <p:pic>
            <p:nvPicPr>
              <p:cNvPr id="2062" name="Picture 14" descr="Image result for apache Hiv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9934" y="5120640"/>
                <a:ext cx="1280243" cy="11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4" name="Picture 16" descr="Image result for plotl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61" y="4740592"/>
              <a:ext cx="2095500" cy="202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rrow: Left 24"/>
            <p:cNvSpPr/>
            <p:nvPr/>
          </p:nvSpPr>
          <p:spPr>
            <a:xfrm>
              <a:off x="2381134" y="5524976"/>
              <a:ext cx="1280243" cy="4600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6" name="Picture 18" descr="Image result for apache Spar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0342" y="5221848"/>
              <a:ext cx="682651" cy="667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(1)</a:t>
            </a:r>
            <a:br>
              <a:rPr lang="en-US" dirty="0"/>
            </a:br>
            <a:r>
              <a:rPr lang="en-US" sz="2800" dirty="0"/>
              <a:t>------Top10 Languages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2925" y="1809498"/>
            <a:ext cx="7392627" cy="475240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(2)</a:t>
            </a:r>
            <a:br>
              <a:rPr lang="en-US" dirty="0"/>
            </a:br>
            <a:r>
              <a:rPr lang="en-US" sz="2800" dirty="0"/>
              <a:t>------Top10 Sources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0492" y="1905001"/>
            <a:ext cx="7335059" cy="471539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(3)</a:t>
            </a:r>
            <a:br>
              <a:rPr lang="en-US" dirty="0"/>
            </a:br>
            <a:r>
              <a:rPr lang="en-US" sz="2800" dirty="0"/>
              <a:t>------Top20 Topics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2926" y="1905000"/>
            <a:ext cx="7392626" cy="475240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(4)</a:t>
            </a:r>
            <a:br>
              <a:rPr lang="en-US" dirty="0"/>
            </a:br>
            <a:r>
              <a:rPr lang="en-US" sz="2800" dirty="0"/>
              <a:t>------Topics Trend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2925" y="1876998"/>
            <a:ext cx="7748224" cy="498100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mo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60" y="521808"/>
            <a:ext cx="8216151" cy="59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459</Words>
  <Application>Kingsoft Office WPP</Application>
  <PresentationFormat>Widescreen</PresentationFormat>
  <Paragraphs>32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Wisp</vt:lpstr>
      <vt:lpstr>Tweets Analysis Based On Big Data Technology</vt:lpstr>
      <vt:lpstr>System Architecture</vt:lpstr>
      <vt:lpstr>Tweet Object Example</vt:lpstr>
      <vt:lpstr>Tweets Object Processing Pipeline</vt:lpstr>
      <vt:lpstr>Analysis Results (1) ------Top10 Languages </vt:lpstr>
      <vt:lpstr>Analysis Results (2) ------Top10 Sources </vt:lpstr>
      <vt:lpstr>Analysis Results (3) ------Top20 Topics </vt:lpstr>
      <vt:lpstr>Analysis Results (4) ------Topics Trend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Tweets Analysis</dc:title>
  <dc:creator>Quan YANG</dc:creator>
  <cp:lastModifiedBy>jason</cp:lastModifiedBy>
  <cp:revision>84</cp:revision>
  <dcterms:created xsi:type="dcterms:W3CDTF">2018-03-19T14:47:04Z</dcterms:created>
  <dcterms:modified xsi:type="dcterms:W3CDTF">2018-03-19T14:47:04Z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