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75" r:id="rId4"/>
    <p:sldId id="276" r:id="rId5"/>
    <p:sldId id="278" r:id="rId6"/>
    <p:sldId id="279" r:id="rId7"/>
    <p:sldId id="280" r:id="rId8"/>
    <p:sldId id="281" r:id="rId9"/>
    <p:sldId id="282" r:id="rId10"/>
    <p:sldId id="283" r:id="rId11"/>
    <p:sldId id="271" r:id="rId12"/>
    <p:sldId id="284" r:id="rId13"/>
    <p:sldId id="285" r:id="rId14"/>
    <p:sldId id="286" r:id="rId15"/>
    <p:sldId id="287" r:id="rId16"/>
    <p:sldId id="274"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91" autoAdjust="0"/>
    <p:restoredTop sz="96314" autoAdjust="0"/>
  </p:normalViewPr>
  <p:slideViewPr>
    <p:cSldViewPr snapToGrid="0" showGuides="1">
      <p:cViewPr varScale="1">
        <p:scale>
          <a:sx n="53" d="100"/>
          <a:sy n="53" d="100"/>
        </p:scale>
        <p:origin x="102" y="138"/>
      </p:cViewPr>
      <p:guideLst>
        <p:guide orient="horz" pos="116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t>2020/5/31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t>‹#›</a:t>
            </a:fld>
            <a:endParaRPr lang="zh-CN" altLang="en-US"/>
          </a:p>
        </p:txBody>
      </p:sp>
    </p:spTree>
    <p:extLst>
      <p:ext uri="{BB962C8B-B14F-4D97-AF65-F5344CB8AC3E}">
        <p14:creationId xmlns:p14="http://schemas.microsoft.com/office/powerpoint/2010/main" val="294710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a:t>
            </a:fld>
            <a:endParaRPr lang="zh-CN" altLang="en-US"/>
          </a:p>
        </p:txBody>
      </p:sp>
    </p:spTree>
    <p:extLst>
      <p:ext uri="{BB962C8B-B14F-4D97-AF65-F5344CB8AC3E}">
        <p14:creationId xmlns:p14="http://schemas.microsoft.com/office/powerpoint/2010/main" val="3242020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10</a:t>
            </a:fld>
            <a:endParaRPr lang="zh-CN" altLang="en-US"/>
          </a:p>
        </p:txBody>
      </p:sp>
    </p:spTree>
    <p:extLst>
      <p:ext uri="{BB962C8B-B14F-4D97-AF65-F5344CB8AC3E}">
        <p14:creationId xmlns:p14="http://schemas.microsoft.com/office/powerpoint/2010/main" val="3347998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11</a:t>
            </a:fld>
            <a:endParaRPr lang="zh-CN" altLang="en-US"/>
          </a:p>
        </p:txBody>
      </p:sp>
    </p:spTree>
    <p:extLst>
      <p:ext uri="{BB962C8B-B14F-4D97-AF65-F5344CB8AC3E}">
        <p14:creationId xmlns:p14="http://schemas.microsoft.com/office/powerpoint/2010/main" val="361260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12</a:t>
            </a:fld>
            <a:endParaRPr lang="zh-CN" altLang="en-US"/>
          </a:p>
        </p:txBody>
      </p:sp>
    </p:spTree>
    <p:extLst>
      <p:ext uri="{BB962C8B-B14F-4D97-AF65-F5344CB8AC3E}">
        <p14:creationId xmlns:p14="http://schemas.microsoft.com/office/powerpoint/2010/main" val="2317968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13</a:t>
            </a:fld>
            <a:endParaRPr lang="zh-CN" altLang="en-US"/>
          </a:p>
        </p:txBody>
      </p:sp>
    </p:spTree>
    <p:extLst>
      <p:ext uri="{BB962C8B-B14F-4D97-AF65-F5344CB8AC3E}">
        <p14:creationId xmlns:p14="http://schemas.microsoft.com/office/powerpoint/2010/main" val="1006230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14</a:t>
            </a:fld>
            <a:endParaRPr lang="zh-CN" altLang="en-US"/>
          </a:p>
        </p:txBody>
      </p:sp>
    </p:spTree>
    <p:extLst>
      <p:ext uri="{BB962C8B-B14F-4D97-AF65-F5344CB8AC3E}">
        <p14:creationId xmlns:p14="http://schemas.microsoft.com/office/powerpoint/2010/main" val="544584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15</a:t>
            </a:fld>
            <a:endParaRPr lang="zh-CN" altLang="en-US"/>
          </a:p>
        </p:txBody>
      </p:sp>
    </p:spTree>
    <p:extLst>
      <p:ext uri="{BB962C8B-B14F-4D97-AF65-F5344CB8AC3E}">
        <p14:creationId xmlns:p14="http://schemas.microsoft.com/office/powerpoint/2010/main" val="81779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16</a:t>
            </a:fld>
            <a:endParaRPr lang="zh-CN" altLang="en-US"/>
          </a:p>
        </p:txBody>
      </p:sp>
    </p:spTree>
    <p:extLst>
      <p:ext uri="{BB962C8B-B14F-4D97-AF65-F5344CB8AC3E}">
        <p14:creationId xmlns:p14="http://schemas.microsoft.com/office/powerpoint/2010/main" val="284582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a:t>
            </a:fld>
            <a:endParaRPr lang="zh-CN" altLang="en-US"/>
          </a:p>
        </p:txBody>
      </p:sp>
    </p:spTree>
    <p:extLst>
      <p:ext uri="{BB962C8B-B14F-4D97-AF65-F5344CB8AC3E}">
        <p14:creationId xmlns:p14="http://schemas.microsoft.com/office/powerpoint/2010/main" val="1004073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a:t>
            </a:fld>
            <a:endParaRPr lang="zh-CN" altLang="en-US"/>
          </a:p>
        </p:txBody>
      </p:sp>
    </p:spTree>
    <p:extLst>
      <p:ext uri="{BB962C8B-B14F-4D97-AF65-F5344CB8AC3E}">
        <p14:creationId xmlns:p14="http://schemas.microsoft.com/office/powerpoint/2010/main" val="2193498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4</a:t>
            </a:fld>
            <a:endParaRPr lang="zh-CN" altLang="en-US"/>
          </a:p>
        </p:txBody>
      </p:sp>
    </p:spTree>
    <p:extLst>
      <p:ext uri="{BB962C8B-B14F-4D97-AF65-F5344CB8AC3E}">
        <p14:creationId xmlns:p14="http://schemas.microsoft.com/office/powerpoint/2010/main" val="3213112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5</a:t>
            </a:fld>
            <a:endParaRPr lang="zh-CN" altLang="en-US"/>
          </a:p>
        </p:txBody>
      </p:sp>
    </p:spTree>
    <p:extLst>
      <p:ext uri="{BB962C8B-B14F-4D97-AF65-F5344CB8AC3E}">
        <p14:creationId xmlns:p14="http://schemas.microsoft.com/office/powerpoint/2010/main" val="110547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6</a:t>
            </a:fld>
            <a:endParaRPr lang="zh-CN" altLang="en-US"/>
          </a:p>
        </p:txBody>
      </p:sp>
    </p:spTree>
    <p:extLst>
      <p:ext uri="{BB962C8B-B14F-4D97-AF65-F5344CB8AC3E}">
        <p14:creationId xmlns:p14="http://schemas.microsoft.com/office/powerpoint/2010/main" val="1943315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7</a:t>
            </a:fld>
            <a:endParaRPr lang="zh-CN" altLang="en-US"/>
          </a:p>
        </p:txBody>
      </p:sp>
    </p:spTree>
    <p:extLst>
      <p:ext uri="{BB962C8B-B14F-4D97-AF65-F5344CB8AC3E}">
        <p14:creationId xmlns:p14="http://schemas.microsoft.com/office/powerpoint/2010/main" val="1599037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8</a:t>
            </a:fld>
            <a:endParaRPr lang="zh-CN" altLang="en-US"/>
          </a:p>
        </p:txBody>
      </p:sp>
    </p:spTree>
    <p:extLst>
      <p:ext uri="{BB962C8B-B14F-4D97-AF65-F5344CB8AC3E}">
        <p14:creationId xmlns:p14="http://schemas.microsoft.com/office/powerpoint/2010/main" val="3756595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9</a:t>
            </a:fld>
            <a:endParaRPr lang="zh-CN" altLang="en-US"/>
          </a:p>
        </p:txBody>
      </p:sp>
    </p:spTree>
    <p:extLst>
      <p:ext uri="{BB962C8B-B14F-4D97-AF65-F5344CB8AC3E}">
        <p14:creationId xmlns:p14="http://schemas.microsoft.com/office/powerpoint/2010/main" val="1860138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15544025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566126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2607057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425198110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49655602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2020/5/31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0099285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t>2020/5/31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69654879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t>2020/5/31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8778536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t>2020/5/31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3807652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2020/5/31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0084211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2020/5/31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64958640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t>2020/5/31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6368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718927" y="2080651"/>
            <a:ext cx="7003142" cy="1323439"/>
          </a:xfrm>
          <a:prstGeom prst="rect">
            <a:avLst/>
          </a:prstGeom>
          <a:noFill/>
        </p:spPr>
        <p:txBody>
          <a:bodyPr wrap="square" rtlCol="0">
            <a:spAutoFit/>
          </a:bodyPr>
          <a:lstStyle/>
          <a:p>
            <a:pPr algn="ctr"/>
            <a:r>
              <a:rPr lang="zh-CN" altLang="en-US" sz="4000" dirty="0">
                <a:solidFill>
                  <a:srgbClr val="1C4885"/>
                </a:solidFill>
                <a:latin typeface="FZZhengHeiS-DB-GB" panose="02000000000000000000" pitchFamily="2" charset="0"/>
                <a:ea typeface="FZZhengHeiS-DB-GB" panose="02000000000000000000" pitchFamily="2" charset="0"/>
              </a:rPr>
              <a:t>从产品设计与开发的</a:t>
            </a:r>
            <a:r>
              <a:rPr lang="zh-CN" altLang="en-US" sz="4000" dirty="0" smtClean="0">
                <a:solidFill>
                  <a:srgbClr val="1C4885"/>
                </a:solidFill>
                <a:latin typeface="FZZhengHeiS-DB-GB" panose="02000000000000000000" pitchFamily="2" charset="0"/>
                <a:ea typeface="FZZhengHeiS-DB-GB" panose="02000000000000000000" pitchFamily="2" charset="0"/>
              </a:rPr>
              <a:t>角度设计大学生</a:t>
            </a:r>
            <a:r>
              <a:rPr lang="zh-CN" altLang="en-US" sz="4000" dirty="0">
                <a:solidFill>
                  <a:srgbClr val="1C4885"/>
                </a:solidFill>
                <a:latin typeface="FZZhengHeiS-DB-GB" panose="02000000000000000000" pitchFamily="2" charset="0"/>
                <a:ea typeface="FZZhengHeiS-DB-GB" panose="02000000000000000000" pitchFamily="2" charset="0"/>
              </a:rPr>
              <a:t>创新创业训练项目</a:t>
            </a:r>
          </a:p>
        </p:txBody>
      </p:sp>
      <p:sp>
        <p:nvSpPr>
          <p:cNvPr id="17" name="文本框 16"/>
          <p:cNvSpPr txBox="1"/>
          <p:nvPr/>
        </p:nvSpPr>
        <p:spPr>
          <a:xfrm>
            <a:off x="7135265" y="4080679"/>
            <a:ext cx="2849393" cy="369332"/>
          </a:xfrm>
          <a:prstGeom prst="rect">
            <a:avLst/>
          </a:prstGeom>
          <a:noFill/>
        </p:spPr>
        <p:txBody>
          <a:bodyPr wrap="square" rtlCol="0">
            <a:spAutoFit/>
          </a:bodyPr>
          <a:lstStyle/>
          <a:p>
            <a:pPr algn="just"/>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杨</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瑞霞</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2020</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31</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0280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908282" y="1533116"/>
            <a:ext cx="3031580" cy="830997"/>
          </a:xfrm>
          <a:prstGeom prst="rect">
            <a:avLst/>
          </a:prstGeom>
          <a:noFill/>
        </p:spPr>
        <p:txBody>
          <a:bodyPr wrap="square" rtlCol="0">
            <a:spAutoFit/>
          </a:bodyPr>
          <a:lstStyle/>
          <a:p>
            <a:pPr algn="dist"/>
            <a:r>
              <a:rPr lang="zh-CN" altLang="en-US" sz="4800" dirty="0" smtClean="0">
                <a:solidFill>
                  <a:srgbClr val="1C4885"/>
                </a:solidFill>
                <a:latin typeface="FZZhengHeiS-DB-GB" panose="02000000000000000000" pitchFamily="2" charset="0"/>
                <a:ea typeface="FZZhengHeiS-DB-GB" panose="02000000000000000000" pitchFamily="2" charset="0"/>
              </a:rPr>
              <a:t>写申请书</a:t>
            </a:r>
            <a:endParaRPr lang="zh-CN" altLang="en-US" sz="4800" dirty="0">
              <a:solidFill>
                <a:srgbClr val="1C4885"/>
              </a:solidFill>
              <a:latin typeface="FZZhengHeiS-DB-GB" panose="02000000000000000000" pitchFamily="2" charset="0"/>
              <a:ea typeface="FZZhengHeiS-DB-GB" panose="02000000000000000000" pitchFamily="2" charset="0"/>
            </a:endParaRPr>
          </a:p>
        </p:txBody>
      </p:sp>
      <p:sp>
        <p:nvSpPr>
          <p:cNvPr id="9" name="椭圆 8"/>
          <p:cNvSpPr/>
          <p:nvPr/>
        </p:nvSpPr>
        <p:spPr>
          <a:xfrm>
            <a:off x="1908283"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FuturaBookC" charset="-52"/>
              </a:rPr>
              <a:t>03</a:t>
            </a:r>
            <a:endParaRPr lang="zh-CN" altLang="en-US" sz="1200" b="1" dirty="0">
              <a:solidFill>
                <a:schemeClr val="bg1"/>
              </a:solidFill>
              <a:latin typeface="FuturaBookC" charset="-52"/>
            </a:endParaRPr>
          </a:p>
        </p:txBody>
      </p:sp>
      <p:sp>
        <p:nvSpPr>
          <p:cNvPr id="10" name="文本框 9"/>
          <p:cNvSpPr txBox="1"/>
          <p:nvPr/>
        </p:nvSpPr>
        <p:spPr>
          <a:xfrm>
            <a:off x="2729547" y="3198166"/>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呈现方式</a:t>
            </a:r>
          </a:p>
        </p:txBody>
      </p:sp>
      <p:sp>
        <p:nvSpPr>
          <p:cNvPr id="2" name="文本框 1"/>
          <p:cNvSpPr txBox="1"/>
          <p:nvPr/>
        </p:nvSpPr>
        <p:spPr>
          <a:xfrm>
            <a:off x="5307725" y="775976"/>
            <a:ext cx="1800493" cy="369332"/>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rtlCol="0">
            <a:spAutoFit/>
          </a:bodyPr>
          <a:lstStyle/>
          <a:p>
            <a:r>
              <a:rPr lang="zh-CN" altLang="en-US" dirty="0" smtClean="0"/>
              <a:t>初步分析的过程</a:t>
            </a:r>
            <a:endParaRPr lang="zh-CN" altLang="en-US" dirty="0"/>
          </a:p>
        </p:txBody>
      </p:sp>
      <p:sp>
        <p:nvSpPr>
          <p:cNvPr id="3" name="文本框 2"/>
          <p:cNvSpPr txBox="1"/>
          <p:nvPr/>
        </p:nvSpPr>
        <p:spPr>
          <a:xfrm>
            <a:off x="2827284" y="4026619"/>
            <a:ext cx="2351926" cy="369332"/>
          </a:xfrm>
          <a:prstGeom prst="rect">
            <a:avLst/>
          </a:prstGeom>
          <a:noFill/>
        </p:spPr>
        <p:txBody>
          <a:bodyPr wrap="none" rtlCol="0">
            <a:spAutoFit/>
          </a:bodyPr>
          <a:lstStyle/>
          <a:p>
            <a:r>
              <a:rPr lang="zh-CN" altLang="en-US" dirty="0" smtClean="0"/>
              <a:t>逻辑清晰：列表</a:t>
            </a:r>
            <a:r>
              <a:rPr lang="en-US" altLang="zh-CN" dirty="0" smtClean="0"/>
              <a:t>/</a:t>
            </a:r>
            <a:r>
              <a:rPr lang="zh-CN" altLang="en-US" dirty="0" smtClean="0"/>
              <a:t>导图</a:t>
            </a:r>
            <a:endParaRPr lang="zh-CN" altLang="en-US" dirty="0"/>
          </a:p>
        </p:txBody>
      </p:sp>
      <p:sp>
        <p:nvSpPr>
          <p:cNvPr id="4" name="文本框 3"/>
          <p:cNvSpPr txBox="1"/>
          <p:nvPr/>
        </p:nvSpPr>
        <p:spPr>
          <a:xfrm>
            <a:off x="2827284" y="4656086"/>
            <a:ext cx="3647152" cy="1200329"/>
          </a:xfrm>
          <a:prstGeom prst="rect">
            <a:avLst/>
          </a:prstGeom>
          <a:noFill/>
        </p:spPr>
        <p:txBody>
          <a:bodyPr wrap="none" rtlCol="0">
            <a:spAutoFit/>
          </a:bodyPr>
          <a:lstStyle/>
          <a:p>
            <a:r>
              <a:rPr lang="zh-CN" altLang="en-US" dirty="0" smtClean="0"/>
              <a:t>格式：</a:t>
            </a:r>
            <a:endParaRPr lang="en-US" altLang="zh-CN" dirty="0" smtClean="0"/>
          </a:p>
          <a:p>
            <a:endParaRPr lang="en-US" altLang="zh-CN" dirty="0"/>
          </a:p>
          <a:p>
            <a:r>
              <a:rPr lang="zh-CN" altLang="en-US" dirty="0" smtClean="0"/>
              <a:t>字数限制（超过一点点也没关系）</a:t>
            </a:r>
            <a:endParaRPr lang="en-US" altLang="zh-CN" dirty="0" smtClean="0"/>
          </a:p>
          <a:p>
            <a:r>
              <a:rPr lang="zh-CN" altLang="en-US" dirty="0" smtClean="0"/>
              <a:t>批注和修订痕迹一定要进行删除</a:t>
            </a:r>
            <a:endParaRPr lang="zh-CN" altLang="en-US" dirty="0"/>
          </a:p>
        </p:txBody>
      </p:sp>
      <p:pic>
        <p:nvPicPr>
          <p:cNvPr id="1026" name="Picture 2" descr="多媒体融合的冬奥术语学习平台设计与开发"/>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8882" y="471485"/>
            <a:ext cx="5018087" cy="591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69058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25052" y="526529"/>
            <a:ext cx="3609707" cy="523220"/>
          </a:xfrm>
          <a:prstGeom prst="rect">
            <a:avLst/>
          </a:prstGeom>
          <a:noFill/>
        </p:spPr>
        <p:txBody>
          <a:bodyPr wrap="square" rtlCol="0">
            <a:spAutoFit/>
          </a:bodyPr>
          <a:lstStyle/>
          <a:p>
            <a:r>
              <a:rPr lang="zh-CN" altLang="en-US" sz="2800" dirty="0" smtClean="0">
                <a:solidFill>
                  <a:schemeClr val="tx1">
                    <a:lumMod val="85000"/>
                    <a:lumOff val="15000"/>
                  </a:schemeClr>
                </a:solidFill>
                <a:latin typeface="FZZhengHeiS-DB-GB" panose="02000000000000000000" pitchFamily="2" charset="0"/>
                <a:ea typeface="FZZhengHeiS-DB-GB" panose="02000000000000000000" pitchFamily="2" charset="0"/>
              </a:rPr>
              <a:t>写完申请书之后</a:t>
            </a:r>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551058" y="4512375"/>
            <a:ext cx="2135052" cy="106389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lumMod val="75000"/>
                    <a:lumOff val="25000"/>
                  </a:schemeClr>
                </a:solidFill>
                <a:latin typeface="FZZhengHeiS-DB-GB" panose="02000000000000000000" pitchFamily="2" charset="0"/>
                <a:ea typeface="FZZhengHeiS-DB-GB" panose="02000000000000000000" pitchFamily="2" charset="0"/>
              </a:rPr>
              <a:t>提交结项报告</a:t>
            </a:r>
            <a:endParaRPr lang="en-US" altLang="zh-CN" sz="2000" dirty="0" smtClean="0">
              <a:solidFill>
                <a:schemeClr val="tx1">
                  <a:lumMod val="75000"/>
                  <a:lumOff val="25000"/>
                </a:schemeClr>
              </a:solidFill>
              <a:latin typeface="FZZhengHeiS-DB-GB" panose="02000000000000000000" pitchFamily="2" charset="0"/>
              <a:ea typeface="FZZhengHeiS-DB-GB" panose="02000000000000000000" pitchFamily="2" charset="0"/>
            </a:endParaRPr>
          </a:p>
          <a:p>
            <a:pPr algn="ctr"/>
            <a:r>
              <a:rPr lang="zh-CN" altLang="en-US" sz="2000" dirty="0" smtClean="0">
                <a:solidFill>
                  <a:schemeClr val="tx1">
                    <a:lumMod val="75000"/>
                    <a:lumOff val="25000"/>
                  </a:schemeClr>
                </a:solidFill>
                <a:latin typeface="FZZhengHeiS-DB-GB" panose="02000000000000000000" pitchFamily="2" charset="0"/>
                <a:ea typeface="FZZhengHeiS-DB-GB" panose="02000000000000000000" pitchFamily="2" charset="0"/>
              </a:rPr>
              <a:t>等待审核结果</a:t>
            </a:r>
            <a:endPar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9" name="矩形 8"/>
          <p:cNvSpPr/>
          <p:nvPr/>
        </p:nvSpPr>
        <p:spPr>
          <a:xfrm>
            <a:off x="7551058" y="1920970"/>
            <a:ext cx="2135052" cy="1051984"/>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lumMod val="75000"/>
                    <a:lumOff val="25000"/>
                  </a:schemeClr>
                </a:solidFill>
                <a:latin typeface="FZZhengHeiS-DB-GB" panose="02000000000000000000" pitchFamily="2" charset="0"/>
                <a:ea typeface="FZZhengHeiS-DB-GB" panose="02000000000000000000" pitchFamily="2" charset="0"/>
              </a:rPr>
              <a:t>产品设计</a:t>
            </a:r>
            <a:endPar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10" name="矩形 9"/>
          <p:cNvSpPr/>
          <p:nvPr/>
        </p:nvSpPr>
        <p:spPr>
          <a:xfrm>
            <a:off x="2497908" y="4733959"/>
            <a:ext cx="2135052" cy="105228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rPr>
              <a:t>产品</a:t>
            </a:r>
            <a:r>
              <a:rPr lang="zh-CN" altLang="en-US" sz="2000" dirty="0" smtClean="0">
                <a:solidFill>
                  <a:schemeClr val="tx1">
                    <a:lumMod val="75000"/>
                    <a:lumOff val="25000"/>
                  </a:schemeClr>
                </a:solidFill>
                <a:latin typeface="FZZhengHeiS-DB-GB" panose="02000000000000000000" pitchFamily="2" charset="0"/>
                <a:ea typeface="FZZhengHeiS-DB-GB" panose="02000000000000000000" pitchFamily="2" charset="0"/>
              </a:rPr>
              <a:t>开发</a:t>
            </a:r>
            <a:endPar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11" name="矩形 10"/>
          <p:cNvSpPr/>
          <p:nvPr/>
        </p:nvSpPr>
        <p:spPr>
          <a:xfrm>
            <a:off x="2497908" y="2102035"/>
            <a:ext cx="2135052" cy="1031845"/>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lumMod val="75000"/>
                    <a:lumOff val="25000"/>
                  </a:schemeClr>
                </a:solidFill>
                <a:latin typeface="FZZhengHeiS-DB-GB" panose="02000000000000000000" pitchFamily="2" charset="0"/>
                <a:ea typeface="FZZhengHeiS-DB-GB" panose="02000000000000000000" pitchFamily="2" charset="0"/>
              </a:rPr>
              <a:t>审批名单</a:t>
            </a:r>
            <a:endPar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cxnSp>
        <p:nvCxnSpPr>
          <p:cNvPr id="12" name="直接连接符 11"/>
          <p:cNvCxnSpPr/>
          <p:nvPr/>
        </p:nvCxnSpPr>
        <p:spPr>
          <a:xfrm>
            <a:off x="6096000" y="1724664"/>
            <a:ext cx="0" cy="4252686"/>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5943600" y="1724664"/>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943600" y="5672550"/>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943600" y="3040626"/>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36343" y="4356588"/>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2482668" y="1652092"/>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FZZhengHeiS-DB-GB" panose="02000000000000000000" pitchFamily="2" charset="0"/>
                <a:ea typeface="FZZhengHeiS-DB-GB" panose="02000000000000000000" pitchFamily="2" charset="0"/>
              </a:rPr>
              <a:t>同年</a:t>
            </a:r>
            <a:r>
              <a:rPr lang="en-US" altLang="zh-CN" dirty="0" smtClean="0">
                <a:latin typeface="FZZhengHeiS-DB-GB" panose="02000000000000000000" pitchFamily="2" charset="0"/>
                <a:ea typeface="FZZhengHeiS-DB-GB" panose="02000000000000000000" pitchFamily="2" charset="0"/>
              </a:rPr>
              <a:t>6</a:t>
            </a:r>
            <a:r>
              <a:rPr lang="zh-CN" altLang="en-US" dirty="0" smtClean="0">
                <a:latin typeface="FZZhengHeiS-DB-GB" panose="02000000000000000000" pitchFamily="2" charset="0"/>
                <a:ea typeface="FZZhengHeiS-DB-GB" panose="02000000000000000000" pitchFamily="2" charset="0"/>
              </a:rPr>
              <a:t>月</a:t>
            </a:r>
            <a:endParaRPr lang="zh-CN" altLang="en-US" dirty="0">
              <a:latin typeface="FZZhengHeiS-DB-GB" panose="02000000000000000000" pitchFamily="2" charset="0"/>
              <a:ea typeface="FZZhengHeiS-DB-GB" panose="02000000000000000000" pitchFamily="2" charset="0"/>
            </a:endParaRPr>
          </a:p>
        </p:txBody>
      </p:sp>
      <p:sp>
        <p:nvSpPr>
          <p:cNvPr id="18" name="任意多边形 17"/>
          <p:cNvSpPr/>
          <p:nvPr/>
        </p:nvSpPr>
        <p:spPr>
          <a:xfrm>
            <a:off x="2494279" y="4284016"/>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FZZhengHeiS-DB-GB" panose="02000000000000000000" pitchFamily="2" charset="0"/>
                <a:ea typeface="FZZhengHeiS-DB-GB" panose="02000000000000000000" pitchFamily="2" charset="0"/>
              </a:rPr>
              <a:t>开发阶段</a:t>
            </a:r>
            <a:endParaRPr lang="zh-CN" altLang="en-US" dirty="0">
              <a:latin typeface="FZZhengHeiS-DB-GB" panose="02000000000000000000" pitchFamily="2" charset="0"/>
              <a:ea typeface="FZZhengHeiS-DB-GB" panose="02000000000000000000" pitchFamily="2" charset="0"/>
            </a:endParaRPr>
          </a:p>
        </p:txBody>
      </p:sp>
      <p:sp>
        <p:nvSpPr>
          <p:cNvPr id="19" name="任意多边形 18"/>
          <p:cNvSpPr/>
          <p:nvPr/>
        </p:nvSpPr>
        <p:spPr>
          <a:xfrm rot="10800000" flipV="1">
            <a:off x="7437120" y="2972953"/>
            <a:ext cx="2264230" cy="440146"/>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FZZhengHeiS-DB-GB" panose="02000000000000000000" pitchFamily="2" charset="0"/>
                <a:ea typeface="FZZhengHeiS-DB-GB" panose="02000000000000000000" pitchFamily="2" charset="0"/>
              </a:rPr>
              <a:t>设计阶段</a:t>
            </a:r>
            <a:endParaRPr lang="zh-CN" altLang="en-US" dirty="0">
              <a:latin typeface="FZZhengHeiS-DB-GB" panose="02000000000000000000" pitchFamily="2" charset="0"/>
              <a:ea typeface="FZZhengHeiS-DB-GB" panose="02000000000000000000" pitchFamily="2" charset="0"/>
            </a:endParaRPr>
          </a:p>
        </p:txBody>
      </p:sp>
      <p:sp>
        <p:nvSpPr>
          <p:cNvPr id="20" name="任意多边形 19"/>
          <p:cNvSpPr/>
          <p:nvPr/>
        </p:nvSpPr>
        <p:spPr>
          <a:xfrm rot="10800000" flipV="1">
            <a:off x="7421880" y="5576270"/>
            <a:ext cx="2264230" cy="440146"/>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FZZhengHeiS-DB-GB" panose="02000000000000000000" pitchFamily="2" charset="0"/>
                <a:ea typeface="FZZhengHeiS-DB-GB" panose="02000000000000000000" pitchFamily="2" charset="0"/>
              </a:rPr>
              <a:t>次年</a:t>
            </a:r>
            <a:r>
              <a:rPr lang="en-US" altLang="zh-CN" dirty="0" smtClean="0">
                <a:latin typeface="FZZhengHeiS-DB-GB" panose="02000000000000000000" pitchFamily="2" charset="0"/>
                <a:ea typeface="FZZhengHeiS-DB-GB" panose="02000000000000000000" pitchFamily="2" charset="0"/>
              </a:rPr>
              <a:t>4</a:t>
            </a:r>
            <a:r>
              <a:rPr lang="zh-CN" altLang="en-US" dirty="0" smtClean="0">
                <a:latin typeface="FZZhengHeiS-DB-GB" panose="02000000000000000000" pitchFamily="2" charset="0"/>
                <a:ea typeface="FZZhengHeiS-DB-GB" panose="02000000000000000000" pitchFamily="2" charset="0"/>
              </a:rPr>
              <a:t>月</a:t>
            </a:r>
            <a:endParaRPr lang="zh-CN" altLang="en-US" dirty="0">
              <a:latin typeface="FZZhengHeiS-DB-GB" panose="02000000000000000000" pitchFamily="2" charset="0"/>
              <a:ea typeface="FZZhengHeiS-DB-GB" panose="02000000000000000000" pitchFamily="2" charset="0"/>
            </a:endParaRPr>
          </a:p>
        </p:txBody>
      </p:sp>
      <p:cxnSp>
        <p:nvCxnSpPr>
          <p:cNvPr id="21" name="直接连接符 20"/>
          <p:cNvCxnSpPr>
            <a:endCxn id="13" idx="2"/>
          </p:cNvCxnSpPr>
          <p:nvPr/>
        </p:nvCxnSpPr>
        <p:spPr>
          <a:xfrm>
            <a:off x="4731658" y="1877064"/>
            <a:ext cx="1211942" cy="0"/>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6282510" y="3185891"/>
            <a:ext cx="1166222"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6297749" y="5778625"/>
            <a:ext cx="1166222"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16" idx="2"/>
          </p:cNvCxnSpPr>
          <p:nvPr/>
        </p:nvCxnSpPr>
        <p:spPr>
          <a:xfrm flipV="1">
            <a:off x="4743269" y="4508988"/>
            <a:ext cx="1193074"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6331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908282" y="1533116"/>
            <a:ext cx="3136684" cy="830997"/>
          </a:xfrm>
          <a:prstGeom prst="rect">
            <a:avLst/>
          </a:prstGeom>
          <a:noFill/>
        </p:spPr>
        <p:txBody>
          <a:bodyPr wrap="square" rtlCol="0">
            <a:spAutoFit/>
          </a:bodyPr>
          <a:lstStyle/>
          <a:p>
            <a:pPr algn="dist"/>
            <a:r>
              <a:rPr lang="zh-CN" altLang="en-US" sz="4800" dirty="0" smtClean="0">
                <a:solidFill>
                  <a:srgbClr val="1C4885"/>
                </a:solidFill>
                <a:latin typeface="FZZhengHeiS-DB-GB" panose="02000000000000000000" pitchFamily="2" charset="0"/>
                <a:ea typeface="FZZhengHeiS-DB-GB" panose="02000000000000000000" pitchFamily="2" charset="0"/>
              </a:rPr>
              <a:t>产品设计</a:t>
            </a:r>
            <a:endParaRPr lang="zh-CN" altLang="en-US" sz="4800" dirty="0">
              <a:solidFill>
                <a:srgbClr val="1C4885"/>
              </a:solidFill>
              <a:latin typeface="FZZhengHeiS-DB-GB" panose="02000000000000000000" pitchFamily="2" charset="0"/>
              <a:ea typeface="FZZhengHeiS-DB-GB" panose="02000000000000000000" pitchFamily="2" charset="0"/>
            </a:endParaRPr>
          </a:p>
        </p:txBody>
      </p:sp>
      <p:sp>
        <p:nvSpPr>
          <p:cNvPr id="4" name="文本框 3"/>
          <p:cNvSpPr txBox="1"/>
          <p:nvPr/>
        </p:nvSpPr>
        <p:spPr>
          <a:xfrm>
            <a:off x="1908282" y="2921875"/>
            <a:ext cx="3647152" cy="2308324"/>
          </a:xfrm>
          <a:prstGeom prst="rect">
            <a:avLst/>
          </a:prstGeom>
          <a:noFill/>
        </p:spPr>
        <p:txBody>
          <a:bodyPr wrap="none" rtlCol="0">
            <a:spAutoFit/>
          </a:bodyPr>
          <a:lstStyle/>
          <a:p>
            <a:r>
              <a:rPr lang="zh-CN" altLang="en-US" dirty="0" smtClean="0"/>
              <a:t>时间安排：建议大二期末结束之前</a:t>
            </a:r>
            <a:endParaRPr lang="en-US" altLang="zh-CN" dirty="0" smtClean="0"/>
          </a:p>
          <a:p>
            <a:endParaRPr lang="en-US" altLang="zh-CN" dirty="0"/>
          </a:p>
          <a:p>
            <a:r>
              <a:rPr lang="zh-CN" altLang="en-US" dirty="0" smtClean="0"/>
              <a:t>需要明确的问题：</a:t>
            </a:r>
            <a:endParaRPr lang="en-US" altLang="zh-CN" dirty="0" smtClean="0"/>
          </a:p>
          <a:p>
            <a:endParaRPr lang="en-US" altLang="zh-CN" dirty="0"/>
          </a:p>
          <a:p>
            <a:pPr marL="342900" indent="-342900">
              <a:buFont typeface="+mj-lt"/>
              <a:buAutoNum type="arabicPeriod"/>
            </a:pPr>
            <a:r>
              <a:rPr lang="zh-CN" altLang="en-US" dirty="0" smtClean="0"/>
              <a:t>界面</a:t>
            </a:r>
            <a:endParaRPr lang="en-US" altLang="zh-CN" dirty="0" smtClean="0"/>
          </a:p>
          <a:p>
            <a:pPr marL="342900" indent="-342900">
              <a:buFont typeface="+mj-lt"/>
              <a:buAutoNum type="arabicPeriod"/>
            </a:pPr>
            <a:r>
              <a:rPr lang="zh-CN" altLang="en-US" dirty="0" smtClean="0"/>
              <a:t>功能模块</a:t>
            </a:r>
            <a:endParaRPr lang="en-US" altLang="zh-CN" dirty="0" smtClean="0"/>
          </a:p>
          <a:p>
            <a:pPr marL="342900" indent="-342900">
              <a:buFont typeface="+mj-lt"/>
              <a:buAutoNum type="arabicPeriod"/>
            </a:pPr>
            <a:r>
              <a:rPr lang="zh-CN" altLang="en-US" dirty="0"/>
              <a:t>逻辑</a:t>
            </a:r>
            <a:r>
              <a:rPr lang="zh-CN" altLang="en-US" dirty="0" smtClean="0"/>
              <a:t>关系</a:t>
            </a:r>
            <a:endParaRPr lang="en-US" altLang="zh-CN" dirty="0" smtClean="0"/>
          </a:p>
          <a:p>
            <a:pPr marL="342900" indent="-342900">
              <a:buFont typeface="+mj-lt"/>
              <a:buAutoNum type="arabicPeriod"/>
            </a:pPr>
            <a:r>
              <a:rPr lang="zh-CN" altLang="en-US" dirty="0" smtClean="0"/>
              <a:t>数据库</a:t>
            </a:r>
            <a:r>
              <a:rPr lang="en-US" altLang="zh-CN" dirty="0" smtClean="0"/>
              <a:t>【SQL</a:t>
            </a:r>
            <a:r>
              <a:rPr lang="zh-CN" altLang="en-US" dirty="0" smtClean="0"/>
              <a:t>语句</a:t>
            </a:r>
            <a:r>
              <a:rPr lang="en-US" altLang="zh-CN" dirty="0" smtClean="0"/>
              <a:t>】</a:t>
            </a:r>
            <a:endParaRPr lang="zh-CN" altLang="en-US" dirty="0"/>
          </a:p>
        </p:txBody>
      </p:sp>
      <p:sp>
        <p:nvSpPr>
          <p:cNvPr id="5" name="文本框 4"/>
          <p:cNvSpPr txBox="1"/>
          <p:nvPr/>
        </p:nvSpPr>
        <p:spPr>
          <a:xfrm>
            <a:off x="6674069" y="3752871"/>
            <a:ext cx="3589444" cy="1477328"/>
          </a:xfrm>
          <a:prstGeom prst="rect">
            <a:avLst/>
          </a:prstGeom>
          <a:noFill/>
        </p:spPr>
        <p:txBody>
          <a:bodyPr wrap="none" rtlCol="0">
            <a:spAutoFit/>
          </a:bodyPr>
          <a:lstStyle/>
          <a:p>
            <a:r>
              <a:rPr lang="en-US" altLang="zh-CN" dirty="0" smtClean="0"/>
              <a:t>Tips</a:t>
            </a:r>
          </a:p>
          <a:p>
            <a:endParaRPr lang="en-US" altLang="zh-CN" dirty="0"/>
          </a:p>
          <a:p>
            <a:r>
              <a:rPr lang="en-US" altLang="zh-CN" dirty="0" smtClean="0"/>
              <a:t>1.</a:t>
            </a:r>
            <a:r>
              <a:rPr lang="zh-CN" altLang="en-US" dirty="0" smtClean="0"/>
              <a:t>参考借鉴</a:t>
            </a:r>
            <a:endParaRPr lang="en-US" altLang="zh-CN" dirty="0" smtClean="0"/>
          </a:p>
          <a:p>
            <a:endParaRPr lang="en-US" altLang="zh-CN" dirty="0"/>
          </a:p>
          <a:p>
            <a:r>
              <a:rPr lang="en-US" altLang="zh-CN" dirty="0" smtClean="0"/>
              <a:t>2.</a:t>
            </a:r>
            <a:r>
              <a:rPr lang="zh-CN" altLang="en-US" dirty="0" smtClean="0"/>
              <a:t>设计的同时考虑技术上能否实现</a:t>
            </a:r>
            <a:endParaRPr lang="zh-CN" altLang="en-US" dirty="0"/>
          </a:p>
        </p:txBody>
      </p:sp>
    </p:spTree>
    <p:extLst>
      <p:ext uri="{BB962C8B-B14F-4D97-AF65-F5344CB8AC3E}">
        <p14:creationId xmlns:p14="http://schemas.microsoft.com/office/powerpoint/2010/main" val="40325767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908282" y="1533116"/>
            <a:ext cx="3136684" cy="830997"/>
          </a:xfrm>
          <a:prstGeom prst="rect">
            <a:avLst/>
          </a:prstGeom>
          <a:noFill/>
        </p:spPr>
        <p:txBody>
          <a:bodyPr wrap="square" rtlCol="0">
            <a:spAutoFit/>
          </a:bodyPr>
          <a:lstStyle/>
          <a:p>
            <a:pPr algn="dist"/>
            <a:r>
              <a:rPr lang="zh-CN" altLang="en-US" sz="4800" dirty="0" smtClean="0">
                <a:solidFill>
                  <a:srgbClr val="1C4885"/>
                </a:solidFill>
                <a:latin typeface="FZZhengHeiS-DB-GB" panose="02000000000000000000" pitchFamily="2" charset="0"/>
                <a:ea typeface="FZZhengHeiS-DB-GB" panose="02000000000000000000" pitchFamily="2" charset="0"/>
              </a:rPr>
              <a:t>产品设计</a:t>
            </a:r>
            <a:endParaRPr lang="zh-CN" altLang="en-US" sz="4800" dirty="0">
              <a:solidFill>
                <a:srgbClr val="1C4885"/>
              </a:solidFill>
              <a:latin typeface="FZZhengHeiS-DB-GB" panose="02000000000000000000" pitchFamily="2" charset="0"/>
              <a:ea typeface="FZZhengHeiS-DB-GB" panose="02000000000000000000" pitchFamily="2" charset="0"/>
            </a:endParaRPr>
          </a:p>
        </p:txBody>
      </p:sp>
      <p:sp>
        <p:nvSpPr>
          <p:cNvPr id="2" name="文本框 1"/>
          <p:cNvSpPr txBox="1"/>
          <p:nvPr/>
        </p:nvSpPr>
        <p:spPr>
          <a:xfrm>
            <a:off x="1908282" y="2974428"/>
            <a:ext cx="4801314" cy="923330"/>
          </a:xfrm>
          <a:prstGeom prst="rect">
            <a:avLst/>
          </a:prstGeom>
          <a:noFill/>
        </p:spPr>
        <p:txBody>
          <a:bodyPr wrap="none" rtlCol="0">
            <a:spAutoFit/>
          </a:bodyPr>
          <a:lstStyle/>
          <a:p>
            <a:r>
              <a:rPr lang="zh-CN" altLang="en-US" dirty="0" smtClean="0"/>
              <a:t>不仅要做功能</a:t>
            </a:r>
            <a:endParaRPr lang="en-US" altLang="zh-CN" dirty="0" smtClean="0"/>
          </a:p>
          <a:p>
            <a:endParaRPr lang="en-US" altLang="zh-CN" dirty="0"/>
          </a:p>
          <a:p>
            <a:r>
              <a:rPr lang="zh-CN" altLang="en-US" dirty="0" smtClean="0"/>
              <a:t>也要做内容：很多时候好的内容往往更加分。</a:t>
            </a:r>
            <a:endParaRPr lang="zh-CN" altLang="en-US" dirty="0"/>
          </a:p>
        </p:txBody>
      </p:sp>
      <p:sp>
        <p:nvSpPr>
          <p:cNvPr id="6" name="文本框 5"/>
          <p:cNvSpPr txBox="1"/>
          <p:nvPr/>
        </p:nvSpPr>
        <p:spPr>
          <a:xfrm>
            <a:off x="7157544" y="4151586"/>
            <a:ext cx="1569660" cy="923330"/>
          </a:xfrm>
          <a:prstGeom prst="rect">
            <a:avLst/>
          </a:prstGeom>
          <a:noFill/>
        </p:spPr>
        <p:txBody>
          <a:bodyPr wrap="none" rtlCol="0">
            <a:spAutoFit/>
          </a:bodyPr>
          <a:lstStyle/>
          <a:p>
            <a:r>
              <a:rPr lang="zh-CN" altLang="en-US" dirty="0" smtClean="0"/>
              <a:t>方便测试开发</a:t>
            </a:r>
            <a:endParaRPr lang="en-US" altLang="zh-CN" dirty="0" smtClean="0"/>
          </a:p>
          <a:p>
            <a:endParaRPr lang="en-US" altLang="zh-CN" dirty="0"/>
          </a:p>
          <a:p>
            <a:r>
              <a:rPr lang="zh-CN" altLang="en-US" dirty="0"/>
              <a:t>做</a:t>
            </a:r>
            <a:r>
              <a:rPr lang="zh-CN" altLang="en-US" dirty="0" smtClean="0"/>
              <a:t>数据很好看</a:t>
            </a:r>
            <a:endParaRPr lang="zh-CN" altLang="en-US" dirty="0"/>
          </a:p>
        </p:txBody>
      </p:sp>
    </p:spTree>
    <p:extLst>
      <p:ext uri="{BB962C8B-B14F-4D97-AF65-F5344CB8AC3E}">
        <p14:creationId xmlns:p14="http://schemas.microsoft.com/office/powerpoint/2010/main" val="25474967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908282" y="1533116"/>
            <a:ext cx="3136684" cy="830997"/>
          </a:xfrm>
          <a:prstGeom prst="rect">
            <a:avLst/>
          </a:prstGeom>
          <a:noFill/>
        </p:spPr>
        <p:txBody>
          <a:bodyPr wrap="square" rtlCol="0">
            <a:spAutoFit/>
          </a:bodyPr>
          <a:lstStyle/>
          <a:p>
            <a:pPr algn="dist"/>
            <a:r>
              <a:rPr lang="zh-CN" altLang="en-US" sz="4800" dirty="0" smtClean="0">
                <a:solidFill>
                  <a:srgbClr val="1C4885"/>
                </a:solidFill>
                <a:latin typeface="FZZhengHeiS-DB-GB" panose="02000000000000000000" pitchFamily="2" charset="0"/>
                <a:ea typeface="FZZhengHeiS-DB-GB" panose="02000000000000000000" pitchFamily="2" charset="0"/>
              </a:rPr>
              <a:t>产品开发</a:t>
            </a:r>
            <a:endParaRPr lang="zh-CN" altLang="en-US" sz="4800" dirty="0">
              <a:solidFill>
                <a:srgbClr val="1C4885"/>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1908282" y="2921875"/>
            <a:ext cx="3608680" cy="1754326"/>
          </a:xfrm>
          <a:prstGeom prst="rect">
            <a:avLst/>
          </a:prstGeom>
          <a:noFill/>
        </p:spPr>
        <p:txBody>
          <a:bodyPr wrap="none" rtlCol="0">
            <a:spAutoFit/>
          </a:bodyPr>
          <a:lstStyle/>
          <a:p>
            <a:r>
              <a:rPr lang="zh-CN" altLang="en-US" dirty="0" smtClean="0"/>
              <a:t>时间安排：建议大三寒假</a:t>
            </a:r>
            <a:endParaRPr lang="en-US" altLang="zh-CN" dirty="0" smtClean="0"/>
          </a:p>
          <a:p>
            <a:endParaRPr lang="en-US" altLang="zh-CN" dirty="0" smtClean="0"/>
          </a:p>
          <a:p>
            <a:r>
              <a:rPr lang="zh-CN" altLang="en-US" dirty="0" smtClean="0"/>
              <a:t>建议时长：</a:t>
            </a:r>
            <a:r>
              <a:rPr lang="en-US" altLang="zh-CN" dirty="0" smtClean="0"/>
              <a:t>6</a:t>
            </a:r>
            <a:r>
              <a:rPr lang="zh-CN" altLang="en-US" dirty="0" smtClean="0"/>
              <a:t>周</a:t>
            </a:r>
            <a:endParaRPr lang="en-US" altLang="zh-CN" dirty="0" smtClean="0"/>
          </a:p>
          <a:p>
            <a:endParaRPr lang="en-US" altLang="zh-CN" dirty="0"/>
          </a:p>
          <a:p>
            <a:pPr marL="342900" indent="-342900">
              <a:buFont typeface="+mj-lt"/>
              <a:buAutoNum type="arabicPeriod"/>
            </a:pPr>
            <a:r>
              <a:rPr lang="zh-CN" altLang="en-US" dirty="0" smtClean="0"/>
              <a:t>前</a:t>
            </a:r>
            <a:r>
              <a:rPr lang="en-US" altLang="zh-CN" dirty="0" smtClean="0"/>
              <a:t>4</a:t>
            </a:r>
            <a:r>
              <a:rPr lang="zh-CN" altLang="en-US" dirty="0" smtClean="0"/>
              <a:t>周重点开发</a:t>
            </a:r>
            <a:endParaRPr lang="en-US" altLang="zh-CN" dirty="0" smtClean="0"/>
          </a:p>
          <a:p>
            <a:pPr marL="342900" indent="-342900">
              <a:buFont typeface="+mj-lt"/>
              <a:buAutoNum type="arabicPeriod"/>
            </a:pPr>
            <a:r>
              <a:rPr lang="zh-CN" altLang="en-US" dirty="0" smtClean="0"/>
              <a:t>后</a:t>
            </a:r>
            <a:r>
              <a:rPr lang="en-US" altLang="zh-CN" dirty="0" smtClean="0"/>
              <a:t>2</a:t>
            </a:r>
            <a:r>
              <a:rPr lang="zh-CN" altLang="en-US" dirty="0" smtClean="0"/>
              <a:t>周代码完善</a:t>
            </a:r>
            <a:r>
              <a:rPr lang="en-US" altLang="zh-CN" dirty="0" smtClean="0"/>
              <a:t>+</a:t>
            </a:r>
            <a:r>
              <a:rPr lang="zh-CN" altLang="en-US" dirty="0" smtClean="0"/>
              <a:t>其他内容设计</a:t>
            </a:r>
            <a:endParaRPr lang="en-US" altLang="zh-CN" dirty="0"/>
          </a:p>
        </p:txBody>
      </p:sp>
      <p:sp>
        <p:nvSpPr>
          <p:cNvPr id="3" name="文本框 2"/>
          <p:cNvSpPr txBox="1"/>
          <p:nvPr/>
        </p:nvSpPr>
        <p:spPr>
          <a:xfrm>
            <a:off x="6758152" y="2690648"/>
            <a:ext cx="2262158" cy="369332"/>
          </a:xfrm>
          <a:prstGeom prst="rect">
            <a:avLst/>
          </a:prstGeom>
          <a:noFill/>
        </p:spPr>
        <p:txBody>
          <a:bodyPr wrap="none" rtlCol="0">
            <a:spAutoFit/>
          </a:bodyPr>
          <a:lstStyle/>
          <a:p>
            <a:r>
              <a:rPr lang="zh-CN" altLang="en-US" dirty="0" smtClean="0"/>
              <a:t>早一点儿不可以吗？</a:t>
            </a:r>
            <a:endParaRPr lang="zh-CN" altLang="en-US" dirty="0"/>
          </a:p>
        </p:txBody>
      </p:sp>
      <p:sp>
        <p:nvSpPr>
          <p:cNvPr id="4" name="文本框 3"/>
          <p:cNvSpPr txBox="1"/>
          <p:nvPr/>
        </p:nvSpPr>
        <p:spPr>
          <a:xfrm>
            <a:off x="7231117" y="3573517"/>
            <a:ext cx="1338828" cy="369332"/>
          </a:xfrm>
          <a:prstGeom prst="rect">
            <a:avLst/>
          </a:prstGeom>
          <a:noFill/>
        </p:spPr>
        <p:txBody>
          <a:bodyPr wrap="none" rtlCol="0">
            <a:spAutoFit/>
          </a:bodyPr>
          <a:lstStyle/>
          <a:p>
            <a:r>
              <a:rPr lang="zh-CN" altLang="en-US" dirty="0" smtClean="0"/>
              <a:t>技术不成熟</a:t>
            </a:r>
            <a:endParaRPr lang="zh-CN" altLang="en-US" dirty="0"/>
          </a:p>
        </p:txBody>
      </p:sp>
      <p:sp>
        <p:nvSpPr>
          <p:cNvPr id="8" name="文本框 7"/>
          <p:cNvSpPr txBox="1"/>
          <p:nvPr/>
        </p:nvSpPr>
        <p:spPr>
          <a:xfrm>
            <a:off x="9217572" y="3573517"/>
            <a:ext cx="1569660" cy="369332"/>
          </a:xfrm>
          <a:prstGeom prst="rect">
            <a:avLst/>
          </a:prstGeom>
          <a:noFill/>
        </p:spPr>
        <p:txBody>
          <a:bodyPr wrap="none" rtlCol="0">
            <a:spAutoFit/>
          </a:bodyPr>
          <a:lstStyle/>
          <a:p>
            <a:r>
              <a:rPr lang="zh-CN" altLang="en-US" dirty="0" smtClean="0"/>
              <a:t>没有项目经验</a:t>
            </a:r>
            <a:endParaRPr lang="zh-CN" altLang="en-US" dirty="0"/>
          </a:p>
        </p:txBody>
      </p:sp>
      <p:sp>
        <p:nvSpPr>
          <p:cNvPr id="9" name="文本框 8"/>
          <p:cNvSpPr txBox="1"/>
          <p:nvPr/>
        </p:nvSpPr>
        <p:spPr>
          <a:xfrm>
            <a:off x="7819697" y="4277710"/>
            <a:ext cx="2031325" cy="369332"/>
          </a:xfrm>
          <a:prstGeom prst="rect">
            <a:avLst/>
          </a:prstGeom>
          <a:noFill/>
        </p:spPr>
        <p:txBody>
          <a:bodyPr wrap="none" rtlCol="0">
            <a:spAutoFit/>
          </a:bodyPr>
          <a:lstStyle/>
          <a:p>
            <a:r>
              <a:rPr lang="zh-CN" altLang="en-US" dirty="0" smtClean="0"/>
              <a:t>关系形数据库受限</a:t>
            </a:r>
            <a:endParaRPr lang="zh-CN" altLang="en-US" dirty="0"/>
          </a:p>
        </p:txBody>
      </p:sp>
      <p:sp>
        <p:nvSpPr>
          <p:cNvPr id="11" name="文本框 10"/>
          <p:cNvSpPr txBox="1"/>
          <p:nvPr/>
        </p:nvSpPr>
        <p:spPr>
          <a:xfrm>
            <a:off x="6758152" y="4981903"/>
            <a:ext cx="1800493" cy="369332"/>
          </a:xfrm>
          <a:prstGeom prst="rect">
            <a:avLst/>
          </a:prstGeom>
          <a:noFill/>
        </p:spPr>
        <p:txBody>
          <a:bodyPr wrap="none" rtlCol="0">
            <a:spAutoFit/>
          </a:bodyPr>
          <a:lstStyle/>
          <a:p>
            <a:r>
              <a:rPr lang="zh-CN" altLang="en-US" dirty="0" smtClean="0"/>
              <a:t>中期报告问题？</a:t>
            </a:r>
            <a:endParaRPr lang="zh-CN" altLang="en-US" dirty="0"/>
          </a:p>
        </p:txBody>
      </p:sp>
    </p:spTree>
    <p:extLst>
      <p:ext uri="{BB962C8B-B14F-4D97-AF65-F5344CB8AC3E}">
        <p14:creationId xmlns:p14="http://schemas.microsoft.com/office/powerpoint/2010/main" val="3011432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P spid="9"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908282" y="1533116"/>
            <a:ext cx="3136684" cy="830997"/>
          </a:xfrm>
          <a:prstGeom prst="rect">
            <a:avLst/>
          </a:prstGeom>
          <a:noFill/>
        </p:spPr>
        <p:txBody>
          <a:bodyPr wrap="square" rtlCol="0">
            <a:spAutoFit/>
          </a:bodyPr>
          <a:lstStyle/>
          <a:p>
            <a:pPr algn="dist"/>
            <a:r>
              <a:rPr lang="zh-CN" altLang="en-US" sz="4800" dirty="0" smtClean="0">
                <a:solidFill>
                  <a:srgbClr val="1C4885"/>
                </a:solidFill>
                <a:latin typeface="FZZhengHeiS-DB-GB" panose="02000000000000000000" pitchFamily="2" charset="0"/>
                <a:ea typeface="FZZhengHeiS-DB-GB" panose="02000000000000000000" pitchFamily="2" charset="0"/>
              </a:rPr>
              <a:t>结项报告</a:t>
            </a:r>
            <a:endParaRPr lang="zh-CN" altLang="en-US" sz="4800" dirty="0">
              <a:solidFill>
                <a:srgbClr val="1C4885"/>
              </a:solidFill>
              <a:latin typeface="FZZhengHeiS-DB-GB" panose="02000000000000000000" pitchFamily="2" charset="0"/>
              <a:ea typeface="FZZhengHeiS-DB-GB" panose="02000000000000000000" pitchFamily="2" charset="0"/>
            </a:endParaRPr>
          </a:p>
        </p:txBody>
      </p:sp>
      <p:sp>
        <p:nvSpPr>
          <p:cNvPr id="2" name="文本框 1"/>
          <p:cNvSpPr txBox="1"/>
          <p:nvPr/>
        </p:nvSpPr>
        <p:spPr>
          <a:xfrm>
            <a:off x="1908282" y="2974428"/>
            <a:ext cx="5384807" cy="2031325"/>
          </a:xfrm>
          <a:prstGeom prst="rect">
            <a:avLst/>
          </a:prstGeom>
          <a:noFill/>
        </p:spPr>
        <p:txBody>
          <a:bodyPr wrap="none" rtlCol="0">
            <a:spAutoFit/>
          </a:bodyPr>
          <a:lstStyle/>
          <a:p>
            <a:r>
              <a:rPr lang="zh-CN" altLang="en-US" dirty="0" smtClean="0"/>
              <a:t>时间安排：次年</a:t>
            </a:r>
            <a:r>
              <a:rPr lang="en-US" altLang="zh-CN" dirty="0" smtClean="0"/>
              <a:t>4</a:t>
            </a:r>
            <a:r>
              <a:rPr lang="zh-CN" altLang="en-US" dirty="0" smtClean="0"/>
              <a:t>月（突然通知，时间段，任务重）</a:t>
            </a:r>
            <a:endParaRPr lang="en-US" altLang="zh-CN" dirty="0" smtClean="0"/>
          </a:p>
          <a:p>
            <a:endParaRPr lang="en-US" altLang="zh-CN" dirty="0"/>
          </a:p>
          <a:p>
            <a:r>
              <a:rPr lang="zh-CN" altLang="en-US" dirty="0" smtClean="0"/>
              <a:t>结项报告建议：</a:t>
            </a:r>
            <a:endParaRPr lang="en-US" altLang="zh-CN" dirty="0" smtClean="0"/>
          </a:p>
          <a:p>
            <a:endParaRPr lang="en-US" altLang="zh-CN" dirty="0"/>
          </a:p>
          <a:p>
            <a:r>
              <a:rPr lang="en-US" altLang="zh-CN" dirty="0" smtClean="0"/>
              <a:t>1.</a:t>
            </a:r>
            <a:r>
              <a:rPr lang="zh-CN" altLang="en-US" dirty="0" smtClean="0"/>
              <a:t>考虑受众</a:t>
            </a:r>
            <a:endParaRPr lang="en-US" altLang="zh-CN" dirty="0" smtClean="0"/>
          </a:p>
          <a:p>
            <a:endParaRPr lang="en-US" altLang="zh-CN" dirty="0"/>
          </a:p>
          <a:p>
            <a:r>
              <a:rPr lang="en-US" altLang="zh-CN" dirty="0" smtClean="0"/>
              <a:t>2.</a:t>
            </a:r>
            <a:r>
              <a:rPr lang="zh-CN" altLang="en-US" dirty="0" smtClean="0"/>
              <a:t>平时注意拍照（开会的照片）</a:t>
            </a:r>
            <a:endParaRPr lang="en-US" altLang="zh-CN" dirty="0" smtClean="0"/>
          </a:p>
        </p:txBody>
      </p:sp>
      <p:sp>
        <p:nvSpPr>
          <p:cNvPr id="5" name="文本框 4"/>
          <p:cNvSpPr txBox="1"/>
          <p:nvPr/>
        </p:nvSpPr>
        <p:spPr>
          <a:xfrm>
            <a:off x="6758152" y="4981903"/>
            <a:ext cx="184731" cy="369332"/>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1596885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816206" y="3251487"/>
            <a:ext cx="6754146" cy="830997"/>
          </a:xfrm>
          <a:prstGeom prst="rect">
            <a:avLst/>
          </a:prstGeom>
          <a:noFill/>
        </p:spPr>
        <p:txBody>
          <a:bodyPr wrap="square" rtlCol="0">
            <a:spAutoFit/>
          </a:bodyPr>
          <a:lstStyle/>
          <a:p>
            <a:pPr algn="ctr"/>
            <a:r>
              <a:rPr lang="zh-CN" altLang="en-US" sz="4800" dirty="0" smtClean="0">
                <a:solidFill>
                  <a:srgbClr val="1C4885"/>
                </a:solidFill>
                <a:latin typeface="FZZhengHeiS-DB-GB" panose="02000000000000000000" pitchFamily="2" charset="0"/>
                <a:ea typeface="FZZhengHeiS-DB-GB" panose="02000000000000000000" pitchFamily="2" charset="0"/>
              </a:rPr>
              <a:t>感谢观赏</a:t>
            </a:r>
            <a:endParaRPr lang="zh-CN" altLang="en-US" sz="4800" dirty="0">
              <a:solidFill>
                <a:srgbClr val="1C4885"/>
              </a:solidFill>
              <a:latin typeface="FZZhengHeiS-DB-GB" panose="02000000000000000000" pitchFamily="2" charset="0"/>
              <a:ea typeface="FZZhengHeiS-DB-GB" panose="02000000000000000000" pitchFamily="2" charset="0"/>
            </a:endParaRPr>
          </a:p>
        </p:txBody>
      </p:sp>
      <p:sp>
        <p:nvSpPr>
          <p:cNvPr id="10" name="文本框 9"/>
          <p:cNvSpPr txBox="1"/>
          <p:nvPr/>
        </p:nvSpPr>
        <p:spPr>
          <a:xfrm>
            <a:off x="2454294" y="2067262"/>
            <a:ext cx="2723823" cy="369332"/>
          </a:xfrm>
          <a:prstGeom prst="rect">
            <a:avLst/>
          </a:prstGeom>
          <a:noFill/>
        </p:spPr>
        <p:txBody>
          <a:bodyPr wrap="none" rtlCol="0">
            <a:spAutoFit/>
          </a:bodyPr>
          <a:lstStyle/>
          <a:p>
            <a:r>
              <a:rPr lang="zh-CN" altLang="en-US" dirty="0" smtClean="0"/>
              <a:t>人之所以能，是相信能。</a:t>
            </a:r>
            <a:endParaRPr lang="zh-CN" altLang="en-US" dirty="0"/>
          </a:p>
        </p:txBody>
      </p:sp>
    </p:spTree>
    <p:extLst>
      <p:ext uri="{BB962C8B-B14F-4D97-AF65-F5344CB8AC3E}">
        <p14:creationId xmlns:p14="http://schemas.microsoft.com/office/powerpoint/2010/main" val="57088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smtClean="0">
                <a:solidFill>
                  <a:srgbClr val="1C4885"/>
                </a:solidFill>
                <a:latin typeface="FZZhengHeiS-DB-GB" panose="02000000000000000000" pitchFamily="2" charset="0"/>
                <a:ea typeface="FZZhengHeiS-DB-GB" panose="02000000000000000000" pitchFamily="2" charset="0"/>
              </a:rPr>
              <a:t>引子</a:t>
            </a:r>
            <a:endParaRPr lang="zh-CN" altLang="en-US" sz="4800" dirty="0">
              <a:solidFill>
                <a:srgbClr val="1C4885"/>
              </a:solidFill>
              <a:latin typeface="FZZhengHeiS-DB-GB" panose="02000000000000000000" pitchFamily="2" charset="0"/>
              <a:ea typeface="FZZhengHeiS-DB-GB" panose="02000000000000000000" pitchFamily="2" charset="0"/>
            </a:endParaRPr>
          </a:p>
        </p:txBody>
      </p:sp>
      <p:sp>
        <p:nvSpPr>
          <p:cNvPr id="9" name="椭圆 8"/>
          <p:cNvSpPr/>
          <p:nvPr/>
        </p:nvSpPr>
        <p:spPr>
          <a:xfrm>
            <a:off x="1908283"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01</a:t>
            </a:r>
            <a:endParaRPr lang="zh-CN" altLang="en-US" sz="1200" b="1" dirty="0">
              <a:solidFill>
                <a:schemeClr val="bg1"/>
              </a:solidFill>
              <a:latin typeface="FuturaBookC" charset="-52"/>
            </a:endParaRPr>
          </a:p>
        </p:txBody>
      </p:sp>
      <p:sp>
        <p:nvSpPr>
          <p:cNvPr id="10" name="文本框 9"/>
          <p:cNvSpPr txBox="1"/>
          <p:nvPr/>
        </p:nvSpPr>
        <p:spPr>
          <a:xfrm>
            <a:off x="2729547" y="3198166"/>
            <a:ext cx="3701845" cy="461665"/>
          </a:xfrm>
          <a:prstGeom prst="rect">
            <a:avLst/>
          </a:prstGeom>
          <a:noFill/>
        </p:spPr>
        <p:txBody>
          <a:bodyPr wrap="square" rtlCol="0">
            <a:spAutoFit/>
          </a:bodyPr>
          <a:lstStyle/>
          <a:p>
            <a:pPr algn="just"/>
            <a:r>
              <a:rPr lang="zh-CN" altLang="en-US" sz="2400" dirty="0" smtClean="0">
                <a:latin typeface="FZZhengHeiS-DB-GB" panose="02000000000000000000" pitchFamily="2" charset="0"/>
                <a:ea typeface="FZZhengHeiS-DB-GB" panose="02000000000000000000" pitchFamily="2" charset="0"/>
              </a:rPr>
              <a:t>自我介绍</a:t>
            </a:r>
            <a:endParaRPr lang="zh-CN" altLang="en-US" sz="2400" dirty="0">
              <a:latin typeface="FZZhengHeiS-DB-GB" panose="02000000000000000000" pitchFamily="2" charset="0"/>
              <a:ea typeface="FZZhengHeiS-DB-GB" panose="02000000000000000000" pitchFamily="2" charset="0"/>
            </a:endParaRPr>
          </a:p>
        </p:txBody>
      </p:sp>
      <p:sp>
        <p:nvSpPr>
          <p:cNvPr id="12" name="椭圆 11"/>
          <p:cNvSpPr/>
          <p:nvPr/>
        </p:nvSpPr>
        <p:spPr>
          <a:xfrm>
            <a:off x="1923358" y="4310693"/>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02</a:t>
            </a:r>
            <a:endParaRPr lang="zh-CN" altLang="en-US" sz="1200" b="1" dirty="0">
              <a:solidFill>
                <a:schemeClr val="bg1"/>
              </a:solidFill>
              <a:latin typeface="FuturaBookC" charset="-52"/>
            </a:endParaRPr>
          </a:p>
        </p:txBody>
      </p:sp>
      <p:sp>
        <p:nvSpPr>
          <p:cNvPr id="13" name="文本框 12"/>
          <p:cNvSpPr txBox="1"/>
          <p:nvPr/>
        </p:nvSpPr>
        <p:spPr>
          <a:xfrm>
            <a:off x="2761595" y="4387717"/>
            <a:ext cx="3701845" cy="461665"/>
          </a:xfrm>
          <a:prstGeom prst="rect">
            <a:avLst/>
          </a:prstGeom>
          <a:noFill/>
        </p:spPr>
        <p:txBody>
          <a:bodyPr wrap="square" rtlCol="0">
            <a:spAutoFit/>
          </a:bodyPr>
          <a:lstStyle/>
          <a:p>
            <a:pPr algn="just"/>
            <a:r>
              <a:rPr lang="zh-CN" altLang="en-US" sz="2400" dirty="0" smtClean="0">
                <a:latin typeface="FZZhengHeiS-DB-GB" panose="02000000000000000000" pitchFamily="2" charset="0"/>
                <a:ea typeface="FZZhengHeiS-DB-GB" panose="02000000000000000000" pitchFamily="2" charset="0"/>
              </a:rPr>
              <a:t>项目概述</a:t>
            </a:r>
            <a:endParaRPr lang="zh-CN" altLang="en-US" sz="2400" dirty="0">
              <a:latin typeface="FZZhengHeiS-DB-GB" panose="02000000000000000000" pitchFamily="2" charset="0"/>
              <a:ea typeface="FZZhengHeiS-DB-GB" panose="02000000000000000000" pitchFamily="2" charset="0"/>
            </a:endParaRPr>
          </a:p>
        </p:txBody>
      </p:sp>
      <p:pic>
        <p:nvPicPr>
          <p:cNvPr id="21" name="图片 20"/>
          <p:cNvPicPr/>
          <p:nvPr/>
        </p:nvPicPr>
        <p:blipFill>
          <a:blip r:embed="rId3"/>
          <a:stretch>
            <a:fillRect/>
          </a:stretch>
        </p:blipFill>
        <p:spPr>
          <a:xfrm>
            <a:off x="5138495" y="2364113"/>
            <a:ext cx="5746115" cy="3095625"/>
          </a:xfrm>
          <a:prstGeom prst="rect">
            <a:avLst/>
          </a:prstGeom>
        </p:spPr>
      </p:pic>
    </p:spTree>
    <p:extLst>
      <p:ext uri="{BB962C8B-B14F-4D97-AF65-F5344CB8AC3E}">
        <p14:creationId xmlns:p14="http://schemas.microsoft.com/office/powerpoint/2010/main" val="2602993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smtClean="0">
                <a:solidFill>
                  <a:srgbClr val="1C4885"/>
                </a:solidFill>
                <a:latin typeface="FZZhengHeiS-DB-GB" panose="02000000000000000000" pitchFamily="2" charset="0"/>
                <a:ea typeface="FZZhengHeiS-DB-GB" panose="02000000000000000000" pitchFamily="2" charset="0"/>
              </a:rPr>
              <a:t>组队</a:t>
            </a:r>
            <a:endParaRPr lang="zh-CN" altLang="en-US" sz="4800" dirty="0">
              <a:solidFill>
                <a:srgbClr val="1C4885"/>
              </a:solidFill>
              <a:latin typeface="FZZhengHeiS-DB-GB" panose="02000000000000000000" pitchFamily="2" charset="0"/>
              <a:ea typeface="FZZhengHeiS-DB-GB" panose="02000000000000000000" pitchFamily="2" charset="0"/>
            </a:endParaRPr>
          </a:p>
        </p:txBody>
      </p:sp>
      <p:sp>
        <p:nvSpPr>
          <p:cNvPr id="9" name="椭圆 8"/>
          <p:cNvSpPr/>
          <p:nvPr/>
        </p:nvSpPr>
        <p:spPr>
          <a:xfrm>
            <a:off x="1908283"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01</a:t>
            </a:r>
            <a:endParaRPr lang="zh-CN" altLang="en-US" sz="1200" b="1" dirty="0">
              <a:solidFill>
                <a:schemeClr val="bg1"/>
              </a:solidFill>
              <a:latin typeface="FuturaBookC" charset="-52"/>
            </a:endParaRPr>
          </a:p>
        </p:txBody>
      </p:sp>
      <p:sp>
        <p:nvSpPr>
          <p:cNvPr id="10" name="文本框 9"/>
          <p:cNvSpPr txBox="1"/>
          <p:nvPr/>
        </p:nvSpPr>
        <p:spPr>
          <a:xfrm>
            <a:off x="2729547" y="3198166"/>
            <a:ext cx="3701845" cy="461665"/>
          </a:xfrm>
          <a:prstGeom prst="rect">
            <a:avLst/>
          </a:prstGeom>
          <a:noFill/>
        </p:spPr>
        <p:txBody>
          <a:bodyPr wrap="square" rtlCol="0">
            <a:spAutoFit/>
          </a:bodyPr>
          <a:lstStyle/>
          <a:p>
            <a:pPr algn="just"/>
            <a:r>
              <a:rPr lang="zh-CN" altLang="en-US" sz="2400" dirty="0" smtClean="0">
                <a:latin typeface="FZZhengHeiS-DB-GB" panose="02000000000000000000" pitchFamily="2" charset="0"/>
                <a:ea typeface="FZZhengHeiS-DB-GB" panose="02000000000000000000" pitchFamily="2" charset="0"/>
              </a:rPr>
              <a:t>和谁组队？</a:t>
            </a:r>
            <a:endParaRPr lang="zh-CN" altLang="en-US" sz="2400" dirty="0">
              <a:latin typeface="FZZhengHeiS-DB-GB" panose="02000000000000000000" pitchFamily="2" charset="0"/>
              <a:ea typeface="FZZhengHeiS-DB-GB" panose="02000000000000000000" pitchFamily="2" charset="0"/>
            </a:endParaRPr>
          </a:p>
        </p:txBody>
      </p:sp>
      <p:sp>
        <p:nvSpPr>
          <p:cNvPr id="12" name="椭圆 11"/>
          <p:cNvSpPr/>
          <p:nvPr/>
        </p:nvSpPr>
        <p:spPr>
          <a:xfrm>
            <a:off x="1923358" y="4310693"/>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02</a:t>
            </a:r>
            <a:endParaRPr lang="zh-CN" altLang="en-US" sz="1200" b="1" dirty="0">
              <a:solidFill>
                <a:schemeClr val="bg1"/>
              </a:solidFill>
              <a:latin typeface="FuturaBookC" charset="-52"/>
            </a:endParaRPr>
          </a:p>
        </p:txBody>
      </p:sp>
      <p:sp>
        <p:nvSpPr>
          <p:cNvPr id="13" name="文本框 12"/>
          <p:cNvSpPr txBox="1"/>
          <p:nvPr/>
        </p:nvSpPr>
        <p:spPr>
          <a:xfrm>
            <a:off x="2761595" y="4387717"/>
            <a:ext cx="3701845" cy="461665"/>
          </a:xfrm>
          <a:prstGeom prst="rect">
            <a:avLst/>
          </a:prstGeom>
          <a:noFill/>
        </p:spPr>
        <p:txBody>
          <a:bodyPr wrap="square" rtlCol="0">
            <a:spAutoFit/>
          </a:bodyPr>
          <a:lstStyle/>
          <a:p>
            <a:pPr algn="just"/>
            <a:r>
              <a:rPr lang="zh-CN" altLang="en-US" sz="2400" dirty="0" smtClean="0">
                <a:latin typeface="FZZhengHeiS-DB-GB" panose="02000000000000000000" pitchFamily="2" charset="0"/>
                <a:ea typeface="FZZhengHeiS-DB-GB" panose="02000000000000000000" pitchFamily="2" charset="0"/>
              </a:rPr>
              <a:t>选导师？</a:t>
            </a:r>
            <a:endParaRPr lang="zh-CN" altLang="en-US" sz="2400" dirty="0">
              <a:latin typeface="FZZhengHeiS-DB-GB" panose="02000000000000000000" pitchFamily="2" charset="0"/>
              <a:ea typeface="FZZhengHeiS-DB-GB" panose="02000000000000000000" pitchFamily="2" charset="0"/>
            </a:endParaRPr>
          </a:p>
        </p:txBody>
      </p:sp>
      <p:sp>
        <p:nvSpPr>
          <p:cNvPr id="2" name="文本框 1"/>
          <p:cNvSpPr txBox="1"/>
          <p:nvPr/>
        </p:nvSpPr>
        <p:spPr>
          <a:xfrm>
            <a:off x="5044966" y="1763948"/>
            <a:ext cx="3017173" cy="369332"/>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rtlCol="0">
            <a:spAutoFit/>
          </a:bodyPr>
          <a:lstStyle/>
          <a:p>
            <a:r>
              <a:rPr lang="zh-CN" altLang="en-US" dirty="0"/>
              <a:t>好的团队才能做出好的产品 </a:t>
            </a:r>
          </a:p>
        </p:txBody>
      </p:sp>
      <p:sp>
        <p:nvSpPr>
          <p:cNvPr id="3" name="文本框 2"/>
          <p:cNvSpPr txBox="1"/>
          <p:nvPr/>
        </p:nvSpPr>
        <p:spPr>
          <a:xfrm>
            <a:off x="5496910" y="3198166"/>
            <a:ext cx="1107996" cy="369332"/>
          </a:xfrm>
          <a:prstGeom prst="rect">
            <a:avLst/>
          </a:prstGeom>
          <a:noFill/>
        </p:spPr>
        <p:txBody>
          <a:bodyPr wrap="none" rtlCol="0">
            <a:spAutoFit/>
          </a:bodyPr>
          <a:lstStyle/>
          <a:p>
            <a:r>
              <a:rPr lang="zh-CN" altLang="en-US" dirty="0" smtClean="0"/>
              <a:t>会技术？</a:t>
            </a:r>
            <a:endParaRPr lang="zh-CN" altLang="en-US" dirty="0"/>
          </a:p>
        </p:txBody>
      </p:sp>
      <p:sp>
        <p:nvSpPr>
          <p:cNvPr id="8" name="文本框 7"/>
          <p:cNvSpPr txBox="1"/>
          <p:nvPr/>
        </p:nvSpPr>
        <p:spPr>
          <a:xfrm>
            <a:off x="6604906" y="3836276"/>
            <a:ext cx="1338828" cy="369332"/>
          </a:xfrm>
          <a:prstGeom prst="rect">
            <a:avLst/>
          </a:prstGeom>
          <a:noFill/>
        </p:spPr>
        <p:txBody>
          <a:bodyPr wrap="none" rtlCol="0">
            <a:spAutoFit/>
          </a:bodyPr>
          <a:lstStyle/>
          <a:p>
            <a:r>
              <a:rPr lang="zh-CN" altLang="en-US" dirty="0" smtClean="0"/>
              <a:t>分工问题？</a:t>
            </a:r>
            <a:endParaRPr lang="zh-CN" altLang="en-US" dirty="0"/>
          </a:p>
        </p:txBody>
      </p:sp>
      <p:sp>
        <p:nvSpPr>
          <p:cNvPr id="11" name="文本框 10"/>
          <p:cNvSpPr txBox="1"/>
          <p:nvPr/>
        </p:nvSpPr>
        <p:spPr>
          <a:xfrm>
            <a:off x="7641021" y="3382832"/>
            <a:ext cx="1569660" cy="369332"/>
          </a:xfrm>
          <a:prstGeom prst="rect">
            <a:avLst/>
          </a:prstGeom>
          <a:noFill/>
        </p:spPr>
        <p:txBody>
          <a:bodyPr wrap="none" rtlCol="0">
            <a:spAutoFit/>
          </a:bodyPr>
          <a:lstStyle/>
          <a:p>
            <a:r>
              <a:rPr lang="zh-CN" altLang="en-US" dirty="0" smtClean="0"/>
              <a:t>最终代码量？</a:t>
            </a:r>
            <a:endParaRPr lang="zh-CN" altLang="en-US" dirty="0"/>
          </a:p>
        </p:txBody>
      </p:sp>
      <p:sp>
        <p:nvSpPr>
          <p:cNvPr id="14" name="文本框 13"/>
          <p:cNvSpPr txBox="1"/>
          <p:nvPr/>
        </p:nvSpPr>
        <p:spPr>
          <a:xfrm>
            <a:off x="5044966" y="4849382"/>
            <a:ext cx="1338828" cy="369332"/>
          </a:xfrm>
          <a:prstGeom prst="rect">
            <a:avLst/>
          </a:prstGeom>
          <a:noFill/>
        </p:spPr>
        <p:txBody>
          <a:bodyPr wrap="none" rtlCol="0">
            <a:spAutoFit/>
          </a:bodyPr>
          <a:lstStyle/>
          <a:p>
            <a:r>
              <a:rPr lang="zh-CN" altLang="en-US" dirty="0" smtClean="0"/>
              <a:t>选题对口？</a:t>
            </a:r>
            <a:endParaRPr lang="zh-CN" altLang="en-US" dirty="0"/>
          </a:p>
        </p:txBody>
      </p:sp>
      <p:sp>
        <p:nvSpPr>
          <p:cNvPr id="15" name="文本框 14"/>
          <p:cNvSpPr txBox="1"/>
          <p:nvPr/>
        </p:nvSpPr>
        <p:spPr>
          <a:xfrm>
            <a:off x="7126014" y="4954467"/>
            <a:ext cx="2954655" cy="369332"/>
          </a:xfrm>
          <a:prstGeom prst="rect">
            <a:avLst/>
          </a:prstGeom>
          <a:noFill/>
        </p:spPr>
        <p:txBody>
          <a:bodyPr wrap="none" rtlCol="0">
            <a:spAutoFit/>
          </a:bodyPr>
          <a:lstStyle/>
          <a:p>
            <a:r>
              <a:rPr lang="zh-CN" altLang="en-US" dirty="0"/>
              <a:t>不</a:t>
            </a:r>
            <a:r>
              <a:rPr lang="zh-CN" altLang="en-US" dirty="0" smtClean="0"/>
              <a:t>懂技术的老师可以找吗</a:t>
            </a:r>
            <a:r>
              <a:rPr lang="zh-CN" altLang="en-US" dirty="0"/>
              <a:t>？</a:t>
            </a:r>
          </a:p>
        </p:txBody>
      </p:sp>
    </p:spTree>
    <p:extLst>
      <p:ext uri="{BB962C8B-B14F-4D97-AF65-F5344CB8AC3E}">
        <p14:creationId xmlns:p14="http://schemas.microsoft.com/office/powerpoint/2010/main" val="1189341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2" grpId="0" animBg="1"/>
      <p:bldP spid="13" grpId="0"/>
      <p:bldP spid="3" grpId="0"/>
      <p:bldP spid="8" grpId="0"/>
      <p:bldP spid="11"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smtClean="0">
                <a:solidFill>
                  <a:srgbClr val="1C4885"/>
                </a:solidFill>
                <a:latin typeface="FZZhengHeiS-DB-GB" panose="02000000000000000000" pitchFamily="2" charset="0"/>
                <a:ea typeface="FZZhengHeiS-DB-GB" panose="02000000000000000000" pitchFamily="2" charset="0"/>
              </a:rPr>
              <a:t>选题</a:t>
            </a:r>
            <a:endParaRPr lang="zh-CN" altLang="en-US" sz="4800" dirty="0">
              <a:solidFill>
                <a:srgbClr val="1C4885"/>
              </a:solidFill>
              <a:latin typeface="FZZhengHeiS-DB-GB" panose="02000000000000000000" pitchFamily="2" charset="0"/>
              <a:ea typeface="FZZhengHeiS-DB-GB" panose="02000000000000000000" pitchFamily="2" charset="0"/>
            </a:endParaRPr>
          </a:p>
        </p:txBody>
      </p:sp>
      <p:sp>
        <p:nvSpPr>
          <p:cNvPr id="4" name="文本框 3"/>
          <p:cNvSpPr txBox="1"/>
          <p:nvPr/>
        </p:nvSpPr>
        <p:spPr>
          <a:xfrm>
            <a:off x="4870696" y="1763948"/>
            <a:ext cx="3185487" cy="369332"/>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rtlCol="0">
            <a:spAutoFit/>
          </a:bodyPr>
          <a:lstStyle/>
          <a:p>
            <a:r>
              <a:rPr lang="zh-CN" altLang="en-US" dirty="0" smtClean="0"/>
              <a:t>从产品的设计的角度进行选题</a:t>
            </a:r>
            <a:endParaRPr lang="zh-CN" altLang="en-US" dirty="0"/>
          </a:p>
        </p:txBody>
      </p:sp>
      <p:sp>
        <p:nvSpPr>
          <p:cNvPr id="5" name="文本框 4"/>
          <p:cNvSpPr txBox="1"/>
          <p:nvPr/>
        </p:nvSpPr>
        <p:spPr>
          <a:xfrm>
            <a:off x="1908282" y="2932387"/>
            <a:ext cx="3416320" cy="9233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r>
              <a:rPr lang="zh-CN" altLang="en-US" dirty="0"/>
              <a:t>多媒体融合的冬奥术语学习</a:t>
            </a:r>
            <a:r>
              <a:rPr lang="zh-CN" altLang="en-US" dirty="0" smtClean="0"/>
              <a:t>平台</a:t>
            </a:r>
            <a:endParaRPr lang="zh-CN" altLang="en-US" dirty="0"/>
          </a:p>
          <a:p>
            <a:r>
              <a:rPr lang="zh-CN" altLang="en-US" dirty="0"/>
              <a:t>译者翻译练习与协作</a:t>
            </a:r>
            <a:r>
              <a:rPr lang="zh-CN" altLang="en-US" dirty="0" smtClean="0"/>
              <a:t>平台</a:t>
            </a:r>
            <a:endParaRPr lang="en-US" altLang="zh-CN" dirty="0" smtClean="0"/>
          </a:p>
          <a:p>
            <a:r>
              <a:rPr lang="zh-CN" altLang="en-US" dirty="0" smtClean="0"/>
              <a:t>二</a:t>
            </a:r>
            <a:r>
              <a:rPr lang="zh-CN" altLang="en-US" dirty="0"/>
              <a:t>手书买卖</a:t>
            </a:r>
            <a:r>
              <a:rPr lang="zh-CN" altLang="en-US" dirty="0" smtClean="0"/>
              <a:t>平台</a:t>
            </a:r>
            <a:endParaRPr lang="zh-CN" altLang="en-US" dirty="0"/>
          </a:p>
        </p:txBody>
      </p:sp>
      <p:sp>
        <p:nvSpPr>
          <p:cNvPr id="6" name="文本框 5"/>
          <p:cNvSpPr txBox="1"/>
          <p:nvPr/>
        </p:nvSpPr>
        <p:spPr>
          <a:xfrm>
            <a:off x="6809688" y="3855717"/>
            <a:ext cx="2492990" cy="369332"/>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none" rtlCol="0">
            <a:spAutoFit/>
          </a:bodyPr>
          <a:lstStyle/>
          <a:p>
            <a:r>
              <a:rPr lang="zh-CN" altLang="en-US" dirty="0"/>
              <a:t>你</a:t>
            </a:r>
            <a:r>
              <a:rPr lang="zh-CN" altLang="en-US" dirty="0" smtClean="0"/>
              <a:t>觉得哪个更吸引你？</a:t>
            </a:r>
            <a:endParaRPr lang="zh-CN" altLang="en-US" dirty="0"/>
          </a:p>
        </p:txBody>
      </p:sp>
    </p:spTree>
    <p:extLst>
      <p:ext uri="{BB962C8B-B14F-4D97-AF65-F5344CB8AC3E}">
        <p14:creationId xmlns:p14="http://schemas.microsoft.com/office/powerpoint/2010/main" val="27197876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smtClean="0">
                <a:solidFill>
                  <a:srgbClr val="1C4885"/>
                </a:solidFill>
                <a:latin typeface="FZZhengHeiS-DB-GB" panose="02000000000000000000" pitchFamily="2" charset="0"/>
                <a:ea typeface="FZZhengHeiS-DB-GB" panose="02000000000000000000" pitchFamily="2" charset="0"/>
              </a:rPr>
              <a:t>选题</a:t>
            </a:r>
            <a:endParaRPr lang="zh-CN" altLang="en-US" sz="4800" dirty="0">
              <a:solidFill>
                <a:srgbClr val="1C4885"/>
              </a:solidFill>
              <a:latin typeface="FZZhengHeiS-DB-GB" panose="02000000000000000000" pitchFamily="2" charset="0"/>
              <a:ea typeface="FZZhengHeiS-DB-GB" panose="02000000000000000000" pitchFamily="2" charset="0"/>
            </a:endParaRPr>
          </a:p>
        </p:txBody>
      </p:sp>
      <p:sp>
        <p:nvSpPr>
          <p:cNvPr id="4" name="文本框 3"/>
          <p:cNvSpPr txBox="1"/>
          <p:nvPr/>
        </p:nvSpPr>
        <p:spPr>
          <a:xfrm>
            <a:off x="3565852" y="700236"/>
            <a:ext cx="3278462" cy="369332"/>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rtlCol="0">
            <a:spAutoFit/>
          </a:bodyPr>
          <a:lstStyle/>
          <a:p>
            <a:r>
              <a:rPr lang="zh-CN" altLang="en-US" dirty="0" smtClean="0"/>
              <a:t>从产品的设计的角度进行思考</a:t>
            </a:r>
            <a:endParaRPr lang="zh-CN" altLang="en-US" dirty="0"/>
          </a:p>
        </p:txBody>
      </p:sp>
      <p:sp>
        <p:nvSpPr>
          <p:cNvPr id="5" name="文本框 4"/>
          <p:cNvSpPr txBox="1"/>
          <p:nvPr/>
        </p:nvSpPr>
        <p:spPr>
          <a:xfrm>
            <a:off x="1908282" y="2921877"/>
            <a:ext cx="4339650" cy="9233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r>
              <a:rPr lang="zh-CN" altLang="en-US" dirty="0"/>
              <a:t>多媒体融合的冬奥术语学习平台（过了）</a:t>
            </a:r>
          </a:p>
          <a:p>
            <a:r>
              <a:rPr lang="zh-CN" altLang="en-US" dirty="0"/>
              <a:t>译者翻译练习与协作平台（过了）</a:t>
            </a:r>
          </a:p>
          <a:p>
            <a:r>
              <a:rPr lang="zh-CN" altLang="en-US" dirty="0"/>
              <a:t>二手书买卖平台（没过）</a:t>
            </a:r>
          </a:p>
        </p:txBody>
      </p:sp>
      <p:sp>
        <p:nvSpPr>
          <p:cNvPr id="6" name="椭圆 5"/>
          <p:cNvSpPr/>
          <p:nvPr/>
        </p:nvSpPr>
        <p:spPr>
          <a:xfrm>
            <a:off x="1644763" y="4546424"/>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01</a:t>
            </a:r>
            <a:endParaRPr lang="zh-CN" altLang="en-US" sz="1200" b="1" dirty="0">
              <a:solidFill>
                <a:schemeClr val="bg1"/>
              </a:solidFill>
              <a:latin typeface="FuturaBookC" charset="-52"/>
            </a:endParaRPr>
          </a:p>
        </p:txBody>
      </p:sp>
      <p:sp>
        <p:nvSpPr>
          <p:cNvPr id="8" name="文本框 7"/>
          <p:cNvSpPr txBox="1"/>
          <p:nvPr/>
        </p:nvSpPr>
        <p:spPr>
          <a:xfrm>
            <a:off x="2466027" y="4632078"/>
            <a:ext cx="3701845" cy="461665"/>
          </a:xfrm>
          <a:prstGeom prst="rect">
            <a:avLst/>
          </a:prstGeom>
          <a:noFill/>
        </p:spPr>
        <p:txBody>
          <a:bodyPr wrap="square" rtlCol="0">
            <a:spAutoFit/>
          </a:bodyPr>
          <a:lstStyle/>
          <a:p>
            <a:pPr algn="just"/>
            <a:r>
              <a:rPr lang="zh-CN" altLang="en-US" sz="2400" dirty="0" smtClean="0">
                <a:latin typeface="FZZhengHeiS-DB-GB" panose="02000000000000000000" pitchFamily="2" charset="0"/>
                <a:ea typeface="FZZhengHeiS-DB-GB" panose="02000000000000000000" pitchFamily="2" charset="0"/>
              </a:rPr>
              <a:t>专业性</a:t>
            </a:r>
            <a:endParaRPr lang="zh-CN" altLang="en-US" sz="2400" dirty="0">
              <a:latin typeface="FZZhengHeiS-DB-GB" panose="02000000000000000000" pitchFamily="2" charset="0"/>
              <a:ea typeface="FZZhengHeiS-DB-GB" panose="02000000000000000000" pitchFamily="2" charset="0"/>
            </a:endParaRPr>
          </a:p>
        </p:txBody>
      </p:sp>
      <p:sp>
        <p:nvSpPr>
          <p:cNvPr id="2" name="文本框 1"/>
          <p:cNvSpPr txBox="1"/>
          <p:nvPr/>
        </p:nvSpPr>
        <p:spPr>
          <a:xfrm>
            <a:off x="3819768" y="5190198"/>
            <a:ext cx="1338828" cy="369332"/>
          </a:xfrm>
          <a:prstGeom prst="rect">
            <a:avLst/>
          </a:prstGeom>
          <a:noFill/>
        </p:spPr>
        <p:txBody>
          <a:bodyPr wrap="none" rtlCol="0">
            <a:spAutoFit/>
          </a:bodyPr>
          <a:lstStyle/>
          <a:p>
            <a:r>
              <a:rPr lang="zh-CN" altLang="en-US" dirty="0" smtClean="0"/>
              <a:t>和专业相关</a:t>
            </a:r>
            <a:endParaRPr lang="zh-CN" altLang="en-US" dirty="0"/>
          </a:p>
        </p:txBody>
      </p:sp>
      <p:sp>
        <p:nvSpPr>
          <p:cNvPr id="3" name="文本框 2"/>
          <p:cNvSpPr txBox="1"/>
          <p:nvPr/>
        </p:nvSpPr>
        <p:spPr>
          <a:xfrm>
            <a:off x="6425422" y="1533116"/>
            <a:ext cx="5284459" cy="4247317"/>
          </a:xfrm>
          <a:prstGeom prst="rect">
            <a:avLst/>
          </a:prstGeom>
          <a:noFill/>
        </p:spPr>
        <p:txBody>
          <a:bodyPr wrap="square" rtlCol="0">
            <a:spAutoFit/>
          </a:bodyPr>
          <a:lstStyle/>
          <a:p>
            <a:r>
              <a:rPr lang="zh-CN" altLang="en-US" dirty="0"/>
              <a:t/>
            </a:r>
            <a:br>
              <a:rPr lang="zh-CN" altLang="en-US" dirty="0"/>
            </a:br>
            <a:endParaRPr lang="zh-CN" altLang="en-US" dirty="0"/>
          </a:p>
          <a:p>
            <a:r>
              <a:rPr lang="en-US" altLang="zh-CN" dirty="0" smtClean="0"/>
              <a:t>2016</a:t>
            </a:r>
            <a:r>
              <a:rPr lang="zh-CN" altLang="en-US" dirty="0"/>
              <a:t>年</a:t>
            </a:r>
          </a:p>
          <a:p>
            <a:r>
              <a:rPr lang="zh-CN" altLang="en-US" dirty="0"/>
              <a:t>“互联网</a:t>
            </a:r>
            <a:r>
              <a:rPr lang="en-US" altLang="zh-CN" dirty="0"/>
              <a:t>+”</a:t>
            </a:r>
            <a:r>
              <a:rPr lang="zh-CN" altLang="en-US" dirty="0"/>
              <a:t>时代多语言电子杂志制作和发布技术探究</a:t>
            </a:r>
            <a:r>
              <a:rPr lang="en-US" altLang="zh-CN" dirty="0"/>
              <a:t>【</a:t>
            </a:r>
            <a:r>
              <a:rPr lang="zh-CN" altLang="en-US" dirty="0"/>
              <a:t>优秀</a:t>
            </a:r>
            <a:r>
              <a:rPr lang="en-US" altLang="zh-CN" dirty="0"/>
              <a:t>】</a:t>
            </a:r>
          </a:p>
          <a:p>
            <a:r>
              <a:rPr lang="zh-CN" altLang="en-US" dirty="0"/>
              <a:t>口译实训平台功能模块及其架构研究</a:t>
            </a:r>
          </a:p>
          <a:p>
            <a:r>
              <a:rPr lang="en-US" altLang="zh-CN" dirty="0"/>
              <a:t>2017</a:t>
            </a:r>
            <a:r>
              <a:rPr lang="zh-CN" altLang="en-US" dirty="0"/>
              <a:t>年</a:t>
            </a:r>
          </a:p>
          <a:p>
            <a:r>
              <a:rPr lang="zh-CN" altLang="en-US" dirty="0"/>
              <a:t>中外学生语言技术与本地化体验营</a:t>
            </a:r>
            <a:r>
              <a:rPr lang="en-US" altLang="zh-CN" dirty="0"/>
              <a:t>【</a:t>
            </a:r>
            <a:r>
              <a:rPr lang="zh-CN" altLang="en-US" dirty="0"/>
              <a:t>优秀</a:t>
            </a:r>
            <a:r>
              <a:rPr lang="en-US" altLang="zh-CN" dirty="0"/>
              <a:t>】</a:t>
            </a:r>
          </a:p>
          <a:p>
            <a:r>
              <a:rPr lang="zh-CN" altLang="en-US" dirty="0"/>
              <a:t>中国文化微视频外译</a:t>
            </a:r>
            <a:r>
              <a:rPr lang="en-US" altLang="zh-CN" dirty="0"/>
              <a:t>【</a:t>
            </a:r>
            <a:r>
              <a:rPr lang="zh-CN" altLang="en-US" dirty="0"/>
              <a:t>优秀</a:t>
            </a:r>
            <a:r>
              <a:rPr lang="en-US" altLang="zh-CN" dirty="0"/>
              <a:t>】</a:t>
            </a:r>
          </a:p>
          <a:p>
            <a:r>
              <a:rPr lang="en-US" altLang="zh-CN" dirty="0"/>
              <a:t>2018</a:t>
            </a:r>
            <a:r>
              <a:rPr lang="zh-CN" altLang="en-US" dirty="0"/>
              <a:t>年</a:t>
            </a:r>
          </a:p>
          <a:p>
            <a:r>
              <a:rPr lang="zh-CN" altLang="en-US" dirty="0"/>
              <a:t>机器翻译辅助外语文本阅读平台</a:t>
            </a:r>
            <a:r>
              <a:rPr lang="en-US" altLang="zh-CN" dirty="0"/>
              <a:t>【</a:t>
            </a:r>
            <a:r>
              <a:rPr lang="zh-CN" altLang="en-US" dirty="0"/>
              <a:t>优秀</a:t>
            </a:r>
            <a:r>
              <a:rPr lang="en-US" altLang="zh-CN" dirty="0"/>
              <a:t>】</a:t>
            </a:r>
          </a:p>
          <a:p>
            <a:r>
              <a:rPr lang="en-US" altLang="zh-CN" dirty="0"/>
              <a:t>2019</a:t>
            </a:r>
            <a:r>
              <a:rPr lang="zh-CN" altLang="en-US" dirty="0"/>
              <a:t>年</a:t>
            </a:r>
          </a:p>
          <a:p>
            <a:r>
              <a:rPr lang="zh-CN" altLang="en-US" dirty="0"/>
              <a:t>译者翻译练习与协作平台</a:t>
            </a:r>
          </a:p>
          <a:p>
            <a:r>
              <a:rPr lang="zh-CN" altLang="en-US" dirty="0"/>
              <a:t>多媒体融合的冬奥术语学习平台设计与开发</a:t>
            </a:r>
            <a:r>
              <a:rPr lang="en-US" altLang="zh-CN" dirty="0"/>
              <a:t>【</a:t>
            </a:r>
            <a:r>
              <a:rPr lang="zh-CN" altLang="en-US" dirty="0"/>
              <a:t>优秀</a:t>
            </a:r>
            <a:r>
              <a:rPr lang="en-US" altLang="zh-CN" dirty="0"/>
              <a:t>】</a:t>
            </a:r>
          </a:p>
          <a:p>
            <a:endParaRPr lang="zh-CN" altLang="en-US" dirty="0"/>
          </a:p>
        </p:txBody>
      </p:sp>
    </p:spTree>
    <p:extLst>
      <p:ext uri="{BB962C8B-B14F-4D97-AF65-F5344CB8AC3E}">
        <p14:creationId xmlns:p14="http://schemas.microsoft.com/office/powerpoint/2010/main" val="642909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smtClean="0">
                <a:solidFill>
                  <a:srgbClr val="1C4885"/>
                </a:solidFill>
                <a:latin typeface="FZZhengHeiS-DB-GB" panose="02000000000000000000" pitchFamily="2" charset="0"/>
                <a:ea typeface="FZZhengHeiS-DB-GB" panose="02000000000000000000" pitchFamily="2" charset="0"/>
              </a:rPr>
              <a:t>选题</a:t>
            </a:r>
            <a:endParaRPr lang="zh-CN" altLang="en-US" sz="4800" dirty="0">
              <a:solidFill>
                <a:srgbClr val="1C4885"/>
              </a:solidFill>
              <a:latin typeface="FZZhengHeiS-DB-GB" panose="02000000000000000000" pitchFamily="2" charset="0"/>
              <a:ea typeface="FZZhengHeiS-DB-GB" panose="02000000000000000000" pitchFamily="2" charset="0"/>
            </a:endParaRPr>
          </a:p>
        </p:txBody>
      </p:sp>
      <p:sp>
        <p:nvSpPr>
          <p:cNvPr id="4" name="文本框 3"/>
          <p:cNvSpPr txBox="1"/>
          <p:nvPr/>
        </p:nvSpPr>
        <p:spPr>
          <a:xfrm>
            <a:off x="3565852" y="700236"/>
            <a:ext cx="3278462" cy="369332"/>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rtlCol="0">
            <a:spAutoFit/>
          </a:bodyPr>
          <a:lstStyle/>
          <a:p>
            <a:r>
              <a:rPr lang="zh-CN" altLang="en-US" dirty="0" smtClean="0"/>
              <a:t>从产品的设计的角度进行思考</a:t>
            </a:r>
            <a:endParaRPr lang="zh-CN" altLang="en-US" dirty="0"/>
          </a:p>
        </p:txBody>
      </p:sp>
      <p:sp>
        <p:nvSpPr>
          <p:cNvPr id="6" name="椭圆 5"/>
          <p:cNvSpPr/>
          <p:nvPr/>
        </p:nvSpPr>
        <p:spPr>
          <a:xfrm>
            <a:off x="1644763" y="3064469"/>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FuturaBookC" charset="-52"/>
              </a:rPr>
              <a:t>02</a:t>
            </a:r>
            <a:endParaRPr lang="zh-CN" altLang="en-US" sz="1200" b="1" dirty="0">
              <a:solidFill>
                <a:schemeClr val="bg1"/>
              </a:solidFill>
              <a:latin typeface="FuturaBookC" charset="-52"/>
            </a:endParaRPr>
          </a:p>
        </p:txBody>
      </p:sp>
      <p:sp>
        <p:nvSpPr>
          <p:cNvPr id="8" name="文本框 7"/>
          <p:cNvSpPr txBox="1"/>
          <p:nvPr/>
        </p:nvSpPr>
        <p:spPr>
          <a:xfrm>
            <a:off x="2466027" y="3150123"/>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创新</a:t>
            </a:r>
            <a:r>
              <a:rPr lang="zh-CN" altLang="en-US" sz="2400" dirty="0" smtClean="0">
                <a:latin typeface="FZZhengHeiS-DB-GB" panose="02000000000000000000" pitchFamily="2" charset="0"/>
                <a:ea typeface="FZZhengHeiS-DB-GB" panose="02000000000000000000" pitchFamily="2" charset="0"/>
              </a:rPr>
              <a:t>性</a:t>
            </a:r>
            <a:endParaRPr lang="zh-CN" altLang="en-US" sz="2400" dirty="0">
              <a:latin typeface="FZZhengHeiS-DB-GB" panose="02000000000000000000" pitchFamily="2" charset="0"/>
              <a:ea typeface="FZZhengHeiS-DB-GB" panose="02000000000000000000" pitchFamily="2" charset="0"/>
            </a:endParaRPr>
          </a:p>
        </p:txBody>
      </p:sp>
      <p:sp>
        <p:nvSpPr>
          <p:cNvPr id="9" name="文本框 8"/>
          <p:cNvSpPr txBox="1"/>
          <p:nvPr/>
        </p:nvSpPr>
        <p:spPr>
          <a:xfrm>
            <a:off x="1671155" y="4441322"/>
            <a:ext cx="877163" cy="369332"/>
          </a:xfrm>
          <a:prstGeom prst="rect">
            <a:avLst/>
          </a:prstGeom>
          <a:noFill/>
        </p:spPr>
        <p:txBody>
          <a:bodyPr wrap="none" rtlCol="0">
            <a:spAutoFit/>
          </a:bodyPr>
          <a:lstStyle/>
          <a:p>
            <a:r>
              <a:rPr lang="zh-CN" altLang="en-US" dirty="0" smtClean="0"/>
              <a:t>内容上</a:t>
            </a:r>
            <a:endParaRPr lang="zh-CN" altLang="en-US" dirty="0"/>
          </a:p>
        </p:txBody>
      </p:sp>
      <p:sp>
        <p:nvSpPr>
          <p:cNvPr id="10" name="文本框 9"/>
          <p:cNvSpPr txBox="1"/>
          <p:nvPr/>
        </p:nvSpPr>
        <p:spPr>
          <a:xfrm>
            <a:off x="3279238" y="4441322"/>
            <a:ext cx="877163" cy="369332"/>
          </a:xfrm>
          <a:prstGeom prst="rect">
            <a:avLst/>
          </a:prstGeom>
          <a:noFill/>
        </p:spPr>
        <p:txBody>
          <a:bodyPr wrap="none" rtlCol="0">
            <a:spAutoFit/>
          </a:bodyPr>
          <a:lstStyle/>
          <a:p>
            <a:r>
              <a:rPr lang="zh-CN" altLang="en-US" dirty="0" smtClean="0"/>
              <a:t>模式上</a:t>
            </a:r>
            <a:endParaRPr lang="zh-CN" altLang="en-US" dirty="0"/>
          </a:p>
        </p:txBody>
      </p:sp>
      <p:sp>
        <p:nvSpPr>
          <p:cNvPr id="11" name="文本框 10"/>
          <p:cNvSpPr txBox="1"/>
          <p:nvPr/>
        </p:nvSpPr>
        <p:spPr>
          <a:xfrm>
            <a:off x="1979763" y="5227332"/>
            <a:ext cx="2954655" cy="369332"/>
          </a:xfrm>
          <a:prstGeom prst="rect">
            <a:avLst/>
          </a:prstGeom>
          <a:noFill/>
        </p:spPr>
        <p:txBody>
          <a:bodyPr wrap="none" rtlCol="0">
            <a:spAutoFit/>
          </a:bodyPr>
          <a:lstStyle/>
          <a:p>
            <a:r>
              <a:rPr lang="zh-CN" altLang="en-US" dirty="0" smtClean="0"/>
              <a:t>学以致用本身就是一种创新</a:t>
            </a:r>
            <a:endParaRPr lang="zh-CN" altLang="en-US" dirty="0"/>
          </a:p>
        </p:txBody>
      </p:sp>
      <p:sp>
        <p:nvSpPr>
          <p:cNvPr id="13" name="文本框 12"/>
          <p:cNvSpPr txBox="1"/>
          <p:nvPr/>
        </p:nvSpPr>
        <p:spPr>
          <a:xfrm>
            <a:off x="4934418" y="4441322"/>
            <a:ext cx="877163" cy="369332"/>
          </a:xfrm>
          <a:prstGeom prst="rect">
            <a:avLst/>
          </a:prstGeom>
          <a:noFill/>
        </p:spPr>
        <p:txBody>
          <a:bodyPr wrap="none" rtlCol="0">
            <a:spAutoFit/>
          </a:bodyPr>
          <a:lstStyle/>
          <a:p>
            <a:r>
              <a:rPr lang="zh-CN" altLang="en-US" dirty="0" smtClean="0"/>
              <a:t>技术上</a:t>
            </a:r>
            <a:endParaRPr lang="zh-CN" altLang="en-US" dirty="0"/>
          </a:p>
        </p:txBody>
      </p:sp>
      <p:pic>
        <p:nvPicPr>
          <p:cNvPr id="15" name="图片 14"/>
          <p:cNvPicPr>
            <a:picLocks noChangeAspect="1"/>
          </p:cNvPicPr>
          <p:nvPr/>
        </p:nvPicPr>
        <p:blipFill>
          <a:blip r:embed="rId3"/>
          <a:stretch>
            <a:fillRect/>
          </a:stretch>
        </p:blipFill>
        <p:spPr>
          <a:xfrm>
            <a:off x="4411718" y="203908"/>
            <a:ext cx="7448550" cy="4029075"/>
          </a:xfrm>
          <a:prstGeom prst="rect">
            <a:avLst/>
          </a:prstGeom>
        </p:spPr>
      </p:pic>
    </p:spTree>
    <p:extLst>
      <p:ext uri="{BB962C8B-B14F-4D97-AF65-F5344CB8AC3E}">
        <p14:creationId xmlns:p14="http://schemas.microsoft.com/office/powerpoint/2010/main" val="20397973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smtClean="0">
                <a:solidFill>
                  <a:srgbClr val="1C4885"/>
                </a:solidFill>
                <a:latin typeface="FZZhengHeiS-DB-GB" panose="02000000000000000000" pitchFamily="2" charset="0"/>
                <a:ea typeface="FZZhengHeiS-DB-GB" panose="02000000000000000000" pitchFamily="2" charset="0"/>
              </a:rPr>
              <a:t>选题</a:t>
            </a:r>
            <a:endParaRPr lang="zh-CN" altLang="en-US" sz="4800" dirty="0">
              <a:solidFill>
                <a:srgbClr val="1C4885"/>
              </a:solidFill>
              <a:latin typeface="FZZhengHeiS-DB-GB" panose="02000000000000000000" pitchFamily="2" charset="0"/>
              <a:ea typeface="FZZhengHeiS-DB-GB" panose="02000000000000000000" pitchFamily="2" charset="0"/>
            </a:endParaRPr>
          </a:p>
        </p:txBody>
      </p:sp>
      <p:sp>
        <p:nvSpPr>
          <p:cNvPr id="4" name="文本框 3"/>
          <p:cNvSpPr txBox="1"/>
          <p:nvPr/>
        </p:nvSpPr>
        <p:spPr>
          <a:xfrm>
            <a:off x="3565852" y="700236"/>
            <a:ext cx="3278462" cy="369332"/>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rtlCol="0">
            <a:spAutoFit/>
          </a:bodyPr>
          <a:lstStyle/>
          <a:p>
            <a:r>
              <a:rPr lang="zh-CN" altLang="en-US" dirty="0" smtClean="0"/>
              <a:t>从产品的设计的角度进行思考</a:t>
            </a:r>
            <a:endParaRPr lang="zh-CN" altLang="en-US" dirty="0"/>
          </a:p>
        </p:txBody>
      </p:sp>
      <p:sp>
        <p:nvSpPr>
          <p:cNvPr id="6" name="椭圆 5"/>
          <p:cNvSpPr/>
          <p:nvPr/>
        </p:nvSpPr>
        <p:spPr>
          <a:xfrm>
            <a:off x="1644763" y="3064469"/>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FuturaBookC" charset="-52"/>
              </a:rPr>
              <a:t>03</a:t>
            </a:r>
            <a:endParaRPr lang="zh-CN" altLang="en-US" sz="1200" b="1" dirty="0">
              <a:solidFill>
                <a:schemeClr val="bg1"/>
              </a:solidFill>
              <a:latin typeface="FuturaBookC" charset="-52"/>
            </a:endParaRPr>
          </a:p>
        </p:txBody>
      </p:sp>
      <p:sp>
        <p:nvSpPr>
          <p:cNvPr id="8" name="文本框 7"/>
          <p:cNvSpPr txBox="1"/>
          <p:nvPr/>
        </p:nvSpPr>
        <p:spPr>
          <a:xfrm>
            <a:off x="2466027" y="3150123"/>
            <a:ext cx="3701845" cy="461665"/>
          </a:xfrm>
          <a:prstGeom prst="rect">
            <a:avLst/>
          </a:prstGeom>
          <a:noFill/>
        </p:spPr>
        <p:txBody>
          <a:bodyPr wrap="square" rtlCol="0">
            <a:spAutoFit/>
          </a:bodyPr>
          <a:lstStyle/>
          <a:p>
            <a:pPr algn="just"/>
            <a:r>
              <a:rPr lang="zh-CN" altLang="en-US" sz="2400" dirty="0" smtClean="0">
                <a:latin typeface="FZZhengHeiS-DB-GB" panose="02000000000000000000" pitchFamily="2" charset="0"/>
                <a:ea typeface="FZZhengHeiS-DB-GB" panose="02000000000000000000" pitchFamily="2" charset="0"/>
              </a:rPr>
              <a:t>可行性</a:t>
            </a:r>
            <a:endParaRPr lang="zh-CN" altLang="en-US" sz="2400" dirty="0">
              <a:latin typeface="FZZhengHeiS-DB-GB" panose="02000000000000000000" pitchFamily="2" charset="0"/>
              <a:ea typeface="FZZhengHeiS-DB-GB" panose="02000000000000000000" pitchFamily="2" charset="0"/>
            </a:endParaRPr>
          </a:p>
        </p:txBody>
      </p:sp>
      <p:sp>
        <p:nvSpPr>
          <p:cNvPr id="2" name="文本框 1"/>
          <p:cNvSpPr txBox="1"/>
          <p:nvPr/>
        </p:nvSpPr>
        <p:spPr>
          <a:xfrm>
            <a:off x="4532944" y="2724650"/>
            <a:ext cx="1107996" cy="369332"/>
          </a:xfrm>
          <a:prstGeom prst="rect">
            <a:avLst/>
          </a:prstGeom>
          <a:noFill/>
        </p:spPr>
        <p:txBody>
          <a:bodyPr wrap="none" rtlCol="0">
            <a:spAutoFit/>
          </a:bodyPr>
          <a:lstStyle/>
          <a:p>
            <a:r>
              <a:rPr lang="zh-CN" altLang="en-US" dirty="0" smtClean="0"/>
              <a:t>圈定范围</a:t>
            </a:r>
            <a:endParaRPr lang="zh-CN" altLang="en-US" dirty="0"/>
          </a:p>
        </p:txBody>
      </p:sp>
      <p:sp>
        <p:nvSpPr>
          <p:cNvPr id="3" name="文本框 2"/>
          <p:cNvSpPr txBox="1"/>
          <p:nvPr/>
        </p:nvSpPr>
        <p:spPr>
          <a:xfrm>
            <a:off x="5174076" y="2909316"/>
            <a:ext cx="184731" cy="369332"/>
          </a:xfrm>
          <a:prstGeom prst="rect">
            <a:avLst/>
          </a:prstGeom>
          <a:noFill/>
        </p:spPr>
        <p:txBody>
          <a:bodyPr wrap="none" rtlCol="0">
            <a:spAutoFit/>
          </a:bodyPr>
          <a:lstStyle/>
          <a:p>
            <a:endParaRPr lang="zh-CN" altLang="en-US" dirty="0"/>
          </a:p>
        </p:txBody>
      </p:sp>
      <p:sp>
        <p:nvSpPr>
          <p:cNvPr id="5" name="文本框 4"/>
          <p:cNvSpPr txBox="1"/>
          <p:nvPr/>
        </p:nvSpPr>
        <p:spPr>
          <a:xfrm>
            <a:off x="4495311" y="4152913"/>
            <a:ext cx="1338828" cy="369332"/>
          </a:xfrm>
          <a:prstGeom prst="rect">
            <a:avLst/>
          </a:prstGeom>
          <a:noFill/>
        </p:spPr>
        <p:txBody>
          <a:bodyPr wrap="none" rtlCol="0">
            <a:spAutoFit/>
          </a:bodyPr>
          <a:lstStyle/>
          <a:p>
            <a:r>
              <a:rPr lang="zh-CN" altLang="en-US" dirty="0" smtClean="0"/>
              <a:t>黑箱的思想</a:t>
            </a:r>
            <a:endParaRPr lang="zh-CN" altLang="en-US" dirty="0"/>
          </a:p>
        </p:txBody>
      </p:sp>
      <p:sp>
        <p:nvSpPr>
          <p:cNvPr id="14" name="文本框 13"/>
          <p:cNvSpPr txBox="1"/>
          <p:nvPr/>
        </p:nvSpPr>
        <p:spPr>
          <a:xfrm>
            <a:off x="6613763" y="2724650"/>
            <a:ext cx="2031325" cy="369332"/>
          </a:xfrm>
          <a:prstGeom prst="rect">
            <a:avLst/>
          </a:prstGeom>
          <a:noFill/>
        </p:spPr>
        <p:txBody>
          <a:bodyPr wrap="none" rtlCol="0">
            <a:spAutoFit/>
          </a:bodyPr>
          <a:lstStyle/>
          <a:p>
            <a:r>
              <a:rPr lang="zh-CN" altLang="en-US" dirty="0" smtClean="0"/>
              <a:t>核心的点是什么？</a:t>
            </a:r>
            <a:endParaRPr lang="zh-CN" altLang="en-US" dirty="0"/>
          </a:p>
        </p:txBody>
      </p:sp>
      <p:sp>
        <p:nvSpPr>
          <p:cNvPr id="16" name="文本框 15"/>
          <p:cNvSpPr txBox="1"/>
          <p:nvPr/>
        </p:nvSpPr>
        <p:spPr>
          <a:xfrm>
            <a:off x="6613763" y="3584248"/>
            <a:ext cx="4686295" cy="2585323"/>
          </a:xfrm>
          <a:prstGeom prst="rect">
            <a:avLst/>
          </a:prstGeom>
          <a:noFill/>
        </p:spPr>
        <p:txBody>
          <a:bodyPr wrap="square" rtlCol="0">
            <a:spAutoFit/>
          </a:bodyPr>
          <a:lstStyle/>
          <a:p>
            <a:r>
              <a:rPr lang="zh-CN" altLang="en-US" dirty="0"/>
              <a:t>黑箱理论，是指对特定的系统开展研究时，人们把系统作为一个看不透的黑色箱子，研究中不涉及系统内部的结构和相互关系，仅从其输入输出的特点了解该系统规律，用黑箱方法得到的对一个系统规律的认识。不通过分析生态系统内部结构和相互关系，而是根据生态系统整体物质和能量的输入和输出关系及其影响因子得到该生态系统的结构和功能的规律。</a:t>
            </a:r>
          </a:p>
        </p:txBody>
      </p:sp>
    </p:spTree>
    <p:extLst>
      <p:ext uri="{BB962C8B-B14F-4D97-AF65-F5344CB8AC3E}">
        <p14:creationId xmlns:p14="http://schemas.microsoft.com/office/powerpoint/2010/main" val="3882272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4"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908282" y="1533116"/>
            <a:ext cx="3031580" cy="830997"/>
          </a:xfrm>
          <a:prstGeom prst="rect">
            <a:avLst/>
          </a:prstGeom>
          <a:noFill/>
        </p:spPr>
        <p:txBody>
          <a:bodyPr wrap="square" rtlCol="0">
            <a:spAutoFit/>
          </a:bodyPr>
          <a:lstStyle/>
          <a:p>
            <a:pPr algn="dist"/>
            <a:r>
              <a:rPr lang="zh-CN" altLang="en-US" sz="4800" dirty="0" smtClean="0">
                <a:solidFill>
                  <a:srgbClr val="1C4885"/>
                </a:solidFill>
                <a:latin typeface="FZZhengHeiS-DB-GB" panose="02000000000000000000" pitchFamily="2" charset="0"/>
                <a:ea typeface="FZZhengHeiS-DB-GB" panose="02000000000000000000" pitchFamily="2" charset="0"/>
              </a:rPr>
              <a:t>写申请书</a:t>
            </a:r>
            <a:endParaRPr lang="zh-CN" altLang="en-US" sz="4800" dirty="0">
              <a:solidFill>
                <a:srgbClr val="1C4885"/>
              </a:solidFill>
              <a:latin typeface="FZZhengHeiS-DB-GB" panose="02000000000000000000" pitchFamily="2" charset="0"/>
              <a:ea typeface="FZZhengHeiS-DB-GB" panose="02000000000000000000" pitchFamily="2" charset="0"/>
            </a:endParaRPr>
          </a:p>
        </p:txBody>
      </p:sp>
      <p:sp>
        <p:nvSpPr>
          <p:cNvPr id="9" name="椭圆 8"/>
          <p:cNvSpPr/>
          <p:nvPr/>
        </p:nvSpPr>
        <p:spPr>
          <a:xfrm>
            <a:off x="1908283"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01</a:t>
            </a:r>
            <a:endParaRPr lang="zh-CN" altLang="en-US" sz="1200" b="1" dirty="0">
              <a:solidFill>
                <a:schemeClr val="bg1"/>
              </a:solidFill>
              <a:latin typeface="FuturaBookC" charset="-52"/>
            </a:endParaRPr>
          </a:p>
        </p:txBody>
      </p:sp>
      <p:sp>
        <p:nvSpPr>
          <p:cNvPr id="10" name="文本框 9"/>
          <p:cNvSpPr txBox="1"/>
          <p:nvPr/>
        </p:nvSpPr>
        <p:spPr>
          <a:xfrm>
            <a:off x="2729547" y="3198166"/>
            <a:ext cx="3701845" cy="461665"/>
          </a:xfrm>
          <a:prstGeom prst="rect">
            <a:avLst/>
          </a:prstGeom>
          <a:noFill/>
        </p:spPr>
        <p:txBody>
          <a:bodyPr wrap="square" rtlCol="0">
            <a:spAutoFit/>
          </a:bodyPr>
          <a:lstStyle/>
          <a:p>
            <a:pPr algn="just"/>
            <a:r>
              <a:rPr lang="zh-CN" altLang="en-US" sz="2400" dirty="0" smtClean="0">
                <a:latin typeface="FZZhengHeiS-DB-GB" panose="02000000000000000000" pitchFamily="2" charset="0"/>
                <a:ea typeface="FZZhengHeiS-DB-GB" panose="02000000000000000000" pitchFamily="2" charset="0"/>
              </a:rPr>
              <a:t>收集材料</a:t>
            </a:r>
            <a:endParaRPr lang="zh-CN" altLang="en-US" sz="2400" dirty="0">
              <a:latin typeface="FZZhengHeiS-DB-GB" panose="02000000000000000000" pitchFamily="2" charset="0"/>
              <a:ea typeface="FZZhengHeiS-DB-GB" panose="02000000000000000000" pitchFamily="2" charset="0"/>
            </a:endParaRPr>
          </a:p>
        </p:txBody>
      </p:sp>
      <p:sp>
        <p:nvSpPr>
          <p:cNvPr id="2" name="文本框 1"/>
          <p:cNvSpPr txBox="1"/>
          <p:nvPr/>
        </p:nvSpPr>
        <p:spPr>
          <a:xfrm>
            <a:off x="5307725" y="775976"/>
            <a:ext cx="1800493" cy="369332"/>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rtlCol="0">
            <a:spAutoFit/>
          </a:bodyPr>
          <a:lstStyle/>
          <a:p>
            <a:r>
              <a:rPr lang="zh-CN" altLang="en-US" dirty="0" smtClean="0"/>
              <a:t>初步分析的过程</a:t>
            </a:r>
            <a:endParaRPr lang="zh-CN" altLang="en-US" dirty="0"/>
          </a:p>
        </p:txBody>
      </p:sp>
      <p:sp>
        <p:nvSpPr>
          <p:cNvPr id="4" name="文本框 3"/>
          <p:cNvSpPr txBox="1"/>
          <p:nvPr/>
        </p:nvSpPr>
        <p:spPr>
          <a:xfrm>
            <a:off x="5746306" y="3198166"/>
            <a:ext cx="2723823" cy="369332"/>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rtlCol="0">
            <a:spAutoFit/>
          </a:bodyPr>
          <a:lstStyle/>
          <a:p>
            <a:r>
              <a:rPr lang="zh-CN" altLang="en-US" dirty="0" smtClean="0"/>
              <a:t>信息和材料的收集很重要</a:t>
            </a:r>
            <a:endParaRPr lang="zh-CN" altLang="en-US" dirty="0"/>
          </a:p>
        </p:txBody>
      </p:sp>
      <p:sp>
        <p:nvSpPr>
          <p:cNvPr id="5" name="文本框 4"/>
          <p:cNvSpPr txBox="1"/>
          <p:nvPr/>
        </p:nvSpPr>
        <p:spPr>
          <a:xfrm>
            <a:off x="5746306" y="4663574"/>
            <a:ext cx="2262158" cy="369332"/>
          </a:xfrm>
          <a:prstGeom prst="rect">
            <a:avLst/>
          </a:prstGeom>
          <a:noFill/>
        </p:spPr>
        <p:txBody>
          <a:bodyPr wrap="none" rtlCol="0">
            <a:spAutoFit/>
          </a:bodyPr>
          <a:lstStyle/>
          <a:p>
            <a:r>
              <a:rPr lang="zh-CN" altLang="en-US" dirty="0" smtClean="0"/>
              <a:t>冬奥会术语查询网站</a:t>
            </a:r>
            <a:endParaRPr lang="en-US" altLang="zh-CN" dirty="0" smtClean="0"/>
          </a:p>
        </p:txBody>
      </p:sp>
      <p:sp>
        <p:nvSpPr>
          <p:cNvPr id="6" name="文本框 5"/>
          <p:cNvSpPr txBox="1"/>
          <p:nvPr/>
        </p:nvSpPr>
        <p:spPr>
          <a:xfrm>
            <a:off x="7273159" y="3930870"/>
            <a:ext cx="3185487" cy="369332"/>
          </a:xfrm>
          <a:prstGeom prst="rect">
            <a:avLst/>
          </a:prstGeom>
          <a:noFill/>
        </p:spPr>
        <p:txBody>
          <a:bodyPr wrap="none" rtlCol="0">
            <a:spAutoFit/>
          </a:bodyPr>
          <a:lstStyle/>
          <a:p>
            <a:r>
              <a:rPr lang="zh-CN" altLang="en-US" dirty="0" smtClean="0"/>
              <a:t>老师那里获得的冬奥术语信息</a:t>
            </a:r>
            <a:endParaRPr lang="zh-CN" altLang="en-US" dirty="0"/>
          </a:p>
        </p:txBody>
      </p:sp>
    </p:spTree>
    <p:extLst>
      <p:ext uri="{BB962C8B-B14F-4D97-AF65-F5344CB8AC3E}">
        <p14:creationId xmlns:p14="http://schemas.microsoft.com/office/powerpoint/2010/main" val="21227226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908282" y="1533116"/>
            <a:ext cx="3031580" cy="830997"/>
          </a:xfrm>
          <a:prstGeom prst="rect">
            <a:avLst/>
          </a:prstGeom>
          <a:noFill/>
        </p:spPr>
        <p:txBody>
          <a:bodyPr wrap="square" rtlCol="0">
            <a:spAutoFit/>
          </a:bodyPr>
          <a:lstStyle/>
          <a:p>
            <a:pPr algn="dist"/>
            <a:r>
              <a:rPr lang="zh-CN" altLang="en-US" sz="4800" dirty="0" smtClean="0">
                <a:solidFill>
                  <a:srgbClr val="1C4885"/>
                </a:solidFill>
                <a:latin typeface="FZZhengHeiS-DB-GB" panose="02000000000000000000" pitchFamily="2" charset="0"/>
                <a:ea typeface="FZZhengHeiS-DB-GB" panose="02000000000000000000" pitchFamily="2" charset="0"/>
              </a:rPr>
              <a:t>写申请书</a:t>
            </a:r>
            <a:endParaRPr lang="zh-CN" altLang="en-US" sz="4800" dirty="0">
              <a:solidFill>
                <a:srgbClr val="1C4885"/>
              </a:solidFill>
              <a:latin typeface="FZZhengHeiS-DB-GB" panose="02000000000000000000" pitchFamily="2" charset="0"/>
              <a:ea typeface="FZZhengHeiS-DB-GB" panose="02000000000000000000" pitchFamily="2" charset="0"/>
            </a:endParaRPr>
          </a:p>
        </p:txBody>
      </p:sp>
      <p:sp>
        <p:nvSpPr>
          <p:cNvPr id="9" name="椭圆 8"/>
          <p:cNvSpPr/>
          <p:nvPr/>
        </p:nvSpPr>
        <p:spPr>
          <a:xfrm>
            <a:off x="1908283"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latin typeface="FuturaBookC" charset="-52"/>
              </a:rPr>
              <a:t>02</a:t>
            </a:r>
            <a:endParaRPr lang="zh-CN" altLang="en-US" sz="1200" b="1" dirty="0">
              <a:solidFill>
                <a:schemeClr val="bg1"/>
              </a:solidFill>
              <a:latin typeface="FuturaBookC" charset="-52"/>
            </a:endParaRPr>
          </a:p>
        </p:txBody>
      </p:sp>
      <p:sp>
        <p:nvSpPr>
          <p:cNvPr id="10" name="文本框 9"/>
          <p:cNvSpPr txBox="1"/>
          <p:nvPr/>
        </p:nvSpPr>
        <p:spPr>
          <a:xfrm>
            <a:off x="2729547" y="3198166"/>
            <a:ext cx="3701845" cy="461665"/>
          </a:xfrm>
          <a:prstGeom prst="rect">
            <a:avLst/>
          </a:prstGeom>
          <a:noFill/>
        </p:spPr>
        <p:txBody>
          <a:bodyPr wrap="square" rtlCol="0">
            <a:spAutoFit/>
          </a:bodyPr>
          <a:lstStyle/>
          <a:p>
            <a:pPr algn="just"/>
            <a:r>
              <a:rPr lang="zh-CN" altLang="en-US" sz="2400" dirty="0" smtClean="0">
                <a:latin typeface="FZZhengHeiS-DB-GB" panose="02000000000000000000" pitchFamily="2" charset="0"/>
                <a:ea typeface="FZZhengHeiS-DB-GB" panose="02000000000000000000" pitchFamily="2" charset="0"/>
              </a:rPr>
              <a:t>进行分析</a:t>
            </a:r>
            <a:endParaRPr lang="zh-CN" altLang="en-US" sz="2400" dirty="0">
              <a:latin typeface="FZZhengHeiS-DB-GB" panose="02000000000000000000" pitchFamily="2" charset="0"/>
              <a:ea typeface="FZZhengHeiS-DB-GB" panose="02000000000000000000" pitchFamily="2" charset="0"/>
            </a:endParaRPr>
          </a:p>
        </p:txBody>
      </p:sp>
      <p:sp>
        <p:nvSpPr>
          <p:cNvPr id="2" name="文本框 1"/>
          <p:cNvSpPr txBox="1"/>
          <p:nvPr/>
        </p:nvSpPr>
        <p:spPr>
          <a:xfrm>
            <a:off x="5307725" y="775976"/>
            <a:ext cx="1800493" cy="369332"/>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rtlCol="0">
            <a:spAutoFit/>
          </a:bodyPr>
          <a:lstStyle/>
          <a:p>
            <a:r>
              <a:rPr lang="zh-CN" altLang="en-US" dirty="0" smtClean="0"/>
              <a:t>初步分析的过程</a:t>
            </a:r>
            <a:endParaRPr lang="zh-CN" altLang="en-US" dirty="0"/>
          </a:p>
        </p:txBody>
      </p:sp>
      <p:sp>
        <p:nvSpPr>
          <p:cNvPr id="8" name="文本框 7"/>
          <p:cNvSpPr txBox="1"/>
          <p:nvPr/>
        </p:nvSpPr>
        <p:spPr>
          <a:xfrm>
            <a:off x="4393327" y="3198166"/>
            <a:ext cx="1704313" cy="1938992"/>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smtClean="0"/>
              <a:t>背景</a:t>
            </a:r>
            <a:endParaRPr lang="en-US" altLang="zh-CN" sz="2400" dirty="0" smtClean="0"/>
          </a:p>
          <a:p>
            <a:pPr marL="285750" indent="-285750">
              <a:buFont typeface="Arial" panose="020B0604020202020204" pitchFamily="34" charset="0"/>
              <a:buChar char="•"/>
            </a:pPr>
            <a:r>
              <a:rPr lang="zh-CN" altLang="en-US" sz="2400" dirty="0"/>
              <a:t>受</a:t>
            </a:r>
            <a:r>
              <a:rPr lang="zh-CN" altLang="en-US" sz="2400" dirty="0" smtClean="0"/>
              <a:t>众</a:t>
            </a:r>
            <a:endParaRPr lang="en-US" altLang="zh-CN" sz="2400" dirty="0" smtClean="0"/>
          </a:p>
          <a:p>
            <a:pPr marL="285750" indent="-285750">
              <a:buFont typeface="Arial" panose="020B0604020202020204" pitchFamily="34" charset="0"/>
              <a:buChar char="•"/>
            </a:pPr>
            <a:r>
              <a:rPr lang="zh-CN" altLang="en-US" sz="2400" dirty="0" smtClean="0"/>
              <a:t>目标</a:t>
            </a:r>
            <a:endParaRPr lang="en-US" altLang="zh-CN" sz="2400" dirty="0" smtClean="0"/>
          </a:p>
          <a:p>
            <a:pPr marL="285750" indent="-285750">
              <a:buFont typeface="Arial" panose="020B0604020202020204" pitchFamily="34" charset="0"/>
              <a:buChar char="•"/>
            </a:pPr>
            <a:r>
              <a:rPr lang="zh-CN" altLang="en-US" sz="2400" dirty="0"/>
              <a:t>实现</a:t>
            </a:r>
            <a:r>
              <a:rPr lang="zh-CN" altLang="en-US" sz="2400" dirty="0" smtClean="0"/>
              <a:t>方式</a:t>
            </a:r>
            <a:endParaRPr lang="en-US" altLang="zh-CN" sz="2400" dirty="0" smtClean="0"/>
          </a:p>
          <a:p>
            <a:pPr marL="285750" indent="-285750">
              <a:buFont typeface="Arial" panose="020B0604020202020204" pitchFamily="34" charset="0"/>
              <a:buChar char="•"/>
            </a:pPr>
            <a:r>
              <a:rPr lang="zh-CN" altLang="en-US" sz="2400" dirty="0" smtClean="0"/>
              <a:t>意义</a:t>
            </a:r>
            <a:endParaRPr lang="zh-CN" altLang="en-US" sz="2400" dirty="0"/>
          </a:p>
        </p:txBody>
      </p:sp>
      <p:sp>
        <p:nvSpPr>
          <p:cNvPr id="12" name="文本框 11"/>
          <p:cNvSpPr txBox="1"/>
          <p:nvPr/>
        </p:nvSpPr>
        <p:spPr>
          <a:xfrm>
            <a:off x="6653052" y="3290498"/>
            <a:ext cx="5150069" cy="1754326"/>
          </a:xfrm>
          <a:prstGeom prst="rect">
            <a:avLst/>
          </a:prstGeom>
          <a:noFill/>
        </p:spPr>
        <p:txBody>
          <a:bodyPr wrap="square" rtlCol="0">
            <a:spAutoFit/>
          </a:bodyPr>
          <a:lstStyle/>
          <a:p>
            <a:r>
              <a:rPr lang="zh-CN" altLang="en-US" dirty="0" smtClean="0"/>
              <a:t>冬奥会</a:t>
            </a:r>
            <a:endParaRPr lang="en-US" altLang="zh-CN" dirty="0" smtClean="0"/>
          </a:p>
          <a:p>
            <a:r>
              <a:rPr lang="zh-CN" altLang="en-US" dirty="0" smtClean="0"/>
              <a:t>冬奥会志愿者、普通民众</a:t>
            </a:r>
            <a:endParaRPr lang="en-US" altLang="zh-CN" dirty="0" smtClean="0"/>
          </a:p>
          <a:p>
            <a:r>
              <a:rPr lang="zh-CN" altLang="en-US" dirty="0" smtClean="0"/>
              <a:t>了解冬奥，学习术语</a:t>
            </a:r>
            <a:endParaRPr lang="en-US" altLang="zh-CN" dirty="0" smtClean="0"/>
          </a:p>
          <a:p>
            <a:r>
              <a:rPr lang="en-US" altLang="zh-CN" dirty="0" smtClean="0"/>
              <a:t>1.</a:t>
            </a:r>
            <a:r>
              <a:rPr lang="zh-CN" altLang="en-US" dirty="0"/>
              <a:t>术语展示：多媒体的方式展示各种类型的术语。</a:t>
            </a:r>
          </a:p>
          <a:p>
            <a:r>
              <a:rPr lang="en-US" altLang="zh-CN" dirty="0"/>
              <a:t>2.</a:t>
            </a:r>
            <a:r>
              <a:rPr lang="zh-CN" altLang="en-US" dirty="0"/>
              <a:t>术语学习：学习、测试、进行排名。</a:t>
            </a:r>
          </a:p>
          <a:p>
            <a:r>
              <a:rPr lang="zh-CN" altLang="en-US" dirty="0" smtClean="0"/>
              <a:t>助力冬奥会</a:t>
            </a:r>
            <a:endParaRPr lang="zh-CN" altLang="en-US" dirty="0"/>
          </a:p>
        </p:txBody>
      </p:sp>
    </p:spTree>
    <p:extLst>
      <p:ext uri="{BB962C8B-B14F-4D97-AF65-F5344CB8AC3E}">
        <p14:creationId xmlns:p14="http://schemas.microsoft.com/office/powerpoint/2010/main" val="2112987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610</Words>
  <Application>Microsoft Office PowerPoint</Application>
  <PresentationFormat>宽屏</PresentationFormat>
  <Paragraphs>160</Paragraphs>
  <Slides>16</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FuturaBookC</vt:lpstr>
      <vt:lpstr>FZZhengHeiS-DB-GB</vt: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dc:description>http://www.ypppt.com/</dc:description>
  <cp:lastModifiedBy>yrx</cp:lastModifiedBy>
  <cp:revision>20</cp:revision>
  <dcterms:created xsi:type="dcterms:W3CDTF">2018-02-27T12:12:58Z</dcterms:created>
  <dcterms:modified xsi:type="dcterms:W3CDTF">2020-05-31T03:05:45Z</dcterms:modified>
</cp:coreProperties>
</file>