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6" r:id="rId8"/>
    <p:sldId id="717"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36F8AD95-53BC-C64C-856B-EBBD5BDE0037}"/>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60E90728-BF3D-9D44-B96E-A07EC3BD2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solidFill>
                  <a:schemeClr val="bg2"/>
                </a:solidFill>
              </a:rPr>
              <a:t>快速入门：准备数据 </a:t>
            </a:r>
            <a:r>
              <a:rPr lang="en-US" altLang="zh-CN" sz="1800" dirty="0">
                <a:solidFill>
                  <a:schemeClr val="bg2"/>
                </a:solidFill>
              </a:rPr>
              <a:t>-</a:t>
            </a:r>
            <a:r>
              <a:rPr lang="zh-CN" altLang="en-US" sz="1800" dirty="0">
                <a:solidFill>
                  <a:schemeClr val="bg2"/>
                </a:solidFill>
              </a:rPr>
              <a:t> 创建模型 </a:t>
            </a:r>
            <a:r>
              <a:rPr lang="en-US" altLang="zh-CN" sz="1800" dirty="0">
                <a:solidFill>
                  <a:schemeClr val="bg2"/>
                </a:solidFill>
              </a:rPr>
              <a:t>–</a:t>
            </a:r>
            <a:r>
              <a:rPr lang="zh-CN" altLang="en-US" sz="1800" dirty="0">
                <a:solidFill>
                  <a:schemeClr val="bg2"/>
                </a:solidFill>
              </a:rPr>
              <a:t> 损失与优化 </a:t>
            </a:r>
            <a:r>
              <a:rPr lang="en-US" altLang="zh-CN" sz="1800" dirty="0">
                <a:solidFill>
                  <a:schemeClr val="bg2"/>
                </a:solidFill>
              </a:rPr>
              <a:t>-</a:t>
            </a:r>
            <a:r>
              <a:rPr lang="zh-CN" altLang="en-US" sz="1800" dirty="0">
                <a:solidFill>
                  <a:schemeClr val="bg2"/>
                </a:solidFill>
              </a:rPr>
              <a:t> 训练与推理</a:t>
            </a:r>
          </a:p>
          <a:p>
            <a:pPr lvl="1"/>
            <a:r>
              <a:rPr lang="zh-CN" altLang="en-US" sz="1800" dirty="0">
                <a:solidFill>
                  <a:schemeClr val="bg2"/>
                </a:solidFill>
              </a:rPr>
              <a:t>张量 </a:t>
            </a:r>
            <a:r>
              <a:rPr lang="en-US" altLang="zh-CN" sz="1800" dirty="0">
                <a:solidFill>
                  <a:schemeClr val="bg2"/>
                </a:solidFill>
              </a:rPr>
              <a:t>Tensor</a:t>
            </a:r>
            <a:r>
              <a:rPr lang="zh-CN" altLang="en-US" sz="1800" dirty="0">
                <a:solidFill>
                  <a:schemeClr val="bg2"/>
                </a:solidFill>
              </a:rPr>
              <a:t>：初始化 </a:t>
            </a:r>
            <a:r>
              <a:rPr lang="en-US" altLang="zh-CN" sz="1800" dirty="0">
                <a:solidFill>
                  <a:schemeClr val="bg2"/>
                </a:solidFill>
              </a:rPr>
              <a:t>–</a:t>
            </a:r>
            <a:r>
              <a:rPr lang="zh-CN" altLang="en-US" sz="1800" dirty="0">
                <a:solidFill>
                  <a:schemeClr val="bg2"/>
                </a:solidFill>
              </a:rPr>
              <a:t> 属性 </a:t>
            </a:r>
            <a:r>
              <a:rPr lang="en-US" altLang="zh-CN" sz="1800" dirty="0">
                <a:solidFill>
                  <a:schemeClr val="bg2"/>
                </a:solidFill>
              </a:rPr>
              <a:t>–</a:t>
            </a:r>
            <a:r>
              <a:rPr lang="zh-CN" altLang="en-US" sz="1800" dirty="0">
                <a:solidFill>
                  <a:schemeClr val="bg2"/>
                </a:solidFill>
              </a:rPr>
              <a:t> 索引 </a:t>
            </a:r>
            <a:r>
              <a:rPr lang="en-US" altLang="zh-CN" sz="1800" dirty="0">
                <a:solidFill>
                  <a:schemeClr val="bg2"/>
                </a:solidFill>
              </a:rPr>
              <a:t>–</a:t>
            </a:r>
            <a:r>
              <a:rPr lang="zh-CN" altLang="en-US" sz="1800" dirty="0">
                <a:solidFill>
                  <a:schemeClr val="bg2"/>
                </a:solidFill>
              </a:rPr>
              <a:t> 转换</a:t>
            </a:r>
            <a:endParaRPr lang="en-US" altLang="zh-CN" sz="1800" dirty="0">
              <a:solidFill>
                <a:schemeClr val="bg2"/>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bg2"/>
                </a:solidFill>
              </a:rPr>
              <a:t>保存与加载：模型保存 </a:t>
            </a:r>
            <a:r>
              <a:rPr lang="en-US" altLang="zh-CN" sz="1800" dirty="0">
                <a:solidFill>
                  <a:schemeClr val="bg2"/>
                </a:solidFill>
              </a:rPr>
              <a:t>–</a:t>
            </a:r>
            <a:r>
              <a:rPr lang="zh-CN" altLang="en-US" sz="1800" dirty="0">
                <a:solidFill>
                  <a:schemeClr val="bg2"/>
                </a:solidFill>
              </a:rPr>
              <a:t> 加载模型 </a:t>
            </a:r>
            <a:r>
              <a:rPr lang="en-US" altLang="zh-CN" sz="1800" dirty="0">
                <a:solidFill>
                  <a:schemeClr val="bg2"/>
                </a:solidFill>
              </a:rPr>
              <a:t>–</a:t>
            </a:r>
            <a:r>
              <a:rPr lang="zh-CN" altLang="en-US" sz="1800" dirty="0">
                <a:solidFill>
                  <a:schemeClr val="bg2"/>
                </a:solidFill>
              </a:rPr>
              <a:t> 迁移学习</a:t>
            </a:r>
          </a:p>
          <a:p>
            <a:pPr lvl="1"/>
            <a:r>
              <a:rPr lang="zh-CN" altLang="en-US" sz="1800" dirty="0">
                <a:solidFill>
                  <a:schemeClr val="tx1"/>
                </a:solidFill>
              </a:rPr>
              <a:t>推理与部署：模型导出 </a:t>
            </a:r>
            <a:r>
              <a:rPr lang="en-US" altLang="zh-CN" sz="1800" dirty="0">
                <a:solidFill>
                  <a:schemeClr val="tx1"/>
                </a:solidFill>
              </a:rPr>
              <a:t>–</a:t>
            </a:r>
            <a:r>
              <a:rPr lang="zh-CN" altLang="en-US" sz="1800" dirty="0">
                <a:solidFill>
                  <a:schemeClr val="tx1"/>
                </a:solidFill>
              </a:rPr>
              <a:t> 转换格式 </a:t>
            </a:r>
            <a:r>
              <a:rPr lang="en-US" altLang="zh-CN" sz="1800" dirty="0">
                <a:solidFill>
                  <a:schemeClr val="tx1"/>
                </a:solidFill>
              </a:rPr>
              <a:t>–</a:t>
            </a:r>
            <a:r>
              <a:rPr lang="zh-CN" altLang="en-US" sz="1800" dirty="0">
                <a:solidFill>
                  <a:schemeClr val="tx1"/>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t>狗狗和面包 数据集</a:t>
            </a:r>
            <a:endParaRPr lang="en-US" altLang="zh-CN" b="0" dirty="0"/>
          </a:p>
        </p:txBody>
      </p:sp>
      <p:pic>
        <p:nvPicPr>
          <p:cNvPr id="3" name="图片 2">
            <a:extLst>
              <a:ext uri="{FF2B5EF4-FFF2-40B4-BE49-F238E27FC236}">
                <a16:creationId xmlns:a16="http://schemas.microsoft.com/office/drawing/2014/main" id="{F95C88A8-7E41-7544-8103-667E7E12671F}"/>
              </a:ext>
            </a:extLst>
          </p:cNvPr>
          <p:cNvPicPr>
            <a:picLocks noChangeAspect="1"/>
          </p:cNvPicPr>
          <p:nvPr/>
        </p:nvPicPr>
        <p:blipFill>
          <a:blip r:embed="rId2"/>
          <a:stretch>
            <a:fillRect/>
          </a:stretch>
        </p:blipFill>
        <p:spPr>
          <a:xfrm>
            <a:off x="612436" y="1628800"/>
            <a:ext cx="10509276" cy="3888432"/>
          </a:xfrm>
          <a:prstGeom prst="rect">
            <a:avLst/>
          </a:prstGeom>
        </p:spPr>
      </p:pic>
    </p:spTree>
    <p:extLst>
      <p:ext uri="{BB962C8B-B14F-4D97-AF65-F5344CB8AC3E}">
        <p14:creationId xmlns:p14="http://schemas.microsoft.com/office/powerpoint/2010/main" val="3851442272"/>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14370</TotalTime>
  <Words>122</Words>
  <Application>Microsoft Macintosh PowerPoint</Application>
  <PresentationFormat>自定义</PresentationFormat>
  <Paragraphs>15</Paragraphs>
  <Slides>4</Slides>
  <Notes>1</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4</vt:i4>
      </vt:variant>
    </vt:vector>
  </HeadingPairs>
  <TitlesOfParts>
    <vt:vector size="18" baseType="lpstr">
      <vt:lpstr>黑体</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MindSpore初级课程</vt:lpstr>
      <vt:lpstr>关于本课程</vt:lpstr>
      <vt:lpstr>狗狗和面包 数据集</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1088</cp:revision>
  <dcterms:created xsi:type="dcterms:W3CDTF">2015-01-14T10:38:57Z</dcterms:created>
  <dcterms:modified xsi:type="dcterms:W3CDTF">2022-03-11T01:25:19Z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