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4"/>
  </p:notesMasterIdLst>
  <p:handoutMasterIdLst>
    <p:handoutMasterId r:id="rId15"/>
  </p:handoutMasterIdLst>
  <p:sldIdLst>
    <p:sldId id="693" r:id="rId7"/>
    <p:sldId id="716" r:id="rId8"/>
    <p:sldId id="714" r:id="rId9"/>
    <p:sldId id="717" r:id="rId10"/>
    <p:sldId id="715" r:id="rId11"/>
    <p:sldId id="718" r:id="rId12"/>
    <p:sldId id="680" r:id="rId13"/>
  </p:sldIdLst>
  <p:sldSz cx="12196763" cy="6858000"/>
  <p:notesSz cx="6805613" cy="9939338"/>
  <p:custDataLst>
    <p:tags r:id="rId16"/>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8B8"/>
    <a:srgbClr val="FFF3D7"/>
    <a:srgbClr val="FFC000"/>
    <a:srgbClr val="DBF2FF"/>
    <a:srgbClr val="384056"/>
    <a:srgbClr val="34393C"/>
    <a:srgbClr val="C5E5FF"/>
    <a:srgbClr val="2D7CC3"/>
    <a:srgbClr val="C00000"/>
    <a:srgbClr val="E7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1885"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2022/3/11</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2022/3/11</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7</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7</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MindSpore</a:t>
            </a:r>
            <a:r>
              <a:rPr lang="zh-CN" altLang="en-US" sz="4400" dirty="0"/>
              <a:t>初级课程</a:t>
            </a:r>
          </a:p>
        </p:txBody>
      </p:sp>
      <p:sp>
        <p:nvSpPr>
          <p:cNvPr id="6" name="副标题 2">
            <a:extLst>
              <a:ext uri="{FF2B5EF4-FFF2-40B4-BE49-F238E27FC236}">
                <a16:creationId xmlns:a16="http://schemas.microsoft.com/office/drawing/2014/main" id="{993268D5-E18D-0045-9027-24C5B7188BD4}"/>
              </a:ext>
            </a:extLst>
          </p:cNvPr>
          <p:cNvSpPr>
            <a:spLocks noGrp="1"/>
          </p:cNvSpPr>
          <p:nvPr>
            <p:ph type="subTitle" idx="11"/>
          </p:nvPr>
        </p:nvSpPr>
        <p:spPr>
          <a:xfrm>
            <a:off x="1417861" y="4389106"/>
            <a:ext cx="5160761" cy="768086"/>
          </a:xfrm>
        </p:spPr>
        <p:txBody>
          <a:bodyPr/>
          <a:lstStyle/>
          <a:p>
            <a:r>
              <a:rPr lang="en-US" altLang="zh-CN" sz="2200" b="1" dirty="0"/>
              <a:t>ZOMI</a:t>
            </a:r>
            <a:r>
              <a:rPr lang="zh-CN" altLang="en-US" sz="2200" b="1" dirty="0"/>
              <a:t> 酱</a:t>
            </a:r>
          </a:p>
        </p:txBody>
      </p:sp>
      <p:pic>
        <p:nvPicPr>
          <p:cNvPr id="7" name="图片 6">
            <a:extLst>
              <a:ext uri="{FF2B5EF4-FFF2-40B4-BE49-F238E27FC236}">
                <a16:creationId xmlns:a16="http://schemas.microsoft.com/office/drawing/2014/main" id="{2BBB2FD6-7D71-1446-BC52-6A8FC8A5D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81" y="4485630"/>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1800" b="1" dirty="0"/>
              <a:t>课程内容</a:t>
            </a:r>
            <a:endParaRPr lang="en-US" altLang="zh-CN" sz="1800" b="1" dirty="0"/>
          </a:p>
          <a:p>
            <a:pPr lvl="1"/>
            <a:r>
              <a:rPr lang="zh-CN" altLang="en-US" sz="1800" dirty="0">
                <a:solidFill>
                  <a:schemeClr val="bg2"/>
                </a:solidFill>
              </a:rPr>
              <a:t>快速入门：准备数据 </a:t>
            </a:r>
            <a:r>
              <a:rPr lang="en-US" altLang="zh-CN" sz="1800" dirty="0">
                <a:solidFill>
                  <a:schemeClr val="bg2"/>
                </a:solidFill>
              </a:rPr>
              <a:t>-</a:t>
            </a:r>
            <a:r>
              <a:rPr lang="zh-CN" altLang="en-US" sz="1800" dirty="0">
                <a:solidFill>
                  <a:schemeClr val="bg2"/>
                </a:solidFill>
              </a:rPr>
              <a:t> 创建模型 </a:t>
            </a:r>
            <a:r>
              <a:rPr lang="en-US" altLang="zh-CN" sz="1800" dirty="0">
                <a:solidFill>
                  <a:schemeClr val="bg2"/>
                </a:solidFill>
              </a:rPr>
              <a:t>–</a:t>
            </a:r>
            <a:r>
              <a:rPr lang="zh-CN" altLang="en-US" sz="1800" dirty="0">
                <a:solidFill>
                  <a:schemeClr val="bg2"/>
                </a:solidFill>
              </a:rPr>
              <a:t> 损失与优化 </a:t>
            </a:r>
            <a:r>
              <a:rPr lang="en-US" altLang="zh-CN" sz="1800" dirty="0">
                <a:solidFill>
                  <a:schemeClr val="bg2"/>
                </a:solidFill>
              </a:rPr>
              <a:t>-</a:t>
            </a:r>
            <a:r>
              <a:rPr lang="zh-CN" altLang="en-US" sz="1800" dirty="0">
                <a:solidFill>
                  <a:schemeClr val="bg2"/>
                </a:solidFill>
              </a:rPr>
              <a:t> 训练与推理</a:t>
            </a:r>
          </a:p>
          <a:p>
            <a:pPr lvl="1"/>
            <a:r>
              <a:rPr lang="zh-CN" altLang="en-US" sz="1800" dirty="0">
                <a:solidFill>
                  <a:schemeClr val="tx1"/>
                </a:solidFill>
              </a:rPr>
              <a:t>张量 </a:t>
            </a:r>
            <a:r>
              <a:rPr lang="en-US" altLang="zh-CN" sz="1800" dirty="0">
                <a:solidFill>
                  <a:schemeClr val="tx1"/>
                </a:solidFill>
              </a:rPr>
              <a:t>Tensor</a:t>
            </a:r>
            <a:r>
              <a:rPr lang="zh-CN" altLang="en-US" sz="1800" dirty="0">
                <a:solidFill>
                  <a:schemeClr val="tx1"/>
                </a:solidFill>
              </a:rPr>
              <a:t>：初始化 </a:t>
            </a:r>
            <a:r>
              <a:rPr lang="en-US" altLang="zh-CN" sz="1800" dirty="0">
                <a:solidFill>
                  <a:schemeClr val="tx1"/>
                </a:solidFill>
              </a:rPr>
              <a:t>–</a:t>
            </a:r>
            <a:r>
              <a:rPr lang="zh-CN" altLang="en-US" sz="1800" dirty="0">
                <a:solidFill>
                  <a:schemeClr val="tx1"/>
                </a:solidFill>
              </a:rPr>
              <a:t> 属性 </a:t>
            </a:r>
            <a:r>
              <a:rPr lang="en-US" altLang="zh-CN" sz="1800" dirty="0">
                <a:solidFill>
                  <a:schemeClr val="tx1"/>
                </a:solidFill>
              </a:rPr>
              <a:t>–</a:t>
            </a:r>
            <a:r>
              <a:rPr lang="zh-CN" altLang="en-US" sz="1800" dirty="0">
                <a:solidFill>
                  <a:schemeClr val="tx1"/>
                </a:solidFill>
              </a:rPr>
              <a:t> 索引 </a:t>
            </a:r>
            <a:r>
              <a:rPr lang="en-US" altLang="zh-CN" sz="1800" dirty="0">
                <a:solidFill>
                  <a:schemeClr val="tx1"/>
                </a:solidFill>
              </a:rPr>
              <a:t>–</a:t>
            </a:r>
            <a:r>
              <a:rPr lang="zh-CN" altLang="en-US" sz="1800" dirty="0">
                <a:solidFill>
                  <a:schemeClr val="tx1"/>
                </a:solidFill>
              </a:rPr>
              <a:t> 转换</a:t>
            </a:r>
            <a:endParaRPr lang="en-US" altLang="zh-CN" sz="1800" dirty="0">
              <a:solidFill>
                <a:schemeClr val="tx1"/>
              </a:solidFill>
            </a:endParaRPr>
          </a:p>
          <a:p>
            <a:pPr lvl="1"/>
            <a:r>
              <a:rPr lang="zh-CN" altLang="en-US" sz="1800" dirty="0">
                <a:solidFill>
                  <a:schemeClr val="bg2"/>
                </a:solidFill>
              </a:rPr>
              <a:t>数据处理：整体流程 </a:t>
            </a:r>
            <a:r>
              <a:rPr lang="en-US" altLang="zh-CN" sz="1800" dirty="0">
                <a:solidFill>
                  <a:schemeClr val="bg2"/>
                </a:solidFill>
              </a:rPr>
              <a:t>–</a:t>
            </a:r>
            <a:r>
              <a:rPr lang="zh-CN" altLang="en-US" sz="1800" dirty="0">
                <a:solidFill>
                  <a:schemeClr val="bg2"/>
                </a:solidFill>
              </a:rPr>
              <a:t> 加载 </a:t>
            </a:r>
            <a:r>
              <a:rPr lang="en-US" altLang="zh-CN" sz="1800" dirty="0">
                <a:solidFill>
                  <a:schemeClr val="bg2"/>
                </a:solidFill>
              </a:rPr>
              <a:t>–</a:t>
            </a:r>
            <a:r>
              <a:rPr lang="zh-CN" altLang="en-US" sz="1800" dirty="0">
                <a:solidFill>
                  <a:schemeClr val="bg2"/>
                </a:solidFill>
              </a:rPr>
              <a:t> 迭代 </a:t>
            </a:r>
            <a:r>
              <a:rPr lang="en-US" altLang="zh-CN" sz="1800" dirty="0">
                <a:solidFill>
                  <a:schemeClr val="bg2"/>
                </a:solidFill>
              </a:rPr>
              <a:t>–</a:t>
            </a:r>
            <a:r>
              <a:rPr lang="zh-CN" altLang="en-US" sz="1800" dirty="0">
                <a:solidFill>
                  <a:schemeClr val="bg2"/>
                </a:solidFill>
              </a:rPr>
              <a:t> 处理与增强</a:t>
            </a:r>
          </a:p>
          <a:p>
            <a:pPr lvl="1"/>
            <a:r>
              <a:rPr lang="zh-CN" altLang="en-US" sz="1800" dirty="0">
                <a:solidFill>
                  <a:schemeClr val="bg2"/>
                </a:solidFill>
              </a:rPr>
              <a:t>创建网络：定义模型 </a:t>
            </a:r>
            <a:r>
              <a:rPr lang="en-US" altLang="zh-CN" sz="1800" dirty="0">
                <a:solidFill>
                  <a:schemeClr val="bg2"/>
                </a:solidFill>
              </a:rPr>
              <a:t>–</a:t>
            </a:r>
            <a:r>
              <a:rPr lang="zh-CN" altLang="en-US" sz="1800" dirty="0">
                <a:solidFill>
                  <a:schemeClr val="bg2"/>
                </a:solidFill>
              </a:rPr>
              <a:t> 模型参数 </a:t>
            </a:r>
            <a:r>
              <a:rPr lang="en-US" altLang="zh-CN" sz="1800" dirty="0">
                <a:solidFill>
                  <a:schemeClr val="bg2"/>
                </a:solidFill>
              </a:rPr>
              <a:t>–</a:t>
            </a:r>
            <a:r>
              <a:rPr lang="zh-CN" altLang="en-US" sz="1800" dirty="0">
                <a:solidFill>
                  <a:schemeClr val="bg2"/>
                </a:solidFill>
              </a:rPr>
              <a:t> 构建网络</a:t>
            </a:r>
          </a:p>
          <a:p>
            <a:pPr lvl="1"/>
            <a:r>
              <a:rPr lang="zh-CN" altLang="en-US" sz="1800" dirty="0">
                <a:solidFill>
                  <a:schemeClr val="bg2"/>
                </a:solidFill>
              </a:rPr>
              <a:t>自动微分：求导 </a:t>
            </a:r>
            <a:r>
              <a:rPr lang="en-US" altLang="zh-CN" sz="1800" dirty="0">
                <a:solidFill>
                  <a:schemeClr val="bg2"/>
                </a:solidFill>
              </a:rPr>
              <a:t>–</a:t>
            </a:r>
            <a:r>
              <a:rPr lang="zh-CN" altLang="en-US" sz="1800" dirty="0">
                <a:solidFill>
                  <a:schemeClr val="bg2"/>
                </a:solidFill>
              </a:rPr>
              <a:t> 梯度缩放 </a:t>
            </a:r>
            <a:r>
              <a:rPr lang="en-US" altLang="zh-CN" sz="1800" dirty="0">
                <a:solidFill>
                  <a:schemeClr val="bg2"/>
                </a:solidFill>
              </a:rPr>
              <a:t>–</a:t>
            </a:r>
            <a:r>
              <a:rPr lang="zh-CN" altLang="en-US" sz="1800" dirty="0">
                <a:solidFill>
                  <a:schemeClr val="bg2"/>
                </a:solidFill>
              </a:rPr>
              <a:t> 停止计算</a:t>
            </a:r>
          </a:p>
          <a:p>
            <a:pPr lvl="1"/>
            <a:r>
              <a:rPr lang="zh-CN" altLang="en-US" sz="1800" dirty="0">
                <a:solidFill>
                  <a:schemeClr val="bg2"/>
                </a:solidFill>
              </a:rPr>
              <a:t>模型训练：超参 </a:t>
            </a:r>
            <a:r>
              <a:rPr lang="en-US" altLang="zh-CN" sz="1800" dirty="0">
                <a:solidFill>
                  <a:schemeClr val="bg2"/>
                </a:solidFill>
              </a:rPr>
              <a:t>–</a:t>
            </a:r>
            <a:r>
              <a:rPr lang="zh-CN" altLang="en-US" sz="1800" dirty="0">
                <a:solidFill>
                  <a:schemeClr val="bg2"/>
                </a:solidFill>
              </a:rPr>
              <a:t> 损失函数 </a:t>
            </a:r>
            <a:r>
              <a:rPr lang="en-US" altLang="zh-CN" sz="1800" dirty="0">
                <a:solidFill>
                  <a:schemeClr val="bg2"/>
                </a:solidFill>
              </a:rPr>
              <a:t>–</a:t>
            </a:r>
            <a:r>
              <a:rPr lang="zh-CN" altLang="en-US" sz="1800" dirty="0">
                <a:solidFill>
                  <a:schemeClr val="bg2"/>
                </a:solidFill>
              </a:rPr>
              <a:t> 优化器 </a:t>
            </a:r>
            <a:r>
              <a:rPr lang="en-US" altLang="zh-CN" sz="1800" dirty="0">
                <a:solidFill>
                  <a:schemeClr val="bg2"/>
                </a:solidFill>
              </a:rPr>
              <a:t>–</a:t>
            </a:r>
            <a:r>
              <a:rPr lang="zh-CN" altLang="en-US" sz="1800" dirty="0">
                <a:solidFill>
                  <a:schemeClr val="bg2"/>
                </a:solidFill>
              </a:rPr>
              <a:t> 训练</a:t>
            </a:r>
          </a:p>
          <a:p>
            <a:pPr lvl="1"/>
            <a:r>
              <a:rPr lang="zh-CN" altLang="en-US" sz="1800" dirty="0">
                <a:solidFill>
                  <a:schemeClr val="bg2"/>
                </a:solidFill>
              </a:rPr>
              <a:t>保存与加载：模型保存 </a:t>
            </a:r>
            <a:r>
              <a:rPr lang="en-US" altLang="zh-CN" sz="1800" dirty="0">
                <a:solidFill>
                  <a:schemeClr val="bg2"/>
                </a:solidFill>
              </a:rPr>
              <a:t>–</a:t>
            </a:r>
            <a:r>
              <a:rPr lang="zh-CN" altLang="en-US" sz="1800" dirty="0">
                <a:solidFill>
                  <a:schemeClr val="bg2"/>
                </a:solidFill>
              </a:rPr>
              <a:t> 加载模型 </a:t>
            </a:r>
            <a:r>
              <a:rPr lang="en-US" altLang="zh-CN" sz="1800" dirty="0">
                <a:solidFill>
                  <a:schemeClr val="bg2"/>
                </a:solidFill>
              </a:rPr>
              <a:t>–</a:t>
            </a:r>
            <a:r>
              <a:rPr lang="zh-CN" altLang="en-US" sz="1800" dirty="0">
                <a:solidFill>
                  <a:schemeClr val="bg2"/>
                </a:solidFill>
              </a:rPr>
              <a:t> 迁移学习</a:t>
            </a:r>
          </a:p>
          <a:p>
            <a:pPr lvl="1"/>
            <a:r>
              <a:rPr lang="zh-CN" altLang="en-US" sz="1800" dirty="0">
                <a:solidFill>
                  <a:schemeClr val="bg2"/>
                </a:solidFill>
              </a:rPr>
              <a:t>推理与部署：模型导出 </a:t>
            </a:r>
            <a:r>
              <a:rPr lang="en-US" altLang="zh-CN" sz="1800" dirty="0">
                <a:solidFill>
                  <a:schemeClr val="bg2"/>
                </a:solidFill>
              </a:rPr>
              <a:t>–</a:t>
            </a:r>
            <a:r>
              <a:rPr lang="zh-CN" altLang="en-US" sz="1800" dirty="0">
                <a:solidFill>
                  <a:schemeClr val="bg2"/>
                </a:solidFill>
              </a:rPr>
              <a:t> 转换格式 </a:t>
            </a:r>
            <a:r>
              <a:rPr lang="en-US" altLang="zh-CN" sz="1800" dirty="0">
                <a:solidFill>
                  <a:schemeClr val="bg2"/>
                </a:solidFill>
              </a:rPr>
              <a:t>–</a:t>
            </a:r>
            <a:r>
              <a:rPr lang="zh-CN" altLang="en-US" sz="1800" dirty="0">
                <a:solidFill>
                  <a:schemeClr val="bg2"/>
                </a:solidFill>
              </a:rPr>
              <a:t> 部署与体验</a:t>
            </a: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rPr>
              <a:t>数据格式</a:t>
            </a:r>
          </a:p>
        </p:txBody>
      </p:sp>
      <p:pic>
        <p:nvPicPr>
          <p:cNvPr id="4" name="图片 3">
            <a:extLst>
              <a:ext uri="{FF2B5EF4-FFF2-40B4-BE49-F238E27FC236}">
                <a16:creationId xmlns:a16="http://schemas.microsoft.com/office/drawing/2014/main" id="{6D6FCF54-846A-5B45-A476-4C6D1551B41A}"/>
              </a:ext>
            </a:extLst>
          </p:cNvPr>
          <p:cNvPicPr>
            <a:picLocks noChangeAspect="1"/>
          </p:cNvPicPr>
          <p:nvPr/>
        </p:nvPicPr>
        <p:blipFill>
          <a:blip r:embed="rId2"/>
          <a:stretch>
            <a:fillRect/>
          </a:stretch>
        </p:blipFill>
        <p:spPr>
          <a:xfrm>
            <a:off x="466572" y="1917700"/>
            <a:ext cx="11277600" cy="3022600"/>
          </a:xfrm>
          <a:prstGeom prst="rect">
            <a:avLst/>
          </a:prstGeom>
        </p:spPr>
      </p:pic>
    </p:spTree>
    <p:extLst>
      <p:ext uri="{BB962C8B-B14F-4D97-AF65-F5344CB8AC3E}">
        <p14:creationId xmlns:p14="http://schemas.microsoft.com/office/powerpoint/2010/main" val="417817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rPr>
              <a:t>张量的概念</a:t>
            </a:r>
          </a:p>
        </p:txBody>
      </p:sp>
      <p:sp>
        <p:nvSpPr>
          <p:cNvPr id="5" name="内容占位符 2">
            <a:extLst>
              <a:ext uri="{FF2B5EF4-FFF2-40B4-BE49-F238E27FC236}">
                <a16:creationId xmlns:a16="http://schemas.microsoft.com/office/drawing/2014/main" id="{3C04A088-4B78-6445-BA9C-CB2B04704132}"/>
              </a:ext>
            </a:extLst>
          </p:cNvPr>
          <p:cNvSpPr>
            <a:spLocks noGrp="1"/>
          </p:cNvSpPr>
          <p:nvPr>
            <p:ph sz="half" idx="1"/>
          </p:nvPr>
        </p:nvSpPr>
        <p:spPr>
          <a:xfrm>
            <a:off x="623636" y="1166132"/>
            <a:ext cx="10963473" cy="4525736"/>
          </a:xfrm>
        </p:spPr>
        <p:txBody>
          <a:bodyPr/>
          <a:lstStyle/>
          <a:p>
            <a:r>
              <a:rPr lang="zh-CN" altLang="en-US" sz="1800" dirty="0"/>
              <a:t>张量有形状，下面是几个相关术语：</a:t>
            </a:r>
          </a:p>
          <a:p>
            <a:pPr lvl="1">
              <a:buFont typeface="Arial" panose="020B0604020202020204" pitchFamily="34" charset="0"/>
              <a:buChar char="•"/>
            </a:pPr>
            <a:r>
              <a:rPr lang="zh-CN" altLang="en-US" sz="1800" b="1" dirty="0"/>
              <a:t>形状</a:t>
            </a:r>
            <a:r>
              <a:rPr lang="zh-CN" altLang="en-US" sz="1800" dirty="0"/>
              <a:t>：张量的每个轴的长度，元素数量</a:t>
            </a:r>
          </a:p>
          <a:p>
            <a:pPr lvl="1">
              <a:buFont typeface="Arial" panose="020B0604020202020204" pitchFamily="34" charset="0"/>
              <a:buChar char="•"/>
            </a:pPr>
            <a:r>
              <a:rPr lang="zh-CN" altLang="en-US" sz="1800" b="1" dirty="0"/>
              <a:t>秩</a:t>
            </a:r>
            <a:r>
              <a:rPr lang="zh-CN" altLang="en-US" sz="1800" dirty="0"/>
              <a:t>：张量轴数。标量的秩为 </a:t>
            </a:r>
            <a:r>
              <a:rPr lang="en-US" altLang="zh-CN" sz="1800" dirty="0"/>
              <a:t>0</a:t>
            </a:r>
            <a:r>
              <a:rPr lang="zh-CN" altLang="en-US" sz="1800" dirty="0"/>
              <a:t>，向量的秩为 </a:t>
            </a:r>
            <a:r>
              <a:rPr lang="en-US" altLang="zh-CN" sz="1800" dirty="0"/>
              <a:t>1</a:t>
            </a:r>
            <a:r>
              <a:rPr lang="zh-CN" altLang="en-US" sz="1800" dirty="0"/>
              <a:t>，矩阵的秩为 </a:t>
            </a:r>
            <a:r>
              <a:rPr lang="en-US" altLang="zh-CN" sz="1800" dirty="0"/>
              <a:t>2</a:t>
            </a:r>
            <a:endParaRPr lang="zh-CN" altLang="en-US" sz="1800" dirty="0"/>
          </a:p>
          <a:p>
            <a:pPr lvl="1">
              <a:buFont typeface="Arial" panose="020B0604020202020204" pitchFamily="34" charset="0"/>
              <a:buChar char="•"/>
            </a:pPr>
            <a:r>
              <a:rPr lang="zh-CN" altLang="en-US" sz="1800" b="1" dirty="0"/>
              <a:t>轴</a:t>
            </a:r>
            <a:r>
              <a:rPr lang="zh-CN" altLang="en-US" sz="1800" dirty="0"/>
              <a:t>：张量的一个特殊维度</a:t>
            </a:r>
          </a:p>
          <a:p>
            <a:pPr lvl="1">
              <a:buFont typeface="Arial" panose="020B0604020202020204" pitchFamily="34" charset="0"/>
              <a:buChar char="•"/>
            </a:pPr>
            <a:r>
              <a:rPr lang="zh-CN" altLang="en-US" sz="1800" b="1" dirty="0"/>
              <a:t>大小</a:t>
            </a:r>
            <a:r>
              <a:rPr lang="zh-CN" altLang="en-US" sz="1800" dirty="0"/>
              <a:t>：张量的总项数，即乘积形状向量</a:t>
            </a:r>
          </a:p>
        </p:txBody>
      </p:sp>
      <p:sp>
        <p:nvSpPr>
          <p:cNvPr id="6" name="矩形 5">
            <a:extLst>
              <a:ext uri="{FF2B5EF4-FFF2-40B4-BE49-F238E27FC236}">
                <a16:creationId xmlns:a16="http://schemas.microsoft.com/office/drawing/2014/main" id="{8DB4ACED-FADF-C34B-9D02-68C11ECBA9BC}"/>
              </a:ext>
            </a:extLst>
          </p:cNvPr>
          <p:cNvSpPr/>
          <p:nvPr/>
        </p:nvSpPr>
        <p:spPr>
          <a:xfrm>
            <a:off x="625239" y="4797152"/>
            <a:ext cx="10587314" cy="338554"/>
          </a:xfrm>
          <a:prstGeom prst="rect">
            <a:avLst/>
          </a:prstGeom>
        </p:spPr>
        <p:txBody>
          <a:bodyPr wrap="square">
            <a:spAutoFit/>
          </a:bodyPr>
          <a:lstStyle/>
          <a:p>
            <a:r>
              <a:rPr lang="zh-CN" altLang="en-US" sz="1600" dirty="0">
                <a:solidFill>
                  <a:srgbClr val="202124"/>
                </a:solidFill>
                <a:latin typeface="+mj-ea"/>
                <a:ea typeface="+mj-ea"/>
              </a:rPr>
              <a:t>注：虽然我们经常看到“二维张量”之类的表述，但 </a:t>
            </a:r>
            <a:r>
              <a:rPr lang="en-US" altLang="zh-CN" sz="1600" dirty="0">
                <a:solidFill>
                  <a:srgbClr val="202124"/>
                </a:solidFill>
                <a:latin typeface="+mj-ea"/>
                <a:ea typeface="+mj-ea"/>
              </a:rPr>
              <a:t>2 </a:t>
            </a:r>
            <a:r>
              <a:rPr lang="zh-CN" altLang="en-US" sz="1600" dirty="0">
                <a:solidFill>
                  <a:srgbClr val="202124"/>
                </a:solidFill>
                <a:latin typeface="+mj-ea"/>
                <a:ea typeface="+mj-ea"/>
              </a:rPr>
              <a:t>秩张量通常并不是用来描述二维空间。</a:t>
            </a:r>
          </a:p>
        </p:txBody>
      </p:sp>
    </p:spTree>
    <p:extLst>
      <p:ext uri="{BB962C8B-B14F-4D97-AF65-F5344CB8AC3E}">
        <p14:creationId xmlns:p14="http://schemas.microsoft.com/office/powerpoint/2010/main" val="514029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rPr>
              <a:t>三轴张量</a:t>
            </a:r>
          </a:p>
        </p:txBody>
      </p:sp>
      <p:pic>
        <p:nvPicPr>
          <p:cNvPr id="5" name="图片 4">
            <a:extLst>
              <a:ext uri="{FF2B5EF4-FFF2-40B4-BE49-F238E27FC236}">
                <a16:creationId xmlns:a16="http://schemas.microsoft.com/office/drawing/2014/main" id="{8C295583-D03C-3A4F-8135-4EE5DB418B22}"/>
              </a:ext>
            </a:extLst>
          </p:cNvPr>
          <p:cNvPicPr>
            <a:picLocks noChangeAspect="1"/>
          </p:cNvPicPr>
          <p:nvPr/>
        </p:nvPicPr>
        <p:blipFill>
          <a:blip r:embed="rId2"/>
          <a:stretch>
            <a:fillRect/>
          </a:stretch>
        </p:blipFill>
        <p:spPr>
          <a:xfrm>
            <a:off x="696457" y="1340768"/>
            <a:ext cx="10766226" cy="4433872"/>
          </a:xfrm>
          <a:prstGeom prst="rect">
            <a:avLst/>
          </a:prstGeom>
        </p:spPr>
      </p:pic>
    </p:spTree>
    <p:extLst>
      <p:ext uri="{BB962C8B-B14F-4D97-AF65-F5344CB8AC3E}">
        <p14:creationId xmlns:p14="http://schemas.microsoft.com/office/powerpoint/2010/main" val="304714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rPr>
              <a:t>四</a:t>
            </a:r>
            <a:r>
              <a:rPr lang="zh-CN" altLang="en-US" sz="3200" dirty="0"/>
              <a:t>秩</a:t>
            </a:r>
            <a:r>
              <a:rPr lang="zh-CN" altLang="en-US" dirty="0">
                <a:latin typeface="+mj-ea"/>
              </a:rPr>
              <a:t>张量</a:t>
            </a:r>
          </a:p>
        </p:txBody>
      </p:sp>
      <p:pic>
        <p:nvPicPr>
          <p:cNvPr id="3" name="图片 2">
            <a:extLst>
              <a:ext uri="{FF2B5EF4-FFF2-40B4-BE49-F238E27FC236}">
                <a16:creationId xmlns:a16="http://schemas.microsoft.com/office/drawing/2014/main" id="{E4BB339F-6ABA-D54C-8A4C-57A91884CE00}"/>
              </a:ext>
            </a:extLst>
          </p:cNvPr>
          <p:cNvPicPr>
            <a:picLocks noChangeAspect="1"/>
          </p:cNvPicPr>
          <p:nvPr/>
        </p:nvPicPr>
        <p:blipFill>
          <a:blip r:embed="rId2"/>
          <a:stretch>
            <a:fillRect/>
          </a:stretch>
        </p:blipFill>
        <p:spPr>
          <a:xfrm>
            <a:off x="913805" y="1052736"/>
            <a:ext cx="10005888" cy="5331191"/>
          </a:xfrm>
          <a:prstGeom prst="rect">
            <a:avLst/>
          </a:prstGeom>
        </p:spPr>
      </p:pic>
    </p:spTree>
    <p:extLst>
      <p:ext uri="{BB962C8B-B14F-4D97-AF65-F5344CB8AC3E}">
        <p14:creationId xmlns:p14="http://schemas.microsoft.com/office/powerpoint/2010/main" val="365897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14310</TotalTime>
  <Words>231</Words>
  <Application>Microsoft Macintosh PowerPoint</Application>
  <PresentationFormat>自定义</PresentationFormat>
  <Paragraphs>24</Paragraphs>
  <Slides>7</Slides>
  <Notes>1</Notes>
  <HiddenSlides>0</HiddenSlides>
  <MMClips>0</MMClips>
  <ScaleCrop>false</ScaleCrop>
  <HeadingPairs>
    <vt:vector size="6" baseType="variant">
      <vt:variant>
        <vt:lpstr>已用的字体</vt:lpstr>
      </vt:variant>
      <vt:variant>
        <vt:i4>9</vt:i4>
      </vt:variant>
      <vt:variant>
        <vt:lpstr>主题</vt:lpstr>
      </vt:variant>
      <vt:variant>
        <vt:i4>6</vt:i4>
      </vt:variant>
      <vt:variant>
        <vt:lpstr>幻灯片标题</vt:lpstr>
      </vt:variant>
      <vt:variant>
        <vt:i4>7</vt:i4>
      </vt:variant>
    </vt:vector>
  </HeadingPairs>
  <TitlesOfParts>
    <vt:vector size="22" baseType="lpstr">
      <vt:lpstr>黑体</vt:lpstr>
      <vt:lpstr>微软雅黑</vt:lpstr>
      <vt:lpstr>FrutigerNext LT Bold</vt:lpstr>
      <vt:lpstr>FrutigerNext LT Light</vt:lpstr>
      <vt:lpstr>FrutigerNext LT Medium</vt:lpstr>
      <vt:lpstr>Arial</vt:lpstr>
      <vt:lpstr>Calibri</vt:lpstr>
      <vt:lpstr>Franklin Gothic Medium</vt:lpstr>
      <vt:lpstr>Wingdings</vt:lpstr>
      <vt:lpstr>Title1</vt:lpstr>
      <vt:lpstr>Title2</vt:lpstr>
      <vt:lpstr>content01</vt:lpstr>
      <vt:lpstr>Content02</vt:lpstr>
      <vt:lpstr>code01</vt:lpstr>
      <vt:lpstr>Thankyou</vt:lpstr>
      <vt:lpstr>MindSpore初级课程</vt:lpstr>
      <vt:lpstr>关于本课程</vt:lpstr>
      <vt:lpstr>数据格式</vt:lpstr>
      <vt:lpstr>张量的概念</vt:lpstr>
      <vt:lpstr>三轴张量</vt:lpstr>
      <vt:lpstr>四秩张量</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1057</cp:revision>
  <dcterms:created xsi:type="dcterms:W3CDTF">2015-01-14T10:38:57Z</dcterms:created>
  <dcterms:modified xsi:type="dcterms:W3CDTF">2022-03-11T01:26:09Z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