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6"/>
  </p:notesMasterIdLst>
  <p:handoutMasterIdLst>
    <p:handoutMasterId r:id="rId17"/>
  </p:handoutMasterIdLst>
  <p:sldIdLst>
    <p:sldId id="693" r:id="rId7"/>
    <p:sldId id="704" r:id="rId8"/>
    <p:sldId id="710" r:id="rId9"/>
    <p:sldId id="708" r:id="rId10"/>
    <p:sldId id="705" r:id="rId11"/>
    <p:sldId id="707" r:id="rId12"/>
    <p:sldId id="709" r:id="rId13"/>
    <p:sldId id="706" r:id="rId14"/>
    <p:sldId id="680" r:id="rId15"/>
  </p:sldIdLst>
  <p:sldSz cx="12196763" cy="6858000"/>
  <p:notesSz cx="6805613" cy="9939338"/>
  <p:custDataLst>
    <p:tags r:id="rId18"/>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B8B8"/>
    <a:srgbClr val="FFF3D7"/>
    <a:srgbClr val="FFC000"/>
    <a:srgbClr val="DBF2FF"/>
    <a:srgbClr val="384056"/>
    <a:srgbClr val="34393C"/>
    <a:srgbClr val="C5E5FF"/>
    <a:srgbClr val="2D7CC3"/>
    <a:srgbClr val="C00000"/>
    <a:srgbClr val="E7F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45" autoAdjust="0"/>
    <p:restoredTop sz="91885" autoAdjust="0"/>
  </p:normalViewPr>
  <p:slideViewPr>
    <p:cSldViewPr showGuides="1">
      <p:cViewPr varScale="1">
        <p:scale>
          <a:sx n="122" d="100"/>
          <a:sy n="122" d="100"/>
        </p:scale>
        <p:origin x="368" y="20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9" d="100"/>
          <a:sy n="79" d="100"/>
        </p:scale>
        <p:origin x="3954"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4939"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2022/3/3</a:t>
            </a:fld>
            <a:endParaRPr lang="en-US" altLang="zh-CN"/>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2022/3/3</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9</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9</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5954987" cy="2207832"/>
          </a:xfrm>
          <a:prstGeom prst="rect">
            <a:avLst/>
          </a:prstGeom>
        </p:spPr>
        <p:txBody>
          <a:bodyPr anchor="ctr"/>
          <a:lstStyle>
            <a:lvl1pPr>
              <a:lnSpc>
                <a:spcPct val="150000"/>
              </a:lnSpc>
              <a:defRPr sz="4798">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23635" y="4389106"/>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p:transition advClick="0" advTm="8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标题 1"/>
          <p:cNvSpPr txBox="1">
            <a:spLocks/>
          </p:cNvSpPr>
          <p:nvPr userDrawn="1"/>
        </p:nvSpPr>
        <p:spPr>
          <a:xfrm>
            <a:off x="623636" y="344304"/>
            <a:ext cx="10963473" cy="589190"/>
          </a:xfrm>
          <a:prstGeom prst="rect">
            <a:avLst/>
          </a:prstGeom>
        </p:spPr>
        <p:txBody>
          <a:bodyPr/>
          <a:lstStyle>
            <a:lvl1pPr algn="l" rtl="0" eaLnBrk="0" fontAlgn="base" hangingPunct="0">
              <a:spcBef>
                <a:spcPct val="0"/>
              </a:spcBef>
              <a:spcAft>
                <a:spcPct val="0"/>
              </a:spcAft>
              <a:defRPr sz="3200" b="1">
                <a:solidFill>
                  <a:srgbClr val="384056"/>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3200"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3200"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3200"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3200" b="1">
                <a:solidFill>
                  <a:srgbClr val="990000"/>
                </a:solidFill>
                <a:latin typeface="Arial" charset="0"/>
                <a:ea typeface="黑体" pitchFamily="49" charset="-122"/>
                <a:cs typeface="Arial" charset="0"/>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a:lstStyle>
          <a:p>
            <a:pPr marL="0" marR="0" lvl="0" indent="0" algn="l" defTabSz="1218804" rtl="0" eaLnBrk="0" fontAlgn="base" latinLnBrk="0" hangingPunct="0">
              <a:lnSpc>
                <a:spcPct val="100000"/>
              </a:lnSpc>
              <a:spcBef>
                <a:spcPct val="0"/>
              </a:spcBef>
              <a:spcAft>
                <a:spcPct val="0"/>
              </a:spcAft>
              <a:buClrTx/>
              <a:buSzTx/>
              <a:buFontTx/>
              <a:buNone/>
              <a:tabLst/>
              <a:defRPr/>
            </a:pPr>
            <a:r>
              <a:rPr kumimoji="0" lang="zh-CN" altLang="en-US" sz="3199" b="1" i="0" u="none" strike="noStrike" kern="0" cap="none" spc="0" normalizeH="0" baseline="0" noProof="0" dirty="0">
                <a:ln>
                  <a:noFill/>
                </a:ln>
                <a:solidFill>
                  <a:srgbClr val="384056"/>
                </a:solidFill>
                <a:effectLst/>
                <a:uLnTx/>
                <a:uFillTx/>
                <a:latin typeface="微软雅黑" pitchFamily="34" charset="-122"/>
                <a:ea typeface="微软雅黑" pitchFamily="34" charset="-122"/>
                <a:cs typeface="Arial" pitchFamily="34" charset="0"/>
              </a:rPr>
              <a:t>单击此处编辑母版标题样式</a:t>
            </a:r>
          </a:p>
        </p:txBody>
      </p:sp>
      <p:sp>
        <p:nvSpPr>
          <p:cNvPr id="5" name="内容占位符 2"/>
          <p:cNvSpPr txBox="1">
            <a:spLocks/>
          </p:cNvSpPr>
          <p:nvPr userDrawn="1"/>
        </p:nvSpPr>
        <p:spPr>
          <a:xfrm>
            <a:off x="719684" y="1413398"/>
            <a:ext cx="10757396" cy="4525736"/>
          </a:xfrm>
          <a:prstGeom prst="rect">
            <a:avLst/>
          </a:prstGeom>
        </p:spPr>
        <p:txBody>
          <a:bodyPr/>
          <a:lstStyle>
            <a:lvl1pPr marL="179388" indent="-179388" algn="l" rtl="0" eaLnBrk="0" fontAlgn="base" hangingPunct="0">
              <a:lnSpc>
                <a:spcPct val="150000"/>
              </a:lnSpc>
              <a:spcBef>
                <a:spcPts val="0"/>
              </a:spcBef>
              <a:spcAft>
                <a:spcPct val="0"/>
              </a:spcAft>
              <a:buClr>
                <a:schemeClr val="accent2">
                  <a:lumMod val="90000"/>
                </a:schemeClr>
              </a:buClr>
              <a:buSzPct val="60000"/>
              <a:buFont typeface="Wingdings" charset="2"/>
              <a:buChar char="l"/>
              <a:defRPr sz="1600" b="0">
                <a:solidFill>
                  <a:schemeClr val="tx1"/>
                </a:solidFill>
                <a:latin typeface="微软雅黑" pitchFamily="34" charset="-122"/>
                <a:ea typeface="微软雅黑" pitchFamily="34" charset="-122"/>
                <a:cs typeface="+mn-cs"/>
              </a:defRPr>
            </a:lvl1pPr>
            <a:lvl2pPr marL="357188" indent="-177800" algn="l" rtl="0" eaLnBrk="0" fontAlgn="base" hangingPunct="0">
              <a:lnSpc>
                <a:spcPct val="150000"/>
              </a:lnSpc>
              <a:spcBef>
                <a:spcPts val="0"/>
              </a:spcBef>
              <a:spcAft>
                <a:spcPct val="0"/>
              </a:spcAft>
              <a:buClr>
                <a:schemeClr val="accent2">
                  <a:lumMod val="75000"/>
                </a:schemeClr>
              </a:buClr>
              <a:buSzPct val="50000"/>
              <a:buFont typeface="Arial" panose="020B0604020202020204" pitchFamily="34" charset="0"/>
              <a:buChar char="◦"/>
              <a:defRPr sz="1400">
                <a:solidFill>
                  <a:schemeClr val="tx1"/>
                </a:solidFill>
                <a:latin typeface="微软雅黑" pitchFamily="34" charset="-122"/>
                <a:ea typeface="微软雅黑" pitchFamily="34" charset="-122"/>
                <a:cs typeface="+mn-cs"/>
              </a:defRPr>
            </a:lvl2pPr>
            <a:lvl3pPr marL="625475" indent="-177800" algn="l" rtl="0" eaLnBrk="0" fontAlgn="base" hangingPunct="0">
              <a:lnSpc>
                <a:spcPct val="150000"/>
              </a:lnSpc>
              <a:spcBef>
                <a:spcPts val="0"/>
              </a:spcBef>
              <a:spcAft>
                <a:spcPct val="0"/>
              </a:spcAft>
              <a:buClr>
                <a:schemeClr val="accent2">
                  <a:lumMod val="90000"/>
                </a:schemeClr>
              </a:buClr>
              <a:buSzPct val="50000"/>
              <a:buFontTx/>
              <a:buChar char="-"/>
              <a:defRPr sz="1200">
                <a:solidFill>
                  <a:schemeClr val="tx1"/>
                </a:solidFill>
                <a:latin typeface="微软雅黑" pitchFamily="34" charset="-122"/>
                <a:ea typeface="微软雅黑" pitchFamily="34" charset="-122"/>
                <a:cs typeface="+mn-cs"/>
              </a:defRPr>
            </a:lvl3pPr>
            <a:lvl4pPr marL="1600200" indent="-228600" algn="l" rtl="0" eaLnBrk="0" fontAlgn="base" hangingPunct="0">
              <a:lnSpc>
                <a:spcPct val="140000"/>
              </a:lnSpc>
              <a:spcBef>
                <a:spcPct val="0"/>
              </a:spcBef>
              <a:spcAft>
                <a:spcPct val="0"/>
              </a:spcAft>
              <a:buChar char="–"/>
              <a:defRPr sz="1157">
                <a:solidFill>
                  <a:schemeClr val="tx1"/>
                </a:solidFill>
                <a:latin typeface="微软雅黑" pitchFamily="34" charset="-122"/>
                <a:ea typeface="微软雅黑" pitchFamily="34" charset="-122"/>
                <a:cs typeface="+mn-cs"/>
              </a:defRPr>
            </a:lvl4pPr>
            <a:lvl5pPr marL="2057400" indent="-228600" algn="l" rtl="0" eaLnBrk="0" fontAlgn="base" hangingPunct="0">
              <a:lnSpc>
                <a:spcPct val="140000"/>
              </a:lnSpc>
              <a:spcBef>
                <a:spcPct val="0"/>
              </a:spcBef>
              <a:spcAft>
                <a:spcPct val="0"/>
              </a:spcAft>
              <a:buFont typeface="Arial" charset="0"/>
              <a:buChar char="~"/>
              <a:defRPr sz="1157">
                <a:solidFill>
                  <a:schemeClr val="tx1"/>
                </a:solidFill>
                <a:latin typeface="微软雅黑" pitchFamily="34" charset="-122"/>
                <a:ea typeface="微软雅黑" pitchFamily="34" charset="-122"/>
                <a:cs typeface="+mn-cs"/>
              </a:defRPr>
            </a:lvl5pPr>
            <a:lvl6pPr marL="2514600" indent="-228600" algn="l" rtl="0" eaLnBrk="1" fontAlgn="base" hangingPunct="1">
              <a:spcBef>
                <a:spcPct val="20000"/>
              </a:spcBef>
              <a:spcAft>
                <a:spcPct val="0"/>
              </a:spcAft>
              <a:buFont typeface="Arial" charset="0"/>
              <a:buChar char="~"/>
              <a:defRPr sz="1157">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157">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157">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157">
                <a:solidFill>
                  <a:schemeClr val="tx1"/>
                </a:solidFill>
                <a:latin typeface="+mn-lt"/>
                <a:ea typeface="+mn-ea"/>
                <a:cs typeface="+mn-cs"/>
              </a:defRPr>
            </a:lvl9pPr>
          </a:lstStyle>
          <a:p>
            <a:pPr marL="239106" marR="0" lvl="0" indent="-239106" algn="l" defTabSz="1218804" rtl="0" eaLnBrk="0" fontAlgn="base" latinLnBrk="0" hangingPunct="0">
              <a:lnSpc>
                <a:spcPct val="150000"/>
              </a:lnSpc>
              <a:spcBef>
                <a:spcPts val="0"/>
              </a:spcBef>
              <a:spcAft>
                <a:spcPct val="0"/>
              </a:spcAft>
              <a:buClr>
                <a:srgbClr val="99CCFF">
                  <a:lumMod val="90000"/>
                </a:srgbClr>
              </a:buClr>
              <a:buSzPct val="60000"/>
              <a:buFont typeface="Wingdings" charset="2"/>
              <a:buChar char="l"/>
              <a:tabLst/>
              <a:defRPr/>
            </a:pPr>
            <a:r>
              <a:rPr kumimoji="0" lang="zh-CN" altLang="en-US" sz="2133"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单击此处编辑母版文本样式</a:t>
            </a:r>
          </a:p>
          <a:p>
            <a:pPr marL="476096" marR="0" lvl="1" indent="-236990" algn="l" defTabSz="1218804" rtl="0" eaLnBrk="0" fontAlgn="base" latinLnBrk="0" hangingPunct="0">
              <a:lnSpc>
                <a:spcPct val="150000"/>
              </a:lnSpc>
              <a:spcBef>
                <a:spcPts val="0"/>
              </a:spcBef>
              <a:spcAft>
                <a:spcPct val="0"/>
              </a:spcAft>
              <a:buClr>
                <a:srgbClr val="99CCFF">
                  <a:lumMod val="75000"/>
                </a:srgbClr>
              </a:buClr>
              <a:buSzPct val="50000"/>
              <a:buFont typeface="Arial" panose="020B0604020202020204" pitchFamily="34" charset="0"/>
              <a:buChar char="◦"/>
              <a:tabLst/>
              <a:defRPr/>
            </a:pPr>
            <a:r>
              <a:rPr kumimoji="0" lang="zh-CN" altLang="en-US" sz="1866"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第二级</a:t>
            </a:r>
          </a:p>
          <a:p>
            <a:pPr marL="833696" marR="0" lvl="2" indent="-236990" algn="l" defTabSz="1218804" rtl="0" eaLnBrk="0" fontAlgn="base" latinLnBrk="0" hangingPunct="0">
              <a:lnSpc>
                <a:spcPct val="150000"/>
              </a:lnSpc>
              <a:spcBef>
                <a:spcPts val="0"/>
              </a:spcBef>
              <a:spcAft>
                <a:spcPct val="0"/>
              </a:spcAft>
              <a:buClr>
                <a:srgbClr val="99CCFF">
                  <a:lumMod val="90000"/>
                </a:srgbClr>
              </a:buClr>
              <a:buSzPct val="50000"/>
              <a:buFontTx/>
              <a:buChar char="-"/>
              <a:tabLst/>
              <a:defRPr/>
            </a:pPr>
            <a:r>
              <a:rPr kumimoji="0" lang="zh-CN" altLang="en-US" sz="1599"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第三级</a:t>
            </a:r>
          </a:p>
        </p:txBody>
      </p:sp>
    </p:spTree>
    <p:extLst>
      <p:ext uri="{BB962C8B-B14F-4D97-AF65-F5344CB8AC3E}">
        <p14:creationId xmlns:p14="http://schemas.microsoft.com/office/powerpoint/2010/main" val="1159188600"/>
      </p:ext>
    </p:extLst>
  </p:cSld>
  <p:clrMapOvr>
    <a:masterClrMapping/>
  </p:clrMapOvr>
  <p:transition advClick="0" advTm="8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6" name="内容占位符 2"/>
          <p:cNvSpPr txBox="1">
            <a:spLocks/>
          </p:cNvSpPr>
          <p:nvPr userDrawn="1"/>
        </p:nvSpPr>
        <p:spPr>
          <a:xfrm>
            <a:off x="623635" y="1600203"/>
            <a:ext cx="5290949" cy="4525736"/>
          </a:xfrm>
          <a:prstGeom prst="rect">
            <a:avLst/>
          </a:prstGeom>
        </p:spPr>
        <p:txBody>
          <a:bodyPr/>
          <a:lstStyle>
            <a:lvl1pPr marL="179388" indent="-179388" algn="l" rtl="0" eaLnBrk="0" fontAlgn="base" hangingPunct="0">
              <a:lnSpc>
                <a:spcPct val="150000"/>
              </a:lnSpc>
              <a:spcBef>
                <a:spcPts val="0"/>
              </a:spcBef>
              <a:spcAft>
                <a:spcPct val="0"/>
              </a:spcAft>
              <a:buClr>
                <a:schemeClr val="accent2">
                  <a:lumMod val="90000"/>
                </a:schemeClr>
              </a:buClr>
              <a:buSzPct val="60000"/>
              <a:buFont typeface="Wingdings" charset="2"/>
              <a:buChar char="l"/>
              <a:defRPr sz="1600" b="0">
                <a:solidFill>
                  <a:schemeClr val="tx1"/>
                </a:solidFill>
                <a:latin typeface="微软雅黑" pitchFamily="34" charset="-122"/>
                <a:ea typeface="微软雅黑" pitchFamily="34" charset="-122"/>
                <a:cs typeface="+mn-cs"/>
              </a:defRPr>
            </a:lvl1pPr>
            <a:lvl2pPr marL="357188" indent="-177800" algn="l" rtl="0" eaLnBrk="0" fontAlgn="base" hangingPunct="0">
              <a:lnSpc>
                <a:spcPct val="150000"/>
              </a:lnSpc>
              <a:spcBef>
                <a:spcPts val="0"/>
              </a:spcBef>
              <a:spcAft>
                <a:spcPct val="0"/>
              </a:spcAft>
              <a:buClr>
                <a:schemeClr val="accent2">
                  <a:lumMod val="75000"/>
                </a:schemeClr>
              </a:buClr>
              <a:buSzPct val="50000"/>
              <a:buFont typeface="Arial" panose="020B0604020202020204" pitchFamily="34" charset="0"/>
              <a:buChar char="◦"/>
              <a:defRPr sz="1400">
                <a:solidFill>
                  <a:schemeClr val="tx1"/>
                </a:solidFill>
                <a:latin typeface="微软雅黑" pitchFamily="34" charset="-122"/>
                <a:ea typeface="微软雅黑" pitchFamily="34" charset="-122"/>
                <a:cs typeface="+mn-cs"/>
              </a:defRPr>
            </a:lvl2pPr>
            <a:lvl3pPr marL="625475" indent="-177800" algn="l" rtl="0" eaLnBrk="0" fontAlgn="base" hangingPunct="0">
              <a:lnSpc>
                <a:spcPct val="150000"/>
              </a:lnSpc>
              <a:spcBef>
                <a:spcPts val="0"/>
              </a:spcBef>
              <a:spcAft>
                <a:spcPct val="0"/>
              </a:spcAft>
              <a:buClr>
                <a:schemeClr val="accent2">
                  <a:lumMod val="90000"/>
                </a:schemeClr>
              </a:buClr>
              <a:buSzPct val="50000"/>
              <a:buFontTx/>
              <a:buChar char="-"/>
              <a:defRPr sz="1200">
                <a:solidFill>
                  <a:schemeClr val="tx1"/>
                </a:solidFill>
                <a:latin typeface="微软雅黑" pitchFamily="34" charset="-122"/>
                <a:ea typeface="微软雅黑" pitchFamily="34" charset="-122"/>
                <a:cs typeface="+mn-cs"/>
              </a:defRPr>
            </a:lvl3pPr>
            <a:lvl4pPr marL="1600200" indent="-228600" algn="l" rtl="0" eaLnBrk="0" fontAlgn="base" hangingPunct="0">
              <a:lnSpc>
                <a:spcPct val="140000"/>
              </a:lnSpc>
              <a:spcBef>
                <a:spcPct val="0"/>
              </a:spcBef>
              <a:spcAft>
                <a:spcPct val="0"/>
              </a:spcAft>
              <a:buChar char="–"/>
              <a:defRPr sz="1157">
                <a:solidFill>
                  <a:schemeClr val="tx1"/>
                </a:solidFill>
                <a:latin typeface="微软雅黑" pitchFamily="34" charset="-122"/>
                <a:ea typeface="微软雅黑" pitchFamily="34" charset="-122"/>
                <a:cs typeface="+mn-cs"/>
              </a:defRPr>
            </a:lvl4pPr>
            <a:lvl5pPr marL="2057400" indent="-228600" algn="l" rtl="0" eaLnBrk="0" fontAlgn="base" hangingPunct="0">
              <a:lnSpc>
                <a:spcPct val="140000"/>
              </a:lnSpc>
              <a:spcBef>
                <a:spcPct val="0"/>
              </a:spcBef>
              <a:spcAft>
                <a:spcPct val="0"/>
              </a:spcAft>
              <a:buFont typeface="Arial" charset="0"/>
              <a:buChar char="~"/>
              <a:defRPr sz="1157">
                <a:solidFill>
                  <a:schemeClr val="tx1"/>
                </a:solidFill>
                <a:latin typeface="微软雅黑" pitchFamily="34" charset="-122"/>
                <a:ea typeface="微软雅黑" pitchFamily="34" charset="-122"/>
                <a:cs typeface="+mn-cs"/>
              </a:defRPr>
            </a:lvl5pPr>
            <a:lvl6pPr marL="2514600" indent="-228600" algn="l" rtl="0" eaLnBrk="1" fontAlgn="base" hangingPunct="1">
              <a:spcBef>
                <a:spcPct val="20000"/>
              </a:spcBef>
              <a:spcAft>
                <a:spcPct val="0"/>
              </a:spcAft>
              <a:buFont typeface="Arial" charset="0"/>
              <a:buChar char="~"/>
              <a:defRPr sz="1157">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157">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157">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157">
                <a:solidFill>
                  <a:schemeClr val="tx1"/>
                </a:solidFill>
                <a:latin typeface="+mn-lt"/>
                <a:ea typeface="+mn-ea"/>
                <a:cs typeface="+mn-cs"/>
              </a:defRPr>
            </a:lvl9pPr>
          </a:lstStyle>
          <a:p>
            <a:pPr marL="239106" marR="0" lvl="0" indent="-239106" algn="l" defTabSz="1218804" rtl="0" eaLnBrk="0" fontAlgn="base" latinLnBrk="0" hangingPunct="0">
              <a:lnSpc>
                <a:spcPct val="150000"/>
              </a:lnSpc>
              <a:spcBef>
                <a:spcPts val="0"/>
              </a:spcBef>
              <a:spcAft>
                <a:spcPct val="0"/>
              </a:spcAft>
              <a:buClr>
                <a:srgbClr val="99CCFF">
                  <a:lumMod val="90000"/>
                </a:srgbClr>
              </a:buClr>
              <a:buSzPct val="60000"/>
              <a:buFont typeface="Wingdings" charset="2"/>
              <a:buChar char="l"/>
              <a:tabLst/>
              <a:defRPr/>
            </a:pPr>
            <a:r>
              <a:rPr kumimoji="0" lang="zh-CN" altLang="en-US" sz="2133"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单击此处编辑母版文本样式</a:t>
            </a:r>
          </a:p>
          <a:p>
            <a:pPr marL="476096" marR="0" lvl="1" indent="-236990" algn="l" defTabSz="1218804" rtl="0" eaLnBrk="0" fontAlgn="base" latinLnBrk="0" hangingPunct="0">
              <a:lnSpc>
                <a:spcPct val="150000"/>
              </a:lnSpc>
              <a:spcBef>
                <a:spcPts val="0"/>
              </a:spcBef>
              <a:spcAft>
                <a:spcPct val="0"/>
              </a:spcAft>
              <a:buClr>
                <a:srgbClr val="99CCFF">
                  <a:lumMod val="75000"/>
                </a:srgbClr>
              </a:buClr>
              <a:buSzPct val="50000"/>
              <a:buFont typeface="Arial" panose="020B0604020202020204" pitchFamily="34" charset="0"/>
              <a:buChar char="◦"/>
              <a:tabLst/>
              <a:defRPr/>
            </a:pPr>
            <a:r>
              <a:rPr kumimoji="0" lang="zh-CN" altLang="en-US" sz="1866"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第二级</a:t>
            </a:r>
          </a:p>
          <a:p>
            <a:pPr marL="833696" marR="0" lvl="2" indent="-236990" algn="l" defTabSz="1218804" rtl="0" eaLnBrk="0" fontAlgn="base" latinLnBrk="0" hangingPunct="0">
              <a:lnSpc>
                <a:spcPct val="150000"/>
              </a:lnSpc>
              <a:spcBef>
                <a:spcPts val="0"/>
              </a:spcBef>
              <a:spcAft>
                <a:spcPct val="0"/>
              </a:spcAft>
              <a:buClr>
                <a:srgbClr val="99CCFF">
                  <a:lumMod val="90000"/>
                </a:srgbClr>
              </a:buClr>
              <a:buSzPct val="50000"/>
              <a:buFontTx/>
              <a:buChar char="-"/>
              <a:tabLst/>
              <a:defRPr/>
            </a:pPr>
            <a:r>
              <a:rPr kumimoji="0" lang="zh-CN" altLang="en-US" sz="1599"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第三级</a:t>
            </a:r>
          </a:p>
        </p:txBody>
      </p:sp>
      <p:sp>
        <p:nvSpPr>
          <p:cNvPr id="7" name="内容占位符 2"/>
          <p:cNvSpPr txBox="1">
            <a:spLocks/>
          </p:cNvSpPr>
          <p:nvPr userDrawn="1"/>
        </p:nvSpPr>
        <p:spPr>
          <a:xfrm>
            <a:off x="6296160" y="1600203"/>
            <a:ext cx="5290949" cy="4525736"/>
          </a:xfrm>
          <a:prstGeom prst="rect">
            <a:avLst/>
          </a:prstGeom>
        </p:spPr>
        <p:txBody>
          <a:bodyPr/>
          <a:lstStyle>
            <a:lvl1pPr marL="179388" indent="-179388" algn="l" rtl="0" eaLnBrk="0" fontAlgn="base" hangingPunct="0">
              <a:lnSpc>
                <a:spcPct val="150000"/>
              </a:lnSpc>
              <a:spcBef>
                <a:spcPts val="0"/>
              </a:spcBef>
              <a:spcAft>
                <a:spcPct val="0"/>
              </a:spcAft>
              <a:buClr>
                <a:schemeClr val="accent2">
                  <a:lumMod val="90000"/>
                </a:schemeClr>
              </a:buClr>
              <a:buSzPct val="60000"/>
              <a:buFont typeface="Wingdings" charset="2"/>
              <a:buChar char="l"/>
              <a:defRPr sz="1600" b="0">
                <a:solidFill>
                  <a:schemeClr val="tx1"/>
                </a:solidFill>
                <a:latin typeface="微软雅黑" pitchFamily="34" charset="-122"/>
                <a:ea typeface="微软雅黑" pitchFamily="34" charset="-122"/>
                <a:cs typeface="+mn-cs"/>
              </a:defRPr>
            </a:lvl1pPr>
            <a:lvl2pPr marL="357188" indent="-177800" algn="l" rtl="0" eaLnBrk="0" fontAlgn="base" hangingPunct="0">
              <a:lnSpc>
                <a:spcPct val="150000"/>
              </a:lnSpc>
              <a:spcBef>
                <a:spcPts val="0"/>
              </a:spcBef>
              <a:spcAft>
                <a:spcPct val="0"/>
              </a:spcAft>
              <a:buClr>
                <a:schemeClr val="accent2">
                  <a:lumMod val="75000"/>
                </a:schemeClr>
              </a:buClr>
              <a:buSzPct val="50000"/>
              <a:buFont typeface="Arial" panose="020B0604020202020204" pitchFamily="34" charset="0"/>
              <a:buChar char="◦"/>
              <a:defRPr sz="1400">
                <a:solidFill>
                  <a:schemeClr val="tx1"/>
                </a:solidFill>
                <a:latin typeface="微软雅黑" pitchFamily="34" charset="-122"/>
                <a:ea typeface="微软雅黑" pitchFamily="34" charset="-122"/>
                <a:cs typeface="+mn-cs"/>
              </a:defRPr>
            </a:lvl2pPr>
            <a:lvl3pPr marL="625475" indent="-177800" algn="l" rtl="0" eaLnBrk="0" fontAlgn="base" hangingPunct="0">
              <a:lnSpc>
                <a:spcPct val="150000"/>
              </a:lnSpc>
              <a:spcBef>
                <a:spcPts val="0"/>
              </a:spcBef>
              <a:spcAft>
                <a:spcPct val="0"/>
              </a:spcAft>
              <a:buClr>
                <a:schemeClr val="accent2">
                  <a:lumMod val="90000"/>
                </a:schemeClr>
              </a:buClr>
              <a:buSzPct val="50000"/>
              <a:buFontTx/>
              <a:buChar char="-"/>
              <a:defRPr sz="1200">
                <a:solidFill>
                  <a:schemeClr val="tx1"/>
                </a:solidFill>
                <a:latin typeface="微软雅黑" pitchFamily="34" charset="-122"/>
                <a:ea typeface="微软雅黑" pitchFamily="34" charset="-122"/>
                <a:cs typeface="+mn-cs"/>
              </a:defRPr>
            </a:lvl3pPr>
            <a:lvl4pPr marL="1600200" indent="-228600" algn="l" rtl="0" eaLnBrk="0" fontAlgn="base" hangingPunct="0">
              <a:lnSpc>
                <a:spcPct val="140000"/>
              </a:lnSpc>
              <a:spcBef>
                <a:spcPct val="0"/>
              </a:spcBef>
              <a:spcAft>
                <a:spcPct val="0"/>
              </a:spcAft>
              <a:buChar char="–"/>
              <a:defRPr sz="1157">
                <a:solidFill>
                  <a:schemeClr val="tx1"/>
                </a:solidFill>
                <a:latin typeface="微软雅黑" pitchFamily="34" charset="-122"/>
                <a:ea typeface="微软雅黑" pitchFamily="34" charset="-122"/>
                <a:cs typeface="+mn-cs"/>
              </a:defRPr>
            </a:lvl4pPr>
            <a:lvl5pPr marL="2057400" indent="-228600" algn="l" rtl="0" eaLnBrk="0" fontAlgn="base" hangingPunct="0">
              <a:lnSpc>
                <a:spcPct val="140000"/>
              </a:lnSpc>
              <a:spcBef>
                <a:spcPct val="0"/>
              </a:spcBef>
              <a:spcAft>
                <a:spcPct val="0"/>
              </a:spcAft>
              <a:buFont typeface="Arial" charset="0"/>
              <a:buChar char="~"/>
              <a:defRPr sz="1157">
                <a:solidFill>
                  <a:schemeClr val="tx1"/>
                </a:solidFill>
                <a:latin typeface="微软雅黑" pitchFamily="34" charset="-122"/>
                <a:ea typeface="微软雅黑" pitchFamily="34" charset="-122"/>
                <a:cs typeface="+mn-cs"/>
              </a:defRPr>
            </a:lvl5pPr>
            <a:lvl6pPr marL="2514600" indent="-228600" algn="l" rtl="0" eaLnBrk="1" fontAlgn="base" hangingPunct="1">
              <a:spcBef>
                <a:spcPct val="20000"/>
              </a:spcBef>
              <a:spcAft>
                <a:spcPct val="0"/>
              </a:spcAft>
              <a:buFont typeface="Arial" charset="0"/>
              <a:buChar char="~"/>
              <a:defRPr sz="1157">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157">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157">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157">
                <a:solidFill>
                  <a:schemeClr val="tx1"/>
                </a:solidFill>
                <a:latin typeface="+mn-lt"/>
                <a:ea typeface="+mn-ea"/>
                <a:cs typeface="+mn-cs"/>
              </a:defRPr>
            </a:lvl9pPr>
          </a:lstStyle>
          <a:p>
            <a:pPr marL="239106" marR="0" lvl="0" indent="-239106" algn="l" defTabSz="1218804" rtl="0" eaLnBrk="0" fontAlgn="base" latinLnBrk="0" hangingPunct="0">
              <a:lnSpc>
                <a:spcPct val="150000"/>
              </a:lnSpc>
              <a:spcBef>
                <a:spcPts val="0"/>
              </a:spcBef>
              <a:spcAft>
                <a:spcPct val="0"/>
              </a:spcAft>
              <a:buClr>
                <a:srgbClr val="99CCFF">
                  <a:lumMod val="90000"/>
                </a:srgbClr>
              </a:buClr>
              <a:buSzPct val="60000"/>
              <a:buFont typeface="Wingdings" charset="2"/>
              <a:buChar char="l"/>
              <a:tabLst/>
              <a:defRPr/>
            </a:pPr>
            <a:r>
              <a:rPr kumimoji="0" lang="zh-CN" altLang="en-US" sz="2133" b="0" i="0" u="none" strike="noStrike" kern="0" cap="none" spc="0" normalizeH="0" baseline="0" noProof="0">
                <a:ln>
                  <a:noFill/>
                </a:ln>
                <a:solidFill>
                  <a:srgbClr val="000000"/>
                </a:solidFill>
                <a:effectLst/>
                <a:uLnTx/>
                <a:uFillTx/>
                <a:latin typeface="微软雅黑" pitchFamily="34" charset="-122"/>
                <a:ea typeface="微软雅黑" pitchFamily="34" charset="-122"/>
                <a:cs typeface="+mn-cs"/>
              </a:rPr>
              <a:t>单击此处编辑母版文本样式</a:t>
            </a:r>
          </a:p>
          <a:p>
            <a:pPr marL="476096" marR="0" lvl="1" indent="-236990" algn="l" defTabSz="1218804" rtl="0" eaLnBrk="0" fontAlgn="base" latinLnBrk="0" hangingPunct="0">
              <a:lnSpc>
                <a:spcPct val="150000"/>
              </a:lnSpc>
              <a:spcBef>
                <a:spcPts val="0"/>
              </a:spcBef>
              <a:spcAft>
                <a:spcPct val="0"/>
              </a:spcAft>
              <a:buClr>
                <a:srgbClr val="99CCFF">
                  <a:lumMod val="75000"/>
                </a:srgbClr>
              </a:buClr>
              <a:buSzPct val="50000"/>
              <a:buFont typeface="Arial" panose="020B0604020202020204" pitchFamily="34" charset="0"/>
              <a:buChar char="◦"/>
              <a:tabLst/>
              <a:defRPr/>
            </a:pPr>
            <a:r>
              <a:rPr kumimoji="0" lang="zh-CN" altLang="en-US" sz="1866" b="0" i="0" u="none" strike="noStrike" kern="0" cap="none" spc="0" normalizeH="0" baseline="0" noProof="0">
                <a:ln>
                  <a:noFill/>
                </a:ln>
                <a:solidFill>
                  <a:srgbClr val="000000"/>
                </a:solidFill>
                <a:effectLst/>
                <a:uLnTx/>
                <a:uFillTx/>
                <a:latin typeface="微软雅黑" pitchFamily="34" charset="-122"/>
                <a:ea typeface="微软雅黑" pitchFamily="34" charset="-122"/>
                <a:cs typeface="+mn-cs"/>
              </a:rPr>
              <a:t>第二级</a:t>
            </a:r>
          </a:p>
          <a:p>
            <a:pPr marL="833696" marR="0" lvl="2" indent="-236990" algn="l" defTabSz="1218804" rtl="0" eaLnBrk="0" fontAlgn="base" latinLnBrk="0" hangingPunct="0">
              <a:lnSpc>
                <a:spcPct val="150000"/>
              </a:lnSpc>
              <a:spcBef>
                <a:spcPts val="0"/>
              </a:spcBef>
              <a:spcAft>
                <a:spcPct val="0"/>
              </a:spcAft>
              <a:buClr>
                <a:srgbClr val="99CCFF">
                  <a:lumMod val="90000"/>
                </a:srgbClr>
              </a:buClr>
              <a:buSzPct val="50000"/>
              <a:buFontTx/>
              <a:buChar char="-"/>
              <a:tabLst/>
              <a:defRPr/>
            </a:pPr>
            <a:r>
              <a:rPr kumimoji="0" lang="zh-CN" altLang="en-US" sz="1599" b="0" i="0" u="none" strike="noStrike" kern="0" cap="none" spc="0" normalizeH="0" baseline="0" noProof="0">
                <a:ln>
                  <a:noFill/>
                </a:ln>
                <a:solidFill>
                  <a:srgbClr val="000000"/>
                </a:solidFill>
                <a:effectLst/>
                <a:uLnTx/>
                <a:uFillTx/>
                <a:latin typeface="微软雅黑" pitchFamily="34" charset="-122"/>
                <a:ea typeface="微软雅黑" pitchFamily="34" charset="-122"/>
                <a:cs typeface="+mn-cs"/>
              </a:rPr>
              <a:t>第三级</a:t>
            </a:r>
            <a:endParaRPr kumimoji="0" lang="zh-CN" altLang="en-US" sz="1599"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9" name="标题 1"/>
          <p:cNvSpPr txBox="1">
            <a:spLocks/>
          </p:cNvSpPr>
          <p:nvPr userDrawn="1"/>
        </p:nvSpPr>
        <p:spPr>
          <a:xfrm>
            <a:off x="623636" y="344304"/>
            <a:ext cx="10963473" cy="589190"/>
          </a:xfrm>
          <a:prstGeom prst="rect">
            <a:avLst/>
          </a:prstGeom>
        </p:spPr>
        <p:txBody>
          <a:bodyPr/>
          <a:lstStyle>
            <a:lvl1pPr algn="l" rtl="0" eaLnBrk="0" fontAlgn="base" hangingPunct="0">
              <a:spcBef>
                <a:spcPct val="0"/>
              </a:spcBef>
              <a:spcAft>
                <a:spcPct val="0"/>
              </a:spcAft>
              <a:defRPr sz="3200" b="1">
                <a:solidFill>
                  <a:srgbClr val="384056"/>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3200"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3200"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3200"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3200" b="1">
                <a:solidFill>
                  <a:srgbClr val="990000"/>
                </a:solidFill>
                <a:latin typeface="Arial" charset="0"/>
                <a:ea typeface="黑体" pitchFamily="49" charset="-122"/>
                <a:cs typeface="Arial" charset="0"/>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a:lstStyle>
          <a:p>
            <a:pPr marL="0" marR="0" lvl="0" indent="0" algn="l" defTabSz="1218804" rtl="0" eaLnBrk="0" fontAlgn="base" latinLnBrk="0" hangingPunct="0">
              <a:lnSpc>
                <a:spcPct val="100000"/>
              </a:lnSpc>
              <a:spcBef>
                <a:spcPct val="0"/>
              </a:spcBef>
              <a:spcAft>
                <a:spcPct val="0"/>
              </a:spcAft>
              <a:buClrTx/>
              <a:buSzTx/>
              <a:buFontTx/>
              <a:buNone/>
              <a:tabLst/>
              <a:defRPr/>
            </a:pPr>
            <a:r>
              <a:rPr kumimoji="0" lang="zh-CN" altLang="en-US" sz="3199" b="1" i="0" u="none" strike="noStrike" kern="0" cap="none" spc="0" normalizeH="0" baseline="0" noProof="0" dirty="0">
                <a:ln>
                  <a:noFill/>
                </a:ln>
                <a:solidFill>
                  <a:srgbClr val="384056"/>
                </a:solidFill>
                <a:effectLst/>
                <a:uLnTx/>
                <a:uFillTx/>
                <a:latin typeface="微软雅黑" pitchFamily="34" charset="-122"/>
                <a:ea typeface="微软雅黑" pitchFamily="34" charset="-122"/>
                <a:cs typeface="Arial" pitchFamily="34" charset="0"/>
              </a:rPr>
              <a:t>单击此处编辑母版标题样式</a:t>
            </a:r>
          </a:p>
        </p:txBody>
      </p:sp>
    </p:spTree>
    <p:extLst>
      <p:ext uri="{BB962C8B-B14F-4D97-AF65-F5344CB8AC3E}">
        <p14:creationId xmlns:p14="http://schemas.microsoft.com/office/powerpoint/2010/main" val="542777396"/>
      </p:ext>
    </p:extLst>
  </p:cSld>
  <p:clrMapOvr>
    <a:masterClrMapping/>
  </p:clrMapOvr>
  <p:transition advClick="0" advTm="8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b="1">
                <a:solidFill>
                  <a:srgbClr val="384056"/>
                </a:solidFill>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506462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344304"/>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413398"/>
            <a:ext cx="10757396"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print"/>
          <a:srcRect/>
          <a:stretch>
            <a:fillRect/>
          </a:stretch>
        </p:blipFill>
        <p:spPr bwMode="auto">
          <a:xfrm>
            <a:off x="43957"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mj-ea"/>
                <a:ea typeface="+mj-ea"/>
              </a:rPr>
              <a:t>www.mindspore.cn</a:t>
            </a:r>
            <a:endParaRPr lang="zh-CN" altLang="en-US" sz="1333" b="0" dirty="0">
              <a:solidFill>
                <a:srgbClr val="FFFFFF">
                  <a:lumMod val="50000"/>
                </a:srgbClr>
              </a:solidFill>
              <a:latin typeface="+mj-ea"/>
              <a:ea typeface="+mj-ea"/>
            </a:endParaRPr>
          </a:p>
        </p:txBody>
      </p:sp>
      <p:pic>
        <p:nvPicPr>
          <p:cNvPr id="6" name="图片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1540" y="357607"/>
            <a:ext cx="2003784" cy="1247753"/>
          </a:xfrm>
          <a:prstGeom prst="rect">
            <a:avLst/>
          </a:prstGeom>
        </p:spPr>
      </p:pic>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p:transition advClick="0" advTm="8000">
    <p:fade thruBlk="1"/>
  </p:transition>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278919" y="6300502"/>
            <a:ext cx="781181" cy="486440"/>
          </a:xfrm>
          <a:prstGeom prst="rect">
            <a:avLst/>
          </a:prstGeom>
        </p:spPr>
      </p:pic>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63355"/>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284983" y="6258292"/>
            <a:ext cx="851206" cy="530044"/>
          </a:xfrm>
          <a:prstGeom prst="rect">
            <a:avLst/>
          </a:prstGeom>
        </p:spPr>
      </p:pic>
      <p:sp>
        <p:nvSpPr>
          <p:cNvPr id="8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00" r:id="rId1"/>
    <p:sldLayoutId id="2147483901" r:id="rId2"/>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284983" y="6258292"/>
            <a:ext cx="851206" cy="530044"/>
          </a:xfrm>
          <a:prstGeom prst="rect">
            <a:avLst/>
          </a:prstGeom>
        </p:spPr>
      </p:pic>
      <p:sp>
        <p:nvSpPr>
          <p:cNvPr id="6"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734133" y="6387318"/>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862" r:id="rId1"/>
  </p:sldLayoutIdLs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284983" y="6258292"/>
            <a:ext cx="851206" cy="530044"/>
          </a:xfrm>
          <a:prstGeom prst="rect">
            <a:avLst/>
          </a:prstGeom>
          <a:noFill/>
        </p:spPr>
      </p:pic>
      <p:sp>
        <p:nvSpPr>
          <p:cNvPr id="8"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73413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34830" y="3045076"/>
            <a:ext cx="4161704" cy="2591488"/>
          </a:xfrm>
          <a:prstGeom prst="rect">
            <a:avLst/>
          </a:prstGeom>
        </p:spPr>
      </p:pic>
      <p:sp>
        <p:nvSpPr>
          <p:cNvPr id="4101" name="Rectangle 79"/>
          <p:cNvSpPr>
            <a:spLocks noChangeArrowheads="1"/>
          </p:cNvSpPr>
          <p:nvPr/>
        </p:nvSpPr>
        <p:spPr bwMode="auto">
          <a:xfrm>
            <a:off x="12340755" y="8469"/>
            <a:ext cx="1494950" cy="91999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spcBef>
                <a:spcPct val="20000"/>
              </a:spcBef>
            </a:pPr>
            <a:r>
              <a:rPr lang="zh-CN" altLang="en-US" sz="1466">
                <a:solidFill>
                  <a:srgbClr val="FFFFFF"/>
                </a:solidFill>
                <a:latin typeface="Calibri" charset="0"/>
                <a:ea typeface="宋体" charset="-122"/>
              </a:rPr>
              <a:t>客户或者合作伙伴的标志放在右上角</a:t>
            </a:r>
            <a:r>
              <a:rPr lang="en-US" altLang="zh-CN" sz="1466">
                <a:solidFill>
                  <a:srgbClr val="FFFFFF"/>
                </a:solidFill>
                <a:latin typeface="Calibri" charset="0"/>
                <a:ea typeface="宋体" charset="-122"/>
              </a:rPr>
              <a:t>.</a:t>
            </a:r>
            <a:endParaRPr lang="zh-CN" altLang="en-US" sz="1466">
              <a:solidFill>
                <a:srgbClr val="FFFFFF"/>
              </a:solidFill>
              <a:latin typeface="Calibri" charset="0"/>
              <a:ea typeface="宋体" charset="-122"/>
            </a:endParaRPr>
          </a:p>
        </p:txBody>
      </p:sp>
      <p:sp>
        <p:nvSpPr>
          <p:cNvPr id="76" name="矩形 75"/>
          <p:cNvSpPr/>
          <p:nvPr userDrawn="1"/>
        </p:nvSpPr>
        <p:spPr bwMode="auto">
          <a:xfrm>
            <a:off x="2338743" y="63661"/>
            <a:ext cx="6891755" cy="6446427"/>
          </a:xfrm>
          <a:prstGeom prst="rect">
            <a:avLst/>
          </a:prstGeom>
          <a:blipFill dpi="0" rotWithShape="1">
            <a:blip r:embed="rId4"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1355915" y="3924867"/>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589382" y="1555451"/>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3779727" y="729024"/>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1284983" y="6258292"/>
            <a:ext cx="851206" cy="530044"/>
          </a:xfrm>
          <a:prstGeom prst="rect">
            <a:avLst/>
          </a:prstGeom>
        </p:spPr>
      </p:pic>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p:transition advClick="0" advTm="8000">
    <p:fade thruBlk="1"/>
  </p:transition>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jpeg"/><Relationship Id="rId2"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image" Target="../media/image15.png"/><Relationship Id="rId11" Type="http://schemas.openxmlformats.org/officeDocument/2006/relationships/image" Target="../media/image20.jpe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jpeg"/><Relationship Id="rId2"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image" Target="../media/image15.png"/><Relationship Id="rId11" Type="http://schemas.openxmlformats.org/officeDocument/2006/relationships/image" Target="../media/image20.jpe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jpeg"/><Relationship Id="rId2"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image" Target="../media/image15.png"/><Relationship Id="rId11" Type="http://schemas.openxmlformats.org/officeDocument/2006/relationships/image" Target="../media/image20.jpe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4.png"/><Relationship Id="rId7" Type="http://schemas.openxmlformats.org/officeDocument/2006/relationships/image" Target="../media/image21.jpeg"/><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20.jpeg"/><Relationship Id="rId5" Type="http://schemas.openxmlformats.org/officeDocument/2006/relationships/image" Target="../media/image17.png"/><Relationship Id="rId10" Type="http://schemas.openxmlformats.org/officeDocument/2006/relationships/image" Target="../media/image23.png"/><Relationship Id="rId4" Type="http://schemas.openxmlformats.org/officeDocument/2006/relationships/image" Target="../media/image16.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4.png"/><Relationship Id="rId7" Type="http://schemas.openxmlformats.org/officeDocument/2006/relationships/image" Target="../media/image21.jpeg"/><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20.jpe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副标题 2"/>
          <p:cNvSpPr>
            <a:spLocks noGrp="1"/>
          </p:cNvSpPr>
          <p:nvPr>
            <p:ph type="subTitle" idx="11"/>
          </p:nvPr>
        </p:nvSpPr>
        <p:spPr/>
        <p:txBody>
          <a:bodyPr/>
          <a:lstStyle/>
          <a:p>
            <a:endParaRPr lang="zh-CN" altLang="en-US"/>
          </a:p>
        </p:txBody>
      </p:sp>
    </p:spTree>
    <p:extLst>
      <p:ext uri="{BB962C8B-B14F-4D97-AF65-F5344CB8AC3E}">
        <p14:creationId xmlns:p14="http://schemas.microsoft.com/office/powerpoint/2010/main" val="673046949"/>
      </p:ext>
    </p:extLst>
  </p:cSld>
  <p:clrMapOvr>
    <a:masterClrMapping/>
  </p:clrMapOvr>
  <p:transition advClick="0" advTm="8000">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矩形 152">
            <a:extLst>
              <a:ext uri="{FF2B5EF4-FFF2-40B4-BE49-F238E27FC236}">
                <a16:creationId xmlns:a16="http://schemas.microsoft.com/office/drawing/2014/main" id="{79E6DE86-5DFD-C84B-B7B7-68F57B626B5C}"/>
              </a:ext>
            </a:extLst>
          </p:cNvPr>
          <p:cNvSpPr/>
          <p:nvPr/>
        </p:nvSpPr>
        <p:spPr>
          <a:xfrm>
            <a:off x="500268" y="4893729"/>
            <a:ext cx="11150972" cy="470279"/>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54" name="圆角矩形 153">
            <a:extLst>
              <a:ext uri="{FF2B5EF4-FFF2-40B4-BE49-F238E27FC236}">
                <a16:creationId xmlns:a16="http://schemas.microsoft.com/office/drawing/2014/main" id="{EC39C85B-409D-E442-A84F-FB56EA19D430}"/>
              </a:ext>
            </a:extLst>
          </p:cNvPr>
          <p:cNvSpPr/>
          <p:nvPr/>
        </p:nvSpPr>
        <p:spPr>
          <a:xfrm>
            <a:off x="860496" y="4972329"/>
            <a:ext cx="1620086"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rPr>
              <a:t>CANN</a:t>
            </a:r>
            <a:r>
              <a:rPr lang="en-US" altLang="zh-CN" sz="1000" b="1" kern="0" dirty="0">
                <a:solidFill>
                  <a:srgbClr val="1D1D1A"/>
                </a:solidFill>
                <a:latin typeface="微软雅黑"/>
                <a:ea typeface="微软雅黑"/>
              </a:rPr>
              <a:t>(NPU)</a:t>
            </a:r>
            <a:endParaRPr kumimoji="0" lang="en-US" altLang="zh-CN" sz="1000" b="1" i="0" u="none" strike="noStrike" kern="0" cap="none" spc="0" normalizeH="0" baseline="0" noProof="0" dirty="0">
              <a:ln>
                <a:noFill/>
              </a:ln>
              <a:solidFill>
                <a:srgbClr val="1D1D1A"/>
              </a:solidFill>
              <a:effectLst/>
              <a:uLnTx/>
              <a:uFillTx/>
              <a:latin typeface="微软雅黑"/>
              <a:ea typeface="微软雅黑"/>
            </a:endParaRPr>
          </a:p>
        </p:txBody>
      </p:sp>
      <p:sp>
        <p:nvSpPr>
          <p:cNvPr id="155" name="圆角矩形 154">
            <a:extLst>
              <a:ext uri="{FF2B5EF4-FFF2-40B4-BE49-F238E27FC236}">
                <a16:creationId xmlns:a16="http://schemas.microsoft.com/office/drawing/2014/main" id="{2EAE41D8-F2EC-A74A-80EA-61172113F904}"/>
              </a:ext>
            </a:extLst>
          </p:cNvPr>
          <p:cNvSpPr/>
          <p:nvPr/>
        </p:nvSpPr>
        <p:spPr>
          <a:xfrm>
            <a:off x="4394594" y="4972329"/>
            <a:ext cx="1620086"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Eigen(CPU)</a:t>
            </a:r>
          </a:p>
        </p:txBody>
      </p:sp>
      <p:sp>
        <p:nvSpPr>
          <p:cNvPr id="156" name="圆角矩形 155">
            <a:extLst>
              <a:ext uri="{FF2B5EF4-FFF2-40B4-BE49-F238E27FC236}">
                <a16:creationId xmlns:a16="http://schemas.microsoft.com/office/drawing/2014/main" id="{4BCD1CDD-F7AC-1F46-A7F1-C10C018A0D75}"/>
              </a:ext>
            </a:extLst>
          </p:cNvPr>
          <p:cNvSpPr/>
          <p:nvPr/>
        </p:nvSpPr>
        <p:spPr>
          <a:xfrm>
            <a:off x="2627545" y="4972329"/>
            <a:ext cx="1620086"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CUDA(GPU)</a:t>
            </a:r>
          </a:p>
        </p:txBody>
      </p:sp>
      <p:sp>
        <p:nvSpPr>
          <p:cNvPr id="157" name="圆角矩形 156">
            <a:extLst>
              <a:ext uri="{FF2B5EF4-FFF2-40B4-BE49-F238E27FC236}">
                <a16:creationId xmlns:a16="http://schemas.microsoft.com/office/drawing/2014/main" id="{4527F8D3-0135-BB42-BBFA-40143CA21238}"/>
              </a:ext>
            </a:extLst>
          </p:cNvPr>
          <p:cNvSpPr/>
          <p:nvPr/>
        </p:nvSpPr>
        <p:spPr>
          <a:xfrm>
            <a:off x="6161643" y="4972329"/>
            <a:ext cx="1620086"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oneDNN(CPU)</a:t>
            </a:r>
          </a:p>
        </p:txBody>
      </p:sp>
      <p:sp>
        <p:nvSpPr>
          <p:cNvPr id="158" name="圆角矩形 157">
            <a:extLst>
              <a:ext uri="{FF2B5EF4-FFF2-40B4-BE49-F238E27FC236}">
                <a16:creationId xmlns:a16="http://schemas.microsoft.com/office/drawing/2014/main" id="{0F98116D-8871-8844-8418-E7329216387D}"/>
              </a:ext>
            </a:extLst>
          </p:cNvPr>
          <p:cNvSpPr/>
          <p:nvPr/>
        </p:nvSpPr>
        <p:spPr>
          <a:xfrm>
            <a:off x="9695741" y="4972329"/>
            <a:ext cx="1620086"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OpenGL/CL(Mali)</a:t>
            </a:r>
          </a:p>
        </p:txBody>
      </p:sp>
      <p:sp>
        <p:nvSpPr>
          <p:cNvPr id="159" name="圆角矩形 158">
            <a:extLst>
              <a:ext uri="{FF2B5EF4-FFF2-40B4-BE49-F238E27FC236}">
                <a16:creationId xmlns:a16="http://schemas.microsoft.com/office/drawing/2014/main" id="{7F3CF586-9057-5345-8984-AFF1812726A2}"/>
              </a:ext>
            </a:extLst>
          </p:cNvPr>
          <p:cNvSpPr/>
          <p:nvPr/>
        </p:nvSpPr>
        <p:spPr>
          <a:xfrm>
            <a:off x="7928692" y="4972329"/>
            <a:ext cx="1620086"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Neon(ARM)</a:t>
            </a:r>
          </a:p>
        </p:txBody>
      </p:sp>
      <p:sp>
        <p:nvSpPr>
          <p:cNvPr id="2" name="标题 1"/>
          <p:cNvSpPr>
            <a:spLocks noGrp="1"/>
          </p:cNvSpPr>
          <p:nvPr>
            <p:ph type="title"/>
          </p:nvPr>
        </p:nvSpPr>
        <p:spPr/>
        <p:txBody>
          <a:bodyPr/>
          <a:lstStyle/>
          <a:p>
            <a:r>
              <a:rPr lang="zh-CN" altLang="en-US" dirty="0">
                <a:latin typeface="+mj-ea"/>
                <a:cs typeface="Arial" panose="020B0604020202020204" pitchFamily="34" charset="0"/>
                <a:sym typeface="Huawei Sans" panose="020C0503030203020204" pitchFamily="34" charset="0"/>
              </a:rPr>
              <a:t>关于本课程</a:t>
            </a:r>
            <a:endParaRPr lang="zh-CN" altLang="en-US" dirty="0">
              <a:latin typeface="+mj-ea"/>
            </a:endParaRPr>
          </a:p>
        </p:txBody>
      </p:sp>
      <p:sp>
        <p:nvSpPr>
          <p:cNvPr id="76" name="矩形 75">
            <a:extLst>
              <a:ext uri="{FF2B5EF4-FFF2-40B4-BE49-F238E27FC236}">
                <a16:creationId xmlns:a16="http://schemas.microsoft.com/office/drawing/2014/main" id="{68D0A133-1F64-4176-A58E-F3FBAB1E3AD6}"/>
              </a:ext>
            </a:extLst>
          </p:cNvPr>
          <p:cNvSpPr/>
          <p:nvPr/>
        </p:nvSpPr>
        <p:spPr bwMode="auto">
          <a:xfrm>
            <a:off x="1781859" y="1025947"/>
            <a:ext cx="3933550" cy="3817539"/>
          </a:xfrm>
          <a:prstGeom prst="rect">
            <a:avLst/>
          </a:prstGeom>
          <a:solidFill>
            <a:srgbClr val="CCECFF">
              <a:alpha val="69804"/>
            </a:srgbClr>
          </a:solidFill>
          <a:ln w="19050" cap="flat" cmpd="sng" algn="ctr">
            <a:noFill/>
            <a:prstDash val="dash"/>
            <a:round/>
            <a:headEnd type="none" w="med" len="med"/>
            <a:tailEnd type="none" w="med" len="med"/>
          </a:ln>
          <a:effectLst/>
        </p:spPr>
        <p:txBody>
          <a:bodyPr lIns="0" tIns="91376" rIns="0" bIns="91376"/>
          <a:lstStyle/>
          <a:p>
            <a:pPr algn="ctr" defTabSz="1754898" eaLnBrk="0" fontAlgn="auto" hangingPunct="0">
              <a:spcBef>
                <a:spcPts val="0"/>
              </a:spcBef>
              <a:spcAft>
                <a:spcPts val="0"/>
              </a:spcAft>
              <a:defRPr/>
            </a:pPr>
            <a:r>
              <a:rPr lang="en-US" altLang="zh-CN" sz="1400" b="1" kern="0" dirty="0">
                <a:solidFill>
                  <a:srgbClr val="434343">
                    <a:lumMod val="50000"/>
                  </a:srgbClr>
                </a:solidFill>
                <a:latin typeface="微软雅黑"/>
                <a:ea typeface="微软雅黑"/>
                <a:sym typeface="Helvetica Neue"/>
              </a:rPr>
              <a:t>MindSpore</a:t>
            </a:r>
            <a:r>
              <a:rPr lang="zh-CN" altLang="en-US" sz="1400" b="1" kern="0" dirty="0">
                <a:solidFill>
                  <a:srgbClr val="434343">
                    <a:lumMod val="50000"/>
                  </a:srgbClr>
                </a:solidFill>
                <a:latin typeface="微软雅黑"/>
                <a:ea typeface="微软雅黑"/>
                <a:sym typeface="Helvetica Neue"/>
              </a:rPr>
              <a:t> 云测训练</a:t>
            </a:r>
            <a:endParaRPr lang="en-US" altLang="zh-CN" sz="1400" b="1" kern="0" dirty="0">
              <a:solidFill>
                <a:srgbClr val="434343">
                  <a:lumMod val="50000"/>
                </a:srgbClr>
              </a:solidFill>
              <a:latin typeface="微软雅黑"/>
              <a:ea typeface="微软雅黑"/>
              <a:sym typeface="Helvetica Neue"/>
            </a:endParaRPr>
          </a:p>
        </p:txBody>
      </p:sp>
      <p:sp>
        <p:nvSpPr>
          <p:cNvPr id="77" name="矩形 76">
            <a:extLst>
              <a:ext uri="{FF2B5EF4-FFF2-40B4-BE49-F238E27FC236}">
                <a16:creationId xmlns:a16="http://schemas.microsoft.com/office/drawing/2014/main" id="{F23E6880-12B8-4579-89D0-C5E4EC2A752C}"/>
              </a:ext>
            </a:extLst>
          </p:cNvPr>
          <p:cNvSpPr/>
          <p:nvPr/>
        </p:nvSpPr>
        <p:spPr bwMode="auto">
          <a:xfrm>
            <a:off x="1866570" y="2310460"/>
            <a:ext cx="9670878" cy="1476462"/>
          </a:xfrm>
          <a:prstGeom prst="rect">
            <a:avLst/>
          </a:prstGeom>
          <a:noFill/>
          <a:ln w="28575">
            <a:solidFill>
              <a:schemeClr val="tx1">
                <a:lumMod val="65000"/>
                <a:lumOff val="35000"/>
              </a:schemeClr>
            </a:solidFill>
            <a:prstDash val="sysDash"/>
          </a:ln>
        </p:spPr>
        <p:txBody>
          <a:bodyPr lIns="0" rIns="0"/>
          <a:lstStyle/>
          <a:p>
            <a:pPr algn="ctr" defTabSz="1828252" fontAlgn="auto" hangingPunct="0">
              <a:spcBef>
                <a:spcPts val="0"/>
              </a:spcBef>
              <a:spcAft>
                <a:spcPts val="0"/>
              </a:spcAft>
              <a:defRPr/>
            </a:pPr>
            <a:r>
              <a:rPr lang="en-US" altLang="zh-CN" sz="1200" b="1" kern="0" dirty="0">
                <a:solidFill>
                  <a:srgbClr val="434343">
                    <a:lumMod val="50000"/>
                  </a:srgbClr>
                </a:solidFill>
                <a:latin typeface="微软雅黑"/>
                <a:ea typeface="微软雅黑"/>
                <a:sym typeface="Helvetica Neue"/>
              </a:rPr>
              <a:t>Compiler</a:t>
            </a:r>
            <a:r>
              <a:rPr lang="zh-CN" altLang="en-US" sz="1200" b="1" kern="0" dirty="0">
                <a:solidFill>
                  <a:srgbClr val="434343">
                    <a:lumMod val="50000"/>
                  </a:srgbClr>
                </a:solidFill>
                <a:latin typeface="微软雅黑"/>
                <a:ea typeface="微软雅黑"/>
                <a:sym typeface="Helvetica Neue"/>
              </a:rPr>
              <a:t> 编译层</a:t>
            </a:r>
            <a:r>
              <a:rPr lang="en-US" altLang="zh-CN" sz="1200" kern="0" dirty="0">
                <a:solidFill>
                  <a:srgbClr val="434343">
                    <a:lumMod val="50000"/>
                  </a:srgbClr>
                </a:solidFill>
                <a:latin typeface="微软雅黑"/>
                <a:ea typeface="微软雅黑"/>
                <a:sym typeface="Helvetica Neue"/>
              </a:rPr>
              <a:t>                               </a:t>
            </a:r>
          </a:p>
        </p:txBody>
      </p:sp>
      <p:sp>
        <p:nvSpPr>
          <p:cNvPr id="78" name="矩形 77">
            <a:extLst>
              <a:ext uri="{FF2B5EF4-FFF2-40B4-BE49-F238E27FC236}">
                <a16:creationId xmlns:a16="http://schemas.microsoft.com/office/drawing/2014/main" id="{63B21F3B-DBCE-418D-8C06-96C62087F1F0}"/>
              </a:ext>
            </a:extLst>
          </p:cNvPr>
          <p:cNvSpPr/>
          <p:nvPr/>
        </p:nvSpPr>
        <p:spPr bwMode="auto">
          <a:xfrm>
            <a:off x="500268" y="1090682"/>
            <a:ext cx="1066110" cy="854160"/>
          </a:xfrm>
          <a:prstGeom prst="rect">
            <a:avLst/>
          </a:prstGeom>
          <a:noFill/>
          <a:ln w="19050">
            <a:solidFill>
              <a:srgbClr val="FFFFFF">
                <a:lumMod val="50000"/>
              </a:srgbClr>
            </a:solidFill>
          </a:ln>
        </p:spPr>
        <p:txBody>
          <a:bodyPr lIns="0" rIns="0" anchor="ctr"/>
          <a:lstStyle/>
          <a:p>
            <a:pPr algn="ctr" defTabSz="1828252" fontAlgn="auto" hangingPunct="0">
              <a:lnSpc>
                <a:spcPct val="150000"/>
              </a:lnSpc>
              <a:spcBef>
                <a:spcPts val="0"/>
              </a:spcBef>
              <a:spcAft>
                <a:spcPts val="0"/>
              </a:spcAft>
              <a:defRPr/>
            </a:pPr>
            <a:r>
              <a:rPr lang="en-US" altLang="zh-CN" sz="1200" b="1" kern="0" dirty="0" err="1">
                <a:solidFill>
                  <a:srgbClr val="434343">
                    <a:lumMod val="50000"/>
                  </a:srgbClr>
                </a:solidFill>
                <a:latin typeface="微软雅黑"/>
                <a:ea typeface="微软雅黑"/>
                <a:sym typeface="Helvetica Neue"/>
              </a:rPr>
              <a:t>ModelZoo</a:t>
            </a:r>
            <a:endParaRPr lang="en-US" altLang="zh-CN" sz="1200" b="1" kern="0" dirty="0">
              <a:solidFill>
                <a:srgbClr val="434343">
                  <a:lumMod val="50000"/>
                </a:srgbClr>
              </a:solidFill>
              <a:latin typeface="微软雅黑"/>
              <a:ea typeface="微软雅黑"/>
              <a:sym typeface="Helvetica Neue"/>
            </a:endParaRPr>
          </a:p>
          <a:p>
            <a:pPr algn="ctr" defTabSz="1828252" fontAlgn="auto" hangingPunct="0">
              <a:lnSpc>
                <a:spcPct val="150000"/>
              </a:lnSpc>
              <a:spcBef>
                <a:spcPts val="0"/>
              </a:spcBef>
              <a:spcAft>
                <a:spcPts val="0"/>
              </a:spcAft>
              <a:defRPr/>
            </a:pPr>
            <a:r>
              <a:rPr lang="en-US" altLang="zh-CN" sz="1200" b="1" kern="0" dirty="0" err="1">
                <a:solidFill>
                  <a:srgbClr val="434343">
                    <a:lumMod val="50000"/>
                  </a:srgbClr>
                </a:solidFill>
                <a:latin typeface="微软雅黑"/>
                <a:ea typeface="微软雅黑"/>
                <a:sym typeface="Helvetica Neue"/>
              </a:rPr>
              <a:t>ModelHub</a:t>
            </a:r>
            <a:endParaRPr lang="zh-CN" altLang="en-US" sz="1200" b="1" kern="0" dirty="0">
              <a:solidFill>
                <a:srgbClr val="434343">
                  <a:lumMod val="50000"/>
                </a:srgbClr>
              </a:solidFill>
              <a:latin typeface="微软雅黑"/>
              <a:ea typeface="微软雅黑"/>
              <a:sym typeface="Helvetica Neue"/>
            </a:endParaRPr>
          </a:p>
        </p:txBody>
      </p:sp>
      <p:grpSp>
        <p:nvGrpSpPr>
          <p:cNvPr id="9" name="组合 8">
            <a:extLst>
              <a:ext uri="{FF2B5EF4-FFF2-40B4-BE49-F238E27FC236}">
                <a16:creationId xmlns:a16="http://schemas.microsoft.com/office/drawing/2014/main" id="{22DDA2FE-EDA8-AC46-8316-E8A2B3E506F5}"/>
              </a:ext>
            </a:extLst>
          </p:cNvPr>
          <p:cNvGrpSpPr/>
          <p:nvPr/>
        </p:nvGrpSpPr>
        <p:grpSpPr>
          <a:xfrm>
            <a:off x="5880077" y="1025947"/>
            <a:ext cx="5771164" cy="3817539"/>
            <a:chOff x="5880077" y="1169963"/>
            <a:chExt cx="5771164" cy="3817539"/>
          </a:xfrm>
        </p:grpSpPr>
        <p:sp>
          <p:nvSpPr>
            <p:cNvPr id="75" name="矩形 74">
              <a:extLst>
                <a:ext uri="{FF2B5EF4-FFF2-40B4-BE49-F238E27FC236}">
                  <a16:creationId xmlns:a16="http://schemas.microsoft.com/office/drawing/2014/main" id="{D912D475-23A9-4BEE-A5A7-02F7ADA959D6}"/>
                </a:ext>
              </a:extLst>
            </p:cNvPr>
            <p:cNvSpPr/>
            <p:nvPr/>
          </p:nvSpPr>
          <p:spPr bwMode="auto">
            <a:xfrm>
              <a:off x="5880077" y="1169963"/>
              <a:ext cx="5771164" cy="3817539"/>
            </a:xfrm>
            <a:prstGeom prst="rect">
              <a:avLst/>
            </a:prstGeom>
            <a:solidFill>
              <a:srgbClr val="FFC000">
                <a:alpha val="20000"/>
              </a:srgbClr>
            </a:solidFill>
            <a:ln w="19050" cap="flat" cmpd="sng" algn="ctr">
              <a:noFill/>
              <a:prstDash val="dash"/>
              <a:round/>
              <a:headEnd type="none" w="med" len="med"/>
              <a:tailEnd type="none" w="med" len="med"/>
            </a:ln>
            <a:effectLst/>
          </p:spPr>
          <p:txBody>
            <a:bodyPr lIns="0" tIns="91376" rIns="0" bIns="91376"/>
            <a:lstStyle/>
            <a:p>
              <a:pPr algn="ctr" defTabSz="1754898" eaLnBrk="0" fontAlgn="auto" hangingPunct="0">
                <a:spcBef>
                  <a:spcPts val="0"/>
                </a:spcBef>
                <a:spcAft>
                  <a:spcPts val="0"/>
                </a:spcAft>
                <a:defRPr/>
              </a:pPr>
              <a:r>
                <a:rPr lang="en-US" altLang="zh-CN" sz="1400" b="1" kern="0" dirty="0">
                  <a:solidFill>
                    <a:srgbClr val="434343">
                      <a:lumMod val="50000"/>
                    </a:srgbClr>
                  </a:solidFill>
                  <a:latin typeface="微软雅黑"/>
                  <a:ea typeface="微软雅黑"/>
                  <a:sym typeface="Helvetica Neue"/>
                </a:rPr>
                <a:t>MindSpore</a:t>
              </a:r>
              <a:r>
                <a:rPr lang="zh-CN" altLang="en-US" sz="1400" b="1" kern="0" dirty="0">
                  <a:solidFill>
                    <a:srgbClr val="434343">
                      <a:lumMod val="50000"/>
                    </a:srgbClr>
                  </a:solidFill>
                  <a:latin typeface="微软雅黑"/>
                  <a:ea typeface="微软雅黑"/>
                  <a:sym typeface="Helvetica Neue"/>
                </a:rPr>
                <a:t> </a:t>
              </a:r>
              <a:r>
                <a:rPr lang="en-US" altLang="zh-CN" sz="1400" b="1" kern="0" dirty="0">
                  <a:solidFill>
                    <a:srgbClr val="434343">
                      <a:lumMod val="50000"/>
                    </a:srgbClr>
                  </a:solidFill>
                  <a:latin typeface="微软雅黑"/>
                  <a:ea typeface="微软雅黑"/>
                  <a:sym typeface="Helvetica Neue"/>
                </a:rPr>
                <a:t>Lite</a:t>
              </a:r>
              <a:r>
                <a:rPr lang="zh-CN" altLang="en-US" sz="1400" b="1" kern="0" dirty="0">
                  <a:solidFill>
                    <a:srgbClr val="434343">
                      <a:lumMod val="50000"/>
                    </a:srgbClr>
                  </a:solidFill>
                  <a:latin typeface="微软雅黑"/>
                  <a:ea typeface="微软雅黑"/>
                  <a:sym typeface="Helvetica Neue"/>
                </a:rPr>
                <a:t> 端侧推理</a:t>
              </a:r>
              <a:endParaRPr lang="en-US" altLang="zh-CN" sz="1400" b="1" kern="0" dirty="0">
                <a:solidFill>
                  <a:srgbClr val="434343">
                    <a:lumMod val="50000"/>
                  </a:srgbClr>
                </a:solidFill>
                <a:latin typeface="微软雅黑"/>
                <a:ea typeface="微软雅黑"/>
                <a:sym typeface="Helvetica Neue"/>
              </a:endParaRPr>
            </a:p>
          </p:txBody>
        </p:sp>
        <p:sp>
          <p:nvSpPr>
            <p:cNvPr id="81" name="矩形 80">
              <a:extLst>
                <a:ext uri="{FF2B5EF4-FFF2-40B4-BE49-F238E27FC236}">
                  <a16:creationId xmlns:a16="http://schemas.microsoft.com/office/drawing/2014/main" id="{0777630B-83B1-4FBB-8EA9-ADFCA7F15890}"/>
                </a:ext>
              </a:extLst>
            </p:cNvPr>
            <p:cNvSpPr/>
            <p:nvPr/>
          </p:nvSpPr>
          <p:spPr bwMode="auto">
            <a:xfrm>
              <a:off x="6047105" y="1575661"/>
              <a:ext cx="3175731" cy="2140610"/>
            </a:xfrm>
            <a:prstGeom prst="rect">
              <a:avLst/>
            </a:prstGeom>
            <a:noFill/>
            <a:ln w="19050" cap="flat" cmpd="sng" algn="ctr">
              <a:solidFill>
                <a:srgbClr val="FFC000"/>
              </a:solidFill>
              <a:prstDash val="solid"/>
              <a:round/>
              <a:headEnd type="none" w="med" len="med"/>
              <a:tailEnd type="none" w="med" len="med"/>
            </a:ln>
            <a:effectLst/>
          </p:spPr>
          <p:txBody>
            <a:bodyPr lIns="0" tIns="91376" rIns="0" bIns="91376"/>
            <a:lstStyle/>
            <a:p>
              <a:pPr algn="ctr" defTabSz="1754898" eaLnBrk="0" fontAlgn="auto" hangingPunct="0">
                <a:spcBef>
                  <a:spcPts val="0"/>
                </a:spcBef>
                <a:spcAft>
                  <a:spcPts val="0"/>
                </a:spcAft>
                <a:defRPr/>
              </a:pPr>
              <a:r>
                <a:rPr lang="zh-CN" altLang="en-US" sz="1200" b="1" kern="0" dirty="0">
                  <a:solidFill>
                    <a:srgbClr val="434343">
                      <a:lumMod val="50000"/>
                    </a:srgbClr>
                  </a:solidFill>
                  <a:latin typeface="微软雅黑"/>
                  <a:ea typeface="微软雅黑"/>
                  <a:sym typeface="Helvetica Neue"/>
                </a:rPr>
                <a:t>轻量化推理工具</a:t>
              </a:r>
              <a:endParaRPr lang="en-US" altLang="zh-CN" sz="1200" b="1" kern="0" dirty="0">
                <a:solidFill>
                  <a:srgbClr val="434343">
                    <a:lumMod val="50000"/>
                  </a:srgbClr>
                </a:solidFill>
                <a:latin typeface="微软雅黑"/>
                <a:ea typeface="微软雅黑"/>
                <a:sym typeface="Helvetica Neue"/>
              </a:endParaRPr>
            </a:p>
          </p:txBody>
        </p:sp>
        <p:sp>
          <p:nvSpPr>
            <p:cNvPr id="82" name="矩形 81">
              <a:extLst>
                <a:ext uri="{FF2B5EF4-FFF2-40B4-BE49-F238E27FC236}">
                  <a16:creationId xmlns:a16="http://schemas.microsoft.com/office/drawing/2014/main" id="{6B277856-8969-4421-966B-8496C9D28AA7}"/>
                </a:ext>
              </a:extLst>
            </p:cNvPr>
            <p:cNvSpPr/>
            <p:nvPr/>
          </p:nvSpPr>
          <p:spPr bwMode="auto">
            <a:xfrm>
              <a:off x="9293856" y="1575661"/>
              <a:ext cx="1008809" cy="2140610"/>
            </a:xfrm>
            <a:prstGeom prst="rect">
              <a:avLst/>
            </a:prstGeom>
            <a:noFill/>
            <a:ln w="19050" cap="flat" cmpd="sng" algn="ctr">
              <a:solidFill>
                <a:srgbClr val="FFC000"/>
              </a:solidFill>
              <a:prstDash val="solid"/>
              <a:round/>
              <a:headEnd type="none" w="med" len="med"/>
              <a:tailEnd type="none" w="med" len="med"/>
            </a:ln>
            <a:effectLst/>
          </p:spPr>
          <p:txBody>
            <a:bodyPr lIns="0" tIns="91376" rIns="0" bIns="91376"/>
            <a:lstStyle/>
            <a:p>
              <a:pPr algn="ctr" defTabSz="1754898" eaLnBrk="0" fontAlgn="auto" hangingPunct="0">
                <a:spcBef>
                  <a:spcPts val="0"/>
                </a:spcBef>
                <a:spcAft>
                  <a:spcPts val="0"/>
                </a:spcAft>
                <a:defRPr/>
              </a:pPr>
              <a:r>
                <a:rPr lang="zh-CN" altLang="en-US" sz="1200" b="1" kern="0" dirty="0">
                  <a:solidFill>
                    <a:srgbClr val="434343">
                      <a:lumMod val="50000"/>
                    </a:srgbClr>
                  </a:solidFill>
                  <a:latin typeface="微软雅黑"/>
                  <a:ea typeface="微软雅黑"/>
                  <a:sym typeface="Helvetica Neue"/>
                </a:rPr>
                <a:t>轻量化推理</a:t>
              </a:r>
              <a:endParaRPr lang="en-US" altLang="zh-CN" sz="1200" b="1" kern="0" dirty="0">
                <a:solidFill>
                  <a:srgbClr val="434343">
                    <a:lumMod val="50000"/>
                  </a:srgbClr>
                </a:solidFill>
                <a:latin typeface="微软雅黑"/>
                <a:ea typeface="微软雅黑"/>
                <a:sym typeface="Helvetica Neue"/>
              </a:endParaRPr>
            </a:p>
          </p:txBody>
        </p:sp>
        <p:sp>
          <p:nvSpPr>
            <p:cNvPr id="83" name="矩形 82">
              <a:extLst>
                <a:ext uri="{FF2B5EF4-FFF2-40B4-BE49-F238E27FC236}">
                  <a16:creationId xmlns:a16="http://schemas.microsoft.com/office/drawing/2014/main" id="{EEF5EA2A-0DA0-423D-B512-3789FEDD1D8B}"/>
                </a:ext>
              </a:extLst>
            </p:cNvPr>
            <p:cNvSpPr/>
            <p:nvPr/>
          </p:nvSpPr>
          <p:spPr bwMode="auto">
            <a:xfrm>
              <a:off x="6042262" y="4021547"/>
              <a:ext cx="5495185" cy="536622"/>
            </a:xfrm>
            <a:prstGeom prst="rect">
              <a:avLst/>
            </a:prstGeom>
            <a:solidFill>
              <a:srgbClr val="FFFFFF"/>
            </a:solidFill>
            <a:ln w="19050" cap="flat" cmpd="sng" algn="ctr">
              <a:solidFill>
                <a:srgbClr val="FFFFFF">
                  <a:lumMod val="50000"/>
                </a:srgbClr>
              </a:solidFill>
              <a:prstDash val="solid"/>
              <a:round/>
              <a:headEnd type="none" w="med" len="med"/>
              <a:tailEnd type="none" w="med" len="med"/>
            </a:ln>
            <a:effectLst/>
          </p:spPr>
          <p:txBody>
            <a:bodyPr lIns="0" tIns="91376" rIns="0" bIns="91376"/>
            <a:lstStyle/>
            <a:p>
              <a:pPr marL="0" marR="0" lvl="0" indent="0" algn="ctr" defTabSz="1754898" eaLnBrk="0" fontAlgn="auto" latinLnBrk="0" hangingPunct="0">
                <a:spcBef>
                  <a:spcPts val="0"/>
                </a:spcBef>
                <a:spcAft>
                  <a:spcPts val="0"/>
                </a:spcAft>
                <a:buClrTx/>
                <a:buSzTx/>
                <a:buFontTx/>
                <a:buNone/>
                <a:tabLst/>
                <a:defRPr/>
              </a:pPr>
              <a:r>
                <a:rPr kumimoji="0" lang="en-US" altLang="zh-CN" sz="1200" b="1"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Runtime Lite</a:t>
              </a:r>
            </a:p>
          </p:txBody>
        </p:sp>
        <p:sp>
          <p:nvSpPr>
            <p:cNvPr id="84" name="圆角矩形 83">
              <a:extLst>
                <a:ext uri="{FF2B5EF4-FFF2-40B4-BE49-F238E27FC236}">
                  <a16:creationId xmlns:a16="http://schemas.microsoft.com/office/drawing/2014/main" id="{E39EEC43-67C3-4CF0-904B-5FBF650A2B25}"/>
                </a:ext>
              </a:extLst>
            </p:cNvPr>
            <p:cNvSpPr/>
            <p:nvPr/>
          </p:nvSpPr>
          <p:spPr bwMode="auto">
            <a:xfrm>
              <a:off x="7286931" y="4290174"/>
              <a:ext cx="626190" cy="183600"/>
            </a:xfrm>
            <a:prstGeom prst="roundRect">
              <a:avLst/>
            </a:prstGeom>
            <a:solidFill>
              <a:srgbClr val="FFF3D7"/>
            </a:solidFill>
            <a:ln w="1905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cs typeface="Arial Unicode MS" panose="020B0604020202020204" pitchFamily="34" charset="-122"/>
                  <a:sym typeface="Helvetica Neue"/>
                </a:rPr>
                <a:t>异构执行</a:t>
              </a:r>
            </a:p>
          </p:txBody>
        </p:sp>
        <p:sp>
          <p:nvSpPr>
            <p:cNvPr id="85" name="矩形 84">
              <a:extLst>
                <a:ext uri="{FF2B5EF4-FFF2-40B4-BE49-F238E27FC236}">
                  <a16:creationId xmlns:a16="http://schemas.microsoft.com/office/drawing/2014/main" id="{98D288E2-4ECB-4012-BB01-1A40E6197CCB}"/>
                </a:ext>
              </a:extLst>
            </p:cNvPr>
            <p:cNvSpPr/>
            <p:nvPr/>
          </p:nvSpPr>
          <p:spPr bwMode="auto">
            <a:xfrm>
              <a:off x="6042262" y="4618884"/>
              <a:ext cx="5495185" cy="239484"/>
            </a:xfrm>
            <a:prstGeom prst="rect">
              <a:avLst/>
            </a:prstGeom>
            <a:solidFill>
              <a:srgbClr val="FFFFFF"/>
            </a:solidFill>
            <a:ln w="19050" cap="flat" cmpd="sng" algn="ctr">
              <a:solidFill>
                <a:srgbClr val="FFFFFF">
                  <a:lumMod val="50000"/>
                </a:srgbClr>
              </a:solidFill>
              <a:prstDash val="solid"/>
              <a:round/>
              <a:headEnd type="none" w="med" len="med"/>
              <a:tailEnd type="none" w="med" len="med"/>
            </a:ln>
            <a:effectLst/>
          </p:spPr>
          <p:txBody>
            <a:bodyPr lIns="0" tIns="91376" rIns="0" bIns="91376" anchor="ctr"/>
            <a:lstStyle/>
            <a:p>
              <a:pPr marL="0" marR="0" lvl="0" indent="0" algn="ctr" defTabSz="1754898" eaLnBrk="0"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高性能</a:t>
              </a: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CPU/GPU</a:t>
              </a: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算子库 </a:t>
              </a: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 Kirin/MTK AI</a:t>
              </a: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加速库</a:t>
              </a:r>
              <a:endPar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86" name="圆角矩形 85">
              <a:extLst>
                <a:ext uri="{FF2B5EF4-FFF2-40B4-BE49-F238E27FC236}">
                  <a16:creationId xmlns:a16="http://schemas.microsoft.com/office/drawing/2014/main" id="{6AF6D100-09E1-4953-AAAF-5C9119E0E423}"/>
                </a:ext>
              </a:extLst>
            </p:cNvPr>
            <p:cNvSpPr/>
            <p:nvPr/>
          </p:nvSpPr>
          <p:spPr bwMode="auto">
            <a:xfrm>
              <a:off x="9031252" y="4290174"/>
              <a:ext cx="1163628" cy="183600"/>
            </a:xfrm>
            <a:prstGeom prst="roundRect">
              <a:avLst/>
            </a:prstGeom>
            <a:solidFill>
              <a:srgbClr val="FFF3D7"/>
            </a:solidFill>
            <a:ln w="1905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cs typeface="Arial Unicode MS" panose="020B0604020202020204" pitchFamily="34" charset="-122"/>
                  <a:sym typeface="Helvetica Neue"/>
                </a:rPr>
                <a:t>高性能内存分配</a:t>
              </a:r>
              <a:endPar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cs typeface="Arial Unicode MS" panose="020B0604020202020204" pitchFamily="34" charset="-122"/>
                <a:sym typeface="Helvetica Neue"/>
              </a:endParaRPr>
            </a:p>
          </p:txBody>
        </p:sp>
        <p:sp>
          <p:nvSpPr>
            <p:cNvPr id="87" name="圆角矩形 86">
              <a:extLst>
                <a:ext uri="{FF2B5EF4-FFF2-40B4-BE49-F238E27FC236}">
                  <a16:creationId xmlns:a16="http://schemas.microsoft.com/office/drawing/2014/main" id="{E22A3D1F-381F-4E4F-BB66-8DE2683D4887}"/>
                </a:ext>
              </a:extLst>
            </p:cNvPr>
            <p:cNvSpPr/>
            <p:nvPr/>
          </p:nvSpPr>
          <p:spPr bwMode="auto">
            <a:xfrm>
              <a:off x="10278140" y="4290174"/>
              <a:ext cx="1164450" cy="183600"/>
            </a:xfrm>
            <a:prstGeom prst="roundRect">
              <a:avLst/>
            </a:prstGeom>
            <a:solidFill>
              <a:srgbClr val="FFF3D7"/>
            </a:solidFill>
            <a:ln w="1905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cs typeface="Arial Unicode MS" panose="020B0604020202020204" pitchFamily="34" charset="-122"/>
                  <a:sym typeface="Helvetica Neue"/>
                </a:rPr>
                <a:t>大小核调度</a:t>
              </a:r>
            </a:p>
          </p:txBody>
        </p:sp>
        <p:sp>
          <p:nvSpPr>
            <p:cNvPr id="88" name="圆角矩形 87">
              <a:extLst>
                <a:ext uri="{FF2B5EF4-FFF2-40B4-BE49-F238E27FC236}">
                  <a16:creationId xmlns:a16="http://schemas.microsoft.com/office/drawing/2014/main" id="{E6C5C044-81D5-4A7E-860C-D14DCB82FF53}"/>
                </a:ext>
              </a:extLst>
            </p:cNvPr>
            <p:cNvSpPr/>
            <p:nvPr/>
          </p:nvSpPr>
          <p:spPr bwMode="auto">
            <a:xfrm>
              <a:off x="6118932" y="4290174"/>
              <a:ext cx="1084739" cy="183600"/>
            </a:xfrm>
            <a:prstGeom prst="roundRect">
              <a:avLst/>
            </a:prstGeom>
            <a:solidFill>
              <a:srgbClr val="FFF3D7"/>
            </a:solidFill>
            <a:ln w="1905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cs typeface="Arial Unicode MS" panose="020B0604020202020204" pitchFamily="34" charset="-122"/>
                  <a:sym typeface="Helvetica Neue"/>
                </a:rPr>
                <a:t>多</a:t>
              </a: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cs typeface="Arial Unicode MS" panose="020B0604020202020204" pitchFamily="34" charset="-122"/>
                  <a:sym typeface="Helvetica Neue"/>
                </a:rPr>
                <a:t>batch/session</a:t>
              </a:r>
            </a:p>
          </p:txBody>
        </p:sp>
        <p:sp>
          <p:nvSpPr>
            <p:cNvPr id="89" name="圆角矩形 88">
              <a:extLst>
                <a:ext uri="{FF2B5EF4-FFF2-40B4-BE49-F238E27FC236}">
                  <a16:creationId xmlns:a16="http://schemas.microsoft.com/office/drawing/2014/main" id="{439BAEE7-001A-44F3-9F0C-FD2B6ACB39B5}"/>
                </a:ext>
              </a:extLst>
            </p:cNvPr>
            <p:cNvSpPr/>
            <p:nvPr/>
          </p:nvSpPr>
          <p:spPr bwMode="auto">
            <a:xfrm>
              <a:off x="8507792" y="2724659"/>
              <a:ext cx="665814" cy="183600"/>
            </a:xfrm>
            <a:prstGeom prst="roundRect">
              <a:avLst/>
            </a:prstGeom>
            <a:solidFill>
              <a:srgbClr val="FFFF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cs typeface="Arial Unicode MS" panose="020B0604020202020204" pitchFamily="34" charset="-122"/>
                  <a:sym typeface="Helvetica Neue"/>
                </a:rPr>
                <a:t>内存复用</a:t>
              </a:r>
            </a:p>
          </p:txBody>
        </p:sp>
        <p:sp>
          <p:nvSpPr>
            <p:cNvPr id="90" name="圆角矩形 89">
              <a:extLst>
                <a:ext uri="{FF2B5EF4-FFF2-40B4-BE49-F238E27FC236}">
                  <a16:creationId xmlns:a16="http://schemas.microsoft.com/office/drawing/2014/main" id="{4FC1C6F4-053C-4B7D-B54C-40415911ABDB}"/>
                </a:ext>
              </a:extLst>
            </p:cNvPr>
            <p:cNvSpPr/>
            <p:nvPr/>
          </p:nvSpPr>
          <p:spPr bwMode="auto">
            <a:xfrm>
              <a:off x="7765309" y="2724659"/>
              <a:ext cx="666621" cy="183600"/>
            </a:xfrm>
            <a:prstGeom prst="roundRect">
              <a:avLst/>
            </a:prstGeom>
            <a:solidFill>
              <a:srgbClr val="FFFF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异构调度</a:t>
              </a:r>
            </a:p>
          </p:txBody>
        </p:sp>
        <p:sp>
          <p:nvSpPr>
            <p:cNvPr id="91" name="圆角矩形 90">
              <a:extLst>
                <a:ext uri="{FF2B5EF4-FFF2-40B4-BE49-F238E27FC236}">
                  <a16:creationId xmlns:a16="http://schemas.microsoft.com/office/drawing/2014/main" id="{C75BC90F-B9B5-449A-A226-D9DCC487907E}"/>
                </a:ext>
              </a:extLst>
            </p:cNvPr>
            <p:cNvSpPr/>
            <p:nvPr/>
          </p:nvSpPr>
          <p:spPr bwMode="auto">
            <a:xfrm>
              <a:off x="9340665" y="2695517"/>
              <a:ext cx="911157" cy="519770"/>
            </a:xfrm>
            <a:prstGeom prst="roundRect">
              <a:avLst/>
            </a:prstGeom>
            <a:solidFill>
              <a:srgbClr val="FFFF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图算代码生成</a:t>
              </a:r>
              <a:endPar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92" name="矩形 91">
              <a:extLst>
                <a:ext uri="{FF2B5EF4-FFF2-40B4-BE49-F238E27FC236}">
                  <a16:creationId xmlns:a16="http://schemas.microsoft.com/office/drawing/2014/main" id="{DBB4E696-EC81-4B44-9BED-8439EAAE52E0}"/>
                </a:ext>
              </a:extLst>
            </p:cNvPr>
            <p:cNvSpPr/>
            <p:nvPr/>
          </p:nvSpPr>
          <p:spPr bwMode="auto">
            <a:xfrm>
              <a:off x="10374493" y="1575661"/>
              <a:ext cx="1090321" cy="2140610"/>
            </a:xfrm>
            <a:prstGeom prst="rect">
              <a:avLst/>
            </a:prstGeom>
            <a:noFill/>
            <a:ln w="19050" cap="flat" cmpd="sng" algn="ctr">
              <a:solidFill>
                <a:srgbClr val="FFC000"/>
              </a:solidFill>
              <a:prstDash val="solid"/>
              <a:round/>
              <a:headEnd type="none" w="med" len="med"/>
              <a:tailEnd type="none" w="med" len="med"/>
            </a:ln>
            <a:effectLst/>
          </p:spPr>
          <p:txBody>
            <a:bodyPr lIns="0" tIns="91376" rIns="0" bIns="91376"/>
            <a:lstStyle/>
            <a:p>
              <a:pPr algn="ctr" defTabSz="1754898" eaLnBrk="0" fontAlgn="auto" hangingPunct="0">
                <a:spcBef>
                  <a:spcPts val="0"/>
                </a:spcBef>
                <a:spcAft>
                  <a:spcPts val="0"/>
                </a:spcAft>
                <a:defRPr/>
              </a:pPr>
              <a:r>
                <a:rPr lang="zh-CN" altLang="en-US" sz="1200" b="1" kern="0" dirty="0">
                  <a:solidFill>
                    <a:srgbClr val="434343">
                      <a:lumMod val="50000"/>
                    </a:srgbClr>
                  </a:solidFill>
                  <a:latin typeface="微软雅黑"/>
                  <a:ea typeface="微软雅黑"/>
                  <a:sym typeface="Helvetica Neue"/>
                </a:rPr>
                <a:t>端上学习</a:t>
              </a:r>
              <a:endParaRPr lang="en-US" altLang="zh-CN" sz="1200" b="1" kern="0" dirty="0">
                <a:solidFill>
                  <a:srgbClr val="434343">
                    <a:lumMod val="50000"/>
                  </a:srgbClr>
                </a:solidFill>
                <a:latin typeface="微软雅黑"/>
                <a:ea typeface="微软雅黑"/>
                <a:sym typeface="Helvetica Neue"/>
              </a:endParaRPr>
            </a:p>
          </p:txBody>
        </p:sp>
        <p:sp>
          <p:nvSpPr>
            <p:cNvPr id="93" name="圆角矩形 92">
              <a:extLst>
                <a:ext uri="{FF2B5EF4-FFF2-40B4-BE49-F238E27FC236}">
                  <a16:creationId xmlns:a16="http://schemas.microsoft.com/office/drawing/2014/main" id="{CE7BAC21-5F7D-4547-9B55-D8CD788711C3}"/>
                </a:ext>
              </a:extLst>
            </p:cNvPr>
            <p:cNvSpPr/>
            <p:nvPr/>
          </p:nvSpPr>
          <p:spPr bwMode="auto">
            <a:xfrm>
              <a:off x="10419761" y="1894578"/>
              <a:ext cx="983791" cy="183600"/>
            </a:xfrm>
            <a:prstGeom prst="roundRect">
              <a:avLst/>
            </a:prstGeom>
            <a:solidFill>
              <a:srgbClr val="FFFFFF"/>
            </a:solidFill>
            <a:ln w="1905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增量</a:t>
              </a: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a:t>
              </a: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迁移学习</a:t>
              </a:r>
            </a:p>
          </p:txBody>
        </p:sp>
        <p:sp>
          <p:nvSpPr>
            <p:cNvPr id="94" name="圆角矩形 93">
              <a:extLst>
                <a:ext uri="{FF2B5EF4-FFF2-40B4-BE49-F238E27FC236}">
                  <a16:creationId xmlns:a16="http://schemas.microsoft.com/office/drawing/2014/main" id="{50382318-059E-4444-B761-26FABF796D55}"/>
                </a:ext>
              </a:extLst>
            </p:cNvPr>
            <p:cNvSpPr/>
            <p:nvPr/>
          </p:nvSpPr>
          <p:spPr bwMode="auto">
            <a:xfrm>
              <a:off x="10428565" y="2998863"/>
              <a:ext cx="983791" cy="183600"/>
            </a:xfrm>
            <a:prstGeom prst="roundRect">
              <a:avLst/>
            </a:prstGeom>
            <a:solidFill>
              <a:srgbClr val="FFFF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自定义</a:t>
              </a:r>
              <a:r>
                <a:rPr kumimoji="0" lang="en-US" altLang="zh-CN" sz="800" b="0" i="0" u="none" strike="noStrike" kern="0" cap="none" spc="0" normalizeH="0" baseline="0" noProof="0" dirty="0" err="1">
                  <a:ln>
                    <a:noFill/>
                  </a:ln>
                  <a:solidFill>
                    <a:srgbClr val="434343">
                      <a:lumMod val="50000"/>
                    </a:srgbClr>
                  </a:solidFill>
                  <a:effectLst/>
                  <a:uLnTx/>
                  <a:uFillTx/>
                  <a:latin typeface="微软雅黑"/>
                  <a:ea typeface="微软雅黑"/>
                  <a:sym typeface="Helvetica Neue"/>
                </a:rPr>
                <a:t>finetune</a:t>
              </a:r>
              <a:endPar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95" name="圆角矩形 94">
              <a:extLst>
                <a:ext uri="{FF2B5EF4-FFF2-40B4-BE49-F238E27FC236}">
                  <a16:creationId xmlns:a16="http://schemas.microsoft.com/office/drawing/2014/main" id="{863B00FC-357A-45C5-B411-F294F8ACEC05}"/>
                </a:ext>
              </a:extLst>
            </p:cNvPr>
            <p:cNvSpPr/>
            <p:nvPr/>
          </p:nvSpPr>
          <p:spPr bwMode="auto">
            <a:xfrm>
              <a:off x="10428565" y="2724659"/>
              <a:ext cx="983791" cy="183600"/>
            </a:xfrm>
            <a:prstGeom prst="roundRect">
              <a:avLst/>
            </a:prstGeom>
            <a:solidFill>
              <a:srgbClr val="FFFF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数据处理</a:t>
              </a:r>
            </a:p>
          </p:txBody>
        </p:sp>
        <p:sp>
          <p:nvSpPr>
            <p:cNvPr id="96" name="圆角矩形 95">
              <a:extLst>
                <a:ext uri="{FF2B5EF4-FFF2-40B4-BE49-F238E27FC236}">
                  <a16:creationId xmlns:a16="http://schemas.microsoft.com/office/drawing/2014/main" id="{5C53F015-6C70-4C42-BA9D-33F2727D782F}"/>
                </a:ext>
              </a:extLst>
            </p:cNvPr>
            <p:cNvSpPr/>
            <p:nvPr/>
          </p:nvSpPr>
          <p:spPr bwMode="auto">
            <a:xfrm>
              <a:off x="7160023" y="2998863"/>
              <a:ext cx="979756" cy="183600"/>
            </a:xfrm>
            <a:prstGeom prst="roundRect">
              <a:avLst/>
            </a:prstGeom>
            <a:solidFill>
              <a:srgbClr val="FFFF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子图在线拆分</a:t>
              </a:r>
            </a:p>
          </p:txBody>
        </p:sp>
        <p:sp>
          <p:nvSpPr>
            <p:cNvPr id="97" name="圆角矩形 96">
              <a:extLst>
                <a:ext uri="{FF2B5EF4-FFF2-40B4-BE49-F238E27FC236}">
                  <a16:creationId xmlns:a16="http://schemas.microsoft.com/office/drawing/2014/main" id="{0AE0A5F0-DEFC-4ED1-A18E-9CD8D3A9AD03}"/>
                </a:ext>
              </a:extLst>
            </p:cNvPr>
            <p:cNvSpPr/>
            <p:nvPr/>
          </p:nvSpPr>
          <p:spPr bwMode="auto">
            <a:xfrm>
              <a:off x="8198693" y="2998863"/>
              <a:ext cx="979756" cy="183600"/>
            </a:xfrm>
            <a:prstGeom prst="roundRect">
              <a:avLst/>
            </a:prstGeom>
            <a:solidFill>
              <a:srgbClr val="FFFF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Kernel Select</a:t>
              </a:r>
              <a:endPar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98" name="圆角矩形 97">
              <a:extLst>
                <a:ext uri="{FF2B5EF4-FFF2-40B4-BE49-F238E27FC236}">
                  <a16:creationId xmlns:a16="http://schemas.microsoft.com/office/drawing/2014/main" id="{91263145-C76A-4F30-AAFC-343B06D3E328}"/>
                </a:ext>
              </a:extLst>
            </p:cNvPr>
            <p:cNvSpPr/>
            <p:nvPr/>
          </p:nvSpPr>
          <p:spPr bwMode="auto">
            <a:xfrm>
              <a:off x="6107633" y="2724659"/>
              <a:ext cx="1588269" cy="183600"/>
            </a:xfrm>
            <a:prstGeom prst="roundRect">
              <a:avLst/>
            </a:prstGeom>
            <a:solidFill>
              <a:srgbClr val="FFFF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量化 </a:t>
              </a: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(int8 +int4</a:t>
              </a: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混合</a:t>
              </a: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a:t>
              </a:r>
              <a:endPar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99" name="圆角矩形 98">
              <a:extLst>
                <a:ext uri="{FF2B5EF4-FFF2-40B4-BE49-F238E27FC236}">
                  <a16:creationId xmlns:a16="http://schemas.microsoft.com/office/drawing/2014/main" id="{4FDDFD05-C0E4-45DB-A03A-53341E1CB379}"/>
                </a:ext>
              </a:extLst>
            </p:cNvPr>
            <p:cNvSpPr/>
            <p:nvPr/>
          </p:nvSpPr>
          <p:spPr bwMode="auto">
            <a:xfrm>
              <a:off x="7996381" y="4290174"/>
              <a:ext cx="951611" cy="183600"/>
            </a:xfrm>
            <a:prstGeom prst="roundRect">
              <a:avLst/>
            </a:prstGeom>
            <a:solidFill>
              <a:srgbClr val="FFF3D7"/>
            </a:solidFill>
            <a:ln w="1905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cs typeface="Arial Unicode MS" panose="020B0604020202020204" pitchFamily="34" charset="-122"/>
                  <a:sym typeface="Helvetica Neue"/>
                </a:rPr>
                <a:t>算子同步</a:t>
              </a: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cs typeface="Arial Unicode MS" panose="020B0604020202020204" pitchFamily="34" charset="-122"/>
                  <a:sym typeface="Helvetica Neue"/>
                </a:rPr>
                <a:t>/</a:t>
              </a: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cs typeface="Arial Unicode MS" panose="020B0604020202020204" pitchFamily="34" charset="-122"/>
                  <a:sym typeface="Helvetica Neue"/>
                </a:rPr>
                <a:t>异步</a:t>
              </a:r>
            </a:p>
          </p:txBody>
        </p:sp>
        <p:sp>
          <p:nvSpPr>
            <p:cNvPr id="100" name="圆角矩形 99">
              <a:extLst>
                <a:ext uri="{FF2B5EF4-FFF2-40B4-BE49-F238E27FC236}">
                  <a16:creationId xmlns:a16="http://schemas.microsoft.com/office/drawing/2014/main" id="{37BB2A42-725D-446E-834D-D5D6AA992348}"/>
                </a:ext>
              </a:extLst>
            </p:cNvPr>
            <p:cNvSpPr/>
            <p:nvPr/>
          </p:nvSpPr>
          <p:spPr bwMode="auto">
            <a:xfrm>
              <a:off x="6118932" y="2998863"/>
              <a:ext cx="979756" cy="183600"/>
            </a:xfrm>
            <a:prstGeom prst="roundRect">
              <a:avLst/>
            </a:prstGeom>
            <a:solidFill>
              <a:srgbClr val="FFFF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蒸馏</a:t>
              </a: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a:t>
              </a: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剪枝</a:t>
              </a:r>
            </a:p>
          </p:txBody>
        </p:sp>
        <p:sp>
          <p:nvSpPr>
            <p:cNvPr id="101" name="圆角矩形 100">
              <a:extLst>
                <a:ext uri="{FF2B5EF4-FFF2-40B4-BE49-F238E27FC236}">
                  <a16:creationId xmlns:a16="http://schemas.microsoft.com/office/drawing/2014/main" id="{0918F42A-B31B-4D8D-B536-9B88502A1B48}"/>
                </a:ext>
              </a:extLst>
            </p:cNvPr>
            <p:cNvSpPr/>
            <p:nvPr/>
          </p:nvSpPr>
          <p:spPr bwMode="auto">
            <a:xfrm>
              <a:off x="6143152" y="1891219"/>
              <a:ext cx="3013498" cy="439424"/>
            </a:xfrm>
            <a:prstGeom prst="roundRect">
              <a:avLst/>
            </a:prstGeom>
            <a:solidFill>
              <a:srgbClr val="FFFFFF"/>
            </a:solidFill>
            <a:ln w="1905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模型格式转换</a:t>
              </a:r>
              <a:endPar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102" name="圆角矩形 101">
              <a:extLst>
                <a:ext uri="{FF2B5EF4-FFF2-40B4-BE49-F238E27FC236}">
                  <a16:creationId xmlns:a16="http://schemas.microsoft.com/office/drawing/2014/main" id="{44283AFE-DC6B-40E4-BF5A-30EDABEFA448}"/>
                </a:ext>
              </a:extLst>
            </p:cNvPr>
            <p:cNvSpPr/>
            <p:nvPr/>
          </p:nvSpPr>
          <p:spPr bwMode="auto">
            <a:xfrm>
              <a:off x="10428565" y="2153602"/>
              <a:ext cx="983791" cy="183600"/>
            </a:xfrm>
            <a:prstGeom prst="roundRect">
              <a:avLst/>
            </a:prstGeom>
            <a:solidFill>
              <a:srgbClr val="FFFFFF"/>
            </a:solidFill>
            <a:ln w="1905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联邦学习</a:t>
              </a:r>
            </a:p>
          </p:txBody>
        </p:sp>
      </p:grpSp>
      <p:sp>
        <p:nvSpPr>
          <p:cNvPr id="103" name="矩形 102">
            <a:extLst>
              <a:ext uri="{FF2B5EF4-FFF2-40B4-BE49-F238E27FC236}">
                <a16:creationId xmlns:a16="http://schemas.microsoft.com/office/drawing/2014/main" id="{0F3F02CB-E42C-4D41-B439-B5A2E8A3510C}"/>
              </a:ext>
            </a:extLst>
          </p:cNvPr>
          <p:cNvSpPr/>
          <p:nvPr/>
        </p:nvSpPr>
        <p:spPr bwMode="auto">
          <a:xfrm>
            <a:off x="1926321" y="3128440"/>
            <a:ext cx="9538493" cy="298911"/>
          </a:xfrm>
          <a:prstGeom prst="rect">
            <a:avLst/>
          </a:prstGeom>
          <a:solidFill>
            <a:srgbClr val="CFAB67"/>
          </a:solidFill>
          <a:ln w="19050">
            <a:solidFill>
              <a:srgbClr val="FFFFFF">
                <a:lumMod val="50000"/>
              </a:srgbClr>
            </a:solidFill>
          </a:ln>
        </p:spPr>
        <p:txBody>
          <a:bodyPr lIns="0" rIns="0" anchor="ctr"/>
          <a:lstStyle/>
          <a:p>
            <a:pPr defTabSz="1828252" fontAlgn="auto" hangingPunct="0">
              <a:spcBef>
                <a:spcPts val="0"/>
              </a:spcBef>
              <a:spcAft>
                <a:spcPts val="0"/>
              </a:spcAft>
              <a:defRPr/>
            </a:pPr>
            <a:r>
              <a:rPr lang="zh-CN" altLang="en-US" sz="1200" b="1" kern="0" dirty="0">
                <a:solidFill>
                  <a:srgbClr val="434343">
                    <a:lumMod val="50000"/>
                  </a:srgbClr>
                </a:solidFill>
                <a:latin typeface="微软雅黑"/>
                <a:ea typeface="微软雅黑"/>
                <a:sym typeface="Helvetica Neue"/>
              </a:rPr>
              <a:t>                                                                         端云统一 </a:t>
            </a:r>
            <a:r>
              <a:rPr lang="en-US" altLang="zh-CN" sz="1200" b="1" kern="0" dirty="0">
                <a:solidFill>
                  <a:srgbClr val="434343">
                    <a:lumMod val="50000"/>
                  </a:srgbClr>
                </a:solidFill>
                <a:latin typeface="微软雅黑"/>
                <a:ea typeface="微软雅黑"/>
                <a:sym typeface="Helvetica Neue"/>
              </a:rPr>
              <a:t>MindIR</a:t>
            </a:r>
            <a:endParaRPr lang="zh-CN" altLang="en-US" sz="1200" b="1" kern="0" dirty="0">
              <a:solidFill>
                <a:srgbClr val="434343">
                  <a:lumMod val="50000"/>
                </a:srgbClr>
              </a:solidFill>
              <a:latin typeface="微软雅黑"/>
              <a:ea typeface="微软雅黑"/>
              <a:sym typeface="Helvetica Neue"/>
            </a:endParaRPr>
          </a:p>
        </p:txBody>
      </p:sp>
      <p:sp>
        <p:nvSpPr>
          <p:cNvPr id="104" name="圆角矩形 103">
            <a:extLst>
              <a:ext uri="{FF2B5EF4-FFF2-40B4-BE49-F238E27FC236}">
                <a16:creationId xmlns:a16="http://schemas.microsoft.com/office/drawing/2014/main" id="{31205B04-E395-43A0-B5B8-759F027FAA35}"/>
              </a:ext>
            </a:extLst>
          </p:cNvPr>
          <p:cNvSpPr/>
          <p:nvPr/>
        </p:nvSpPr>
        <p:spPr bwMode="auto">
          <a:xfrm>
            <a:off x="2040922" y="2580643"/>
            <a:ext cx="1006388" cy="183600"/>
          </a:xfrm>
          <a:prstGeom prst="roundRect">
            <a:avLst/>
          </a:prstGeom>
          <a:solidFill>
            <a:srgbClr val="FFFF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类型推导</a:t>
            </a:r>
          </a:p>
        </p:txBody>
      </p:sp>
      <p:sp>
        <p:nvSpPr>
          <p:cNvPr id="105" name="圆角矩形 104">
            <a:extLst>
              <a:ext uri="{FF2B5EF4-FFF2-40B4-BE49-F238E27FC236}">
                <a16:creationId xmlns:a16="http://schemas.microsoft.com/office/drawing/2014/main" id="{D2CD0C80-81D4-44B2-8B8C-540342778D5E}"/>
              </a:ext>
            </a:extLst>
          </p:cNvPr>
          <p:cNvSpPr/>
          <p:nvPr/>
        </p:nvSpPr>
        <p:spPr bwMode="auto">
          <a:xfrm>
            <a:off x="2040922" y="2854847"/>
            <a:ext cx="1006388" cy="183600"/>
          </a:xfrm>
          <a:prstGeom prst="roundRect">
            <a:avLst/>
          </a:prstGeom>
          <a:solidFill>
            <a:srgbClr val="FFFF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内存优化</a:t>
            </a:r>
          </a:p>
        </p:txBody>
      </p:sp>
      <p:sp>
        <p:nvSpPr>
          <p:cNvPr id="106" name="圆角矩形 105">
            <a:extLst>
              <a:ext uri="{FF2B5EF4-FFF2-40B4-BE49-F238E27FC236}">
                <a16:creationId xmlns:a16="http://schemas.microsoft.com/office/drawing/2014/main" id="{841F2591-8AAA-4908-8898-897D21334196}"/>
              </a:ext>
            </a:extLst>
          </p:cNvPr>
          <p:cNvSpPr/>
          <p:nvPr/>
        </p:nvSpPr>
        <p:spPr bwMode="auto">
          <a:xfrm>
            <a:off x="3287810" y="2580643"/>
            <a:ext cx="1005581" cy="183600"/>
          </a:xfrm>
          <a:prstGeom prst="roundRect">
            <a:avLst/>
          </a:prstGeom>
          <a:solidFill>
            <a:srgbClr val="FFFF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自动微分</a:t>
            </a:r>
          </a:p>
        </p:txBody>
      </p:sp>
      <p:sp>
        <p:nvSpPr>
          <p:cNvPr id="107" name="圆角矩形 106">
            <a:extLst>
              <a:ext uri="{FF2B5EF4-FFF2-40B4-BE49-F238E27FC236}">
                <a16:creationId xmlns:a16="http://schemas.microsoft.com/office/drawing/2014/main" id="{FF266944-60EB-4A8B-89A4-F1F46352DE6E}"/>
              </a:ext>
            </a:extLst>
          </p:cNvPr>
          <p:cNvSpPr/>
          <p:nvPr/>
        </p:nvSpPr>
        <p:spPr bwMode="auto">
          <a:xfrm>
            <a:off x="3287810" y="2854847"/>
            <a:ext cx="1005581" cy="183600"/>
          </a:xfrm>
          <a:prstGeom prst="roundRect">
            <a:avLst/>
          </a:prstGeom>
          <a:solidFill>
            <a:srgbClr val="FFFF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二阶优化</a:t>
            </a:r>
          </a:p>
        </p:txBody>
      </p:sp>
      <p:sp>
        <p:nvSpPr>
          <p:cNvPr id="108" name="圆角矩形 107">
            <a:extLst>
              <a:ext uri="{FF2B5EF4-FFF2-40B4-BE49-F238E27FC236}">
                <a16:creationId xmlns:a16="http://schemas.microsoft.com/office/drawing/2014/main" id="{A7F36F0D-A14B-4891-B29D-237570670AE5}"/>
              </a:ext>
            </a:extLst>
          </p:cNvPr>
          <p:cNvSpPr/>
          <p:nvPr/>
        </p:nvSpPr>
        <p:spPr bwMode="auto">
          <a:xfrm>
            <a:off x="4545997" y="2580643"/>
            <a:ext cx="1006388" cy="183600"/>
          </a:xfrm>
          <a:prstGeom prst="roundRect">
            <a:avLst/>
          </a:prstGeom>
          <a:solidFill>
            <a:srgbClr val="FFFF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自动并行</a:t>
            </a:r>
          </a:p>
        </p:txBody>
      </p:sp>
      <p:sp>
        <p:nvSpPr>
          <p:cNvPr id="109" name="圆角矩形 108">
            <a:extLst>
              <a:ext uri="{FF2B5EF4-FFF2-40B4-BE49-F238E27FC236}">
                <a16:creationId xmlns:a16="http://schemas.microsoft.com/office/drawing/2014/main" id="{A6D3E01F-A5E3-4372-B938-AB858DF52CBA}"/>
              </a:ext>
            </a:extLst>
          </p:cNvPr>
          <p:cNvSpPr/>
          <p:nvPr/>
        </p:nvSpPr>
        <p:spPr bwMode="auto">
          <a:xfrm>
            <a:off x="4545997" y="2854847"/>
            <a:ext cx="1006388" cy="183600"/>
          </a:xfrm>
          <a:prstGeom prst="roundRect">
            <a:avLst/>
          </a:prstGeom>
          <a:solidFill>
            <a:srgbClr val="FFFF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图算融合</a:t>
            </a:r>
          </a:p>
        </p:txBody>
      </p:sp>
      <p:sp>
        <p:nvSpPr>
          <p:cNvPr id="110" name="矩形 109">
            <a:extLst>
              <a:ext uri="{FF2B5EF4-FFF2-40B4-BE49-F238E27FC236}">
                <a16:creationId xmlns:a16="http://schemas.microsoft.com/office/drawing/2014/main" id="{A1E1AE0B-59D9-4F02-BD25-51CA98BCA089}"/>
              </a:ext>
            </a:extLst>
          </p:cNvPr>
          <p:cNvSpPr/>
          <p:nvPr/>
        </p:nvSpPr>
        <p:spPr bwMode="auto">
          <a:xfrm>
            <a:off x="1924707" y="1476153"/>
            <a:ext cx="2739926" cy="759253"/>
          </a:xfrm>
          <a:prstGeom prst="rect">
            <a:avLst/>
          </a:prstGeom>
          <a:solidFill>
            <a:srgbClr val="FFFFFF"/>
          </a:solidFill>
          <a:ln w="19050">
            <a:solidFill>
              <a:srgbClr val="FFFFFF">
                <a:lumMod val="50000"/>
              </a:srgbClr>
            </a:solidFill>
          </a:ln>
        </p:spPr>
        <p:txBody>
          <a:bodyPr lIns="0" rIns="0"/>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solidFill>
                  <a:srgbClr val="434343">
                    <a:lumMod val="50000"/>
                  </a:srgbClr>
                </a:solidFill>
                <a:effectLst/>
                <a:uLnTx/>
                <a:uFillTx/>
                <a:latin typeface="微软雅黑"/>
                <a:ea typeface="微软雅黑"/>
                <a:sym typeface="Helvetica Neue"/>
              </a:rPr>
              <a:t>Expresion</a:t>
            </a:r>
            <a:r>
              <a:rPr kumimoji="0" lang="zh-CN" altLang="en-US" sz="1200" b="1"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 表达层</a:t>
            </a:r>
            <a:endParaRPr kumimoji="0" lang="en-US" altLang="zh-CN" sz="1200" b="1"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111" name="圆角矩形 110">
            <a:extLst>
              <a:ext uri="{FF2B5EF4-FFF2-40B4-BE49-F238E27FC236}">
                <a16:creationId xmlns:a16="http://schemas.microsoft.com/office/drawing/2014/main" id="{33764C5F-90B0-43C6-8654-15EA79DAE65D}"/>
              </a:ext>
            </a:extLst>
          </p:cNvPr>
          <p:cNvSpPr/>
          <p:nvPr/>
        </p:nvSpPr>
        <p:spPr bwMode="auto">
          <a:xfrm>
            <a:off x="2031237" y="1750562"/>
            <a:ext cx="771537" cy="183600"/>
          </a:xfrm>
          <a:prstGeom prst="roundRect">
            <a:avLst/>
          </a:prstGeom>
          <a:solidFill>
            <a:srgbClr val="DBF2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en-US" altLang="zh-CN" sz="800" b="0" i="0" u="none" strike="noStrike" kern="0" cap="none" spc="0" normalizeH="0" baseline="0" noProof="0" dirty="0" err="1">
                <a:ln>
                  <a:noFill/>
                </a:ln>
                <a:solidFill>
                  <a:srgbClr val="434343">
                    <a:lumMod val="50000"/>
                  </a:srgbClr>
                </a:solidFill>
                <a:effectLst/>
                <a:uLnTx/>
                <a:uFillTx/>
                <a:latin typeface="微软雅黑"/>
                <a:ea typeface="微软雅黑"/>
                <a:sym typeface="Helvetica Neue"/>
              </a:rPr>
              <a:t>nn</a:t>
            </a: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 </a:t>
            </a:r>
            <a:endPar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112" name="圆角矩形 111">
            <a:extLst>
              <a:ext uri="{FF2B5EF4-FFF2-40B4-BE49-F238E27FC236}">
                <a16:creationId xmlns:a16="http://schemas.microsoft.com/office/drawing/2014/main" id="{5017E172-F504-42D5-8AD8-CCA5FDB2293E}"/>
              </a:ext>
            </a:extLst>
          </p:cNvPr>
          <p:cNvSpPr/>
          <p:nvPr/>
        </p:nvSpPr>
        <p:spPr bwMode="auto">
          <a:xfrm>
            <a:off x="2900427" y="1750562"/>
            <a:ext cx="770731" cy="183600"/>
          </a:xfrm>
          <a:prstGeom prst="roundRect">
            <a:avLst/>
          </a:prstGeom>
          <a:solidFill>
            <a:srgbClr val="DBF2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d</a:t>
            </a:r>
            <a:r>
              <a:rPr kumimoji="0" lang="en-US" altLang="zh-CN" sz="800" b="0" i="0" u="none" strike="noStrike" kern="0" cap="none" spc="0" normalizeH="0" baseline="0" noProof="0" dirty="0" err="1">
                <a:ln>
                  <a:noFill/>
                </a:ln>
                <a:solidFill>
                  <a:srgbClr val="434343">
                    <a:lumMod val="50000"/>
                  </a:srgbClr>
                </a:solidFill>
                <a:effectLst/>
                <a:uLnTx/>
                <a:uFillTx/>
                <a:latin typeface="微软雅黑"/>
                <a:ea typeface="微软雅黑"/>
                <a:sym typeface="Helvetica Neue"/>
              </a:rPr>
              <a:t>ataset</a:t>
            </a: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 </a:t>
            </a:r>
            <a:endPar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113" name="圆角矩形 112">
            <a:extLst>
              <a:ext uri="{FF2B5EF4-FFF2-40B4-BE49-F238E27FC236}">
                <a16:creationId xmlns:a16="http://schemas.microsoft.com/office/drawing/2014/main" id="{D85A10A5-468D-443A-BD04-6D07C8B59AED}"/>
              </a:ext>
            </a:extLst>
          </p:cNvPr>
          <p:cNvSpPr/>
          <p:nvPr/>
        </p:nvSpPr>
        <p:spPr bwMode="auto">
          <a:xfrm>
            <a:off x="3784951" y="1750562"/>
            <a:ext cx="770731" cy="183600"/>
          </a:xfrm>
          <a:prstGeom prst="roundRect">
            <a:avLst/>
          </a:prstGeom>
          <a:solidFill>
            <a:srgbClr val="DBF2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ops</a:t>
            </a:r>
            <a:endPar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114" name="圆角矩形 113">
            <a:extLst>
              <a:ext uri="{FF2B5EF4-FFF2-40B4-BE49-F238E27FC236}">
                <a16:creationId xmlns:a16="http://schemas.microsoft.com/office/drawing/2014/main" id="{04070950-5EC3-4409-967E-62B397419F04}"/>
              </a:ext>
            </a:extLst>
          </p:cNvPr>
          <p:cNvSpPr/>
          <p:nvPr/>
        </p:nvSpPr>
        <p:spPr bwMode="auto">
          <a:xfrm>
            <a:off x="2031237" y="3480024"/>
            <a:ext cx="1636692" cy="251015"/>
          </a:xfrm>
          <a:prstGeom prst="roundRect">
            <a:avLst/>
          </a:prstGeom>
          <a:solidFill>
            <a:srgbClr val="FFFFFF"/>
          </a:solidFill>
          <a:ln w="1905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GE (Ascend</a:t>
            </a: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加速</a:t>
            </a: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a:t>
            </a:r>
            <a:endPar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115" name="圆角矩形 114">
            <a:extLst>
              <a:ext uri="{FF2B5EF4-FFF2-40B4-BE49-F238E27FC236}">
                <a16:creationId xmlns:a16="http://schemas.microsoft.com/office/drawing/2014/main" id="{415C9406-064C-49FF-833F-BD880B14C608}"/>
              </a:ext>
            </a:extLst>
          </p:cNvPr>
          <p:cNvSpPr/>
          <p:nvPr/>
        </p:nvSpPr>
        <p:spPr bwMode="auto">
          <a:xfrm>
            <a:off x="3834181" y="3480024"/>
            <a:ext cx="1743222" cy="251015"/>
          </a:xfrm>
          <a:prstGeom prst="roundRect">
            <a:avLst/>
          </a:prstGeom>
          <a:solidFill>
            <a:srgbClr val="FFFFFF"/>
          </a:solidFill>
          <a:ln w="1905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AKG (</a:t>
            </a: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算子自动生成</a:t>
            </a: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a:t>
            </a:r>
            <a:endPar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116" name="矩形 115">
            <a:extLst>
              <a:ext uri="{FF2B5EF4-FFF2-40B4-BE49-F238E27FC236}">
                <a16:creationId xmlns:a16="http://schemas.microsoft.com/office/drawing/2014/main" id="{C27280B4-5D9E-41D6-8B50-64EBA0D61635}"/>
              </a:ext>
            </a:extLst>
          </p:cNvPr>
          <p:cNvSpPr/>
          <p:nvPr/>
        </p:nvSpPr>
        <p:spPr bwMode="auto">
          <a:xfrm>
            <a:off x="4806673" y="1476153"/>
            <a:ext cx="745712" cy="759253"/>
          </a:xfrm>
          <a:prstGeom prst="rect">
            <a:avLst/>
          </a:prstGeom>
          <a:solidFill>
            <a:srgbClr val="FFFFFF"/>
          </a:solidFill>
          <a:ln w="19050">
            <a:solidFill>
              <a:srgbClr val="FFFFFF">
                <a:lumMod val="50000"/>
              </a:srgbClr>
            </a:solidFill>
          </a:ln>
        </p:spPr>
        <p:txBody>
          <a:bodyPr lIns="0" rIns="0" anchor="t"/>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三方前端</a:t>
            </a:r>
          </a:p>
        </p:txBody>
      </p:sp>
      <p:sp>
        <p:nvSpPr>
          <p:cNvPr id="117" name="圆角矩形 116">
            <a:extLst>
              <a:ext uri="{FF2B5EF4-FFF2-40B4-BE49-F238E27FC236}">
                <a16:creationId xmlns:a16="http://schemas.microsoft.com/office/drawing/2014/main" id="{74EA207D-E02A-4153-9431-AED0E868C751}"/>
              </a:ext>
            </a:extLst>
          </p:cNvPr>
          <p:cNvSpPr/>
          <p:nvPr/>
        </p:nvSpPr>
        <p:spPr bwMode="auto">
          <a:xfrm>
            <a:off x="2031237" y="2009586"/>
            <a:ext cx="771537" cy="183600"/>
          </a:xfrm>
          <a:prstGeom prst="roundRect">
            <a:avLst/>
          </a:prstGeom>
          <a:solidFill>
            <a:srgbClr val="DBF2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infer</a:t>
            </a:r>
            <a:endPar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118" name="圆角矩形 117">
            <a:extLst>
              <a:ext uri="{FF2B5EF4-FFF2-40B4-BE49-F238E27FC236}">
                <a16:creationId xmlns:a16="http://schemas.microsoft.com/office/drawing/2014/main" id="{67E547A7-1BFC-4DA2-81EC-3A686DE241DF}"/>
              </a:ext>
            </a:extLst>
          </p:cNvPr>
          <p:cNvSpPr/>
          <p:nvPr/>
        </p:nvSpPr>
        <p:spPr bwMode="auto">
          <a:xfrm>
            <a:off x="3788986" y="2009586"/>
            <a:ext cx="771537" cy="183600"/>
          </a:xfrm>
          <a:prstGeom prst="roundRect">
            <a:avLst/>
          </a:prstGeom>
          <a:solidFill>
            <a:srgbClr val="DBF2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en-US" altLang="zh-CN" sz="800" b="0" i="0" u="none" strike="noStrike" kern="0" cap="none" spc="0" normalizeH="0" baseline="0" noProof="0" dirty="0" err="1">
                <a:ln>
                  <a:noFill/>
                </a:ln>
                <a:solidFill>
                  <a:srgbClr val="434343">
                    <a:lumMod val="50000"/>
                  </a:srgbClr>
                </a:solidFill>
                <a:effectLst/>
                <a:uLnTx/>
                <a:uFillTx/>
                <a:latin typeface="微软雅黑"/>
                <a:ea typeface="微软雅黑"/>
                <a:sym typeface="Helvetica Neue"/>
              </a:rPr>
              <a:t>numpy</a:t>
            </a:r>
            <a:endPar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119" name="矩形 118">
            <a:extLst>
              <a:ext uri="{FF2B5EF4-FFF2-40B4-BE49-F238E27FC236}">
                <a16:creationId xmlns:a16="http://schemas.microsoft.com/office/drawing/2014/main" id="{EA4035FC-012B-498B-903B-342D491B1BC5}"/>
              </a:ext>
            </a:extLst>
          </p:cNvPr>
          <p:cNvSpPr/>
          <p:nvPr/>
        </p:nvSpPr>
        <p:spPr bwMode="auto">
          <a:xfrm>
            <a:off x="1930356" y="3868174"/>
            <a:ext cx="3647047" cy="846177"/>
          </a:xfrm>
          <a:prstGeom prst="rect">
            <a:avLst/>
          </a:prstGeom>
          <a:solidFill>
            <a:srgbClr val="FFFFFF"/>
          </a:solidFill>
          <a:ln w="19050">
            <a:solidFill>
              <a:srgbClr val="FFFFFF">
                <a:lumMod val="50000"/>
              </a:srgbClr>
            </a:solidFill>
          </a:ln>
        </p:spPr>
        <p:txBody>
          <a:bodyPr lIns="0" rIns="0" anchor="t"/>
          <a:lstStyle/>
          <a:p>
            <a:pPr marL="0" marR="0" lvl="0" indent="0" algn="ctr" defTabSz="1828252" eaLnBrk="1" fontAlgn="auto" latinLnBrk="0" hangingPunct="0">
              <a:lnSpc>
                <a:spcPct val="150000"/>
              </a:lnSpc>
              <a:spcBef>
                <a:spcPts val="0"/>
              </a:spcBef>
              <a:spcAft>
                <a:spcPts val="0"/>
              </a:spcAft>
              <a:buClrTx/>
              <a:buSzTx/>
              <a:buFontTx/>
              <a:buNone/>
              <a:tabLst/>
              <a:defRPr/>
            </a:pPr>
            <a:r>
              <a:rPr lang="en-US" altLang="zh-CN" sz="1200" b="1" kern="0" dirty="0">
                <a:solidFill>
                  <a:srgbClr val="434343">
                    <a:lumMod val="50000"/>
                  </a:srgbClr>
                </a:solidFill>
                <a:latin typeface="微软雅黑"/>
                <a:ea typeface="微软雅黑"/>
                <a:sym typeface="Helvetica Neue"/>
              </a:rPr>
              <a:t>Runtime</a:t>
            </a:r>
            <a:endParaRPr kumimoji="0" lang="zh-CN" altLang="en-US" sz="12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120" name="圆角矩形 119">
            <a:extLst>
              <a:ext uri="{FF2B5EF4-FFF2-40B4-BE49-F238E27FC236}">
                <a16:creationId xmlns:a16="http://schemas.microsoft.com/office/drawing/2014/main" id="{94508254-F46A-4EF3-B925-5AD241E44252}"/>
              </a:ext>
            </a:extLst>
          </p:cNvPr>
          <p:cNvSpPr/>
          <p:nvPr/>
        </p:nvSpPr>
        <p:spPr bwMode="auto">
          <a:xfrm>
            <a:off x="2898006" y="2009586"/>
            <a:ext cx="770730" cy="183600"/>
          </a:xfrm>
          <a:prstGeom prst="roundRect">
            <a:avLst/>
          </a:prstGeom>
          <a:solidFill>
            <a:srgbClr val="DBF2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train </a:t>
            </a:r>
            <a:endPar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grpSp>
        <p:nvGrpSpPr>
          <p:cNvPr id="5" name="组合 4">
            <a:extLst>
              <a:ext uri="{FF2B5EF4-FFF2-40B4-BE49-F238E27FC236}">
                <a16:creationId xmlns:a16="http://schemas.microsoft.com/office/drawing/2014/main" id="{3ED52E89-C4DD-444E-B17C-29B96E620766}"/>
              </a:ext>
            </a:extLst>
          </p:cNvPr>
          <p:cNvGrpSpPr/>
          <p:nvPr/>
        </p:nvGrpSpPr>
        <p:grpSpPr>
          <a:xfrm>
            <a:off x="500268" y="3498827"/>
            <a:ext cx="1066110" cy="1344659"/>
            <a:chOff x="500268" y="3642843"/>
            <a:chExt cx="1066110" cy="1344659"/>
          </a:xfrm>
        </p:grpSpPr>
        <p:sp>
          <p:nvSpPr>
            <p:cNvPr id="80" name="矩形 79">
              <a:extLst>
                <a:ext uri="{FF2B5EF4-FFF2-40B4-BE49-F238E27FC236}">
                  <a16:creationId xmlns:a16="http://schemas.microsoft.com/office/drawing/2014/main" id="{6E24BCD8-78A9-4829-8535-20132F193CFF}"/>
                </a:ext>
              </a:extLst>
            </p:cNvPr>
            <p:cNvSpPr/>
            <p:nvPr/>
          </p:nvSpPr>
          <p:spPr bwMode="auto">
            <a:xfrm>
              <a:off x="500268" y="3642843"/>
              <a:ext cx="1066110" cy="1344659"/>
            </a:xfrm>
            <a:prstGeom prst="rect">
              <a:avLst/>
            </a:prstGeom>
            <a:noFill/>
            <a:ln w="19050">
              <a:solidFill>
                <a:srgbClr val="FFFFFF">
                  <a:lumMod val="50000"/>
                </a:srgbClr>
              </a:solidFill>
            </a:ln>
          </p:spPr>
          <p:txBody>
            <a:bodyPr lIns="0" rIns="0" anchor="t"/>
            <a:lstStyle/>
            <a:p>
              <a:pPr algn="ctr" defTabSz="1828252" fontAlgn="auto" hangingPunct="0">
                <a:spcBef>
                  <a:spcPts val="0"/>
                </a:spcBef>
                <a:spcAft>
                  <a:spcPts val="0"/>
                </a:spcAft>
                <a:defRPr/>
              </a:pPr>
              <a:r>
                <a:rPr lang="en-US" altLang="zh-CN" sz="1200" b="1" kern="0" dirty="0">
                  <a:solidFill>
                    <a:srgbClr val="434343">
                      <a:lumMod val="50000"/>
                    </a:srgbClr>
                  </a:solidFill>
                  <a:latin typeface="微软雅黑"/>
                  <a:ea typeface="微软雅黑"/>
                  <a:sym typeface="Helvetica Neue"/>
                </a:rPr>
                <a:t>Data</a:t>
              </a:r>
            </a:p>
          </p:txBody>
        </p:sp>
        <p:sp>
          <p:nvSpPr>
            <p:cNvPr id="4" name="矩形 3">
              <a:extLst>
                <a:ext uri="{FF2B5EF4-FFF2-40B4-BE49-F238E27FC236}">
                  <a16:creationId xmlns:a16="http://schemas.microsoft.com/office/drawing/2014/main" id="{75AF4DDF-1B41-4F47-AA6F-8A67939BFA15}"/>
                </a:ext>
              </a:extLst>
            </p:cNvPr>
            <p:cNvSpPr/>
            <p:nvPr/>
          </p:nvSpPr>
          <p:spPr>
            <a:xfrm>
              <a:off x="737326" y="4078886"/>
              <a:ext cx="618341" cy="624530"/>
            </a:xfrm>
            <a:prstGeom prst="rect">
              <a:avLst/>
            </a:prstGeom>
          </p:spPr>
          <p:txBody>
            <a:bodyPr wrap="square">
              <a:spAutoFit/>
            </a:bodyPr>
            <a:lstStyle/>
            <a:p>
              <a:pPr algn="ctr" defTabSz="1828252" fontAlgn="auto" hangingPunct="0">
                <a:lnSpc>
                  <a:spcPct val="150000"/>
                </a:lnSpc>
                <a:spcBef>
                  <a:spcPts val="0"/>
                </a:spcBef>
                <a:spcAft>
                  <a:spcPts val="0"/>
                </a:spcAft>
                <a:defRPr/>
              </a:pPr>
              <a:r>
                <a:rPr lang="zh-CN" altLang="en-US" sz="800" kern="0" dirty="0">
                  <a:solidFill>
                    <a:srgbClr val="434343">
                      <a:lumMod val="50000"/>
                    </a:srgbClr>
                  </a:solidFill>
                  <a:latin typeface="微软雅黑"/>
                  <a:ea typeface="微软雅黑"/>
                  <a:sym typeface="Helvetica Neue"/>
                </a:rPr>
                <a:t>可解释</a:t>
              </a:r>
              <a:endParaRPr lang="en-US" altLang="zh-CN" sz="800" kern="0" dirty="0">
                <a:solidFill>
                  <a:srgbClr val="434343">
                    <a:lumMod val="50000"/>
                  </a:srgbClr>
                </a:solidFill>
                <a:latin typeface="微软雅黑"/>
                <a:ea typeface="微软雅黑"/>
                <a:sym typeface="Helvetica Neue"/>
              </a:endParaRPr>
            </a:p>
            <a:p>
              <a:pPr algn="ctr" defTabSz="1828252" fontAlgn="auto" hangingPunct="0">
                <a:lnSpc>
                  <a:spcPct val="150000"/>
                </a:lnSpc>
                <a:spcBef>
                  <a:spcPts val="0"/>
                </a:spcBef>
                <a:spcAft>
                  <a:spcPts val="0"/>
                </a:spcAft>
                <a:defRPr/>
              </a:pPr>
              <a:r>
                <a:rPr lang="zh-CN" altLang="en-US" sz="800" kern="0" dirty="0">
                  <a:solidFill>
                    <a:srgbClr val="434343">
                      <a:lumMod val="50000"/>
                    </a:srgbClr>
                  </a:solidFill>
                  <a:latin typeface="微软雅黑"/>
                  <a:ea typeface="微软雅黑"/>
                  <a:sym typeface="Helvetica Neue"/>
                </a:rPr>
                <a:t>可视化</a:t>
              </a:r>
              <a:endParaRPr lang="en-US" altLang="zh-CN" sz="800" kern="0" dirty="0">
                <a:solidFill>
                  <a:srgbClr val="434343">
                    <a:lumMod val="50000"/>
                  </a:srgbClr>
                </a:solidFill>
                <a:latin typeface="微软雅黑"/>
                <a:ea typeface="微软雅黑"/>
                <a:sym typeface="Helvetica Neue"/>
              </a:endParaRPr>
            </a:p>
            <a:p>
              <a:pPr algn="ctr" defTabSz="1828252" fontAlgn="auto" hangingPunct="0">
                <a:lnSpc>
                  <a:spcPct val="150000"/>
                </a:lnSpc>
                <a:spcBef>
                  <a:spcPts val="0"/>
                </a:spcBef>
                <a:spcAft>
                  <a:spcPts val="0"/>
                </a:spcAft>
                <a:defRPr/>
              </a:pPr>
              <a:r>
                <a:rPr lang="zh-CN" altLang="en-US" sz="800" kern="0" dirty="0">
                  <a:solidFill>
                    <a:srgbClr val="434343">
                      <a:lumMod val="50000"/>
                    </a:srgbClr>
                  </a:solidFill>
                  <a:latin typeface="微软雅黑"/>
                  <a:ea typeface="微软雅黑"/>
                  <a:sym typeface="Helvetica Neue"/>
                </a:rPr>
                <a:t>数据增强</a:t>
              </a:r>
              <a:endParaRPr lang="en-US" altLang="zh-CN" sz="800" kern="0" dirty="0">
                <a:solidFill>
                  <a:srgbClr val="434343">
                    <a:lumMod val="50000"/>
                  </a:srgbClr>
                </a:solidFill>
                <a:latin typeface="微软雅黑"/>
                <a:ea typeface="微软雅黑"/>
                <a:sym typeface="Helvetica Neue"/>
              </a:endParaRPr>
            </a:p>
          </p:txBody>
        </p:sp>
      </p:grpSp>
      <p:grpSp>
        <p:nvGrpSpPr>
          <p:cNvPr id="7" name="组合 6">
            <a:extLst>
              <a:ext uri="{FF2B5EF4-FFF2-40B4-BE49-F238E27FC236}">
                <a16:creationId xmlns:a16="http://schemas.microsoft.com/office/drawing/2014/main" id="{B20EB9F7-A422-CB4E-B115-12F2C4ECCB20}"/>
              </a:ext>
            </a:extLst>
          </p:cNvPr>
          <p:cNvGrpSpPr/>
          <p:nvPr/>
        </p:nvGrpSpPr>
        <p:grpSpPr>
          <a:xfrm>
            <a:off x="500268" y="2065470"/>
            <a:ext cx="1066110" cy="1312728"/>
            <a:chOff x="500268" y="2209486"/>
            <a:chExt cx="1066110" cy="1312728"/>
          </a:xfrm>
        </p:grpSpPr>
        <p:sp>
          <p:nvSpPr>
            <p:cNvPr id="79" name="矩形 78">
              <a:extLst>
                <a:ext uri="{FF2B5EF4-FFF2-40B4-BE49-F238E27FC236}">
                  <a16:creationId xmlns:a16="http://schemas.microsoft.com/office/drawing/2014/main" id="{ED96FD15-F636-4F2A-B379-A02197AE4374}"/>
                </a:ext>
              </a:extLst>
            </p:cNvPr>
            <p:cNvSpPr/>
            <p:nvPr/>
          </p:nvSpPr>
          <p:spPr bwMode="auto">
            <a:xfrm>
              <a:off x="500268" y="2209486"/>
              <a:ext cx="1066110" cy="1312728"/>
            </a:xfrm>
            <a:prstGeom prst="rect">
              <a:avLst/>
            </a:prstGeom>
            <a:noFill/>
            <a:ln w="19050">
              <a:solidFill>
                <a:srgbClr val="FFFFFF">
                  <a:lumMod val="50000"/>
                </a:srgbClr>
              </a:solidFill>
            </a:ln>
          </p:spPr>
          <p:txBody>
            <a:bodyPr lIns="0" rIns="0" anchor="t"/>
            <a:lstStyle/>
            <a:p>
              <a:pPr algn="ctr" defTabSz="1828252" fontAlgn="auto" hangingPunct="0">
                <a:spcBef>
                  <a:spcPts val="0"/>
                </a:spcBef>
                <a:spcAft>
                  <a:spcPts val="0"/>
                </a:spcAft>
                <a:defRPr/>
              </a:pPr>
              <a:r>
                <a:rPr lang="zh-CN" altLang="en-US" sz="1200" b="1" kern="0" dirty="0">
                  <a:solidFill>
                    <a:srgbClr val="434343">
                      <a:lumMod val="50000"/>
                    </a:srgbClr>
                  </a:solidFill>
                  <a:latin typeface="微软雅黑"/>
                  <a:ea typeface="微软雅黑"/>
                  <a:sym typeface="Helvetica Neue"/>
                </a:rPr>
                <a:t>安全</a:t>
              </a:r>
              <a:endParaRPr lang="en-US" altLang="zh-CN" sz="1200" b="1" kern="0" dirty="0">
                <a:solidFill>
                  <a:srgbClr val="434343">
                    <a:lumMod val="50000"/>
                  </a:srgbClr>
                </a:solidFill>
                <a:latin typeface="微软雅黑"/>
                <a:ea typeface="微软雅黑"/>
                <a:sym typeface="Helvetica Neue"/>
              </a:endParaRPr>
            </a:p>
          </p:txBody>
        </p:sp>
        <p:sp>
          <p:nvSpPr>
            <p:cNvPr id="6" name="矩形 5">
              <a:extLst>
                <a:ext uri="{FF2B5EF4-FFF2-40B4-BE49-F238E27FC236}">
                  <a16:creationId xmlns:a16="http://schemas.microsoft.com/office/drawing/2014/main" id="{6838E162-D4B7-A540-8B08-A8CF2DE86E8A}"/>
                </a:ext>
              </a:extLst>
            </p:cNvPr>
            <p:cNvSpPr/>
            <p:nvPr/>
          </p:nvSpPr>
          <p:spPr>
            <a:xfrm>
              <a:off x="613315" y="2705429"/>
              <a:ext cx="808890" cy="624530"/>
            </a:xfrm>
            <a:prstGeom prst="rect">
              <a:avLst/>
            </a:prstGeom>
          </p:spPr>
          <p:txBody>
            <a:bodyPr wrap="square">
              <a:spAutoFit/>
            </a:bodyPr>
            <a:lstStyle/>
            <a:p>
              <a:pPr algn="ctr" defTabSz="1828252" fontAlgn="auto" hangingPunct="0">
                <a:lnSpc>
                  <a:spcPct val="150000"/>
                </a:lnSpc>
                <a:spcBef>
                  <a:spcPts val="0"/>
                </a:spcBef>
                <a:spcAft>
                  <a:spcPts val="0"/>
                </a:spcAft>
                <a:defRPr/>
              </a:pPr>
              <a:r>
                <a:rPr lang="zh-CN" altLang="en-US" sz="800" kern="0" dirty="0">
                  <a:solidFill>
                    <a:srgbClr val="434343">
                      <a:lumMod val="50000"/>
                    </a:srgbClr>
                  </a:solidFill>
                  <a:latin typeface="微软雅黑"/>
                  <a:ea typeface="微软雅黑"/>
                  <a:sym typeface="Helvetica Neue"/>
                </a:rPr>
                <a:t>差分隐私</a:t>
              </a:r>
              <a:endParaRPr lang="en-US" altLang="zh-CN" sz="800" kern="0" dirty="0">
                <a:solidFill>
                  <a:srgbClr val="434343">
                    <a:lumMod val="50000"/>
                  </a:srgbClr>
                </a:solidFill>
                <a:latin typeface="微软雅黑"/>
                <a:ea typeface="微软雅黑"/>
                <a:sym typeface="Helvetica Neue"/>
              </a:endParaRPr>
            </a:p>
            <a:p>
              <a:pPr algn="ctr" defTabSz="1828252" fontAlgn="auto" hangingPunct="0">
                <a:lnSpc>
                  <a:spcPct val="150000"/>
                </a:lnSpc>
                <a:spcBef>
                  <a:spcPts val="0"/>
                </a:spcBef>
                <a:spcAft>
                  <a:spcPts val="0"/>
                </a:spcAft>
                <a:defRPr/>
              </a:pPr>
              <a:r>
                <a:rPr lang="zh-CN" altLang="en-US" sz="800" kern="0" dirty="0">
                  <a:solidFill>
                    <a:srgbClr val="434343">
                      <a:lumMod val="50000"/>
                    </a:srgbClr>
                  </a:solidFill>
                  <a:latin typeface="微软雅黑"/>
                  <a:ea typeface="微软雅黑"/>
                  <a:sym typeface="Helvetica Neue"/>
                </a:rPr>
                <a:t>混淆加密</a:t>
              </a:r>
              <a:endParaRPr lang="en-US" altLang="zh-CN" sz="800" kern="0" dirty="0">
                <a:solidFill>
                  <a:srgbClr val="434343">
                    <a:lumMod val="50000"/>
                  </a:srgbClr>
                </a:solidFill>
                <a:latin typeface="微软雅黑"/>
                <a:ea typeface="微软雅黑"/>
                <a:sym typeface="Helvetica Neue"/>
              </a:endParaRPr>
            </a:p>
            <a:p>
              <a:pPr algn="ctr" defTabSz="1828252" fontAlgn="auto" hangingPunct="0">
                <a:lnSpc>
                  <a:spcPct val="150000"/>
                </a:lnSpc>
                <a:spcBef>
                  <a:spcPts val="0"/>
                </a:spcBef>
                <a:spcAft>
                  <a:spcPts val="0"/>
                </a:spcAft>
                <a:defRPr/>
              </a:pPr>
              <a:r>
                <a:rPr lang="zh-CN" altLang="en-US" sz="800" kern="0" dirty="0">
                  <a:solidFill>
                    <a:srgbClr val="434343">
                      <a:lumMod val="50000"/>
                    </a:srgbClr>
                  </a:solidFill>
                  <a:latin typeface="微软雅黑"/>
                  <a:ea typeface="微软雅黑"/>
                  <a:sym typeface="Helvetica Neue"/>
                </a:rPr>
                <a:t>对抗训练</a:t>
              </a:r>
              <a:endParaRPr lang="en-US" altLang="zh-CN" sz="800" kern="0" dirty="0">
                <a:solidFill>
                  <a:srgbClr val="434343">
                    <a:lumMod val="50000"/>
                  </a:srgbClr>
                </a:solidFill>
                <a:latin typeface="微软雅黑"/>
                <a:ea typeface="微软雅黑"/>
                <a:sym typeface="Helvetica Neue"/>
              </a:endParaRPr>
            </a:p>
          </p:txBody>
        </p:sp>
      </p:grpSp>
      <p:grpSp>
        <p:nvGrpSpPr>
          <p:cNvPr id="3" name="组合 2">
            <a:extLst>
              <a:ext uri="{FF2B5EF4-FFF2-40B4-BE49-F238E27FC236}">
                <a16:creationId xmlns:a16="http://schemas.microsoft.com/office/drawing/2014/main" id="{4840A9F0-E46C-AB45-8ED6-E90286441ECF}"/>
              </a:ext>
            </a:extLst>
          </p:cNvPr>
          <p:cNvGrpSpPr/>
          <p:nvPr/>
        </p:nvGrpSpPr>
        <p:grpSpPr>
          <a:xfrm>
            <a:off x="434087" y="5408055"/>
            <a:ext cx="11217154" cy="829257"/>
            <a:chOff x="434087" y="5102405"/>
            <a:chExt cx="11217154" cy="829257"/>
          </a:xfrm>
        </p:grpSpPr>
        <p:sp>
          <p:nvSpPr>
            <p:cNvPr id="74" name="矩形 73">
              <a:extLst>
                <a:ext uri="{FF2B5EF4-FFF2-40B4-BE49-F238E27FC236}">
                  <a16:creationId xmlns:a16="http://schemas.microsoft.com/office/drawing/2014/main" id="{6279B8C5-3452-4BE8-BEC0-1FFC75401E6E}"/>
                </a:ext>
              </a:extLst>
            </p:cNvPr>
            <p:cNvSpPr/>
            <p:nvPr/>
          </p:nvSpPr>
          <p:spPr bwMode="auto">
            <a:xfrm>
              <a:off x="500268" y="5109051"/>
              <a:ext cx="11150973" cy="759545"/>
            </a:xfrm>
            <a:prstGeom prst="rect">
              <a:avLst/>
            </a:prstGeom>
            <a:solidFill>
              <a:srgbClr val="FFFFFF">
                <a:lumMod val="95000"/>
                <a:alpha val="80000"/>
              </a:srgbClr>
            </a:solidFill>
            <a:ln w="19050">
              <a:noFill/>
            </a:ln>
          </p:spPr>
          <p:txBody>
            <a:bodyPr lIns="0" rIns="0" anchor="ctr"/>
            <a:lstStyle/>
            <a:p>
              <a:pPr algn="ctr" defTabSz="1828252" fontAlgn="auto" hangingPunct="0">
                <a:spcBef>
                  <a:spcPts val="0"/>
                </a:spcBef>
                <a:spcAft>
                  <a:spcPts val="0"/>
                </a:spcAft>
                <a:defRPr/>
              </a:pPr>
              <a:endParaRPr lang="en-US" altLang="zh-CN" sz="1100" kern="0" dirty="0">
                <a:solidFill>
                  <a:srgbClr val="434343">
                    <a:lumMod val="50000"/>
                  </a:srgbClr>
                </a:solidFill>
                <a:latin typeface="微软雅黑"/>
                <a:ea typeface="微软雅黑"/>
                <a:sym typeface="Helvetica Neue"/>
              </a:endParaRPr>
            </a:p>
          </p:txBody>
        </p:sp>
        <p:pic>
          <p:nvPicPr>
            <p:cNvPr id="121" name="SDC - 半罩球 X系列.331.png" descr="SDC - 半罩球 X系列.331.png">
              <a:extLst>
                <a:ext uri="{FF2B5EF4-FFF2-40B4-BE49-F238E27FC236}">
                  <a16:creationId xmlns:a16="http://schemas.microsoft.com/office/drawing/2014/main" id="{694F4A0F-9CA3-4706-90BB-8714A1E71E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23346" y="5371095"/>
              <a:ext cx="359136" cy="437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400000"/>
                  <a:headEnd/>
                  <a:tailEnd/>
                </a14:hiddenLine>
              </a:ext>
            </a:extLst>
          </p:spPr>
        </p:pic>
        <p:pic>
          <p:nvPicPr>
            <p:cNvPr id="122" name="Picture 2" descr="Picture 2">
              <a:extLst>
                <a:ext uri="{FF2B5EF4-FFF2-40B4-BE49-F238E27FC236}">
                  <a16:creationId xmlns:a16="http://schemas.microsoft.com/office/drawing/2014/main" id="{8BF19B4F-519B-41E7-8E4B-60C860B0F7F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43206" y="5389562"/>
              <a:ext cx="269554" cy="37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400000"/>
                  <a:headEnd/>
                  <a:tailEnd/>
                </a14:hiddenLine>
              </a:ext>
            </a:extLst>
          </p:spPr>
        </p:pic>
        <p:pic>
          <p:nvPicPr>
            <p:cNvPr id="123" name="图片 237">
              <a:extLst>
                <a:ext uri="{FF2B5EF4-FFF2-40B4-BE49-F238E27FC236}">
                  <a16:creationId xmlns:a16="http://schemas.microsoft.com/office/drawing/2014/main" id="{61619DC9-1153-48E4-9C7F-764E5A5D2B4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14005" y="5251665"/>
              <a:ext cx="788486" cy="61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124" name="图片 238">
              <a:extLst>
                <a:ext uri="{FF2B5EF4-FFF2-40B4-BE49-F238E27FC236}">
                  <a16:creationId xmlns:a16="http://schemas.microsoft.com/office/drawing/2014/main" id="{63CB24EA-922C-45B2-973B-C9DF97052D4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77901" y="5198686"/>
              <a:ext cx="880489" cy="686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125" name="图片 239">
              <a:extLst>
                <a:ext uri="{FF2B5EF4-FFF2-40B4-BE49-F238E27FC236}">
                  <a16:creationId xmlns:a16="http://schemas.microsoft.com/office/drawing/2014/main" id="{B1A2E6A6-7585-4E30-BBD2-F556E9B02C6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042597" y="5302570"/>
              <a:ext cx="751360" cy="586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126" name="图片 240">
              <a:extLst>
                <a:ext uri="{FF2B5EF4-FFF2-40B4-BE49-F238E27FC236}">
                  <a16:creationId xmlns:a16="http://schemas.microsoft.com/office/drawing/2014/main" id="{BA7B7409-8703-4367-AAB3-F21AFBBD2CD0}"/>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594325" y="5394155"/>
              <a:ext cx="652094" cy="508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128" name="图片 242">
              <a:extLst>
                <a:ext uri="{FF2B5EF4-FFF2-40B4-BE49-F238E27FC236}">
                  <a16:creationId xmlns:a16="http://schemas.microsoft.com/office/drawing/2014/main" id="{266C6C9D-DE67-4475-97B0-B778F72E04D2}"/>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341163" y="5372353"/>
              <a:ext cx="588337" cy="458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129" name="图片 243">
              <a:extLst>
                <a:ext uri="{FF2B5EF4-FFF2-40B4-BE49-F238E27FC236}">
                  <a16:creationId xmlns:a16="http://schemas.microsoft.com/office/drawing/2014/main" id="{8596DB4A-D0FD-4E0D-945F-C6763A05B0E8}"/>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031344" y="5345520"/>
              <a:ext cx="751361" cy="586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130" name="图片 244">
              <a:extLst>
                <a:ext uri="{FF2B5EF4-FFF2-40B4-BE49-F238E27FC236}">
                  <a16:creationId xmlns:a16="http://schemas.microsoft.com/office/drawing/2014/main" id="{32F853EC-06C6-4FC4-9B7B-4FF83EB7987B}"/>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585298" y="5281902"/>
              <a:ext cx="724729" cy="565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cxnSp>
          <p:nvCxnSpPr>
            <p:cNvPr id="132" name="直接连接符 246">
              <a:extLst>
                <a:ext uri="{FF2B5EF4-FFF2-40B4-BE49-F238E27FC236}">
                  <a16:creationId xmlns:a16="http://schemas.microsoft.com/office/drawing/2014/main" id="{5FBDE5A0-F3C2-4A27-9D5D-31F13E7E58EA}"/>
                </a:ext>
              </a:extLst>
            </p:cNvPr>
            <p:cNvCxnSpPr>
              <a:cxnSpLocks noChangeShapeType="1"/>
            </p:cNvCxnSpPr>
            <p:nvPr/>
          </p:nvCxnSpPr>
          <p:spPr bwMode="auto">
            <a:xfrm rot="5400000">
              <a:off x="8158006" y="5534612"/>
              <a:ext cx="60794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lgn="ctr">
                  <a:solidFill>
                    <a:srgbClr val="000000"/>
                  </a:solidFill>
                  <a:miter lim="800000"/>
                  <a:headEnd/>
                  <a:tailEnd/>
                </a14:hiddenLine>
              </a:ext>
            </a:extLst>
          </p:spPr>
        </p:cxnSp>
        <p:sp>
          <p:nvSpPr>
            <p:cNvPr id="133" name="文本框 132">
              <a:extLst>
                <a:ext uri="{FF2B5EF4-FFF2-40B4-BE49-F238E27FC236}">
                  <a16:creationId xmlns:a16="http://schemas.microsoft.com/office/drawing/2014/main" id="{8CC2B4FC-0485-4BC3-9118-43C7170D0089}"/>
                </a:ext>
              </a:extLst>
            </p:cNvPr>
            <p:cNvSpPr txBox="1"/>
            <p:nvPr/>
          </p:nvSpPr>
          <p:spPr>
            <a:xfrm>
              <a:off x="9569687" y="5102405"/>
              <a:ext cx="376436" cy="271564"/>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200" b="1" dirty="0">
                  <a:solidFill>
                    <a:srgbClr val="434343">
                      <a:lumMod val="50000"/>
                    </a:srgbClr>
                  </a:solidFill>
                  <a:latin typeface="Microsoft YaHei" panose="020B0503020204020204" pitchFamily="34" charset="-122"/>
                  <a:ea typeface="微软雅黑"/>
                  <a:cs typeface="Arial"/>
                  <a:sym typeface="Arial"/>
                </a:rPr>
                <a:t>端</a:t>
              </a:r>
            </a:p>
          </p:txBody>
        </p:sp>
        <p:sp>
          <p:nvSpPr>
            <p:cNvPr id="134" name="文本框 133">
              <a:extLst>
                <a:ext uri="{FF2B5EF4-FFF2-40B4-BE49-F238E27FC236}">
                  <a16:creationId xmlns:a16="http://schemas.microsoft.com/office/drawing/2014/main" id="{8CE02790-6B48-4864-A814-326917E2EC5D}"/>
                </a:ext>
              </a:extLst>
            </p:cNvPr>
            <p:cNvSpPr txBox="1"/>
            <p:nvPr/>
          </p:nvSpPr>
          <p:spPr>
            <a:xfrm>
              <a:off x="6463827" y="5102405"/>
              <a:ext cx="376436" cy="271564"/>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200" b="1" dirty="0">
                  <a:solidFill>
                    <a:srgbClr val="434343">
                      <a:lumMod val="50000"/>
                    </a:srgbClr>
                  </a:solidFill>
                  <a:latin typeface="Microsoft YaHei" panose="020B0503020204020204" pitchFamily="34" charset="-122"/>
                  <a:ea typeface="微软雅黑"/>
                  <a:cs typeface="Arial"/>
                  <a:sym typeface="Arial"/>
                </a:rPr>
                <a:t>边</a:t>
              </a:r>
            </a:p>
          </p:txBody>
        </p:sp>
        <p:sp>
          <p:nvSpPr>
            <p:cNvPr id="135" name="文本框 134">
              <a:extLst>
                <a:ext uri="{FF2B5EF4-FFF2-40B4-BE49-F238E27FC236}">
                  <a16:creationId xmlns:a16="http://schemas.microsoft.com/office/drawing/2014/main" id="{899D4D8D-523D-4D54-AD99-94E86DAD4C33}"/>
                </a:ext>
              </a:extLst>
            </p:cNvPr>
            <p:cNvSpPr txBox="1"/>
            <p:nvPr/>
          </p:nvSpPr>
          <p:spPr>
            <a:xfrm>
              <a:off x="3462995" y="5102405"/>
              <a:ext cx="376436" cy="271564"/>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200" b="1" dirty="0">
                  <a:solidFill>
                    <a:srgbClr val="434343">
                      <a:lumMod val="50000"/>
                    </a:srgbClr>
                  </a:solidFill>
                  <a:latin typeface="Microsoft YaHei" panose="020B0503020204020204" pitchFamily="34" charset="-122"/>
                  <a:ea typeface="微软雅黑"/>
                  <a:cs typeface="Arial"/>
                  <a:sym typeface="Arial"/>
                </a:rPr>
                <a:t>云</a:t>
              </a:r>
            </a:p>
          </p:txBody>
        </p:sp>
        <p:cxnSp>
          <p:nvCxnSpPr>
            <p:cNvPr id="136" name="直接连接符 250">
              <a:extLst>
                <a:ext uri="{FF2B5EF4-FFF2-40B4-BE49-F238E27FC236}">
                  <a16:creationId xmlns:a16="http://schemas.microsoft.com/office/drawing/2014/main" id="{DDA32C0D-6CB0-4C63-A368-D52266D30659}"/>
                </a:ext>
              </a:extLst>
            </p:cNvPr>
            <p:cNvCxnSpPr>
              <a:cxnSpLocks noChangeShapeType="1"/>
            </p:cNvCxnSpPr>
            <p:nvPr/>
          </p:nvCxnSpPr>
          <p:spPr bwMode="auto">
            <a:xfrm rot="5400000">
              <a:off x="1385048" y="5527065"/>
              <a:ext cx="60794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lgn="ctr">
                  <a:solidFill>
                    <a:srgbClr val="000000"/>
                  </a:solidFill>
                  <a:miter lim="800000"/>
                  <a:headEnd/>
                  <a:tailEnd/>
                </a14:hiddenLine>
              </a:ext>
            </a:extLst>
          </p:spPr>
        </p:cxnSp>
        <p:cxnSp>
          <p:nvCxnSpPr>
            <p:cNvPr id="138" name="直接连接符 137">
              <a:extLst>
                <a:ext uri="{FF2B5EF4-FFF2-40B4-BE49-F238E27FC236}">
                  <a16:creationId xmlns:a16="http://schemas.microsoft.com/office/drawing/2014/main" id="{5BB4D6C3-4430-42A8-8038-598B5D4A916E}"/>
                </a:ext>
              </a:extLst>
            </p:cNvPr>
            <p:cNvCxnSpPr/>
            <p:nvPr/>
          </p:nvCxnSpPr>
          <p:spPr>
            <a:xfrm rot="5400000">
              <a:off x="7594609" y="5504843"/>
              <a:ext cx="607944" cy="0"/>
            </a:xfrm>
            <a:prstGeom prst="line">
              <a:avLst/>
            </a:prstGeom>
            <a:noFill/>
            <a:ln w="38100" cap="flat" cmpd="sng" algn="ctr">
              <a:solidFill>
                <a:srgbClr val="434343">
                  <a:lumMod val="50000"/>
                </a:srgbClr>
              </a:solidFill>
              <a:prstDash val="sysDot"/>
              <a:miter lim="800000"/>
            </a:ln>
            <a:effectLst/>
          </p:spPr>
        </p:cxnSp>
        <p:sp>
          <p:nvSpPr>
            <p:cNvPr id="139" name="文本框 138">
              <a:extLst>
                <a:ext uri="{FF2B5EF4-FFF2-40B4-BE49-F238E27FC236}">
                  <a16:creationId xmlns:a16="http://schemas.microsoft.com/office/drawing/2014/main" id="{CF403A06-51D3-47DD-B95C-8D93BA4D5021}"/>
                </a:ext>
              </a:extLst>
            </p:cNvPr>
            <p:cNvSpPr txBox="1"/>
            <p:nvPr/>
          </p:nvSpPr>
          <p:spPr>
            <a:xfrm>
              <a:off x="434087" y="5281902"/>
              <a:ext cx="1343638" cy="461665"/>
            </a:xfrm>
            <a:prstGeom prst="rect">
              <a:avLst/>
            </a:prstGeom>
            <a:noFill/>
            <a:ln w="19050">
              <a:noFill/>
            </a:ln>
          </p:spPr>
          <p:txBody>
            <a:bodyPr wrap="none" anchor="ctr">
              <a:spAutoFit/>
            </a:bodyPr>
            <a:lstStyle/>
            <a:p>
              <a:pPr algn="ctr" defTabSz="1828068" fontAlgn="auto">
                <a:spcBef>
                  <a:spcPts val="0"/>
                </a:spcBef>
                <a:spcAft>
                  <a:spcPts val="0"/>
                </a:spcAft>
                <a:defRPr/>
              </a:pPr>
              <a:r>
                <a:rPr lang="zh-CN" altLang="en-US" sz="1200" b="1" dirty="0">
                  <a:solidFill>
                    <a:srgbClr val="434343">
                      <a:lumMod val="50000"/>
                    </a:srgbClr>
                  </a:solidFill>
                  <a:latin typeface="Microsoft YaHei" panose="020B0503020204020204" pitchFamily="34" charset="-122"/>
                  <a:ea typeface="微软雅黑"/>
                  <a:cs typeface="Arial"/>
                  <a:sym typeface="Arial"/>
                </a:rPr>
                <a:t>多样性硬件</a:t>
              </a:r>
              <a:endParaRPr lang="en-US" altLang="zh-CN" sz="1200" b="1" dirty="0">
                <a:solidFill>
                  <a:srgbClr val="434343">
                    <a:lumMod val="50000"/>
                  </a:srgbClr>
                </a:solidFill>
                <a:latin typeface="Microsoft YaHei" panose="020B0503020204020204" pitchFamily="34" charset="-122"/>
                <a:ea typeface="微软雅黑"/>
                <a:cs typeface="Arial"/>
                <a:sym typeface="Arial"/>
              </a:endParaRPr>
            </a:p>
            <a:p>
              <a:pPr algn="ctr" defTabSz="1828068" fontAlgn="auto">
                <a:spcBef>
                  <a:spcPts val="0"/>
                </a:spcBef>
                <a:spcAft>
                  <a:spcPts val="0"/>
                </a:spcAft>
                <a:defRPr/>
              </a:pPr>
              <a:r>
                <a:rPr lang="en-US" altLang="zh-CN" sz="1200" b="1" dirty="0">
                  <a:solidFill>
                    <a:srgbClr val="434343">
                      <a:lumMod val="50000"/>
                    </a:srgbClr>
                  </a:solidFill>
                  <a:latin typeface="Microsoft YaHei" panose="020B0503020204020204" pitchFamily="34" charset="-122"/>
                  <a:ea typeface="微软雅黑"/>
                  <a:cs typeface="Arial"/>
                  <a:sym typeface="Arial"/>
                </a:rPr>
                <a:t>NPU/GPU/CPU</a:t>
              </a:r>
              <a:endParaRPr lang="zh-CN" altLang="en-US" sz="1200" b="1" dirty="0">
                <a:solidFill>
                  <a:srgbClr val="434343">
                    <a:lumMod val="50000"/>
                  </a:srgbClr>
                </a:solidFill>
                <a:latin typeface="Microsoft YaHei" panose="020B0503020204020204" pitchFamily="34" charset="-122"/>
                <a:ea typeface="微软雅黑"/>
                <a:cs typeface="Arial"/>
                <a:sym typeface="Arial"/>
              </a:endParaRPr>
            </a:p>
          </p:txBody>
        </p:sp>
        <p:pic>
          <p:nvPicPr>
            <p:cNvPr id="140" name="Picture 6" descr="Reach HUAWEI E-Shop | HUAWEI FreeBuds Pro">
              <a:extLst>
                <a:ext uri="{FF2B5EF4-FFF2-40B4-BE49-F238E27FC236}">
                  <a16:creationId xmlns:a16="http://schemas.microsoft.com/office/drawing/2014/main" id="{23EBE82D-84F2-445C-A17D-D77D047892A8}"/>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12820" t="8946" r="16848" b="23366"/>
            <a:stretch/>
          </p:blipFill>
          <p:spPr bwMode="auto">
            <a:xfrm>
              <a:off x="9839951" y="5400426"/>
              <a:ext cx="376437" cy="362288"/>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2" descr="HUAWEI WATCH FIT – 华为官网">
              <a:extLst>
                <a:ext uri="{FF2B5EF4-FFF2-40B4-BE49-F238E27FC236}">
                  <a16:creationId xmlns:a16="http://schemas.microsoft.com/office/drawing/2014/main" id="{A0CE7019-1D6B-48D0-BF51-34246D4BA24E}"/>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431552" y="5370373"/>
              <a:ext cx="972000" cy="438621"/>
            </a:xfrm>
            <a:prstGeom prst="rect">
              <a:avLst/>
            </a:prstGeom>
            <a:noFill/>
            <a:extLst>
              <a:ext uri="{909E8E84-426E-40DD-AFC4-6F175D3DCCD1}">
                <a14:hiddenFill xmlns:a14="http://schemas.microsoft.com/office/drawing/2010/main">
                  <a:solidFill>
                    <a:srgbClr val="FFFFFF"/>
                  </a:solidFill>
                </a14:hiddenFill>
              </a:ext>
            </a:extLst>
          </p:spPr>
        </p:pic>
        <p:cxnSp>
          <p:nvCxnSpPr>
            <p:cNvPr id="142" name="直接连接符 137">
              <a:extLst>
                <a:ext uri="{FF2B5EF4-FFF2-40B4-BE49-F238E27FC236}">
                  <a16:creationId xmlns:a16="http://schemas.microsoft.com/office/drawing/2014/main" id="{EB822669-46EE-5C48-9B08-594D97307D76}"/>
                </a:ext>
              </a:extLst>
            </p:cNvPr>
            <p:cNvCxnSpPr/>
            <p:nvPr/>
          </p:nvCxnSpPr>
          <p:spPr>
            <a:xfrm rot="5400000">
              <a:off x="5146337" y="5504843"/>
              <a:ext cx="607944" cy="0"/>
            </a:xfrm>
            <a:prstGeom prst="line">
              <a:avLst/>
            </a:prstGeom>
            <a:noFill/>
            <a:ln w="38100" cap="flat" cmpd="sng" algn="ctr">
              <a:solidFill>
                <a:srgbClr val="434343">
                  <a:lumMod val="50000"/>
                </a:srgbClr>
              </a:solidFill>
              <a:prstDash val="sysDot"/>
              <a:miter lim="800000"/>
            </a:ln>
            <a:effectLst/>
          </p:spPr>
        </p:cxnSp>
        <p:pic>
          <p:nvPicPr>
            <p:cNvPr id="143" name="Picture 2" descr="Nvidia Geforce Rtx Logo, HD Png Download , Transparent Png Image - PNGitem">
              <a:extLst>
                <a:ext uri="{FF2B5EF4-FFF2-40B4-BE49-F238E27FC236}">
                  <a16:creationId xmlns:a16="http://schemas.microsoft.com/office/drawing/2014/main" id="{D6BDA155-2C73-EC4D-9901-C45DBF1C6CCA}"/>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406740" y="5413896"/>
              <a:ext cx="907247" cy="314372"/>
            </a:xfrm>
            <a:prstGeom prst="rect">
              <a:avLst/>
            </a:prstGeom>
            <a:noFill/>
            <a:extLst>
              <a:ext uri="{909E8E84-426E-40DD-AFC4-6F175D3DCCD1}">
                <a14:hiddenFill xmlns:a14="http://schemas.microsoft.com/office/drawing/2010/main">
                  <a:solidFill>
                    <a:srgbClr val="FFFFFF"/>
                  </a:solidFill>
                </a14:hiddenFill>
              </a:ext>
            </a:extLst>
          </p:spPr>
        </p:pic>
      </p:grpSp>
      <p:sp>
        <p:nvSpPr>
          <p:cNvPr id="144" name="圆角矩形 143">
            <a:extLst>
              <a:ext uri="{FF2B5EF4-FFF2-40B4-BE49-F238E27FC236}">
                <a16:creationId xmlns:a16="http://schemas.microsoft.com/office/drawing/2014/main" id="{8215C5EE-45B8-B642-80A4-3157089E5431}"/>
              </a:ext>
            </a:extLst>
          </p:cNvPr>
          <p:cNvSpPr/>
          <p:nvPr/>
        </p:nvSpPr>
        <p:spPr bwMode="auto">
          <a:xfrm>
            <a:off x="2105236" y="4371325"/>
            <a:ext cx="3273065" cy="240783"/>
          </a:xfrm>
          <a:prstGeom prst="roundRect">
            <a:avLst/>
          </a:prstGeom>
          <a:solidFill>
            <a:srgbClr val="DBF2FF"/>
          </a:solidFill>
          <a:ln w="12700">
            <a:noFill/>
          </a:ln>
        </p:spPr>
        <p:txBody>
          <a:bodyPr lIns="0" rIns="0" anchor="ctr"/>
          <a:lstStyle/>
          <a:p>
            <a:pPr algn="ctr" defTabSz="1828252" fontAlgn="auto" hangingPunct="0">
              <a:spcBef>
                <a:spcPts val="0"/>
              </a:spcBef>
              <a:spcAft>
                <a:spcPts val="0"/>
              </a:spcAft>
              <a:defRPr/>
            </a:pPr>
            <a:r>
              <a:rPr lang="zh-CN" altLang="en-US" sz="800" kern="0" dirty="0">
                <a:solidFill>
                  <a:srgbClr val="434343">
                    <a:lumMod val="50000"/>
                  </a:srgbClr>
                </a:solidFill>
                <a:latin typeface="微软雅黑"/>
                <a:ea typeface="微软雅黑"/>
                <a:sym typeface="Helvetica Neue"/>
              </a:rPr>
              <a:t>分布式</a:t>
            </a:r>
            <a:r>
              <a:rPr lang="en-US" altLang="zh-CN" sz="800" kern="0" dirty="0">
                <a:solidFill>
                  <a:srgbClr val="434343">
                    <a:lumMod val="50000"/>
                  </a:srgbClr>
                </a:solidFill>
                <a:latin typeface="微软雅黑"/>
                <a:ea typeface="微软雅黑"/>
                <a:sym typeface="Helvetica Neue"/>
              </a:rPr>
              <a:t>DAG</a:t>
            </a:r>
            <a:r>
              <a:rPr lang="zh-CN" altLang="en-US" sz="800" kern="0" dirty="0">
                <a:solidFill>
                  <a:srgbClr val="434343">
                    <a:lumMod val="50000"/>
                  </a:srgbClr>
                </a:solidFill>
                <a:latin typeface="微软雅黑"/>
                <a:ea typeface="微软雅黑"/>
                <a:sym typeface="Helvetica Neue"/>
              </a:rPr>
              <a:t>并行执行</a:t>
            </a: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 </a:t>
            </a:r>
            <a:endPar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145" name="圆角矩形 144">
            <a:extLst>
              <a:ext uri="{FF2B5EF4-FFF2-40B4-BE49-F238E27FC236}">
                <a16:creationId xmlns:a16="http://schemas.microsoft.com/office/drawing/2014/main" id="{DF8280F9-A7F0-A643-B513-CFA7578C78FF}"/>
              </a:ext>
            </a:extLst>
          </p:cNvPr>
          <p:cNvSpPr/>
          <p:nvPr/>
        </p:nvSpPr>
        <p:spPr bwMode="auto">
          <a:xfrm>
            <a:off x="4880114" y="2009586"/>
            <a:ext cx="596653" cy="183600"/>
          </a:xfrm>
          <a:prstGeom prst="roundRect">
            <a:avLst/>
          </a:prstGeom>
          <a:solidFill>
            <a:srgbClr val="DBF2FF"/>
          </a:solidFill>
          <a:ln w="12700">
            <a:noFill/>
          </a:ln>
        </p:spPr>
        <p:txBody>
          <a:bodyPr lIns="0" rIns="0" anchor="ctr"/>
          <a:lstStyle/>
          <a:p>
            <a:pPr algn="ctr" defTabSz="1828252" fontAlgn="auto" hangingPunct="0">
              <a:spcBef>
                <a:spcPts val="0"/>
              </a:spcBef>
              <a:spcAft>
                <a:spcPts val="0"/>
              </a:spcAft>
              <a:defRPr/>
            </a:pPr>
            <a:r>
              <a:rPr lang="en-US" altLang="zh-CN" sz="800" kern="0" dirty="0">
                <a:solidFill>
                  <a:srgbClr val="434343">
                    <a:lumMod val="50000"/>
                  </a:srgbClr>
                </a:solidFill>
                <a:latin typeface="微软雅黑"/>
                <a:ea typeface="微软雅黑"/>
                <a:sym typeface="Helvetica Neue"/>
              </a:rPr>
              <a:t>Julia</a:t>
            </a:r>
            <a:endParaRPr lang="zh-CN" altLang="en-US" sz="800" kern="0" dirty="0">
              <a:solidFill>
                <a:srgbClr val="434343">
                  <a:lumMod val="50000"/>
                </a:srgbClr>
              </a:solidFill>
              <a:latin typeface="微软雅黑"/>
              <a:ea typeface="微软雅黑"/>
              <a:sym typeface="Helvetica Neue"/>
            </a:endParaRPr>
          </a:p>
        </p:txBody>
      </p:sp>
      <p:sp>
        <p:nvSpPr>
          <p:cNvPr id="146" name="圆角矩形 145">
            <a:extLst>
              <a:ext uri="{FF2B5EF4-FFF2-40B4-BE49-F238E27FC236}">
                <a16:creationId xmlns:a16="http://schemas.microsoft.com/office/drawing/2014/main" id="{A5E4F64A-40F7-F442-9A55-7B0B060598C3}"/>
              </a:ext>
            </a:extLst>
          </p:cNvPr>
          <p:cNvSpPr/>
          <p:nvPr/>
        </p:nvSpPr>
        <p:spPr bwMode="auto">
          <a:xfrm>
            <a:off x="4881951" y="1750562"/>
            <a:ext cx="596653" cy="183600"/>
          </a:xfrm>
          <a:prstGeom prst="roundRect">
            <a:avLst/>
          </a:prstGeom>
          <a:solidFill>
            <a:srgbClr val="DBF2FF"/>
          </a:solidFill>
          <a:ln w="12700">
            <a:noFill/>
          </a:ln>
        </p:spPr>
        <p:txBody>
          <a:bodyPr lIns="0" rIns="0" anchor="ctr"/>
          <a:lstStyle/>
          <a:p>
            <a:pPr algn="ctr" defTabSz="1828252" fontAlgn="auto" hangingPunct="0">
              <a:spcBef>
                <a:spcPts val="0"/>
              </a:spcBef>
              <a:spcAft>
                <a:spcPts val="0"/>
              </a:spcAft>
              <a:defRPr/>
            </a:pPr>
            <a:r>
              <a:rPr lang="zh-CN" altLang="en-US" sz="800" kern="0" dirty="0">
                <a:solidFill>
                  <a:srgbClr val="434343">
                    <a:lumMod val="50000"/>
                  </a:srgbClr>
                </a:solidFill>
                <a:latin typeface="微软雅黑"/>
                <a:ea typeface="微软雅黑"/>
                <a:sym typeface="Helvetica Neue"/>
              </a:rPr>
              <a:t>仓颉</a:t>
            </a:r>
          </a:p>
        </p:txBody>
      </p:sp>
    </p:spTree>
    <p:extLst>
      <p:ext uri="{BB962C8B-B14F-4D97-AF65-F5344CB8AC3E}">
        <p14:creationId xmlns:p14="http://schemas.microsoft.com/office/powerpoint/2010/main" val="3731366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矩形 152">
            <a:extLst>
              <a:ext uri="{FF2B5EF4-FFF2-40B4-BE49-F238E27FC236}">
                <a16:creationId xmlns:a16="http://schemas.microsoft.com/office/drawing/2014/main" id="{79E6DE86-5DFD-C84B-B7B7-68F57B626B5C}"/>
              </a:ext>
            </a:extLst>
          </p:cNvPr>
          <p:cNvSpPr/>
          <p:nvPr/>
        </p:nvSpPr>
        <p:spPr>
          <a:xfrm>
            <a:off x="500268" y="4893729"/>
            <a:ext cx="11150972" cy="470279"/>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54" name="圆角矩形 153">
            <a:extLst>
              <a:ext uri="{FF2B5EF4-FFF2-40B4-BE49-F238E27FC236}">
                <a16:creationId xmlns:a16="http://schemas.microsoft.com/office/drawing/2014/main" id="{EC39C85B-409D-E442-A84F-FB56EA19D430}"/>
              </a:ext>
            </a:extLst>
          </p:cNvPr>
          <p:cNvSpPr/>
          <p:nvPr/>
        </p:nvSpPr>
        <p:spPr>
          <a:xfrm>
            <a:off x="860496" y="4972329"/>
            <a:ext cx="1620086"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rPr>
              <a:t>CANN</a:t>
            </a:r>
            <a:r>
              <a:rPr lang="en-US" altLang="zh-CN" sz="1000" b="1" kern="0" dirty="0">
                <a:solidFill>
                  <a:srgbClr val="1D1D1A"/>
                </a:solidFill>
                <a:latin typeface="微软雅黑"/>
                <a:ea typeface="微软雅黑"/>
              </a:rPr>
              <a:t>(NPU)</a:t>
            </a:r>
            <a:endParaRPr kumimoji="0" lang="en-US" altLang="zh-CN" sz="1000" b="1" i="0" u="none" strike="noStrike" kern="0" cap="none" spc="0" normalizeH="0" baseline="0" noProof="0" dirty="0">
              <a:ln>
                <a:noFill/>
              </a:ln>
              <a:solidFill>
                <a:srgbClr val="1D1D1A"/>
              </a:solidFill>
              <a:effectLst/>
              <a:uLnTx/>
              <a:uFillTx/>
              <a:latin typeface="微软雅黑"/>
              <a:ea typeface="微软雅黑"/>
            </a:endParaRPr>
          </a:p>
        </p:txBody>
      </p:sp>
      <p:sp>
        <p:nvSpPr>
          <p:cNvPr id="155" name="圆角矩形 154">
            <a:extLst>
              <a:ext uri="{FF2B5EF4-FFF2-40B4-BE49-F238E27FC236}">
                <a16:creationId xmlns:a16="http://schemas.microsoft.com/office/drawing/2014/main" id="{2EAE41D8-F2EC-A74A-80EA-61172113F904}"/>
              </a:ext>
            </a:extLst>
          </p:cNvPr>
          <p:cNvSpPr/>
          <p:nvPr/>
        </p:nvSpPr>
        <p:spPr>
          <a:xfrm>
            <a:off x="4394594" y="4972329"/>
            <a:ext cx="1620086"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Eigen(CPU)</a:t>
            </a:r>
          </a:p>
        </p:txBody>
      </p:sp>
      <p:sp>
        <p:nvSpPr>
          <p:cNvPr id="156" name="圆角矩形 155">
            <a:extLst>
              <a:ext uri="{FF2B5EF4-FFF2-40B4-BE49-F238E27FC236}">
                <a16:creationId xmlns:a16="http://schemas.microsoft.com/office/drawing/2014/main" id="{4BCD1CDD-F7AC-1F46-A7F1-C10C018A0D75}"/>
              </a:ext>
            </a:extLst>
          </p:cNvPr>
          <p:cNvSpPr/>
          <p:nvPr/>
        </p:nvSpPr>
        <p:spPr>
          <a:xfrm>
            <a:off x="2627545" y="4972329"/>
            <a:ext cx="1620086"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CUDA(GPU)</a:t>
            </a:r>
          </a:p>
        </p:txBody>
      </p:sp>
      <p:sp>
        <p:nvSpPr>
          <p:cNvPr id="157" name="圆角矩形 156">
            <a:extLst>
              <a:ext uri="{FF2B5EF4-FFF2-40B4-BE49-F238E27FC236}">
                <a16:creationId xmlns:a16="http://schemas.microsoft.com/office/drawing/2014/main" id="{4527F8D3-0135-BB42-BBFA-40143CA21238}"/>
              </a:ext>
            </a:extLst>
          </p:cNvPr>
          <p:cNvSpPr/>
          <p:nvPr/>
        </p:nvSpPr>
        <p:spPr>
          <a:xfrm>
            <a:off x="6161643" y="4972329"/>
            <a:ext cx="1620086"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oneDNN(CPU)</a:t>
            </a:r>
          </a:p>
        </p:txBody>
      </p:sp>
      <p:sp>
        <p:nvSpPr>
          <p:cNvPr id="158" name="圆角矩形 157">
            <a:extLst>
              <a:ext uri="{FF2B5EF4-FFF2-40B4-BE49-F238E27FC236}">
                <a16:creationId xmlns:a16="http://schemas.microsoft.com/office/drawing/2014/main" id="{0F98116D-8871-8844-8418-E7329216387D}"/>
              </a:ext>
            </a:extLst>
          </p:cNvPr>
          <p:cNvSpPr/>
          <p:nvPr/>
        </p:nvSpPr>
        <p:spPr>
          <a:xfrm>
            <a:off x="9695741" y="4972329"/>
            <a:ext cx="1620086"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OpenGL/CL(Mali)</a:t>
            </a:r>
          </a:p>
        </p:txBody>
      </p:sp>
      <p:sp>
        <p:nvSpPr>
          <p:cNvPr id="159" name="圆角矩形 158">
            <a:extLst>
              <a:ext uri="{FF2B5EF4-FFF2-40B4-BE49-F238E27FC236}">
                <a16:creationId xmlns:a16="http://schemas.microsoft.com/office/drawing/2014/main" id="{7F3CF586-9057-5345-8984-AFF1812726A2}"/>
              </a:ext>
            </a:extLst>
          </p:cNvPr>
          <p:cNvSpPr/>
          <p:nvPr/>
        </p:nvSpPr>
        <p:spPr>
          <a:xfrm>
            <a:off x="7928692" y="4972329"/>
            <a:ext cx="1620086"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Neon(ARM)</a:t>
            </a:r>
          </a:p>
        </p:txBody>
      </p:sp>
      <p:sp>
        <p:nvSpPr>
          <p:cNvPr id="2" name="标题 1"/>
          <p:cNvSpPr>
            <a:spLocks noGrp="1"/>
          </p:cNvSpPr>
          <p:nvPr>
            <p:ph type="title"/>
          </p:nvPr>
        </p:nvSpPr>
        <p:spPr/>
        <p:txBody>
          <a:bodyPr/>
          <a:lstStyle/>
          <a:p>
            <a:r>
              <a:rPr lang="zh-CN" altLang="en-US">
                <a:latin typeface="+mj-ea"/>
                <a:cs typeface="Arial" panose="020B0604020202020204" pitchFamily="34" charset="0"/>
                <a:sym typeface="Huawei Sans" panose="020C0503030203020204" pitchFamily="34" charset="0"/>
              </a:rPr>
              <a:t>培训目标</a:t>
            </a:r>
            <a:endParaRPr lang="zh-CN" altLang="en-US" dirty="0">
              <a:latin typeface="+mj-ea"/>
            </a:endParaRPr>
          </a:p>
        </p:txBody>
      </p:sp>
      <p:sp>
        <p:nvSpPr>
          <p:cNvPr id="76" name="矩形 75">
            <a:extLst>
              <a:ext uri="{FF2B5EF4-FFF2-40B4-BE49-F238E27FC236}">
                <a16:creationId xmlns:a16="http://schemas.microsoft.com/office/drawing/2014/main" id="{68D0A133-1F64-4176-A58E-F3FBAB1E3AD6}"/>
              </a:ext>
            </a:extLst>
          </p:cNvPr>
          <p:cNvSpPr/>
          <p:nvPr/>
        </p:nvSpPr>
        <p:spPr bwMode="auto">
          <a:xfrm>
            <a:off x="1781859" y="1025947"/>
            <a:ext cx="3933550" cy="3817539"/>
          </a:xfrm>
          <a:prstGeom prst="rect">
            <a:avLst/>
          </a:prstGeom>
          <a:solidFill>
            <a:srgbClr val="CCECFF">
              <a:alpha val="69804"/>
            </a:srgbClr>
          </a:solidFill>
          <a:ln w="19050" cap="flat" cmpd="sng" algn="ctr">
            <a:noFill/>
            <a:prstDash val="dash"/>
            <a:round/>
            <a:headEnd type="none" w="med" len="med"/>
            <a:tailEnd type="none" w="med" len="med"/>
          </a:ln>
          <a:effectLst/>
        </p:spPr>
        <p:txBody>
          <a:bodyPr lIns="0" tIns="91376" rIns="0" bIns="91376"/>
          <a:lstStyle/>
          <a:p>
            <a:pPr algn="ctr" defTabSz="1754898" eaLnBrk="0" fontAlgn="auto" hangingPunct="0">
              <a:spcBef>
                <a:spcPts val="0"/>
              </a:spcBef>
              <a:spcAft>
                <a:spcPts val="0"/>
              </a:spcAft>
              <a:defRPr/>
            </a:pPr>
            <a:r>
              <a:rPr lang="en-US" altLang="zh-CN" sz="1400" b="1" kern="0" dirty="0">
                <a:solidFill>
                  <a:srgbClr val="434343">
                    <a:lumMod val="50000"/>
                  </a:srgbClr>
                </a:solidFill>
                <a:latin typeface="微软雅黑"/>
                <a:ea typeface="微软雅黑"/>
                <a:sym typeface="Helvetica Neue"/>
              </a:rPr>
              <a:t>MindSpore</a:t>
            </a:r>
            <a:r>
              <a:rPr lang="zh-CN" altLang="en-US" sz="1400" b="1" kern="0" dirty="0">
                <a:solidFill>
                  <a:srgbClr val="434343">
                    <a:lumMod val="50000"/>
                  </a:srgbClr>
                </a:solidFill>
                <a:latin typeface="微软雅黑"/>
                <a:ea typeface="微软雅黑"/>
                <a:sym typeface="Helvetica Neue"/>
              </a:rPr>
              <a:t> 云测训练</a:t>
            </a:r>
            <a:endParaRPr lang="en-US" altLang="zh-CN" sz="1400" b="1" kern="0" dirty="0">
              <a:solidFill>
                <a:srgbClr val="434343">
                  <a:lumMod val="50000"/>
                </a:srgbClr>
              </a:solidFill>
              <a:latin typeface="微软雅黑"/>
              <a:ea typeface="微软雅黑"/>
              <a:sym typeface="Helvetica Neue"/>
            </a:endParaRPr>
          </a:p>
        </p:txBody>
      </p:sp>
      <p:sp>
        <p:nvSpPr>
          <p:cNvPr id="77" name="矩形 76">
            <a:extLst>
              <a:ext uri="{FF2B5EF4-FFF2-40B4-BE49-F238E27FC236}">
                <a16:creationId xmlns:a16="http://schemas.microsoft.com/office/drawing/2014/main" id="{F23E6880-12B8-4579-89D0-C5E4EC2A752C}"/>
              </a:ext>
            </a:extLst>
          </p:cNvPr>
          <p:cNvSpPr/>
          <p:nvPr/>
        </p:nvSpPr>
        <p:spPr bwMode="auto">
          <a:xfrm>
            <a:off x="1866570" y="2310460"/>
            <a:ext cx="9670878" cy="1476462"/>
          </a:xfrm>
          <a:prstGeom prst="rect">
            <a:avLst/>
          </a:prstGeom>
          <a:noFill/>
          <a:ln w="28575">
            <a:solidFill>
              <a:schemeClr val="tx1">
                <a:lumMod val="65000"/>
                <a:lumOff val="35000"/>
              </a:schemeClr>
            </a:solidFill>
            <a:prstDash val="sysDash"/>
          </a:ln>
        </p:spPr>
        <p:txBody>
          <a:bodyPr lIns="0" rIns="0"/>
          <a:lstStyle/>
          <a:p>
            <a:pPr algn="ctr" defTabSz="1828252" fontAlgn="auto" hangingPunct="0">
              <a:spcBef>
                <a:spcPts val="0"/>
              </a:spcBef>
              <a:spcAft>
                <a:spcPts val="0"/>
              </a:spcAft>
              <a:defRPr/>
            </a:pPr>
            <a:r>
              <a:rPr lang="en-US" altLang="zh-CN" sz="1200" b="1" kern="0" dirty="0">
                <a:solidFill>
                  <a:srgbClr val="434343">
                    <a:lumMod val="50000"/>
                  </a:srgbClr>
                </a:solidFill>
                <a:latin typeface="微软雅黑"/>
                <a:ea typeface="微软雅黑"/>
                <a:sym typeface="Helvetica Neue"/>
              </a:rPr>
              <a:t>Compiler</a:t>
            </a:r>
            <a:r>
              <a:rPr lang="zh-CN" altLang="en-US" sz="1200" b="1" kern="0" dirty="0">
                <a:solidFill>
                  <a:srgbClr val="434343">
                    <a:lumMod val="50000"/>
                  </a:srgbClr>
                </a:solidFill>
                <a:latin typeface="微软雅黑"/>
                <a:ea typeface="微软雅黑"/>
                <a:sym typeface="Helvetica Neue"/>
              </a:rPr>
              <a:t> 编译层</a:t>
            </a:r>
            <a:r>
              <a:rPr lang="en-US" altLang="zh-CN" sz="1200" kern="0" dirty="0">
                <a:solidFill>
                  <a:srgbClr val="434343">
                    <a:lumMod val="50000"/>
                  </a:srgbClr>
                </a:solidFill>
                <a:latin typeface="微软雅黑"/>
                <a:ea typeface="微软雅黑"/>
                <a:sym typeface="Helvetica Neue"/>
              </a:rPr>
              <a:t>                               </a:t>
            </a:r>
          </a:p>
        </p:txBody>
      </p:sp>
      <p:sp>
        <p:nvSpPr>
          <p:cNvPr id="78" name="矩形 77">
            <a:extLst>
              <a:ext uri="{FF2B5EF4-FFF2-40B4-BE49-F238E27FC236}">
                <a16:creationId xmlns:a16="http://schemas.microsoft.com/office/drawing/2014/main" id="{63B21F3B-DBCE-418D-8C06-96C62087F1F0}"/>
              </a:ext>
            </a:extLst>
          </p:cNvPr>
          <p:cNvSpPr/>
          <p:nvPr/>
        </p:nvSpPr>
        <p:spPr bwMode="auto">
          <a:xfrm>
            <a:off x="500268" y="1090682"/>
            <a:ext cx="1066110" cy="854160"/>
          </a:xfrm>
          <a:prstGeom prst="rect">
            <a:avLst/>
          </a:prstGeom>
          <a:noFill/>
          <a:ln w="19050">
            <a:solidFill>
              <a:srgbClr val="FFFFFF">
                <a:lumMod val="50000"/>
              </a:srgbClr>
            </a:solidFill>
          </a:ln>
        </p:spPr>
        <p:txBody>
          <a:bodyPr lIns="0" rIns="0" anchor="ctr"/>
          <a:lstStyle/>
          <a:p>
            <a:pPr algn="ctr" defTabSz="1828252" fontAlgn="auto" hangingPunct="0">
              <a:lnSpc>
                <a:spcPct val="150000"/>
              </a:lnSpc>
              <a:spcBef>
                <a:spcPts val="0"/>
              </a:spcBef>
              <a:spcAft>
                <a:spcPts val="0"/>
              </a:spcAft>
              <a:defRPr/>
            </a:pPr>
            <a:r>
              <a:rPr lang="en-US" altLang="zh-CN" sz="1200" b="1" kern="0" dirty="0" err="1">
                <a:solidFill>
                  <a:srgbClr val="434343">
                    <a:lumMod val="50000"/>
                  </a:srgbClr>
                </a:solidFill>
                <a:latin typeface="微软雅黑"/>
                <a:ea typeface="微软雅黑"/>
                <a:sym typeface="Helvetica Neue"/>
              </a:rPr>
              <a:t>ModelZoo</a:t>
            </a:r>
            <a:endParaRPr lang="en-US" altLang="zh-CN" sz="1200" b="1" kern="0" dirty="0">
              <a:solidFill>
                <a:srgbClr val="434343">
                  <a:lumMod val="50000"/>
                </a:srgbClr>
              </a:solidFill>
              <a:latin typeface="微软雅黑"/>
              <a:ea typeface="微软雅黑"/>
              <a:sym typeface="Helvetica Neue"/>
            </a:endParaRPr>
          </a:p>
          <a:p>
            <a:pPr algn="ctr" defTabSz="1828252" fontAlgn="auto" hangingPunct="0">
              <a:lnSpc>
                <a:spcPct val="150000"/>
              </a:lnSpc>
              <a:spcBef>
                <a:spcPts val="0"/>
              </a:spcBef>
              <a:spcAft>
                <a:spcPts val="0"/>
              </a:spcAft>
              <a:defRPr/>
            </a:pPr>
            <a:r>
              <a:rPr lang="en-US" altLang="zh-CN" sz="1200" b="1" kern="0" dirty="0" err="1">
                <a:solidFill>
                  <a:srgbClr val="434343">
                    <a:lumMod val="50000"/>
                  </a:srgbClr>
                </a:solidFill>
                <a:latin typeface="微软雅黑"/>
                <a:ea typeface="微软雅黑"/>
                <a:sym typeface="Helvetica Neue"/>
              </a:rPr>
              <a:t>ModelHub</a:t>
            </a:r>
            <a:endParaRPr lang="zh-CN" altLang="en-US" sz="1200" b="1" kern="0" dirty="0">
              <a:solidFill>
                <a:srgbClr val="434343">
                  <a:lumMod val="50000"/>
                </a:srgbClr>
              </a:solidFill>
              <a:latin typeface="微软雅黑"/>
              <a:ea typeface="微软雅黑"/>
              <a:sym typeface="Helvetica Neue"/>
            </a:endParaRPr>
          </a:p>
        </p:txBody>
      </p:sp>
      <p:grpSp>
        <p:nvGrpSpPr>
          <p:cNvPr id="9" name="组合 8">
            <a:extLst>
              <a:ext uri="{FF2B5EF4-FFF2-40B4-BE49-F238E27FC236}">
                <a16:creationId xmlns:a16="http://schemas.microsoft.com/office/drawing/2014/main" id="{22DDA2FE-EDA8-AC46-8316-E8A2B3E506F5}"/>
              </a:ext>
            </a:extLst>
          </p:cNvPr>
          <p:cNvGrpSpPr/>
          <p:nvPr/>
        </p:nvGrpSpPr>
        <p:grpSpPr>
          <a:xfrm>
            <a:off x="5880077" y="1025947"/>
            <a:ext cx="5771164" cy="3817539"/>
            <a:chOff x="5880077" y="1169963"/>
            <a:chExt cx="5771164" cy="3817539"/>
          </a:xfrm>
        </p:grpSpPr>
        <p:sp>
          <p:nvSpPr>
            <p:cNvPr id="75" name="矩形 74">
              <a:extLst>
                <a:ext uri="{FF2B5EF4-FFF2-40B4-BE49-F238E27FC236}">
                  <a16:creationId xmlns:a16="http://schemas.microsoft.com/office/drawing/2014/main" id="{D912D475-23A9-4BEE-A5A7-02F7ADA959D6}"/>
                </a:ext>
              </a:extLst>
            </p:cNvPr>
            <p:cNvSpPr/>
            <p:nvPr/>
          </p:nvSpPr>
          <p:spPr bwMode="auto">
            <a:xfrm>
              <a:off x="5880077" y="1169963"/>
              <a:ext cx="5771164" cy="3817539"/>
            </a:xfrm>
            <a:prstGeom prst="rect">
              <a:avLst/>
            </a:prstGeom>
            <a:solidFill>
              <a:srgbClr val="FFC000">
                <a:alpha val="20000"/>
              </a:srgbClr>
            </a:solidFill>
            <a:ln w="19050" cap="flat" cmpd="sng" algn="ctr">
              <a:noFill/>
              <a:prstDash val="dash"/>
              <a:round/>
              <a:headEnd type="none" w="med" len="med"/>
              <a:tailEnd type="none" w="med" len="med"/>
            </a:ln>
            <a:effectLst/>
          </p:spPr>
          <p:txBody>
            <a:bodyPr lIns="0" tIns="91376" rIns="0" bIns="91376"/>
            <a:lstStyle/>
            <a:p>
              <a:pPr algn="ctr" defTabSz="1754898" eaLnBrk="0" fontAlgn="auto" hangingPunct="0">
                <a:spcBef>
                  <a:spcPts val="0"/>
                </a:spcBef>
                <a:spcAft>
                  <a:spcPts val="0"/>
                </a:spcAft>
                <a:defRPr/>
              </a:pPr>
              <a:r>
                <a:rPr lang="en-US" altLang="zh-CN" sz="1400" b="1" kern="0" dirty="0">
                  <a:solidFill>
                    <a:srgbClr val="434343">
                      <a:lumMod val="50000"/>
                    </a:srgbClr>
                  </a:solidFill>
                  <a:latin typeface="微软雅黑"/>
                  <a:ea typeface="微软雅黑"/>
                  <a:sym typeface="Helvetica Neue"/>
                </a:rPr>
                <a:t>MindSpore</a:t>
              </a:r>
              <a:r>
                <a:rPr lang="zh-CN" altLang="en-US" sz="1400" b="1" kern="0" dirty="0">
                  <a:solidFill>
                    <a:srgbClr val="434343">
                      <a:lumMod val="50000"/>
                    </a:srgbClr>
                  </a:solidFill>
                  <a:latin typeface="微软雅黑"/>
                  <a:ea typeface="微软雅黑"/>
                  <a:sym typeface="Helvetica Neue"/>
                </a:rPr>
                <a:t> </a:t>
              </a:r>
              <a:r>
                <a:rPr lang="en-US" altLang="zh-CN" sz="1400" b="1" kern="0" dirty="0">
                  <a:solidFill>
                    <a:srgbClr val="434343">
                      <a:lumMod val="50000"/>
                    </a:srgbClr>
                  </a:solidFill>
                  <a:latin typeface="微软雅黑"/>
                  <a:ea typeface="微软雅黑"/>
                  <a:sym typeface="Helvetica Neue"/>
                </a:rPr>
                <a:t>Lite</a:t>
              </a:r>
              <a:r>
                <a:rPr lang="zh-CN" altLang="en-US" sz="1400" b="1" kern="0" dirty="0">
                  <a:solidFill>
                    <a:srgbClr val="434343">
                      <a:lumMod val="50000"/>
                    </a:srgbClr>
                  </a:solidFill>
                  <a:latin typeface="微软雅黑"/>
                  <a:ea typeface="微软雅黑"/>
                  <a:sym typeface="Helvetica Neue"/>
                </a:rPr>
                <a:t> 端侧推理</a:t>
              </a:r>
              <a:endParaRPr lang="en-US" altLang="zh-CN" sz="1400" b="1" kern="0" dirty="0">
                <a:solidFill>
                  <a:srgbClr val="434343">
                    <a:lumMod val="50000"/>
                  </a:srgbClr>
                </a:solidFill>
                <a:latin typeface="微软雅黑"/>
                <a:ea typeface="微软雅黑"/>
                <a:sym typeface="Helvetica Neue"/>
              </a:endParaRPr>
            </a:p>
          </p:txBody>
        </p:sp>
        <p:sp>
          <p:nvSpPr>
            <p:cNvPr id="81" name="矩形 80">
              <a:extLst>
                <a:ext uri="{FF2B5EF4-FFF2-40B4-BE49-F238E27FC236}">
                  <a16:creationId xmlns:a16="http://schemas.microsoft.com/office/drawing/2014/main" id="{0777630B-83B1-4FBB-8EA9-ADFCA7F15890}"/>
                </a:ext>
              </a:extLst>
            </p:cNvPr>
            <p:cNvSpPr/>
            <p:nvPr/>
          </p:nvSpPr>
          <p:spPr bwMode="auto">
            <a:xfrm>
              <a:off x="6047105" y="1575661"/>
              <a:ext cx="3175731" cy="2140610"/>
            </a:xfrm>
            <a:prstGeom prst="rect">
              <a:avLst/>
            </a:prstGeom>
            <a:noFill/>
            <a:ln w="19050" cap="flat" cmpd="sng" algn="ctr">
              <a:solidFill>
                <a:srgbClr val="FFC000"/>
              </a:solidFill>
              <a:prstDash val="solid"/>
              <a:round/>
              <a:headEnd type="none" w="med" len="med"/>
              <a:tailEnd type="none" w="med" len="med"/>
            </a:ln>
            <a:effectLst/>
          </p:spPr>
          <p:txBody>
            <a:bodyPr lIns="0" tIns="91376" rIns="0" bIns="91376"/>
            <a:lstStyle/>
            <a:p>
              <a:pPr algn="ctr" defTabSz="1754898" eaLnBrk="0" fontAlgn="auto" hangingPunct="0">
                <a:spcBef>
                  <a:spcPts val="0"/>
                </a:spcBef>
                <a:spcAft>
                  <a:spcPts val="0"/>
                </a:spcAft>
                <a:defRPr/>
              </a:pPr>
              <a:r>
                <a:rPr lang="zh-CN" altLang="en-US" sz="1200" b="1" kern="0" dirty="0">
                  <a:solidFill>
                    <a:srgbClr val="434343">
                      <a:lumMod val="50000"/>
                    </a:srgbClr>
                  </a:solidFill>
                  <a:latin typeface="微软雅黑"/>
                  <a:ea typeface="微软雅黑"/>
                  <a:sym typeface="Helvetica Neue"/>
                </a:rPr>
                <a:t>轻量化推理工具</a:t>
              </a:r>
              <a:endParaRPr lang="en-US" altLang="zh-CN" sz="1200" b="1" kern="0" dirty="0">
                <a:solidFill>
                  <a:srgbClr val="434343">
                    <a:lumMod val="50000"/>
                  </a:srgbClr>
                </a:solidFill>
                <a:latin typeface="微软雅黑"/>
                <a:ea typeface="微软雅黑"/>
                <a:sym typeface="Helvetica Neue"/>
              </a:endParaRPr>
            </a:p>
          </p:txBody>
        </p:sp>
        <p:sp>
          <p:nvSpPr>
            <p:cNvPr id="82" name="矩形 81">
              <a:extLst>
                <a:ext uri="{FF2B5EF4-FFF2-40B4-BE49-F238E27FC236}">
                  <a16:creationId xmlns:a16="http://schemas.microsoft.com/office/drawing/2014/main" id="{6B277856-8969-4421-966B-8496C9D28AA7}"/>
                </a:ext>
              </a:extLst>
            </p:cNvPr>
            <p:cNvSpPr/>
            <p:nvPr/>
          </p:nvSpPr>
          <p:spPr bwMode="auto">
            <a:xfrm>
              <a:off x="9293856" y="1575661"/>
              <a:ext cx="1008809" cy="2140610"/>
            </a:xfrm>
            <a:prstGeom prst="rect">
              <a:avLst/>
            </a:prstGeom>
            <a:noFill/>
            <a:ln w="19050" cap="flat" cmpd="sng" algn="ctr">
              <a:solidFill>
                <a:srgbClr val="FFC000"/>
              </a:solidFill>
              <a:prstDash val="solid"/>
              <a:round/>
              <a:headEnd type="none" w="med" len="med"/>
              <a:tailEnd type="none" w="med" len="med"/>
            </a:ln>
            <a:effectLst/>
          </p:spPr>
          <p:txBody>
            <a:bodyPr lIns="0" tIns="91376" rIns="0" bIns="91376"/>
            <a:lstStyle/>
            <a:p>
              <a:pPr algn="ctr" defTabSz="1754898" eaLnBrk="0" fontAlgn="auto" hangingPunct="0">
                <a:spcBef>
                  <a:spcPts val="0"/>
                </a:spcBef>
                <a:spcAft>
                  <a:spcPts val="0"/>
                </a:spcAft>
                <a:defRPr/>
              </a:pPr>
              <a:r>
                <a:rPr lang="zh-CN" altLang="en-US" sz="1200" b="1" kern="0" dirty="0">
                  <a:solidFill>
                    <a:srgbClr val="434343">
                      <a:lumMod val="50000"/>
                    </a:srgbClr>
                  </a:solidFill>
                  <a:latin typeface="微软雅黑"/>
                  <a:ea typeface="微软雅黑"/>
                  <a:sym typeface="Helvetica Neue"/>
                </a:rPr>
                <a:t>轻量化推理</a:t>
              </a:r>
              <a:endParaRPr lang="en-US" altLang="zh-CN" sz="1200" b="1" kern="0" dirty="0">
                <a:solidFill>
                  <a:srgbClr val="434343">
                    <a:lumMod val="50000"/>
                  </a:srgbClr>
                </a:solidFill>
                <a:latin typeface="微软雅黑"/>
                <a:ea typeface="微软雅黑"/>
                <a:sym typeface="Helvetica Neue"/>
              </a:endParaRPr>
            </a:p>
          </p:txBody>
        </p:sp>
        <p:sp>
          <p:nvSpPr>
            <p:cNvPr id="83" name="矩形 82">
              <a:extLst>
                <a:ext uri="{FF2B5EF4-FFF2-40B4-BE49-F238E27FC236}">
                  <a16:creationId xmlns:a16="http://schemas.microsoft.com/office/drawing/2014/main" id="{EEF5EA2A-0DA0-423D-B512-3789FEDD1D8B}"/>
                </a:ext>
              </a:extLst>
            </p:cNvPr>
            <p:cNvSpPr/>
            <p:nvPr/>
          </p:nvSpPr>
          <p:spPr bwMode="auto">
            <a:xfrm>
              <a:off x="6042262" y="4021547"/>
              <a:ext cx="5495185" cy="536622"/>
            </a:xfrm>
            <a:prstGeom prst="rect">
              <a:avLst/>
            </a:prstGeom>
            <a:solidFill>
              <a:srgbClr val="FFFFFF"/>
            </a:solidFill>
            <a:ln w="19050" cap="flat" cmpd="sng" algn="ctr">
              <a:solidFill>
                <a:srgbClr val="FFFFFF">
                  <a:lumMod val="50000"/>
                </a:srgbClr>
              </a:solidFill>
              <a:prstDash val="solid"/>
              <a:round/>
              <a:headEnd type="none" w="med" len="med"/>
              <a:tailEnd type="none" w="med" len="med"/>
            </a:ln>
            <a:effectLst/>
          </p:spPr>
          <p:txBody>
            <a:bodyPr lIns="0" tIns="91376" rIns="0" bIns="91376"/>
            <a:lstStyle/>
            <a:p>
              <a:pPr marL="0" marR="0" lvl="0" indent="0" algn="ctr" defTabSz="1754898" eaLnBrk="0" fontAlgn="auto" latinLnBrk="0" hangingPunct="0">
                <a:spcBef>
                  <a:spcPts val="0"/>
                </a:spcBef>
                <a:spcAft>
                  <a:spcPts val="0"/>
                </a:spcAft>
                <a:buClrTx/>
                <a:buSzTx/>
                <a:buFontTx/>
                <a:buNone/>
                <a:tabLst/>
                <a:defRPr/>
              </a:pPr>
              <a:r>
                <a:rPr kumimoji="0" lang="en-US" altLang="zh-CN" sz="1200" b="1"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Runtime Lite</a:t>
              </a:r>
            </a:p>
          </p:txBody>
        </p:sp>
        <p:sp>
          <p:nvSpPr>
            <p:cNvPr id="84" name="圆角矩形 83">
              <a:extLst>
                <a:ext uri="{FF2B5EF4-FFF2-40B4-BE49-F238E27FC236}">
                  <a16:creationId xmlns:a16="http://schemas.microsoft.com/office/drawing/2014/main" id="{E39EEC43-67C3-4CF0-904B-5FBF650A2B25}"/>
                </a:ext>
              </a:extLst>
            </p:cNvPr>
            <p:cNvSpPr/>
            <p:nvPr/>
          </p:nvSpPr>
          <p:spPr bwMode="auto">
            <a:xfrm>
              <a:off x="7286931" y="4290174"/>
              <a:ext cx="626190" cy="183600"/>
            </a:xfrm>
            <a:prstGeom prst="roundRect">
              <a:avLst/>
            </a:prstGeom>
            <a:solidFill>
              <a:srgbClr val="FFF3D7"/>
            </a:solidFill>
            <a:ln w="1905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cs typeface="Arial Unicode MS" panose="020B0604020202020204" pitchFamily="34" charset="-122"/>
                  <a:sym typeface="Helvetica Neue"/>
                </a:rPr>
                <a:t>异构执行</a:t>
              </a:r>
            </a:p>
          </p:txBody>
        </p:sp>
        <p:sp>
          <p:nvSpPr>
            <p:cNvPr id="85" name="矩形 84">
              <a:extLst>
                <a:ext uri="{FF2B5EF4-FFF2-40B4-BE49-F238E27FC236}">
                  <a16:creationId xmlns:a16="http://schemas.microsoft.com/office/drawing/2014/main" id="{98D288E2-4ECB-4012-BB01-1A40E6197CCB}"/>
                </a:ext>
              </a:extLst>
            </p:cNvPr>
            <p:cNvSpPr/>
            <p:nvPr/>
          </p:nvSpPr>
          <p:spPr bwMode="auto">
            <a:xfrm>
              <a:off x="6042262" y="4618884"/>
              <a:ext cx="5495185" cy="239484"/>
            </a:xfrm>
            <a:prstGeom prst="rect">
              <a:avLst/>
            </a:prstGeom>
            <a:solidFill>
              <a:srgbClr val="FFFFFF"/>
            </a:solidFill>
            <a:ln w="19050" cap="flat" cmpd="sng" algn="ctr">
              <a:solidFill>
                <a:srgbClr val="FFFFFF">
                  <a:lumMod val="50000"/>
                </a:srgbClr>
              </a:solidFill>
              <a:prstDash val="solid"/>
              <a:round/>
              <a:headEnd type="none" w="med" len="med"/>
              <a:tailEnd type="none" w="med" len="med"/>
            </a:ln>
            <a:effectLst/>
          </p:spPr>
          <p:txBody>
            <a:bodyPr lIns="0" tIns="91376" rIns="0" bIns="91376" anchor="ctr"/>
            <a:lstStyle/>
            <a:p>
              <a:pPr marL="0" marR="0" lvl="0" indent="0" algn="ctr" defTabSz="1754898" eaLnBrk="0"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高性能</a:t>
              </a: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CPU/GPU</a:t>
              </a: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算子库 </a:t>
              </a: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 Kirin/MTK AI</a:t>
              </a: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加速库</a:t>
              </a:r>
              <a:endPar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86" name="圆角矩形 85">
              <a:extLst>
                <a:ext uri="{FF2B5EF4-FFF2-40B4-BE49-F238E27FC236}">
                  <a16:creationId xmlns:a16="http://schemas.microsoft.com/office/drawing/2014/main" id="{6AF6D100-09E1-4953-AAAF-5C9119E0E423}"/>
                </a:ext>
              </a:extLst>
            </p:cNvPr>
            <p:cNvSpPr/>
            <p:nvPr/>
          </p:nvSpPr>
          <p:spPr bwMode="auto">
            <a:xfrm>
              <a:off x="9031252" y="4290174"/>
              <a:ext cx="1163628" cy="183600"/>
            </a:xfrm>
            <a:prstGeom prst="roundRect">
              <a:avLst/>
            </a:prstGeom>
            <a:solidFill>
              <a:srgbClr val="FFF3D7"/>
            </a:solidFill>
            <a:ln w="1905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cs typeface="Arial Unicode MS" panose="020B0604020202020204" pitchFamily="34" charset="-122"/>
                  <a:sym typeface="Helvetica Neue"/>
                </a:rPr>
                <a:t>高性能内存分配</a:t>
              </a:r>
              <a:endPar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cs typeface="Arial Unicode MS" panose="020B0604020202020204" pitchFamily="34" charset="-122"/>
                <a:sym typeface="Helvetica Neue"/>
              </a:endParaRPr>
            </a:p>
          </p:txBody>
        </p:sp>
        <p:sp>
          <p:nvSpPr>
            <p:cNvPr id="87" name="圆角矩形 86">
              <a:extLst>
                <a:ext uri="{FF2B5EF4-FFF2-40B4-BE49-F238E27FC236}">
                  <a16:creationId xmlns:a16="http://schemas.microsoft.com/office/drawing/2014/main" id="{E22A3D1F-381F-4E4F-BB66-8DE2683D4887}"/>
                </a:ext>
              </a:extLst>
            </p:cNvPr>
            <p:cNvSpPr/>
            <p:nvPr/>
          </p:nvSpPr>
          <p:spPr bwMode="auto">
            <a:xfrm>
              <a:off x="10278140" y="4290174"/>
              <a:ext cx="1164450" cy="183600"/>
            </a:xfrm>
            <a:prstGeom prst="roundRect">
              <a:avLst/>
            </a:prstGeom>
            <a:solidFill>
              <a:srgbClr val="FFF3D7"/>
            </a:solidFill>
            <a:ln w="1905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cs typeface="Arial Unicode MS" panose="020B0604020202020204" pitchFamily="34" charset="-122"/>
                  <a:sym typeface="Helvetica Neue"/>
                </a:rPr>
                <a:t>大小核调度</a:t>
              </a:r>
            </a:p>
          </p:txBody>
        </p:sp>
        <p:sp>
          <p:nvSpPr>
            <p:cNvPr id="88" name="圆角矩形 87">
              <a:extLst>
                <a:ext uri="{FF2B5EF4-FFF2-40B4-BE49-F238E27FC236}">
                  <a16:creationId xmlns:a16="http://schemas.microsoft.com/office/drawing/2014/main" id="{E6C5C044-81D5-4A7E-860C-D14DCB82FF53}"/>
                </a:ext>
              </a:extLst>
            </p:cNvPr>
            <p:cNvSpPr/>
            <p:nvPr/>
          </p:nvSpPr>
          <p:spPr bwMode="auto">
            <a:xfrm>
              <a:off x="6118932" y="4290174"/>
              <a:ext cx="1084739" cy="183600"/>
            </a:xfrm>
            <a:prstGeom prst="roundRect">
              <a:avLst/>
            </a:prstGeom>
            <a:solidFill>
              <a:srgbClr val="FFF3D7"/>
            </a:solidFill>
            <a:ln w="1905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cs typeface="Arial Unicode MS" panose="020B0604020202020204" pitchFamily="34" charset="-122"/>
                  <a:sym typeface="Helvetica Neue"/>
                </a:rPr>
                <a:t>多</a:t>
              </a: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cs typeface="Arial Unicode MS" panose="020B0604020202020204" pitchFamily="34" charset="-122"/>
                  <a:sym typeface="Helvetica Neue"/>
                </a:rPr>
                <a:t>batch/session</a:t>
              </a:r>
            </a:p>
          </p:txBody>
        </p:sp>
        <p:sp>
          <p:nvSpPr>
            <p:cNvPr id="89" name="圆角矩形 88">
              <a:extLst>
                <a:ext uri="{FF2B5EF4-FFF2-40B4-BE49-F238E27FC236}">
                  <a16:creationId xmlns:a16="http://schemas.microsoft.com/office/drawing/2014/main" id="{439BAEE7-001A-44F3-9F0C-FD2B6ACB39B5}"/>
                </a:ext>
              </a:extLst>
            </p:cNvPr>
            <p:cNvSpPr/>
            <p:nvPr/>
          </p:nvSpPr>
          <p:spPr bwMode="auto">
            <a:xfrm>
              <a:off x="8507792" y="2724659"/>
              <a:ext cx="665814" cy="183600"/>
            </a:xfrm>
            <a:prstGeom prst="roundRect">
              <a:avLst/>
            </a:prstGeom>
            <a:solidFill>
              <a:srgbClr val="FFFF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cs typeface="Arial Unicode MS" panose="020B0604020202020204" pitchFamily="34" charset="-122"/>
                  <a:sym typeface="Helvetica Neue"/>
                </a:rPr>
                <a:t>内存复用</a:t>
              </a:r>
            </a:p>
          </p:txBody>
        </p:sp>
        <p:sp>
          <p:nvSpPr>
            <p:cNvPr id="90" name="圆角矩形 89">
              <a:extLst>
                <a:ext uri="{FF2B5EF4-FFF2-40B4-BE49-F238E27FC236}">
                  <a16:creationId xmlns:a16="http://schemas.microsoft.com/office/drawing/2014/main" id="{4FC1C6F4-053C-4B7D-B54C-40415911ABDB}"/>
                </a:ext>
              </a:extLst>
            </p:cNvPr>
            <p:cNvSpPr/>
            <p:nvPr/>
          </p:nvSpPr>
          <p:spPr bwMode="auto">
            <a:xfrm>
              <a:off x="7765309" y="2724659"/>
              <a:ext cx="666621" cy="183600"/>
            </a:xfrm>
            <a:prstGeom prst="roundRect">
              <a:avLst/>
            </a:prstGeom>
            <a:solidFill>
              <a:srgbClr val="FFFF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异构调度</a:t>
              </a:r>
            </a:p>
          </p:txBody>
        </p:sp>
        <p:sp>
          <p:nvSpPr>
            <p:cNvPr id="91" name="圆角矩形 90">
              <a:extLst>
                <a:ext uri="{FF2B5EF4-FFF2-40B4-BE49-F238E27FC236}">
                  <a16:creationId xmlns:a16="http://schemas.microsoft.com/office/drawing/2014/main" id="{C75BC90F-B9B5-449A-A226-D9DCC487907E}"/>
                </a:ext>
              </a:extLst>
            </p:cNvPr>
            <p:cNvSpPr/>
            <p:nvPr/>
          </p:nvSpPr>
          <p:spPr bwMode="auto">
            <a:xfrm>
              <a:off x="9340665" y="2695517"/>
              <a:ext cx="911157" cy="519770"/>
            </a:xfrm>
            <a:prstGeom prst="roundRect">
              <a:avLst/>
            </a:prstGeom>
            <a:solidFill>
              <a:srgbClr val="FFFF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图算代码生成</a:t>
              </a:r>
              <a:endPar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92" name="矩形 91">
              <a:extLst>
                <a:ext uri="{FF2B5EF4-FFF2-40B4-BE49-F238E27FC236}">
                  <a16:creationId xmlns:a16="http://schemas.microsoft.com/office/drawing/2014/main" id="{DBB4E696-EC81-4B44-9BED-8439EAAE52E0}"/>
                </a:ext>
              </a:extLst>
            </p:cNvPr>
            <p:cNvSpPr/>
            <p:nvPr/>
          </p:nvSpPr>
          <p:spPr bwMode="auto">
            <a:xfrm>
              <a:off x="10374493" y="1575661"/>
              <a:ext cx="1090321" cy="2140610"/>
            </a:xfrm>
            <a:prstGeom prst="rect">
              <a:avLst/>
            </a:prstGeom>
            <a:noFill/>
            <a:ln w="19050" cap="flat" cmpd="sng" algn="ctr">
              <a:solidFill>
                <a:srgbClr val="FFC000"/>
              </a:solidFill>
              <a:prstDash val="solid"/>
              <a:round/>
              <a:headEnd type="none" w="med" len="med"/>
              <a:tailEnd type="none" w="med" len="med"/>
            </a:ln>
            <a:effectLst/>
          </p:spPr>
          <p:txBody>
            <a:bodyPr lIns="0" tIns="91376" rIns="0" bIns="91376"/>
            <a:lstStyle/>
            <a:p>
              <a:pPr algn="ctr" defTabSz="1754898" eaLnBrk="0" fontAlgn="auto" hangingPunct="0">
                <a:spcBef>
                  <a:spcPts val="0"/>
                </a:spcBef>
                <a:spcAft>
                  <a:spcPts val="0"/>
                </a:spcAft>
                <a:defRPr/>
              </a:pPr>
              <a:r>
                <a:rPr lang="zh-CN" altLang="en-US" sz="1200" b="1" kern="0" dirty="0">
                  <a:solidFill>
                    <a:srgbClr val="434343">
                      <a:lumMod val="50000"/>
                    </a:srgbClr>
                  </a:solidFill>
                  <a:latin typeface="微软雅黑"/>
                  <a:ea typeface="微软雅黑"/>
                  <a:sym typeface="Helvetica Neue"/>
                </a:rPr>
                <a:t>端上学习</a:t>
              </a:r>
              <a:endParaRPr lang="en-US" altLang="zh-CN" sz="1200" b="1" kern="0" dirty="0">
                <a:solidFill>
                  <a:srgbClr val="434343">
                    <a:lumMod val="50000"/>
                  </a:srgbClr>
                </a:solidFill>
                <a:latin typeface="微软雅黑"/>
                <a:ea typeface="微软雅黑"/>
                <a:sym typeface="Helvetica Neue"/>
              </a:endParaRPr>
            </a:p>
          </p:txBody>
        </p:sp>
        <p:sp>
          <p:nvSpPr>
            <p:cNvPr id="93" name="圆角矩形 92">
              <a:extLst>
                <a:ext uri="{FF2B5EF4-FFF2-40B4-BE49-F238E27FC236}">
                  <a16:creationId xmlns:a16="http://schemas.microsoft.com/office/drawing/2014/main" id="{CE7BAC21-5F7D-4547-9B55-D8CD788711C3}"/>
                </a:ext>
              </a:extLst>
            </p:cNvPr>
            <p:cNvSpPr/>
            <p:nvPr/>
          </p:nvSpPr>
          <p:spPr bwMode="auto">
            <a:xfrm>
              <a:off x="10419761" y="1894578"/>
              <a:ext cx="983791" cy="183600"/>
            </a:xfrm>
            <a:prstGeom prst="roundRect">
              <a:avLst/>
            </a:prstGeom>
            <a:solidFill>
              <a:srgbClr val="FFFFFF"/>
            </a:solidFill>
            <a:ln w="1905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增量</a:t>
              </a: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a:t>
              </a: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迁移学习</a:t>
              </a:r>
            </a:p>
          </p:txBody>
        </p:sp>
        <p:sp>
          <p:nvSpPr>
            <p:cNvPr id="94" name="圆角矩形 93">
              <a:extLst>
                <a:ext uri="{FF2B5EF4-FFF2-40B4-BE49-F238E27FC236}">
                  <a16:creationId xmlns:a16="http://schemas.microsoft.com/office/drawing/2014/main" id="{50382318-059E-4444-B761-26FABF796D55}"/>
                </a:ext>
              </a:extLst>
            </p:cNvPr>
            <p:cNvSpPr/>
            <p:nvPr/>
          </p:nvSpPr>
          <p:spPr bwMode="auto">
            <a:xfrm>
              <a:off x="10428565" y="2998863"/>
              <a:ext cx="983791" cy="183600"/>
            </a:xfrm>
            <a:prstGeom prst="roundRect">
              <a:avLst/>
            </a:prstGeom>
            <a:solidFill>
              <a:srgbClr val="FFFF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自定义</a:t>
              </a:r>
              <a:r>
                <a:rPr kumimoji="0" lang="en-US" altLang="zh-CN" sz="800" b="0" i="0" u="none" strike="noStrike" kern="0" cap="none" spc="0" normalizeH="0" baseline="0" noProof="0" dirty="0" err="1">
                  <a:ln>
                    <a:noFill/>
                  </a:ln>
                  <a:solidFill>
                    <a:srgbClr val="434343">
                      <a:lumMod val="50000"/>
                    </a:srgbClr>
                  </a:solidFill>
                  <a:effectLst/>
                  <a:uLnTx/>
                  <a:uFillTx/>
                  <a:latin typeface="微软雅黑"/>
                  <a:ea typeface="微软雅黑"/>
                  <a:sym typeface="Helvetica Neue"/>
                </a:rPr>
                <a:t>finetune</a:t>
              </a:r>
              <a:endPar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95" name="圆角矩形 94">
              <a:extLst>
                <a:ext uri="{FF2B5EF4-FFF2-40B4-BE49-F238E27FC236}">
                  <a16:creationId xmlns:a16="http://schemas.microsoft.com/office/drawing/2014/main" id="{863B00FC-357A-45C5-B411-F294F8ACEC05}"/>
                </a:ext>
              </a:extLst>
            </p:cNvPr>
            <p:cNvSpPr/>
            <p:nvPr/>
          </p:nvSpPr>
          <p:spPr bwMode="auto">
            <a:xfrm>
              <a:off x="10428565" y="2724659"/>
              <a:ext cx="983791" cy="183600"/>
            </a:xfrm>
            <a:prstGeom prst="roundRect">
              <a:avLst/>
            </a:prstGeom>
            <a:solidFill>
              <a:srgbClr val="FFFF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数据处理</a:t>
              </a:r>
            </a:p>
          </p:txBody>
        </p:sp>
        <p:sp>
          <p:nvSpPr>
            <p:cNvPr id="96" name="圆角矩形 95">
              <a:extLst>
                <a:ext uri="{FF2B5EF4-FFF2-40B4-BE49-F238E27FC236}">
                  <a16:creationId xmlns:a16="http://schemas.microsoft.com/office/drawing/2014/main" id="{5C53F015-6C70-4C42-BA9D-33F2727D782F}"/>
                </a:ext>
              </a:extLst>
            </p:cNvPr>
            <p:cNvSpPr/>
            <p:nvPr/>
          </p:nvSpPr>
          <p:spPr bwMode="auto">
            <a:xfrm>
              <a:off x="7160023" y="2998863"/>
              <a:ext cx="979756" cy="183600"/>
            </a:xfrm>
            <a:prstGeom prst="roundRect">
              <a:avLst/>
            </a:prstGeom>
            <a:solidFill>
              <a:srgbClr val="FFFF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子图在线拆分</a:t>
              </a:r>
            </a:p>
          </p:txBody>
        </p:sp>
        <p:sp>
          <p:nvSpPr>
            <p:cNvPr id="97" name="圆角矩形 96">
              <a:extLst>
                <a:ext uri="{FF2B5EF4-FFF2-40B4-BE49-F238E27FC236}">
                  <a16:creationId xmlns:a16="http://schemas.microsoft.com/office/drawing/2014/main" id="{0AE0A5F0-DEFC-4ED1-A18E-9CD8D3A9AD03}"/>
                </a:ext>
              </a:extLst>
            </p:cNvPr>
            <p:cNvSpPr/>
            <p:nvPr/>
          </p:nvSpPr>
          <p:spPr bwMode="auto">
            <a:xfrm>
              <a:off x="8198693" y="2998863"/>
              <a:ext cx="979756" cy="183600"/>
            </a:xfrm>
            <a:prstGeom prst="roundRect">
              <a:avLst/>
            </a:prstGeom>
            <a:solidFill>
              <a:srgbClr val="FFFF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Kernel Select</a:t>
              </a:r>
              <a:endPar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98" name="圆角矩形 97">
              <a:extLst>
                <a:ext uri="{FF2B5EF4-FFF2-40B4-BE49-F238E27FC236}">
                  <a16:creationId xmlns:a16="http://schemas.microsoft.com/office/drawing/2014/main" id="{91263145-C76A-4F30-AAFC-343B06D3E328}"/>
                </a:ext>
              </a:extLst>
            </p:cNvPr>
            <p:cNvSpPr/>
            <p:nvPr/>
          </p:nvSpPr>
          <p:spPr bwMode="auto">
            <a:xfrm>
              <a:off x="6107633" y="2724659"/>
              <a:ext cx="1588269" cy="183600"/>
            </a:xfrm>
            <a:prstGeom prst="roundRect">
              <a:avLst/>
            </a:prstGeom>
            <a:solidFill>
              <a:srgbClr val="FFFF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量化 </a:t>
              </a: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(int8 +int4</a:t>
              </a: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混合</a:t>
              </a: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a:t>
              </a:r>
              <a:endPar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99" name="圆角矩形 98">
              <a:extLst>
                <a:ext uri="{FF2B5EF4-FFF2-40B4-BE49-F238E27FC236}">
                  <a16:creationId xmlns:a16="http://schemas.microsoft.com/office/drawing/2014/main" id="{4FDDFD05-C0E4-45DB-A03A-53341E1CB379}"/>
                </a:ext>
              </a:extLst>
            </p:cNvPr>
            <p:cNvSpPr/>
            <p:nvPr/>
          </p:nvSpPr>
          <p:spPr bwMode="auto">
            <a:xfrm>
              <a:off x="7996381" y="4290174"/>
              <a:ext cx="951611" cy="183600"/>
            </a:xfrm>
            <a:prstGeom prst="roundRect">
              <a:avLst/>
            </a:prstGeom>
            <a:solidFill>
              <a:srgbClr val="FFF3D7"/>
            </a:solidFill>
            <a:ln w="1905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cs typeface="Arial Unicode MS" panose="020B0604020202020204" pitchFamily="34" charset="-122"/>
                  <a:sym typeface="Helvetica Neue"/>
                </a:rPr>
                <a:t>算子同步</a:t>
              </a: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cs typeface="Arial Unicode MS" panose="020B0604020202020204" pitchFamily="34" charset="-122"/>
                  <a:sym typeface="Helvetica Neue"/>
                </a:rPr>
                <a:t>/</a:t>
              </a: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cs typeface="Arial Unicode MS" panose="020B0604020202020204" pitchFamily="34" charset="-122"/>
                  <a:sym typeface="Helvetica Neue"/>
                </a:rPr>
                <a:t>异步</a:t>
              </a:r>
            </a:p>
          </p:txBody>
        </p:sp>
        <p:sp>
          <p:nvSpPr>
            <p:cNvPr id="100" name="圆角矩形 99">
              <a:extLst>
                <a:ext uri="{FF2B5EF4-FFF2-40B4-BE49-F238E27FC236}">
                  <a16:creationId xmlns:a16="http://schemas.microsoft.com/office/drawing/2014/main" id="{37BB2A42-725D-446E-834D-D5D6AA992348}"/>
                </a:ext>
              </a:extLst>
            </p:cNvPr>
            <p:cNvSpPr/>
            <p:nvPr/>
          </p:nvSpPr>
          <p:spPr bwMode="auto">
            <a:xfrm>
              <a:off x="6118932" y="2998863"/>
              <a:ext cx="979756" cy="183600"/>
            </a:xfrm>
            <a:prstGeom prst="roundRect">
              <a:avLst/>
            </a:prstGeom>
            <a:solidFill>
              <a:srgbClr val="FFFF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蒸馏</a:t>
              </a: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a:t>
              </a: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剪枝</a:t>
              </a:r>
            </a:p>
          </p:txBody>
        </p:sp>
        <p:sp>
          <p:nvSpPr>
            <p:cNvPr id="101" name="圆角矩形 100">
              <a:extLst>
                <a:ext uri="{FF2B5EF4-FFF2-40B4-BE49-F238E27FC236}">
                  <a16:creationId xmlns:a16="http://schemas.microsoft.com/office/drawing/2014/main" id="{0918F42A-B31B-4D8D-B536-9B88502A1B48}"/>
                </a:ext>
              </a:extLst>
            </p:cNvPr>
            <p:cNvSpPr/>
            <p:nvPr/>
          </p:nvSpPr>
          <p:spPr bwMode="auto">
            <a:xfrm>
              <a:off x="6143152" y="1891219"/>
              <a:ext cx="3013498" cy="439424"/>
            </a:xfrm>
            <a:prstGeom prst="roundRect">
              <a:avLst/>
            </a:prstGeom>
            <a:solidFill>
              <a:srgbClr val="FFFFFF"/>
            </a:solidFill>
            <a:ln w="1905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模型格式转换</a:t>
              </a:r>
              <a:endPar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102" name="圆角矩形 101">
              <a:extLst>
                <a:ext uri="{FF2B5EF4-FFF2-40B4-BE49-F238E27FC236}">
                  <a16:creationId xmlns:a16="http://schemas.microsoft.com/office/drawing/2014/main" id="{44283AFE-DC6B-40E4-BF5A-30EDABEFA448}"/>
                </a:ext>
              </a:extLst>
            </p:cNvPr>
            <p:cNvSpPr/>
            <p:nvPr/>
          </p:nvSpPr>
          <p:spPr bwMode="auto">
            <a:xfrm>
              <a:off x="10428565" y="2153602"/>
              <a:ext cx="983791" cy="183600"/>
            </a:xfrm>
            <a:prstGeom prst="roundRect">
              <a:avLst/>
            </a:prstGeom>
            <a:solidFill>
              <a:srgbClr val="FFFFFF"/>
            </a:solidFill>
            <a:ln w="1905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联邦学习</a:t>
              </a:r>
            </a:p>
          </p:txBody>
        </p:sp>
      </p:grpSp>
      <p:sp>
        <p:nvSpPr>
          <p:cNvPr id="103" name="矩形 102">
            <a:extLst>
              <a:ext uri="{FF2B5EF4-FFF2-40B4-BE49-F238E27FC236}">
                <a16:creationId xmlns:a16="http://schemas.microsoft.com/office/drawing/2014/main" id="{0F3F02CB-E42C-4D41-B439-B5A2E8A3510C}"/>
              </a:ext>
            </a:extLst>
          </p:cNvPr>
          <p:cNvSpPr/>
          <p:nvPr/>
        </p:nvSpPr>
        <p:spPr bwMode="auto">
          <a:xfrm>
            <a:off x="1926321" y="3128440"/>
            <a:ext cx="9538493" cy="298911"/>
          </a:xfrm>
          <a:prstGeom prst="rect">
            <a:avLst/>
          </a:prstGeom>
          <a:solidFill>
            <a:srgbClr val="CFAB67"/>
          </a:solidFill>
          <a:ln w="19050">
            <a:solidFill>
              <a:srgbClr val="FFFFFF">
                <a:lumMod val="50000"/>
              </a:srgbClr>
            </a:solidFill>
          </a:ln>
        </p:spPr>
        <p:txBody>
          <a:bodyPr lIns="0" rIns="0" anchor="ctr"/>
          <a:lstStyle/>
          <a:p>
            <a:pPr defTabSz="1828252" fontAlgn="auto" hangingPunct="0">
              <a:spcBef>
                <a:spcPts val="0"/>
              </a:spcBef>
              <a:spcAft>
                <a:spcPts val="0"/>
              </a:spcAft>
              <a:defRPr/>
            </a:pPr>
            <a:r>
              <a:rPr lang="zh-CN" altLang="en-US" sz="1200" b="1" kern="0" dirty="0">
                <a:solidFill>
                  <a:srgbClr val="434343">
                    <a:lumMod val="50000"/>
                  </a:srgbClr>
                </a:solidFill>
                <a:latin typeface="微软雅黑"/>
                <a:ea typeface="微软雅黑"/>
                <a:sym typeface="Helvetica Neue"/>
              </a:rPr>
              <a:t>                                                                         端云统一 </a:t>
            </a:r>
            <a:r>
              <a:rPr lang="en-US" altLang="zh-CN" sz="1200" b="1" kern="0" dirty="0">
                <a:solidFill>
                  <a:srgbClr val="434343">
                    <a:lumMod val="50000"/>
                  </a:srgbClr>
                </a:solidFill>
                <a:latin typeface="微软雅黑"/>
                <a:ea typeface="微软雅黑"/>
                <a:sym typeface="Helvetica Neue"/>
              </a:rPr>
              <a:t>MindIR</a:t>
            </a:r>
            <a:endParaRPr lang="zh-CN" altLang="en-US" sz="1200" b="1" kern="0" dirty="0">
              <a:solidFill>
                <a:srgbClr val="434343">
                  <a:lumMod val="50000"/>
                </a:srgbClr>
              </a:solidFill>
              <a:latin typeface="微软雅黑"/>
              <a:ea typeface="微软雅黑"/>
              <a:sym typeface="Helvetica Neue"/>
            </a:endParaRPr>
          </a:p>
        </p:txBody>
      </p:sp>
      <p:sp>
        <p:nvSpPr>
          <p:cNvPr id="104" name="圆角矩形 103">
            <a:extLst>
              <a:ext uri="{FF2B5EF4-FFF2-40B4-BE49-F238E27FC236}">
                <a16:creationId xmlns:a16="http://schemas.microsoft.com/office/drawing/2014/main" id="{31205B04-E395-43A0-B5B8-759F027FAA35}"/>
              </a:ext>
            </a:extLst>
          </p:cNvPr>
          <p:cNvSpPr/>
          <p:nvPr/>
        </p:nvSpPr>
        <p:spPr bwMode="auto">
          <a:xfrm>
            <a:off x="2040922" y="2580643"/>
            <a:ext cx="1006388" cy="183600"/>
          </a:xfrm>
          <a:prstGeom prst="roundRect">
            <a:avLst/>
          </a:prstGeom>
          <a:solidFill>
            <a:srgbClr val="FFFF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类型推导</a:t>
            </a:r>
          </a:p>
        </p:txBody>
      </p:sp>
      <p:sp>
        <p:nvSpPr>
          <p:cNvPr id="105" name="圆角矩形 104">
            <a:extLst>
              <a:ext uri="{FF2B5EF4-FFF2-40B4-BE49-F238E27FC236}">
                <a16:creationId xmlns:a16="http://schemas.microsoft.com/office/drawing/2014/main" id="{D2CD0C80-81D4-44B2-8B8C-540342778D5E}"/>
              </a:ext>
            </a:extLst>
          </p:cNvPr>
          <p:cNvSpPr/>
          <p:nvPr/>
        </p:nvSpPr>
        <p:spPr bwMode="auto">
          <a:xfrm>
            <a:off x="2040922" y="2854847"/>
            <a:ext cx="1006388" cy="183600"/>
          </a:xfrm>
          <a:prstGeom prst="roundRect">
            <a:avLst/>
          </a:prstGeom>
          <a:solidFill>
            <a:srgbClr val="FFFF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内存优化</a:t>
            </a:r>
          </a:p>
        </p:txBody>
      </p:sp>
      <p:sp>
        <p:nvSpPr>
          <p:cNvPr id="106" name="圆角矩形 105">
            <a:extLst>
              <a:ext uri="{FF2B5EF4-FFF2-40B4-BE49-F238E27FC236}">
                <a16:creationId xmlns:a16="http://schemas.microsoft.com/office/drawing/2014/main" id="{841F2591-8AAA-4908-8898-897D21334196}"/>
              </a:ext>
            </a:extLst>
          </p:cNvPr>
          <p:cNvSpPr/>
          <p:nvPr/>
        </p:nvSpPr>
        <p:spPr bwMode="auto">
          <a:xfrm>
            <a:off x="3287810" y="2580643"/>
            <a:ext cx="1005581" cy="183600"/>
          </a:xfrm>
          <a:prstGeom prst="roundRect">
            <a:avLst/>
          </a:prstGeom>
          <a:solidFill>
            <a:srgbClr val="FFFF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自动微分</a:t>
            </a:r>
          </a:p>
        </p:txBody>
      </p:sp>
      <p:sp>
        <p:nvSpPr>
          <p:cNvPr id="107" name="圆角矩形 106">
            <a:extLst>
              <a:ext uri="{FF2B5EF4-FFF2-40B4-BE49-F238E27FC236}">
                <a16:creationId xmlns:a16="http://schemas.microsoft.com/office/drawing/2014/main" id="{FF266944-60EB-4A8B-89A4-F1F46352DE6E}"/>
              </a:ext>
            </a:extLst>
          </p:cNvPr>
          <p:cNvSpPr/>
          <p:nvPr/>
        </p:nvSpPr>
        <p:spPr bwMode="auto">
          <a:xfrm>
            <a:off x="3287810" y="2854847"/>
            <a:ext cx="1005581" cy="183600"/>
          </a:xfrm>
          <a:prstGeom prst="roundRect">
            <a:avLst/>
          </a:prstGeom>
          <a:solidFill>
            <a:srgbClr val="FFFF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二阶优化</a:t>
            </a:r>
          </a:p>
        </p:txBody>
      </p:sp>
      <p:sp>
        <p:nvSpPr>
          <p:cNvPr id="108" name="圆角矩形 107">
            <a:extLst>
              <a:ext uri="{FF2B5EF4-FFF2-40B4-BE49-F238E27FC236}">
                <a16:creationId xmlns:a16="http://schemas.microsoft.com/office/drawing/2014/main" id="{A7F36F0D-A14B-4891-B29D-237570670AE5}"/>
              </a:ext>
            </a:extLst>
          </p:cNvPr>
          <p:cNvSpPr/>
          <p:nvPr/>
        </p:nvSpPr>
        <p:spPr bwMode="auto">
          <a:xfrm>
            <a:off x="4545997" y="2580643"/>
            <a:ext cx="1006388" cy="183600"/>
          </a:xfrm>
          <a:prstGeom prst="roundRect">
            <a:avLst/>
          </a:prstGeom>
          <a:solidFill>
            <a:srgbClr val="FFFF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自动并行</a:t>
            </a:r>
          </a:p>
        </p:txBody>
      </p:sp>
      <p:sp>
        <p:nvSpPr>
          <p:cNvPr id="109" name="圆角矩形 108">
            <a:extLst>
              <a:ext uri="{FF2B5EF4-FFF2-40B4-BE49-F238E27FC236}">
                <a16:creationId xmlns:a16="http://schemas.microsoft.com/office/drawing/2014/main" id="{A6D3E01F-A5E3-4372-B938-AB858DF52CBA}"/>
              </a:ext>
            </a:extLst>
          </p:cNvPr>
          <p:cNvSpPr/>
          <p:nvPr/>
        </p:nvSpPr>
        <p:spPr bwMode="auto">
          <a:xfrm>
            <a:off x="4545997" y="2854847"/>
            <a:ext cx="1006388" cy="183600"/>
          </a:xfrm>
          <a:prstGeom prst="roundRect">
            <a:avLst/>
          </a:prstGeom>
          <a:solidFill>
            <a:srgbClr val="FFFF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图算融合</a:t>
            </a:r>
          </a:p>
        </p:txBody>
      </p:sp>
      <p:sp>
        <p:nvSpPr>
          <p:cNvPr id="110" name="矩形 109">
            <a:extLst>
              <a:ext uri="{FF2B5EF4-FFF2-40B4-BE49-F238E27FC236}">
                <a16:creationId xmlns:a16="http://schemas.microsoft.com/office/drawing/2014/main" id="{A1E1AE0B-59D9-4F02-BD25-51CA98BCA089}"/>
              </a:ext>
            </a:extLst>
          </p:cNvPr>
          <p:cNvSpPr/>
          <p:nvPr/>
        </p:nvSpPr>
        <p:spPr bwMode="auto">
          <a:xfrm>
            <a:off x="1924707" y="1476153"/>
            <a:ext cx="2739926" cy="759253"/>
          </a:xfrm>
          <a:prstGeom prst="rect">
            <a:avLst/>
          </a:prstGeom>
          <a:solidFill>
            <a:srgbClr val="FFFFFF"/>
          </a:solidFill>
          <a:ln w="19050">
            <a:solidFill>
              <a:srgbClr val="FFFFFF">
                <a:lumMod val="50000"/>
              </a:srgbClr>
            </a:solidFill>
          </a:ln>
        </p:spPr>
        <p:txBody>
          <a:bodyPr lIns="0" rIns="0"/>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solidFill>
                  <a:srgbClr val="434343">
                    <a:lumMod val="50000"/>
                  </a:srgbClr>
                </a:solidFill>
                <a:effectLst/>
                <a:uLnTx/>
                <a:uFillTx/>
                <a:latin typeface="微软雅黑"/>
                <a:ea typeface="微软雅黑"/>
                <a:sym typeface="Helvetica Neue"/>
              </a:rPr>
              <a:t>Expresion</a:t>
            </a:r>
            <a:r>
              <a:rPr kumimoji="0" lang="zh-CN" altLang="en-US" sz="1200" b="1"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 表达层</a:t>
            </a:r>
            <a:endParaRPr kumimoji="0" lang="en-US" altLang="zh-CN" sz="1200" b="1"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111" name="圆角矩形 110">
            <a:extLst>
              <a:ext uri="{FF2B5EF4-FFF2-40B4-BE49-F238E27FC236}">
                <a16:creationId xmlns:a16="http://schemas.microsoft.com/office/drawing/2014/main" id="{33764C5F-90B0-43C6-8654-15EA79DAE65D}"/>
              </a:ext>
            </a:extLst>
          </p:cNvPr>
          <p:cNvSpPr/>
          <p:nvPr/>
        </p:nvSpPr>
        <p:spPr bwMode="auto">
          <a:xfrm>
            <a:off x="2031237" y="1750562"/>
            <a:ext cx="771537" cy="183600"/>
          </a:xfrm>
          <a:prstGeom prst="roundRect">
            <a:avLst/>
          </a:prstGeom>
          <a:solidFill>
            <a:srgbClr val="DBF2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en-US" altLang="zh-CN" sz="800" b="0" i="0" u="none" strike="noStrike" kern="0" cap="none" spc="0" normalizeH="0" baseline="0" noProof="0" dirty="0" err="1">
                <a:ln>
                  <a:noFill/>
                </a:ln>
                <a:solidFill>
                  <a:srgbClr val="434343">
                    <a:lumMod val="50000"/>
                  </a:srgbClr>
                </a:solidFill>
                <a:effectLst/>
                <a:uLnTx/>
                <a:uFillTx/>
                <a:latin typeface="微软雅黑"/>
                <a:ea typeface="微软雅黑"/>
                <a:sym typeface="Helvetica Neue"/>
              </a:rPr>
              <a:t>nn</a:t>
            </a: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 </a:t>
            </a:r>
            <a:endPar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112" name="圆角矩形 111">
            <a:extLst>
              <a:ext uri="{FF2B5EF4-FFF2-40B4-BE49-F238E27FC236}">
                <a16:creationId xmlns:a16="http://schemas.microsoft.com/office/drawing/2014/main" id="{5017E172-F504-42D5-8AD8-CCA5FDB2293E}"/>
              </a:ext>
            </a:extLst>
          </p:cNvPr>
          <p:cNvSpPr/>
          <p:nvPr/>
        </p:nvSpPr>
        <p:spPr bwMode="auto">
          <a:xfrm>
            <a:off x="2900427" y="1750562"/>
            <a:ext cx="770731" cy="183600"/>
          </a:xfrm>
          <a:prstGeom prst="roundRect">
            <a:avLst/>
          </a:prstGeom>
          <a:solidFill>
            <a:srgbClr val="DBF2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d</a:t>
            </a:r>
            <a:r>
              <a:rPr kumimoji="0" lang="en-US" altLang="zh-CN" sz="800" b="0" i="0" u="none" strike="noStrike" kern="0" cap="none" spc="0" normalizeH="0" baseline="0" noProof="0" dirty="0" err="1">
                <a:ln>
                  <a:noFill/>
                </a:ln>
                <a:solidFill>
                  <a:srgbClr val="434343">
                    <a:lumMod val="50000"/>
                  </a:srgbClr>
                </a:solidFill>
                <a:effectLst/>
                <a:uLnTx/>
                <a:uFillTx/>
                <a:latin typeface="微软雅黑"/>
                <a:ea typeface="微软雅黑"/>
                <a:sym typeface="Helvetica Neue"/>
              </a:rPr>
              <a:t>ataset</a:t>
            </a: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 </a:t>
            </a:r>
            <a:endPar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113" name="圆角矩形 112">
            <a:extLst>
              <a:ext uri="{FF2B5EF4-FFF2-40B4-BE49-F238E27FC236}">
                <a16:creationId xmlns:a16="http://schemas.microsoft.com/office/drawing/2014/main" id="{D85A10A5-468D-443A-BD04-6D07C8B59AED}"/>
              </a:ext>
            </a:extLst>
          </p:cNvPr>
          <p:cNvSpPr/>
          <p:nvPr/>
        </p:nvSpPr>
        <p:spPr bwMode="auto">
          <a:xfrm>
            <a:off x="3784951" y="1750562"/>
            <a:ext cx="770731" cy="183600"/>
          </a:xfrm>
          <a:prstGeom prst="roundRect">
            <a:avLst/>
          </a:prstGeom>
          <a:solidFill>
            <a:srgbClr val="DBF2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ops</a:t>
            </a:r>
            <a:endPar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114" name="圆角矩形 113">
            <a:extLst>
              <a:ext uri="{FF2B5EF4-FFF2-40B4-BE49-F238E27FC236}">
                <a16:creationId xmlns:a16="http://schemas.microsoft.com/office/drawing/2014/main" id="{04070950-5EC3-4409-967E-62B397419F04}"/>
              </a:ext>
            </a:extLst>
          </p:cNvPr>
          <p:cNvSpPr/>
          <p:nvPr/>
        </p:nvSpPr>
        <p:spPr bwMode="auto">
          <a:xfrm>
            <a:off x="2031237" y="3480024"/>
            <a:ext cx="1636692" cy="251015"/>
          </a:xfrm>
          <a:prstGeom prst="roundRect">
            <a:avLst/>
          </a:prstGeom>
          <a:solidFill>
            <a:srgbClr val="FFFFFF"/>
          </a:solidFill>
          <a:ln w="1905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GE (Ascend</a:t>
            </a: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加速</a:t>
            </a: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a:t>
            </a:r>
            <a:endPar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115" name="圆角矩形 114">
            <a:extLst>
              <a:ext uri="{FF2B5EF4-FFF2-40B4-BE49-F238E27FC236}">
                <a16:creationId xmlns:a16="http://schemas.microsoft.com/office/drawing/2014/main" id="{415C9406-064C-49FF-833F-BD880B14C608}"/>
              </a:ext>
            </a:extLst>
          </p:cNvPr>
          <p:cNvSpPr/>
          <p:nvPr/>
        </p:nvSpPr>
        <p:spPr bwMode="auto">
          <a:xfrm>
            <a:off x="3834181" y="3480024"/>
            <a:ext cx="1743222" cy="251015"/>
          </a:xfrm>
          <a:prstGeom prst="roundRect">
            <a:avLst/>
          </a:prstGeom>
          <a:solidFill>
            <a:srgbClr val="FFFFFF"/>
          </a:solidFill>
          <a:ln w="1905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AKG (</a:t>
            </a: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算子自动生成</a:t>
            </a: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a:t>
            </a:r>
            <a:endPar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116" name="矩形 115">
            <a:extLst>
              <a:ext uri="{FF2B5EF4-FFF2-40B4-BE49-F238E27FC236}">
                <a16:creationId xmlns:a16="http://schemas.microsoft.com/office/drawing/2014/main" id="{C27280B4-5D9E-41D6-8B50-64EBA0D61635}"/>
              </a:ext>
            </a:extLst>
          </p:cNvPr>
          <p:cNvSpPr/>
          <p:nvPr/>
        </p:nvSpPr>
        <p:spPr bwMode="auto">
          <a:xfrm>
            <a:off x="4806673" y="1476153"/>
            <a:ext cx="745712" cy="759253"/>
          </a:xfrm>
          <a:prstGeom prst="rect">
            <a:avLst/>
          </a:prstGeom>
          <a:solidFill>
            <a:srgbClr val="FFFFFF"/>
          </a:solidFill>
          <a:ln w="19050">
            <a:solidFill>
              <a:srgbClr val="FFFFFF">
                <a:lumMod val="50000"/>
              </a:srgbClr>
            </a:solidFill>
          </a:ln>
        </p:spPr>
        <p:txBody>
          <a:bodyPr lIns="0" rIns="0" anchor="t"/>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三方前端</a:t>
            </a:r>
          </a:p>
        </p:txBody>
      </p:sp>
      <p:sp>
        <p:nvSpPr>
          <p:cNvPr id="117" name="圆角矩形 116">
            <a:extLst>
              <a:ext uri="{FF2B5EF4-FFF2-40B4-BE49-F238E27FC236}">
                <a16:creationId xmlns:a16="http://schemas.microsoft.com/office/drawing/2014/main" id="{74EA207D-E02A-4153-9431-AED0E868C751}"/>
              </a:ext>
            </a:extLst>
          </p:cNvPr>
          <p:cNvSpPr/>
          <p:nvPr/>
        </p:nvSpPr>
        <p:spPr bwMode="auto">
          <a:xfrm>
            <a:off x="2031237" y="2009586"/>
            <a:ext cx="771537" cy="183600"/>
          </a:xfrm>
          <a:prstGeom prst="roundRect">
            <a:avLst/>
          </a:prstGeom>
          <a:solidFill>
            <a:srgbClr val="DBF2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infer</a:t>
            </a:r>
            <a:endPar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118" name="圆角矩形 117">
            <a:extLst>
              <a:ext uri="{FF2B5EF4-FFF2-40B4-BE49-F238E27FC236}">
                <a16:creationId xmlns:a16="http://schemas.microsoft.com/office/drawing/2014/main" id="{67E547A7-1BFC-4DA2-81EC-3A686DE241DF}"/>
              </a:ext>
            </a:extLst>
          </p:cNvPr>
          <p:cNvSpPr/>
          <p:nvPr/>
        </p:nvSpPr>
        <p:spPr bwMode="auto">
          <a:xfrm>
            <a:off x="3788986" y="2009586"/>
            <a:ext cx="771537" cy="183600"/>
          </a:xfrm>
          <a:prstGeom prst="roundRect">
            <a:avLst/>
          </a:prstGeom>
          <a:solidFill>
            <a:srgbClr val="DBF2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en-US" altLang="zh-CN" sz="800" b="0" i="0" u="none" strike="noStrike" kern="0" cap="none" spc="0" normalizeH="0" baseline="0" noProof="0" dirty="0" err="1">
                <a:ln>
                  <a:noFill/>
                </a:ln>
                <a:solidFill>
                  <a:srgbClr val="434343">
                    <a:lumMod val="50000"/>
                  </a:srgbClr>
                </a:solidFill>
                <a:effectLst/>
                <a:uLnTx/>
                <a:uFillTx/>
                <a:latin typeface="微软雅黑"/>
                <a:ea typeface="微软雅黑"/>
                <a:sym typeface="Helvetica Neue"/>
              </a:rPr>
              <a:t>numpy</a:t>
            </a:r>
            <a:endPar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119" name="矩形 118">
            <a:extLst>
              <a:ext uri="{FF2B5EF4-FFF2-40B4-BE49-F238E27FC236}">
                <a16:creationId xmlns:a16="http://schemas.microsoft.com/office/drawing/2014/main" id="{EA4035FC-012B-498B-903B-342D491B1BC5}"/>
              </a:ext>
            </a:extLst>
          </p:cNvPr>
          <p:cNvSpPr/>
          <p:nvPr/>
        </p:nvSpPr>
        <p:spPr bwMode="auto">
          <a:xfrm>
            <a:off x="1930356" y="3868174"/>
            <a:ext cx="3647047" cy="846177"/>
          </a:xfrm>
          <a:prstGeom prst="rect">
            <a:avLst/>
          </a:prstGeom>
          <a:solidFill>
            <a:srgbClr val="FFFFFF"/>
          </a:solidFill>
          <a:ln w="19050">
            <a:solidFill>
              <a:srgbClr val="FFFFFF">
                <a:lumMod val="50000"/>
              </a:srgbClr>
            </a:solidFill>
          </a:ln>
        </p:spPr>
        <p:txBody>
          <a:bodyPr lIns="0" rIns="0" anchor="t"/>
          <a:lstStyle/>
          <a:p>
            <a:pPr marL="0" marR="0" lvl="0" indent="0" algn="ctr" defTabSz="1828252" eaLnBrk="1" fontAlgn="auto" latinLnBrk="0" hangingPunct="0">
              <a:lnSpc>
                <a:spcPct val="150000"/>
              </a:lnSpc>
              <a:spcBef>
                <a:spcPts val="0"/>
              </a:spcBef>
              <a:spcAft>
                <a:spcPts val="0"/>
              </a:spcAft>
              <a:buClrTx/>
              <a:buSzTx/>
              <a:buFontTx/>
              <a:buNone/>
              <a:tabLst/>
              <a:defRPr/>
            </a:pPr>
            <a:r>
              <a:rPr lang="en-US" altLang="zh-CN" sz="1200" b="1" kern="0" dirty="0">
                <a:solidFill>
                  <a:srgbClr val="434343">
                    <a:lumMod val="50000"/>
                  </a:srgbClr>
                </a:solidFill>
                <a:latin typeface="微软雅黑"/>
                <a:ea typeface="微软雅黑"/>
                <a:sym typeface="Helvetica Neue"/>
              </a:rPr>
              <a:t>Runtime</a:t>
            </a:r>
            <a:endParaRPr kumimoji="0" lang="zh-CN" altLang="en-US" sz="12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120" name="圆角矩形 119">
            <a:extLst>
              <a:ext uri="{FF2B5EF4-FFF2-40B4-BE49-F238E27FC236}">
                <a16:creationId xmlns:a16="http://schemas.microsoft.com/office/drawing/2014/main" id="{94508254-F46A-4EF3-B925-5AD241E44252}"/>
              </a:ext>
            </a:extLst>
          </p:cNvPr>
          <p:cNvSpPr/>
          <p:nvPr/>
        </p:nvSpPr>
        <p:spPr bwMode="auto">
          <a:xfrm>
            <a:off x="2898006" y="2009586"/>
            <a:ext cx="770730" cy="183600"/>
          </a:xfrm>
          <a:prstGeom prst="roundRect">
            <a:avLst/>
          </a:prstGeom>
          <a:solidFill>
            <a:srgbClr val="DBF2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train </a:t>
            </a:r>
            <a:endPar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grpSp>
        <p:nvGrpSpPr>
          <p:cNvPr id="5" name="组合 4">
            <a:extLst>
              <a:ext uri="{FF2B5EF4-FFF2-40B4-BE49-F238E27FC236}">
                <a16:creationId xmlns:a16="http://schemas.microsoft.com/office/drawing/2014/main" id="{3ED52E89-C4DD-444E-B17C-29B96E620766}"/>
              </a:ext>
            </a:extLst>
          </p:cNvPr>
          <p:cNvGrpSpPr/>
          <p:nvPr/>
        </p:nvGrpSpPr>
        <p:grpSpPr>
          <a:xfrm>
            <a:off x="500268" y="3498827"/>
            <a:ext cx="1066110" cy="1344659"/>
            <a:chOff x="500268" y="3642843"/>
            <a:chExt cx="1066110" cy="1344659"/>
          </a:xfrm>
        </p:grpSpPr>
        <p:sp>
          <p:nvSpPr>
            <p:cNvPr id="80" name="矩形 79">
              <a:extLst>
                <a:ext uri="{FF2B5EF4-FFF2-40B4-BE49-F238E27FC236}">
                  <a16:creationId xmlns:a16="http://schemas.microsoft.com/office/drawing/2014/main" id="{6E24BCD8-78A9-4829-8535-20132F193CFF}"/>
                </a:ext>
              </a:extLst>
            </p:cNvPr>
            <p:cNvSpPr/>
            <p:nvPr/>
          </p:nvSpPr>
          <p:spPr bwMode="auto">
            <a:xfrm>
              <a:off x="500268" y="3642843"/>
              <a:ext cx="1066110" cy="1344659"/>
            </a:xfrm>
            <a:prstGeom prst="rect">
              <a:avLst/>
            </a:prstGeom>
            <a:noFill/>
            <a:ln w="19050">
              <a:solidFill>
                <a:srgbClr val="FFFFFF">
                  <a:lumMod val="50000"/>
                </a:srgbClr>
              </a:solidFill>
            </a:ln>
          </p:spPr>
          <p:txBody>
            <a:bodyPr lIns="0" rIns="0" anchor="t"/>
            <a:lstStyle/>
            <a:p>
              <a:pPr algn="ctr" defTabSz="1828252" fontAlgn="auto" hangingPunct="0">
                <a:spcBef>
                  <a:spcPts val="0"/>
                </a:spcBef>
                <a:spcAft>
                  <a:spcPts val="0"/>
                </a:spcAft>
                <a:defRPr/>
              </a:pPr>
              <a:r>
                <a:rPr lang="en-US" altLang="zh-CN" sz="1200" b="1" kern="0" dirty="0">
                  <a:solidFill>
                    <a:srgbClr val="434343">
                      <a:lumMod val="50000"/>
                    </a:srgbClr>
                  </a:solidFill>
                  <a:latin typeface="微软雅黑"/>
                  <a:ea typeface="微软雅黑"/>
                  <a:sym typeface="Helvetica Neue"/>
                </a:rPr>
                <a:t>Data</a:t>
              </a:r>
            </a:p>
          </p:txBody>
        </p:sp>
        <p:sp>
          <p:nvSpPr>
            <p:cNvPr id="4" name="矩形 3">
              <a:extLst>
                <a:ext uri="{FF2B5EF4-FFF2-40B4-BE49-F238E27FC236}">
                  <a16:creationId xmlns:a16="http://schemas.microsoft.com/office/drawing/2014/main" id="{75AF4DDF-1B41-4F47-AA6F-8A67939BFA15}"/>
                </a:ext>
              </a:extLst>
            </p:cNvPr>
            <p:cNvSpPr/>
            <p:nvPr/>
          </p:nvSpPr>
          <p:spPr>
            <a:xfrm>
              <a:off x="737326" y="4078886"/>
              <a:ext cx="618341" cy="624530"/>
            </a:xfrm>
            <a:prstGeom prst="rect">
              <a:avLst/>
            </a:prstGeom>
          </p:spPr>
          <p:txBody>
            <a:bodyPr wrap="square">
              <a:spAutoFit/>
            </a:bodyPr>
            <a:lstStyle/>
            <a:p>
              <a:pPr algn="ctr" defTabSz="1828252" fontAlgn="auto" hangingPunct="0">
                <a:lnSpc>
                  <a:spcPct val="150000"/>
                </a:lnSpc>
                <a:spcBef>
                  <a:spcPts val="0"/>
                </a:spcBef>
                <a:spcAft>
                  <a:spcPts val="0"/>
                </a:spcAft>
                <a:defRPr/>
              </a:pPr>
              <a:r>
                <a:rPr lang="zh-CN" altLang="en-US" sz="800" kern="0" dirty="0">
                  <a:solidFill>
                    <a:srgbClr val="434343">
                      <a:lumMod val="50000"/>
                    </a:srgbClr>
                  </a:solidFill>
                  <a:latin typeface="微软雅黑"/>
                  <a:ea typeface="微软雅黑"/>
                  <a:sym typeface="Helvetica Neue"/>
                </a:rPr>
                <a:t>可解释</a:t>
              </a:r>
              <a:endParaRPr lang="en-US" altLang="zh-CN" sz="800" kern="0" dirty="0">
                <a:solidFill>
                  <a:srgbClr val="434343">
                    <a:lumMod val="50000"/>
                  </a:srgbClr>
                </a:solidFill>
                <a:latin typeface="微软雅黑"/>
                <a:ea typeface="微软雅黑"/>
                <a:sym typeface="Helvetica Neue"/>
              </a:endParaRPr>
            </a:p>
            <a:p>
              <a:pPr algn="ctr" defTabSz="1828252" fontAlgn="auto" hangingPunct="0">
                <a:lnSpc>
                  <a:spcPct val="150000"/>
                </a:lnSpc>
                <a:spcBef>
                  <a:spcPts val="0"/>
                </a:spcBef>
                <a:spcAft>
                  <a:spcPts val="0"/>
                </a:spcAft>
                <a:defRPr/>
              </a:pPr>
              <a:r>
                <a:rPr lang="zh-CN" altLang="en-US" sz="800" kern="0" dirty="0">
                  <a:solidFill>
                    <a:srgbClr val="434343">
                      <a:lumMod val="50000"/>
                    </a:srgbClr>
                  </a:solidFill>
                  <a:latin typeface="微软雅黑"/>
                  <a:ea typeface="微软雅黑"/>
                  <a:sym typeface="Helvetica Neue"/>
                </a:rPr>
                <a:t>可视化</a:t>
              </a:r>
              <a:endParaRPr lang="en-US" altLang="zh-CN" sz="800" kern="0" dirty="0">
                <a:solidFill>
                  <a:srgbClr val="434343">
                    <a:lumMod val="50000"/>
                  </a:srgbClr>
                </a:solidFill>
                <a:latin typeface="微软雅黑"/>
                <a:ea typeface="微软雅黑"/>
                <a:sym typeface="Helvetica Neue"/>
              </a:endParaRPr>
            </a:p>
            <a:p>
              <a:pPr algn="ctr" defTabSz="1828252" fontAlgn="auto" hangingPunct="0">
                <a:lnSpc>
                  <a:spcPct val="150000"/>
                </a:lnSpc>
                <a:spcBef>
                  <a:spcPts val="0"/>
                </a:spcBef>
                <a:spcAft>
                  <a:spcPts val="0"/>
                </a:spcAft>
                <a:defRPr/>
              </a:pPr>
              <a:r>
                <a:rPr lang="zh-CN" altLang="en-US" sz="800" kern="0" dirty="0">
                  <a:solidFill>
                    <a:srgbClr val="434343">
                      <a:lumMod val="50000"/>
                    </a:srgbClr>
                  </a:solidFill>
                  <a:latin typeface="微软雅黑"/>
                  <a:ea typeface="微软雅黑"/>
                  <a:sym typeface="Helvetica Neue"/>
                </a:rPr>
                <a:t>数据增强</a:t>
              </a:r>
              <a:endParaRPr lang="en-US" altLang="zh-CN" sz="800" kern="0" dirty="0">
                <a:solidFill>
                  <a:srgbClr val="434343">
                    <a:lumMod val="50000"/>
                  </a:srgbClr>
                </a:solidFill>
                <a:latin typeface="微软雅黑"/>
                <a:ea typeface="微软雅黑"/>
                <a:sym typeface="Helvetica Neue"/>
              </a:endParaRPr>
            </a:p>
          </p:txBody>
        </p:sp>
      </p:grpSp>
      <p:grpSp>
        <p:nvGrpSpPr>
          <p:cNvPr id="7" name="组合 6">
            <a:extLst>
              <a:ext uri="{FF2B5EF4-FFF2-40B4-BE49-F238E27FC236}">
                <a16:creationId xmlns:a16="http://schemas.microsoft.com/office/drawing/2014/main" id="{B20EB9F7-A422-CB4E-B115-12F2C4ECCB20}"/>
              </a:ext>
            </a:extLst>
          </p:cNvPr>
          <p:cNvGrpSpPr/>
          <p:nvPr/>
        </p:nvGrpSpPr>
        <p:grpSpPr>
          <a:xfrm>
            <a:off x="500268" y="2065470"/>
            <a:ext cx="1066110" cy="1312728"/>
            <a:chOff x="500268" y="2209486"/>
            <a:chExt cx="1066110" cy="1312728"/>
          </a:xfrm>
        </p:grpSpPr>
        <p:sp>
          <p:nvSpPr>
            <p:cNvPr id="79" name="矩形 78">
              <a:extLst>
                <a:ext uri="{FF2B5EF4-FFF2-40B4-BE49-F238E27FC236}">
                  <a16:creationId xmlns:a16="http://schemas.microsoft.com/office/drawing/2014/main" id="{ED96FD15-F636-4F2A-B379-A02197AE4374}"/>
                </a:ext>
              </a:extLst>
            </p:cNvPr>
            <p:cNvSpPr/>
            <p:nvPr/>
          </p:nvSpPr>
          <p:spPr bwMode="auto">
            <a:xfrm>
              <a:off x="500268" y="2209486"/>
              <a:ext cx="1066110" cy="1312728"/>
            </a:xfrm>
            <a:prstGeom prst="rect">
              <a:avLst/>
            </a:prstGeom>
            <a:noFill/>
            <a:ln w="19050">
              <a:solidFill>
                <a:srgbClr val="FFFFFF">
                  <a:lumMod val="50000"/>
                </a:srgbClr>
              </a:solidFill>
            </a:ln>
          </p:spPr>
          <p:txBody>
            <a:bodyPr lIns="0" rIns="0" anchor="t"/>
            <a:lstStyle/>
            <a:p>
              <a:pPr algn="ctr" defTabSz="1828252" fontAlgn="auto" hangingPunct="0">
                <a:spcBef>
                  <a:spcPts val="0"/>
                </a:spcBef>
                <a:spcAft>
                  <a:spcPts val="0"/>
                </a:spcAft>
                <a:defRPr/>
              </a:pPr>
              <a:r>
                <a:rPr lang="zh-CN" altLang="en-US" sz="1200" b="1" kern="0" dirty="0">
                  <a:solidFill>
                    <a:srgbClr val="434343">
                      <a:lumMod val="50000"/>
                    </a:srgbClr>
                  </a:solidFill>
                  <a:latin typeface="微软雅黑"/>
                  <a:ea typeface="微软雅黑"/>
                  <a:sym typeface="Helvetica Neue"/>
                </a:rPr>
                <a:t>安全</a:t>
              </a:r>
              <a:endParaRPr lang="en-US" altLang="zh-CN" sz="1200" b="1" kern="0" dirty="0">
                <a:solidFill>
                  <a:srgbClr val="434343">
                    <a:lumMod val="50000"/>
                  </a:srgbClr>
                </a:solidFill>
                <a:latin typeface="微软雅黑"/>
                <a:ea typeface="微软雅黑"/>
                <a:sym typeface="Helvetica Neue"/>
              </a:endParaRPr>
            </a:p>
          </p:txBody>
        </p:sp>
        <p:sp>
          <p:nvSpPr>
            <p:cNvPr id="6" name="矩形 5">
              <a:extLst>
                <a:ext uri="{FF2B5EF4-FFF2-40B4-BE49-F238E27FC236}">
                  <a16:creationId xmlns:a16="http://schemas.microsoft.com/office/drawing/2014/main" id="{6838E162-D4B7-A540-8B08-A8CF2DE86E8A}"/>
                </a:ext>
              </a:extLst>
            </p:cNvPr>
            <p:cNvSpPr/>
            <p:nvPr/>
          </p:nvSpPr>
          <p:spPr>
            <a:xfrm>
              <a:off x="613315" y="2705429"/>
              <a:ext cx="808890" cy="624530"/>
            </a:xfrm>
            <a:prstGeom prst="rect">
              <a:avLst/>
            </a:prstGeom>
          </p:spPr>
          <p:txBody>
            <a:bodyPr wrap="square">
              <a:spAutoFit/>
            </a:bodyPr>
            <a:lstStyle/>
            <a:p>
              <a:pPr algn="ctr" defTabSz="1828252" fontAlgn="auto" hangingPunct="0">
                <a:lnSpc>
                  <a:spcPct val="150000"/>
                </a:lnSpc>
                <a:spcBef>
                  <a:spcPts val="0"/>
                </a:spcBef>
                <a:spcAft>
                  <a:spcPts val="0"/>
                </a:spcAft>
                <a:defRPr/>
              </a:pPr>
              <a:r>
                <a:rPr lang="zh-CN" altLang="en-US" sz="800" kern="0" dirty="0">
                  <a:solidFill>
                    <a:srgbClr val="434343">
                      <a:lumMod val="50000"/>
                    </a:srgbClr>
                  </a:solidFill>
                  <a:latin typeface="微软雅黑"/>
                  <a:ea typeface="微软雅黑"/>
                  <a:sym typeface="Helvetica Neue"/>
                </a:rPr>
                <a:t>差分隐私</a:t>
              </a:r>
              <a:endParaRPr lang="en-US" altLang="zh-CN" sz="800" kern="0" dirty="0">
                <a:solidFill>
                  <a:srgbClr val="434343">
                    <a:lumMod val="50000"/>
                  </a:srgbClr>
                </a:solidFill>
                <a:latin typeface="微软雅黑"/>
                <a:ea typeface="微软雅黑"/>
                <a:sym typeface="Helvetica Neue"/>
              </a:endParaRPr>
            </a:p>
            <a:p>
              <a:pPr algn="ctr" defTabSz="1828252" fontAlgn="auto" hangingPunct="0">
                <a:lnSpc>
                  <a:spcPct val="150000"/>
                </a:lnSpc>
                <a:spcBef>
                  <a:spcPts val="0"/>
                </a:spcBef>
                <a:spcAft>
                  <a:spcPts val="0"/>
                </a:spcAft>
                <a:defRPr/>
              </a:pPr>
              <a:r>
                <a:rPr lang="zh-CN" altLang="en-US" sz="800" kern="0" dirty="0">
                  <a:solidFill>
                    <a:srgbClr val="434343">
                      <a:lumMod val="50000"/>
                    </a:srgbClr>
                  </a:solidFill>
                  <a:latin typeface="微软雅黑"/>
                  <a:ea typeface="微软雅黑"/>
                  <a:sym typeface="Helvetica Neue"/>
                </a:rPr>
                <a:t>混淆加密</a:t>
              </a:r>
              <a:endParaRPr lang="en-US" altLang="zh-CN" sz="800" kern="0" dirty="0">
                <a:solidFill>
                  <a:srgbClr val="434343">
                    <a:lumMod val="50000"/>
                  </a:srgbClr>
                </a:solidFill>
                <a:latin typeface="微软雅黑"/>
                <a:ea typeface="微软雅黑"/>
                <a:sym typeface="Helvetica Neue"/>
              </a:endParaRPr>
            </a:p>
            <a:p>
              <a:pPr algn="ctr" defTabSz="1828252" fontAlgn="auto" hangingPunct="0">
                <a:lnSpc>
                  <a:spcPct val="150000"/>
                </a:lnSpc>
                <a:spcBef>
                  <a:spcPts val="0"/>
                </a:spcBef>
                <a:spcAft>
                  <a:spcPts val="0"/>
                </a:spcAft>
                <a:defRPr/>
              </a:pPr>
              <a:r>
                <a:rPr lang="zh-CN" altLang="en-US" sz="800" kern="0" dirty="0">
                  <a:solidFill>
                    <a:srgbClr val="434343">
                      <a:lumMod val="50000"/>
                    </a:srgbClr>
                  </a:solidFill>
                  <a:latin typeface="微软雅黑"/>
                  <a:ea typeface="微软雅黑"/>
                  <a:sym typeface="Helvetica Neue"/>
                </a:rPr>
                <a:t>对抗训练</a:t>
              </a:r>
              <a:endParaRPr lang="en-US" altLang="zh-CN" sz="800" kern="0" dirty="0">
                <a:solidFill>
                  <a:srgbClr val="434343">
                    <a:lumMod val="50000"/>
                  </a:srgbClr>
                </a:solidFill>
                <a:latin typeface="微软雅黑"/>
                <a:ea typeface="微软雅黑"/>
                <a:sym typeface="Helvetica Neue"/>
              </a:endParaRPr>
            </a:p>
          </p:txBody>
        </p:sp>
      </p:grpSp>
      <p:grpSp>
        <p:nvGrpSpPr>
          <p:cNvPr id="3" name="组合 2">
            <a:extLst>
              <a:ext uri="{FF2B5EF4-FFF2-40B4-BE49-F238E27FC236}">
                <a16:creationId xmlns:a16="http://schemas.microsoft.com/office/drawing/2014/main" id="{4840A9F0-E46C-AB45-8ED6-E90286441ECF}"/>
              </a:ext>
            </a:extLst>
          </p:cNvPr>
          <p:cNvGrpSpPr/>
          <p:nvPr/>
        </p:nvGrpSpPr>
        <p:grpSpPr>
          <a:xfrm>
            <a:off x="434087" y="5408055"/>
            <a:ext cx="11217154" cy="829257"/>
            <a:chOff x="434087" y="5102405"/>
            <a:chExt cx="11217154" cy="829257"/>
          </a:xfrm>
        </p:grpSpPr>
        <p:sp>
          <p:nvSpPr>
            <p:cNvPr id="74" name="矩形 73">
              <a:extLst>
                <a:ext uri="{FF2B5EF4-FFF2-40B4-BE49-F238E27FC236}">
                  <a16:creationId xmlns:a16="http://schemas.microsoft.com/office/drawing/2014/main" id="{6279B8C5-3452-4BE8-BEC0-1FFC75401E6E}"/>
                </a:ext>
              </a:extLst>
            </p:cNvPr>
            <p:cNvSpPr/>
            <p:nvPr/>
          </p:nvSpPr>
          <p:spPr bwMode="auto">
            <a:xfrm>
              <a:off x="500268" y="5109051"/>
              <a:ext cx="11150973" cy="759545"/>
            </a:xfrm>
            <a:prstGeom prst="rect">
              <a:avLst/>
            </a:prstGeom>
            <a:solidFill>
              <a:srgbClr val="FFFFFF">
                <a:lumMod val="95000"/>
                <a:alpha val="80000"/>
              </a:srgbClr>
            </a:solidFill>
            <a:ln w="19050">
              <a:noFill/>
            </a:ln>
          </p:spPr>
          <p:txBody>
            <a:bodyPr lIns="0" rIns="0" anchor="ctr"/>
            <a:lstStyle/>
            <a:p>
              <a:pPr algn="ctr" defTabSz="1828252" fontAlgn="auto" hangingPunct="0">
                <a:spcBef>
                  <a:spcPts val="0"/>
                </a:spcBef>
                <a:spcAft>
                  <a:spcPts val="0"/>
                </a:spcAft>
                <a:defRPr/>
              </a:pPr>
              <a:endParaRPr lang="en-US" altLang="zh-CN" sz="1100" kern="0" dirty="0">
                <a:solidFill>
                  <a:srgbClr val="434343">
                    <a:lumMod val="50000"/>
                  </a:srgbClr>
                </a:solidFill>
                <a:latin typeface="微软雅黑"/>
                <a:ea typeface="微软雅黑"/>
                <a:sym typeface="Helvetica Neue"/>
              </a:endParaRPr>
            </a:p>
          </p:txBody>
        </p:sp>
        <p:pic>
          <p:nvPicPr>
            <p:cNvPr id="121" name="SDC - 半罩球 X系列.331.png" descr="SDC - 半罩球 X系列.331.png">
              <a:extLst>
                <a:ext uri="{FF2B5EF4-FFF2-40B4-BE49-F238E27FC236}">
                  <a16:creationId xmlns:a16="http://schemas.microsoft.com/office/drawing/2014/main" id="{694F4A0F-9CA3-4706-90BB-8714A1E71E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23346" y="5371095"/>
              <a:ext cx="359136" cy="437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400000"/>
                  <a:headEnd/>
                  <a:tailEnd/>
                </a14:hiddenLine>
              </a:ext>
            </a:extLst>
          </p:spPr>
        </p:pic>
        <p:pic>
          <p:nvPicPr>
            <p:cNvPr id="122" name="Picture 2" descr="Picture 2">
              <a:extLst>
                <a:ext uri="{FF2B5EF4-FFF2-40B4-BE49-F238E27FC236}">
                  <a16:creationId xmlns:a16="http://schemas.microsoft.com/office/drawing/2014/main" id="{8BF19B4F-519B-41E7-8E4B-60C860B0F7F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43206" y="5389562"/>
              <a:ext cx="269554" cy="37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400000"/>
                  <a:headEnd/>
                  <a:tailEnd/>
                </a14:hiddenLine>
              </a:ext>
            </a:extLst>
          </p:spPr>
        </p:pic>
        <p:pic>
          <p:nvPicPr>
            <p:cNvPr id="123" name="图片 237">
              <a:extLst>
                <a:ext uri="{FF2B5EF4-FFF2-40B4-BE49-F238E27FC236}">
                  <a16:creationId xmlns:a16="http://schemas.microsoft.com/office/drawing/2014/main" id="{61619DC9-1153-48E4-9C7F-764E5A5D2B4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14005" y="5251665"/>
              <a:ext cx="788486" cy="61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124" name="图片 238">
              <a:extLst>
                <a:ext uri="{FF2B5EF4-FFF2-40B4-BE49-F238E27FC236}">
                  <a16:creationId xmlns:a16="http://schemas.microsoft.com/office/drawing/2014/main" id="{63CB24EA-922C-45B2-973B-C9DF97052D4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77901" y="5198686"/>
              <a:ext cx="880489" cy="686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125" name="图片 239">
              <a:extLst>
                <a:ext uri="{FF2B5EF4-FFF2-40B4-BE49-F238E27FC236}">
                  <a16:creationId xmlns:a16="http://schemas.microsoft.com/office/drawing/2014/main" id="{B1A2E6A6-7585-4E30-BBD2-F556E9B02C6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042597" y="5302570"/>
              <a:ext cx="751360" cy="586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126" name="图片 240">
              <a:extLst>
                <a:ext uri="{FF2B5EF4-FFF2-40B4-BE49-F238E27FC236}">
                  <a16:creationId xmlns:a16="http://schemas.microsoft.com/office/drawing/2014/main" id="{BA7B7409-8703-4367-AAB3-F21AFBBD2CD0}"/>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594325" y="5394155"/>
              <a:ext cx="652094" cy="508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128" name="图片 242">
              <a:extLst>
                <a:ext uri="{FF2B5EF4-FFF2-40B4-BE49-F238E27FC236}">
                  <a16:creationId xmlns:a16="http://schemas.microsoft.com/office/drawing/2014/main" id="{266C6C9D-DE67-4475-97B0-B778F72E04D2}"/>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341163" y="5372353"/>
              <a:ext cx="588337" cy="458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129" name="图片 243">
              <a:extLst>
                <a:ext uri="{FF2B5EF4-FFF2-40B4-BE49-F238E27FC236}">
                  <a16:creationId xmlns:a16="http://schemas.microsoft.com/office/drawing/2014/main" id="{8596DB4A-D0FD-4E0D-945F-C6763A05B0E8}"/>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031344" y="5345520"/>
              <a:ext cx="751361" cy="586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130" name="图片 244">
              <a:extLst>
                <a:ext uri="{FF2B5EF4-FFF2-40B4-BE49-F238E27FC236}">
                  <a16:creationId xmlns:a16="http://schemas.microsoft.com/office/drawing/2014/main" id="{32F853EC-06C6-4FC4-9B7B-4FF83EB7987B}"/>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585298" y="5281902"/>
              <a:ext cx="724729" cy="565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cxnSp>
          <p:nvCxnSpPr>
            <p:cNvPr id="132" name="直接连接符 246">
              <a:extLst>
                <a:ext uri="{FF2B5EF4-FFF2-40B4-BE49-F238E27FC236}">
                  <a16:creationId xmlns:a16="http://schemas.microsoft.com/office/drawing/2014/main" id="{5FBDE5A0-F3C2-4A27-9D5D-31F13E7E58EA}"/>
                </a:ext>
              </a:extLst>
            </p:cNvPr>
            <p:cNvCxnSpPr>
              <a:cxnSpLocks noChangeShapeType="1"/>
            </p:cNvCxnSpPr>
            <p:nvPr/>
          </p:nvCxnSpPr>
          <p:spPr bwMode="auto">
            <a:xfrm rot="5400000">
              <a:off x="8158006" y="5534612"/>
              <a:ext cx="60794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lgn="ctr">
                  <a:solidFill>
                    <a:srgbClr val="000000"/>
                  </a:solidFill>
                  <a:miter lim="800000"/>
                  <a:headEnd/>
                  <a:tailEnd/>
                </a14:hiddenLine>
              </a:ext>
            </a:extLst>
          </p:spPr>
        </p:cxnSp>
        <p:sp>
          <p:nvSpPr>
            <p:cNvPr id="133" name="文本框 132">
              <a:extLst>
                <a:ext uri="{FF2B5EF4-FFF2-40B4-BE49-F238E27FC236}">
                  <a16:creationId xmlns:a16="http://schemas.microsoft.com/office/drawing/2014/main" id="{8CC2B4FC-0485-4BC3-9118-43C7170D0089}"/>
                </a:ext>
              </a:extLst>
            </p:cNvPr>
            <p:cNvSpPr txBox="1"/>
            <p:nvPr/>
          </p:nvSpPr>
          <p:spPr>
            <a:xfrm>
              <a:off x="9569687" y="5102405"/>
              <a:ext cx="376436" cy="271564"/>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200" b="1" dirty="0">
                  <a:solidFill>
                    <a:srgbClr val="434343">
                      <a:lumMod val="50000"/>
                    </a:srgbClr>
                  </a:solidFill>
                  <a:latin typeface="Microsoft YaHei" panose="020B0503020204020204" pitchFamily="34" charset="-122"/>
                  <a:ea typeface="微软雅黑"/>
                  <a:cs typeface="Arial"/>
                  <a:sym typeface="Arial"/>
                </a:rPr>
                <a:t>端</a:t>
              </a:r>
            </a:p>
          </p:txBody>
        </p:sp>
        <p:sp>
          <p:nvSpPr>
            <p:cNvPr id="134" name="文本框 133">
              <a:extLst>
                <a:ext uri="{FF2B5EF4-FFF2-40B4-BE49-F238E27FC236}">
                  <a16:creationId xmlns:a16="http://schemas.microsoft.com/office/drawing/2014/main" id="{8CE02790-6B48-4864-A814-326917E2EC5D}"/>
                </a:ext>
              </a:extLst>
            </p:cNvPr>
            <p:cNvSpPr txBox="1"/>
            <p:nvPr/>
          </p:nvSpPr>
          <p:spPr>
            <a:xfrm>
              <a:off x="6463827" y="5102405"/>
              <a:ext cx="376436" cy="271564"/>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200" b="1" dirty="0">
                  <a:solidFill>
                    <a:srgbClr val="434343">
                      <a:lumMod val="50000"/>
                    </a:srgbClr>
                  </a:solidFill>
                  <a:latin typeface="Microsoft YaHei" panose="020B0503020204020204" pitchFamily="34" charset="-122"/>
                  <a:ea typeface="微软雅黑"/>
                  <a:cs typeface="Arial"/>
                  <a:sym typeface="Arial"/>
                </a:rPr>
                <a:t>边</a:t>
              </a:r>
            </a:p>
          </p:txBody>
        </p:sp>
        <p:sp>
          <p:nvSpPr>
            <p:cNvPr id="135" name="文本框 134">
              <a:extLst>
                <a:ext uri="{FF2B5EF4-FFF2-40B4-BE49-F238E27FC236}">
                  <a16:creationId xmlns:a16="http://schemas.microsoft.com/office/drawing/2014/main" id="{899D4D8D-523D-4D54-AD99-94E86DAD4C33}"/>
                </a:ext>
              </a:extLst>
            </p:cNvPr>
            <p:cNvSpPr txBox="1"/>
            <p:nvPr/>
          </p:nvSpPr>
          <p:spPr>
            <a:xfrm>
              <a:off x="3462995" y="5102405"/>
              <a:ext cx="376436" cy="271564"/>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200" b="1" dirty="0">
                  <a:solidFill>
                    <a:srgbClr val="434343">
                      <a:lumMod val="50000"/>
                    </a:srgbClr>
                  </a:solidFill>
                  <a:latin typeface="Microsoft YaHei" panose="020B0503020204020204" pitchFamily="34" charset="-122"/>
                  <a:ea typeface="微软雅黑"/>
                  <a:cs typeface="Arial"/>
                  <a:sym typeface="Arial"/>
                </a:rPr>
                <a:t>云</a:t>
              </a:r>
            </a:p>
          </p:txBody>
        </p:sp>
        <p:cxnSp>
          <p:nvCxnSpPr>
            <p:cNvPr id="136" name="直接连接符 250">
              <a:extLst>
                <a:ext uri="{FF2B5EF4-FFF2-40B4-BE49-F238E27FC236}">
                  <a16:creationId xmlns:a16="http://schemas.microsoft.com/office/drawing/2014/main" id="{DDA32C0D-6CB0-4C63-A368-D52266D30659}"/>
                </a:ext>
              </a:extLst>
            </p:cNvPr>
            <p:cNvCxnSpPr>
              <a:cxnSpLocks noChangeShapeType="1"/>
            </p:cNvCxnSpPr>
            <p:nvPr/>
          </p:nvCxnSpPr>
          <p:spPr bwMode="auto">
            <a:xfrm rot="5400000">
              <a:off x="1385048" y="5527065"/>
              <a:ext cx="60794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lgn="ctr">
                  <a:solidFill>
                    <a:srgbClr val="000000"/>
                  </a:solidFill>
                  <a:miter lim="800000"/>
                  <a:headEnd/>
                  <a:tailEnd/>
                </a14:hiddenLine>
              </a:ext>
            </a:extLst>
          </p:spPr>
        </p:cxnSp>
        <p:cxnSp>
          <p:nvCxnSpPr>
            <p:cNvPr id="138" name="直接连接符 137">
              <a:extLst>
                <a:ext uri="{FF2B5EF4-FFF2-40B4-BE49-F238E27FC236}">
                  <a16:creationId xmlns:a16="http://schemas.microsoft.com/office/drawing/2014/main" id="{5BB4D6C3-4430-42A8-8038-598B5D4A916E}"/>
                </a:ext>
              </a:extLst>
            </p:cNvPr>
            <p:cNvCxnSpPr/>
            <p:nvPr/>
          </p:nvCxnSpPr>
          <p:spPr>
            <a:xfrm rot="5400000">
              <a:off x="7594609" y="5504843"/>
              <a:ext cx="607944" cy="0"/>
            </a:xfrm>
            <a:prstGeom prst="line">
              <a:avLst/>
            </a:prstGeom>
            <a:noFill/>
            <a:ln w="38100" cap="flat" cmpd="sng" algn="ctr">
              <a:solidFill>
                <a:srgbClr val="434343">
                  <a:lumMod val="50000"/>
                </a:srgbClr>
              </a:solidFill>
              <a:prstDash val="sysDot"/>
              <a:miter lim="800000"/>
            </a:ln>
            <a:effectLst/>
          </p:spPr>
        </p:cxnSp>
        <p:sp>
          <p:nvSpPr>
            <p:cNvPr id="139" name="文本框 138">
              <a:extLst>
                <a:ext uri="{FF2B5EF4-FFF2-40B4-BE49-F238E27FC236}">
                  <a16:creationId xmlns:a16="http://schemas.microsoft.com/office/drawing/2014/main" id="{CF403A06-51D3-47DD-B95C-8D93BA4D5021}"/>
                </a:ext>
              </a:extLst>
            </p:cNvPr>
            <p:cNvSpPr txBox="1"/>
            <p:nvPr/>
          </p:nvSpPr>
          <p:spPr>
            <a:xfrm>
              <a:off x="434087" y="5281902"/>
              <a:ext cx="1343638" cy="461665"/>
            </a:xfrm>
            <a:prstGeom prst="rect">
              <a:avLst/>
            </a:prstGeom>
            <a:noFill/>
            <a:ln w="19050">
              <a:noFill/>
            </a:ln>
          </p:spPr>
          <p:txBody>
            <a:bodyPr wrap="none" anchor="ctr">
              <a:spAutoFit/>
            </a:bodyPr>
            <a:lstStyle/>
            <a:p>
              <a:pPr algn="ctr" defTabSz="1828068" fontAlgn="auto">
                <a:spcBef>
                  <a:spcPts val="0"/>
                </a:spcBef>
                <a:spcAft>
                  <a:spcPts val="0"/>
                </a:spcAft>
                <a:defRPr/>
              </a:pPr>
              <a:r>
                <a:rPr lang="zh-CN" altLang="en-US" sz="1200" b="1" dirty="0">
                  <a:solidFill>
                    <a:srgbClr val="434343">
                      <a:lumMod val="50000"/>
                    </a:srgbClr>
                  </a:solidFill>
                  <a:latin typeface="Microsoft YaHei" panose="020B0503020204020204" pitchFamily="34" charset="-122"/>
                  <a:ea typeface="微软雅黑"/>
                  <a:cs typeface="Arial"/>
                  <a:sym typeface="Arial"/>
                </a:rPr>
                <a:t>多样性硬件</a:t>
              </a:r>
              <a:endParaRPr lang="en-US" altLang="zh-CN" sz="1200" b="1" dirty="0">
                <a:solidFill>
                  <a:srgbClr val="434343">
                    <a:lumMod val="50000"/>
                  </a:srgbClr>
                </a:solidFill>
                <a:latin typeface="Microsoft YaHei" panose="020B0503020204020204" pitchFamily="34" charset="-122"/>
                <a:ea typeface="微软雅黑"/>
                <a:cs typeface="Arial"/>
                <a:sym typeface="Arial"/>
              </a:endParaRPr>
            </a:p>
            <a:p>
              <a:pPr algn="ctr" defTabSz="1828068" fontAlgn="auto">
                <a:spcBef>
                  <a:spcPts val="0"/>
                </a:spcBef>
                <a:spcAft>
                  <a:spcPts val="0"/>
                </a:spcAft>
                <a:defRPr/>
              </a:pPr>
              <a:r>
                <a:rPr lang="en-US" altLang="zh-CN" sz="1200" b="1" dirty="0">
                  <a:solidFill>
                    <a:srgbClr val="434343">
                      <a:lumMod val="50000"/>
                    </a:srgbClr>
                  </a:solidFill>
                  <a:latin typeface="Microsoft YaHei" panose="020B0503020204020204" pitchFamily="34" charset="-122"/>
                  <a:ea typeface="微软雅黑"/>
                  <a:cs typeface="Arial"/>
                  <a:sym typeface="Arial"/>
                </a:rPr>
                <a:t>NPU/GPU/CPU</a:t>
              </a:r>
              <a:endParaRPr lang="zh-CN" altLang="en-US" sz="1200" b="1" dirty="0">
                <a:solidFill>
                  <a:srgbClr val="434343">
                    <a:lumMod val="50000"/>
                  </a:srgbClr>
                </a:solidFill>
                <a:latin typeface="Microsoft YaHei" panose="020B0503020204020204" pitchFamily="34" charset="-122"/>
                <a:ea typeface="微软雅黑"/>
                <a:cs typeface="Arial"/>
                <a:sym typeface="Arial"/>
              </a:endParaRPr>
            </a:p>
          </p:txBody>
        </p:sp>
        <p:pic>
          <p:nvPicPr>
            <p:cNvPr id="140" name="Picture 6" descr="Reach HUAWEI E-Shop | HUAWEI FreeBuds Pro">
              <a:extLst>
                <a:ext uri="{FF2B5EF4-FFF2-40B4-BE49-F238E27FC236}">
                  <a16:creationId xmlns:a16="http://schemas.microsoft.com/office/drawing/2014/main" id="{23EBE82D-84F2-445C-A17D-D77D047892A8}"/>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12820" t="8946" r="16848" b="23366"/>
            <a:stretch/>
          </p:blipFill>
          <p:spPr bwMode="auto">
            <a:xfrm>
              <a:off x="9839951" y="5400426"/>
              <a:ext cx="376437" cy="362288"/>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2" descr="HUAWEI WATCH FIT – 华为官网">
              <a:extLst>
                <a:ext uri="{FF2B5EF4-FFF2-40B4-BE49-F238E27FC236}">
                  <a16:creationId xmlns:a16="http://schemas.microsoft.com/office/drawing/2014/main" id="{A0CE7019-1D6B-48D0-BF51-34246D4BA24E}"/>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431552" y="5370373"/>
              <a:ext cx="972000" cy="438621"/>
            </a:xfrm>
            <a:prstGeom prst="rect">
              <a:avLst/>
            </a:prstGeom>
            <a:noFill/>
            <a:extLst>
              <a:ext uri="{909E8E84-426E-40DD-AFC4-6F175D3DCCD1}">
                <a14:hiddenFill xmlns:a14="http://schemas.microsoft.com/office/drawing/2010/main">
                  <a:solidFill>
                    <a:srgbClr val="FFFFFF"/>
                  </a:solidFill>
                </a14:hiddenFill>
              </a:ext>
            </a:extLst>
          </p:spPr>
        </p:pic>
        <p:cxnSp>
          <p:nvCxnSpPr>
            <p:cNvPr id="142" name="直接连接符 137">
              <a:extLst>
                <a:ext uri="{FF2B5EF4-FFF2-40B4-BE49-F238E27FC236}">
                  <a16:creationId xmlns:a16="http://schemas.microsoft.com/office/drawing/2014/main" id="{EB822669-46EE-5C48-9B08-594D97307D76}"/>
                </a:ext>
              </a:extLst>
            </p:cNvPr>
            <p:cNvCxnSpPr/>
            <p:nvPr/>
          </p:nvCxnSpPr>
          <p:spPr>
            <a:xfrm rot="5400000">
              <a:off x="5146337" y="5504843"/>
              <a:ext cx="607944" cy="0"/>
            </a:xfrm>
            <a:prstGeom prst="line">
              <a:avLst/>
            </a:prstGeom>
            <a:noFill/>
            <a:ln w="38100" cap="flat" cmpd="sng" algn="ctr">
              <a:solidFill>
                <a:srgbClr val="434343">
                  <a:lumMod val="50000"/>
                </a:srgbClr>
              </a:solidFill>
              <a:prstDash val="sysDot"/>
              <a:miter lim="800000"/>
            </a:ln>
            <a:effectLst/>
          </p:spPr>
        </p:cxnSp>
        <p:pic>
          <p:nvPicPr>
            <p:cNvPr id="143" name="Picture 2" descr="Nvidia Geforce Rtx Logo, HD Png Download , Transparent Png Image - PNGitem">
              <a:extLst>
                <a:ext uri="{FF2B5EF4-FFF2-40B4-BE49-F238E27FC236}">
                  <a16:creationId xmlns:a16="http://schemas.microsoft.com/office/drawing/2014/main" id="{D6BDA155-2C73-EC4D-9901-C45DBF1C6CCA}"/>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406740" y="5413896"/>
              <a:ext cx="907247" cy="314372"/>
            </a:xfrm>
            <a:prstGeom prst="rect">
              <a:avLst/>
            </a:prstGeom>
            <a:noFill/>
            <a:extLst>
              <a:ext uri="{909E8E84-426E-40DD-AFC4-6F175D3DCCD1}">
                <a14:hiddenFill xmlns:a14="http://schemas.microsoft.com/office/drawing/2010/main">
                  <a:solidFill>
                    <a:srgbClr val="FFFFFF"/>
                  </a:solidFill>
                </a14:hiddenFill>
              </a:ext>
            </a:extLst>
          </p:spPr>
        </p:pic>
      </p:grpSp>
      <p:sp>
        <p:nvSpPr>
          <p:cNvPr id="144" name="圆角矩形 143">
            <a:extLst>
              <a:ext uri="{FF2B5EF4-FFF2-40B4-BE49-F238E27FC236}">
                <a16:creationId xmlns:a16="http://schemas.microsoft.com/office/drawing/2014/main" id="{8215C5EE-45B8-B642-80A4-3157089E5431}"/>
              </a:ext>
            </a:extLst>
          </p:cNvPr>
          <p:cNvSpPr/>
          <p:nvPr/>
        </p:nvSpPr>
        <p:spPr bwMode="auto">
          <a:xfrm>
            <a:off x="2105236" y="4371325"/>
            <a:ext cx="3273065" cy="240783"/>
          </a:xfrm>
          <a:prstGeom prst="roundRect">
            <a:avLst/>
          </a:prstGeom>
          <a:solidFill>
            <a:srgbClr val="DBF2FF"/>
          </a:solidFill>
          <a:ln w="12700">
            <a:noFill/>
          </a:ln>
        </p:spPr>
        <p:txBody>
          <a:bodyPr lIns="0" rIns="0" anchor="ctr"/>
          <a:lstStyle/>
          <a:p>
            <a:pPr algn="ctr" defTabSz="1828252" fontAlgn="auto" hangingPunct="0">
              <a:spcBef>
                <a:spcPts val="0"/>
              </a:spcBef>
              <a:spcAft>
                <a:spcPts val="0"/>
              </a:spcAft>
              <a:defRPr/>
            </a:pPr>
            <a:r>
              <a:rPr lang="zh-CN" altLang="en-US" sz="800" kern="0" dirty="0">
                <a:solidFill>
                  <a:srgbClr val="434343">
                    <a:lumMod val="50000"/>
                  </a:srgbClr>
                </a:solidFill>
                <a:latin typeface="微软雅黑"/>
                <a:ea typeface="微软雅黑"/>
                <a:sym typeface="Helvetica Neue"/>
              </a:rPr>
              <a:t>分布式</a:t>
            </a:r>
            <a:r>
              <a:rPr lang="en-US" altLang="zh-CN" sz="800" kern="0" dirty="0">
                <a:solidFill>
                  <a:srgbClr val="434343">
                    <a:lumMod val="50000"/>
                  </a:srgbClr>
                </a:solidFill>
                <a:latin typeface="微软雅黑"/>
                <a:ea typeface="微软雅黑"/>
                <a:sym typeface="Helvetica Neue"/>
              </a:rPr>
              <a:t>DAG</a:t>
            </a:r>
            <a:r>
              <a:rPr lang="zh-CN" altLang="en-US" sz="800" kern="0" dirty="0">
                <a:solidFill>
                  <a:srgbClr val="434343">
                    <a:lumMod val="50000"/>
                  </a:srgbClr>
                </a:solidFill>
                <a:latin typeface="微软雅黑"/>
                <a:ea typeface="微软雅黑"/>
                <a:sym typeface="Helvetica Neue"/>
              </a:rPr>
              <a:t>并行执行</a:t>
            </a: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 </a:t>
            </a:r>
            <a:endPar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145" name="圆角矩形 144">
            <a:extLst>
              <a:ext uri="{FF2B5EF4-FFF2-40B4-BE49-F238E27FC236}">
                <a16:creationId xmlns:a16="http://schemas.microsoft.com/office/drawing/2014/main" id="{DF8280F9-A7F0-A643-B513-CFA7578C78FF}"/>
              </a:ext>
            </a:extLst>
          </p:cNvPr>
          <p:cNvSpPr/>
          <p:nvPr/>
        </p:nvSpPr>
        <p:spPr bwMode="auto">
          <a:xfrm>
            <a:off x="4880114" y="2009586"/>
            <a:ext cx="596653" cy="183600"/>
          </a:xfrm>
          <a:prstGeom prst="roundRect">
            <a:avLst/>
          </a:prstGeom>
          <a:solidFill>
            <a:srgbClr val="DBF2FF"/>
          </a:solidFill>
          <a:ln w="12700">
            <a:noFill/>
          </a:ln>
        </p:spPr>
        <p:txBody>
          <a:bodyPr lIns="0" rIns="0" anchor="ctr"/>
          <a:lstStyle/>
          <a:p>
            <a:pPr algn="ctr" defTabSz="1828252" fontAlgn="auto" hangingPunct="0">
              <a:spcBef>
                <a:spcPts val="0"/>
              </a:spcBef>
              <a:spcAft>
                <a:spcPts val="0"/>
              </a:spcAft>
              <a:defRPr/>
            </a:pPr>
            <a:r>
              <a:rPr lang="en-US" altLang="zh-CN" sz="800" kern="0" dirty="0">
                <a:solidFill>
                  <a:srgbClr val="434343">
                    <a:lumMod val="50000"/>
                  </a:srgbClr>
                </a:solidFill>
                <a:latin typeface="微软雅黑"/>
                <a:ea typeface="微软雅黑"/>
                <a:sym typeface="Helvetica Neue"/>
              </a:rPr>
              <a:t>Julia</a:t>
            </a:r>
            <a:endParaRPr lang="zh-CN" altLang="en-US" sz="800" kern="0" dirty="0">
              <a:solidFill>
                <a:srgbClr val="434343">
                  <a:lumMod val="50000"/>
                </a:srgbClr>
              </a:solidFill>
              <a:latin typeface="微软雅黑"/>
              <a:ea typeface="微软雅黑"/>
              <a:sym typeface="Helvetica Neue"/>
            </a:endParaRPr>
          </a:p>
        </p:txBody>
      </p:sp>
      <p:sp>
        <p:nvSpPr>
          <p:cNvPr id="146" name="圆角矩形 145">
            <a:extLst>
              <a:ext uri="{FF2B5EF4-FFF2-40B4-BE49-F238E27FC236}">
                <a16:creationId xmlns:a16="http://schemas.microsoft.com/office/drawing/2014/main" id="{A5E4F64A-40F7-F442-9A55-7B0B060598C3}"/>
              </a:ext>
            </a:extLst>
          </p:cNvPr>
          <p:cNvSpPr/>
          <p:nvPr/>
        </p:nvSpPr>
        <p:spPr bwMode="auto">
          <a:xfrm>
            <a:off x="4881951" y="1750562"/>
            <a:ext cx="596653" cy="183600"/>
          </a:xfrm>
          <a:prstGeom prst="roundRect">
            <a:avLst/>
          </a:prstGeom>
          <a:solidFill>
            <a:srgbClr val="DBF2FF"/>
          </a:solidFill>
          <a:ln w="12700">
            <a:noFill/>
          </a:ln>
        </p:spPr>
        <p:txBody>
          <a:bodyPr lIns="0" rIns="0" anchor="ctr"/>
          <a:lstStyle/>
          <a:p>
            <a:pPr algn="ctr" defTabSz="1828252" fontAlgn="auto" hangingPunct="0">
              <a:spcBef>
                <a:spcPts val="0"/>
              </a:spcBef>
              <a:spcAft>
                <a:spcPts val="0"/>
              </a:spcAft>
              <a:defRPr/>
            </a:pPr>
            <a:r>
              <a:rPr lang="zh-CN" altLang="en-US" sz="800" kern="0" dirty="0">
                <a:solidFill>
                  <a:srgbClr val="434343">
                    <a:lumMod val="50000"/>
                  </a:srgbClr>
                </a:solidFill>
                <a:latin typeface="微软雅黑"/>
                <a:ea typeface="微软雅黑"/>
                <a:sym typeface="Helvetica Neue"/>
              </a:rPr>
              <a:t>仓颉</a:t>
            </a:r>
          </a:p>
        </p:txBody>
      </p:sp>
    </p:spTree>
    <p:extLst>
      <p:ext uri="{BB962C8B-B14F-4D97-AF65-F5344CB8AC3E}">
        <p14:creationId xmlns:p14="http://schemas.microsoft.com/office/powerpoint/2010/main" val="4184927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矩形 152">
            <a:extLst>
              <a:ext uri="{FF2B5EF4-FFF2-40B4-BE49-F238E27FC236}">
                <a16:creationId xmlns:a16="http://schemas.microsoft.com/office/drawing/2014/main" id="{79E6DE86-5DFD-C84B-B7B7-68F57B626B5C}"/>
              </a:ext>
            </a:extLst>
          </p:cNvPr>
          <p:cNvSpPr/>
          <p:nvPr/>
        </p:nvSpPr>
        <p:spPr>
          <a:xfrm>
            <a:off x="649242" y="4881533"/>
            <a:ext cx="7282437" cy="470279"/>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54" name="圆角矩形 153">
            <a:extLst>
              <a:ext uri="{FF2B5EF4-FFF2-40B4-BE49-F238E27FC236}">
                <a16:creationId xmlns:a16="http://schemas.microsoft.com/office/drawing/2014/main" id="{EC39C85B-409D-E442-A84F-FB56EA19D430}"/>
              </a:ext>
            </a:extLst>
          </p:cNvPr>
          <p:cNvSpPr/>
          <p:nvPr/>
        </p:nvSpPr>
        <p:spPr>
          <a:xfrm>
            <a:off x="841797" y="4976365"/>
            <a:ext cx="99565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rPr>
              <a:t>CANN</a:t>
            </a:r>
            <a:r>
              <a:rPr lang="en-US" altLang="zh-CN" sz="1000" b="1" kern="0" dirty="0">
                <a:solidFill>
                  <a:srgbClr val="1D1D1A"/>
                </a:solidFill>
                <a:latin typeface="微软雅黑"/>
                <a:ea typeface="微软雅黑"/>
              </a:rPr>
              <a:t>(NPU)</a:t>
            </a:r>
            <a:endParaRPr kumimoji="0" lang="en-US" altLang="zh-CN" sz="1000" b="1" i="0" u="none" strike="noStrike" kern="0" cap="none" spc="0" normalizeH="0" baseline="0" noProof="0" dirty="0">
              <a:ln>
                <a:noFill/>
              </a:ln>
              <a:solidFill>
                <a:srgbClr val="1D1D1A"/>
              </a:solidFill>
              <a:effectLst/>
              <a:uLnTx/>
              <a:uFillTx/>
              <a:latin typeface="微软雅黑"/>
              <a:ea typeface="微软雅黑"/>
            </a:endParaRPr>
          </a:p>
        </p:txBody>
      </p:sp>
      <p:sp>
        <p:nvSpPr>
          <p:cNvPr id="155" name="圆角矩形 154">
            <a:extLst>
              <a:ext uri="{FF2B5EF4-FFF2-40B4-BE49-F238E27FC236}">
                <a16:creationId xmlns:a16="http://schemas.microsoft.com/office/drawing/2014/main" id="{2EAE41D8-F2EC-A74A-80EA-61172113F904}"/>
              </a:ext>
            </a:extLst>
          </p:cNvPr>
          <p:cNvSpPr/>
          <p:nvPr/>
        </p:nvSpPr>
        <p:spPr>
          <a:xfrm>
            <a:off x="3117387" y="4976365"/>
            <a:ext cx="99565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Eigen(CPU)</a:t>
            </a:r>
          </a:p>
        </p:txBody>
      </p:sp>
      <p:sp>
        <p:nvSpPr>
          <p:cNvPr id="156" name="圆角矩形 155">
            <a:extLst>
              <a:ext uri="{FF2B5EF4-FFF2-40B4-BE49-F238E27FC236}">
                <a16:creationId xmlns:a16="http://schemas.microsoft.com/office/drawing/2014/main" id="{4BCD1CDD-F7AC-1F46-A7F1-C10C018A0D75}"/>
              </a:ext>
            </a:extLst>
          </p:cNvPr>
          <p:cNvSpPr/>
          <p:nvPr/>
        </p:nvSpPr>
        <p:spPr>
          <a:xfrm>
            <a:off x="1979592" y="4976365"/>
            <a:ext cx="99565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CUDA(GPU)</a:t>
            </a:r>
          </a:p>
        </p:txBody>
      </p:sp>
      <p:sp>
        <p:nvSpPr>
          <p:cNvPr id="157" name="圆角矩形 156">
            <a:extLst>
              <a:ext uri="{FF2B5EF4-FFF2-40B4-BE49-F238E27FC236}">
                <a16:creationId xmlns:a16="http://schemas.microsoft.com/office/drawing/2014/main" id="{4527F8D3-0135-BB42-BBFA-40143CA21238}"/>
              </a:ext>
            </a:extLst>
          </p:cNvPr>
          <p:cNvSpPr/>
          <p:nvPr/>
        </p:nvSpPr>
        <p:spPr>
          <a:xfrm>
            <a:off x="5392977" y="4976365"/>
            <a:ext cx="1141756"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oneDNN(CPU)</a:t>
            </a:r>
          </a:p>
        </p:txBody>
      </p:sp>
      <p:sp>
        <p:nvSpPr>
          <p:cNvPr id="158" name="圆角矩形 157">
            <a:extLst>
              <a:ext uri="{FF2B5EF4-FFF2-40B4-BE49-F238E27FC236}">
                <a16:creationId xmlns:a16="http://schemas.microsoft.com/office/drawing/2014/main" id="{0F98116D-8871-8844-8418-E7329216387D}"/>
              </a:ext>
            </a:extLst>
          </p:cNvPr>
          <p:cNvSpPr/>
          <p:nvPr/>
        </p:nvSpPr>
        <p:spPr>
          <a:xfrm>
            <a:off x="6676868" y="4976365"/>
            <a:ext cx="1141756"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OpenGL/CL</a:t>
            </a:r>
          </a:p>
        </p:txBody>
      </p:sp>
      <p:sp>
        <p:nvSpPr>
          <p:cNvPr id="159" name="圆角矩形 158">
            <a:extLst>
              <a:ext uri="{FF2B5EF4-FFF2-40B4-BE49-F238E27FC236}">
                <a16:creationId xmlns:a16="http://schemas.microsoft.com/office/drawing/2014/main" id="{7F3CF586-9057-5345-8984-AFF1812726A2}"/>
              </a:ext>
            </a:extLst>
          </p:cNvPr>
          <p:cNvSpPr/>
          <p:nvPr/>
        </p:nvSpPr>
        <p:spPr>
          <a:xfrm>
            <a:off x="4255182" y="4976365"/>
            <a:ext cx="99565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Neon(ARM)</a:t>
            </a:r>
          </a:p>
        </p:txBody>
      </p:sp>
      <p:sp>
        <p:nvSpPr>
          <p:cNvPr id="76" name="矩形 75">
            <a:extLst>
              <a:ext uri="{FF2B5EF4-FFF2-40B4-BE49-F238E27FC236}">
                <a16:creationId xmlns:a16="http://schemas.microsoft.com/office/drawing/2014/main" id="{68D0A133-1F64-4176-A58E-F3FBAB1E3AD6}"/>
              </a:ext>
            </a:extLst>
          </p:cNvPr>
          <p:cNvSpPr/>
          <p:nvPr/>
        </p:nvSpPr>
        <p:spPr bwMode="auto">
          <a:xfrm>
            <a:off x="1930833" y="979613"/>
            <a:ext cx="3933550" cy="3817539"/>
          </a:xfrm>
          <a:prstGeom prst="rect">
            <a:avLst/>
          </a:prstGeom>
          <a:solidFill>
            <a:srgbClr val="CCECFF">
              <a:alpha val="69804"/>
            </a:srgbClr>
          </a:solidFill>
          <a:ln w="19050" cap="flat" cmpd="sng" algn="ctr">
            <a:noFill/>
            <a:prstDash val="dash"/>
            <a:round/>
            <a:headEnd type="none" w="med" len="med"/>
            <a:tailEnd type="none" w="med" len="med"/>
          </a:ln>
          <a:effectLst/>
        </p:spPr>
        <p:txBody>
          <a:bodyPr lIns="0" tIns="91376" rIns="0" bIns="91376"/>
          <a:lstStyle/>
          <a:p>
            <a:pPr algn="ctr" defTabSz="1754898" eaLnBrk="0" fontAlgn="auto" hangingPunct="0">
              <a:spcBef>
                <a:spcPts val="0"/>
              </a:spcBef>
              <a:spcAft>
                <a:spcPts val="0"/>
              </a:spcAft>
              <a:defRPr/>
            </a:pPr>
            <a:r>
              <a:rPr lang="en-US" altLang="zh-CN" sz="1400" b="1" kern="0" dirty="0">
                <a:solidFill>
                  <a:srgbClr val="434343">
                    <a:lumMod val="50000"/>
                  </a:srgbClr>
                </a:solidFill>
                <a:latin typeface="微软雅黑"/>
                <a:ea typeface="微软雅黑"/>
                <a:sym typeface="Helvetica Neue"/>
              </a:rPr>
              <a:t>MindSpore</a:t>
            </a:r>
            <a:r>
              <a:rPr lang="zh-CN" altLang="en-US" sz="1400" b="1" kern="0" dirty="0">
                <a:solidFill>
                  <a:srgbClr val="434343">
                    <a:lumMod val="50000"/>
                  </a:srgbClr>
                </a:solidFill>
                <a:latin typeface="微软雅黑"/>
                <a:ea typeface="微软雅黑"/>
                <a:sym typeface="Helvetica Neue"/>
              </a:rPr>
              <a:t> 云测训练</a:t>
            </a:r>
            <a:endParaRPr lang="en-US" altLang="zh-CN" sz="1400" b="1" kern="0" dirty="0">
              <a:solidFill>
                <a:srgbClr val="434343">
                  <a:lumMod val="50000"/>
                </a:srgbClr>
              </a:solidFill>
              <a:latin typeface="微软雅黑"/>
              <a:ea typeface="微软雅黑"/>
              <a:sym typeface="Helvetica Neue"/>
            </a:endParaRPr>
          </a:p>
        </p:txBody>
      </p:sp>
      <p:sp>
        <p:nvSpPr>
          <p:cNvPr id="77" name="矩形 76">
            <a:extLst>
              <a:ext uri="{FF2B5EF4-FFF2-40B4-BE49-F238E27FC236}">
                <a16:creationId xmlns:a16="http://schemas.microsoft.com/office/drawing/2014/main" id="{F23E6880-12B8-4579-89D0-C5E4EC2A752C}"/>
              </a:ext>
            </a:extLst>
          </p:cNvPr>
          <p:cNvSpPr/>
          <p:nvPr/>
        </p:nvSpPr>
        <p:spPr bwMode="auto">
          <a:xfrm>
            <a:off x="2015544" y="2264126"/>
            <a:ext cx="9670878" cy="1476462"/>
          </a:xfrm>
          <a:prstGeom prst="rect">
            <a:avLst/>
          </a:prstGeom>
          <a:noFill/>
          <a:ln w="28575">
            <a:solidFill>
              <a:schemeClr val="tx1">
                <a:lumMod val="65000"/>
                <a:lumOff val="35000"/>
              </a:schemeClr>
            </a:solidFill>
            <a:prstDash val="sysDash"/>
          </a:ln>
        </p:spPr>
        <p:txBody>
          <a:bodyPr lIns="0" rIns="0"/>
          <a:lstStyle/>
          <a:p>
            <a:pPr algn="ctr" defTabSz="1828252" fontAlgn="auto" hangingPunct="0">
              <a:spcBef>
                <a:spcPts val="0"/>
              </a:spcBef>
              <a:spcAft>
                <a:spcPts val="0"/>
              </a:spcAft>
              <a:defRPr/>
            </a:pPr>
            <a:r>
              <a:rPr lang="en-US" altLang="zh-CN" sz="1200" b="1" kern="0" dirty="0">
                <a:solidFill>
                  <a:srgbClr val="434343">
                    <a:lumMod val="50000"/>
                  </a:srgbClr>
                </a:solidFill>
                <a:latin typeface="微软雅黑"/>
                <a:ea typeface="微软雅黑"/>
                <a:sym typeface="Helvetica Neue"/>
              </a:rPr>
              <a:t>Compiler</a:t>
            </a:r>
            <a:r>
              <a:rPr lang="zh-CN" altLang="en-US" sz="1200" b="1" kern="0" dirty="0">
                <a:solidFill>
                  <a:srgbClr val="434343">
                    <a:lumMod val="50000"/>
                  </a:srgbClr>
                </a:solidFill>
                <a:latin typeface="微软雅黑"/>
                <a:ea typeface="微软雅黑"/>
                <a:sym typeface="Helvetica Neue"/>
              </a:rPr>
              <a:t> 编译层</a:t>
            </a:r>
            <a:r>
              <a:rPr lang="en-US" altLang="zh-CN" sz="1200" kern="0" dirty="0">
                <a:solidFill>
                  <a:srgbClr val="434343">
                    <a:lumMod val="50000"/>
                  </a:srgbClr>
                </a:solidFill>
                <a:latin typeface="微软雅黑"/>
                <a:ea typeface="微软雅黑"/>
                <a:sym typeface="Helvetica Neue"/>
              </a:rPr>
              <a:t>                               </a:t>
            </a:r>
          </a:p>
        </p:txBody>
      </p:sp>
      <p:sp>
        <p:nvSpPr>
          <p:cNvPr id="78" name="矩形 77">
            <a:extLst>
              <a:ext uri="{FF2B5EF4-FFF2-40B4-BE49-F238E27FC236}">
                <a16:creationId xmlns:a16="http://schemas.microsoft.com/office/drawing/2014/main" id="{63B21F3B-DBCE-418D-8C06-96C62087F1F0}"/>
              </a:ext>
            </a:extLst>
          </p:cNvPr>
          <p:cNvSpPr/>
          <p:nvPr/>
        </p:nvSpPr>
        <p:spPr bwMode="auto">
          <a:xfrm>
            <a:off x="716749" y="1044348"/>
            <a:ext cx="1066110" cy="854160"/>
          </a:xfrm>
          <a:prstGeom prst="rect">
            <a:avLst/>
          </a:prstGeom>
          <a:noFill/>
          <a:ln w="19050">
            <a:solidFill>
              <a:srgbClr val="FFFFFF">
                <a:lumMod val="50000"/>
              </a:srgbClr>
            </a:solidFill>
          </a:ln>
        </p:spPr>
        <p:txBody>
          <a:bodyPr lIns="0" rIns="0" anchor="ctr"/>
          <a:lstStyle/>
          <a:p>
            <a:pPr algn="ctr" defTabSz="1828252" fontAlgn="auto" hangingPunct="0">
              <a:lnSpc>
                <a:spcPct val="150000"/>
              </a:lnSpc>
              <a:spcBef>
                <a:spcPts val="0"/>
              </a:spcBef>
              <a:spcAft>
                <a:spcPts val="0"/>
              </a:spcAft>
              <a:defRPr/>
            </a:pPr>
            <a:r>
              <a:rPr lang="en-US" altLang="zh-CN" sz="1200" b="1" kern="0" dirty="0" err="1">
                <a:solidFill>
                  <a:srgbClr val="434343">
                    <a:lumMod val="50000"/>
                  </a:srgbClr>
                </a:solidFill>
                <a:latin typeface="微软雅黑"/>
                <a:ea typeface="微软雅黑"/>
                <a:sym typeface="Helvetica Neue"/>
              </a:rPr>
              <a:t>ModelZoo</a:t>
            </a:r>
            <a:endParaRPr lang="en-US" altLang="zh-CN" sz="1200" b="1" kern="0" dirty="0">
              <a:solidFill>
                <a:srgbClr val="434343">
                  <a:lumMod val="50000"/>
                </a:srgbClr>
              </a:solidFill>
              <a:latin typeface="微软雅黑"/>
              <a:ea typeface="微软雅黑"/>
              <a:sym typeface="Helvetica Neue"/>
            </a:endParaRPr>
          </a:p>
          <a:p>
            <a:pPr algn="ctr" defTabSz="1828252" fontAlgn="auto" hangingPunct="0">
              <a:lnSpc>
                <a:spcPct val="150000"/>
              </a:lnSpc>
              <a:spcBef>
                <a:spcPts val="0"/>
              </a:spcBef>
              <a:spcAft>
                <a:spcPts val="0"/>
              </a:spcAft>
              <a:defRPr/>
            </a:pPr>
            <a:r>
              <a:rPr lang="en-US" altLang="zh-CN" sz="1200" b="1" kern="0" dirty="0" err="1">
                <a:solidFill>
                  <a:srgbClr val="434343">
                    <a:lumMod val="50000"/>
                  </a:srgbClr>
                </a:solidFill>
                <a:latin typeface="微软雅黑"/>
                <a:ea typeface="微软雅黑"/>
                <a:sym typeface="Helvetica Neue"/>
              </a:rPr>
              <a:t>ModelHub</a:t>
            </a:r>
            <a:endParaRPr lang="zh-CN" altLang="en-US" sz="1200" b="1" kern="0" dirty="0">
              <a:solidFill>
                <a:srgbClr val="434343">
                  <a:lumMod val="50000"/>
                </a:srgbClr>
              </a:solidFill>
              <a:latin typeface="微软雅黑"/>
              <a:ea typeface="微软雅黑"/>
              <a:sym typeface="Helvetica Neue"/>
            </a:endParaRPr>
          </a:p>
        </p:txBody>
      </p:sp>
      <p:grpSp>
        <p:nvGrpSpPr>
          <p:cNvPr id="9" name="组合 8">
            <a:extLst>
              <a:ext uri="{FF2B5EF4-FFF2-40B4-BE49-F238E27FC236}">
                <a16:creationId xmlns:a16="http://schemas.microsoft.com/office/drawing/2014/main" id="{22DDA2FE-EDA8-AC46-8316-E8A2B3E506F5}"/>
              </a:ext>
            </a:extLst>
          </p:cNvPr>
          <p:cNvGrpSpPr/>
          <p:nvPr/>
        </p:nvGrpSpPr>
        <p:grpSpPr>
          <a:xfrm>
            <a:off x="6029051" y="979613"/>
            <a:ext cx="5771164" cy="3817539"/>
            <a:chOff x="5880077" y="1169963"/>
            <a:chExt cx="5771164" cy="3817539"/>
          </a:xfrm>
        </p:grpSpPr>
        <p:sp>
          <p:nvSpPr>
            <p:cNvPr id="75" name="矩形 74">
              <a:extLst>
                <a:ext uri="{FF2B5EF4-FFF2-40B4-BE49-F238E27FC236}">
                  <a16:creationId xmlns:a16="http://schemas.microsoft.com/office/drawing/2014/main" id="{D912D475-23A9-4BEE-A5A7-02F7ADA959D6}"/>
                </a:ext>
              </a:extLst>
            </p:cNvPr>
            <p:cNvSpPr/>
            <p:nvPr/>
          </p:nvSpPr>
          <p:spPr bwMode="auto">
            <a:xfrm>
              <a:off x="5880077" y="1169963"/>
              <a:ext cx="5771164" cy="3817539"/>
            </a:xfrm>
            <a:prstGeom prst="rect">
              <a:avLst/>
            </a:prstGeom>
            <a:solidFill>
              <a:srgbClr val="FFC000">
                <a:alpha val="20000"/>
              </a:srgbClr>
            </a:solidFill>
            <a:ln w="19050" cap="flat" cmpd="sng" algn="ctr">
              <a:noFill/>
              <a:prstDash val="dash"/>
              <a:round/>
              <a:headEnd type="none" w="med" len="med"/>
              <a:tailEnd type="none" w="med" len="med"/>
            </a:ln>
            <a:effectLst/>
          </p:spPr>
          <p:txBody>
            <a:bodyPr lIns="0" tIns="91376" rIns="0" bIns="91376"/>
            <a:lstStyle/>
            <a:p>
              <a:pPr algn="ctr" defTabSz="1754898" eaLnBrk="0" fontAlgn="auto" hangingPunct="0">
                <a:spcBef>
                  <a:spcPts val="0"/>
                </a:spcBef>
                <a:spcAft>
                  <a:spcPts val="0"/>
                </a:spcAft>
                <a:defRPr/>
              </a:pPr>
              <a:r>
                <a:rPr lang="en-US" altLang="zh-CN" sz="1400" b="1" kern="0" dirty="0">
                  <a:solidFill>
                    <a:srgbClr val="434343">
                      <a:lumMod val="50000"/>
                    </a:srgbClr>
                  </a:solidFill>
                  <a:latin typeface="微软雅黑"/>
                  <a:ea typeface="微软雅黑"/>
                  <a:sym typeface="Helvetica Neue"/>
                </a:rPr>
                <a:t>MindSpore</a:t>
              </a:r>
              <a:r>
                <a:rPr lang="zh-CN" altLang="en-US" sz="1400" b="1" kern="0" dirty="0">
                  <a:solidFill>
                    <a:srgbClr val="434343">
                      <a:lumMod val="50000"/>
                    </a:srgbClr>
                  </a:solidFill>
                  <a:latin typeface="微软雅黑"/>
                  <a:ea typeface="微软雅黑"/>
                  <a:sym typeface="Helvetica Neue"/>
                </a:rPr>
                <a:t> </a:t>
              </a:r>
              <a:r>
                <a:rPr lang="en-US" altLang="zh-CN" sz="1400" b="1" kern="0" dirty="0">
                  <a:solidFill>
                    <a:srgbClr val="434343">
                      <a:lumMod val="50000"/>
                    </a:srgbClr>
                  </a:solidFill>
                  <a:latin typeface="微软雅黑"/>
                  <a:ea typeface="微软雅黑"/>
                  <a:sym typeface="Helvetica Neue"/>
                </a:rPr>
                <a:t>Lite</a:t>
              </a:r>
              <a:r>
                <a:rPr lang="zh-CN" altLang="en-US" sz="1400" b="1" kern="0" dirty="0">
                  <a:solidFill>
                    <a:srgbClr val="434343">
                      <a:lumMod val="50000"/>
                    </a:srgbClr>
                  </a:solidFill>
                  <a:latin typeface="微软雅黑"/>
                  <a:ea typeface="微软雅黑"/>
                  <a:sym typeface="Helvetica Neue"/>
                </a:rPr>
                <a:t> 端侧推理</a:t>
              </a:r>
              <a:endParaRPr lang="en-US" altLang="zh-CN" sz="1400" b="1" kern="0" dirty="0">
                <a:solidFill>
                  <a:srgbClr val="434343">
                    <a:lumMod val="50000"/>
                  </a:srgbClr>
                </a:solidFill>
                <a:latin typeface="微软雅黑"/>
                <a:ea typeface="微软雅黑"/>
                <a:sym typeface="Helvetica Neue"/>
              </a:endParaRPr>
            </a:p>
          </p:txBody>
        </p:sp>
        <p:sp>
          <p:nvSpPr>
            <p:cNvPr id="81" name="矩形 80">
              <a:extLst>
                <a:ext uri="{FF2B5EF4-FFF2-40B4-BE49-F238E27FC236}">
                  <a16:creationId xmlns:a16="http://schemas.microsoft.com/office/drawing/2014/main" id="{0777630B-83B1-4FBB-8EA9-ADFCA7F15890}"/>
                </a:ext>
              </a:extLst>
            </p:cNvPr>
            <p:cNvSpPr/>
            <p:nvPr/>
          </p:nvSpPr>
          <p:spPr bwMode="auto">
            <a:xfrm>
              <a:off x="6047105" y="1575661"/>
              <a:ext cx="3175731" cy="2140610"/>
            </a:xfrm>
            <a:prstGeom prst="rect">
              <a:avLst/>
            </a:prstGeom>
            <a:noFill/>
            <a:ln w="19050" cap="flat" cmpd="sng" algn="ctr">
              <a:solidFill>
                <a:srgbClr val="FFC000"/>
              </a:solidFill>
              <a:prstDash val="solid"/>
              <a:round/>
              <a:headEnd type="none" w="med" len="med"/>
              <a:tailEnd type="none" w="med" len="med"/>
            </a:ln>
            <a:effectLst/>
          </p:spPr>
          <p:txBody>
            <a:bodyPr lIns="0" tIns="91376" rIns="0" bIns="91376"/>
            <a:lstStyle/>
            <a:p>
              <a:pPr algn="ctr" defTabSz="1754898" eaLnBrk="0" fontAlgn="auto" hangingPunct="0">
                <a:spcBef>
                  <a:spcPts val="0"/>
                </a:spcBef>
                <a:spcAft>
                  <a:spcPts val="0"/>
                </a:spcAft>
                <a:defRPr/>
              </a:pPr>
              <a:r>
                <a:rPr lang="zh-CN" altLang="en-US" sz="1200" b="1" kern="0" dirty="0">
                  <a:solidFill>
                    <a:srgbClr val="434343">
                      <a:lumMod val="50000"/>
                    </a:srgbClr>
                  </a:solidFill>
                  <a:latin typeface="微软雅黑"/>
                  <a:ea typeface="微软雅黑"/>
                  <a:sym typeface="Helvetica Neue"/>
                </a:rPr>
                <a:t>轻量化推理工具</a:t>
              </a:r>
              <a:endParaRPr lang="en-US" altLang="zh-CN" sz="1200" b="1" kern="0" dirty="0">
                <a:solidFill>
                  <a:srgbClr val="434343">
                    <a:lumMod val="50000"/>
                  </a:srgbClr>
                </a:solidFill>
                <a:latin typeface="微软雅黑"/>
                <a:ea typeface="微软雅黑"/>
                <a:sym typeface="Helvetica Neue"/>
              </a:endParaRPr>
            </a:p>
          </p:txBody>
        </p:sp>
        <p:sp>
          <p:nvSpPr>
            <p:cNvPr id="82" name="矩形 81">
              <a:extLst>
                <a:ext uri="{FF2B5EF4-FFF2-40B4-BE49-F238E27FC236}">
                  <a16:creationId xmlns:a16="http://schemas.microsoft.com/office/drawing/2014/main" id="{6B277856-8969-4421-966B-8496C9D28AA7}"/>
                </a:ext>
              </a:extLst>
            </p:cNvPr>
            <p:cNvSpPr/>
            <p:nvPr/>
          </p:nvSpPr>
          <p:spPr bwMode="auto">
            <a:xfrm>
              <a:off x="9293856" y="1575661"/>
              <a:ext cx="1008809" cy="2140610"/>
            </a:xfrm>
            <a:prstGeom prst="rect">
              <a:avLst/>
            </a:prstGeom>
            <a:noFill/>
            <a:ln w="19050" cap="flat" cmpd="sng" algn="ctr">
              <a:solidFill>
                <a:srgbClr val="FFC000"/>
              </a:solidFill>
              <a:prstDash val="solid"/>
              <a:round/>
              <a:headEnd type="none" w="med" len="med"/>
              <a:tailEnd type="none" w="med" len="med"/>
            </a:ln>
            <a:effectLst/>
          </p:spPr>
          <p:txBody>
            <a:bodyPr lIns="0" tIns="91376" rIns="0" bIns="91376"/>
            <a:lstStyle/>
            <a:p>
              <a:pPr algn="ctr" defTabSz="1754898" eaLnBrk="0" fontAlgn="auto" hangingPunct="0">
                <a:spcBef>
                  <a:spcPts val="0"/>
                </a:spcBef>
                <a:spcAft>
                  <a:spcPts val="0"/>
                </a:spcAft>
                <a:defRPr/>
              </a:pPr>
              <a:r>
                <a:rPr lang="zh-CN" altLang="en-US" sz="1200" b="1" kern="0" dirty="0">
                  <a:solidFill>
                    <a:srgbClr val="434343">
                      <a:lumMod val="50000"/>
                    </a:srgbClr>
                  </a:solidFill>
                  <a:latin typeface="微软雅黑"/>
                  <a:ea typeface="微软雅黑"/>
                  <a:sym typeface="Helvetica Neue"/>
                </a:rPr>
                <a:t>轻量化推理</a:t>
              </a:r>
              <a:endParaRPr lang="en-US" altLang="zh-CN" sz="1200" b="1" kern="0" dirty="0">
                <a:solidFill>
                  <a:srgbClr val="434343">
                    <a:lumMod val="50000"/>
                  </a:srgbClr>
                </a:solidFill>
                <a:latin typeface="微软雅黑"/>
                <a:ea typeface="微软雅黑"/>
                <a:sym typeface="Helvetica Neue"/>
              </a:endParaRPr>
            </a:p>
          </p:txBody>
        </p:sp>
        <p:sp>
          <p:nvSpPr>
            <p:cNvPr id="83" name="矩形 82">
              <a:extLst>
                <a:ext uri="{FF2B5EF4-FFF2-40B4-BE49-F238E27FC236}">
                  <a16:creationId xmlns:a16="http://schemas.microsoft.com/office/drawing/2014/main" id="{EEF5EA2A-0DA0-423D-B512-3789FEDD1D8B}"/>
                </a:ext>
              </a:extLst>
            </p:cNvPr>
            <p:cNvSpPr/>
            <p:nvPr/>
          </p:nvSpPr>
          <p:spPr bwMode="auto">
            <a:xfrm>
              <a:off x="6042262" y="4021547"/>
              <a:ext cx="5495185" cy="536622"/>
            </a:xfrm>
            <a:prstGeom prst="rect">
              <a:avLst/>
            </a:prstGeom>
            <a:solidFill>
              <a:srgbClr val="FFFFFF"/>
            </a:solidFill>
            <a:ln w="19050" cap="flat" cmpd="sng" algn="ctr">
              <a:solidFill>
                <a:srgbClr val="FFFFFF">
                  <a:lumMod val="50000"/>
                </a:srgbClr>
              </a:solidFill>
              <a:prstDash val="solid"/>
              <a:round/>
              <a:headEnd type="none" w="med" len="med"/>
              <a:tailEnd type="none" w="med" len="med"/>
            </a:ln>
            <a:effectLst/>
          </p:spPr>
          <p:txBody>
            <a:bodyPr lIns="0" tIns="91376" rIns="0" bIns="91376"/>
            <a:lstStyle/>
            <a:p>
              <a:pPr marL="0" marR="0" lvl="0" indent="0" algn="ctr" defTabSz="1754898" eaLnBrk="0" fontAlgn="auto" latinLnBrk="0" hangingPunct="0">
                <a:spcBef>
                  <a:spcPts val="0"/>
                </a:spcBef>
                <a:spcAft>
                  <a:spcPts val="0"/>
                </a:spcAft>
                <a:buClrTx/>
                <a:buSzTx/>
                <a:buFontTx/>
                <a:buNone/>
                <a:tabLst/>
                <a:defRPr/>
              </a:pPr>
              <a:r>
                <a:rPr kumimoji="0" lang="en-US" altLang="zh-CN" sz="1200" b="1"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Runtime Lite</a:t>
              </a:r>
            </a:p>
          </p:txBody>
        </p:sp>
        <p:sp>
          <p:nvSpPr>
            <p:cNvPr id="84" name="圆角矩形 83">
              <a:extLst>
                <a:ext uri="{FF2B5EF4-FFF2-40B4-BE49-F238E27FC236}">
                  <a16:creationId xmlns:a16="http://schemas.microsoft.com/office/drawing/2014/main" id="{E39EEC43-67C3-4CF0-904B-5FBF650A2B25}"/>
                </a:ext>
              </a:extLst>
            </p:cNvPr>
            <p:cNvSpPr/>
            <p:nvPr/>
          </p:nvSpPr>
          <p:spPr bwMode="auto">
            <a:xfrm>
              <a:off x="7286931" y="4290174"/>
              <a:ext cx="626190" cy="183600"/>
            </a:xfrm>
            <a:prstGeom prst="roundRect">
              <a:avLst/>
            </a:prstGeom>
            <a:solidFill>
              <a:srgbClr val="FFF3D7"/>
            </a:solidFill>
            <a:ln w="1905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cs typeface="Arial Unicode MS" panose="020B0604020202020204" pitchFamily="34" charset="-122"/>
                  <a:sym typeface="Helvetica Neue"/>
                </a:rPr>
                <a:t>异构执行</a:t>
              </a:r>
            </a:p>
          </p:txBody>
        </p:sp>
        <p:sp>
          <p:nvSpPr>
            <p:cNvPr id="85" name="矩形 84">
              <a:extLst>
                <a:ext uri="{FF2B5EF4-FFF2-40B4-BE49-F238E27FC236}">
                  <a16:creationId xmlns:a16="http://schemas.microsoft.com/office/drawing/2014/main" id="{98D288E2-4ECB-4012-BB01-1A40E6197CCB}"/>
                </a:ext>
              </a:extLst>
            </p:cNvPr>
            <p:cNvSpPr/>
            <p:nvPr/>
          </p:nvSpPr>
          <p:spPr bwMode="auto">
            <a:xfrm>
              <a:off x="6042262" y="4618884"/>
              <a:ext cx="5495185" cy="239484"/>
            </a:xfrm>
            <a:prstGeom prst="rect">
              <a:avLst/>
            </a:prstGeom>
            <a:solidFill>
              <a:srgbClr val="FFFFFF"/>
            </a:solidFill>
            <a:ln w="19050" cap="flat" cmpd="sng" algn="ctr">
              <a:solidFill>
                <a:srgbClr val="FFFFFF">
                  <a:lumMod val="50000"/>
                </a:srgbClr>
              </a:solidFill>
              <a:prstDash val="solid"/>
              <a:round/>
              <a:headEnd type="none" w="med" len="med"/>
              <a:tailEnd type="none" w="med" len="med"/>
            </a:ln>
            <a:effectLst/>
          </p:spPr>
          <p:txBody>
            <a:bodyPr lIns="0" tIns="91376" rIns="0" bIns="91376" anchor="ctr"/>
            <a:lstStyle/>
            <a:p>
              <a:pPr marL="0" marR="0" lvl="0" indent="0" algn="ctr" defTabSz="1754898" eaLnBrk="0"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高性能</a:t>
              </a: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CPU/GPU</a:t>
              </a: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算子库 </a:t>
              </a: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 Kirin/MTK AI</a:t>
              </a: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加速库</a:t>
              </a:r>
              <a:endPar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86" name="圆角矩形 85">
              <a:extLst>
                <a:ext uri="{FF2B5EF4-FFF2-40B4-BE49-F238E27FC236}">
                  <a16:creationId xmlns:a16="http://schemas.microsoft.com/office/drawing/2014/main" id="{6AF6D100-09E1-4953-AAAF-5C9119E0E423}"/>
                </a:ext>
              </a:extLst>
            </p:cNvPr>
            <p:cNvSpPr/>
            <p:nvPr/>
          </p:nvSpPr>
          <p:spPr bwMode="auto">
            <a:xfrm>
              <a:off x="9031252" y="4290174"/>
              <a:ext cx="1163628" cy="183600"/>
            </a:xfrm>
            <a:prstGeom prst="roundRect">
              <a:avLst/>
            </a:prstGeom>
            <a:solidFill>
              <a:srgbClr val="FFF3D7"/>
            </a:solidFill>
            <a:ln w="1905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cs typeface="Arial Unicode MS" panose="020B0604020202020204" pitchFamily="34" charset="-122"/>
                  <a:sym typeface="Helvetica Neue"/>
                </a:rPr>
                <a:t>高性能内存分配</a:t>
              </a:r>
              <a:endPar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cs typeface="Arial Unicode MS" panose="020B0604020202020204" pitchFamily="34" charset="-122"/>
                <a:sym typeface="Helvetica Neue"/>
              </a:endParaRPr>
            </a:p>
          </p:txBody>
        </p:sp>
        <p:sp>
          <p:nvSpPr>
            <p:cNvPr id="87" name="圆角矩形 86">
              <a:extLst>
                <a:ext uri="{FF2B5EF4-FFF2-40B4-BE49-F238E27FC236}">
                  <a16:creationId xmlns:a16="http://schemas.microsoft.com/office/drawing/2014/main" id="{E22A3D1F-381F-4E4F-BB66-8DE2683D4887}"/>
                </a:ext>
              </a:extLst>
            </p:cNvPr>
            <p:cNvSpPr/>
            <p:nvPr/>
          </p:nvSpPr>
          <p:spPr bwMode="auto">
            <a:xfrm>
              <a:off x="10278140" y="4290174"/>
              <a:ext cx="1164450" cy="183600"/>
            </a:xfrm>
            <a:prstGeom prst="roundRect">
              <a:avLst/>
            </a:prstGeom>
            <a:solidFill>
              <a:srgbClr val="FFF3D7"/>
            </a:solidFill>
            <a:ln w="1905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cs typeface="Arial Unicode MS" panose="020B0604020202020204" pitchFamily="34" charset="-122"/>
                  <a:sym typeface="Helvetica Neue"/>
                </a:rPr>
                <a:t>大小核调度</a:t>
              </a:r>
            </a:p>
          </p:txBody>
        </p:sp>
        <p:sp>
          <p:nvSpPr>
            <p:cNvPr id="88" name="圆角矩形 87">
              <a:extLst>
                <a:ext uri="{FF2B5EF4-FFF2-40B4-BE49-F238E27FC236}">
                  <a16:creationId xmlns:a16="http://schemas.microsoft.com/office/drawing/2014/main" id="{E6C5C044-81D5-4A7E-860C-D14DCB82FF53}"/>
                </a:ext>
              </a:extLst>
            </p:cNvPr>
            <p:cNvSpPr/>
            <p:nvPr/>
          </p:nvSpPr>
          <p:spPr bwMode="auto">
            <a:xfrm>
              <a:off x="6118932" y="4290174"/>
              <a:ext cx="1084739" cy="183600"/>
            </a:xfrm>
            <a:prstGeom prst="roundRect">
              <a:avLst/>
            </a:prstGeom>
            <a:solidFill>
              <a:srgbClr val="FFF3D7"/>
            </a:solidFill>
            <a:ln w="1905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cs typeface="Arial Unicode MS" panose="020B0604020202020204" pitchFamily="34" charset="-122"/>
                  <a:sym typeface="Helvetica Neue"/>
                </a:rPr>
                <a:t>多</a:t>
              </a: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cs typeface="Arial Unicode MS" panose="020B0604020202020204" pitchFamily="34" charset="-122"/>
                  <a:sym typeface="Helvetica Neue"/>
                </a:rPr>
                <a:t>batch/session</a:t>
              </a:r>
            </a:p>
          </p:txBody>
        </p:sp>
        <p:sp>
          <p:nvSpPr>
            <p:cNvPr id="89" name="圆角矩形 88">
              <a:extLst>
                <a:ext uri="{FF2B5EF4-FFF2-40B4-BE49-F238E27FC236}">
                  <a16:creationId xmlns:a16="http://schemas.microsoft.com/office/drawing/2014/main" id="{439BAEE7-001A-44F3-9F0C-FD2B6ACB39B5}"/>
                </a:ext>
              </a:extLst>
            </p:cNvPr>
            <p:cNvSpPr/>
            <p:nvPr/>
          </p:nvSpPr>
          <p:spPr bwMode="auto">
            <a:xfrm>
              <a:off x="8507792" y="2724659"/>
              <a:ext cx="665814" cy="183600"/>
            </a:xfrm>
            <a:prstGeom prst="roundRect">
              <a:avLst/>
            </a:prstGeom>
            <a:solidFill>
              <a:srgbClr val="FFFF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cs typeface="Arial Unicode MS" panose="020B0604020202020204" pitchFamily="34" charset="-122"/>
                  <a:sym typeface="Helvetica Neue"/>
                </a:rPr>
                <a:t>内存复用</a:t>
              </a:r>
            </a:p>
          </p:txBody>
        </p:sp>
        <p:sp>
          <p:nvSpPr>
            <p:cNvPr id="90" name="圆角矩形 89">
              <a:extLst>
                <a:ext uri="{FF2B5EF4-FFF2-40B4-BE49-F238E27FC236}">
                  <a16:creationId xmlns:a16="http://schemas.microsoft.com/office/drawing/2014/main" id="{4FC1C6F4-053C-4B7D-B54C-40415911ABDB}"/>
                </a:ext>
              </a:extLst>
            </p:cNvPr>
            <p:cNvSpPr/>
            <p:nvPr/>
          </p:nvSpPr>
          <p:spPr bwMode="auto">
            <a:xfrm>
              <a:off x="7765309" y="2724659"/>
              <a:ext cx="666621" cy="183600"/>
            </a:xfrm>
            <a:prstGeom prst="roundRect">
              <a:avLst/>
            </a:prstGeom>
            <a:solidFill>
              <a:srgbClr val="FFFF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异构调度</a:t>
              </a:r>
            </a:p>
          </p:txBody>
        </p:sp>
        <p:sp>
          <p:nvSpPr>
            <p:cNvPr id="91" name="圆角矩形 90">
              <a:extLst>
                <a:ext uri="{FF2B5EF4-FFF2-40B4-BE49-F238E27FC236}">
                  <a16:creationId xmlns:a16="http://schemas.microsoft.com/office/drawing/2014/main" id="{C75BC90F-B9B5-449A-A226-D9DCC487907E}"/>
                </a:ext>
              </a:extLst>
            </p:cNvPr>
            <p:cNvSpPr/>
            <p:nvPr/>
          </p:nvSpPr>
          <p:spPr bwMode="auto">
            <a:xfrm>
              <a:off x="9340665" y="2695517"/>
              <a:ext cx="911157" cy="519770"/>
            </a:xfrm>
            <a:prstGeom prst="roundRect">
              <a:avLst/>
            </a:prstGeom>
            <a:solidFill>
              <a:srgbClr val="FFFF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图算代码生成</a:t>
              </a:r>
              <a:endPar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92" name="矩形 91">
              <a:extLst>
                <a:ext uri="{FF2B5EF4-FFF2-40B4-BE49-F238E27FC236}">
                  <a16:creationId xmlns:a16="http://schemas.microsoft.com/office/drawing/2014/main" id="{DBB4E696-EC81-4B44-9BED-8439EAAE52E0}"/>
                </a:ext>
              </a:extLst>
            </p:cNvPr>
            <p:cNvSpPr/>
            <p:nvPr/>
          </p:nvSpPr>
          <p:spPr bwMode="auto">
            <a:xfrm>
              <a:off x="10374493" y="1575661"/>
              <a:ext cx="1090321" cy="2140610"/>
            </a:xfrm>
            <a:prstGeom prst="rect">
              <a:avLst/>
            </a:prstGeom>
            <a:noFill/>
            <a:ln w="19050" cap="flat" cmpd="sng" algn="ctr">
              <a:solidFill>
                <a:srgbClr val="FFC000"/>
              </a:solidFill>
              <a:prstDash val="solid"/>
              <a:round/>
              <a:headEnd type="none" w="med" len="med"/>
              <a:tailEnd type="none" w="med" len="med"/>
            </a:ln>
            <a:effectLst/>
          </p:spPr>
          <p:txBody>
            <a:bodyPr lIns="0" tIns="91376" rIns="0" bIns="91376"/>
            <a:lstStyle/>
            <a:p>
              <a:pPr algn="ctr" defTabSz="1754898" eaLnBrk="0" fontAlgn="auto" hangingPunct="0">
                <a:spcBef>
                  <a:spcPts val="0"/>
                </a:spcBef>
                <a:spcAft>
                  <a:spcPts val="0"/>
                </a:spcAft>
                <a:defRPr/>
              </a:pPr>
              <a:r>
                <a:rPr lang="zh-CN" altLang="en-US" sz="1200" b="1" kern="0" dirty="0">
                  <a:solidFill>
                    <a:srgbClr val="434343">
                      <a:lumMod val="50000"/>
                    </a:srgbClr>
                  </a:solidFill>
                  <a:latin typeface="微软雅黑"/>
                  <a:ea typeface="微软雅黑"/>
                  <a:sym typeface="Helvetica Neue"/>
                </a:rPr>
                <a:t>端上学习</a:t>
              </a:r>
              <a:endParaRPr lang="en-US" altLang="zh-CN" sz="1200" b="1" kern="0" dirty="0">
                <a:solidFill>
                  <a:srgbClr val="434343">
                    <a:lumMod val="50000"/>
                  </a:srgbClr>
                </a:solidFill>
                <a:latin typeface="微软雅黑"/>
                <a:ea typeface="微软雅黑"/>
                <a:sym typeface="Helvetica Neue"/>
              </a:endParaRPr>
            </a:p>
          </p:txBody>
        </p:sp>
        <p:sp>
          <p:nvSpPr>
            <p:cNvPr id="93" name="圆角矩形 92">
              <a:extLst>
                <a:ext uri="{FF2B5EF4-FFF2-40B4-BE49-F238E27FC236}">
                  <a16:creationId xmlns:a16="http://schemas.microsoft.com/office/drawing/2014/main" id="{CE7BAC21-5F7D-4547-9B55-D8CD788711C3}"/>
                </a:ext>
              </a:extLst>
            </p:cNvPr>
            <p:cNvSpPr/>
            <p:nvPr/>
          </p:nvSpPr>
          <p:spPr bwMode="auto">
            <a:xfrm>
              <a:off x="10419761" y="1894578"/>
              <a:ext cx="983791" cy="183600"/>
            </a:xfrm>
            <a:prstGeom prst="roundRect">
              <a:avLst/>
            </a:prstGeom>
            <a:solidFill>
              <a:srgbClr val="FFFFFF"/>
            </a:solidFill>
            <a:ln w="1905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增量</a:t>
              </a: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a:t>
              </a: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迁移学习</a:t>
              </a:r>
            </a:p>
          </p:txBody>
        </p:sp>
        <p:sp>
          <p:nvSpPr>
            <p:cNvPr id="94" name="圆角矩形 93">
              <a:extLst>
                <a:ext uri="{FF2B5EF4-FFF2-40B4-BE49-F238E27FC236}">
                  <a16:creationId xmlns:a16="http://schemas.microsoft.com/office/drawing/2014/main" id="{50382318-059E-4444-B761-26FABF796D55}"/>
                </a:ext>
              </a:extLst>
            </p:cNvPr>
            <p:cNvSpPr/>
            <p:nvPr/>
          </p:nvSpPr>
          <p:spPr bwMode="auto">
            <a:xfrm>
              <a:off x="10428565" y="2998863"/>
              <a:ext cx="983791" cy="183600"/>
            </a:xfrm>
            <a:prstGeom prst="roundRect">
              <a:avLst/>
            </a:prstGeom>
            <a:solidFill>
              <a:srgbClr val="FFFF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自定义</a:t>
              </a:r>
              <a:r>
                <a:rPr kumimoji="0" lang="en-US" altLang="zh-CN" sz="800" b="0" i="0" u="none" strike="noStrike" kern="0" cap="none" spc="0" normalizeH="0" baseline="0" noProof="0" dirty="0" err="1">
                  <a:ln>
                    <a:noFill/>
                  </a:ln>
                  <a:solidFill>
                    <a:srgbClr val="434343">
                      <a:lumMod val="50000"/>
                    </a:srgbClr>
                  </a:solidFill>
                  <a:effectLst/>
                  <a:uLnTx/>
                  <a:uFillTx/>
                  <a:latin typeface="微软雅黑"/>
                  <a:ea typeface="微软雅黑"/>
                  <a:sym typeface="Helvetica Neue"/>
                </a:rPr>
                <a:t>finetune</a:t>
              </a:r>
              <a:endPar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95" name="圆角矩形 94">
              <a:extLst>
                <a:ext uri="{FF2B5EF4-FFF2-40B4-BE49-F238E27FC236}">
                  <a16:creationId xmlns:a16="http://schemas.microsoft.com/office/drawing/2014/main" id="{863B00FC-357A-45C5-B411-F294F8ACEC05}"/>
                </a:ext>
              </a:extLst>
            </p:cNvPr>
            <p:cNvSpPr/>
            <p:nvPr/>
          </p:nvSpPr>
          <p:spPr bwMode="auto">
            <a:xfrm>
              <a:off x="10428565" y="2724659"/>
              <a:ext cx="983791" cy="183600"/>
            </a:xfrm>
            <a:prstGeom prst="roundRect">
              <a:avLst/>
            </a:prstGeom>
            <a:solidFill>
              <a:srgbClr val="FFFF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数据处理</a:t>
              </a:r>
            </a:p>
          </p:txBody>
        </p:sp>
        <p:sp>
          <p:nvSpPr>
            <p:cNvPr id="96" name="圆角矩形 95">
              <a:extLst>
                <a:ext uri="{FF2B5EF4-FFF2-40B4-BE49-F238E27FC236}">
                  <a16:creationId xmlns:a16="http://schemas.microsoft.com/office/drawing/2014/main" id="{5C53F015-6C70-4C42-BA9D-33F2727D782F}"/>
                </a:ext>
              </a:extLst>
            </p:cNvPr>
            <p:cNvSpPr/>
            <p:nvPr/>
          </p:nvSpPr>
          <p:spPr bwMode="auto">
            <a:xfrm>
              <a:off x="7160023" y="2998863"/>
              <a:ext cx="979756" cy="183600"/>
            </a:xfrm>
            <a:prstGeom prst="roundRect">
              <a:avLst/>
            </a:prstGeom>
            <a:solidFill>
              <a:srgbClr val="FFFF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子图在线拆分</a:t>
              </a:r>
            </a:p>
          </p:txBody>
        </p:sp>
        <p:sp>
          <p:nvSpPr>
            <p:cNvPr id="97" name="圆角矩形 96">
              <a:extLst>
                <a:ext uri="{FF2B5EF4-FFF2-40B4-BE49-F238E27FC236}">
                  <a16:creationId xmlns:a16="http://schemas.microsoft.com/office/drawing/2014/main" id="{0AE0A5F0-DEFC-4ED1-A18E-9CD8D3A9AD03}"/>
                </a:ext>
              </a:extLst>
            </p:cNvPr>
            <p:cNvSpPr/>
            <p:nvPr/>
          </p:nvSpPr>
          <p:spPr bwMode="auto">
            <a:xfrm>
              <a:off x="8198693" y="2998863"/>
              <a:ext cx="979756" cy="183600"/>
            </a:xfrm>
            <a:prstGeom prst="roundRect">
              <a:avLst/>
            </a:prstGeom>
            <a:solidFill>
              <a:srgbClr val="FFFF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Kernel Select</a:t>
              </a:r>
              <a:endPar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98" name="圆角矩形 97">
              <a:extLst>
                <a:ext uri="{FF2B5EF4-FFF2-40B4-BE49-F238E27FC236}">
                  <a16:creationId xmlns:a16="http://schemas.microsoft.com/office/drawing/2014/main" id="{91263145-C76A-4F30-AAFC-343B06D3E328}"/>
                </a:ext>
              </a:extLst>
            </p:cNvPr>
            <p:cNvSpPr/>
            <p:nvPr/>
          </p:nvSpPr>
          <p:spPr bwMode="auto">
            <a:xfrm>
              <a:off x="6107633" y="2724659"/>
              <a:ext cx="1588269" cy="183600"/>
            </a:xfrm>
            <a:prstGeom prst="roundRect">
              <a:avLst/>
            </a:prstGeom>
            <a:solidFill>
              <a:srgbClr val="FFFF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量化 </a:t>
              </a: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(int8 +int4</a:t>
              </a: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混合</a:t>
              </a: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a:t>
              </a:r>
              <a:endPar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99" name="圆角矩形 98">
              <a:extLst>
                <a:ext uri="{FF2B5EF4-FFF2-40B4-BE49-F238E27FC236}">
                  <a16:creationId xmlns:a16="http://schemas.microsoft.com/office/drawing/2014/main" id="{4FDDFD05-C0E4-45DB-A03A-53341E1CB379}"/>
                </a:ext>
              </a:extLst>
            </p:cNvPr>
            <p:cNvSpPr/>
            <p:nvPr/>
          </p:nvSpPr>
          <p:spPr bwMode="auto">
            <a:xfrm>
              <a:off x="7996381" y="4290174"/>
              <a:ext cx="951611" cy="183600"/>
            </a:xfrm>
            <a:prstGeom prst="roundRect">
              <a:avLst/>
            </a:prstGeom>
            <a:solidFill>
              <a:srgbClr val="FFF3D7"/>
            </a:solidFill>
            <a:ln w="1905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cs typeface="Arial Unicode MS" panose="020B0604020202020204" pitchFamily="34" charset="-122"/>
                  <a:sym typeface="Helvetica Neue"/>
                </a:rPr>
                <a:t>算子同步</a:t>
              </a: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cs typeface="Arial Unicode MS" panose="020B0604020202020204" pitchFamily="34" charset="-122"/>
                  <a:sym typeface="Helvetica Neue"/>
                </a:rPr>
                <a:t>/</a:t>
              </a: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cs typeface="Arial Unicode MS" panose="020B0604020202020204" pitchFamily="34" charset="-122"/>
                  <a:sym typeface="Helvetica Neue"/>
                </a:rPr>
                <a:t>异步</a:t>
              </a:r>
            </a:p>
          </p:txBody>
        </p:sp>
        <p:sp>
          <p:nvSpPr>
            <p:cNvPr id="100" name="圆角矩形 99">
              <a:extLst>
                <a:ext uri="{FF2B5EF4-FFF2-40B4-BE49-F238E27FC236}">
                  <a16:creationId xmlns:a16="http://schemas.microsoft.com/office/drawing/2014/main" id="{37BB2A42-725D-446E-834D-D5D6AA992348}"/>
                </a:ext>
              </a:extLst>
            </p:cNvPr>
            <p:cNvSpPr/>
            <p:nvPr/>
          </p:nvSpPr>
          <p:spPr bwMode="auto">
            <a:xfrm>
              <a:off x="6118932" y="2998863"/>
              <a:ext cx="979756" cy="183600"/>
            </a:xfrm>
            <a:prstGeom prst="roundRect">
              <a:avLst/>
            </a:prstGeom>
            <a:solidFill>
              <a:srgbClr val="FFFF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蒸馏</a:t>
              </a: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a:t>
              </a: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剪枝</a:t>
              </a:r>
            </a:p>
          </p:txBody>
        </p:sp>
        <p:sp>
          <p:nvSpPr>
            <p:cNvPr id="101" name="圆角矩形 100">
              <a:extLst>
                <a:ext uri="{FF2B5EF4-FFF2-40B4-BE49-F238E27FC236}">
                  <a16:creationId xmlns:a16="http://schemas.microsoft.com/office/drawing/2014/main" id="{0918F42A-B31B-4D8D-B536-9B88502A1B48}"/>
                </a:ext>
              </a:extLst>
            </p:cNvPr>
            <p:cNvSpPr/>
            <p:nvPr/>
          </p:nvSpPr>
          <p:spPr bwMode="auto">
            <a:xfrm>
              <a:off x="6143152" y="1891219"/>
              <a:ext cx="3013498" cy="439424"/>
            </a:xfrm>
            <a:prstGeom prst="roundRect">
              <a:avLst/>
            </a:prstGeom>
            <a:solidFill>
              <a:srgbClr val="FFFFFF"/>
            </a:solidFill>
            <a:ln w="1905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模型格式转换</a:t>
              </a:r>
              <a:endPar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102" name="圆角矩形 101">
              <a:extLst>
                <a:ext uri="{FF2B5EF4-FFF2-40B4-BE49-F238E27FC236}">
                  <a16:creationId xmlns:a16="http://schemas.microsoft.com/office/drawing/2014/main" id="{44283AFE-DC6B-40E4-BF5A-30EDABEFA448}"/>
                </a:ext>
              </a:extLst>
            </p:cNvPr>
            <p:cNvSpPr/>
            <p:nvPr/>
          </p:nvSpPr>
          <p:spPr bwMode="auto">
            <a:xfrm>
              <a:off x="10428565" y="2153602"/>
              <a:ext cx="983791" cy="183600"/>
            </a:xfrm>
            <a:prstGeom prst="roundRect">
              <a:avLst/>
            </a:prstGeom>
            <a:solidFill>
              <a:srgbClr val="FFFFFF"/>
            </a:solidFill>
            <a:ln w="1905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联邦学习</a:t>
              </a:r>
            </a:p>
          </p:txBody>
        </p:sp>
      </p:grpSp>
      <p:sp>
        <p:nvSpPr>
          <p:cNvPr id="103" name="矩形 102">
            <a:extLst>
              <a:ext uri="{FF2B5EF4-FFF2-40B4-BE49-F238E27FC236}">
                <a16:creationId xmlns:a16="http://schemas.microsoft.com/office/drawing/2014/main" id="{0F3F02CB-E42C-4D41-B439-B5A2E8A3510C}"/>
              </a:ext>
            </a:extLst>
          </p:cNvPr>
          <p:cNvSpPr/>
          <p:nvPr/>
        </p:nvSpPr>
        <p:spPr bwMode="auto">
          <a:xfrm>
            <a:off x="2075295" y="3082106"/>
            <a:ext cx="9538493" cy="298911"/>
          </a:xfrm>
          <a:prstGeom prst="rect">
            <a:avLst/>
          </a:prstGeom>
          <a:solidFill>
            <a:srgbClr val="CFAB67"/>
          </a:solidFill>
          <a:ln w="19050">
            <a:solidFill>
              <a:srgbClr val="FFFFFF">
                <a:lumMod val="50000"/>
              </a:srgbClr>
            </a:solidFill>
          </a:ln>
        </p:spPr>
        <p:txBody>
          <a:bodyPr lIns="0" rIns="0" anchor="ctr"/>
          <a:lstStyle/>
          <a:p>
            <a:pPr defTabSz="1828252" fontAlgn="auto" hangingPunct="0">
              <a:spcBef>
                <a:spcPts val="0"/>
              </a:spcBef>
              <a:spcAft>
                <a:spcPts val="0"/>
              </a:spcAft>
              <a:defRPr/>
            </a:pPr>
            <a:r>
              <a:rPr lang="zh-CN" altLang="en-US" sz="1200" b="1" kern="0" dirty="0">
                <a:solidFill>
                  <a:srgbClr val="434343">
                    <a:lumMod val="50000"/>
                  </a:srgbClr>
                </a:solidFill>
                <a:latin typeface="微软雅黑"/>
                <a:ea typeface="微软雅黑"/>
                <a:sym typeface="Helvetica Neue"/>
              </a:rPr>
              <a:t>                                                                         端云统一 </a:t>
            </a:r>
            <a:r>
              <a:rPr lang="en-US" altLang="zh-CN" sz="1200" b="1" kern="0" dirty="0">
                <a:solidFill>
                  <a:srgbClr val="434343">
                    <a:lumMod val="50000"/>
                  </a:srgbClr>
                </a:solidFill>
                <a:latin typeface="微软雅黑"/>
                <a:ea typeface="微软雅黑"/>
                <a:sym typeface="Helvetica Neue"/>
              </a:rPr>
              <a:t>MindIR</a:t>
            </a:r>
            <a:endParaRPr lang="zh-CN" altLang="en-US" sz="1200" b="1" kern="0" dirty="0">
              <a:solidFill>
                <a:srgbClr val="434343">
                  <a:lumMod val="50000"/>
                </a:srgbClr>
              </a:solidFill>
              <a:latin typeface="微软雅黑"/>
              <a:ea typeface="微软雅黑"/>
              <a:sym typeface="Helvetica Neue"/>
            </a:endParaRPr>
          </a:p>
        </p:txBody>
      </p:sp>
      <p:sp>
        <p:nvSpPr>
          <p:cNvPr id="104" name="圆角矩形 103">
            <a:extLst>
              <a:ext uri="{FF2B5EF4-FFF2-40B4-BE49-F238E27FC236}">
                <a16:creationId xmlns:a16="http://schemas.microsoft.com/office/drawing/2014/main" id="{31205B04-E395-43A0-B5B8-759F027FAA35}"/>
              </a:ext>
            </a:extLst>
          </p:cNvPr>
          <p:cNvSpPr/>
          <p:nvPr/>
        </p:nvSpPr>
        <p:spPr bwMode="auto">
          <a:xfrm>
            <a:off x="2189896" y="2534309"/>
            <a:ext cx="1006388" cy="183600"/>
          </a:xfrm>
          <a:prstGeom prst="roundRect">
            <a:avLst/>
          </a:prstGeom>
          <a:solidFill>
            <a:srgbClr val="FFFF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类型推导</a:t>
            </a:r>
          </a:p>
        </p:txBody>
      </p:sp>
      <p:sp>
        <p:nvSpPr>
          <p:cNvPr id="105" name="圆角矩形 104">
            <a:extLst>
              <a:ext uri="{FF2B5EF4-FFF2-40B4-BE49-F238E27FC236}">
                <a16:creationId xmlns:a16="http://schemas.microsoft.com/office/drawing/2014/main" id="{D2CD0C80-81D4-44B2-8B8C-540342778D5E}"/>
              </a:ext>
            </a:extLst>
          </p:cNvPr>
          <p:cNvSpPr/>
          <p:nvPr/>
        </p:nvSpPr>
        <p:spPr bwMode="auto">
          <a:xfrm>
            <a:off x="2189896" y="2808513"/>
            <a:ext cx="1006388" cy="183600"/>
          </a:xfrm>
          <a:prstGeom prst="roundRect">
            <a:avLst/>
          </a:prstGeom>
          <a:solidFill>
            <a:srgbClr val="FFFF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内存优化</a:t>
            </a:r>
          </a:p>
        </p:txBody>
      </p:sp>
      <p:sp>
        <p:nvSpPr>
          <p:cNvPr id="106" name="圆角矩形 105">
            <a:extLst>
              <a:ext uri="{FF2B5EF4-FFF2-40B4-BE49-F238E27FC236}">
                <a16:creationId xmlns:a16="http://schemas.microsoft.com/office/drawing/2014/main" id="{841F2591-8AAA-4908-8898-897D21334196}"/>
              </a:ext>
            </a:extLst>
          </p:cNvPr>
          <p:cNvSpPr/>
          <p:nvPr/>
        </p:nvSpPr>
        <p:spPr bwMode="auto">
          <a:xfrm>
            <a:off x="3436784" y="2534309"/>
            <a:ext cx="1005581" cy="183600"/>
          </a:xfrm>
          <a:prstGeom prst="roundRect">
            <a:avLst/>
          </a:prstGeom>
          <a:solidFill>
            <a:srgbClr val="FFFF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自动微分</a:t>
            </a:r>
          </a:p>
        </p:txBody>
      </p:sp>
      <p:sp>
        <p:nvSpPr>
          <p:cNvPr id="107" name="圆角矩形 106">
            <a:extLst>
              <a:ext uri="{FF2B5EF4-FFF2-40B4-BE49-F238E27FC236}">
                <a16:creationId xmlns:a16="http://schemas.microsoft.com/office/drawing/2014/main" id="{FF266944-60EB-4A8B-89A4-F1F46352DE6E}"/>
              </a:ext>
            </a:extLst>
          </p:cNvPr>
          <p:cNvSpPr/>
          <p:nvPr/>
        </p:nvSpPr>
        <p:spPr bwMode="auto">
          <a:xfrm>
            <a:off x="3436784" y="2808513"/>
            <a:ext cx="1005581" cy="183600"/>
          </a:xfrm>
          <a:prstGeom prst="roundRect">
            <a:avLst/>
          </a:prstGeom>
          <a:solidFill>
            <a:srgbClr val="FFFF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二阶优化</a:t>
            </a:r>
          </a:p>
        </p:txBody>
      </p:sp>
      <p:sp>
        <p:nvSpPr>
          <p:cNvPr id="108" name="圆角矩形 107">
            <a:extLst>
              <a:ext uri="{FF2B5EF4-FFF2-40B4-BE49-F238E27FC236}">
                <a16:creationId xmlns:a16="http://schemas.microsoft.com/office/drawing/2014/main" id="{A7F36F0D-A14B-4891-B29D-237570670AE5}"/>
              </a:ext>
            </a:extLst>
          </p:cNvPr>
          <p:cNvSpPr/>
          <p:nvPr/>
        </p:nvSpPr>
        <p:spPr bwMode="auto">
          <a:xfrm>
            <a:off x="4694971" y="2534309"/>
            <a:ext cx="1006388" cy="183600"/>
          </a:xfrm>
          <a:prstGeom prst="roundRect">
            <a:avLst/>
          </a:prstGeom>
          <a:solidFill>
            <a:srgbClr val="FFFF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自动并行</a:t>
            </a:r>
          </a:p>
        </p:txBody>
      </p:sp>
      <p:sp>
        <p:nvSpPr>
          <p:cNvPr id="109" name="圆角矩形 108">
            <a:extLst>
              <a:ext uri="{FF2B5EF4-FFF2-40B4-BE49-F238E27FC236}">
                <a16:creationId xmlns:a16="http://schemas.microsoft.com/office/drawing/2014/main" id="{A6D3E01F-A5E3-4372-B938-AB858DF52CBA}"/>
              </a:ext>
            </a:extLst>
          </p:cNvPr>
          <p:cNvSpPr/>
          <p:nvPr/>
        </p:nvSpPr>
        <p:spPr bwMode="auto">
          <a:xfrm>
            <a:off x="4694971" y="2808513"/>
            <a:ext cx="1006388" cy="183600"/>
          </a:xfrm>
          <a:prstGeom prst="roundRect">
            <a:avLst/>
          </a:prstGeom>
          <a:solidFill>
            <a:srgbClr val="FFFF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图算融合</a:t>
            </a:r>
          </a:p>
        </p:txBody>
      </p:sp>
      <p:sp>
        <p:nvSpPr>
          <p:cNvPr id="110" name="矩形 109">
            <a:extLst>
              <a:ext uri="{FF2B5EF4-FFF2-40B4-BE49-F238E27FC236}">
                <a16:creationId xmlns:a16="http://schemas.microsoft.com/office/drawing/2014/main" id="{A1E1AE0B-59D9-4F02-BD25-51CA98BCA089}"/>
              </a:ext>
            </a:extLst>
          </p:cNvPr>
          <p:cNvSpPr/>
          <p:nvPr/>
        </p:nvSpPr>
        <p:spPr bwMode="auto">
          <a:xfrm>
            <a:off x="2073681" y="1429819"/>
            <a:ext cx="2739926" cy="759253"/>
          </a:xfrm>
          <a:prstGeom prst="rect">
            <a:avLst/>
          </a:prstGeom>
          <a:solidFill>
            <a:srgbClr val="FFFFFF"/>
          </a:solidFill>
          <a:ln w="19050">
            <a:solidFill>
              <a:srgbClr val="FFFFFF">
                <a:lumMod val="50000"/>
              </a:srgbClr>
            </a:solidFill>
          </a:ln>
        </p:spPr>
        <p:txBody>
          <a:bodyPr lIns="0" rIns="0"/>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solidFill>
                  <a:srgbClr val="434343">
                    <a:lumMod val="50000"/>
                  </a:srgbClr>
                </a:solidFill>
                <a:effectLst/>
                <a:uLnTx/>
                <a:uFillTx/>
                <a:latin typeface="微软雅黑"/>
                <a:ea typeface="微软雅黑"/>
                <a:sym typeface="Helvetica Neue"/>
              </a:rPr>
              <a:t>Expresion</a:t>
            </a:r>
            <a:r>
              <a:rPr kumimoji="0" lang="zh-CN" altLang="en-US" sz="1200" b="1"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 表达层</a:t>
            </a:r>
            <a:endParaRPr kumimoji="0" lang="en-US" altLang="zh-CN" sz="1200" b="1"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111" name="圆角矩形 110">
            <a:extLst>
              <a:ext uri="{FF2B5EF4-FFF2-40B4-BE49-F238E27FC236}">
                <a16:creationId xmlns:a16="http://schemas.microsoft.com/office/drawing/2014/main" id="{33764C5F-90B0-43C6-8654-15EA79DAE65D}"/>
              </a:ext>
            </a:extLst>
          </p:cNvPr>
          <p:cNvSpPr/>
          <p:nvPr/>
        </p:nvSpPr>
        <p:spPr bwMode="auto">
          <a:xfrm>
            <a:off x="2180211" y="1704228"/>
            <a:ext cx="771537" cy="183600"/>
          </a:xfrm>
          <a:prstGeom prst="roundRect">
            <a:avLst/>
          </a:prstGeom>
          <a:solidFill>
            <a:srgbClr val="DBF2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en-US" altLang="zh-CN" sz="800" b="0" i="0" u="none" strike="noStrike" kern="0" cap="none" spc="0" normalizeH="0" baseline="0" noProof="0" dirty="0" err="1">
                <a:ln>
                  <a:noFill/>
                </a:ln>
                <a:solidFill>
                  <a:srgbClr val="434343">
                    <a:lumMod val="50000"/>
                  </a:srgbClr>
                </a:solidFill>
                <a:effectLst/>
                <a:uLnTx/>
                <a:uFillTx/>
                <a:latin typeface="微软雅黑"/>
                <a:ea typeface="微软雅黑"/>
                <a:sym typeface="Helvetica Neue"/>
              </a:rPr>
              <a:t>nn</a:t>
            </a: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 </a:t>
            </a:r>
            <a:endPar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112" name="圆角矩形 111">
            <a:extLst>
              <a:ext uri="{FF2B5EF4-FFF2-40B4-BE49-F238E27FC236}">
                <a16:creationId xmlns:a16="http://schemas.microsoft.com/office/drawing/2014/main" id="{5017E172-F504-42D5-8AD8-CCA5FDB2293E}"/>
              </a:ext>
            </a:extLst>
          </p:cNvPr>
          <p:cNvSpPr/>
          <p:nvPr/>
        </p:nvSpPr>
        <p:spPr bwMode="auto">
          <a:xfrm>
            <a:off x="3049401" y="1704228"/>
            <a:ext cx="770731" cy="183600"/>
          </a:xfrm>
          <a:prstGeom prst="roundRect">
            <a:avLst/>
          </a:prstGeom>
          <a:solidFill>
            <a:srgbClr val="DBF2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d</a:t>
            </a:r>
            <a:r>
              <a:rPr kumimoji="0" lang="en-US" altLang="zh-CN" sz="800" b="0" i="0" u="none" strike="noStrike" kern="0" cap="none" spc="0" normalizeH="0" baseline="0" noProof="0" dirty="0" err="1">
                <a:ln>
                  <a:noFill/>
                </a:ln>
                <a:solidFill>
                  <a:srgbClr val="434343">
                    <a:lumMod val="50000"/>
                  </a:srgbClr>
                </a:solidFill>
                <a:effectLst/>
                <a:uLnTx/>
                <a:uFillTx/>
                <a:latin typeface="微软雅黑"/>
                <a:ea typeface="微软雅黑"/>
                <a:sym typeface="Helvetica Neue"/>
              </a:rPr>
              <a:t>ataset</a:t>
            </a: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 </a:t>
            </a:r>
            <a:endPar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113" name="圆角矩形 112">
            <a:extLst>
              <a:ext uri="{FF2B5EF4-FFF2-40B4-BE49-F238E27FC236}">
                <a16:creationId xmlns:a16="http://schemas.microsoft.com/office/drawing/2014/main" id="{D85A10A5-468D-443A-BD04-6D07C8B59AED}"/>
              </a:ext>
            </a:extLst>
          </p:cNvPr>
          <p:cNvSpPr/>
          <p:nvPr/>
        </p:nvSpPr>
        <p:spPr bwMode="auto">
          <a:xfrm>
            <a:off x="3933925" y="1704228"/>
            <a:ext cx="770731" cy="183600"/>
          </a:xfrm>
          <a:prstGeom prst="roundRect">
            <a:avLst/>
          </a:prstGeom>
          <a:solidFill>
            <a:srgbClr val="DBF2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ops</a:t>
            </a:r>
            <a:endPar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114" name="圆角矩形 113">
            <a:extLst>
              <a:ext uri="{FF2B5EF4-FFF2-40B4-BE49-F238E27FC236}">
                <a16:creationId xmlns:a16="http://schemas.microsoft.com/office/drawing/2014/main" id="{04070950-5EC3-4409-967E-62B397419F04}"/>
              </a:ext>
            </a:extLst>
          </p:cNvPr>
          <p:cNvSpPr/>
          <p:nvPr/>
        </p:nvSpPr>
        <p:spPr bwMode="auto">
          <a:xfrm>
            <a:off x="2180211" y="3433690"/>
            <a:ext cx="1636692" cy="251015"/>
          </a:xfrm>
          <a:prstGeom prst="roundRect">
            <a:avLst/>
          </a:prstGeom>
          <a:solidFill>
            <a:srgbClr val="FFFFFF"/>
          </a:solidFill>
          <a:ln w="1905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GE (Ascend</a:t>
            </a: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加速</a:t>
            </a: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a:t>
            </a:r>
            <a:endPar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115" name="圆角矩形 114">
            <a:extLst>
              <a:ext uri="{FF2B5EF4-FFF2-40B4-BE49-F238E27FC236}">
                <a16:creationId xmlns:a16="http://schemas.microsoft.com/office/drawing/2014/main" id="{415C9406-064C-49FF-833F-BD880B14C608}"/>
              </a:ext>
            </a:extLst>
          </p:cNvPr>
          <p:cNvSpPr/>
          <p:nvPr/>
        </p:nvSpPr>
        <p:spPr bwMode="auto">
          <a:xfrm>
            <a:off x="3983155" y="3433690"/>
            <a:ext cx="1743222" cy="251015"/>
          </a:xfrm>
          <a:prstGeom prst="roundRect">
            <a:avLst/>
          </a:prstGeom>
          <a:solidFill>
            <a:srgbClr val="FFFFFF"/>
          </a:solidFill>
          <a:ln w="1905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AKG (</a:t>
            </a:r>
            <a:r>
              <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算子自动生成</a:t>
            </a: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a:t>
            </a:r>
            <a:endPar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116" name="矩形 115">
            <a:extLst>
              <a:ext uri="{FF2B5EF4-FFF2-40B4-BE49-F238E27FC236}">
                <a16:creationId xmlns:a16="http://schemas.microsoft.com/office/drawing/2014/main" id="{C27280B4-5D9E-41D6-8B50-64EBA0D61635}"/>
              </a:ext>
            </a:extLst>
          </p:cNvPr>
          <p:cNvSpPr/>
          <p:nvPr/>
        </p:nvSpPr>
        <p:spPr bwMode="auto">
          <a:xfrm>
            <a:off x="4955647" y="1429819"/>
            <a:ext cx="745712" cy="759253"/>
          </a:xfrm>
          <a:prstGeom prst="rect">
            <a:avLst/>
          </a:prstGeom>
          <a:solidFill>
            <a:srgbClr val="FFFFFF"/>
          </a:solidFill>
          <a:ln w="19050">
            <a:solidFill>
              <a:srgbClr val="FFFFFF">
                <a:lumMod val="50000"/>
              </a:srgbClr>
            </a:solidFill>
          </a:ln>
        </p:spPr>
        <p:txBody>
          <a:bodyPr lIns="0" rIns="0" anchor="t"/>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三方前端</a:t>
            </a:r>
          </a:p>
        </p:txBody>
      </p:sp>
      <p:sp>
        <p:nvSpPr>
          <p:cNvPr id="117" name="圆角矩形 116">
            <a:extLst>
              <a:ext uri="{FF2B5EF4-FFF2-40B4-BE49-F238E27FC236}">
                <a16:creationId xmlns:a16="http://schemas.microsoft.com/office/drawing/2014/main" id="{74EA207D-E02A-4153-9431-AED0E868C751}"/>
              </a:ext>
            </a:extLst>
          </p:cNvPr>
          <p:cNvSpPr/>
          <p:nvPr/>
        </p:nvSpPr>
        <p:spPr bwMode="auto">
          <a:xfrm>
            <a:off x="2180211" y="1963252"/>
            <a:ext cx="771537" cy="183600"/>
          </a:xfrm>
          <a:prstGeom prst="roundRect">
            <a:avLst/>
          </a:prstGeom>
          <a:solidFill>
            <a:srgbClr val="DBF2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infer</a:t>
            </a:r>
            <a:endPar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118" name="圆角矩形 117">
            <a:extLst>
              <a:ext uri="{FF2B5EF4-FFF2-40B4-BE49-F238E27FC236}">
                <a16:creationId xmlns:a16="http://schemas.microsoft.com/office/drawing/2014/main" id="{67E547A7-1BFC-4DA2-81EC-3A686DE241DF}"/>
              </a:ext>
            </a:extLst>
          </p:cNvPr>
          <p:cNvSpPr/>
          <p:nvPr/>
        </p:nvSpPr>
        <p:spPr bwMode="auto">
          <a:xfrm>
            <a:off x="3937960" y="1963252"/>
            <a:ext cx="771537" cy="183600"/>
          </a:xfrm>
          <a:prstGeom prst="roundRect">
            <a:avLst/>
          </a:prstGeom>
          <a:solidFill>
            <a:srgbClr val="DBF2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en-US" altLang="zh-CN" sz="800" b="0" i="0" u="none" strike="noStrike" kern="0" cap="none" spc="0" normalizeH="0" baseline="0" noProof="0" dirty="0" err="1">
                <a:ln>
                  <a:noFill/>
                </a:ln>
                <a:solidFill>
                  <a:srgbClr val="434343">
                    <a:lumMod val="50000"/>
                  </a:srgbClr>
                </a:solidFill>
                <a:effectLst/>
                <a:uLnTx/>
                <a:uFillTx/>
                <a:latin typeface="微软雅黑"/>
                <a:ea typeface="微软雅黑"/>
                <a:sym typeface="Helvetica Neue"/>
              </a:rPr>
              <a:t>numpy</a:t>
            </a:r>
            <a:endPar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119" name="矩形 118">
            <a:extLst>
              <a:ext uri="{FF2B5EF4-FFF2-40B4-BE49-F238E27FC236}">
                <a16:creationId xmlns:a16="http://schemas.microsoft.com/office/drawing/2014/main" id="{EA4035FC-012B-498B-903B-342D491B1BC5}"/>
              </a:ext>
            </a:extLst>
          </p:cNvPr>
          <p:cNvSpPr/>
          <p:nvPr/>
        </p:nvSpPr>
        <p:spPr bwMode="auto">
          <a:xfrm>
            <a:off x="2079330" y="3821840"/>
            <a:ext cx="3647047" cy="846177"/>
          </a:xfrm>
          <a:prstGeom prst="rect">
            <a:avLst/>
          </a:prstGeom>
          <a:solidFill>
            <a:srgbClr val="FFFFFF"/>
          </a:solidFill>
          <a:ln w="19050">
            <a:solidFill>
              <a:srgbClr val="FFFFFF">
                <a:lumMod val="50000"/>
              </a:srgbClr>
            </a:solidFill>
          </a:ln>
        </p:spPr>
        <p:txBody>
          <a:bodyPr lIns="0" rIns="0" anchor="t"/>
          <a:lstStyle/>
          <a:p>
            <a:pPr marL="0" marR="0" lvl="0" indent="0" algn="ctr" defTabSz="1828252" eaLnBrk="1" fontAlgn="auto" latinLnBrk="0" hangingPunct="0">
              <a:lnSpc>
                <a:spcPct val="150000"/>
              </a:lnSpc>
              <a:spcBef>
                <a:spcPts val="0"/>
              </a:spcBef>
              <a:spcAft>
                <a:spcPts val="0"/>
              </a:spcAft>
              <a:buClrTx/>
              <a:buSzTx/>
              <a:buFontTx/>
              <a:buNone/>
              <a:tabLst/>
              <a:defRPr/>
            </a:pPr>
            <a:r>
              <a:rPr lang="en-US" altLang="zh-CN" sz="1200" b="1" kern="0" dirty="0">
                <a:solidFill>
                  <a:srgbClr val="434343">
                    <a:lumMod val="50000"/>
                  </a:srgbClr>
                </a:solidFill>
                <a:latin typeface="微软雅黑"/>
                <a:ea typeface="微软雅黑"/>
                <a:sym typeface="Helvetica Neue"/>
              </a:rPr>
              <a:t>Runtime</a:t>
            </a:r>
            <a:endParaRPr kumimoji="0" lang="zh-CN" altLang="en-US" sz="12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120" name="圆角矩形 119">
            <a:extLst>
              <a:ext uri="{FF2B5EF4-FFF2-40B4-BE49-F238E27FC236}">
                <a16:creationId xmlns:a16="http://schemas.microsoft.com/office/drawing/2014/main" id="{94508254-F46A-4EF3-B925-5AD241E44252}"/>
              </a:ext>
            </a:extLst>
          </p:cNvPr>
          <p:cNvSpPr/>
          <p:nvPr/>
        </p:nvSpPr>
        <p:spPr bwMode="auto">
          <a:xfrm>
            <a:off x="3046980" y="1963252"/>
            <a:ext cx="770730" cy="183600"/>
          </a:xfrm>
          <a:prstGeom prst="roundRect">
            <a:avLst/>
          </a:prstGeom>
          <a:solidFill>
            <a:srgbClr val="DBF2FF"/>
          </a:solidFill>
          <a:ln w="12700">
            <a:noFill/>
          </a:ln>
        </p:spPr>
        <p:txBody>
          <a:bodyPr lIns="0" rIns="0" anchor="ctr"/>
          <a:lstStyle/>
          <a:p>
            <a:pPr marL="0" marR="0" lvl="0" indent="0" algn="ctr" defTabSz="1828252" eaLnBrk="1" fontAlgn="auto" latinLnBrk="0" hangingPunct="0">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train </a:t>
            </a:r>
            <a:endPar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grpSp>
        <p:nvGrpSpPr>
          <p:cNvPr id="5" name="组合 4">
            <a:extLst>
              <a:ext uri="{FF2B5EF4-FFF2-40B4-BE49-F238E27FC236}">
                <a16:creationId xmlns:a16="http://schemas.microsoft.com/office/drawing/2014/main" id="{3ED52E89-C4DD-444E-B17C-29B96E620766}"/>
              </a:ext>
            </a:extLst>
          </p:cNvPr>
          <p:cNvGrpSpPr/>
          <p:nvPr/>
        </p:nvGrpSpPr>
        <p:grpSpPr>
          <a:xfrm>
            <a:off x="716749" y="3452493"/>
            <a:ext cx="1066110" cy="1344659"/>
            <a:chOff x="500268" y="3642843"/>
            <a:chExt cx="1066110" cy="1344659"/>
          </a:xfrm>
        </p:grpSpPr>
        <p:sp>
          <p:nvSpPr>
            <p:cNvPr id="80" name="矩形 79">
              <a:extLst>
                <a:ext uri="{FF2B5EF4-FFF2-40B4-BE49-F238E27FC236}">
                  <a16:creationId xmlns:a16="http://schemas.microsoft.com/office/drawing/2014/main" id="{6E24BCD8-78A9-4829-8535-20132F193CFF}"/>
                </a:ext>
              </a:extLst>
            </p:cNvPr>
            <p:cNvSpPr/>
            <p:nvPr/>
          </p:nvSpPr>
          <p:spPr bwMode="auto">
            <a:xfrm>
              <a:off x="500268" y="3642843"/>
              <a:ext cx="1066110" cy="1344659"/>
            </a:xfrm>
            <a:prstGeom prst="rect">
              <a:avLst/>
            </a:prstGeom>
            <a:noFill/>
            <a:ln w="19050">
              <a:solidFill>
                <a:srgbClr val="FFFFFF">
                  <a:lumMod val="50000"/>
                </a:srgbClr>
              </a:solidFill>
            </a:ln>
          </p:spPr>
          <p:txBody>
            <a:bodyPr lIns="0" rIns="0" anchor="t"/>
            <a:lstStyle/>
            <a:p>
              <a:pPr algn="ctr" defTabSz="1828252" fontAlgn="auto" hangingPunct="0">
                <a:spcBef>
                  <a:spcPts val="0"/>
                </a:spcBef>
                <a:spcAft>
                  <a:spcPts val="0"/>
                </a:spcAft>
                <a:defRPr/>
              </a:pPr>
              <a:r>
                <a:rPr lang="en-US" altLang="zh-CN" sz="1200" b="1" kern="0" dirty="0">
                  <a:solidFill>
                    <a:srgbClr val="434343">
                      <a:lumMod val="50000"/>
                    </a:srgbClr>
                  </a:solidFill>
                  <a:latin typeface="微软雅黑"/>
                  <a:ea typeface="微软雅黑"/>
                  <a:sym typeface="Helvetica Neue"/>
                </a:rPr>
                <a:t>Data</a:t>
              </a:r>
            </a:p>
          </p:txBody>
        </p:sp>
        <p:sp>
          <p:nvSpPr>
            <p:cNvPr id="4" name="矩形 3">
              <a:extLst>
                <a:ext uri="{FF2B5EF4-FFF2-40B4-BE49-F238E27FC236}">
                  <a16:creationId xmlns:a16="http://schemas.microsoft.com/office/drawing/2014/main" id="{75AF4DDF-1B41-4F47-AA6F-8A67939BFA15}"/>
                </a:ext>
              </a:extLst>
            </p:cNvPr>
            <p:cNvSpPr/>
            <p:nvPr/>
          </p:nvSpPr>
          <p:spPr>
            <a:xfrm>
              <a:off x="737326" y="4078886"/>
              <a:ext cx="618341" cy="624530"/>
            </a:xfrm>
            <a:prstGeom prst="rect">
              <a:avLst/>
            </a:prstGeom>
          </p:spPr>
          <p:txBody>
            <a:bodyPr wrap="square">
              <a:spAutoFit/>
            </a:bodyPr>
            <a:lstStyle/>
            <a:p>
              <a:pPr algn="ctr" defTabSz="1828252" fontAlgn="auto" hangingPunct="0">
                <a:lnSpc>
                  <a:spcPct val="150000"/>
                </a:lnSpc>
                <a:spcBef>
                  <a:spcPts val="0"/>
                </a:spcBef>
                <a:spcAft>
                  <a:spcPts val="0"/>
                </a:spcAft>
                <a:defRPr/>
              </a:pPr>
              <a:r>
                <a:rPr lang="zh-CN" altLang="en-US" sz="800" kern="0" dirty="0">
                  <a:solidFill>
                    <a:srgbClr val="434343">
                      <a:lumMod val="50000"/>
                    </a:srgbClr>
                  </a:solidFill>
                  <a:latin typeface="微软雅黑"/>
                  <a:ea typeface="微软雅黑"/>
                  <a:sym typeface="Helvetica Neue"/>
                </a:rPr>
                <a:t>可解释</a:t>
              </a:r>
              <a:endParaRPr lang="en-US" altLang="zh-CN" sz="800" kern="0" dirty="0">
                <a:solidFill>
                  <a:srgbClr val="434343">
                    <a:lumMod val="50000"/>
                  </a:srgbClr>
                </a:solidFill>
                <a:latin typeface="微软雅黑"/>
                <a:ea typeface="微软雅黑"/>
                <a:sym typeface="Helvetica Neue"/>
              </a:endParaRPr>
            </a:p>
            <a:p>
              <a:pPr algn="ctr" defTabSz="1828252" fontAlgn="auto" hangingPunct="0">
                <a:lnSpc>
                  <a:spcPct val="150000"/>
                </a:lnSpc>
                <a:spcBef>
                  <a:spcPts val="0"/>
                </a:spcBef>
                <a:spcAft>
                  <a:spcPts val="0"/>
                </a:spcAft>
                <a:defRPr/>
              </a:pPr>
              <a:r>
                <a:rPr lang="zh-CN" altLang="en-US" sz="800" kern="0" dirty="0">
                  <a:solidFill>
                    <a:srgbClr val="434343">
                      <a:lumMod val="50000"/>
                    </a:srgbClr>
                  </a:solidFill>
                  <a:latin typeface="微软雅黑"/>
                  <a:ea typeface="微软雅黑"/>
                  <a:sym typeface="Helvetica Neue"/>
                </a:rPr>
                <a:t>可视化</a:t>
              </a:r>
              <a:endParaRPr lang="en-US" altLang="zh-CN" sz="800" kern="0" dirty="0">
                <a:solidFill>
                  <a:srgbClr val="434343">
                    <a:lumMod val="50000"/>
                  </a:srgbClr>
                </a:solidFill>
                <a:latin typeface="微软雅黑"/>
                <a:ea typeface="微软雅黑"/>
                <a:sym typeface="Helvetica Neue"/>
              </a:endParaRPr>
            </a:p>
            <a:p>
              <a:pPr algn="ctr" defTabSz="1828252" fontAlgn="auto" hangingPunct="0">
                <a:lnSpc>
                  <a:spcPct val="150000"/>
                </a:lnSpc>
                <a:spcBef>
                  <a:spcPts val="0"/>
                </a:spcBef>
                <a:spcAft>
                  <a:spcPts val="0"/>
                </a:spcAft>
                <a:defRPr/>
              </a:pPr>
              <a:r>
                <a:rPr lang="zh-CN" altLang="en-US" sz="800" kern="0" dirty="0">
                  <a:solidFill>
                    <a:srgbClr val="434343">
                      <a:lumMod val="50000"/>
                    </a:srgbClr>
                  </a:solidFill>
                  <a:latin typeface="微软雅黑"/>
                  <a:ea typeface="微软雅黑"/>
                  <a:sym typeface="Helvetica Neue"/>
                </a:rPr>
                <a:t>数据增强</a:t>
              </a:r>
              <a:endParaRPr lang="en-US" altLang="zh-CN" sz="800" kern="0" dirty="0">
                <a:solidFill>
                  <a:srgbClr val="434343">
                    <a:lumMod val="50000"/>
                  </a:srgbClr>
                </a:solidFill>
                <a:latin typeface="微软雅黑"/>
                <a:ea typeface="微软雅黑"/>
                <a:sym typeface="Helvetica Neue"/>
              </a:endParaRPr>
            </a:p>
          </p:txBody>
        </p:sp>
      </p:grpSp>
      <p:grpSp>
        <p:nvGrpSpPr>
          <p:cNvPr id="7" name="组合 6">
            <a:extLst>
              <a:ext uri="{FF2B5EF4-FFF2-40B4-BE49-F238E27FC236}">
                <a16:creationId xmlns:a16="http://schemas.microsoft.com/office/drawing/2014/main" id="{B20EB9F7-A422-CB4E-B115-12F2C4ECCB20}"/>
              </a:ext>
            </a:extLst>
          </p:cNvPr>
          <p:cNvGrpSpPr/>
          <p:nvPr/>
        </p:nvGrpSpPr>
        <p:grpSpPr>
          <a:xfrm>
            <a:off x="716749" y="2019136"/>
            <a:ext cx="1066110" cy="1312728"/>
            <a:chOff x="500268" y="2209486"/>
            <a:chExt cx="1066110" cy="1312728"/>
          </a:xfrm>
        </p:grpSpPr>
        <p:sp>
          <p:nvSpPr>
            <p:cNvPr id="79" name="矩形 78">
              <a:extLst>
                <a:ext uri="{FF2B5EF4-FFF2-40B4-BE49-F238E27FC236}">
                  <a16:creationId xmlns:a16="http://schemas.microsoft.com/office/drawing/2014/main" id="{ED96FD15-F636-4F2A-B379-A02197AE4374}"/>
                </a:ext>
              </a:extLst>
            </p:cNvPr>
            <p:cNvSpPr/>
            <p:nvPr/>
          </p:nvSpPr>
          <p:spPr bwMode="auto">
            <a:xfrm>
              <a:off x="500268" y="2209486"/>
              <a:ext cx="1066110" cy="1312728"/>
            </a:xfrm>
            <a:prstGeom prst="rect">
              <a:avLst/>
            </a:prstGeom>
            <a:noFill/>
            <a:ln w="19050">
              <a:solidFill>
                <a:srgbClr val="FFFFFF">
                  <a:lumMod val="50000"/>
                </a:srgbClr>
              </a:solidFill>
            </a:ln>
          </p:spPr>
          <p:txBody>
            <a:bodyPr lIns="0" rIns="0" anchor="t"/>
            <a:lstStyle/>
            <a:p>
              <a:pPr algn="ctr" defTabSz="1828252" fontAlgn="auto" hangingPunct="0">
                <a:spcBef>
                  <a:spcPts val="0"/>
                </a:spcBef>
                <a:spcAft>
                  <a:spcPts val="0"/>
                </a:spcAft>
                <a:defRPr/>
              </a:pPr>
              <a:r>
                <a:rPr lang="zh-CN" altLang="en-US" sz="1200" b="1" kern="0" dirty="0">
                  <a:solidFill>
                    <a:srgbClr val="434343">
                      <a:lumMod val="50000"/>
                    </a:srgbClr>
                  </a:solidFill>
                  <a:latin typeface="微软雅黑"/>
                  <a:ea typeface="微软雅黑"/>
                  <a:sym typeface="Helvetica Neue"/>
                </a:rPr>
                <a:t>安全</a:t>
              </a:r>
              <a:endParaRPr lang="en-US" altLang="zh-CN" sz="1200" b="1" kern="0" dirty="0">
                <a:solidFill>
                  <a:srgbClr val="434343">
                    <a:lumMod val="50000"/>
                  </a:srgbClr>
                </a:solidFill>
                <a:latin typeface="微软雅黑"/>
                <a:ea typeface="微软雅黑"/>
                <a:sym typeface="Helvetica Neue"/>
              </a:endParaRPr>
            </a:p>
          </p:txBody>
        </p:sp>
        <p:sp>
          <p:nvSpPr>
            <p:cNvPr id="6" name="矩形 5">
              <a:extLst>
                <a:ext uri="{FF2B5EF4-FFF2-40B4-BE49-F238E27FC236}">
                  <a16:creationId xmlns:a16="http://schemas.microsoft.com/office/drawing/2014/main" id="{6838E162-D4B7-A540-8B08-A8CF2DE86E8A}"/>
                </a:ext>
              </a:extLst>
            </p:cNvPr>
            <p:cNvSpPr/>
            <p:nvPr/>
          </p:nvSpPr>
          <p:spPr>
            <a:xfrm>
              <a:off x="613315" y="2705429"/>
              <a:ext cx="808890" cy="624530"/>
            </a:xfrm>
            <a:prstGeom prst="rect">
              <a:avLst/>
            </a:prstGeom>
          </p:spPr>
          <p:txBody>
            <a:bodyPr wrap="square">
              <a:spAutoFit/>
            </a:bodyPr>
            <a:lstStyle/>
            <a:p>
              <a:pPr algn="ctr" defTabSz="1828252" fontAlgn="auto" hangingPunct="0">
                <a:lnSpc>
                  <a:spcPct val="150000"/>
                </a:lnSpc>
                <a:spcBef>
                  <a:spcPts val="0"/>
                </a:spcBef>
                <a:spcAft>
                  <a:spcPts val="0"/>
                </a:spcAft>
                <a:defRPr/>
              </a:pPr>
              <a:r>
                <a:rPr lang="zh-CN" altLang="en-US" sz="800" kern="0" dirty="0">
                  <a:solidFill>
                    <a:srgbClr val="434343">
                      <a:lumMod val="50000"/>
                    </a:srgbClr>
                  </a:solidFill>
                  <a:latin typeface="微软雅黑"/>
                  <a:ea typeface="微软雅黑"/>
                  <a:sym typeface="Helvetica Neue"/>
                </a:rPr>
                <a:t>差分隐私</a:t>
              </a:r>
              <a:endParaRPr lang="en-US" altLang="zh-CN" sz="800" kern="0" dirty="0">
                <a:solidFill>
                  <a:srgbClr val="434343">
                    <a:lumMod val="50000"/>
                  </a:srgbClr>
                </a:solidFill>
                <a:latin typeface="微软雅黑"/>
                <a:ea typeface="微软雅黑"/>
                <a:sym typeface="Helvetica Neue"/>
              </a:endParaRPr>
            </a:p>
            <a:p>
              <a:pPr algn="ctr" defTabSz="1828252" fontAlgn="auto" hangingPunct="0">
                <a:lnSpc>
                  <a:spcPct val="150000"/>
                </a:lnSpc>
                <a:spcBef>
                  <a:spcPts val="0"/>
                </a:spcBef>
                <a:spcAft>
                  <a:spcPts val="0"/>
                </a:spcAft>
                <a:defRPr/>
              </a:pPr>
              <a:r>
                <a:rPr lang="zh-CN" altLang="en-US" sz="800" kern="0" dirty="0">
                  <a:solidFill>
                    <a:srgbClr val="434343">
                      <a:lumMod val="50000"/>
                    </a:srgbClr>
                  </a:solidFill>
                  <a:latin typeface="微软雅黑"/>
                  <a:ea typeface="微软雅黑"/>
                  <a:sym typeface="Helvetica Neue"/>
                </a:rPr>
                <a:t>混淆加密</a:t>
              </a:r>
              <a:endParaRPr lang="en-US" altLang="zh-CN" sz="800" kern="0" dirty="0">
                <a:solidFill>
                  <a:srgbClr val="434343">
                    <a:lumMod val="50000"/>
                  </a:srgbClr>
                </a:solidFill>
                <a:latin typeface="微软雅黑"/>
                <a:ea typeface="微软雅黑"/>
                <a:sym typeface="Helvetica Neue"/>
              </a:endParaRPr>
            </a:p>
            <a:p>
              <a:pPr algn="ctr" defTabSz="1828252" fontAlgn="auto" hangingPunct="0">
                <a:lnSpc>
                  <a:spcPct val="150000"/>
                </a:lnSpc>
                <a:spcBef>
                  <a:spcPts val="0"/>
                </a:spcBef>
                <a:spcAft>
                  <a:spcPts val="0"/>
                </a:spcAft>
                <a:defRPr/>
              </a:pPr>
              <a:r>
                <a:rPr lang="zh-CN" altLang="en-US" sz="800" kern="0" dirty="0">
                  <a:solidFill>
                    <a:srgbClr val="434343">
                      <a:lumMod val="50000"/>
                    </a:srgbClr>
                  </a:solidFill>
                  <a:latin typeface="微软雅黑"/>
                  <a:ea typeface="微软雅黑"/>
                  <a:sym typeface="Helvetica Neue"/>
                </a:rPr>
                <a:t>对抗训练</a:t>
              </a:r>
              <a:endParaRPr lang="en-US" altLang="zh-CN" sz="800" kern="0" dirty="0">
                <a:solidFill>
                  <a:srgbClr val="434343">
                    <a:lumMod val="50000"/>
                  </a:srgbClr>
                </a:solidFill>
                <a:latin typeface="微软雅黑"/>
                <a:ea typeface="微软雅黑"/>
                <a:sym typeface="Helvetica Neue"/>
              </a:endParaRPr>
            </a:p>
          </p:txBody>
        </p:sp>
      </p:grpSp>
      <p:grpSp>
        <p:nvGrpSpPr>
          <p:cNvPr id="3" name="组合 2">
            <a:extLst>
              <a:ext uri="{FF2B5EF4-FFF2-40B4-BE49-F238E27FC236}">
                <a16:creationId xmlns:a16="http://schemas.microsoft.com/office/drawing/2014/main" id="{4840A9F0-E46C-AB45-8ED6-E90286441ECF}"/>
              </a:ext>
            </a:extLst>
          </p:cNvPr>
          <p:cNvGrpSpPr/>
          <p:nvPr/>
        </p:nvGrpSpPr>
        <p:grpSpPr>
          <a:xfrm>
            <a:off x="583061" y="5408055"/>
            <a:ext cx="11217154" cy="829257"/>
            <a:chOff x="434087" y="5102405"/>
            <a:chExt cx="11217154" cy="829257"/>
          </a:xfrm>
        </p:grpSpPr>
        <p:sp>
          <p:nvSpPr>
            <p:cNvPr id="74" name="矩形 73">
              <a:extLst>
                <a:ext uri="{FF2B5EF4-FFF2-40B4-BE49-F238E27FC236}">
                  <a16:creationId xmlns:a16="http://schemas.microsoft.com/office/drawing/2014/main" id="{6279B8C5-3452-4BE8-BEC0-1FFC75401E6E}"/>
                </a:ext>
              </a:extLst>
            </p:cNvPr>
            <p:cNvSpPr/>
            <p:nvPr/>
          </p:nvSpPr>
          <p:spPr bwMode="auto">
            <a:xfrm>
              <a:off x="500268" y="5109051"/>
              <a:ext cx="11150973" cy="759545"/>
            </a:xfrm>
            <a:prstGeom prst="rect">
              <a:avLst/>
            </a:prstGeom>
            <a:solidFill>
              <a:srgbClr val="FFFFFF">
                <a:lumMod val="95000"/>
                <a:alpha val="80000"/>
              </a:srgbClr>
            </a:solidFill>
            <a:ln w="19050">
              <a:noFill/>
            </a:ln>
          </p:spPr>
          <p:txBody>
            <a:bodyPr lIns="0" rIns="0" anchor="ctr"/>
            <a:lstStyle/>
            <a:p>
              <a:pPr algn="ctr" defTabSz="1828252" fontAlgn="auto" hangingPunct="0">
                <a:spcBef>
                  <a:spcPts val="0"/>
                </a:spcBef>
                <a:spcAft>
                  <a:spcPts val="0"/>
                </a:spcAft>
                <a:defRPr/>
              </a:pPr>
              <a:endParaRPr lang="en-US" altLang="zh-CN" sz="1100" kern="0" dirty="0">
                <a:solidFill>
                  <a:srgbClr val="434343">
                    <a:lumMod val="50000"/>
                  </a:srgbClr>
                </a:solidFill>
                <a:latin typeface="微软雅黑"/>
                <a:ea typeface="微软雅黑"/>
                <a:sym typeface="Helvetica Neue"/>
              </a:endParaRPr>
            </a:p>
          </p:txBody>
        </p:sp>
        <p:pic>
          <p:nvPicPr>
            <p:cNvPr id="121" name="SDC - 半罩球 X系列.331.png" descr="SDC - 半罩球 X系列.331.png">
              <a:extLst>
                <a:ext uri="{FF2B5EF4-FFF2-40B4-BE49-F238E27FC236}">
                  <a16:creationId xmlns:a16="http://schemas.microsoft.com/office/drawing/2014/main" id="{694F4A0F-9CA3-4706-90BB-8714A1E71E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23346" y="5371095"/>
              <a:ext cx="359136" cy="437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400000"/>
                  <a:headEnd/>
                  <a:tailEnd/>
                </a14:hiddenLine>
              </a:ext>
            </a:extLst>
          </p:spPr>
        </p:pic>
        <p:pic>
          <p:nvPicPr>
            <p:cNvPr id="122" name="Picture 2" descr="Picture 2">
              <a:extLst>
                <a:ext uri="{FF2B5EF4-FFF2-40B4-BE49-F238E27FC236}">
                  <a16:creationId xmlns:a16="http://schemas.microsoft.com/office/drawing/2014/main" id="{8BF19B4F-519B-41E7-8E4B-60C860B0F7F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43206" y="5389562"/>
              <a:ext cx="269554" cy="37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400000"/>
                  <a:headEnd/>
                  <a:tailEnd/>
                </a14:hiddenLine>
              </a:ext>
            </a:extLst>
          </p:spPr>
        </p:pic>
        <p:pic>
          <p:nvPicPr>
            <p:cNvPr id="123" name="图片 237">
              <a:extLst>
                <a:ext uri="{FF2B5EF4-FFF2-40B4-BE49-F238E27FC236}">
                  <a16:creationId xmlns:a16="http://schemas.microsoft.com/office/drawing/2014/main" id="{61619DC9-1153-48E4-9C7F-764E5A5D2B4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14005" y="5251665"/>
              <a:ext cx="788486" cy="61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124" name="图片 238">
              <a:extLst>
                <a:ext uri="{FF2B5EF4-FFF2-40B4-BE49-F238E27FC236}">
                  <a16:creationId xmlns:a16="http://schemas.microsoft.com/office/drawing/2014/main" id="{63CB24EA-922C-45B2-973B-C9DF97052D4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77901" y="5198686"/>
              <a:ext cx="880489" cy="686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125" name="图片 239">
              <a:extLst>
                <a:ext uri="{FF2B5EF4-FFF2-40B4-BE49-F238E27FC236}">
                  <a16:creationId xmlns:a16="http://schemas.microsoft.com/office/drawing/2014/main" id="{B1A2E6A6-7585-4E30-BBD2-F556E9B02C6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042597" y="5302570"/>
              <a:ext cx="751360" cy="586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126" name="图片 240">
              <a:extLst>
                <a:ext uri="{FF2B5EF4-FFF2-40B4-BE49-F238E27FC236}">
                  <a16:creationId xmlns:a16="http://schemas.microsoft.com/office/drawing/2014/main" id="{BA7B7409-8703-4367-AAB3-F21AFBBD2CD0}"/>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594325" y="5394155"/>
              <a:ext cx="652094" cy="508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128" name="图片 242">
              <a:extLst>
                <a:ext uri="{FF2B5EF4-FFF2-40B4-BE49-F238E27FC236}">
                  <a16:creationId xmlns:a16="http://schemas.microsoft.com/office/drawing/2014/main" id="{266C6C9D-DE67-4475-97B0-B778F72E04D2}"/>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341163" y="5372353"/>
              <a:ext cx="588337" cy="458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129" name="图片 243">
              <a:extLst>
                <a:ext uri="{FF2B5EF4-FFF2-40B4-BE49-F238E27FC236}">
                  <a16:creationId xmlns:a16="http://schemas.microsoft.com/office/drawing/2014/main" id="{8596DB4A-D0FD-4E0D-945F-C6763A05B0E8}"/>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031344" y="5345520"/>
              <a:ext cx="751361" cy="586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130" name="图片 244">
              <a:extLst>
                <a:ext uri="{FF2B5EF4-FFF2-40B4-BE49-F238E27FC236}">
                  <a16:creationId xmlns:a16="http://schemas.microsoft.com/office/drawing/2014/main" id="{32F853EC-06C6-4FC4-9B7B-4FF83EB7987B}"/>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585298" y="5281902"/>
              <a:ext cx="724729" cy="565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cxnSp>
          <p:nvCxnSpPr>
            <p:cNvPr id="132" name="直接连接符 246">
              <a:extLst>
                <a:ext uri="{FF2B5EF4-FFF2-40B4-BE49-F238E27FC236}">
                  <a16:creationId xmlns:a16="http://schemas.microsoft.com/office/drawing/2014/main" id="{5FBDE5A0-F3C2-4A27-9D5D-31F13E7E58EA}"/>
                </a:ext>
              </a:extLst>
            </p:cNvPr>
            <p:cNvCxnSpPr>
              <a:cxnSpLocks noChangeShapeType="1"/>
            </p:cNvCxnSpPr>
            <p:nvPr/>
          </p:nvCxnSpPr>
          <p:spPr bwMode="auto">
            <a:xfrm rot="5400000">
              <a:off x="8158006" y="5534612"/>
              <a:ext cx="60794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lgn="ctr">
                  <a:solidFill>
                    <a:srgbClr val="000000"/>
                  </a:solidFill>
                  <a:miter lim="800000"/>
                  <a:headEnd/>
                  <a:tailEnd/>
                </a14:hiddenLine>
              </a:ext>
            </a:extLst>
          </p:spPr>
        </p:cxnSp>
        <p:sp>
          <p:nvSpPr>
            <p:cNvPr id="133" name="文本框 132">
              <a:extLst>
                <a:ext uri="{FF2B5EF4-FFF2-40B4-BE49-F238E27FC236}">
                  <a16:creationId xmlns:a16="http://schemas.microsoft.com/office/drawing/2014/main" id="{8CC2B4FC-0485-4BC3-9118-43C7170D0089}"/>
                </a:ext>
              </a:extLst>
            </p:cNvPr>
            <p:cNvSpPr txBox="1"/>
            <p:nvPr/>
          </p:nvSpPr>
          <p:spPr>
            <a:xfrm>
              <a:off x="9569687" y="5102405"/>
              <a:ext cx="376436" cy="271564"/>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200" b="1" dirty="0">
                  <a:solidFill>
                    <a:srgbClr val="434343">
                      <a:lumMod val="50000"/>
                    </a:srgbClr>
                  </a:solidFill>
                  <a:latin typeface="Microsoft YaHei" panose="020B0503020204020204" pitchFamily="34" charset="-122"/>
                  <a:ea typeface="微软雅黑"/>
                  <a:cs typeface="Arial"/>
                  <a:sym typeface="Arial"/>
                </a:rPr>
                <a:t>端</a:t>
              </a:r>
            </a:p>
          </p:txBody>
        </p:sp>
        <p:sp>
          <p:nvSpPr>
            <p:cNvPr id="134" name="文本框 133">
              <a:extLst>
                <a:ext uri="{FF2B5EF4-FFF2-40B4-BE49-F238E27FC236}">
                  <a16:creationId xmlns:a16="http://schemas.microsoft.com/office/drawing/2014/main" id="{8CE02790-6B48-4864-A814-326917E2EC5D}"/>
                </a:ext>
              </a:extLst>
            </p:cNvPr>
            <p:cNvSpPr txBox="1"/>
            <p:nvPr/>
          </p:nvSpPr>
          <p:spPr>
            <a:xfrm>
              <a:off x="6463827" y="5102405"/>
              <a:ext cx="376436" cy="271564"/>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200" b="1" dirty="0">
                  <a:solidFill>
                    <a:srgbClr val="434343">
                      <a:lumMod val="50000"/>
                    </a:srgbClr>
                  </a:solidFill>
                  <a:latin typeface="Microsoft YaHei" panose="020B0503020204020204" pitchFamily="34" charset="-122"/>
                  <a:ea typeface="微软雅黑"/>
                  <a:cs typeface="Arial"/>
                  <a:sym typeface="Arial"/>
                </a:rPr>
                <a:t>边</a:t>
              </a:r>
            </a:p>
          </p:txBody>
        </p:sp>
        <p:sp>
          <p:nvSpPr>
            <p:cNvPr id="135" name="文本框 134">
              <a:extLst>
                <a:ext uri="{FF2B5EF4-FFF2-40B4-BE49-F238E27FC236}">
                  <a16:creationId xmlns:a16="http://schemas.microsoft.com/office/drawing/2014/main" id="{899D4D8D-523D-4D54-AD99-94E86DAD4C33}"/>
                </a:ext>
              </a:extLst>
            </p:cNvPr>
            <p:cNvSpPr txBox="1"/>
            <p:nvPr/>
          </p:nvSpPr>
          <p:spPr>
            <a:xfrm>
              <a:off x="3462995" y="5102405"/>
              <a:ext cx="376436" cy="271564"/>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200" b="1" dirty="0">
                  <a:solidFill>
                    <a:srgbClr val="434343">
                      <a:lumMod val="50000"/>
                    </a:srgbClr>
                  </a:solidFill>
                  <a:latin typeface="Microsoft YaHei" panose="020B0503020204020204" pitchFamily="34" charset="-122"/>
                  <a:ea typeface="微软雅黑"/>
                  <a:cs typeface="Arial"/>
                  <a:sym typeface="Arial"/>
                </a:rPr>
                <a:t>云</a:t>
              </a:r>
            </a:p>
          </p:txBody>
        </p:sp>
        <p:cxnSp>
          <p:nvCxnSpPr>
            <p:cNvPr id="136" name="直接连接符 250">
              <a:extLst>
                <a:ext uri="{FF2B5EF4-FFF2-40B4-BE49-F238E27FC236}">
                  <a16:creationId xmlns:a16="http://schemas.microsoft.com/office/drawing/2014/main" id="{DDA32C0D-6CB0-4C63-A368-D52266D30659}"/>
                </a:ext>
              </a:extLst>
            </p:cNvPr>
            <p:cNvCxnSpPr>
              <a:cxnSpLocks noChangeShapeType="1"/>
            </p:cNvCxnSpPr>
            <p:nvPr/>
          </p:nvCxnSpPr>
          <p:spPr bwMode="auto">
            <a:xfrm rot="5400000">
              <a:off x="1385048" y="5527065"/>
              <a:ext cx="60794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lgn="ctr">
                  <a:solidFill>
                    <a:srgbClr val="000000"/>
                  </a:solidFill>
                  <a:miter lim="800000"/>
                  <a:headEnd/>
                  <a:tailEnd/>
                </a14:hiddenLine>
              </a:ext>
            </a:extLst>
          </p:spPr>
        </p:cxnSp>
        <p:cxnSp>
          <p:nvCxnSpPr>
            <p:cNvPr id="138" name="直接连接符 137">
              <a:extLst>
                <a:ext uri="{FF2B5EF4-FFF2-40B4-BE49-F238E27FC236}">
                  <a16:creationId xmlns:a16="http://schemas.microsoft.com/office/drawing/2014/main" id="{5BB4D6C3-4430-42A8-8038-598B5D4A916E}"/>
                </a:ext>
              </a:extLst>
            </p:cNvPr>
            <p:cNvCxnSpPr/>
            <p:nvPr/>
          </p:nvCxnSpPr>
          <p:spPr>
            <a:xfrm rot="5400000">
              <a:off x="7594609" y="5504843"/>
              <a:ext cx="607944" cy="0"/>
            </a:xfrm>
            <a:prstGeom prst="line">
              <a:avLst/>
            </a:prstGeom>
            <a:noFill/>
            <a:ln w="38100" cap="flat" cmpd="sng" algn="ctr">
              <a:solidFill>
                <a:srgbClr val="434343">
                  <a:lumMod val="50000"/>
                </a:srgbClr>
              </a:solidFill>
              <a:prstDash val="sysDot"/>
              <a:miter lim="800000"/>
            </a:ln>
            <a:effectLst/>
          </p:spPr>
        </p:cxnSp>
        <p:sp>
          <p:nvSpPr>
            <p:cNvPr id="139" name="文本框 138">
              <a:extLst>
                <a:ext uri="{FF2B5EF4-FFF2-40B4-BE49-F238E27FC236}">
                  <a16:creationId xmlns:a16="http://schemas.microsoft.com/office/drawing/2014/main" id="{CF403A06-51D3-47DD-B95C-8D93BA4D5021}"/>
                </a:ext>
              </a:extLst>
            </p:cNvPr>
            <p:cNvSpPr txBox="1"/>
            <p:nvPr/>
          </p:nvSpPr>
          <p:spPr>
            <a:xfrm>
              <a:off x="434087" y="5281902"/>
              <a:ext cx="1343638" cy="461665"/>
            </a:xfrm>
            <a:prstGeom prst="rect">
              <a:avLst/>
            </a:prstGeom>
            <a:noFill/>
            <a:ln w="19050">
              <a:noFill/>
            </a:ln>
          </p:spPr>
          <p:txBody>
            <a:bodyPr wrap="none" anchor="ctr">
              <a:spAutoFit/>
            </a:bodyPr>
            <a:lstStyle/>
            <a:p>
              <a:pPr algn="ctr" defTabSz="1828068" fontAlgn="auto">
                <a:spcBef>
                  <a:spcPts val="0"/>
                </a:spcBef>
                <a:spcAft>
                  <a:spcPts val="0"/>
                </a:spcAft>
                <a:defRPr/>
              </a:pPr>
              <a:r>
                <a:rPr lang="zh-CN" altLang="en-US" sz="1200" b="1" dirty="0">
                  <a:solidFill>
                    <a:srgbClr val="434343">
                      <a:lumMod val="50000"/>
                    </a:srgbClr>
                  </a:solidFill>
                  <a:latin typeface="Microsoft YaHei" panose="020B0503020204020204" pitchFamily="34" charset="-122"/>
                  <a:ea typeface="微软雅黑"/>
                  <a:cs typeface="Arial"/>
                  <a:sym typeface="Arial"/>
                </a:rPr>
                <a:t>多样性硬件</a:t>
              </a:r>
              <a:endParaRPr lang="en-US" altLang="zh-CN" sz="1200" b="1" dirty="0">
                <a:solidFill>
                  <a:srgbClr val="434343">
                    <a:lumMod val="50000"/>
                  </a:srgbClr>
                </a:solidFill>
                <a:latin typeface="Microsoft YaHei" panose="020B0503020204020204" pitchFamily="34" charset="-122"/>
                <a:ea typeface="微软雅黑"/>
                <a:cs typeface="Arial"/>
                <a:sym typeface="Arial"/>
              </a:endParaRPr>
            </a:p>
            <a:p>
              <a:pPr algn="ctr" defTabSz="1828068" fontAlgn="auto">
                <a:spcBef>
                  <a:spcPts val="0"/>
                </a:spcBef>
                <a:spcAft>
                  <a:spcPts val="0"/>
                </a:spcAft>
                <a:defRPr/>
              </a:pPr>
              <a:r>
                <a:rPr lang="en-US" altLang="zh-CN" sz="1200" b="1" dirty="0">
                  <a:solidFill>
                    <a:srgbClr val="434343">
                      <a:lumMod val="50000"/>
                    </a:srgbClr>
                  </a:solidFill>
                  <a:latin typeface="Microsoft YaHei" panose="020B0503020204020204" pitchFamily="34" charset="-122"/>
                  <a:ea typeface="微软雅黑"/>
                  <a:cs typeface="Arial"/>
                  <a:sym typeface="Arial"/>
                </a:rPr>
                <a:t>NPU/GPU/CPU</a:t>
              </a:r>
              <a:endParaRPr lang="zh-CN" altLang="en-US" sz="1200" b="1" dirty="0">
                <a:solidFill>
                  <a:srgbClr val="434343">
                    <a:lumMod val="50000"/>
                  </a:srgbClr>
                </a:solidFill>
                <a:latin typeface="Microsoft YaHei" panose="020B0503020204020204" pitchFamily="34" charset="-122"/>
                <a:ea typeface="微软雅黑"/>
                <a:cs typeface="Arial"/>
                <a:sym typeface="Arial"/>
              </a:endParaRPr>
            </a:p>
          </p:txBody>
        </p:sp>
        <p:pic>
          <p:nvPicPr>
            <p:cNvPr id="140" name="Picture 6" descr="Reach HUAWEI E-Shop | HUAWEI FreeBuds Pro">
              <a:extLst>
                <a:ext uri="{FF2B5EF4-FFF2-40B4-BE49-F238E27FC236}">
                  <a16:creationId xmlns:a16="http://schemas.microsoft.com/office/drawing/2014/main" id="{23EBE82D-84F2-445C-A17D-D77D047892A8}"/>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12820" t="8946" r="16848" b="23366"/>
            <a:stretch/>
          </p:blipFill>
          <p:spPr bwMode="auto">
            <a:xfrm>
              <a:off x="9839951" y="5400426"/>
              <a:ext cx="376437" cy="362288"/>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2" descr="HUAWEI WATCH FIT – 华为官网">
              <a:extLst>
                <a:ext uri="{FF2B5EF4-FFF2-40B4-BE49-F238E27FC236}">
                  <a16:creationId xmlns:a16="http://schemas.microsoft.com/office/drawing/2014/main" id="{A0CE7019-1D6B-48D0-BF51-34246D4BA24E}"/>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431552" y="5370373"/>
              <a:ext cx="972000" cy="438621"/>
            </a:xfrm>
            <a:prstGeom prst="rect">
              <a:avLst/>
            </a:prstGeom>
            <a:noFill/>
            <a:extLst>
              <a:ext uri="{909E8E84-426E-40DD-AFC4-6F175D3DCCD1}">
                <a14:hiddenFill xmlns:a14="http://schemas.microsoft.com/office/drawing/2010/main">
                  <a:solidFill>
                    <a:srgbClr val="FFFFFF"/>
                  </a:solidFill>
                </a14:hiddenFill>
              </a:ext>
            </a:extLst>
          </p:spPr>
        </p:pic>
        <p:cxnSp>
          <p:nvCxnSpPr>
            <p:cNvPr id="142" name="直接连接符 137">
              <a:extLst>
                <a:ext uri="{FF2B5EF4-FFF2-40B4-BE49-F238E27FC236}">
                  <a16:creationId xmlns:a16="http://schemas.microsoft.com/office/drawing/2014/main" id="{EB822669-46EE-5C48-9B08-594D97307D76}"/>
                </a:ext>
              </a:extLst>
            </p:cNvPr>
            <p:cNvCxnSpPr/>
            <p:nvPr/>
          </p:nvCxnSpPr>
          <p:spPr>
            <a:xfrm rot="5400000">
              <a:off x="5146337" y="5504843"/>
              <a:ext cx="607944" cy="0"/>
            </a:xfrm>
            <a:prstGeom prst="line">
              <a:avLst/>
            </a:prstGeom>
            <a:noFill/>
            <a:ln w="38100" cap="flat" cmpd="sng" algn="ctr">
              <a:solidFill>
                <a:srgbClr val="434343">
                  <a:lumMod val="50000"/>
                </a:srgbClr>
              </a:solidFill>
              <a:prstDash val="sysDot"/>
              <a:miter lim="800000"/>
            </a:ln>
            <a:effectLst/>
          </p:spPr>
        </p:cxnSp>
        <p:pic>
          <p:nvPicPr>
            <p:cNvPr id="143" name="Picture 2" descr="Nvidia Geforce Rtx Logo, HD Png Download , Transparent Png Image - PNGitem">
              <a:extLst>
                <a:ext uri="{FF2B5EF4-FFF2-40B4-BE49-F238E27FC236}">
                  <a16:creationId xmlns:a16="http://schemas.microsoft.com/office/drawing/2014/main" id="{D6BDA155-2C73-EC4D-9901-C45DBF1C6CCA}"/>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406740" y="5413896"/>
              <a:ext cx="907247" cy="314372"/>
            </a:xfrm>
            <a:prstGeom prst="rect">
              <a:avLst/>
            </a:prstGeom>
            <a:noFill/>
            <a:extLst>
              <a:ext uri="{909E8E84-426E-40DD-AFC4-6F175D3DCCD1}">
                <a14:hiddenFill xmlns:a14="http://schemas.microsoft.com/office/drawing/2010/main">
                  <a:solidFill>
                    <a:srgbClr val="FFFFFF"/>
                  </a:solidFill>
                </a14:hiddenFill>
              </a:ext>
            </a:extLst>
          </p:spPr>
        </p:pic>
      </p:grpSp>
      <p:sp>
        <p:nvSpPr>
          <p:cNvPr id="144" name="圆角矩形 143">
            <a:extLst>
              <a:ext uri="{FF2B5EF4-FFF2-40B4-BE49-F238E27FC236}">
                <a16:creationId xmlns:a16="http://schemas.microsoft.com/office/drawing/2014/main" id="{8215C5EE-45B8-B642-80A4-3157089E5431}"/>
              </a:ext>
            </a:extLst>
          </p:cNvPr>
          <p:cNvSpPr/>
          <p:nvPr/>
        </p:nvSpPr>
        <p:spPr bwMode="auto">
          <a:xfrm>
            <a:off x="2254210" y="4324991"/>
            <a:ext cx="3273065" cy="240783"/>
          </a:xfrm>
          <a:prstGeom prst="roundRect">
            <a:avLst/>
          </a:prstGeom>
          <a:solidFill>
            <a:srgbClr val="DBF2FF"/>
          </a:solidFill>
          <a:ln w="12700">
            <a:noFill/>
          </a:ln>
        </p:spPr>
        <p:txBody>
          <a:bodyPr lIns="0" rIns="0" anchor="ctr"/>
          <a:lstStyle/>
          <a:p>
            <a:pPr algn="ctr" defTabSz="1828252" fontAlgn="auto" hangingPunct="0">
              <a:spcBef>
                <a:spcPts val="0"/>
              </a:spcBef>
              <a:spcAft>
                <a:spcPts val="0"/>
              </a:spcAft>
              <a:defRPr/>
            </a:pPr>
            <a:r>
              <a:rPr lang="zh-CN" altLang="en-US" sz="800" kern="0" dirty="0">
                <a:solidFill>
                  <a:srgbClr val="434343">
                    <a:lumMod val="50000"/>
                  </a:srgbClr>
                </a:solidFill>
                <a:latin typeface="微软雅黑"/>
                <a:ea typeface="微软雅黑"/>
                <a:sym typeface="Helvetica Neue"/>
              </a:rPr>
              <a:t>分布式</a:t>
            </a:r>
            <a:r>
              <a:rPr lang="en-US" altLang="zh-CN" sz="800" kern="0" dirty="0">
                <a:solidFill>
                  <a:srgbClr val="434343">
                    <a:lumMod val="50000"/>
                  </a:srgbClr>
                </a:solidFill>
                <a:latin typeface="微软雅黑"/>
                <a:ea typeface="微软雅黑"/>
                <a:sym typeface="Helvetica Neue"/>
              </a:rPr>
              <a:t>DAG</a:t>
            </a:r>
            <a:r>
              <a:rPr lang="zh-CN" altLang="en-US" sz="800" kern="0" dirty="0">
                <a:solidFill>
                  <a:srgbClr val="434343">
                    <a:lumMod val="50000"/>
                  </a:srgbClr>
                </a:solidFill>
                <a:latin typeface="微软雅黑"/>
                <a:ea typeface="微软雅黑"/>
                <a:sym typeface="Helvetica Neue"/>
              </a:rPr>
              <a:t>并行执行</a:t>
            </a:r>
            <a:r>
              <a:rPr kumimoji="0" lang="en-US" altLang="zh-CN"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rPr>
              <a:t> </a:t>
            </a:r>
            <a:endParaRPr kumimoji="0" lang="zh-CN" altLang="en-US" sz="800" b="0" i="0" u="none" strike="noStrike" kern="0" cap="none" spc="0" normalizeH="0" baseline="0" noProof="0" dirty="0">
              <a:ln>
                <a:noFill/>
              </a:ln>
              <a:solidFill>
                <a:srgbClr val="434343">
                  <a:lumMod val="50000"/>
                </a:srgbClr>
              </a:solidFill>
              <a:effectLst/>
              <a:uLnTx/>
              <a:uFillTx/>
              <a:latin typeface="微软雅黑"/>
              <a:ea typeface="微软雅黑"/>
              <a:sym typeface="Helvetica Neue"/>
            </a:endParaRPr>
          </a:p>
        </p:txBody>
      </p:sp>
      <p:sp>
        <p:nvSpPr>
          <p:cNvPr id="145" name="圆角矩形 144">
            <a:extLst>
              <a:ext uri="{FF2B5EF4-FFF2-40B4-BE49-F238E27FC236}">
                <a16:creationId xmlns:a16="http://schemas.microsoft.com/office/drawing/2014/main" id="{DF8280F9-A7F0-A643-B513-CFA7578C78FF}"/>
              </a:ext>
            </a:extLst>
          </p:cNvPr>
          <p:cNvSpPr/>
          <p:nvPr/>
        </p:nvSpPr>
        <p:spPr bwMode="auto">
          <a:xfrm>
            <a:off x="5029088" y="1963252"/>
            <a:ext cx="596653" cy="183600"/>
          </a:xfrm>
          <a:prstGeom prst="roundRect">
            <a:avLst/>
          </a:prstGeom>
          <a:solidFill>
            <a:srgbClr val="DBF2FF"/>
          </a:solidFill>
          <a:ln w="12700">
            <a:noFill/>
          </a:ln>
        </p:spPr>
        <p:txBody>
          <a:bodyPr lIns="0" rIns="0" anchor="ctr"/>
          <a:lstStyle/>
          <a:p>
            <a:pPr algn="ctr" defTabSz="1828252" fontAlgn="auto" hangingPunct="0">
              <a:spcBef>
                <a:spcPts val="0"/>
              </a:spcBef>
              <a:spcAft>
                <a:spcPts val="0"/>
              </a:spcAft>
              <a:defRPr/>
            </a:pPr>
            <a:r>
              <a:rPr lang="en-US" altLang="zh-CN" sz="800" kern="0" dirty="0">
                <a:solidFill>
                  <a:srgbClr val="434343">
                    <a:lumMod val="50000"/>
                  </a:srgbClr>
                </a:solidFill>
                <a:latin typeface="微软雅黑"/>
                <a:ea typeface="微软雅黑"/>
                <a:sym typeface="Helvetica Neue"/>
              </a:rPr>
              <a:t>Julia</a:t>
            </a:r>
            <a:endParaRPr lang="zh-CN" altLang="en-US" sz="800" kern="0" dirty="0">
              <a:solidFill>
                <a:srgbClr val="434343">
                  <a:lumMod val="50000"/>
                </a:srgbClr>
              </a:solidFill>
              <a:latin typeface="微软雅黑"/>
              <a:ea typeface="微软雅黑"/>
              <a:sym typeface="Helvetica Neue"/>
            </a:endParaRPr>
          </a:p>
        </p:txBody>
      </p:sp>
      <p:sp>
        <p:nvSpPr>
          <p:cNvPr id="146" name="圆角矩形 145">
            <a:extLst>
              <a:ext uri="{FF2B5EF4-FFF2-40B4-BE49-F238E27FC236}">
                <a16:creationId xmlns:a16="http://schemas.microsoft.com/office/drawing/2014/main" id="{A5E4F64A-40F7-F442-9A55-7B0B060598C3}"/>
              </a:ext>
            </a:extLst>
          </p:cNvPr>
          <p:cNvSpPr/>
          <p:nvPr/>
        </p:nvSpPr>
        <p:spPr bwMode="auto">
          <a:xfrm>
            <a:off x="5030925" y="1704228"/>
            <a:ext cx="596653" cy="183600"/>
          </a:xfrm>
          <a:prstGeom prst="roundRect">
            <a:avLst/>
          </a:prstGeom>
          <a:solidFill>
            <a:srgbClr val="DBF2FF"/>
          </a:solidFill>
          <a:ln w="12700">
            <a:noFill/>
          </a:ln>
        </p:spPr>
        <p:txBody>
          <a:bodyPr lIns="0" rIns="0" anchor="ctr"/>
          <a:lstStyle/>
          <a:p>
            <a:pPr algn="ctr" defTabSz="1828252" fontAlgn="auto" hangingPunct="0">
              <a:spcBef>
                <a:spcPts val="0"/>
              </a:spcBef>
              <a:spcAft>
                <a:spcPts val="0"/>
              </a:spcAft>
              <a:defRPr/>
            </a:pPr>
            <a:r>
              <a:rPr lang="zh-CN" altLang="en-US" sz="800" kern="0" dirty="0">
                <a:solidFill>
                  <a:srgbClr val="434343">
                    <a:lumMod val="50000"/>
                  </a:srgbClr>
                </a:solidFill>
                <a:latin typeface="微软雅黑"/>
                <a:ea typeface="微软雅黑"/>
                <a:sym typeface="Helvetica Neue"/>
              </a:rPr>
              <a:t>仓颉</a:t>
            </a:r>
          </a:p>
        </p:txBody>
      </p:sp>
      <p:sp>
        <p:nvSpPr>
          <p:cNvPr id="127" name="矩形 126">
            <a:extLst>
              <a:ext uri="{FF2B5EF4-FFF2-40B4-BE49-F238E27FC236}">
                <a16:creationId xmlns:a16="http://schemas.microsoft.com/office/drawing/2014/main" id="{26ED3F99-8D61-D342-A527-52DA11C7328B}"/>
              </a:ext>
            </a:extLst>
          </p:cNvPr>
          <p:cNvSpPr/>
          <p:nvPr/>
        </p:nvSpPr>
        <p:spPr>
          <a:xfrm>
            <a:off x="8057823" y="4869160"/>
            <a:ext cx="3729190" cy="470279"/>
          </a:xfrm>
          <a:prstGeom prst="rect">
            <a:avLst/>
          </a:prstGeom>
          <a:solidFill>
            <a:srgbClr val="FFB8B8">
              <a:alpha val="60000"/>
            </a:srgb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60" name="圆角矩形 159">
            <a:extLst>
              <a:ext uri="{FF2B5EF4-FFF2-40B4-BE49-F238E27FC236}">
                <a16:creationId xmlns:a16="http://schemas.microsoft.com/office/drawing/2014/main" id="{BB185352-89D7-284D-8019-70141FFE9A8E}"/>
              </a:ext>
            </a:extLst>
          </p:cNvPr>
          <p:cNvSpPr/>
          <p:nvPr/>
        </p:nvSpPr>
        <p:spPr>
          <a:xfrm>
            <a:off x="8278543" y="4962093"/>
            <a:ext cx="950403"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rPr>
              <a:t>MPI</a:t>
            </a:r>
          </a:p>
        </p:txBody>
      </p:sp>
      <p:sp>
        <p:nvSpPr>
          <p:cNvPr id="161" name="圆角矩形 160">
            <a:extLst>
              <a:ext uri="{FF2B5EF4-FFF2-40B4-BE49-F238E27FC236}">
                <a16:creationId xmlns:a16="http://schemas.microsoft.com/office/drawing/2014/main" id="{5361687A-0E17-6A4A-8E2F-8B28D7143C0C}"/>
              </a:ext>
            </a:extLst>
          </p:cNvPr>
          <p:cNvSpPr/>
          <p:nvPr/>
        </p:nvSpPr>
        <p:spPr>
          <a:xfrm>
            <a:off x="10597117" y="4962093"/>
            <a:ext cx="950403"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HCCL</a:t>
            </a:r>
          </a:p>
        </p:txBody>
      </p:sp>
      <p:sp>
        <p:nvSpPr>
          <p:cNvPr id="162" name="圆角矩形 161">
            <a:extLst>
              <a:ext uri="{FF2B5EF4-FFF2-40B4-BE49-F238E27FC236}">
                <a16:creationId xmlns:a16="http://schemas.microsoft.com/office/drawing/2014/main" id="{018081E4-A307-E74F-9980-8344420E367C}"/>
              </a:ext>
            </a:extLst>
          </p:cNvPr>
          <p:cNvSpPr/>
          <p:nvPr/>
        </p:nvSpPr>
        <p:spPr>
          <a:xfrm>
            <a:off x="9437830" y="4962093"/>
            <a:ext cx="950403"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NCCL</a:t>
            </a:r>
          </a:p>
        </p:txBody>
      </p:sp>
      <p:grpSp>
        <p:nvGrpSpPr>
          <p:cNvPr id="150" name="组合 149">
            <a:extLst>
              <a:ext uri="{FF2B5EF4-FFF2-40B4-BE49-F238E27FC236}">
                <a16:creationId xmlns:a16="http://schemas.microsoft.com/office/drawing/2014/main" id="{5F3DCCB5-AA7F-0D42-A578-C77A0EC129DA}"/>
              </a:ext>
            </a:extLst>
          </p:cNvPr>
          <p:cNvGrpSpPr/>
          <p:nvPr/>
        </p:nvGrpSpPr>
        <p:grpSpPr>
          <a:xfrm rot="21238012">
            <a:off x="7464930" y="4327173"/>
            <a:ext cx="946881" cy="852649"/>
            <a:chOff x="3806244" y="5534424"/>
            <a:chExt cx="946881" cy="852649"/>
          </a:xfrm>
        </p:grpSpPr>
        <p:pic>
          <p:nvPicPr>
            <p:cNvPr id="151" name="图片 150">
              <a:extLst>
                <a:ext uri="{FF2B5EF4-FFF2-40B4-BE49-F238E27FC236}">
                  <a16:creationId xmlns:a16="http://schemas.microsoft.com/office/drawing/2014/main" id="{A766B572-104F-094F-8B01-99DAC36681B3}"/>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rot="20939994">
              <a:off x="3853360" y="5534424"/>
              <a:ext cx="852649" cy="852649"/>
            </a:xfrm>
            <a:prstGeom prst="rect">
              <a:avLst/>
            </a:prstGeom>
          </p:spPr>
        </p:pic>
        <p:sp>
          <p:nvSpPr>
            <p:cNvPr id="152" name="文本框 151">
              <a:extLst>
                <a:ext uri="{FF2B5EF4-FFF2-40B4-BE49-F238E27FC236}">
                  <a16:creationId xmlns:a16="http://schemas.microsoft.com/office/drawing/2014/main" id="{9C895639-30D0-C444-82A2-36040CC28EF7}"/>
                </a:ext>
              </a:extLst>
            </p:cNvPr>
            <p:cNvSpPr txBox="1"/>
            <p:nvPr/>
          </p:nvSpPr>
          <p:spPr>
            <a:xfrm rot="20939994">
              <a:off x="3806244" y="5699138"/>
              <a:ext cx="946881" cy="523220"/>
            </a:xfrm>
            <a:prstGeom prst="rect">
              <a:avLst/>
            </a:prstGeom>
            <a:noFill/>
          </p:spPr>
          <p:txBody>
            <a:bodyPr wrap="square" rtlCol="0" anchor="ctr">
              <a:spAutoFit/>
            </a:bodyPr>
            <a:lstStyle/>
            <a:p>
              <a:pPr algn="ctr">
                <a:buNone/>
              </a:pPr>
              <a:r>
                <a:rPr lang="zh-CN" altLang="en-US" sz="1400" b="1" dirty="0">
                  <a:solidFill>
                    <a:schemeClr val="bg1"/>
                  </a:solidFill>
                  <a:latin typeface="+mj-ea"/>
                  <a:ea typeface="+mj-ea"/>
                </a:rPr>
                <a:t>通讯</a:t>
              </a:r>
              <a:endParaRPr lang="en-US" altLang="zh-CN" sz="1400" b="1" dirty="0">
                <a:solidFill>
                  <a:schemeClr val="bg1"/>
                </a:solidFill>
                <a:latin typeface="+mj-ea"/>
                <a:ea typeface="+mj-ea"/>
              </a:endParaRPr>
            </a:p>
            <a:p>
              <a:pPr algn="ctr">
                <a:buNone/>
              </a:pPr>
              <a:r>
                <a:rPr lang="zh-CN" altLang="en-US" sz="1400" b="1" dirty="0">
                  <a:solidFill>
                    <a:schemeClr val="bg1"/>
                  </a:solidFill>
                  <a:latin typeface="+mj-ea"/>
                  <a:ea typeface="+mj-ea"/>
                </a:rPr>
                <a:t>接口</a:t>
              </a:r>
            </a:p>
          </p:txBody>
        </p:sp>
      </p:grpSp>
    </p:spTree>
    <p:extLst>
      <p:ext uri="{BB962C8B-B14F-4D97-AF65-F5344CB8AC3E}">
        <p14:creationId xmlns:p14="http://schemas.microsoft.com/office/powerpoint/2010/main" val="4126957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MindSpore</a:t>
            </a:r>
            <a:r>
              <a:rPr lang="zh-CN" altLang="en-US" dirty="0">
                <a:latin typeface="+mj-ea"/>
                <a:cs typeface="Arial" panose="020B0604020202020204" pitchFamily="34" charset="0"/>
                <a:sym typeface="Huawei Sans" panose="020C0503030203020204" pitchFamily="34" charset="0"/>
              </a:rPr>
              <a:t> 全场景</a:t>
            </a:r>
            <a:r>
              <a:rPr lang="en-US" altLang="zh-CN" dirty="0">
                <a:latin typeface="+mj-ea"/>
                <a:cs typeface="Arial" panose="020B0604020202020204" pitchFamily="34" charset="0"/>
                <a:sym typeface="Huawei Sans" panose="020C0503030203020204" pitchFamily="34" charset="0"/>
              </a:rPr>
              <a:t>AI</a:t>
            </a:r>
            <a:r>
              <a:rPr lang="zh-CN" altLang="en-US" dirty="0">
                <a:latin typeface="+mj-ea"/>
                <a:cs typeface="Arial" panose="020B0604020202020204" pitchFamily="34" charset="0"/>
                <a:sym typeface="Huawei Sans" panose="020C0503030203020204" pitchFamily="34" charset="0"/>
              </a:rPr>
              <a:t>计算框架架构图</a:t>
            </a:r>
            <a:endParaRPr lang="zh-CN" altLang="en-US" dirty="0">
              <a:latin typeface="+mj-ea"/>
            </a:endParaRPr>
          </a:p>
        </p:txBody>
      </p:sp>
      <p:grpSp>
        <p:nvGrpSpPr>
          <p:cNvPr id="3" name="组合 2"/>
          <p:cNvGrpSpPr/>
          <p:nvPr/>
        </p:nvGrpSpPr>
        <p:grpSpPr>
          <a:xfrm>
            <a:off x="481757" y="976315"/>
            <a:ext cx="8314543" cy="5264016"/>
            <a:chOff x="59923" y="663751"/>
            <a:chExt cx="8736377" cy="5576580"/>
          </a:xfrm>
        </p:grpSpPr>
        <p:grpSp>
          <p:nvGrpSpPr>
            <p:cNvPr id="223" name="组合 222"/>
            <p:cNvGrpSpPr/>
            <p:nvPr/>
          </p:nvGrpSpPr>
          <p:grpSpPr>
            <a:xfrm>
              <a:off x="1624598" y="866654"/>
              <a:ext cx="7171702" cy="5258349"/>
              <a:chOff x="2309479" y="1006135"/>
              <a:chExt cx="7171702" cy="5258349"/>
            </a:xfrm>
          </p:grpSpPr>
          <p:sp>
            <p:nvSpPr>
              <p:cNvPr id="224" name="矩形 223"/>
              <p:cNvSpPr/>
              <p:nvPr/>
            </p:nvSpPr>
            <p:spPr>
              <a:xfrm>
                <a:off x="2309480" y="1006135"/>
                <a:ext cx="2867024" cy="802433"/>
              </a:xfrm>
              <a:prstGeom prst="rect">
                <a:avLst/>
              </a:prstGeom>
              <a:solidFill>
                <a:srgbClr val="CCECFF"/>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rPr>
                  <a:t>Model Zoo</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25" name="矩形 224"/>
              <p:cNvSpPr/>
              <p:nvPr/>
            </p:nvSpPr>
            <p:spPr>
              <a:xfrm>
                <a:off x="5295289" y="1006135"/>
                <a:ext cx="2066448" cy="802433"/>
              </a:xfrm>
              <a:prstGeom prst="rect">
                <a:avLst/>
              </a:prstGeom>
              <a:solidFill>
                <a:srgbClr val="EBF7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rPr>
                  <a:t>Extend</a:t>
                </a:r>
              </a:p>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rPr>
                  <a:t>GNN/</a:t>
                </a:r>
                <a:r>
                  <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rPr>
                  <a:t>深度概率编程</a:t>
                </a:r>
                <a:r>
                  <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rPr>
                  <a:t>强化学习</a:t>
                </a:r>
              </a:p>
            </p:txBody>
          </p:sp>
          <p:sp>
            <p:nvSpPr>
              <p:cNvPr id="226" name="矩形 225"/>
              <p:cNvSpPr/>
              <p:nvPr/>
            </p:nvSpPr>
            <p:spPr>
              <a:xfrm>
                <a:off x="2309479" y="2820158"/>
                <a:ext cx="979023" cy="2269211"/>
              </a:xfrm>
              <a:prstGeom prst="rect">
                <a:avLst/>
              </a:prstGeom>
              <a:solidFill>
                <a:srgbClr val="CCECFF">
                  <a:alpha val="40000"/>
                </a:srgbClr>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rPr>
                  <a:t>Data</a:t>
                </a:r>
              </a:p>
            </p:txBody>
          </p:sp>
          <p:sp>
            <p:nvSpPr>
              <p:cNvPr id="227" name="矩形 226"/>
              <p:cNvSpPr/>
              <p:nvPr/>
            </p:nvSpPr>
            <p:spPr>
              <a:xfrm>
                <a:off x="3387690" y="4460678"/>
                <a:ext cx="5081236" cy="628691"/>
              </a:xfrm>
              <a:prstGeom prst="rect">
                <a:avLst/>
              </a:prstGeom>
              <a:solidFill>
                <a:srgbClr val="CCEC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1D1D1A"/>
                    </a:solidFill>
                    <a:effectLst/>
                    <a:uLnTx/>
                    <a:uFillTx/>
                    <a:latin typeface="微软雅黑"/>
                    <a:ea typeface="微软雅黑"/>
                    <a:cs typeface="+mn-cs"/>
                  </a:rPr>
                  <a:t>  </a:t>
                </a:r>
                <a:r>
                  <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rPr>
                  <a:t>Runtime</a:t>
                </a: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a:t>
                </a:r>
                <a:r>
                  <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rPr>
                  <a:t>Cloud/Lite</a:t>
                </a: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a:t>
                </a:r>
              </a:p>
            </p:txBody>
          </p:sp>
          <p:sp>
            <p:nvSpPr>
              <p:cNvPr id="228" name="圆角矩形 227"/>
              <p:cNvSpPr/>
              <p:nvPr/>
            </p:nvSpPr>
            <p:spPr>
              <a:xfrm>
                <a:off x="3629199" y="4748878"/>
                <a:ext cx="1373058" cy="247595"/>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rPr>
                  <a:t>异构调度</a:t>
                </a:r>
                <a:endPar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29" name="圆角矩形 228"/>
              <p:cNvSpPr/>
              <p:nvPr/>
            </p:nvSpPr>
            <p:spPr>
              <a:xfrm>
                <a:off x="5248091" y="4748878"/>
                <a:ext cx="1373058" cy="247595"/>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rPr>
                  <a:t>异构并行</a:t>
                </a:r>
              </a:p>
            </p:txBody>
          </p:sp>
          <p:sp>
            <p:nvSpPr>
              <p:cNvPr id="230" name="矩形 229"/>
              <p:cNvSpPr/>
              <p:nvPr/>
            </p:nvSpPr>
            <p:spPr>
              <a:xfrm>
                <a:off x="3403998" y="2820158"/>
                <a:ext cx="5064929" cy="1531415"/>
              </a:xfrm>
              <a:prstGeom prst="rect">
                <a:avLst/>
              </a:prstGeom>
              <a:solidFill>
                <a:srgbClr val="CCEC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rPr>
                  <a:t>Compiler</a:t>
                </a:r>
                <a:endPar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1" name="圆角矩形 230"/>
              <p:cNvSpPr/>
              <p:nvPr/>
            </p:nvSpPr>
            <p:spPr>
              <a:xfrm>
                <a:off x="3564697" y="3734456"/>
                <a:ext cx="4760296" cy="247595"/>
              </a:xfrm>
              <a:prstGeom prst="round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MindIR</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2" name="圆角矩形 231"/>
              <p:cNvSpPr/>
              <p:nvPr/>
            </p:nvSpPr>
            <p:spPr>
              <a:xfrm>
                <a:off x="7098564" y="3126151"/>
                <a:ext cx="1226427" cy="54885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rPr>
                  <a:t>量化</a:t>
                </a:r>
                <a:r>
                  <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rPr>
                  <a:t>剪枝</a:t>
                </a:r>
                <a:r>
                  <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rPr>
                  <a:t>/….</a:t>
                </a:r>
                <a:endPar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3" name="圆角矩形 232"/>
              <p:cNvSpPr/>
              <p:nvPr/>
            </p:nvSpPr>
            <p:spPr>
              <a:xfrm>
                <a:off x="5720626" y="4037078"/>
                <a:ext cx="2604365" cy="247595"/>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rPr>
                  <a:t>MindAKG(</a:t>
                </a:r>
                <a:r>
                  <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rPr>
                  <a:t>算子自动生成</a:t>
                </a:r>
                <a:r>
                  <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rPr>
                  <a:t>)</a:t>
                </a:r>
                <a:endPar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4" name="矩形 233"/>
              <p:cNvSpPr/>
              <p:nvPr/>
            </p:nvSpPr>
            <p:spPr>
              <a:xfrm>
                <a:off x="6978776" y="1900889"/>
                <a:ext cx="1466492" cy="838496"/>
              </a:xfrm>
              <a:prstGeom prst="rect">
                <a:avLst/>
              </a:prstGeom>
              <a:solidFill>
                <a:srgbClr val="CCECFF">
                  <a:alpha val="40000"/>
                </a:srgbClr>
              </a:solidFill>
              <a:ln w="12700" cap="flat" cmpd="sng" algn="ctr">
                <a:no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第三方前端</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5" name="圆角矩形 234"/>
              <p:cNvSpPr/>
              <p:nvPr/>
            </p:nvSpPr>
            <p:spPr>
              <a:xfrm>
                <a:off x="4727131" y="3427413"/>
                <a:ext cx="1043450" cy="247595"/>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rPr>
                  <a:t>图算融合</a:t>
                </a:r>
              </a:p>
            </p:txBody>
          </p:sp>
          <p:sp>
            <p:nvSpPr>
              <p:cNvPr id="236" name="圆角矩形 235"/>
              <p:cNvSpPr/>
              <p:nvPr/>
            </p:nvSpPr>
            <p:spPr>
              <a:xfrm>
                <a:off x="3564697" y="3427413"/>
                <a:ext cx="1043450" cy="247595"/>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rPr>
                  <a:t>内存优化</a:t>
                </a:r>
              </a:p>
            </p:txBody>
          </p:sp>
          <p:sp>
            <p:nvSpPr>
              <p:cNvPr id="237" name="圆角矩形 236"/>
              <p:cNvSpPr/>
              <p:nvPr/>
            </p:nvSpPr>
            <p:spPr>
              <a:xfrm>
                <a:off x="5889567" y="3427413"/>
                <a:ext cx="1043450" cy="247595"/>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rPr>
                  <a:t>流水线执行</a:t>
                </a:r>
              </a:p>
            </p:txBody>
          </p:sp>
          <p:sp>
            <p:nvSpPr>
              <p:cNvPr id="238" name="圆角矩形 237"/>
              <p:cNvSpPr/>
              <p:nvPr/>
            </p:nvSpPr>
            <p:spPr>
              <a:xfrm>
                <a:off x="4415887" y="3126151"/>
                <a:ext cx="760616" cy="247595"/>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rPr>
                  <a:t>自动微分</a:t>
                </a:r>
              </a:p>
            </p:txBody>
          </p:sp>
          <p:sp>
            <p:nvSpPr>
              <p:cNvPr id="239" name="圆角矩形 238"/>
              <p:cNvSpPr/>
              <p:nvPr/>
            </p:nvSpPr>
            <p:spPr>
              <a:xfrm>
                <a:off x="3564697" y="3126151"/>
                <a:ext cx="788292" cy="247595"/>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rPr>
                  <a:t>类型推导</a:t>
                </a:r>
              </a:p>
            </p:txBody>
          </p:sp>
          <p:sp>
            <p:nvSpPr>
              <p:cNvPr id="240" name="圆角矩形 239"/>
              <p:cNvSpPr/>
              <p:nvPr/>
            </p:nvSpPr>
            <p:spPr>
              <a:xfrm>
                <a:off x="5239401" y="3126151"/>
                <a:ext cx="830233" cy="247595"/>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rPr>
                  <a:t>自动并行</a:t>
                </a:r>
              </a:p>
            </p:txBody>
          </p:sp>
          <p:sp>
            <p:nvSpPr>
              <p:cNvPr id="241" name="圆角矩形 240"/>
              <p:cNvSpPr/>
              <p:nvPr/>
            </p:nvSpPr>
            <p:spPr>
              <a:xfrm>
                <a:off x="6132532" y="3126151"/>
                <a:ext cx="792259" cy="247595"/>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rPr>
                  <a:t>二阶优化</a:t>
                </a:r>
              </a:p>
            </p:txBody>
          </p:sp>
          <p:sp>
            <p:nvSpPr>
              <p:cNvPr id="242" name="矩形 241"/>
              <p:cNvSpPr/>
              <p:nvPr/>
            </p:nvSpPr>
            <p:spPr>
              <a:xfrm>
                <a:off x="2309479" y="1901562"/>
                <a:ext cx="4579614" cy="837823"/>
              </a:xfrm>
              <a:prstGeom prst="rect">
                <a:avLst/>
              </a:prstGeom>
              <a:solidFill>
                <a:srgbClr val="CCECFF"/>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solidFill>
                      <a:srgbClr val="1D1D1A"/>
                    </a:solidFill>
                    <a:effectLst/>
                    <a:uLnTx/>
                    <a:uFillTx/>
                    <a:latin typeface="微软雅黑"/>
                    <a:ea typeface="微软雅黑"/>
                    <a:cs typeface="+mn-cs"/>
                  </a:rPr>
                  <a:t>MindExpression</a:t>
                </a: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（表达层）</a:t>
                </a:r>
                <a:endParaRPr kumimoji="0" lang="en-US" altLang="zh-CN" sz="12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43" name="圆角矩形 242"/>
              <p:cNvSpPr/>
              <p:nvPr/>
            </p:nvSpPr>
            <p:spPr>
              <a:xfrm>
                <a:off x="3564697" y="4037078"/>
                <a:ext cx="2058618" cy="247595"/>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rPr>
                  <a:t>硬件相关优化</a:t>
                </a:r>
              </a:p>
            </p:txBody>
          </p:sp>
          <p:sp>
            <p:nvSpPr>
              <p:cNvPr id="244" name="矩形 243"/>
              <p:cNvSpPr/>
              <p:nvPr/>
            </p:nvSpPr>
            <p:spPr>
              <a:xfrm>
                <a:off x="8575441" y="1900889"/>
                <a:ext cx="901582" cy="1660511"/>
              </a:xfrm>
              <a:prstGeom prst="rect">
                <a:avLst/>
              </a:prstGeom>
              <a:solidFill>
                <a:srgbClr val="CCECFF">
                  <a:alpha val="40000"/>
                </a:srgbClr>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rPr>
                  <a:t>Insight</a:t>
                </a:r>
                <a:endPar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45" name="圆角矩形 244"/>
              <p:cNvSpPr/>
              <p:nvPr/>
            </p:nvSpPr>
            <p:spPr>
              <a:xfrm>
                <a:off x="8661528" y="2475327"/>
                <a:ext cx="745370" cy="25989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rPr>
                  <a:t>网络</a:t>
                </a:r>
                <a:endPar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rPr>
                  <a:t>调试</a:t>
                </a:r>
              </a:p>
            </p:txBody>
          </p:sp>
          <p:sp>
            <p:nvSpPr>
              <p:cNvPr id="246" name="圆角矩形 245"/>
              <p:cNvSpPr/>
              <p:nvPr/>
            </p:nvSpPr>
            <p:spPr>
              <a:xfrm>
                <a:off x="8653458" y="2862289"/>
                <a:ext cx="745370" cy="25989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rPr>
                  <a:t>精度</a:t>
                </a:r>
                <a:endPar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rPr>
                  <a:t>调优</a:t>
                </a:r>
              </a:p>
            </p:txBody>
          </p:sp>
          <p:sp>
            <p:nvSpPr>
              <p:cNvPr id="247" name="圆角矩形 246"/>
              <p:cNvSpPr/>
              <p:nvPr/>
            </p:nvSpPr>
            <p:spPr>
              <a:xfrm>
                <a:off x="8661528" y="3229218"/>
                <a:ext cx="745370" cy="25989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rPr>
                  <a:t>性能</a:t>
                </a:r>
                <a:endPar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rPr>
                  <a:t>调优</a:t>
                </a:r>
              </a:p>
            </p:txBody>
          </p:sp>
          <p:sp>
            <p:nvSpPr>
              <p:cNvPr id="248" name="矩形 247"/>
              <p:cNvSpPr/>
              <p:nvPr/>
            </p:nvSpPr>
            <p:spPr>
              <a:xfrm>
                <a:off x="2309479" y="5221476"/>
                <a:ext cx="7167545" cy="487788"/>
              </a:xfrm>
              <a:prstGeom prst="rect">
                <a:avLst/>
              </a:prstGeom>
              <a:solidFill>
                <a:srgbClr val="E9002F">
                  <a:lumMod val="20000"/>
                  <a:lumOff val="80000"/>
                </a:srgb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49" name="圆角矩形 248"/>
              <p:cNvSpPr/>
              <p:nvPr/>
            </p:nvSpPr>
            <p:spPr>
              <a:xfrm>
                <a:off x="2687983" y="5315718"/>
                <a:ext cx="1431666" cy="306834"/>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rPr>
                  <a:t>CANN</a:t>
                </a:r>
              </a:p>
            </p:txBody>
          </p:sp>
          <p:sp>
            <p:nvSpPr>
              <p:cNvPr id="250" name="圆角矩形 249"/>
              <p:cNvSpPr/>
              <p:nvPr/>
            </p:nvSpPr>
            <p:spPr>
              <a:xfrm>
                <a:off x="6020090" y="5315718"/>
                <a:ext cx="1431666" cy="306834"/>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rPr>
                  <a:t>Eigen</a:t>
                </a:r>
              </a:p>
            </p:txBody>
          </p:sp>
          <p:sp>
            <p:nvSpPr>
              <p:cNvPr id="251" name="圆角矩形 250"/>
              <p:cNvSpPr/>
              <p:nvPr/>
            </p:nvSpPr>
            <p:spPr>
              <a:xfrm>
                <a:off x="4354037" y="5315718"/>
                <a:ext cx="1431666" cy="306834"/>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rPr>
                  <a:t>CUDA</a:t>
                </a:r>
              </a:p>
            </p:txBody>
          </p:sp>
          <p:sp>
            <p:nvSpPr>
              <p:cNvPr id="252" name="圆角矩形 251"/>
              <p:cNvSpPr/>
              <p:nvPr/>
            </p:nvSpPr>
            <p:spPr>
              <a:xfrm>
                <a:off x="7686144" y="5315718"/>
                <a:ext cx="1431666" cy="306834"/>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rPr>
                  <a:t>oneDNN</a:t>
                </a:r>
              </a:p>
            </p:txBody>
          </p:sp>
          <p:sp>
            <p:nvSpPr>
              <p:cNvPr id="253" name="矩形 252"/>
              <p:cNvSpPr/>
              <p:nvPr/>
            </p:nvSpPr>
            <p:spPr>
              <a:xfrm>
                <a:off x="2309479" y="5766281"/>
                <a:ext cx="7167545" cy="498203"/>
              </a:xfrm>
              <a:prstGeom prst="rect">
                <a:avLst/>
              </a:prstGeom>
              <a:solidFill>
                <a:srgbClr val="F4A100">
                  <a:lumMod val="20000"/>
                  <a:lumOff val="80000"/>
                </a:srgb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54" name="圆角矩形 253"/>
              <p:cNvSpPr/>
              <p:nvPr/>
            </p:nvSpPr>
            <p:spPr>
              <a:xfrm>
                <a:off x="3516819" y="5853632"/>
                <a:ext cx="1431666" cy="31338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rPr>
                  <a:t>NPU</a:t>
                </a:r>
              </a:p>
            </p:txBody>
          </p:sp>
          <p:sp>
            <p:nvSpPr>
              <p:cNvPr id="255" name="圆角矩形 254"/>
              <p:cNvSpPr/>
              <p:nvPr/>
            </p:nvSpPr>
            <p:spPr>
              <a:xfrm>
                <a:off x="6848926" y="5853632"/>
                <a:ext cx="1431666" cy="31338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rPr>
                  <a:t>CPU</a:t>
                </a:r>
              </a:p>
            </p:txBody>
          </p:sp>
          <p:sp>
            <p:nvSpPr>
              <p:cNvPr id="256" name="圆角矩形 255"/>
              <p:cNvSpPr/>
              <p:nvPr/>
            </p:nvSpPr>
            <p:spPr>
              <a:xfrm>
                <a:off x="5182872" y="5853632"/>
                <a:ext cx="1431666" cy="31338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rPr>
                  <a:t>GPU</a:t>
                </a:r>
              </a:p>
            </p:txBody>
          </p:sp>
          <p:sp>
            <p:nvSpPr>
              <p:cNvPr id="257" name="矩形 256"/>
              <p:cNvSpPr/>
              <p:nvPr/>
            </p:nvSpPr>
            <p:spPr>
              <a:xfrm>
                <a:off x="8579599" y="3675007"/>
                <a:ext cx="901582" cy="1414362"/>
              </a:xfrm>
              <a:prstGeom prst="rect">
                <a:avLst/>
              </a:prstGeom>
              <a:solidFill>
                <a:srgbClr val="CCECFF">
                  <a:alpha val="40000"/>
                </a:srgbClr>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solidFill>
                      <a:srgbClr val="1D1D1A"/>
                    </a:solidFill>
                    <a:effectLst/>
                    <a:uLnTx/>
                    <a:uFillTx/>
                    <a:latin typeface="微软雅黑"/>
                    <a:ea typeface="微软雅黑"/>
                    <a:cs typeface="+mn-cs"/>
                  </a:rPr>
                  <a:t>Armour</a:t>
                </a:r>
                <a:endPar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58" name="圆角矩形 257"/>
              <p:cNvSpPr/>
              <p:nvPr/>
            </p:nvSpPr>
            <p:spPr>
              <a:xfrm>
                <a:off x="8673036" y="4246515"/>
                <a:ext cx="707709" cy="247595"/>
              </a:xfrm>
              <a:prstGeom prst="roundRect">
                <a:avLst/>
              </a:prstGeom>
              <a:solidFill>
                <a:srgbClr val="FFFFFF"/>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rPr>
                  <a:t>密态</a:t>
                </a:r>
                <a:r>
                  <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rPr>
                  <a:t>AI</a:t>
                </a:r>
                <a:endPar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59" name="圆角矩形 258"/>
              <p:cNvSpPr/>
              <p:nvPr/>
            </p:nvSpPr>
            <p:spPr>
              <a:xfrm>
                <a:off x="8678665" y="4633988"/>
                <a:ext cx="707709" cy="247595"/>
              </a:xfrm>
              <a:prstGeom prst="roundRect">
                <a:avLst/>
              </a:prstGeom>
              <a:solidFill>
                <a:srgbClr val="FFFFFF"/>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rPr>
                  <a:t>可信</a:t>
                </a:r>
                <a:r>
                  <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rPr>
                  <a:t>AI</a:t>
                </a:r>
                <a:endPar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0" name="圆角矩形 259"/>
              <p:cNvSpPr/>
              <p:nvPr/>
            </p:nvSpPr>
            <p:spPr>
              <a:xfrm>
                <a:off x="7044886" y="2252636"/>
                <a:ext cx="633703" cy="25989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rPr>
                  <a:t>仓颉</a:t>
                </a:r>
              </a:p>
            </p:txBody>
          </p:sp>
          <p:sp>
            <p:nvSpPr>
              <p:cNvPr id="261" name="圆角矩形 260"/>
              <p:cNvSpPr/>
              <p:nvPr/>
            </p:nvSpPr>
            <p:spPr>
              <a:xfrm>
                <a:off x="7768273" y="2252636"/>
                <a:ext cx="633703" cy="25989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rPr>
                  <a:t>Julia</a:t>
                </a:r>
                <a:endPar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2" name="圆角矩形 261"/>
              <p:cNvSpPr/>
              <p:nvPr/>
            </p:nvSpPr>
            <p:spPr>
              <a:xfrm>
                <a:off x="6866985" y="4740156"/>
                <a:ext cx="1373058" cy="247595"/>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rPr>
                  <a:t>内置算子库</a:t>
                </a:r>
              </a:p>
            </p:txBody>
          </p:sp>
          <p:sp>
            <p:nvSpPr>
              <p:cNvPr id="263" name="矩形 262"/>
              <p:cNvSpPr/>
              <p:nvPr/>
            </p:nvSpPr>
            <p:spPr>
              <a:xfrm>
                <a:off x="7478773" y="1006135"/>
                <a:ext cx="1974247" cy="802433"/>
              </a:xfrm>
              <a:prstGeom prst="rect">
                <a:avLst/>
              </a:prstGeom>
              <a:solidFill>
                <a:srgbClr val="EBF7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200" b="1" i="0" u="none" strike="noStrike" kern="0" cap="none" spc="0" normalizeH="0" baseline="0" noProof="0" dirty="0" err="1">
                    <a:ln>
                      <a:noFill/>
                    </a:ln>
                    <a:solidFill>
                      <a:srgbClr val="1D1D1A"/>
                    </a:solidFill>
                    <a:effectLst/>
                    <a:uLnTx/>
                    <a:uFillTx/>
                    <a:latin typeface="微软雅黑"/>
                    <a:ea typeface="微软雅黑"/>
                    <a:cs typeface="+mn-cs"/>
                  </a:rPr>
                  <a:t>MindScience</a:t>
                </a:r>
                <a:r>
                  <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rPr>
                  <a:t> </a:t>
                </a: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科学计算</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rPr>
                  <a:t>电磁仿真</a:t>
                </a:r>
                <a:r>
                  <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rPr>
                  <a:t>分子模拟</a:t>
                </a:r>
                <a:r>
                  <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rPr>
                  <a:t>量子计算</a:t>
                </a:r>
              </a:p>
            </p:txBody>
          </p:sp>
          <p:sp>
            <p:nvSpPr>
              <p:cNvPr id="264" name="圆角矩形 263"/>
              <p:cNvSpPr/>
              <p:nvPr/>
            </p:nvSpPr>
            <p:spPr>
              <a:xfrm>
                <a:off x="2517687" y="1256211"/>
                <a:ext cx="794716" cy="227410"/>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rPr>
                  <a:t>Vision</a:t>
                </a:r>
                <a:endPar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5" name="圆角矩形 264"/>
              <p:cNvSpPr/>
              <p:nvPr/>
            </p:nvSpPr>
            <p:spPr>
              <a:xfrm>
                <a:off x="4302360" y="1269103"/>
                <a:ext cx="794716" cy="489882"/>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Model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Hub</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6" name="圆角矩形 265"/>
              <p:cNvSpPr/>
              <p:nvPr/>
            </p:nvSpPr>
            <p:spPr>
              <a:xfrm>
                <a:off x="3410023" y="1256211"/>
                <a:ext cx="794716" cy="227410"/>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rPr>
                  <a:t>NLP</a:t>
                </a:r>
                <a:endPar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7" name="圆角矩形 266"/>
              <p:cNvSpPr/>
              <p:nvPr/>
            </p:nvSpPr>
            <p:spPr>
              <a:xfrm>
                <a:off x="2517687" y="1531575"/>
                <a:ext cx="794716" cy="227410"/>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rPr>
                  <a:t>Audio</a:t>
                </a:r>
                <a:endPar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8" name="圆角矩形 267"/>
              <p:cNvSpPr/>
              <p:nvPr/>
            </p:nvSpPr>
            <p:spPr>
              <a:xfrm>
                <a:off x="3419983" y="1531575"/>
                <a:ext cx="794716" cy="227410"/>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rPr>
                  <a:t>Rec</a:t>
                </a:r>
                <a:endPar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9" name="圆角矩形 268"/>
              <p:cNvSpPr/>
              <p:nvPr/>
            </p:nvSpPr>
            <p:spPr>
              <a:xfrm>
                <a:off x="2455414" y="2434899"/>
                <a:ext cx="4294180" cy="227410"/>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rPr>
                  <a:t>动静态图一致</a:t>
                </a:r>
              </a:p>
            </p:txBody>
          </p:sp>
          <p:sp>
            <p:nvSpPr>
              <p:cNvPr id="270" name="圆角矩形 269"/>
              <p:cNvSpPr/>
              <p:nvPr/>
            </p:nvSpPr>
            <p:spPr>
              <a:xfrm>
                <a:off x="5956272" y="2151645"/>
                <a:ext cx="793322" cy="227410"/>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err="1">
                    <a:ln>
                      <a:noFill/>
                    </a:ln>
                    <a:solidFill>
                      <a:srgbClr val="1D1D1A"/>
                    </a:solidFill>
                    <a:effectLst/>
                    <a:uLnTx/>
                    <a:uFillTx/>
                    <a:latin typeface="微软雅黑"/>
                    <a:ea typeface="微软雅黑"/>
                    <a:cs typeface="+mn-cs"/>
                  </a:rPr>
                  <a:t>Numpy</a:t>
                </a:r>
                <a:endPar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1" name="圆角矩形 270"/>
              <p:cNvSpPr/>
              <p:nvPr/>
            </p:nvSpPr>
            <p:spPr>
              <a:xfrm>
                <a:off x="3326071" y="2151645"/>
                <a:ext cx="760616" cy="227410"/>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rPr>
                  <a:t>Ops</a:t>
                </a:r>
                <a:endPar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2" name="圆角矩形 271"/>
              <p:cNvSpPr/>
              <p:nvPr/>
            </p:nvSpPr>
            <p:spPr>
              <a:xfrm>
                <a:off x="2455414" y="2151645"/>
                <a:ext cx="788292" cy="227410"/>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rPr>
                  <a:t>NN</a:t>
                </a:r>
                <a:endPar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3" name="圆角矩形 272"/>
              <p:cNvSpPr/>
              <p:nvPr/>
            </p:nvSpPr>
            <p:spPr>
              <a:xfrm>
                <a:off x="4169051" y="2151645"/>
                <a:ext cx="830233" cy="227410"/>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rPr>
                  <a:t>Dataset</a:t>
                </a:r>
                <a:endPar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4" name="圆角矩形 273"/>
              <p:cNvSpPr/>
              <p:nvPr/>
            </p:nvSpPr>
            <p:spPr>
              <a:xfrm>
                <a:off x="5081648" y="2151645"/>
                <a:ext cx="792259" cy="227410"/>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rPr>
                  <a:t>Train/Infer</a:t>
                </a:r>
                <a:endPar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5" name="圆角矩形 274"/>
              <p:cNvSpPr/>
              <p:nvPr/>
            </p:nvSpPr>
            <p:spPr>
              <a:xfrm>
                <a:off x="2426874" y="3431800"/>
                <a:ext cx="760616" cy="247595"/>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rPr>
                  <a:t>数据加载</a:t>
                </a:r>
              </a:p>
            </p:txBody>
          </p:sp>
          <p:sp>
            <p:nvSpPr>
              <p:cNvPr id="276" name="圆角矩形 275"/>
              <p:cNvSpPr/>
              <p:nvPr/>
            </p:nvSpPr>
            <p:spPr>
              <a:xfrm>
                <a:off x="2426874" y="3838477"/>
                <a:ext cx="760616" cy="247595"/>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rPr>
                  <a:t>数据格式</a:t>
                </a:r>
                <a:endPar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7" name="圆角矩形 276"/>
              <p:cNvSpPr/>
              <p:nvPr/>
            </p:nvSpPr>
            <p:spPr>
              <a:xfrm>
                <a:off x="2426874" y="4245154"/>
                <a:ext cx="760616" cy="247595"/>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rPr>
                  <a:t>数据增强</a:t>
                </a:r>
              </a:p>
            </p:txBody>
          </p:sp>
          <p:sp>
            <p:nvSpPr>
              <p:cNvPr id="278" name="圆角矩形 277"/>
              <p:cNvSpPr/>
              <p:nvPr/>
            </p:nvSpPr>
            <p:spPr>
              <a:xfrm>
                <a:off x="2426874" y="4651831"/>
                <a:ext cx="760616" cy="247595"/>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cs typeface="+mn-cs"/>
                  </a:rPr>
                  <a:t>异构加速</a:t>
                </a:r>
              </a:p>
            </p:txBody>
          </p:sp>
        </p:grpSp>
        <p:grpSp>
          <p:nvGrpSpPr>
            <p:cNvPr id="279" name="组合 278"/>
            <p:cNvGrpSpPr/>
            <p:nvPr/>
          </p:nvGrpSpPr>
          <p:grpSpPr>
            <a:xfrm flipH="1">
              <a:off x="59923" y="4906583"/>
              <a:ext cx="8732219" cy="1333748"/>
              <a:chOff x="2292283" y="4984142"/>
              <a:chExt cx="8732219" cy="1333748"/>
            </a:xfrm>
          </p:grpSpPr>
          <p:sp>
            <p:nvSpPr>
              <p:cNvPr id="280" name="圆角矩形 279"/>
              <p:cNvSpPr/>
              <p:nvPr/>
            </p:nvSpPr>
            <p:spPr>
              <a:xfrm>
                <a:off x="2292283" y="5115768"/>
                <a:ext cx="7197157" cy="1133201"/>
              </a:xfrm>
              <a:prstGeom prst="roundRect">
                <a:avLst>
                  <a:gd name="adj" fmla="val 5636"/>
                </a:avLst>
              </a:prstGeom>
              <a:solidFill>
                <a:srgbClr val="FF0000">
                  <a:alpha val="5098"/>
                </a:srgbClr>
              </a:solidFill>
              <a:ln w="25400" cap="flat" cmpd="sng" algn="ctr">
                <a:solidFill>
                  <a:srgbClr val="C7000A"/>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666666"/>
                  </a:solidFill>
                  <a:effectLst/>
                  <a:uLnTx/>
                  <a:uFillTx/>
                  <a:latin typeface="微软雅黑"/>
                  <a:ea typeface="微软雅黑"/>
                  <a:cs typeface="+mn-cs"/>
                </a:endParaRPr>
              </a:p>
            </p:txBody>
          </p:sp>
          <p:sp>
            <p:nvSpPr>
              <p:cNvPr id="281" name="左大括号 280"/>
              <p:cNvSpPr/>
              <p:nvPr/>
            </p:nvSpPr>
            <p:spPr>
              <a:xfrm>
                <a:off x="9806785" y="5033560"/>
                <a:ext cx="45719" cy="1260000"/>
              </a:xfrm>
              <a:prstGeom prst="leftBrace">
                <a:avLst/>
              </a:prstGeom>
              <a:noFill/>
              <a:ln w="28575" cap="flat" cmpd="sng" algn="ctr">
                <a:solidFill>
                  <a:srgbClr val="C7000A"/>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Huawei Sans" panose="020B0604020202020204"/>
                  <a:ea typeface="微软雅黑"/>
                  <a:cs typeface="+mn-cs"/>
                </a:endParaRPr>
              </a:p>
            </p:txBody>
          </p:sp>
          <p:sp>
            <p:nvSpPr>
              <p:cNvPr id="282" name="矩形 281"/>
              <p:cNvSpPr/>
              <p:nvPr/>
            </p:nvSpPr>
            <p:spPr>
              <a:xfrm>
                <a:off x="9916506" y="4984142"/>
                <a:ext cx="1107996" cy="830997"/>
              </a:xfrm>
              <a:prstGeom prst="rect">
                <a:avLst/>
              </a:prstGeom>
            </p:spPr>
            <p:txBody>
              <a:bodyPr wrap="none">
                <a:spAutoFit/>
              </a:bodyPr>
              <a:lstStyle/>
              <a:p>
                <a:pPr marL="0" marR="0" lvl="0" indent="0" algn="r" defTabSz="914034" eaLnBrk="1" fontAlgn="auto" latinLnBrk="0" hangingPunct="1">
                  <a:lnSpc>
                    <a:spcPct val="15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异构计算框架</a:t>
                </a:r>
                <a:endParaRPr kumimoji="0" lang="en-US" altLang="zh-CN"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endParaRPr>
              </a:p>
              <a:p>
                <a:pPr marL="0" marR="0" lvl="0" indent="0" algn="r" defTabSz="914034"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硬件驱动</a:t>
                </a:r>
                <a:endPar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endParaRPr>
              </a:p>
              <a:p>
                <a:pPr marL="0" marR="0" lvl="0" indent="0" algn="r" defTabSz="914034"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底层算子</a:t>
                </a:r>
              </a:p>
            </p:txBody>
          </p:sp>
          <p:sp>
            <p:nvSpPr>
              <p:cNvPr id="283" name="矩形 282"/>
              <p:cNvSpPr/>
              <p:nvPr/>
            </p:nvSpPr>
            <p:spPr>
              <a:xfrm>
                <a:off x="9916506" y="5717726"/>
                <a:ext cx="954107" cy="600164"/>
              </a:xfrm>
              <a:prstGeom prst="rect">
                <a:avLst/>
              </a:prstGeom>
            </p:spPr>
            <p:txBody>
              <a:bodyPr wrap="none">
                <a:spAutoFit/>
              </a:bodyPr>
              <a:lstStyle/>
              <a:p>
                <a:pPr marL="0" marR="0" lvl="0" indent="0" algn="r" defTabSz="914034" eaLnBrk="1" fontAlgn="auto" latinLnBrk="0" hangingPunct="1">
                  <a:lnSpc>
                    <a:spcPct val="15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多样化硬件</a:t>
                </a:r>
                <a:endParaRPr kumimoji="0" lang="en-US" altLang="zh-CN"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endParaRPr>
              </a:p>
              <a:p>
                <a:pPr marL="0" marR="0" lvl="0" indent="0" algn="r" defTabSz="914034"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昇腾、鲲鹏</a:t>
                </a:r>
              </a:p>
            </p:txBody>
          </p:sp>
        </p:grpSp>
        <p:grpSp>
          <p:nvGrpSpPr>
            <p:cNvPr id="284" name="组合 283"/>
            <p:cNvGrpSpPr/>
            <p:nvPr/>
          </p:nvGrpSpPr>
          <p:grpSpPr>
            <a:xfrm>
              <a:off x="190868" y="2673825"/>
              <a:ext cx="7639729" cy="1570034"/>
              <a:chOff x="350575" y="2057742"/>
              <a:chExt cx="7639729" cy="1570034"/>
            </a:xfrm>
          </p:grpSpPr>
          <p:sp>
            <p:nvSpPr>
              <p:cNvPr id="285" name="圆角矩形 284"/>
              <p:cNvSpPr/>
              <p:nvPr/>
            </p:nvSpPr>
            <p:spPr>
              <a:xfrm>
                <a:off x="2833314" y="2057742"/>
                <a:ext cx="5156990" cy="1570034"/>
              </a:xfrm>
              <a:prstGeom prst="roundRect">
                <a:avLst>
                  <a:gd name="adj" fmla="val 5359"/>
                </a:avLst>
              </a:prstGeom>
              <a:noFill/>
              <a:ln w="28575" cap="flat" cmpd="sng" algn="ctr">
                <a:solidFill>
                  <a:srgbClr val="00B0F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666666"/>
                  </a:solidFill>
                  <a:effectLst/>
                  <a:uLnTx/>
                  <a:uFillTx/>
                  <a:latin typeface="Huawei Sans" panose="020B0604020202020204"/>
                  <a:ea typeface="微软雅黑"/>
                  <a:cs typeface="+mn-cs"/>
                </a:endParaRPr>
              </a:p>
            </p:txBody>
          </p:sp>
          <p:sp>
            <p:nvSpPr>
              <p:cNvPr id="286" name="矩形 285"/>
              <p:cNvSpPr/>
              <p:nvPr/>
            </p:nvSpPr>
            <p:spPr>
              <a:xfrm>
                <a:off x="350575" y="2296049"/>
                <a:ext cx="954107" cy="1061829"/>
              </a:xfrm>
              <a:prstGeom prst="rect">
                <a:avLst/>
              </a:prstGeom>
            </p:spPr>
            <p:txBody>
              <a:bodyPr wrap="none">
                <a:spAutoFit/>
              </a:bodyPr>
              <a:lstStyle/>
              <a:p>
                <a:pPr marL="0" marR="0" lvl="0" indent="0" algn="just" defTabSz="914034" eaLnBrk="1" fontAlgn="auto" latinLnBrk="0" hangingPunct="1">
                  <a:lnSpc>
                    <a:spcPct val="15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Huawei Sans" panose="020B0604020202020204"/>
                    <a:ea typeface="微软雅黑"/>
                  </a:rPr>
                  <a:t>编译优化层</a:t>
                </a:r>
                <a:endParaRPr kumimoji="0" lang="en-US" altLang="zh-CN"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endParaRPr>
              </a:p>
              <a:p>
                <a:pPr marL="0" marR="0" lvl="0" indent="0" algn="just" defTabSz="914034"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Huawei Sans" panose="020B0604020202020204"/>
                    <a:ea typeface="微软雅黑"/>
                  </a:rPr>
                  <a:t>硬件无关优化</a:t>
                </a:r>
                <a:endParaRPr kumimoji="0" lang="en-US" altLang="zh-CN" sz="1000" b="0" i="0" u="none" strike="noStrike" kern="0" cap="none" spc="0" normalizeH="0" baseline="0" noProof="0" dirty="0">
                  <a:ln>
                    <a:noFill/>
                  </a:ln>
                  <a:solidFill>
                    <a:srgbClr val="1D1D1A"/>
                  </a:solidFill>
                  <a:effectLst/>
                  <a:uLnTx/>
                  <a:uFillTx/>
                  <a:latin typeface="Huawei Sans" panose="020B0604020202020204"/>
                  <a:ea typeface="微软雅黑"/>
                </a:endParaRPr>
              </a:p>
              <a:p>
                <a:pPr marL="0" marR="0" lvl="0" indent="0" algn="just" defTabSz="914034"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硬件相关优化</a:t>
                </a:r>
                <a:endPar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endParaRPr>
              </a:p>
              <a:p>
                <a:pPr marL="0" marR="0" lvl="0" indent="0" algn="just" defTabSz="914034"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推理部署优化</a:t>
                </a:r>
                <a:endPar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endParaRPr>
              </a:p>
            </p:txBody>
          </p:sp>
          <p:sp>
            <p:nvSpPr>
              <p:cNvPr id="287" name="左大括号 286"/>
              <p:cNvSpPr/>
              <p:nvPr/>
            </p:nvSpPr>
            <p:spPr>
              <a:xfrm flipH="1">
                <a:off x="1290696" y="2304874"/>
                <a:ext cx="262921" cy="1052959"/>
              </a:xfrm>
              <a:prstGeom prst="leftBrace">
                <a:avLst/>
              </a:prstGeom>
              <a:noFill/>
              <a:ln w="28575"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Huawei Sans" panose="020B0604020202020204"/>
                  <a:ea typeface="微软雅黑"/>
                  <a:cs typeface="+mn-cs"/>
                </a:endParaRPr>
              </a:p>
            </p:txBody>
          </p:sp>
          <p:cxnSp>
            <p:nvCxnSpPr>
              <p:cNvPr id="288" name="直接连接符 287"/>
              <p:cNvCxnSpPr>
                <a:stCxn id="287" idx="1"/>
                <a:endCxn id="285" idx="1"/>
              </p:cNvCxnSpPr>
              <p:nvPr/>
            </p:nvCxnSpPr>
            <p:spPr>
              <a:xfrm>
                <a:off x="1553617" y="2831354"/>
                <a:ext cx="1279697" cy="11405"/>
              </a:xfrm>
              <a:prstGeom prst="line">
                <a:avLst/>
              </a:prstGeom>
              <a:noFill/>
              <a:ln w="28575" cap="flat" cmpd="sng" algn="ctr">
                <a:solidFill>
                  <a:srgbClr val="00B0F0"/>
                </a:solidFill>
                <a:prstDash val="sysDash"/>
                <a:miter lim="800000"/>
              </a:ln>
              <a:effectLst/>
            </p:spPr>
          </p:cxnSp>
        </p:grpSp>
        <p:grpSp>
          <p:nvGrpSpPr>
            <p:cNvPr id="289" name="组合 288"/>
            <p:cNvGrpSpPr/>
            <p:nvPr/>
          </p:nvGrpSpPr>
          <p:grpSpPr>
            <a:xfrm>
              <a:off x="235458" y="1707622"/>
              <a:ext cx="6027957" cy="889005"/>
              <a:chOff x="748541" y="2056769"/>
              <a:chExt cx="6027957" cy="889005"/>
            </a:xfrm>
          </p:grpSpPr>
          <p:sp>
            <p:nvSpPr>
              <p:cNvPr id="290" name="圆角矩形 289"/>
              <p:cNvSpPr/>
              <p:nvPr/>
            </p:nvSpPr>
            <p:spPr>
              <a:xfrm>
                <a:off x="2060209" y="2073666"/>
                <a:ext cx="4716289" cy="872108"/>
              </a:xfrm>
              <a:prstGeom prst="roundRect">
                <a:avLst>
                  <a:gd name="adj" fmla="val 8929"/>
                </a:avLst>
              </a:prstGeom>
              <a:solidFill>
                <a:srgbClr val="FFFFFF">
                  <a:alpha val="20000"/>
                </a:srgbClr>
              </a:solidFill>
              <a:ln w="28575" cap="flat" cmpd="sng" algn="ctr">
                <a:solidFill>
                  <a:srgbClr val="FFC00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666666"/>
                  </a:solidFill>
                  <a:effectLst/>
                  <a:uLnTx/>
                  <a:uFillTx/>
                  <a:latin typeface="Huawei Sans" panose="020B0604020202020204"/>
                  <a:ea typeface="微软雅黑"/>
                  <a:cs typeface="+mn-cs"/>
                </a:endParaRPr>
              </a:p>
            </p:txBody>
          </p:sp>
          <p:sp>
            <p:nvSpPr>
              <p:cNvPr id="291" name="矩形 290"/>
              <p:cNvSpPr/>
              <p:nvPr/>
            </p:nvSpPr>
            <p:spPr>
              <a:xfrm>
                <a:off x="748541" y="2056769"/>
                <a:ext cx="994183" cy="830997"/>
              </a:xfrm>
              <a:prstGeom prst="rect">
                <a:avLst/>
              </a:prstGeom>
            </p:spPr>
            <p:txBody>
              <a:bodyPr wrap="none">
                <a:spAutoFit/>
              </a:bodyPr>
              <a:lstStyle/>
              <a:p>
                <a:pPr marL="0" marR="0" lvl="0" indent="0" algn="just" defTabSz="914034" eaLnBrk="1" fontAlgn="auto" latinLnBrk="0" hangingPunct="1">
                  <a:lnSpc>
                    <a:spcPct val="15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API</a:t>
                </a:r>
                <a:r>
                  <a:rPr kumimoji="0" lang="zh-CN" altLang="en-US"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表达层</a:t>
                </a:r>
                <a:endParaRPr kumimoji="0" lang="en-US" altLang="zh-CN"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endParaRPr>
              </a:p>
              <a:p>
                <a:pPr marL="0" marR="0" lvl="0" indent="0" algn="just" defTabSz="914034" eaLnBrk="1" fontAlgn="auto" latinLnBrk="0" hangingPunct="1">
                  <a:lnSpc>
                    <a:spcPct val="150000"/>
                  </a:lnSpc>
                  <a:spcBef>
                    <a:spcPts val="0"/>
                  </a:spcBef>
                  <a:spcAft>
                    <a:spcPts val="0"/>
                  </a:spcAft>
                  <a:buClrTx/>
                  <a:buSzTx/>
                  <a:buFontTx/>
                  <a:buNone/>
                  <a:tabLst/>
                  <a:defRPr/>
                </a:pPr>
                <a:r>
                  <a:rPr kumimoji="0" lang="en-US" altLang="zh-CN" sz="1000" b="0" i="0" u="none" strike="noStrike" kern="0" cap="none" spc="0" normalizeH="0" baseline="0" noProof="0" dirty="0" err="1">
                    <a:ln>
                      <a:noFill/>
                    </a:ln>
                    <a:solidFill>
                      <a:srgbClr val="1D1D1A"/>
                    </a:solidFill>
                    <a:effectLst/>
                    <a:uLnTx/>
                    <a:uFillTx/>
                    <a:latin typeface="微软雅黑"/>
                    <a:ea typeface="微软雅黑"/>
                    <a:sym typeface="Huawei Sans" panose="020C0503030203020204" pitchFamily="34" charset="0"/>
                  </a:rPr>
                  <a:t>nn</a:t>
                </a:r>
                <a:r>
                  <a:rPr kumimoji="0" lang="zh-CN" altLang="en-US"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a:t>
                </a:r>
                <a:r>
                  <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cell</a:t>
                </a:r>
              </a:p>
              <a:p>
                <a:pPr marL="0" marR="0" lvl="0" indent="0" algn="just" defTabSz="914034" eaLnBrk="1" fontAlgn="auto" latinLnBrk="0" hangingPunct="1">
                  <a:lnSpc>
                    <a:spcPct val="15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metrics</a:t>
                </a:r>
                <a:r>
                  <a:rPr kumimoji="0" lang="zh-CN" altLang="en-US"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a:t>
                </a:r>
                <a:r>
                  <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loss</a:t>
                </a:r>
              </a:p>
            </p:txBody>
          </p:sp>
          <p:sp>
            <p:nvSpPr>
              <p:cNvPr id="292" name="左大括号 291"/>
              <p:cNvSpPr/>
              <p:nvPr/>
            </p:nvSpPr>
            <p:spPr>
              <a:xfrm flipH="1">
                <a:off x="1683554" y="2123384"/>
                <a:ext cx="159045" cy="764382"/>
              </a:xfrm>
              <a:prstGeom prst="leftBrace">
                <a:avLst/>
              </a:prstGeom>
              <a:noFill/>
              <a:ln w="28575"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Huawei Sans" panose="020B0604020202020204"/>
                  <a:ea typeface="微软雅黑"/>
                  <a:cs typeface="+mn-cs"/>
                </a:endParaRPr>
              </a:p>
            </p:txBody>
          </p:sp>
          <p:cxnSp>
            <p:nvCxnSpPr>
              <p:cNvPr id="293" name="直接连接符 292"/>
              <p:cNvCxnSpPr>
                <a:stCxn id="292" idx="1"/>
                <a:endCxn id="290" idx="1"/>
              </p:cNvCxnSpPr>
              <p:nvPr/>
            </p:nvCxnSpPr>
            <p:spPr>
              <a:xfrm>
                <a:off x="1842599" y="2505575"/>
                <a:ext cx="217610" cy="4145"/>
              </a:xfrm>
              <a:prstGeom prst="line">
                <a:avLst/>
              </a:prstGeom>
              <a:noFill/>
              <a:ln w="28575" cap="flat" cmpd="sng" algn="ctr">
                <a:solidFill>
                  <a:srgbClr val="FFC000"/>
                </a:solidFill>
                <a:prstDash val="sysDash"/>
                <a:miter lim="800000"/>
              </a:ln>
              <a:effectLst/>
            </p:spPr>
          </p:cxnSp>
        </p:grpSp>
        <p:grpSp>
          <p:nvGrpSpPr>
            <p:cNvPr id="294" name="组合 293"/>
            <p:cNvGrpSpPr/>
            <p:nvPr/>
          </p:nvGrpSpPr>
          <p:grpSpPr>
            <a:xfrm>
              <a:off x="218326" y="663751"/>
              <a:ext cx="4283457" cy="1061829"/>
              <a:chOff x="689846" y="803232"/>
              <a:chExt cx="4283457" cy="1061829"/>
            </a:xfrm>
          </p:grpSpPr>
          <p:sp>
            <p:nvSpPr>
              <p:cNvPr id="295" name="矩形 294"/>
              <p:cNvSpPr/>
              <p:nvPr/>
            </p:nvSpPr>
            <p:spPr>
              <a:xfrm>
                <a:off x="689846" y="803232"/>
                <a:ext cx="936475" cy="1061829"/>
              </a:xfrm>
              <a:prstGeom prst="rect">
                <a:avLst/>
              </a:prstGeom>
            </p:spPr>
            <p:txBody>
              <a:bodyPr wrap="none">
                <a:spAutoFit/>
              </a:bodyPr>
              <a:lstStyle/>
              <a:p>
                <a:pPr marL="0" marR="0" lvl="0" indent="0" algn="just" defTabSz="914034" eaLnBrk="1" fontAlgn="auto" latinLnBrk="0" hangingPunct="1">
                  <a:lnSpc>
                    <a:spcPct val="15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网络模型</a:t>
                </a:r>
                <a:endParaRPr kumimoji="0" lang="en-US" altLang="zh-CN"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endParaRPr>
              </a:p>
              <a:p>
                <a:pPr marL="0" marR="0" lvl="0" indent="0" algn="just" defTabSz="914034" eaLnBrk="1" fontAlgn="auto" latinLnBrk="0" hangingPunct="1">
                  <a:lnSpc>
                    <a:spcPct val="15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170+</a:t>
                </a:r>
                <a:r>
                  <a:rPr kumimoji="0" lang="zh-CN" altLang="en-US"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模型</a:t>
                </a:r>
                <a:endPar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endParaRPr>
              </a:p>
              <a:p>
                <a:pPr marL="0" marR="0" lvl="0" indent="0" algn="just" defTabSz="914034" eaLnBrk="1" fontAlgn="auto" latinLnBrk="0" hangingPunct="1">
                  <a:lnSpc>
                    <a:spcPct val="15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10+AI</a:t>
                </a:r>
                <a:r>
                  <a:rPr kumimoji="0" lang="zh-CN" altLang="en-US"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套件</a:t>
                </a:r>
                <a:endPar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endParaRPr>
              </a:p>
              <a:p>
                <a:pPr marL="0" marR="0" lvl="0" indent="0" algn="just" defTabSz="914034"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匹配模型</a:t>
                </a:r>
                <a:r>
                  <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hub</a:t>
                </a:r>
              </a:p>
            </p:txBody>
          </p:sp>
          <p:sp>
            <p:nvSpPr>
              <p:cNvPr id="296" name="左大括号 295"/>
              <p:cNvSpPr/>
              <p:nvPr/>
            </p:nvSpPr>
            <p:spPr>
              <a:xfrm flipH="1">
                <a:off x="1646220" y="977167"/>
                <a:ext cx="159045" cy="785355"/>
              </a:xfrm>
              <a:prstGeom prst="leftBrace">
                <a:avLst/>
              </a:prstGeom>
              <a:noFill/>
              <a:ln w="28575" cap="flat" cmpd="sng" algn="ctr">
                <a:solidFill>
                  <a:srgbClr val="92D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Huawei Sans" panose="020B0604020202020204"/>
                  <a:ea typeface="微软雅黑"/>
                  <a:cs typeface="+mn-cs"/>
                </a:endParaRPr>
              </a:p>
            </p:txBody>
          </p:sp>
          <p:sp>
            <p:nvSpPr>
              <p:cNvPr id="297" name="圆角矩形 296"/>
              <p:cNvSpPr/>
              <p:nvPr/>
            </p:nvSpPr>
            <p:spPr>
              <a:xfrm>
                <a:off x="2106279" y="956848"/>
                <a:ext cx="2867024" cy="861880"/>
              </a:xfrm>
              <a:prstGeom prst="roundRect">
                <a:avLst>
                  <a:gd name="adj" fmla="val 11535"/>
                </a:avLst>
              </a:prstGeom>
              <a:solidFill>
                <a:srgbClr val="CCEFDC">
                  <a:alpha val="20000"/>
                </a:srgbClr>
              </a:solidFill>
              <a:ln w="25400" cap="flat" cmpd="sng" algn="ctr">
                <a:solidFill>
                  <a:srgbClr val="92D05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666666"/>
                  </a:solidFill>
                  <a:effectLst/>
                  <a:uLnTx/>
                  <a:uFillTx/>
                  <a:latin typeface="Huawei Sans" panose="020B0604020202020204"/>
                  <a:ea typeface="微软雅黑"/>
                  <a:cs typeface="+mn-cs"/>
                </a:endParaRPr>
              </a:p>
            </p:txBody>
          </p:sp>
        </p:grpSp>
      </p:grpSp>
      <p:grpSp>
        <p:nvGrpSpPr>
          <p:cNvPr id="4" name="组合 3"/>
          <p:cNvGrpSpPr/>
          <p:nvPr/>
        </p:nvGrpSpPr>
        <p:grpSpPr>
          <a:xfrm>
            <a:off x="9004704" y="976315"/>
            <a:ext cx="2876854" cy="5204669"/>
            <a:chOff x="9004704" y="845837"/>
            <a:chExt cx="2876854" cy="5335147"/>
          </a:xfrm>
        </p:grpSpPr>
        <p:sp>
          <p:nvSpPr>
            <p:cNvPr id="298" name="矩形 297">
              <a:extLst>
                <a:ext uri="{FF2B5EF4-FFF2-40B4-BE49-F238E27FC236}">
                  <a16:creationId xmlns:a16="http://schemas.microsoft.com/office/drawing/2014/main" id="{BCF7ADA6-4740-4EC2-8614-A7A1601273BF}"/>
                </a:ext>
              </a:extLst>
            </p:cNvPr>
            <p:cNvSpPr/>
            <p:nvPr/>
          </p:nvSpPr>
          <p:spPr>
            <a:xfrm>
              <a:off x="9006576" y="845837"/>
              <a:ext cx="2867206" cy="583534"/>
            </a:xfrm>
            <a:prstGeom prst="rect">
              <a:avLst/>
            </a:prstGeom>
            <a:solidFill>
              <a:srgbClr val="FFFFFF"/>
            </a:solidFill>
            <a:ln w="12700" cap="flat" cmpd="sng" algn="ctr">
              <a:solidFill>
                <a:srgbClr val="FFFFFF">
                  <a:lumMod val="85000"/>
                </a:srgbClr>
              </a:solidFill>
              <a:prstDash val="solid"/>
              <a:miter lim="800000"/>
            </a:ln>
            <a:effectLst>
              <a:outerShdw blurRad="101600" algn="ctr" rotWithShape="0">
                <a:srgbClr val="000000">
                  <a:alpha val="20000"/>
                </a:srgbClr>
              </a:outerShdw>
            </a:effectLst>
          </p:spPr>
          <p:txBody>
            <a:bodyPr rtlCol="0" anchor="ctr"/>
            <a:lstStyle/>
            <a:p>
              <a:pPr marL="0" marR="0" lvl="0" indent="0" defTabSz="914400" eaLnBrk="1" fontAlgn="auto" latinLnBrk="0" hangingPunct="1">
                <a:lnSpc>
                  <a:spcPct val="15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1D1D1A"/>
                </a:solidFill>
                <a:effectLst/>
                <a:uLnTx/>
                <a:uFillTx/>
                <a:latin typeface="微软雅黑" panose="020B0503020204020204" pitchFamily="34" charset="-122"/>
                <a:ea typeface="微软雅黑"/>
                <a:cs typeface="+mn-cs"/>
              </a:endParaRPr>
            </a:p>
          </p:txBody>
        </p:sp>
        <p:sp>
          <p:nvSpPr>
            <p:cNvPr id="299" name="矩形 298">
              <a:extLst>
                <a:ext uri="{FF2B5EF4-FFF2-40B4-BE49-F238E27FC236}">
                  <a16:creationId xmlns:a16="http://schemas.microsoft.com/office/drawing/2014/main" id="{AC7A9F03-2666-43E7-A1AA-5183FFDC7F13}"/>
                </a:ext>
              </a:extLst>
            </p:cNvPr>
            <p:cNvSpPr/>
            <p:nvPr/>
          </p:nvSpPr>
          <p:spPr>
            <a:xfrm>
              <a:off x="9004704" y="1587399"/>
              <a:ext cx="2867206" cy="4259416"/>
            </a:xfrm>
            <a:prstGeom prst="rect">
              <a:avLst/>
            </a:prstGeom>
            <a:solidFill>
              <a:srgbClr val="FFFFFF"/>
            </a:solidFill>
            <a:ln w="12700" cap="flat" cmpd="sng" algn="ctr">
              <a:solidFill>
                <a:srgbClr val="FFFFFF">
                  <a:lumMod val="85000"/>
                </a:srgbClr>
              </a:solidFill>
              <a:prstDash val="solid"/>
              <a:miter lim="800000"/>
            </a:ln>
            <a:effectLst>
              <a:outerShdw blurRad="101600" algn="ctr" rotWithShape="0">
                <a:srgbClr val="000000">
                  <a:alpha val="20000"/>
                </a:srgbClr>
              </a:outerShdw>
            </a:effectLst>
          </p:spPr>
          <p:txBody>
            <a:bodyPr rtlCol="0" anchor="ctr"/>
            <a:lstStyle/>
            <a:p>
              <a:pPr marL="0" marR="0" lvl="0" indent="0" defTabSz="914400" eaLnBrk="1" fontAlgn="auto" latinLnBrk="0" hangingPunct="1">
                <a:lnSpc>
                  <a:spcPct val="15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1D1D1A"/>
                </a:solidFill>
                <a:effectLst/>
                <a:uLnTx/>
                <a:uFillTx/>
                <a:latin typeface="微软雅黑" panose="020B0503020204020204" pitchFamily="34" charset="-122"/>
                <a:ea typeface="微软雅黑"/>
                <a:cs typeface="+mn-cs"/>
              </a:endParaRPr>
            </a:p>
          </p:txBody>
        </p:sp>
        <p:sp>
          <p:nvSpPr>
            <p:cNvPr id="300" name="矩形 299">
              <a:extLst>
                <a:ext uri="{FF2B5EF4-FFF2-40B4-BE49-F238E27FC236}">
                  <a16:creationId xmlns:a16="http://schemas.microsoft.com/office/drawing/2014/main" id="{5F3EA70F-C2A1-410C-B340-36B082E61C47}"/>
                </a:ext>
              </a:extLst>
            </p:cNvPr>
            <p:cNvSpPr/>
            <p:nvPr/>
          </p:nvSpPr>
          <p:spPr>
            <a:xfrm>
              <a:off x="9119980" y="1767456"/>
              <a:ext cx="2585940" cy="867930"/>
            </a:xfrm>
            <a:prstGeom prst="rect">
              <a:avLst/>
            </a:prstGeom>
          </p:spPr>
          <p:txBody>
            <a:bodyPr wrap="square">
              <a:spAutoFit/>
            </a:bodyPr>
            <a:lstStyle/>
            <a:p>
              <a:pPr algn="ctr" fontAlgn="auto">
                <a:lnSpc>
                  <a:spcPct val="120000"/>
                </a:lnSpc>
                <a:spcBef>
                  <a:spcPts val="0"/>
                </a:spcBef>
                <a:spcAft>
                  <a:spcPts val="0"/>
                </a:spcAft>
              </a:pPr>
              <a:r>
                <a:rPr lang="en-US" altLang="zh-CN" sz="1200" b="1" dirty="0">
                  <a:solidFill>
                    <a:prstClr val="black"/>
                  </a:solidFill>
                  <a:latin typeface="Huawei Sans" panose="020B0604020202020204"/>
                  <a:ea typeface="微软雅黑"/>
                </a:rPr>
                <a:t>MindSpore </a:t>
              </a:r>
              <a:r>
                <a:rPr lang="zh-CN" altLang="en-US" sz="1200" b="1" dirty="0">
                  <a:solidFill>
                    <a:prstClr val="black"/>
                  </a:solidFill>
                  <a:latin typeface="Huawei Sans" panose="020B0604020202020204"/>
                  <a:ea typeface="微软雅黑"/>
                </a:rPr>
                <a:t>架构特点：</a:t>
              </a:r>
              <a:endParaRPr lang="en-US" altLang="zh-CN" sz="1200" b="1" dirty="0">
                <a:solidFill>
                  <a:prstClr val="black"/>
                </a:solidFill>
                <a:latin typeface="Huawei Sans" panose="020B0604020202020204"/>
                <a:ea typeface="微软雅黑"/>
              </a:endParaRPr>
            </a:p>
            <a:p>
              <a:pPr algn="ctr" fontAlgn="auto">
                <a:lnSpc>
                  <a:spcPct val="120000"/>
                </a:lnSpc>
                <a:spcBef>
                  <a:spcPts val="0"/>
                </a:spcBef>
                <a:spcAft>
                  <a:spcPts val="0"/>
                </a:spcAft>
              </a:pPr>
              <a:r>
                <a:rPr lang="zh-CN" altLang="en-US" sz="1000" dirty="0">
                  <a:solidFill>
                    <a:prstClr val="black"/>
                  </a:solidFill>
                  <a:latin typeface="Huawei Sans" panose="020B0604020202020204"/>
                  <a:ea typeface="微软雅黑"/>
                </a:rPr>
                <a:t>用户态易用；</a:t>
              </a:r>
              <a:endParaRPr lang="en-US" altLang="zh-CN" sz="1000" dirty="0">
                <a:solidFill>
                  <a:prstClr val="black"/>
                </a:solidFill>
                <a:latin typeface="Huawei Sans" panose="020B0604020202020204"/>
                <a:ea typeface="微软雅黑"/>
              </a:endParaRPr>
            </a:p>
            <a:p>
              <a:pPr algn="ctr" fontAlgn="auto">
                <a:lnSpc>
                  <a:spcPct val="120000"/>
                </a:lnSpc>
                <a:spcBef>
                  <a:spcPts val="0"/>
                </a:spcBef>
                <a:spcAft>
                  <a:spcPts val="0"/>
                </a:spcAft>
              </a:pPr>
              <a:r>
                <a:rPr lang="zh-CN" altLang="en-US" sz="1000" dirty="0">
                  <a:solidFill>
                    <a:prstClr val="black"/>
                  </a:solidFill>
                  <a:latin typeface="Huawei Sans" panose="020B0604020202020204"/>
                  <a:ea typeface="微软雅黑"/>
                </a:rPr>
                <a:t>运行态高效；</a:t>
              </a:r>
              <a:endParaRPr lang="en-US" altLang="zh-CN" sz="1000" dirty="0">
                <a:solidFill>
                  <a:prstClr val="black"/>
                </a:solidFill>
                <a:latin typeface="Huawei Sans" panose="020B0604020202020204"/>
                <a:ea typeface="微软雅黑"/>
              </a:endParaRPr>
            </a:p>
            <a:p>
              <a:pPr algn="ctr" fontAlgn="auto">
                <a:lnSpc>
                  <a:spcPct val="120000"/>
                </a:lnSpc>
                <a:spcBef>
                  <a:spcPts val="0"/>
                </a:spcBef>
                <a:spcAft>
                  <a:spcPts val="0"/>
                </a:spcAft>
              </a:pPr>
              <a:r>
                <a:rPr lang="zh-CN" altLang="en-US" sz="1000" dirty="0">
                  <a:solidFill>
                    <a:prstClr val="black"/>
                  </a:solidFill>
                  <a:latin typeface="Huawei Sans" panose="020B0604020202020204"/>
                  <a:ea typeface="微软雅黑"/>
                </a:rPr>
                <a:t>部署态灵活；</a:t>
              </a:r>
              <a:endParaRPr lang="en-US" altLang="zh-CN" sz="1000" dirty="0">
                <a:solidFill>
                  <a:prstClr val="black"/>
                </a:solidFill>
                <a:latin typeface="Huawei Sans" panose="020B0604020202020204"/>
                <a:ea typeface="微软雅黑"/>
              </a:endParaRPr>
            </a:p>
          </p:txBody>
        </p:sp>
        <p:sp>
          <p:nvSpPr>
            <p:cNvPr id="301" name="梯形 300">
              <a:extLst>
                <a:ext uri="{FF2B5EF4-FFF2-40B4-BE49-F238E27FC236}">
                  <a16:creationId xmlns:a16="http://schemas.microsoft.com/office/drawing/2014/main" id="{88A64EBB-CE31-42BF-BAA4-A6B9A8823ECA}"/>
                </a:ext>
              </a:extLst>
            </p:cNvPr>
            <p:cNvSpPr/>
            <p:nvPr/>
          </p:nvSpPr>
          <p:spPr bwMode="auto">
            <a:xfrm>
              <a:off x="9038473" y="5846816"/>
              <a:ext cx="2843085" cy="296847"/>
            </a:xfrm>
            <a:prstGeom prst="trapezoid">
              <a:avLst>
                <a:gd name="adj" fmla="val 176135"/>
              </a:avLst>
            </a:prstGeom>
            <a:gradFill flip="none" rotWithShape="1">
              <a:gsLst>
                <a:gs pos="0">
                  <a:sysClr val="window" lastClr="FFFFFF">
                    <a:lumMod val="75000"/>
                    <a:alpha val="0"/>
                  </a:sysClr>
                </a:gs>
                <a:gs pos="100000">
                  <a:sysClr val="window" lastClr="FFFFFF">
                    <a:lumMod val="75000"/>
                    <a:alpha val="30000"/>
                  </a:sysClr>
                </a:gs>
              </a:gsLst>
              <a:lin ang="5400000" scaled="0"/>
              <a:tileRect/>
            </a:gradFill>
            <a:ln w="3175" cap="flat" cmpd="sng" algn="ctr">
              <a:gradFill flip="none" rotWithShape="1">
                <a:gsLst>
                  <a:gs pos="0">
                    <a:sysClr val="window" lastClr="FFFFFF">
                      <a:lumMod val="75000"/>
                      <a:alpha val="0"/>
                    </a:sysClr>
                  </a:gs>
                  <a:gs pos="100000">
                    <a:sysClr val="window" lastClr="FFFFFF">
                      <a:lumMod val="75000"/>
                    </a:sysClr>
                  </a:gs>
                </a:gsLst>
                <a:lin ang="5400000" scaled="0"/>
                <a:tileRect/>
              </a:gradFill>
              <a:prstDash val="solid"/>
              <a:miter lim="800000"/>
              <a:headEnd type="none" w="med" len="med"/>
              <a:tailEnd type="none" w="med" len="med"/>
            </a:ln>
            <a:effectLst/>
          </p:spPr>
          <p:txBody>
            <a:bodyPr wrap="none" anchor="ctr" anchorCtr="1"/>
            <a:lstStyle/>
            <a:p>
              <a:pPr algn="ctr" fontAlgn="auto">
                <a:spcBef>
                  <a:spcPts val="0"/>
                </a:spcBef>
                <a:spcAft>
                  <a:spcPts val="0"/>
                </a:spcAft>
                <a:defRPr/>
              </a:pPr>
              <a:endParaRPr lang="en-US" sz="1200" kern="0" dirty="0">
                <a:solidFill>
                  <a:srgbClr val="1D1D1A"/>
                </a:solidFill>
                <a:latin typeface="Arial" panose="020B0604020202020204" pitchFamily="34" charset="0"/>
                <a:ea typeface="微软雅黑" pitchFamily="34" charset="-122"/>
                <a:cs typeface="Arial" pitchFamily="34" charset="0"/>
                <a:sym typeface="Helvetica"/>
              </a:endParaRPr>
            </a:p>
          </p:txBody>
        </p:sp>
        <p:sp>
          <p:nvSpPr>
            <p:cNvPr id="302" name="矩形 301">
              <a:extLst>
                <a:ext uri="{FF2B5EF4-FFF2-40B4-BE49-F238E27FC236}">
                  <a16:creationId xmlns:a16="http://schemas.microsoft.com/office/drawing/2014/main" id="{771072E6-FF93-4F5F-B04B-D9CA56861890}"/>
                </a:ext>
              </a:extLst>
            </p:cNvPr>
            <p:cNvSpPr/>
            <p:nvPr/>
          </p:nvSpPr>
          <p:spPr bwMode="auto">
            <a:xfrm>
              <a:off x="9042663" y="6143663"/>
              <a:ext cx="2838894" cy="37321"/>
            </a:xfrm>
            <a:prstGeom prst="rect">
              <a:avLst/>
            </a:prstGeom>
            <a:gradFill flip="none" rotWithShape="1">
              <a:gsLst>
                <a:gs pos="46000">
                  <a:sysClr val="window" lastClr="FFFFFF">
                    <a:lumMod val="75000"/>
                    <a:alpha val="28000"/>
                  </a:sysClr>
                </a:gs>
                <a:gs pos="100000">
                  <a:sysClr val="window" lastClr="FFFFFF">
                    <a:lumMod val="75000"/>
                    <a:alpha val="11000"/>
                  </a:sysClr>
                </a:gs>
              </a:gsLst>
              <a:path path="shape">
                <a:fillToRect l="50000" t="50000" r="50000" b="50000"/>
              </a:path>
              <a:tileRect/>
            </a:gradFill>
            <a:ln w="9525" cap="flat" cmpd="sng" algn="ctr">
              <a:gradFill flip="none" rotWithShape="1">
                <a:gsLst>
                  <a:gs pos="50000">
                    <a:sysClr val="window" lastClr="FFFFFF">
                      <a:lumMod val="75000"/>
                    </a:sysClr>
                  </a:gs>
                  <a:gs pos="0">
                    <a:sysClr val="window" lastClr="FFFFFF">
                      <a:lumMod val="75000"/>
                      <a:alpha val="90000"/>
                    </a:sysClr>
                  </a:gs>
                  <a:gs pos="100000">
                    <a:sysClr val="window" lastClr="FFFFFF">
                      <a:lumMod val="75000"/>
                      <a:alpha val="90000"/>
                    </a:sysClr>
                  </a:gs>
                </a:gsLst>
                <a:lin ang="0" scaled="0"/>
                <a:tileRect/>
              </a:gradFill>
              <a:prstDash val="solid"/>
              <a:miter lim="800000"/>
              <a:headEnd type="none" w="med" len="med"/>
              <a:tailEnd type="none" w="med" len="med"/>
            </a:ln>
            <a:effectLst/>
          </p:spPr>
          <p:txBody>
            <a:bodyPr wrap="none" anchor="ctr" anchorCtr="1"/>
            <a:lstStyle/>
            <a:p>
              <a:pPr algn="ctr" fontAlgn="auto">
                <a:spcBef>
                  <a:spcPts val="0"/>
                </a:spcBef>
                <a:spcAft>
                  <a:spcPts val="0"/>
                </a:spcAft>
                <a:defRPr/>
              </a:pPr>
              <a:endParaRPr lang="en-US" sz="1200" kern="0" dirty="0">
                <a:solidFill>
                  <a:srgbClr val="1D1D1A"/>
                </a:solidFill>
                <a:latin typeface="Arial" panose="020B0604020202020204" pitchFamily="34" charset="0"/>
                <a:ea typeface="微软雅黑" pitchFamily="34" charset="-122"/>
                <a:cs typeface="Arial" pitchFamily="34" charset="0"/>
                <a:sym typeface="Helvetica"/>
              </a:endParaRPr>
            </a:p>
          </p:txBody>
        </p:sp>
        <p:sp>
          <p:nvSpPr>
            <p:cNvPr id="303" name="矩形 302">
              <a:extLst>
                <a:ext uri="{FF2B5EF4-FFF2-40B4-BE49-F238E27FC236}">
                  <a16:creationId xmlns:a16="http://schemas.microsoft.com/office/drawing/2014/main" id="{FC00AA58-D2FF-4699-BF5D-EA4B78F68920}"/>
                </a:ext>
              </a:extLst>
            </p:cNvPr>
            <p:cNvSpPr/>
            <p:nvPr/>
          </p:nvSpPr>
          <p:spPr>
            <a:xfrm>
              <a:off x="9160620" y="3357765"/>
              <a:ext cx="2585940" cy="2354491"/>
            </a:xfrm>
            <a:prstGeom prst="rect">
              <a:avLst/>
            </a:prstGeom>
          </p:spPr>
          <p:txBody>
            <a:bodyPr wrap="square">
              <a:spAutoFit/>
            </a:bodyPr>
            <a:lstStyle/>
            <a:p>
              <a:pPr fontAlgn="auto" latinLnBrk="1">
                <a:lnSpc>
                  <a:spcPct val="150000"/>
                </a:lnSpc>
                <a:spcBef>
                  <a:spcPts val="0"/>
                </a:spcBef>
                <a:spcAft>
                  <a:spcPts val="0"/>
                </a:spcAft>
              </a:pPr>
              <a:r>
                <a:rPr lang="zh-CN" altLang="en-US" sz="1200" b="1" dirty="0">
                  <a:solidFill>
                    <a:srgbClr val="1D1D1A"/>
                  </a:solidFill>
                  <a:latin typeface="微软雅黑"/>
                  <a:ea typeface="微软雅黑"/>
                </a:rPr>
                <a:t>自动并行：</a:t>
              </a:r>
              <a:r>
                <a:rPr lang="zh-CN" altLang="en-US" sz="1000" dirty="0">
                  <a:solidFill>
                    <a:srgbClr val="1D1D1A"/>
                  </a:solidFill>
                  <a:latin typeface="微软雅黑"/>
                  <a:ea typeface="微软雅黑"/>
                </a:rPr>
                <a:t>通过自动并行机制、数据</a:t>
              </a:r>
              <a:r>
                <a:rPr lang="en-US" altLang="zh-CN" sz="1000" dirty="0">
                  <a:solidFill>
                    <a:srgbClr val="1D1D1A"/>
                  </a:solidFill>
                  <a:latin typeface="微软雅黑"/>
                  <a:ea typeface="微软雅黑"/>
                </a:rPr>
                <a:t>pipeline</a:t>
              </a:r>
              <a:r>
                <a:rPr lang="zh-CN" altLang="en-US" sz="1000" dirty="0">
                  <a:solidFill>
                    <a:srgbClr val="1D1D1A"/>
                  </a:solidFill>
                  <a:latin typeface="微软雅黑"/>
                  <a:ea typeface="微软雅黑"/>
                </a:rPr>
                <a:t>处理等手段降低超大模型训练门槛。</a:t>
              </a:r>
              <a:endParaRPr lang="en-US" altLang="zh-CN" sz="1000" dirty="0">
                <a:solidFill>
                  <a:srgbClr val="1D1D1A"/>
                </a:solidFill>
                <a:latin typeface="微软雅黑"/>
                <a:ea typeface="微软雅黑"/>
              </a:endParaRPr>
            </a:p>
            <a:p>
              <a:pPr fontAlgn="auto" latinLnBrk="1">
                <a:lnSpc>
                  <a:spcPct val="150000"/>
                </a:lnSpc>
                <a:spcBef>
                  <a:spcPts val="0"/>
                </a:spcBef>
                <a:spcAft>
                  <a:spcPts val="0"/>
                </a:spcAft>
              </a:pPr>
              <a:r>
                <a:rPr lang="en-US" altLang="zh-CN" sz="1200" b="1" dirty="0">
                  <a:solidFill>
                    <a:srgbClr val="1D1D1A"/>
                  </a:solidFill>
                  <a:latin typeface="微软雅黑"/>
                  <a:ea typeface="微软雅黑"/>
                </a:rPr>
                <a:t>AI+</a:t>
              </a:r>
              <a:r>
                <a:rPr lang="zh-CN" altLang="en-US" sz="1200" b="1" dirty="0">
                  <a:solidFill>
                    <a:srgbClr val="1D1D1A"/>
                  </a:solidFill>
                  <a:latin typeface="微软雅黑"/>
                  <a:ea typeface="微软雅黑"/>
                </a:rPr>
                <a:t>科学计算：</a:t>
              </a:r>
              <a:r>
                <a:rPr lang="zh-CN" altLang="en-US" sz="1000" dirty="0">
                  <a:solidFill>
                    <a:srgbClr val="1D1D1A"/>
                  </a:solidFill>
                  <a:latin typeface="微软雅黑"/>
                  <a:ea typeface="微软雅黑"/>
                </a:rPr>
                <a:t>支持</a:t>
              </a:r>
              <a:r>
                <a:rPr lang="en-US" altLang="zh-CN" sz="1000" dirty="0">
                  <a:solidFill>
                    <a:srgbClr val="1D1D1A"/>
                  </a:solidFill>
                  <a:latin typeface="微软雅黑"/>
                  <a:ea typeface="微软雅黑"/>
                </a:rPr>
                <a:t>AI+</a:t>
              </a:r>
              <a:r>
                <a:rPr lang="zh-CN" altLang="en-US" sz="1000" dirty="0">
                  <a:solidFill>
                    <a:srgbClr val="1D1D1A"/>
                  </a:solidFill>
                  <a:latin typeface="微软雅黑"/>
                  <a:ea typeface="微软雅黑"/>
                </a:rPr>
                <a:t>科学计算的高阶</a:t>
              </a:r>
              <a:r>
                <a:rPr lang="en-US" altLang="zh-CN" sz="1000" dirty="0">
                  <a:solidFill>
                    <a:srgbClr val="1D1D1A"/>
                  </a:solidFill>
                  <a:latin typeface="微软雅黑"/>
                  <a:ea typeface="微软雅黑"/>
                </a:rPr>
                <a:t>/</a:t>
              </a:r>
              <a:r>
                <a:rPr lang="zh-CN" altLang="en-US" sz="1000" dirty="0">
                  <a:solidFill>
                    <a:srgbClr val="1D1D1A"/>
                  </a:solidFill>
                  <a:latin typeface="微软雅黑"/>
                  <a:ea typeface="微软雅黑"/>
                </a:rPr>
                <a:t>高纬、多范式编程。</a:t>
              </a:r>
              <a:endParaRPr lang="en-US" altLang="zh-CN" sz="1000" dirty="0">
                <a:solidFill>
                  <a:srgbClr val="1D1D1A"/>
                </a:solidFill>
                <a:latin typeface="微软雅黑"/>
                <a:ea typeface="微软雅黑"/>
              </a:endParaRPr>
            </a:p>
            <a:p>
              <a:pPr fontAlgn="auto" latinLnBrk="1">
                <a:lnSpc>
                  <a:spcPct val="150000"/>
                </a:lnSpc>
                <a:spcBef>
                  <a:spcPts val="0"/>
                </a:spcBef>
                <a:spcAft>
                  <a:spcPts val="0"/>
                </a:spcAft>
              </a:pPr>
              <a:r>
                <a:rPr lang="zh-CN" altLang="en-US" sz="1200" b="1" dirty="0">
                  <a:solidFill>
                    <a:srgbClr val="1D1D1A"/>
                  </a:solidFill>
                  <a:latin typeface="微软雅黑"/>
                  <a:ea typeface="微软雅黑"/>
                </a:rPr>
                <a:t>通用计算</a:t>
              </a:r>
              <a:r>
                <a:rPr lang="en-US" altLang="zh-CN" sz="1200" b="1" dirty="0">
                  <a:solidFill>
                    <a:srgbClr val="1D1D1A"/>
                  </a:solidFill>
                  <a:latin typeface="微软雅黑"/>
                  <a:ea typeface="微软雅黑"/>
                </a:rPr>
                <a:t>+DSA</a:t>
              </a:r>
              <a:r>
                <a:rPr lang="zh-CN" altLang="en-US" sz="1200" b="1" dirty="0">
                  <a:solidFill>
                    <a:srgbClr val="1D1D1A"/>
                  </a:solidFill>
                  <a:latin typeface="微软雅黑"/>
                  <a:ea typeface="微软雅黑"/>
                </a:rPr>
                <a:t>：</a:t>
              </a:r>
              <a:r>
                <a:rPr lang="zh-CN" altLang="en-US" sz="1000" b="1" dirty="0">
                  <a:solidFill>
                    <a:srgbClr val="1D1D1A"/>
                  </a:solidFill>
                  <a:latin typeface="微软雅黑"/>
                  <a:ea typeface="微软雅黑"/>
                </a:rPr>
                <a:t>通过</a:t>
              </a:r>
              <a:r>
                <a:rPr lang="zh-CN" altLang="en-US" sz="1000" dirty="0">
                  <a:solidFill>
                    <a:srgbClr val="1D1D1A"/>
                  </a:solidFill>
                  <a:latin typeface="微软雅黑"/>
                  <a:ea typeface="微软雅黑"/>
                </a:rPr>
                <a:t>图算融合对性能进行优化，自动算子生成技术简化异构（</a:t>
              </a:r>
              <a:r>
                <a:rPr lang="en-US" altLang="zh-CN" sz="1000" dirty="0">
                  <a:solidFill>
                    <a:srgbClr val="1D1D1A"/>
                  </a:solidFill>
                  <a:latin typeface="微软雅黑"/>
                  <a:ea typeface="微软雅黑"/>
                </a:rPr>
                <a:t> DSA </a:t>
              </a:r>
              <a:r>
                <a:rPr lang="zh-CN" altLang="en-US" sz="1000" dirty="0">
                  <a:solidFill>
                    <a:srgbClr val="1D1D1A"/>
                  </a:solidFill>
                  <a:latin typeface="微软雅黑"/>
                  <a:ea typeface="微软雅黑"/>
                </a:rPr>
                <a:t>）编程，发挥多样性算力的性能。</a:t>
              </a:r>
              <a:endParaRPr lang="en-US" altLang="zh-CN" sz="1000" dirty="0">
                <a:solidFill>
                  <a:srgbClr val="1D1D1A"/>
                </a:solidFill>
                <a:latin typeface="微软雅黑"/>
                <a:ea typeface="微软雅黑"/>
              </a:endParaRPr>
            </a:p>
            <a:p>
              <a:pPr fontAlgn="auto" latinLnBrk="1">
                <a:lnSpc>
                  <a:spcPct val="150000"/>
                </a:lnSpc>
                <a:spcBef>
                  <a:spcPts val="0"/>
                </a:spcBef>
                <a:spcAft>
                  <a:spcPts val="0"/>
                </a:spcAft>
              </a:pPr>
              <a:r>
                <a:rPr lang="zh-CN" altLang="en-US" sz="1200" b="1" dirty="0">
                  <a:solidFill>
                    <a:srgbClr val="1D1D1A"/>
                  </a:solidFill>
                  <a:latin typeface="微软雅黑"/>
                  <a:ea typeface="微软雅黑"/>
                </a:rPr>
                <a:t>端边云统一的可信架构：</a:t>
              </a:r>
              <a:r>
                <a:rPr lang="zh-CN" altLang="en-US" sz="1000" dirty="0">
                  <a:solidFill>
                    <a:srgbClr val="1D1D1A"/>
                  </a:solidFill>
                  <a:latin typeface="微软雅黑"/>
                  <a:ea typeface="微软雅黑"/>
                </a:rPr>
                <a:t>解决企业级部署和可信的挑战。</a:t>
              </a:r>
              <a:endParaRPr lang="en-US" altLang="zh-CN" sz="1000" dirty="0">
                <a:solidFill>
                  <a:srgbClr val="1D1D1A"/>
                </a:solidFill>
                <a:latin typeface="微软雅黑"/>
                <a:ea typeface="微软雅黑"/>
              </a:endParaRPr>
            </a:p>
          </p:txBody>
        </p:sp>
        <p:pic>
          <p:nvPicPr>
            <p:cNvPr id="304" name="Picture 19" descr="\\Bchief-sever180\共享\华为\2016\6月\D-201606417-金融营销材料设计-刘泉\文件\link\组 26.png">
              <a:extLst>
                <a:ext uri="{FF2B5EF4-FFF2-40B4-BE49-F238E27FC236}">
                  <a16:creationId xmlns:a16="http://schemas.microsoft.com/office/drawing/2014/main" id="{F2F2A0AF-B30B-436E-A38C-3F63D9B81703}"/>
                </a:ext>
              </a:extLst>
            </p:cNvPr>
            <p:cNvPicPr>
              <a:picLocks noChangeArrowheads="1"/>
            </p:cNvPicPr>
            <p:nvPr/>
          </p:nvPicPr>
          <p:blipFill>
            <a:blip r:embed="rId2" cstate="email">
              <a:grayscl/>
              <a:extLst>
                <a:ext uri="{28A0092B-C50C-407E-A947-70E740481C1C}">
                  <a14:useLocalDpi xmlns:a14="http://schemas.microsoft.com/office/drawing/2010/main"/>
                </a:ext>
              </a:extLst>
            </a:blip>
            <a:srcRect/>
            <a:stretch>
              <a:fillRect/>
            </a:stretch>
          </p:blipFill>
          <p:spPr bwMode="auto">
            <a:xfrm flipV="1">
              <a:off x="9182389" y="2978964"/>
              <a:ext cx="2516647" cy="287360"/>
            </a:xfrm>
            <a:prstGeom prst="rect">
              <a:avLst/>
            </a:prstGeom>
            <a:noFill/>
          </p:spPr>
        </p:pic>
        <p:sp>
          <p:nvSpPr>
            <p:cNvPr id="305" name="矩形 304">
              <a:extLst>
                <a:ext uri="{FF2B5EF4-FFF2-40B4-BE49-F238E27FC236}">
                  <a16:creationId xmlns:a16="http://schemas.microsoft.com/office/drawing/2014/main" id="{A9F3D884-3057-4A3C-AC6A-0DE2DAC0F9D0}"/>
                </a:ext>
              </a:extLst>
            </p:cNvPr>
            <p:cNvSpPr/>
            <p:nvPr/>
          </p:nvSpPr>
          <p:spPr>
            <a:xfrm>
              <a:off x="9632778" y="2656824"/>
              <a:ext cx="1609667" cy="397637"/>
            </a:xfrm>
            <a:prstGeom prst="rect">
              <a:avLst/>
            </a:prstGeom>
            <a:noFill/>
            <a:ln w="3175" cap="flat" cmpd="sng" algn="ctr">
              <a:noFill/>
              <a:prstDash val="solid"/>
              <a:miter lim="800000"/>
              <a:headEnd type="none" w="med" len="med"/>
              <a:tailEnd type="none" w="med" len="med"/>
            </a:ln>
            <a:effectLst/>
          </p:spPr>
          <p:txBody>
            <a:bodyPr wrap="none" anchor="ctr" anchorCtr="1"/>
            <a:lstStyle/>
            <a:p>
              <a:pPr algn="ctr" fontAlgn="auto">
                <a:spcBef>
                  <a:spcPts val="0"/>
                </a:spcBef>
                <a:spcAft>
                  <a:spcPts val="0"/>
                </a:spcAft>
              </a:pPr>
              <a:r>
                <a:rPr lang="en-US" altLang="zh-CN" sz="1400" b="1" kern="0" dirty="0">
                  <a:solidFill>
                    <a:srgbClr val="C00000"/>
                  </a:solidFill>
                  <a:latin typeface="Arial" pitchFamily="34" charset="0"/>
                  <a:ea typeface="微软雅黑" pitchFamily="34" charset="-122"/>
                  <a:cs typeface="Arial" pitchFamily="34" charset="0"/>
                  <a:sym typeface="Helvetica"/>
                </a:rPr>
                <a:t>MindSpore </a:t>
              </a:r>
              <a:r>
                <a:rPr lang="zh-CN" altLang="en-US" sz="1400" b="1" kern="0" dirty="0">
                  <a:solidFill>
                    <a:srgbClr val="C00000"/>
                  </a:solidFill>
                  <a:latin typeface="Arial" pitchFamily="34" charset="0"/>
                  <a:ea typeface="微软雅黑" pitchFamily="34" charset="-122"/>
                  <a:cs typeface="Arial" pitchFamily="34" charset="0"/>
                  <a:sym typeface="Helvetica"/>
                </a:rPr>
                <a:t>特性</a:t>
              </a:r>
              <a:endParaRPr lang="en-US" altLang="zh-CN" sz="1400" b="1" kern="0" dirty="0">
                <a:solidFill>
                  <a:srgbClr val="C00000"/>
                </a:solidFill>
                <a:latin typeface="Arial" pitchFamily="34" charset="0"/>
                <a:ea typeface="微软雅黑" pitchFamily="34" charset="-122"/>
                <a:cs typeface="Arial" pitchFamily="34" charset="0"/>
                <a:sym typeface="Helvetica"/>
              </a:endParaRPr>
            </a:p>
          </p:txBody>
        </p:sp>
        <p:sp>
          <p:nvSpPr>
            <p:cNvPr id="306" name="矩形 305">
              <a:extLst>
                <a:ext uri="{FF2B5EF4-FFF2-40B4-BE49-F238E27FC236}">
                  <a16:creationId xmlns:a16="http://schemas.microsoft.com/office/drawing/2014/main" id="{BCC710CB-2568-4322-9BEF-CC8C85AC1827}"/>
                </a:ext>
              </a:extLst>
            </p:cNvPr>
            <p:cNvSpPr/>
            <p:nvPr/>
          </p:nvSpPr>
          <p:spPr>
            <a:xfrm>
              <a:off x="9012183" y="976315"/>
              <a:ext cx="2859726" cy="338554"/>
            </a:xfrm>
            <a:prstGeom prst="rect">
              <a:avLst/>
            </a:prstGeom>
          </p:spPr>
          <p:txBody>
            <a:bodyPr wrap="square">
              <a:spAutoFit/>
            </a:bodyPr>
            <a:lstStyle/>
            <a:p>
              <a:pPr defTabSz="914477" fontAlgn="auto" hangingPunct="0">
                <a:spcBef>
                  <a:spcPts val="0"/>
                </a:spcBef>
                <a:spcAft>
                  <a:spcPts val="0"/>
                </a:spcAft>
                <a:defRPr/>
              </a:pPr>
              <a:r>
                <a:rPr lang="zh-CN" altLang="en-US" sz="1600" b="1" dirty="0">
                  <a:solidFill>
                    <a:srgbClr val="C00000"/>
                  </a:solidFill>
                  <a:latin typeface="Arial" pitchFamily="34" charset="0"/>
                  <a:ea typeface="微软雅黑"/>
                  <a:sym typeface="Helvetica"/>
                </a:rPr>
                <a:t>全场景</a:t>
              </a:r>
              <a:r>
                <a:rPr lang="en-US" altLang="zh-CN" sz="1600" b="1" dirty="0">
                  <a:solidFill>
                    <a:srgbClr val="C00000"/>
                  </a:solidFill>
                  <a:latin typeface="Arial" pitchFamily="34" charset="0"/>
                  <a:ea typeface="微软雅黑"/>
                  <a:sym typeface="Helvetica"/>
                </a:rPr>
                <a:t>AI</a:t>
              </a:r>
              <a:r>
                <a:rPr lang="zh-CN" altLang="en-US" sz="1600" b="1" dirty="0">
                  <a:solidFill>
                    <a:srgbClr val="C00000"/>
                  </a:solidFill>
                  <a:latin typeface="Arial" pitchFamily="34" charset="0"/>
                  <a:ea typeface="微软雅黑"/>
                  <a:sym typeface="Helvetica"/>
                </a:rPr>
                <a:t>计算框架</a:t>
              </a:r>
              <a:r>
                <a:rPr lang="en-US" altLang="zh-CN" sz="1600" b="1" dirty="0">
                  <a:solidFill>
                    <a:srgbClr val="C00000"/>
                  </a:solidFill>
                  <a:latin typeface="Arial" pitchFamily="34" charset="0"/>
                  <a:ea typeface="微软雅黑"/>
                  <a:sym typeface="Helvetica"/>
                </a:rPr>
                <a:t>MindSpore</a:t>
              </a:r>
            </a:p>
          </p:txBody>
        </p:sp>
      </p:grpSp>
    </p:spTree>
    <p:extLst>
      <p:ext uri="{BB962C8B-B14F-4D97-AF65-F5344CB8AC3E}">
        <p14:creationId xmlns:p14="http://schemas.microsoft.com/office/powerpoint/2010/main" val="3471908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矩形 252"/>
          <p:cNvSpPr/>
          <p:nvPr/>
        </p:nvSpPr>
        <p:spPr>
          <a:xfrm>
            <a:off x="2445271" y="4775849"/>
            <a:ext cx="6821462" cy="470279"/>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90" name="圆角矩形 289"/>
          <p:cNvSpPr/>
          <p:nvPr/>
        </p:nvSpPr>
        <p:spPr>
          <a:xfrm>
            <a:off x="2380837" y="2023433"/>
            <a:ext cx="4441323" cy="747186"/>
          </a:xfrm>
          <a:prstGeom prst="roundRect">
            <a:avLst>
              <a:gd name="adj" fmla="val 8929"/>
            </a:avLst>
          </a:prstGeom>
          <a:solidFill>
            <a:srgbClr val="FFFFFF">
              <a:alpha val="20000"/>
            </a:srgbClr>
          </a:solidFill>
          <a:ln w="28575" cap="flat" cmpd="sng" algn="ctr">
            <a:solidFill>
              <a:srgbClr val="FFC00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666666"/>
              </a:solidFill>
              <a:effectLst/>
              <a:uLnTx/>
              <a:uFillTx/>
              <a:latin typeface="Huawei Sans" panose="020B0604020202020204"/>
              <a:ea typeface="微软雅黑"/>
              <a:cs typeface="+mn-cs"/>
            </a:endParaRPr>
          </a:p>
        </p:txBody>
      </p:sp>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MindSpore</a:t>
            </a:r>
            <a:r>
              <a:rPr lang="zh-CN" altLang="en-US" dirty="0">
                <a:latin typeface="+mj-ea"/>
                <a:cs typeface="Arial" panose="020B0604020202020204" pitchFamily="34" charset="0"/>
                <a:sym typeface="Huawei Sans" panose="020C0503030203020204" pitchFamily="34" charset="0"/>
              </a:rPr>
              <a:t> 全场景</a:t>
            </a:r>
            <a:r>
              <a:rPr lang="en-US" altLang="zh-CN" dirty="0">
                <a:latin typeface="+mj-ea"/>
                <a:cs typeface="Arial" panose="020B0604020202020204" pitchFamily="34" charset="0"/>
                <a:sym typeface="Huawei Sans" panose="020C0503030203020204" pitchFamily="34" charset="0"/>
              </a:rPr>
              <a:t>AI</a:t>
            </a:r>
            <a:r>
              <a:rPr lang="zh-CN" altLang="en-US" dirty="0">
                <a:latin typeface="+mj-ea"/>
                <a:cs typeface="Arial" panose="020B0604020202020204" pitchFamily="34" charset="0"/>
                <a:sym typeface="Huawei Sans" panose="020C0503030203020204" pitchFamily="34" charset="0"/>
              </a:rPr>
              <a:t>计算框架架构图</a:t>
            </a:r>
            <a:endParaRPr lang="zh-CN" altLang="en-US" dirty="0">
              <a:latin typeface="+mj-ea"/>
            </a:endParaRPr>
          </a:p>
        </p:txBody>
      </p:sp>
      <p:sp>
        <p:nvSpPr>
          <p:cNvPr id="226" name="矩形 225"/>
          <p:cNvSpPr/>
          <p:nvPr/>
        </p:nvSpPr>
        <p:spPr>
          <a:xfrm>
            <a:off x="2425879" y="2881261"/>
            <a:ext cx="931751" cy="1820616"/>
          </a:xfrm>
          <a:prstGeom prst="rect">
            <a:avLst/>
          </a:prstGeom>
          <a:solidFill>
            <a:srgbClr val="CCECFF">
              <a:alpha val="40000"/>
            </a:srgbClr>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Data</a:t>
            </a:r>
          </a:p>
        </p:txBody>
      </p:sp>
      <p:sp>
        <p:nvSpPr>
          <p:cNvPr id="227" name="矩形 226"/>
          <p:cNvSpPr/>
          <p:nvPr/>
        </p:nvSpPr>
        <p:spPr>
          <a:xfrm>
            <a:off x="3471248" y="4242153"/>
            <a:ext cx="4835890" cy="455152"/>
          </a:xfrm>
          <a:prstGeom prst="rect">
            <a:avLst/>
          </a:prstGeom>
          <a:solidFill>
            <a:srgbClr val="CCEC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rPr>
              <a:t>  </a:t>
            </a: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Runtime</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0" name="矩形 229"/>
          <p:cNvSpPr/>
          <p:nvPr/>
        </p:nvSpPr>
        <p:spPr>
          <a:xfrm>
            <a:off x="3486768" y="2909606"/>
            <a:ext cx="4820370" cy="1194960"/>
          </a:xfrm>
          <a:prstGeom prst="rect">
            <a:avLst/>
          </a:prstGeom>
          <a:solidFill>
            <a:srgbClr val="CCEC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Compiler </a:t>
            </a:r>
            <a:r>
              <a:rPr lang="zh-CN" altLang="en-US" sz="1000" b="1" kern="0" dirty="0">
                <a:solidFill>
                  <a:srgbClr val="1D1D1A"/>
                </a:solidFill>
                <a:latin typeface="微软雅黑"/>
                <a:ea typeface="微软雅黑"/>
              </a:rPr>
              <a:t>编译层</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4" name="矩形 233"/>
          <p:cNvSpPr/>
          <p:nvPr/>
        </p:nvSpPr>
        <p:spPr>
          <a:xfrm>
            <a:off x="6879210" y="2045457"/>
            <a:ext cx="1395683" cy="709349"/>
          </a:xfrm>
          <a:prstGeom prst="rect">
            <a:avLst/>
          </a:prstGeom>
          <a:solidFill>
            <a:srgbClr val="CCECFF">
              <a:alpha val="40000"/>
            </a:srgbClr>
          </a:solidFill>
          <a:ln w="12700" cap="flat" cmpd="sng" algn="ctr">
            <a:no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第三方前端</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42" name="矩形 241"/>
          <p:cNvSpPr/>
          <p:nvPr/>
        </p:nvSpPr>
        <p:spPr>
          <a:xfrm>
            <a:off x="2435369" y="2046092"/>
            <a:ext cx="4358488" cy="708714"/>
          </a:xfrm>
          <a:prstGeom prst="rect">
            <a:avLst/>
          </a:prstGeom>
          <a:solidFill>
            <a:srgbClr val="CCECFF"/>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Expression </a:t>
            </a:r>
            <a:r>
              <a:rPr lang="zh-CN" altLang="en-US" sz="1000" b="1" kern="0" dirty="0">
                <a:solidFill>
                  <a:srgbClr val="1D1D1A"/>
                </a:solidFill>
                <a:latin typeface="微软雅黑"/>
                <a:ea typeface="微软雅黑"/>
              </a:rPr>
              <a:t>前端</a:t>
            </a: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表达层</a:t>
            </a:r>
            <a:endPar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endParaRPr>
          </a:p>
        </p:txBody>
      </p:sp>
      <p:grpSp>
        <p:nvGrpSpPr>
          <p:cNvPr id="6" name="组合 5"/>
          <p:cNvGrpSpPr/>
          <p:nvPr/>
        </p:nvGrpSpPr>
        <p:grpSpPr>
          <a:xfrm>
            <a:off x="3639708" y="3198448"/>
            <a:ext cx="4530446" cy="854425"/>
            <a:chOff x="3137239" y="3304011"/>
            <a:chExt cx="4530446" cy="1093588"/>
          </a:xfrm>
        </p:grpSpPr>
        <p:sp>
          <p:nvSpPr>
            <p:cNvPr id="231" name="圆角矩形 230"/>
            <p:cNvSpPr/>
            <p:nvPr/>
          </p:nvSpPr>
          <p:spPr>
            <a:xfrm>
              <a:off x="3137239" y="3878221"/>
              <a:ext cx="4530446" cy="233717"/>
            </a:xfrm>
            <a:prstGeom prst="round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IR </a:t>
              </a: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中间表达层</a:t>
              </a:r>
            </a:p>
          </p:txBody>
        </p:sp>
        <p:sp>
          <p:nvSpPr>
            <p:cNvPr id="232" name="圆角矩形 231"/>
            <p:cNvSpPr/>
            <p:nvPr/>
          </p:nvSpPr>
          <p:spPr>
            <a:xfrm>
              <a:off x="6500474" y="3304011"/>
              <a:ext cx="1167209" cy="51809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量化</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剪枝</a:t>
              </a:r>
              <a:r>
                <a:rPr lang="en-US" altLang="zh-CN" sz="800" kern="0" dirty="0">
                  <a:solidFill>
                    <a:srgbClr val="1D1D1A"/>
                  </a:solidFill>
                  <a:latin typeface="微软雅黑"/>
                  <a:ea typeface="微软雅黑"/>
                </a:rPr>
                <a:t>/</a:t>
              </a:r>
              <a:r>
                <a:rPr lang="zh-CN" altLang="en-US" sz="800" kern="0" dirty="0">
                  <a:solidFill>
                    <a:srgbClr val="1D1D1A"/>
                  </a:solidFill>
                  <a:latin typeface="微软雅黑"/>
                  <a:ea typeface="微软雅黑"/>
                </a:rPr>
                <a:t>蒸馏</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3" name="圆角矩形 232"/>
            <p:cNvSpPr/>
            <p:nvPr/>
          </p:nvSpPr>
          <p:spPr>
            <a:xfrm>
              <a:off x="5189070" y="4163882"/>
              <a:ext cx="2478614"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算子自动生成</a:t>
              </a:r>
            </a:p>
          </p:txBody>
        </p:sp>
        <p:sp>
          <p:nvSpPr>
            <p:cNvPr id="235" name="圆角矩形 234"/>
            <p:cNvSpPr/>
            <p:nvPr/>
          </p:nvSpPr>
          <p:spPr>
            <a:xfrm>
              <a:off x="4243545" y="3588388"/>
              <a:ext cx="993067"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图算融合</a:t>
              </a:r>
            </a:p>
          </p:txBody>
        </p:sp>
        <p:sp>
          <p:nvSpPr>
            <p:cNvPr id="236" name="圆角矩形 235"/>
            <p:cNvSpPr/>
            <p:nvPr/>
          </p:nvSpPr>
          <p:spPr>
            <a:xfrm>
              <a:off x="3137239" y="3588388"/>
              <a:ext cx="993067"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内存优化</a:t>
              </a:r>
            </a:p>
          </p:txBody>
        </p:sp>
        <p:sp>
          <p:nvSpPr>
            <p:cNvPr id="237" name="圆角矩形 236"/>
            <p:cNvSpPr/>
            <p:nvPr/>
          </p:nvSpPr>
          <p:spPr>
            <a:xfrm>
              <a:off x="5349853" y="3588388"/>
              <a:ext cx="993067"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流水线执行</a:t>
              </a:r>
            </a:p>
          </p:txBody>
        </p:sp>
        <p:sp>
          <p:nvSpPr>
            <p:cNvPr id="238" name="圆角矩形 237"/>
            <p:cNvSpPr/>
            <p:nvPr/>
          </p:nvSpPr>
          <p:spPr>
            <a:xfrm>
              <a:off x="3947330" y="3304011"/>
              <a:ext cx="723890"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自动微分</a:t>
              </a:r>
            </a:p>
          </p:txBody>
        </p:sp>
        <p:sp>
          <p:nvSpPr>
            <p:cNvPr id="239" name="圆角矩形 238"/>
            <p:cNvSpPr/>
            <p:nvPr/>
          </p:nvSpPr>
          <p:spPr>
            <a:xfrm>
              <a:off x="3137239" y="3304011"/>
              <a:ext cx="750230"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类型推导</a:t>
              </a:r>
            </a:p>
          </p:txBody>
        </p:sp>
        <p:sp>
          <p:nvSpPr>
            <p:cNvPr id="240" name="圆角矩形 239"/>
            <p:cNvSpPr/>
            <p:nvPr/>
          </p:nvSpPr>
          <p:spPr>
            <a:xfrm>
              <a:off x="4731080" y="3304011"/>
              <a:ext cx="790145"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自动并行</a:t>
              </a:r>
            </a:p>
          </p:txBody>
        </p:sp>
        <p:sp>
          <p:nvSpPr>
            <p:cNvPr id="241" name="圆角矩形 240"/>
            <p:cNvSpPr/>
            <p:nvPr/>
          </p:nvSpPr>
          <p:spPr>
            <a:xfrm>
              <a:off x="5581087" y="3304011"/>
              <a:ext cx="754005"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二阶优化</a:t>
              </a:r>
            </a:p>
          </p:txBody>
        </p:sp>
        <p:sp>
          <p:nvSpPr>
            <p:cNvPr id="243" name="圆角矩形 242"/>
            <p:cNvSpPr/>
            <p:nvPr/>
          </p:nvSpPr>
          <p:spPr>
            <a:xfrm>
              <a:off x="3137239" y="4163882"/>
              <a:ext cx="1959218"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硬件相关优化</a:t>
              </a:r>
            </a:p>
          </p:txBody>
        </p:sp>
      </p:grpSp>
      <p:sp>
        <p:nvSpPr>
          <p:cNvPr id="244" name="矩形 243"/>
          <p:cNvSpPr/>
          <p:nvPr/>
        </p:nvSpPr>
        <p:spPr>
          <a:xfrm>
            <a:off x="8398780" y="2045457"/>
            <a:ext cx="858049" cy="1515639"/>
          </a:xfrm>
          <a:prstGeom prst="rect">
            <a:avLst/>
          </a:prstGeom>
          <a:solidFill>
            <a:srgbClr val="CCECFF">
              <a:alpha val="40000"/>
            </a:srgbClr>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可视化</a:t>
            </a:r>
          </a:p>
        </p:txBody>
      </p:sp>
      <p:sp>
        <p:nvSpPr>
          <p:cNvPr id="245" name="圆角矩形 244"/>
          <p:cNvSpPr/>
          <p:nvPr/>
        </p:nvSpPr>
        <p:spPr>
          <a:xfrm>
            <a:off x="8514302" y="2276872"/>
            <a:ext cx="659505" cy="336866"/>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网络</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调试</a:t>
            </a:r>
          </a:p>
        </p:txBody>
      </p:sp>
      <p:sp>
        <p:nvSpPr>
          <p:cNvPr id="246" name="圆角矩形 245"/>
          <p:cNvSpPr/>
          <p:nvPr/>
        </p:nvSpPr>
        <p:spPr>
          <a:xfrm>
            <a:off x="8514302" y="3140968"/>
            <a:ext cx="659505" cy="336866"/>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精度</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调优</a:t>
            </a:r>
          </a:p>
        </p:txBody>
      </p:sp>
      <p:sp>
        <p:nvSpPr>
          <p:cNvPr id="247" name="圆角矩形 246"/>
          <p:cNvSpPr/>
          <p:nvPr/>
        </p:nvSpPr>
        <p:spPr>
          <a:xfrm>
            <a:off x="8500325" y="2708920"/>
            <a:ext cx="659505" cy="336866"/>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性能</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调优</a:t>
            </a:r>
          </a:p>
        </p:txBody>
      </p:sp>
      <p:sp>
        <p:nvSpPr>
          <p:cNvPr id="249" name="圆角矩形 248"/>
          <p:cNvSpPr/>
          <p:nvPr/>
        </p:nvSpPr>
        <p:spPr>
          <a:xfrm>
            <a:off x="2805499" y="4864809"/>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rPr>
              <a:t>CANN</a:t>
            </a:r>
            <a:r>
              <a:rPr lang="en-US" altLang="zh-CN" sz="1000" b="1" kern="0" dirty="0">
                <a:solidFill>
                  <a:srgbClr val="1D1D1A"/>
                </a:solidFill>
                <a:latin typeface="微软雅黑"/>
                <a:ea typeface="微软雅黑"/>
              </a:rPr>
              <a:t>(NPU)</a:t>
            </a:r>
            <a:endParaRPr kumimoji="0" lang="en-US" altLang="zh-CN" sz="1000" b="1" i="0" u="none" strike="noStrike" kern="0" cap="none" spc="0" normalizeH="0" baseline="0" noProof="0" dirty="0">
              <a:ln>
                <a:noFill/>
              </a:ln>
              <a:solidFill>
                <a:srgbClr val="1D1D1A"/>
              </a:solidFill>
              <a:effectLst/>
              <a:uLnTx/>
              <a:uFillTx/>
              <a:latin typeface="微软雅黑"/>
              <a:ea typeface="微软雅黑"/>
            </a:endParaRPr>
          </a:p>
        </p:txBody>
      </p:sp>
      <p:sp>
        <p:nvSpPr>
          <p:cNvPr id="250" name="圆角矩形 249"/>
          <p:cNvSpPr/>
          <p:nvPr/>
        </p:nvSpPr>
        <p:spPr>
          <a:xfrm>
            <a:off x="5976716" y="4864809"/>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Eigen(CPU)</a:t>
            </a:r>
          </a:p>
        </p:txBody>
      </p:sp>
      <p:sp>
        <p:nvSpPr>
          <p:cNvPr id="251" name="圆角矩形 250"/>
          <p:cNvSpPr/>
          <p:nvPr/>
        </p:nvSpPr>
        <p:spPr>
          <a:xfrm>
            <a:off x="4391108" y="4864809"/>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CUDA(GPU)</a:t>
            </a:r>
          </a:p>
        </p:txBody>
      </p:sp>
      <p:sp>
        <p:nvSpPr>
          <p:cNvPr id="252" name="圆角矩形 251"/>
          <p:cNvSpPr/>
          <p:nvPr/>
        </p:nvSpPr>
        <p:spPr>
          <a:xfrm>
            <a:off x="7562325" y="4864809"/>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oneDNN(CPU)</a:t>
            </a:r>
          </a:p>
        </p:txBody>
      </p:sp>
      <p:sp>
        <p:nvSpPr>
          <p:cNvPr id="260" name="圆角矩形 259"/>
          <p:cNvSpPr/>
          <p:nvPr/>
        </p:nvSpPr>
        <p:spPr>
          <a:xfrm>
            <a:off x="6955742" y="2480497"/>
            <a:ext cx="516223" cy="21986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仓颉</a:t>
            </a:r>
          </a:p>
        </p:txBody>
      </p:sp>
      <p:sp>
        <p:nvSpPr>
          <p:cNvPr id="261" name="圆角矩形 260"/>
          <p:cNvSpPr/>
          <p:nvPr/>
        </p:nvSpPr>
        <p:spPr>
          <a:xfrm>
            <a:off x="7644200" y="2480497"/>
            <a:ext cx="516223" cy="21986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Julia</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grpSp>
        <p:nvGrpSpPr>
          <p:cNvPr id="7" name="组合 6"/>
          <p:cNvGrpSpPr/>
          <p:nvPr/>
        </p:nvGrpSpPr>
        <p:grpSpPr>
          <a:xfrm>
            <a:off x="3701096" y="4461107"/>
            <a:ext cx="4388210" cy="196224"/>
            <a:chOff x="3198627" y="4611529"/>
            <a:chExt cx="4388210" cy="241950"/>
          </a:xfrm>
        </p:grpSpPr>
        <p:sp>
          <p:nvSpPr>
            <p:cNvPr id="228" name="圆角矩形 227"/>
            <p:cNvSpPr/>
            <p:nvPr/>
          </p:nvSpPr>
          <p:spPr>
            <a:xfrm>
              <a:off x="3198627" y="4619762"/>
              <a:ext cx="1306760"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异构调度</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29" name="圆角矩形 228"/>
            <p:cNvSpPr/>
            <p:nvPr/>
          </p:nvSpPr>
          <p:spPr>
            <a:xfrm>
              <a:off x="4739351" y="4619762"/>
              <a:ext cx="1306760"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异构并行</a:t>
              </a:r>
            </a:p>
          </p:txBody>
        </p:sp>
        <p:sp>
          <p:nvSpPr>
            <p:cNvPr id="262" name="圆角矩形 261"/>
            <p:cNvSpPr/>
            <p:nvPr/>
          </p:nvSpPr>
          <p:spPr>
            <a:xfrm>
              <a:off x="6280077" y="4611529"/>
              <a:ext cx="1306760"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内置算子库</a:t>
              </a:r>
            </a:p>
          </p:txBody>
        </p:sp>
      </p:grpSp>
      <p:sp>
        <p:nvSpPr>
          <p:cNvPr id="297" name="圆角矩形 296"/>
          <p:cNvSpPr/>
          <p:nvPr/>
        </p:nvSpPr>
        <p:spPr>
          <a:xfrm>
            <a:off x="2400885" y="1268760"/>
            <a:ext cx="2811993" cy="692418"/>
          </a:xfrm>
          <a:prstGeom prst="roundRect">
            <a:avLst>
              <a:gd name="adj" fmla="val 11535"/>
            </a:avLst>
          </a:prstGeom>
          <a:solidFill>
            <a:srgbClr val="CCEFDC">
              <a:alpha val="20000"/>
            </a:srgbClr>
          </a:solidFill>
          <a:ln w="25400" cap="flat" cmpd="sng" algn="ctr">
            <a:solidFill>
              <a:srgbClr val="92D05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666666"/>
              </a:solidFill>
              <a:effectLst/>
              <a:uLnTx/>
              <a:uFillTx/>
              <a:latin typeface="Huawei Sans" panose="020B0604020202020204"/>
              <a:ea typeface="微软雅黑"/>
              <a:cs typeface="+mn-cs"/>
            </a:endParaRPr>
          </a:p>
        </p:txBody>
      </p:sp>
      <p:sp>
        <p:nvSpPr>
          <p:cNvPr id="224" name="矩形 223"/>
          <p:cNvSpPr/>
          <p:nvPr/>
        </p:nvSpPr>
        <p:spPr>
          <a:xfrm>
            <a:off x="2446365" y="1318045"/>
            <a:ext cx="2728590" cy="621515"/>
          </a:xfrm>
          <a:prstGeom prst="rect">
            <a:avLst/>
          </a:prstGeom>
          <a:solidFill>
            <a:srgbClr val="CCECFF"/>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Model Zoo </a:t>
            </a: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模型库</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25" name="矩形 224"/>
          <p:cNvSpPr/>
          <p:nvPr/>
        </p:nvSpPr>
        <p:spPr>
          <a:xfrm>
            <a:off x="7545380" y="1325425"/>
            <a:ext cx="1716205" cy="621515"/>
          </a:xfrm>
          <a:prstGeom prst="rect">
            <a:avLst/>
          </a:prstGeom>
          <a:solidFill>
            <a:srgbClr val="EBF7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Extend</a:t>
            </a: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 扩展库</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50000"/>
              </a:lnSpc>
              <a:spcBef>
                <a:spcPts val="0"/>
              </a:spcBef>
              <a:spcAft>
                <a:spcPts val="0"/>
              </a:spcAft>
              <a:buClrTx/>
              <a:buSzTx/>
              <a:buFontTx/>
              <a:buNone/>
              <a:tabLst/>
              <a:defRPr/>
            </a:pPr>
            <a:r>
              <a:rPr lang="zh-CN" altLang="en-US" sz="800" kern="0" dirty="0">
                <a:solidFill>
                  <a:srgbClr val="1D1D1A"/>
                </a:solidFill>
                <a:latin typeface="微软雅黑"/>
                <a:ea typeface="微软雅黑"/>
              </a:rPr>
              <a:t>图神经网络</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深度概率编程</a:t>
            </a:r>
          </a:p>
        </p:txBody>
      </p:sp>
      <p:sp>
        <p:nvSpPr>
          <p:cNvPr id="263" name="矩形 262"/>
          <p:cNvSpPr/>
          <p:nvPr/>
        </p:nvSpPr>
        <p:spPr>
          <a:xfrm>
            <a:off x="5296306" y="1318045"/>
            <a:ext cx="2165646" cy="621515"/>
          </a:xfrm>
          <a:prstGeom prst="rect">
            <a:avLst/>
          </a:prstGeom>
          <a:solidFill>
            <a:srgbClr val="EBF7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Toolkit</a:t>
            </a: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 领域套件</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50000"/>
              </a:lnSpc>
              <a:spcBef>
                <a:spcPts val="0"/>
              </a:spcBef>
              <a:spcAft>
                <a:spcPts val="0"/>
              </a:spcAft>
              <a:buClrTx/>
              <a:buSzTx/>
              <a:buFontTx/>
              <a:buNone/>
              <a:tabLst/>
              <a:defRPr/>
            </a:pPr>
            <a:r>
              <a:rPr lang="en-US" altLang="zh-CN" sz="800" kern="0" dirty="0">
                <a:solidFill>
                  <a:srgbClr val="1D1D1A"/>
                </a:solidFill>
                <a:latin typeface="微软雅黑"/>
                <a:ea typeface="微软雅黑"/>
              </a:rPr>
              <a:t>Detection/Video/Text/Audio</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grpSp>
        <p:nvGrpSpPr>
          <p:cNvPr id="4" name="组合 3"/>
          <p:cNvGrpSpPr/>
          <p:nvPr/>
        </p:nvGrpSpPr>
        <p:grpSpPr>
          <a:xfrm>
            <a:off x="2563097" y="1569932"/>
            <a:ext cx="2454843" cy="331224"/>
            <a:chOff x="2140784" y="1448519"/>
            <a:chExt cx="2454843" cy="389418"/>
          </a:xfrm>
        </p:grpSpPr>
        <p:sp>
          <p:nvSpPr>
            <p:cNvPr id="264" name="圆角矩形 263"/>
            <p:cNvSpPr/>
            <p:nvPr/>
          </p:nvSpPr>
          <p:spPr>
            <a:xfrm>
              <a:off x="2140784" y="144851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Vision</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5" name="圆角矩形 264"/>
            <p:cNvSpPr/>
            <p:nvPr/>
          </p:nvSpPr>
          <p:spPr>
            <a:xfrm>
              <a:off x="3839284" y="1458505"/>
              <a:ext cx="756343" cy="379432"/>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i="0" u="none" strike="noStrike" kern="0" cap="none" spc="0" normalizeH="0" baseline="0" noProof="0" dirty="0">
                  <a:ln>
                    <a:noFill/>
                  </a:ln>
                  <a:solidFill>
                    <a:srgbClr val="1D1D1A"/>
                  </a:solidFill>
                  <a:effectLst/>
                  <a:uLnTx/>
                  <a:uFillTx/>
                  <a:latin typeface="微软雅黑"/>
                  <a:ea typeface="微软雅黑"/>
                  <a:cs typeface="+mn-cs"/>
                </a:rPr>
                <a:t>Model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i="0" u="none" strike="noStrike" kern="0" cap="none" spc="0" normalizeH="0" baseline="0" noProof="0" dirty="0">
                  <a:ln>
                    <a:noFill/>
                  </a:ln>
                  <a:solidFill>
                    <a:srgbClr val="1D1D1A"/>
                  </a:solidFill>
                  <a:effectLst/>
                  <a:uLnTx/>
                  <a:uFillTx/>
                  <a:latin typeface="微软雅黑"/>
                  <a:ea typeface="微软雅黑"/>
                  <a:cs typeface="+mn-cs"/>
                </a:rPr>
                <a:t>Hub</a:t>
              </a:r>
              <a:endParaRPr kumimoji="0" lang="zh-CN" altLang="en-US" sz="80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6" name="圆角矩形 265"/>
            <p:cNvSpPr/>
            <p:nvPr/>
          </p:nvSpPr>
          <p:spPr>
            <a:xfrm>
              <a:off x="2990033" y="144851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NLP</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7" name="圆角矩形 266"/>
            <p:cNvSpPr/>
            <p:nvPr/>
          </p:nvSpPr>
          <p:spPr>
            <a:xfrm>
              <a:off x="2140784" y="166179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Audio</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8" name="圆角矩形 267"/>
            <p:cNvSpPr/>
            <p:nvPr/>
          </p:nvSpPr>
          <p:spPr>
            <a:xfrm>
              <a:off x="2999513" y="166179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Rec</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grpSp>
      <p:grpSp>
        <p:nvGrpSpPr>
          <p:cNvPr id="5" name="组合 4"/>
          <p:cNvGrpSpPr/>
          <p:nvPr/>
        </p:nvGrpSpPr>
        <p:grpSpPr>
          <a:xfrm>
            <a:off x="2574258" y="2329195"/>
            <a:ext cx="4086836" cy="379728"/>
            <a:chOff x="2081518" y="2294557"/>
            <a:chExt cx="4086836" cy="498314"/>
          </a:xfrm>
        </p:grpSpPr>
        <p:sp>
          <p:nvSpPr>
            <p:cNvPr id="269" name="圆角矩形 268"/>
            <p:cNvSpPr/>
            <p:nvPr/>
          </p:nvSpPr>
          <p:spPr>
            <a:xfrm>
              <a:off x="2081518" y="2578207"/>
              <a:ext cx="4086836" cy="21466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动静态图一致</a:t>
              </a:r>
            </a:p>
          </p:txBody>
        </p:sp>
        <p:sp>
          <p:nvSpPr>
            <p:cNvPr id="270" name="圆角矩形 269"/>
            <p:cNvSpPr/>
            <p:nvPr/>
          </p:nvSpPr>
          <p:spPr>
            <a:xfrm>
              <a:off x="5413337" y="2294557"/>
              <a:ext cx="755017" cy="21466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err="1">
                  <a:ln>
                    <a:noFill/>
                  </a:ln>
                  <a:solidFill>
                    <a:srgbClr val="1D1D1A"/>
                  </a:solidFill>
                  <a:effectLst/>
                  <a:uLnTx/>
                  <a:uFillTx/>
                  <a:latin typeface="微软雅黑"/>
                  <a:ea typeface="微软雅黑"/>
                  <a:cs typeface="+mn-cs"/>
                </a:rPr>
                <a:t>Numpy</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1" name="圆角矩形 270"/>
            <p:cNvSpPr/>
            <p:nvPr/>
          </p:nvSpPr>
          <p:spPr>
            <a:xfrm>
              <a:off x="2910135" y="2294557"/>
              <a:ext cx="723890"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Ops</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2" name="圆角矩形 271"/>
            <p:cNvSpPr/>
            <p:nvPr/>
          </p:nvSpPr>
          <p:spPr>
            <a:xfrm>
              <a:off x="2081518" y="2294557"/>
              <a:ext cx="750230"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NN</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3" name="圆角矩形 272"/>
            <p:cNvSpPr/>
            <p:nvPr/>
          </p:nvSpPr>
          <p:spPr>
            <a:xfrm>
              <a:off x="3712412" y="2294557"/>
              <a:ext cx="790145"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Dataset</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4" name="圆角矩形 273"/>
            <p:cNvSpPr/>
            <p:nvPr/>
          </p:nvSpPr>
          <p:spPr>
            <a:xfrm>
              <a:off x="4580944" y="2294557"/>
              <a:ext cx="754005"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Train/Infer</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grpSp>
      <p:sp>
        <p:nvSpPr>
          <p:cNvPr id="275" name="圆角矩形 274"/>
          <p:cNvSpPr/>
          <p:nvPr/>
        </p:nvSpPr>
        <p:spPr>
          <a:xfrm>
            <a:off x="2537606" y="3205869"/>
            <a:ext cx="723890"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数据加载</a:t>
            </a:r>
          </a:p>
        </p:txBody>
      </p:sp>
      <p:sp>
        <p:nvSpPr>
          <p:cNvPr id="276" name="圆角矩形 275"/>
          <p:cNvSpPr/>
          <p:nvPr/>
        </p:nvSpPr>
        <p:spPr>
          <a:xfrm>
            <a:off x="2537606" y="3589752"/>
            <a:ext cx="723890"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数据格式</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7" name="圆角矩形 276"/>
          <p:cNvSpPr/>
          <p:nvPr/>
        </p:nvSpPr>
        <p:spPr>
          <a:xfrm>
            <a:off x="2537606" y="3973635"/>
            <a:ext cx="723890"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数据增强</a:t>
            </a:r>
          </a:p>
        </p:txBody>
      </p:sp>
      <p:sp>
        <p:nvSpPr>
          <p:cNvPr id="278" name="圆角矩形 277"/>
          <p:cNvSpPr/>
          <p:nvPr/>
        </p:nvSpPr>
        <p:spPr>
          <a:xfrm>
            <a:off x="2537606" y="4357518"/>
            <a:ext cx="723890"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异构加速</a:t>
            </a:r>
          </a:p>
        </p:txBody>
      </p:sp>
      <p:sp>
        <p:nvSpPr>
          <p:cNvPr id="285" name="圆角矩形 284"/>
          <p:cNvSpPr/>
          <p:nvPr/>
        </p:nvSpPr>
        <p:spPr>
          <a:xfrm>
            <a:off x="3451917" y="2873631"/>
            <a:ext cx="4874551" cy="1283425"/>
          </a:xfrm>
          <a:prstGeom prst="roundRect">
            <a:avLst>
              <a:gd name="adj" fmla="val 5359"/>
            </a:avLst>
          </a:prstGeom>
          <a:noFill/>
          <a:ln w="28575" cap="flat" cmpd="sng" algn="ctr">
            <a:solidFill>
              <a:srgbClr val="00B0F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666666"/>
              </a:solidFill>
              <a:effectLst/>
              <a:uLnTx/>
              <a:uFillTx/>
              <a:latin typeface="Huawei Sans" panose="020B0604020202020204"/>
              <a:ea typeface="微软雅黑"/>
              <a:cs typeface="+mn-cs"/>
            </a:endParaRPr>
          </a:p>
        </p:txBody>
      </p:sp>
      <p:sp>
        <p:nvSpPr>
          <p:cNvPr id="80" name="矩形 79"/>
          <p:cNvSpPr/>
          <p:nvPr/>
        </p:nvSpPr>
        <p:spPr>
          <a:xfrm>
            <a:off x="8394754" y="3658594"/>
            <a:ext cx="858049" cy="1045804"/>
          </a:xfrm>
          <a:prstGeom prst="rect">
            <a:avLst/>
          </a:prstGeom>
          <a:solidFill>
            <a:srgbClr val="CCECFF">
              <a:alpha val="40000"/>
            </a:srgbClr>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安全</a:t>
            </a:r>
          </a:p>
        </p:txBody>
      </p:sp>
      <p:sp>
        <p:nvSpPr>
          <p:cNvPr id="81" name="圆角矩形 80"/>
          <p:cNvSpPr/>
          <p:nvPr/>
        </p:nvSpPr>
        <p:spPr>
          <a:xfrm>
            <a:off x="8483679" y="4011619"/>
            <a:ext cx="673537" cy="233717"/>
          </a:xfrm>
          <a:prstGeom prst="roundRect">
            <a:avLst/>
          </a:prstGeom>
          <a:solidFill>
            <a:srgbClr val="FFFFFF"/>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密态</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AI</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82" name="圆角矩形 81"/>
          <p:cNvSpPr/>
          <p:nvPr/>
        </p:nvSpPr>
        <p:spPr>
          <a:xfrm>
            <a:off x="8489036" y="4377374"/>
            <a:ext cx="673537" cy="233717"/>
          </a:xfrm>
          <a:prstGeom prst="roundRect">
            <a:avLst/>
          </a:prstGeom>
          <a:solidFill>
            <a:srgbClr val="FFFFFF"/>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可信</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AI</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83" name="矩形 82">
            <a:extLst>
              <a:ext uri="{FF2B5EF4-FFF2-40B4-BE49-F238E27FC236}">
                <a16:creationId xmlns:a16="http://schemas.microsoft.com/office/drawing/2014/main" id="{6279B8C5-3452-4BE8-BEC0-1FFC75401E6E}"/>
              </a:ext>
            </a:extLst>
          </p:cNvPr>
          <p:cNvSpPr/>
          <p:nvPr/>
        </p:nvSpPr>
        <p:spPr bwMode="auto">
          <a:xfrm>
            <a:off x="2445271" y="5302189"/>
            <a:ext cx="6815222" cy="759545"/>
          </a:xfrm>
          <a:prstGeom prst="rect">
            <a:avLst/>
          </a:prstGeom>
          <a:solidFill>
            <a:schemeClr val="bg2">
              <a:lumMod val="20000"/>
              <a:lumOff val="80000"/>
            </a:schemeClr>
          </a:solidFill>
          <a:ln w="19050">
            <a:noFill/>
          </a:ln>
        </p:spPr>
        <p:txBody>
          <a:bodyPr lIns="0" rIns="0" anchor="ctr"/>
          <a:lstStyle/>
          <a:p>
            <a:pPr algn="ctr" defTabSz="1828252" fontAlgn="auto" hangingPunct="0">
              <a:spcBef>
                <a:spcPts val="0"/>
              </a:spcBef>
              <a:spcAft>
                <a:spcPts val="0"/>
              </a:spcAft>
              <a:defRPr/>
            </a:pPr>
            <a:endParaRPr lang="en-US" altLang="zh-CN" sz="1100" kern="0" dirty="0">
              <a:solidFill>
                <a:srgbClr val="434343">
                  <a:lumMod val="50000"/>
                </a:srgbClr>
              </a:solidFill>
              <a:latin typeface="微软雅黑"/>
              <a:ea typeface="微软雅黑"/>
              <a:sym typeface="Helvetica Neue"/>
            </a:endParaRPr>
          </a:p>
        </p:txBody>
      </p:sp>
      <p:pic>
        <p:nvPicPr>
          <p:cNvPr id="85" name="Picture 2" descr="Picture 2">
            <a:extLst>
              <a:ext uri="{FF2B5EF4-FFF2-40B4-BE49-F238E27FC236}">
                <a16:creationId xmlns:a16="http://schemas.microsoft.com/office/drawing/2014/main" id="{8BF19B4F-519B-41E7-8E4B-60C860B0F7F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0957" y="5567062"/>
            <a:ext cx="269554" cy="37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400000"/>
                <a:headEnd/>
                <a:tailEnd/>
              </a14:hiddenLine>
            </a:ext>
          </a:extLst>
        </p:spPr>
      </p:pic>
      <p:pic>
        <p:nvPicPr>
          <p:cNvPr id="87" name="图片 238">
            <a:extLst>
              <a:ext uri="{FF2B5EF4-FFF2-40B4-BE49-F238E27FC236}">
                <a16:creationId xmlns:a16="http://schemas.microsoft.com/office/drawing/2014/main" id="{63CB24EA-922C-45B2-973B-C9DF97052D4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70872" y="5415686"/>
            <a:ext cx="880489" cy="686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89" name="图片 240">
            <a:extLst>
              <a:ext uri="{FF2B5EF4-FFF2-40B4-BE49-F238E27FC236}">
                <a16:creationId xmlns:a16="http://schemas.microsoft.com/office/drawing/2014/main" id="{BA7B7409-8703-4367-AAB3-F21AFBBD2CD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64826" y="5567062"/>
            <a:ext cx="652094" cy="508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91" name="图片 242">
            <a:extLst>
              <a:ext uri="{FF2B5EF4-FFF2-40B4-BE49-F238E27FC236}">
                <a16:creationId xmlns:a16="http://schemas.microsoft.com/office/drawing/2014/main" id="{266C6C9D-DE67-4475-97B0-B778F72E04D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109735" y="5549853"/>
            <a:ext cx="588337" cy="458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cxnSp>
        <p:nvCxnSpPr>
          <p:cNvPr id="94" name="直接连接符 93">
            <a:extLst>
              <a:ext uri="{FF2B5EF4-FFF2-40B4-BE49-F238E27FC236}">
                <a16:creationId xmlns:a16="http://schemas.microsoft.com/office/drawing/2014/main" id="{609F14D6-C0C3-4887-827E-FDF0D1D0D6C4}"/>
              </a:ext>
            </a:extLst>
          </p:cNvPr>
          <p:cNvCxnSpPr/>
          <p:nvPr/>
        </p:nvCxnSpPr>
        <p:spPr>
          <a:xfrm rot="5400000">
            <a:off x="4910323" y="5695087"/>
            <a:ext cx="608783" cy="0"/>
          </a:xfrm>
          <a:prstGeom prst="line">
            <a:avLst/>
          </a:prstGeom>
          <a:noFill/>
          <a:ln w="38100" cap="flat" cmpd="sng" algn="ctr">
            <a:solidFill>
              <a:srgbClr val="434343">
                <a:lumMod val="50000"/>
              </a:srgbClr>
            </a:solidFill>
            <a:prstDash val="sysDash"/>
            <a:miter lim="800000"/>
          </a:ln>
          <a:effectLst/>
        </p:spPr>
      </p:cxnSp>
      <p:sp>
        <p:nvSpPr>
          <p:cNvPr id="96" name="文本框 95">
            <a:extLst>
              <a:ext uri="{FF2B5EF4-FFF2-40B4-BE49-F238E27FC236}">
                <a16:creationId xmlns:a16="http://schemas.microsoft.com/office/drawing/2014/main" id="{8CC2B4FC-0485-4BC3-9118-43C7170D0089}"/>
              </a:ext>
            </a:extLst>
          </p:cNvPr>
          <p:cNvSpPr txBox="1"/>
          <p:nvPr/>
        </p:nvSpPr>
        <p:spPr>
          <a:xfrm>
            <a:off x="7624504" y="5292576"/>
            <a:ext cx="312906" cy="246221"/>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000" b="1" dirty="0">
                <a:solidFill>
                  <a:srgbClr val="434343">
                    <a:lumMod val="50000"/>
                  </a:srgbClr>
                </a:solidFill>
                <a:latin typeface="Microsoft YaHei" panose="020B0503020204020204" pitchFamily="34" charset="-122"/>
                <a:ea typeface="微软雅黑"/>
                <a:cs typeface="Arial"/>
                <a:sym typeface="Arial"/>
              </a:rPr>
              <a:t>端</a:t>
            </a:r>
          </a:p>
        </p:txBody>
      </p:sp>
      <p:sp>
        <p:nvSpPr>
          <p:cNvPr id="97" name="文本框 96">
            <a:extLst>
              <a:ext uri="{FF2B5EF4-FFF2-40B4-BE49-F238E27FC236}">
                <a16:creationId xmlns:a16="http://schemas.microsoft.com/office/drawing/2014/main" id="{8CE02790-6B48-4864-A814-326917E2EC5D}"/>
              </a:ext>
            </a:extLst>
          </p:cNvPr>
          <p:cNvSpPr txBox="1"/>
          <p:nvPr/>
        </p:nvSpPr>
        <p:spPr>
          <a:xfrm>
            <a:off x="5853468" y="5292576"/>
            <a:ext cx="312906" cy="246221"/>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000" b="1" dirty="0">
                <a:solidFill>
                  <a:srgbClr val="434343">
                    <a:lumMod val="50000"/>
                  </a:srgbClr>
                </a:solidFill>
                <a:latin typeface="Microsoft YaHei" panose="020B0503020204020204" pitchFamily="34" charset="-122"/>
                <a:ea typeface="微软雅黑"/>
                <a:cs typeface="Arial"/>
                <a:sym typeface="Arial"/>
              </a:rPr>
              <a:t>边</a:t>
            </a:r>
          </a:p>
        </p:txBody>
      </p:sp>
      <p:sp>
        <p:nvSpPr>
          <p:cNvPr id="98" name="文本框 97">
            <a:extLst>
              <a:ext uri="{FF2B5EF4-FFF2-40B4-BE49-F238E27FC236}">
                <a16:creationId xmlns:a16="http://schemas.microsoft.com/office/drawing/2014/main" id="{899D4D8D-523D-4D54-AD99-94E86DAD4C33}"/>
              </a:ext>
            </a:extLst>
          </p:cNvPr>
          <p:cNvSpPr txBox="1"/>
          <p:nvPr/>
        </p:nvSpPr>
        <p:spPr>
          <a:xfrm>
            <a:off x="3680460" y="5292576"/>
            <a:ext cx="312906" cy="246221"/>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000" b="1" dirty="0">
                <a:solidFill>
                  <a:srgbClr val="434343">
                    <a:lumMod val="50000"/>
                  </a:srgbClr>
                </a:solidFill>
                <a:latin typeface="Microsoft YaHei" panose="020B0503020204020204" pitchFamily="34" charset="-122"/>
                <a:ea typeface="微软雅黑"/>
                <a:cs typeface="Arial"/>
                <a:sym typeface="Arial"/>
              </a:rPr>
              <a:t>云</a:t>
            </a:r>
          </a:p>
        </p:txBody>
      </p:sp>
      <p:cxnSp>
        <p:nvCxnSpPr>
          <p:cNvPr id="100" name="直接连接符 99">
            <a:extLst>
              <a:ext uri="{FF2B5EF4-FFF2-40B4-BE49-F238E27FC236}">
                <a16:creationId xmlns:a16="http://schemas.microsoft.com/office/drawing/2014/main" id="{5BB4D6C3-4430-42A8-8038-598B5D4A916E}"/>
              </a:ext>
            </a:extLst>
          </p:cNvPr>
          <p:cNvCxnSpPr/>
          <p:nvPr/>
        </p:nvCxnSpPr>
        <p:spPr>
          <a:xfrm rot="5400000">
            <a:off x="6486915" y="5701707"/>
            <a:ext cx="607944" cy="0"/>
          </a:xfrm>
          <a:prstGeom prst="line">
            <a:avLst/>
          </a:prstGeom>
          <a:noFill/>
          <a:ln w="38100" cap="flat" cmpd="sng" algn="ctr">
            <a:solidFill>
              <a:srgbClr val="434343">
                <a:lumMod val="50000"/>
              </a:srgbClr>
            </a:solidFill>
            <a:prstDash val="sysDash"/>
            <a:miter lim="800000"/>
          </a:ln>
          <a:effectLst/>
        </p:spPr>
      </p:cxnSp>
      <p:pic>
        <p:nvPicPr>
          <p:cNvPr id="102" name="Picture 6" descr="Reach HUAWEI E-Shop | HUAWEI FreeBuds Pro">
            <a:extLst>
              <a:ext uri="{FF2B5EF4-FFF2-40B4-BE49-F238E27FC236}">
                <a16:creationId xmlns:a16="http://schemas.microsoft.com/office/drawing/2014/main" id="{23EBE82D-84F2-445C-A17D-D77D047892A8}"/>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2820" t="8946" r="16848" b="23366"/>
          <a:stretch/>
        </p:blipFill>
        <p:spPr bwMode="auto">
          <a:xfrm>
            <a:off x="7557702" y="5577926"/>
            <a:ext cx="376437" cy="362288"/>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HUAWEI WATCH FIT – 华为官网">
            <a:extLst>
              <a:ext uri="{FF2B5EF4-FFF2-40B4-BE49-F238E27FC236}">
                <a16:creationId xmlns:a16="http://schemas.microsoft.com/office/drawing/2014/main" id="{A0CE7019-1D6B-48D0-BF51-34246D4BA24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49303" y="5547873"/>
            <a:ext cx="972000" cy="43862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Nvidia Geforce Rtx Logo, HD Png Download , Transparent Png Image - PNGite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17217" y="5617786"/>
            <a:ext cx="907247" cy="314372"/>
          </a:xfrm>
          <a:prstGeom prst="rect">
            <a:avLst/>
          </a:prstGeom>
          <a:noFill/>
          <a:extLst>
            <a:ext uri="{909E8E84-426E-40DD-AFC4-6F175D3DCCD1}">
              <a14:hiddenFill xmlns:a14="http://schemas.microsoft.com/office/drawing/2010/main">
                <a:solidFill>
                  <a:srgbClr val="FFFFFF"/>
                </a:solidFill>
              </a14:hiddenFill>
            </a:ext>
          </a:extLst>
        </p:spPr>
      </p:pic>
      <p:pic>
        <p:nvPicPr>
          <p:cNvPr id="104" name="图片 237">
            <a:extLst>
              <a:ext uri="{FF2B5EF4-FFF2-40B4-BE49-F238E27FC236}">
                <a16:creationId xmlns:a16="http://schemas.microsoft.com/office/drawing/2014/main" id="{61619DC9-1153-48E4-9C7F-764E5A5D2B4C}"/>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496567" y="5453825"/>
            <a:ext cx="788486" cy="61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grpSp>
        <p:nvGrpSpPr>
          <p:cNvPr id="11" name="组合 10"/>
          <p:cNvGrpSpPr/>
          <p:nvPr/>
        </p:nvGrpSpPr>
        <p:grpSpPr>
          <a:xfrm rot="20939994">
            <a:off x="767070" y="1535243"/>
            <a:ext cx="582009" cy="582009"/>
            <a:chOff x="1646157" y="1973868"/>
            <a:chExt cx="582009" cy="582009"/>
          </a:xfrm>
        </p:grpSpPr>
        <p:pic>
          <p:nvPicPr>
            <p:cNvPr id="9" name="图片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646157" y="1973868"/>
              <a:ext cx="582009" cy="582009"/>
            </a:xfrm>
            <a:prstGeom prst="rect">
              <a:avLst/>
            </a:prstGeom>
          </p:spPr>
        </p:pic>
        <p:sp>
          <p:nvSpPr>
            <p:cNvPr id="10" name="文本框 9"/>
            <p:cNvSpPr txBox="1"/>
            <p:nvPr/>
          </p:nvSpPr>
          <p:spPr>
            <a:xfrm>
              <a:off x="1659265" y="2126373"/>
              <a:ext cx="555793" cy="276999"/>
            </a:xfrm>
            <a:prstGeom prst="rect">
              <a:avLst/>
            </a:prstGeom>
            <a:noFill/>
          </p:spPr>
          <p:txBody>
            <a:bodyPr wrap="none" rtlCol="0">
              <a:spAutoFit/>
            </a:bodyPr>
            <a:lstStyle/>
            <a:p>
              <a:pPr>
                <a:buNone/>
              </a:pPr>
              <a:r>
                <a:rPr lang="en-US" altLang="zh-CN" sz="1200" b="1" dirty="0">
                  <a:solidFill>
                    <a:schemeClr val="bg1"/>
                  </a:solidFill>
                  <a:latin typeface="+mj-ea"/>
                  <a:ea typeface="+mj-ea"/>
                </a:rPr>
                <a:t>Here</a:t>
              </a:r>
              <a:endParaRPr lang="zh-CN" altLang="en-US" sz="1200" b="1" dirty="0" err="1">
                <a:solidFill>
                  <a:schemeClr val="bg1"/>
                </a:solidFill>
                <a:latin typeface="+mj-ea"/>
                <a:ea typeface="+mj-ea"/>
              </a:endParaRPr>
            </a:p>
          </p:txBody>
        </p:sp>
      </p:grpSp>
    </p:spTree>
    <p:extLst>
      <p:ext uri="{BB962C8B-B14F-4D97-AF65-F5344CB8AC3E}">
        <p14:creationId xmlns:p14="http://schemas.microsoft.com/office/powerpoint/2010/main" val="450194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矩形 252"/>
          <p:cNvSpPr/>
          <p:nvPr/>
        </p:nvSpPr>
        <p:spPr>
          <a:xfrm>
            <a:off x="2445271" y="4775849"/>
            <a:ext cx="6821462" cy="470279"/>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MindSpore</a:t>
            </a:r>
            <a:r>
              <a:rPr lang="zh-CN" altLang="en-US" dirty="0">
                <a:latin typeface="+mj-ea"/>
                <a:cs typeface="Arial" panose="020B0604020202020204" pitchFamily="34" charset="0"/>
                <a:sym typeface="Huawei Sans" panose="020C0503030203020204" pitchFamily="34" charset="0"/>
              </a:rPr>
              <a:t> 全场景</a:t>
            </a:r>
            <a:r>
              <a:rPr lang="en-US" altLang="zh-CN" dirty="0">
                <a:latin typeface="+mj-ea"/>
                <a:cs typeface="Arial" panose="020B0604020202020204" pitchFamily="34" charset="0"/>
                <a:sym typeface="Huawei Sans" panose="020C0503030203020204" pitchFamily="34" charset="0"/>
              </a:rPr>
              <a:t>AI</a:t>
            </a:r>
            <a:r>
              <a:rPr lang="zh-CN" altLang="en-US" dirty="0">
                <a:latin typeface="+mj-ea"/>
                <a:cs typeface="Arial" panose="020B0604020202020204" pitchFamily="34" charset="0"/>
                <a:sym typeface="Huawei Sans" panose="020C0503030203020204" pitchFamily="34" charset="0"/>
              </a:rPr>
              <a:t>计算框架架构图</a:t>
            </a:r>
            <a:endParaRPr lang="zh-CN" altLang="en-US" dirty="0">
              <a:latin typeface="+mj-ea"/>
            </a:endParaRPr>
          </a:p>
        </p:txBody>
      </p:sp>
      <p:sp>
        <p:nvSpPr>
          <p:cNvPr id="226" name="矩形 225"/>
          <p:cNvSpPr/>
          <p:nvPr/>
        </p:nvSpPr>
        <p:spPr>
          <a:xfrm>
            <a:off x="2445272" y="2906441"/>
            <a:ext cx="964564" cy="1207885"/>
          </a:xfrm>
          <a:prstGeom prst="rect">
            <a:avLst/>
          </a:prstGeom>
          <a:solidFill>
            <a:srgbClr val="CCECFF">
              <a:alpha val="40000"/>
            </a:srgbClr>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Data</a:t>
            </a:r>
          </a:p>
        </p:txBody>
      </p:sp>
      <p:sp>
        <p:nvSpPr>
          <p:cNvPr id="227" name="矩形 226"/>
          <p:cNvSpPr/>
          <p:nvPr/>
        </p:nvSpPr>
        <p:spPr>
          <a:xfrm>
            <a:off x="2445272" y="4242153"/>
            <a:ext cx="5814936" cy="455152"/>
          </a:xfrm>
          <a:prstGeom prst="rect">
            <a:avLst/>
          </a:prstGeom>
          <a:solidFill>
            <a:srgbClr val="CCEC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rPr>
              <a:t>  </a:t>
            </a: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Runtime</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0" name="矩形 229"/>
          <p:cNvSpPr/>
          <p:nvPr/>
        </p:nvSpPr>
        <p:spPr>
          <a:xfrm>
            <a:off x="3486768" y="2908998"/>
            <a:ext cx="4788125" cy="1195568"/>
          </a:xfrm>
          <a:prstGeom prst="rect">
            <a:avLst/>
          </a:prstGeom>
          <a:solidFill>
            <a:srgbClr val="CCEC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Compiler AI</a:t>
            </a:r>
            <a:r>
              <a:rPr lang="zh-CN" altLang="en-US" sz="1000" b="1" kern="0" dirty="0">
                <a:solidFill>
                  <a:srgbClr val="1D1D1A"/>
                </a:solidFill>
                <a:latin typeface="微软雅黑"/>
                <a:ea typeface="微软雅黑"/>
              </a:rPr>
              <a:t>编译器</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4" name="矩形 233"/>
          <p:cNvSpPr/>
          <p:nvPr/>
        </p:nvSpPr>
        <p:spPr>
          <a:xfrm>
            <a:off x="6879210" y="2068180"/>
            <a:ext cx="1395683" cy="709349"/>
          </a:xfrm>
          <a:prstGeom prst="rect">
            <a:avLst/>
          </a:prstGeom>
          <a:solidFill>
            <a:srgbClr val="CCECFF">
              <a:alpha val="40000"/>
            </a:srgbClr>
          </a:solidFill>
          <a:ln w="12700" cap="flat" cmpd="sng" algn="ctr">
            <a:no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第三方前端</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42" name="矩形 241"/>
          <p:cNvSpPr/>
          <p:nvPr/>
        </p:nvSpPr>
        <p:spPr>
          <a:xfrm>
            <a:off x="2435369" y="2068815"/>
            <a:ext cx="4358488" cy="708714"/>
          </a:xfrm>
          <a:prstGeom prst="rect">
            <a:avLst/>
          </a:prstGeom>
          <a:solidFill>
            <a:srgbClr val="CCECFF"/>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Expression </a:t>
            </a:r>
            <a:r>
              <a:rPr lang="zh-CN" altLang="en-US" sz="1000" b="1" kern="0" dirty="0">
                <a:solidFill>
                  <a:srgbClr val="1D1D1A"/>
                </a:solidFill>
                <a:latin typeface="微软雅黑"/>
                <a:ea typeface="微软雅黑"/>
              </a:rPr>
              <a:t>全场景统一</a:t>
            </a:r>
            <a:r>
              <a:rPr lang="en-US" altLang="zh-CN" sz="1000" b="1" kern="0" dirty="0">
                <a:solidFill>
                  <a:srgbClr val="1D1D1A"/>
                </a:solidFill>
                <a:latin typeface="微软雅黑"/>
                <a:ea typeface="微软雅黑"/>
              </a:rPr>
              <a:t>API</a:t>
            </a:r>
            <a:endPar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endParaRPr>
          </a:p>
        </p:txBody>
      </p:sp>
      <p:grpSp>
        <p:nvGrpSpPr>
          <p:cNvPr id="6" name="组合 5"/>
          <p:cNvGrpSpPr/>
          <p:nvPr/>
        </p:nvGrpSpPr>
        <p:grpSpPr>
          <a:xfrm>
            <a:off x="3639708" y="3198448"/>
            <a:ext cx="4530446" cy="854425"/>
            <a:chOff x="3137239" y="3304011"/>
            <a:chExt cx="4530446" cy="1093588"/>
          </a:xfrm>
        </p:grpSpPr>
        <p:sp>
          <p:nvSpPr>
            <p:cNvPr id="231" name="圆角矩形 230"/>
            <p:cNvSpPr/>
            <p:nvPr/>
          </p:nvSpPr>
          <p:spPr>
            <a:xfrm>
              <a:off x="3137239" y="3878221"/>
              <a:ext cx="4530446" cy="233717"/>
            </a:xfrm>
            <a:prstGeom prst="round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IR </a:t>
              </a: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中间表达层</a:t>
              </a:r>
            </a:p>
          </p:txBody>
        </p:sp>
        <p:sp>
          <p:nvSpPr>
            <p:cNvPr id="232" name="圆角矩形 231"/>
            <p:cNvSpPr/>
            <p:nvPr/>
          </p:nvSpPr>
          <p:spPr>
            <a:xfrm>
              <a:off x="6500474" y="3304011"/>
              <a:ext cx="1167209" cy="51809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量化</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剪枝</a:t>
              </a:r>
              <a:r>
                <a:rPr lang="en-US" altLang="zh-CN" sz="800" kern="0" dirty="0">
                  <a:solidFill>
                    <a:srgbClr val="1D1D1A"/>
                  </a:solidFill>
                  <a:latin typeface="微软雅黑"/>
                  <a:ea typeface="微软雅黑"/>
                </a:rPr>
                <a:t>/</a:t>
              </a:r>
              <a:r>
                <a:rPr lang="zh-CN" altLang="en-US" sz="800" kern="0" dirty="0">
                  <a:solidFill>
                    <a:srgbClr val="1D1D1A"/>
                  </a:solidFill>
                  <a:latin typeface="微软雅黑"/>
                  <a:ea typeface="微软雅黑"/>
                </a:rPr>
                <a:t>蒸馏</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3" name="圆角矩形 232"/>
            <p:cNvSpPr/>
            <p:nvPr/>
          </p:nvSpPr>
          <p:spPr>
            <a:xfrm>
              <a:off x="5189070" y="4163882"/>
              <a:ext cx="2478614"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算子自动生成</a:t>
              </a:r>
            </a:p>
          </p:txBody>
        </p:sp>
        <p:sp>
          <p:nvSpPr>
            <p:cNvPr id="235" name="圆角矩形 234"/>
            <p:cNvSpPr/>
            <p:nvPr/>
          </p:nvSpPr>
          <p:spPr>
            <a:xfrm>
              <a:off x="4243545" y="3588388"/>
              <a:ext cx="993067"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图算融合</a:t>
              </a:r>
            </a:p>
          </p:txBody>
        </p:sp>
        <p:sp>
          <p:nvSpPr>
            <p:cNvPr id="236" name="圆角矩形 235"/>
            <p:cNvSpPr/>
            <p:nvPr/>
          </p:nvSpPr>
          <p:spPr>
            <a:xfrm>
              <a:off x="3137239" y="3588388"/>
              <a:ext cx="993067"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内存优化</a:t>
              </a:r>
            </a:p>
          </p:txBody>
        </p:sp>
        <p:sp>
          <p:nvSpPr>
            <p:cNvPr id="237" name="圆角矩形 236"/>
            <p:cNvSpPr/>
            <p:nvPr/>
          </p:nvSpPr>
          <p:spPr>
            <a:xfrm>
              <a:off x="5349853" y="3588388"/>
              <a:ext cx="993067"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流水线执行</a:t>
              </a:r>
            </a:p>
          </p:txBody>
        </p:sp>
        <p:sp>
          <p:nvSpPr>
            <p:cNvPr id="238" name="圆角矩形 237"/>
            <p:cNvSpPr/>
            <p:nvPr/>
          </p:nvSpPr>
          <p:spPr>
            <a:xfrm>
              <a:off x="3947330" y="3304011"/>
              <a:ext cx="723890"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自动微分</a:t>
              </a:r>
            </a:p>
          </p:txBody>
        </p:sp>
        <p:sp>
          <p:nvSpPr>
            <p:cNvPr id="239" name="圆角矩形 238"/>
            <p:cNvSpPr/>
            <p:nvPr/>
          </p:nvSpPr>
          <p:spPr>
            <a:xfrm>
              <a:off x="3137239" y="3304011"/>
              <a:ext cx="750230"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类型推导</a:t>
              </a:r>
            </a:p>
          </p:txBody>
        </p:sp>
        <p:sp>
          <p:nvSpPr>
            <p:cNvPr id="240" name="圆角矩形 239"/>
            <p:cNvSpPr/>
            <p:nvPr/>
          </p:nvSpPr>
          <p:spPr>
            <a:xfrm>
              <a:off x="4731080" y="3304011"/>
              <a:ext cx="790145"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自动并行</a:t>
              </a:r>
            </a:p>
          </p:txBody>
        </p:sp>
        <p:sp>
          <p:nvSpPr>
            <p:cNvPr id="241" name="圆角矩形 240"/>
            <p:cNvSpPr/>
            <p:nvPr/>
          </p:nvSpPr>
          <p:spPr>
            <a:xfrm>
              <a:off x="5581087" y="3304011"/>
              <a:ext cx="754005"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二阶优化</a:t>
              </a:r>
            </a:p>
          </p:txBody>
        </p:sp>
        <p:sp>
          <p:nvSpPr>
            <p:cNvPr id="243" name="圆角矩形 242"/>
            <p:cNvSpPr/>
            <p:nvPr/>
          </p:nvSpPr>
          <p:spPr>
            <a:xfrm>
              <a:off x="3137239" y="4163882"/>
              <a:ext cx="1959218"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硬件相关优化</a:t>
              </a:r>
            </a:p>
          </p:txBody>
        </p:sp>
      </p:grpSp>
      <p:sp>
        <p:nvSpPr>
          <p:cNvPr id="244" name="矩形 243"/>
          <p:cNvSpPr/>
          <p:nvPr/>
        </p:nvSpPr>
        <p:spPr>
          <a:xfrm>
            <a:off x="8401052" y="1301474"/>
            <a:ext cx="858049" cy="1476055"/>
          </a:xfrm>
          <a:prstGeom prst="rect">
            <a:avLst/>
          </a:prstGeom>
          <a:solidFill>
            <a:srgbClr val="CCECFF">
              <a:alpha val="40000"/>
            </a:srgbClr>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Insight</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49" name="圆角矩形 248"/>
          <p:cNvSpPr/>
          <p:nvPr/>
        </p:nvSpPr>
        <p:spPr>
          <a:xfrm>
            <a:off x="2805499" y="4864809"/>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rPr>
              <a:t>CANN</a:t>
            </a:r>
            <a:r>
              <a:rPr lang="en-US" altLang="zh-CN" sz="1000" b="1" kern="0" dirty="0">
                <a:solidFill>
                  <a:srgbClr val="1D1D1A"/>
                </a:solidFill>
                <a:latin typeface="微软雅黑"/>
                <a:ea typeface="微软雅黑"/>
              </a:rPr>
              <a:t>(NPU)</a:t>
            </a:r>
            <a:endParaRPr kumimoji="0" lang="en-US" altLang="zh-CN" sz="1000" b="1" i="0" u="none" strike="noStrike" kern="0" cap="none" spc="0" normalizeH="0" baseline="0" noProof="0" dirty="0">
              <a:ln>
                <a:noFill/>
              </a:ln>
              <a:solidFill>
                <a:srgbClr val="1D1D1A"/>
              </a:solidFill>
              <a:effectLst/>
              <a:uLnTx/>
              <a:uFillTx/>
              <a:latin typeface="微软雅黑"/>
              <a:ea typeface="微软雅黑"/>
            </a:endParaRPr>
          </a:p>
        </p:txBody>
      </p:sp>
      <p:sp>
        <p:nvSpPr>
          <p:cNvPr id="250" name="圆角矩形 249"/>
          <p:cNvSpPr/>
          <p:nvPr/>
        </p:nvSpPr>
        <p:spPr>
          <a:xfrm>
            <a:off x="5976716" y="4864809"/>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Eigen(CPU)</a:t>
            </a:r>
          </a:p>
        </p:txBody>
      </p:sp>
      <p:sp>
        <p:nvSpPr>
          <p:cNvPr id="251" name="圆角矩形 250"/>
          <p:cNvSpPr/>
          <p:nvPr/>
        </p:nvSpPr>
        <p:spPr>
          <a:xfrm>
            <a:off x="4391108" y="4864809"/>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CUDA(GPU)</a:t>
            </a:r>
          </a:p>
        </p:txBody>
      </p:sp>
      <p:sp>
        <p:nvSpPr>
          <p:cNvPr id="252" name="圆角矩形 251"/>
          <p:cNvSpPr/>
          <p:nvPr/>
        </p:nvSpPr>
        <p:spPr>
          <a:xfrm>
            <a:off x="7562325" y="4864809"/>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oneDNN(CPU)</a:t>
            </a:r>
          </a:p>
        </p:txBody>
      </p:sp>
      <p:sp>
        <p:nvSpPr>
          <p:cNvPr id="260" name="圆角矩形 259"/>
          <p:cNvSpPr/>
          <p:nvPr/>
        </p:nvSpPr>
        <p:spPr>
          <a:xfrm>
            <a:off x="6955742" y="2503220"/>
            <a:ext cx="516223" cy="21986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仓颉</a:t>
            </a:r>
          </a:p>
        </p:txBody>
      </p:sp>
      <p:sp>
        <p:nvSpPr>
          <p:cNvPr id="261" name="圆角矩形 260"/>
          <p:cNvSpPr/>
          <p:nvPr/>
        </p:nvSpPr>
        <p:spPr>
          <a:xfrm>
            <a:off x="7644200" y="2503220"/>
            <a:ext cx="516223" cy="21986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Julia</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29" name="圆角矩形 228"/>
          <p:cNvSpPr/>
          <p:nvPr/>
        </p:nvSpPr>
        <p:spPr>
          <a:xfrm>
            <a:off x="4298181" y="4456867"/>
            <a:ext cx="2097434" cy="186545"/>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端</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边</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云全场景运行时系统</a:t>
            </a:r>
          </a:p>
        </p:txBody>
      </p:sp>
      <p:grpSp>
        <p:nvGrpSpPr>
          <p:cNvPr id="12" name="组合 11">
            <a:extLst>
              <a:ext uri="{FF2B5EF4-FFF2-40B4-BE49-F238E27FC236}">
                <a16:creationId xmlns:a16="http://schemas.microsoft.com/office/drawing/2014/main" id="{FF338091-5F3D-1F44-915F-5D457F39FA71}"/>
              </a:ext>
            </a:extLst>
          </p:cNvPr>
          <p:cNvGrpSpPr/>
          <p:nvPr/>
        </p:nvGrpSpPr>
        <p:grpSpPr>
          <a:xfrm>
            <a:off x="2438132" y="1301474"/>
            <a:ext cx="5828528" cy="628895"/>
            <a:chOff x="2446365" y="1318045"/>
            <a:chExt cx="6815220" cy="628895"/>
          </a:xfrm>
        </p:grpSpPr>
        <p:sp>
          <p:nvSpPr>
            <p:cNvPr id="224" name="矩形 223"/>
            <p:cNvSpPr/>
            <p:nvPr/>
          </p:nvSpPr>
          <p:spPr>
            <a:xfrm>
              <a:off x="2446365" y="1318045"/>
              <a:ext cx="2728590" cy="621515"/>
            </a:xfrm>
            <a:prstGeom prst="rect">
              <a:avLst/>
            </a:prstGeom>
            <a:solidFill>
              <a:srgbClr val="CCECFF"/>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Model Zoo </a:t>
              </a: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模型库</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25" name="矩形 224"/>
            <p:cNvSpPr/>
            <p:nvPr/>
          </p:nvSpPr>
          <p:spPr>
            <a:xfrm>
              <a:off x="7336084" y="1325425"/>
              <a:ext cx="1925501" cy="621515"/>
            </a:xfrm>
            <a:prstGeom prst="rect">
              <a:avLst/>
            </a:prstGeom>
            <a:solidFill>
              <a:srgbClr val="EBF7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Science</a:t>
              </a: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 科学计算</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电磁仿真</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分子模拟</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量子计算</a:t>
              </a:r>
            </a:p>
          </p:txBody>
        </p:sp>
        <p:sp>
          <p:nvSpPr>
            <p:cNvPr id="263" name="矩形 262"/>
            <p:cNvSpPr/>
            <p:nvPr/>
          </p:nvSpPr>
          <p:spPr>
            <a:xfrm>
              <a:off x="5296306" y="1318045"/>
              <a:ext cx="1925501" cy="621515"/>
            </a:xfrm>
            <a:prstGeom prst="rect">
              <a:avLst/>
            </a:prstGeom>
            <a:solidFill>
              <a:srgbClr val="EBF7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Extend</a:t>
              </a:r>
            </a:p>
            <a:p>
              <a:pPr marL="0" marR="0" lvl="0" indent="0" algn="ctr" defTabSz="914400" eaLnBrk="1" fontAlgn="auto" latinLnBrk="0" hangingPunct="1">
                <a:lnSpc>
                  <a:spcPct val="150000"/>
                </a:lnSpc>
                <a:spcBef>
                  <a:spcPts val="0"/>
                </a:spcBef>
                <a:spcAft>
                  <a:spcPts val="0"/>
                </a:spcAft>
                <a:buClrTx/>
                <a:buSzTx/>
                <a:buFontTx/>
                <a:buNone/>
                <a:tabLst/>
                <a:defRPr/>
              </a:pPr>
              <a:r>
                <a:rPr lang="zh-CN" altLang="en-US" sz="800" kern="0" dirty="0">
                  <a:solidFill>
                    <a:srgbClr val="1D1D1A"/>
                  </a:solidFill>
                  <a:latin typeface="微软雅黑"/>
                  <a:ea typeface="微软雅黑"/>
                </a:rPr>
                <a:t>科学计算</a:t>
              </a:r>
              <a:r>
                <a:rPr lang="en-US" altLang="zh-CN" sz="800" kern="0" dirty="0">
                  <a:solidFill>
                    <a:srgbClr val="1D1D1A"/>
                  </a:solidFill>
                  <a:latin typeface="微软雅黑"/>
                  <a:ea typeface="微软雅黑"/>
                </a:rPr>
                <a:t>/GNN/</a:t>
              </a:r>
              <a:r>
                <a:rPr lang="zh-CN" altLang="en-US" sz="800" kern="0" dirty="0">
                  <a:solidFill>
                    <a:srgbClr val="1D1D1A"/>
                  </a:solidFill>
                  <a:latin typeface="微软雅黑"/>
                  <a:ea typeface="微软雅黑"/>
                </a:rPr>
                <a:t>深度概率编程</a:t>
              </a:r>
              <a:r>
                <a:rPr lang="en-US" altLang="zh-CN" sz="800" kern="0" dirty="0">
                  <a:solidFill>
                    <a:srgbClr val="1D1D1A"/>
                  </a:solidFill>
                  <a:latin typeface="微软雅黑"/>
                  <a:ea typeface="微软雅黑"/>
                </a:rPr>
                <a:t>…</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grpSp>
          <p:nvGrpSpPr>
            <p:cNvPr id="4" name="组合 3"/>
            <p:cNvGrpSpPr/>
            <p:nvPr/>
          </p:nvGrpSpPr>
          <p:grpSpPr>
            <a:xfrm>
              <a:off x="2563097" y="1569932"/>
              <a:ext cx="2454843" cy="331224"/>
              <a:chOff x="2140784" y="1448519"/>
              <a:chExt cx="2454843" cy="389418"/>
            </a:xfrm>
          </p:grpSpPr>
          <p:sp>
            <p:nvSpPr>
              <p:cNvPr id="264" name="圆角矩形 263"/>
              <p:cNvSpPr/>
              <p:nvPr/>
            </p:nvSpPr>
            <p:spPr>
              <a:xfrm>
                <a:off x="2140784" y="144851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Vision</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5" name="圆角矩形 264"/>
              <p:cNvSpPr/>
              <p:nvPr/>
            </p:nvSpPr>
            <p:spPr>
              <a:xfrm>
                <a:off x="3839284" y="1458505"/>
                <a:ext cx="756343" cy="379432"/>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i="0" u="none" strike="noStrike" kern="0" cap="none" spc="0" normalizeH="0" baseline="0" noProof="0" dirty="0">
                    <a:ln>
                      <a:noFill/>
                    </a:ln>
                    <a:solidFill>
                      <a:srgbClr val="1D1D1A"/>
                    </a:solidFill>
                    <a:effectLst/>
                    <a:uLnTx/>
                    <a:uFillTx/>
                    <a:latin typeface="微软雅黑"/>
                    <a:ea typeface="微软雅黑"/>
                    <a:cs typeface="+mn-cs"/>
                  </a:rPr>
                  <a:t>Model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i="0" u="none" strike="noStrike" kern="0" cap="none" spc="0" normalizeH="0" baseline="0" noProof="0" dirty="0">
                    <a:ln>
                      <a:noFill/>
                    </a:ln>
                    <a:solidFill>
                      <a:srgbClr val="1D1D1A"/>
                    </a:solidFill>
                    <a:effectLst/>
                    <a:uLnTx/>
                    <a:uFillTx/>
                    <a:latin typeface="微软雅黑"/>
                    <a:ea typeface="微软雅黑"/>
                    <a:cs typeface="+mn-cs"/>
                  </a:rPr>
                  <a:t>Hub</a:t>
                </a:r>
                <a:endParaRPr kumimoji="0" lang="zh-CN" altLang="en-US" sz="80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6" name="圆角矩形 265"/>
              <p:cNvSpPr/>
              <p:nvPr/>
            </p:nvSpPr>
            <p:spPr>
              <a:xfrm>
                <a:off x="2990033" y="144851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NLP</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7" name="圆角矩形 266"/>
              <p:cNvSpPr/>
              <p:nvPr/>
            </p:nvSpPr>
            <p:spPr>
              <a:xfrm>
                <a:off x="2140784" y="166179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Audio</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8" name="圆角矩形 267"/>
              <p:cNvSpPr/>
              <p:nvPr/>
            </p:nvSpPr>
            <p:spPr>
              <a:xfrm>
                <a:off x="2999513" y="166179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Rec</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grpSp>
      </p:grpSp>
      <p:grpSp>
        <p:nvGrpSpPr>
          <p:cNvPr id="5" name="组合 4"/>
          <p:cNvGrpSpPr/>
          <p:nvPr/>
        </p:nvGrpSpPr>
        <p:grpSpPr>
          <a:xfrm>
            <a:off x="2574258" y="2351918"/>
            <a:ext cx="4086836" cy="379728"/>
            <a:chOff x="2081518" y="2294557"/>
            <a:chExt cx="4086836" cy="498314"/>
          </a:xfrm>
        </p:grpSpPr>
        <p:sp>
          <p:nvSpPr>
            <p:cNvPr id="269" name="圆角矩形 268"/>
            <p:cNvSpPr/>
            <p:nvPr/>
          </p:nvSpPr>
          <p:spPr>
            <a:xfrm>
              <a:off x="2081518" y="2578207"/>
              <a:ext cx="4086836" cy="21466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动静态图一致</a:t>
              </a:r>
            </a:p>
          </p:txBody>
        </p:sp>
        <p:sp>
          <p:nvSpPr>
            <p:cNvPr id="270" name="圆角矩形 269"/>
            <p:cNvSpPr/>
            <p:nvPr/>
          </p:nvSpPr>
          <p:spPr>
            <a:xfrm>
              <a:off x="5413337" y="2294557"/>
              <a:ext cx="755017" cy="21466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err="1">
                  <a:ln>
                    <a:noFill/>
                  </a:ln>
                  <a:solidFill>
                    <a:srgbClr val="1D1D1A"/>
                  </a:solidFill>
                  <a:effectLst/>
                  <a:uLnTx/>
                  <a:uFillTx/>
                  <a:latin typeface="微软雅黑"/>
                  <a:ea typeface="微软雅黑"/>
                  <a:cs typeface="+mn-cs"/>
                </a:rPr>
                <a:t>Numpy</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1" name="圆角矩形 270"/>
            <p:cNvSpPr/>
            <p:nvPr/>
          </p:nvSpPr>
          <p:spPr>
            <a:xfrm>
              <a:off x="2910135" y="2294557"/>
              <a:ext cx="723890"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Ops</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2" name="圆角矩形 271"/>
            <p:cNvSpPr/>
            <p:nvPr/>
          </p:nvSpPr>
          <p:spPr>
            <a:xfrm>
              <a:off x="2081518" y="2294557"/>
              <a:ext cx="750230"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NN</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3" name="圆角矩形 272"/>
            <p:cNvSpPr/>
            <p:nvPr/>
          </p:nvSpPr>
          <p:spPr>
            <a:xfrm>
              <a:off x="3712412" y="2294557"/>
              <a:ext cx="790145"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Dataset</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4" name="圆角矩形 273"/>
            <p:cNvSpPr/>
            <p:nvPr/>
          </p:nvSpPr>
          <p:spPr>
            <a:xfrm>
              <a:off x="4580944" y="2294557"/>
              <a:ext cx="754005"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Train/Infer</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grpSp>
      <p:sp>
        <p:nvSpPr>
          <p:cNvPr id="275" name="圆角矩形 274"/>
          <p:cNvSpPr/>
          <p:nvPr/>
        </p:nvSpPr>
        <p:spPr>
          <a:xfrm>
            <a:off x="2582014" y="3205869"/>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数据加载</a:t>
            </a:r>
          </a:p>
        </p:txBody>
      </p:sp>
      <p:sp>
        <p:nvSpPr>
          <p:cNvPr id="276" name="圆角矩形 275"/>
          <p:cNvSpPr/>
          <p:nvPr/>
        </p:nvSpPr>
        <p:spPr>
          <a:xfrm>
            <a:off x="2582014" y="3430087"/>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数据格式</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7" name="圆角矩形 276"/>
          <p:cNvSpPr/>
          <p:nvPr/>
        </p:nvSpPr>
        <p:spPr>
          <a:xfrm>
            <a:off x="2582014" y="3878523"/>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数据增强</a:t>
            </a:r>
          </a:p>
        </p:txBody>
      </p:sp>
      <p:sp>
        <p:nvSpPr>
          <p:cNvPr id="278" name="圆角矩形 277"/>
          <p:cNvSpPr/>
          <p:nvPr/>
        </p:nvSpPr>
        <p:spPr>
          <a:xfrm>
            <a:off x="2582014" y="3654305"/>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异构加速</a:t>
            </a:r>
          </a:p>
        </p:txBody>
      </p:sp>
      <p:sp>
        <p:nvSpPr>
          <p:cNvPr id="80" name="矩形 79"/>
          <p:cNvSpPr/>
          <p:nvPr/>
        </p:nvSpPr>
        <p:spPr>
          <a:xfrm>
            <a:off x="8394754" y="2881261"/>
            <a:ext cx="858049" cy="1792941"/>
          </a:xfrm>
          <a:prstGeom prst="rect">
            <a:avLst/>
          </a:prstGeom>
          <a:solidFill>
            <a:srgbClr val="CCECFF">
              <a:alpha val="40000"/>
            </a:srgbClr>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err="1">
                <a:ln>
                  <a:noFill/>
                </a:ln>
                <a:solidFill>
                  <a:srgbClr val="1D1D1A"/>
                </a:solidFill>
                <a:effectLst/>
                <a:uLnTx/>
                <a:uFillTx/>
                <a:latin typeface="微软雅黑"/>
                <a:ea typeface="微软雅黑"/>
                <a:cs typeface="+mn-cs"/>
              </a:rPr>
              <a:t>Armour</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altLang="zh-CN" sz="1000" b="1" kern="0" dirty="0">
              <a:solidFill>
                <a:srgbClr val="1D1D1A"/>
              </a:solidFill>
              <a:latin typeface="微软雅黑"/>
              <a:ea typeface="微软雅黑"/>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i="0" u="none" strike="noStrike" kern="0" cap="none" spc="0" normalizeH="0" baseline="0" noProof="0" dirty="0">
                <a:ln>
                  <a:noFill/>
                </a:ln>
                <a:solidFill>
                  <a:srgbClr val="1D1D1A"/>
                </a:solidFill>
                <a:effectLst/>
                <a:uLnTx/>
                <a:uFillTx/>
                <a:latin typeface="微软雅黑"/>
                <a:ea typeface="微软雅黑"/>
                <a:cs typeface="+mn-cs"/>
              </a:rPr>
              <a:t>AI</a:t>
            </a:r>
            <a:r>
              <a:rPr kumimoji="0" lang="zh-CN" altLang="en-US" sz="1000" i="0" u="none" strike="noStrike" kern="0" cap="none" spc="0" normalizeH="0" baseline="0" noProof="0" dirty="0">
                <a:ln>
                  <a:noFill/>
                </a:ln>
                <a:solidFill>
                  <a:srgbClr val="1D1D1A"/>
                </a:solidFill>
                <a:effectLst/>
                <a:uLnTx/>
                <a:uFillTx/>
                <a:latin typeface="微软雅黑"/>
                <a:ea typeface="微软雅黑"/>
                <a:cs typeface="+mn-cs"/>
              </a:rPr>
              <a:t>安全</a:t>
            </a:r>
            <a:endParaRPr kumimoji="0" lang="en-US" altLang="zh-CN" sz="100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83" name="矩形 82">
            <a:extLst>
              <a:ext uri="{FF2B5EF4-FFF2-40B4-BE49-F238E27FC236}">
                <a16:creationId xmlns:a16="http://schemas.microsoft.com/office/drawing/2014/main" id="{6279B8C5-3452-4BE8-BEC0-1FFC75401E6E}"/>
              </a:ext>
            </a:extLst>
          </p:cNvPr>
          <p:cNvSpPr/>
          <p:nvPr/>
        </p:nvSpPr>
        <p:spPr bwMode="auto">
          <a:xfrm>
            <a:off x="2445271" y="5302189"/>
            <a:ext cx="6815222" cy="759545"/>
          </a:xfrm>
          <a:prstGeom prst="rect">
            <a:avLst/>
          </a:prstGeom>
          <a:solidFill>
            <a:schemeClr val="bg2">
              <a:lumMod val="20000"/>
              <a:lumOff val="80000"/>
            </a:schemeClr>
          </a:solidFill>
          <a:ln w="19050">
            <a:noFill/>
          </a:ln>
        </p:spPr>
        <p:txBody>
          <a:bodyPr lIns="0" rIns="0" anchor="ctr"/>
          <a:lstStyle/>
          <a:p>
            <a:pPr algn="ctr" defTabSz="1828252" fontAlgn="auto" hangingPunct="0">
              <a:spcBef>
                <a:spcPts val="0"/>
              </a:spcBef>
              <a:spcAft>
                <a:spcPts val="0"/>
              </a:spcAft>
              <a:defRPr/>
            </a:pPr>
            <a:endParaRPr lang="en-US" altLang="zh-CN" sz="1100" kern="0" dirty="0">
              <a:solidFill>
                <a:srgbClr val="434343">
                  <a:lumMod val="50000"/>
                </a:srgbClr>
              </a:solidFill>
              <a:latin typeface="微软雅黑"/>
              <a:ea typeface="微软雅黑"/>
              <a:sym typeface="Helvetica Neue"/>
            </a:endParaRPr>
          </a:p>
        </p:txBody>
      </p:sp>
      <p:pic>
        <p:nvPicPr>
          <p:cNvPr id="85" name="Picture 2" descr="Picture 2">
            <a:extLst>
              <a:ext uri="{FF2B5EF4-FFF2-40B4-BE49-F238E27FC236}">
                <a16:creationId xmlns:a16="http://schemas.microsoft.com/office/drawing/2014/main" id="{8BF19B4F-519B-41E7-8E4B-60C860B0F7F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0957" y="5567062"/>
            <a:ext cx="269554" cy="37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400000"/>
                <a:headEnd/>
                <a:tailEnd/>
              </a14:hiddenLine>
            </a:ext>
          </a:extLst>
        </p:spPr>
      </p:pic>
      <p:pic>
        <p:nvPicPr>
          <p:cNvPr id="87" name="图片 238">
            <a:extLst>
              <a:ext uri="{FF2B5EF4-FFF2-40B4-BE49-F238E27FC236}">
                <a16:creationId xmlns:a16="http://schemas.microsoft.com/office/drawing/2014/main" id="{63CB24EA-922C-45B2-973B-C9DF97052D4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70872" y="5415686"/>
            <a:ext cx="880489" cy="686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89" name="图片 240">
            <a:extLst>
              <a:ext uri="{FF2B5EF4-FFF2-40B4-BE49-F238E27FC236}">
                <a16:creationId xmlns:a16="http://schemas.microsoft.com/office/drawing/2014/main" id="{BA7B7409-8703-4367-AAB3-F21AFBBD2CD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64826" y="5567062"/>
            <a:ext cx="652094" cy="508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91" name="图片 242">
            <a:extLst>
              <a:ext uri="{FF2B5EF4-FFF2-40B4-BE49-F238E27FC236}">
                <a16:creationId xmlns:a16="http://schemas.microsoft.com/office/drawing/2014/main" id="{266C6C9D-DE67-4475-97B0-B778F72E04D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109735" y="5549853"/>
            <a:ext cx="588337" cy="458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cxnSp>
        <p:nvCxnSpPr>
          <p:cNvPr id="94" name="直接连接符 93">
            <a:extLst>
              <a:ext uri="{FF2B5EF4-FFF2-40B4-BE49-F238E27FC236}">
                <a16:creationId xmlns:a16="http://schemas.microsoft.com/office/drawing/2014/main" id="{609F14D6-C0C3-4887-827E-FDF0D1D0D6C4}"/>
              </a:ext>
            </a:extLst>
          </p:cNvPr>
          <p:cNvCxnSpPr/>
          <p:nvPr/>
        </p:nvCxnSpPr>
        <p:spPr>
          <a:xfrm rot="5400000">
            <a:off x="4910323" y="5695087"/>
            <a:ext cx="608783" cy="0"/>
          </a:xfrm>
          <a:prstGeom prst="line">
            <a:avLst/>
          </a:prstGeom>
          <a:noFill/>
          <a:ln w="38100" cap="flat" cmpd="sng" algn="ctr">
            <a:solidFill>
              <a:srgbClr val="434343">
                <a:lumMod val="50000"/>
              </a:srgbClr>
            </a:solidFill>
            <a:prstDash val="sysDash"/>
            <a:miter lim="800000"/>
          </a:ln>
          <a:effectLst/>
        </p:spPr>
      </p:cxnSp>
      <p:sp>
        <p:nvSpPr>
          <p:cNvPr id="96" name="文本框 95">
            <a:extLst>
              <a:ext uri="{FF2B5EF4-FFF2-40B4-BE49-F238E27FC236}">
                <a16:creationId xmlns:a16="http://schemas.microsoft.com/office/drawing/2014/main" id="{8CC2B4FC-0485-4BC3-9118-43C7170D0089}"/>
              </a:ext>
            </a:extLst>
          </p:cNvPr>
          <p:cNvSpPr txBox="1"/>
          <p:nvPr/>
        </p:nvSpPr>
        <p:spPr>
          <a:xfrm>
            <a:off x="7624504" y="5292576"/>
            <a:ext cx="312906" cy="246221"/>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000" b="1" dirty="0">
                <a:solidFill>
                  <a:srgbClr val="434343">
                    <a:lumMod val="50000"/>
                  </a:srgbClr>
                </a:solidFill>
                <a:latin typeface="Microsoft YaHei" panose="020B0503020204020204" pitchFamily="34" charset="-122"/>
                <a:ea typeface="微软雅黑"/>
                <a:cs typeface="Arial"/>
                <a:sym typeface="Arial"/>
              </a:rPr>
              <a:t>端</a:t>
            </a:r>
          </a:p>
        </p:txBody>
      </p:sp>
      <p:sp>
        <p:nvSpPr>
          <p:cNvPr id="97" name="文本框 96">
            <a:extLst>
              <a:ext uri="{FF2B5EF4-FFF2-40B4-BE49-F238E27FC236}">
                <a16:creationId xmlns:a16="http://schemas.microsoft.com/office/drawing/2014/main" id="{8CE02790-6B48-4864-A814-326917E2EC5D}"/>
              </a:ext>
            </a:extLst>
          </p:cNvPr>
          <p:cNvSpPr txBox="1"/>
          <p:nvPr/>
        </p:nvSpPr>
        <p:spPr>
          <a:xfrm>
            <a:off x="5853468" y="5292576"/>
            <a:ext cx="312906" cy="246221"/>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000" b="1" dirty="0">
                <a:solidFill>
                  <a:srgbClr val="434343">
                    <a:lumMod val="50000"/>
                  </a:srgbClr>
                </a:solidFill>
                <a:latin typeface="Microsoft YaHei" panose="020B0503020204020204" pitchFamily="34" charset="-122"/>
                <a:ea typeface="微软雅黑"/>
                <a:cs typeface="Arial"/>
                <a:sym typeface="Arial"/>
              </a:rPr>
              <a:t>边</a:t>
            </a:r>
          </a:p>
        </p:txBody>
      </p:sp>
      <p:sp>
        <p:nvSpPr>
          <p:cNvPr id="98" name="文本框 97">
            <a:extLst>
              <a:ext uri="{FF2B5EF4-FFF2-40B4-BE49-F238E27FC236}">
                <a16:creationId xmlns:a16="http://schemas.microsoft.com/office/drawing/2014/main" id="{899D4D8D-523D-4D54-AD99-94E86DAD4C33}"/>
              </a:ext>
            </a:extLst>
          </p:cNvPr>
          <p:cNvSpPr txBox="1"/>
          <p:nvPr/>
        </p:nvSpPr>
        <p:spPr>
          <a:xfrm>
            <a:off x="3680460" y="5292576"/>
            <a:ext cx="312906" cy="246221"/>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000" b="1" dirty="0">
                <a:solidFill>
                  <a:srgbClr val="434343">
                    <a:lumMod val="50000"/>
                  </a:srgbClr>
                </a:solidFill>
                <a:latin typeface="Microsoft YaHei" panose="020B0503020204020204" pitchFamily="34" charset="-122"/>
                <a:ea typeface="微软雅黑"/>
                <a:cs typeface="Arial"/>
                <a:sym typeface="Arial"/>
              </a:rPr>
              <a:t>云</a:t>
            </a:r>
          </a:p>
        </p:txBody>
      </p:sp>
      <p:cxnSp>
        <p:nvCxnSpPr>
          <p:cNvPr id="100" name="直接连接符 99">
            <a:extLst>
              <a:ext uri="{FF2B5EF4-FFF2-40B4-BE49-F238E27FC236}">
                <a16:creationId xmlns:a16="http://schemas.microsoft.com/office/drawing/2014/main" id="{5BB4D6C3-4430-42A8-8038-598B5D4A916E}"/>
              </a:ext>
            </a:extLst>
          </p:cNvPr>
          <p:cNvCxnSpPr/>
          <p:nvPr/>
        </p:nvCxnSpPr>
        <p:spPr>
          <a:xfrm rot="5400000">
            <a:off x="6486915" y="5701707"/>
            <a:ext cx="607944" cy="0"/>
          </a:xfrm>
          <a:prstGeom prst="line">
            <a:avLst/>
          </a:prstGeom>
          <a:noFill/>
          <a:ln w="38100" cap="flat" cmpd="sng" algn="ctr">
            <a:solidFill>
              <a:srgbClr val="434343">
                <a:lumMod val="50000"/>
              </a:srgbClr>
            </a:solidFill>
            <a:prstDash val="sysDash"/>
            <a:miter lim="800000"/>
          </a:ln>
          <a:effectLst/>
        </p:spPr>
      </p:cxnSp>
      <p:pic>
        <p:nvPicPr>
          <p:cNvPr id="102" name="Picture 6" descr="Reach HUAWEI E-Shop | HUAWEI FreeBuds Pro">
            <a:extLst>
              <a:ext uri="{FF2B5EF4-FFF2-40B4-BE49-F238E27FC236}">
                <a16:creationId xmlns:a16="http://schemas.microsoft.com/office/drawing/2014/main" id="{23EBE82D-84F2-445C-A17D-D77D047892A8}"/>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2820" t="8946" r="16848" b="23366"/>
          <a:stretch/>
        </p:blipFill>
        <p:spPr bwMode="auto">
          <a:xfrm>
            <a:off x="7557702" y="5577926"/>
            <a:ext cx="376437" cy="362288"/>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HUAWEI WATCH FIT – 华为官网">
            <a:extLst>
              <a:ext uri="{FF2B5EF4-FFF2-40B4-BE49-F238E27FC236}">
                <a16:creationId xmlns:a16="http://schemas.microsoft.com/office/drawing/2014/main" id="{A0CE7019-1D6B-48D0-BF51-34246D4BA24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49303" y="5547873"/>
            <a:ext cx="972000" cy="43862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Nvidia Geforce Rtx Logo, HD Png Download , Transparent Png Image - PNGite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17217" y="5617786"/>
            <a:ext cx="907247" cy="314372"/>
          </a:xfrm>
          <a:prstGeom prst="rect">
            <a:avLst/>
          </a:prstGeom>
          <a:noFill/>
          <a:extLst>
            <a:ext uri="{909E8E84-426E-40DD-AFC4-6F175D3DCCD1}">
              <a14:hiddenFill xmlns:a14="http://schemas.microsoft.com/office/drawing/2010/main">
                <a:solidFill>
                  <a:srgbClr val="FFFFFF"/>
                </a:solidFill>
              </a14:hiddenFill>
            </a:ext>
          </a:extLst>
        </p:spPr>
      </p:pic>
      <p:pic>
        <p:nvPicPr>
          <p:cNvPr id="104" name="图片 237">
            <a:extLst>
              <a:ext uri="{FF2B5EF4-FFF2-40B4-BE49-F238E27FC236}">
                <a16:creationId xmlns:a16="http://schemas.microsoft.com/office/drawing/2014/main" id="{61619DC9-1153-48E4-9C7F-764E5A5D2B4C}"/>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496567" y="5453825"/>
            <a:ext cx="788486" cy="61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84" name="圆角矩形 83">
            <a:extLst>
              <a:ext uri="{FF2B5EF4-FFF2-40B4-BE49-F238E27FC236}">
                <a16:creationId xmlns:a16="http://schemas.microsoft.com/office/drawing/2014/main" id="{DA416FF5-5118-9B4C-9577-0B2939C5D1FE}"/>
              </a:ext>
            </a:extLst>
          </p:cNvPr>
          <p:cNvSpPr/>
          <p:nvPr/>
        </p:nvSpPr>
        <p:spPr>
          <a:xfrm>
            <a:off x="8507314" y="1634595"/>
            <a:ext cx="659505" cy="306000"/>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网络</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调试</a:t>
            </a:r>
          </a:p>
        </p:txBody>
      </p:sp>
      <p:sp>
        <p:nvSpPr>
          <p:cNvPr id="86" name="圆角矩形 85">
            <a:extLst>
              <a:ext uri="{FF2B5EF4-FFF2-40B4-BE49-F238E27FC236}">
                <a16:creationId xmlns:a16="http://schemas.microsoft.com/office/drawing/2014/main" id="{F88D89C8-3FD6-954D-AA42-6E4B46C2B78F}"/>
              </a:ext>
            </a:extLst>
          </p:cNvPr>
          <p:cNvSpPr/>
          <p:nvPr/>
        </p:nvSpPr>
        <p:spPr>
          <a:xfrm>
            <a:off x="8507314" y="2371603"/>
            <a:ext cx="659505" cy="306000"/>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精度</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调优</a:t>
            </a:r>
          </a:p>
        </p:txBody>
      </p:sp>
      <p:sp>
        <p:nvSpPr>
          <p:cNvPr id="88" name="圆角矩形 87">
            <a:extLst>
              <a:ext uri="{FF2B5EF4-FFF2-40B4-BE49-F238E27FC236}">
                <a16:creationId xmlns:a16="http://schemas.microsoft.com/office/drawing/2014/main" id="{65230B79-2822-7E4D-AB38-4EEB00A4EA09}"/>
              </a:ext>
            </a:extLst>
          </p:cNvPr>
          <p:cNvSpPr/>
          <p:nvPr/>
        </p:nvSpPr>
        <p:spPr>
          <a:xfrm>
            <a:off x="8507314" y="2003099"/>
            <a:ext cx="659505" cy="306000"/>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性能</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调优</a:t>
            </a:r>
          </a:p>
        </p:txBody>
      </p:sp>
      <p:sp>
        <p:nvSpPr>
          <p:cNvPr id="90" name="圆角矩形 89">
            <a:extLst>
              <a:ext uri="{FF2B5EF4-FFF2-40B4-BE49-F238E27FC236}">
                <a16:creationId xmlns:a16="http://schemas.microsoft.com/office/drawing/2014/main" id="{7EA02D9F-4E8F-0D46-87A3-917CAD84F504}"/>
              </a:ext>
            </a:extLst>
          </p:cNvPr>
          <p:cNvSpPr/>
          <p:nvPr/>
        </p:nvSpPr>
        <p:spPr>
          <a:xfrm>
            <a:off x="8483679" y="3789040"/>
            <a:ext cx="673537" cy="262186"/>
          </a:xfrm>
          <a:prstGeom prst="roundRect">
            <a:avLst/>
          </a:prstGeom>
          <a:solidFill>
            <a:srgbClr val="FFFFFF"/>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密态</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AI</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92" name="圆角矩形 91">
            <a:extLst>
              <a:ext uri="{FF2B5EF4-FFF2-40B4-BE49-F238E27FC236}">
                <a16:creationId xmlns:a16="http://schemas.microsoft.com/office/drawing/2014/main" id="{F381FB67-AEB7-E04B-BA80-EF0235B4D049}"/>
              </a:ext>
            </a:extLst>
          </p:cNvPr>
          <p:cNvSpPr/>
          <p:nvPr/>
        </p:nvSpPr>
        <p:spPr>
          <a:xfrm>
            <a:off x="8489036" y="4219789"/>
            <a:ext cx="673537" cy="262186"/>
          </a:xfrm>
          <a:prstGeom prst="roundRect">
            <a:avLst/>
          </a:prstGeom>
          <a:solidFill>
            <a:srgbClr val="FFFFFF"/>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可信</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AI</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95" name="矩形 94">
            <a:extLst>
              <a:ext uri="{FF2B5EF4-FFF2-40B4-BE49-F238E27FC236}">
                <a16:creationId xmlns:a16="http://schemas.microsoft.com/office/drawing/2014/main" id="{965F5BD4-AE77-FF40-8F76-D43EF2CA84C4}"/>
              </a:ext>
            </a:extLst>
          </p:cNvPr>
          <p:cNvSpPr/>
          <p:nvPr/>
        </p:nvSpPr>
        <p:spPr>
          <a:xfrm>
            <a:off x="767038" y="4775849"/>
            <a:ext cx="1595672" cy="1285885"/>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多样性硬件</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99" name="矩形 98">
            <a:extLst>
              <a:ext uri="{FF2B5EF4-FFF2-40B4-BE49-F238E27FC236}">
                <a16:creationId xmlns:a16="http://schemas.microsoft.com/office/drawing/2014/main" id="{A5CD07CD-7941-EA4D-A5B1-B8F0EBCE7CCC}"/>
              </a:ext>
            </a:extLst>
          </p:cNvPr>
          <p:cNvSpPr/>
          <p:nvPr/>
        </p:nvSpPr>
        <p:spPr>
          <a:xfrm>
            <a:off x="761820" y="4242154"/>
            <a:ext cx="1595672" cy="455152"/>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全场景部署</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01" name="矩形 100">
            <a:extLst>
              <a:ext uri="{FF2B5EF4-FFF2-40B4-BE49-F238E27FC236}">
                <a16:creationId xmlns:a16="http://schemas.microsoft.com/office/drawing/2014/main" id="{AC184407-C2EE-D348-99CE-E8223E178CC0}"/>
              </a:ext>
            </a:extLst>
          </p:cNvPr>
          <p:cNvSpPr/>
          <p:nvPr/>
        </p:nvSpPr>
        <p:spPr>
          <a:xfrm>
            <a:off x="767038" y="2906441"/>
            <a:ext cx="1595672" cy="1196754"/>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运行态高效</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05" name="矩形 104">
            <a:extLst>
              <a:ext uri="{FF2B5EF4-FFF2-40B4-BE49-F238E27FC236}">
                <a16:creationId xmlns:a16="http://schemas.microsoft.com/office/drawing/2014/main" id="{D0338445-C653-F74B-A203-C7C4F24A0AB3}"/>
              </a:ext>
            </a:extLst>
          </p:cNvPr>
          <p:cNvSpPr/>
          <p:nvPr/>
        </p:nvSpPr>
        <p:spPr>
          <a:xfrm>
            <a:off x="772119" y="2078537"/>
            <a:ext cx="1595672" cy="686488"/>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开发态友好</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06" name="矩形 105">
            <a:extLst>
              <a:ext uri="{FF2B5EF4-FFF2-40B4-BE49-F238E27FC236}">
                <a16:creationId xmlns:a16="http://schemas.microsoft.com/office/drawing/2014/main" id="{F7C284EF-64DF-2C4D-B0C5-0A35E396AE4F}"/>
              </a:ext>
            </a:extLst>
          </p:cNvPr>
          <p:cNvSpPr/>
          <p:nvPr/>
        </p:nvSpPr>
        <p:spPr>
          <a:xfrm>
            <a:off x="757717" y="1301474"/>
            <a:ext cx="1595672" cy="621515"/>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多领域扩展</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cxnSp>
        <p:nvCxnSpPr>
          <p:cNvPr id="107" name="直接连接符 99">
            <a:extLst>
              <a:ext uri="{FF2B5EF4-FFF2-40B4-BE49-F238E27FC236}">
                <a16:creationId xmlns:a16="http://schemas.microsoft.com/office/drawing/2014/main" id="{FC295F9B-364F-8346-AFFA-648275749BC6}"/>
              </a:ext>
            </a:extLst>
          </p:cNvPr>
          <p:cNvCxnSpPr>
            <a:cxnSpLocks/>
          </p:cNvCxnSpPr>
          <p:nvPr/>
        </p:nvCxnSpPr>
        <p:spPr>
          <a:xfrm>
            <a:off x="8330629" y="1325425"/>
            <a:ext cx="0" cy="3317987"/>
          </a:xfrm>
          <a:prstGeom prst="line">
            <a:avLst/>
          </a:prstGeom>
          <a:noFill/>
          <a:ln w="12700" cap="flat" cmpd="sng" algn="ctr">
            <a:solidFill>
              <a:schemeClr val="bg2">
                <a:lumMod val="60000"/>
                <a:lumOff val="40000"/>
              </a:schemeClr>
            </a:solidFill>
            <a:prstDash val="sysDash"/>
            <a:miter lim="800000"/>
          </a:ln>
          <a:effectLst/>
        </p:spPr>
      </p:cxnSp>
      <p:cxnSp>
        <p:nvCxnSpPr>
          <p:cNvPr id="108" name="直接连接符 99">
            <a:extLst>
              <a:ext uri="{FF2B5EF4-FFF2-40B4-BE49-F238E27FC236}">
                <a16:creationId xmlns:a16="http://schemas.microsoft.com/office/drawing/2014/main" id="{35127FD8-0196-DD4E-A32A-869AC77CD431}"/>
              </a:ext>
            </a:extLst>
          </p:cNvPr>
          <p:cNvCxnSpPr>
            <a:cxnSpLocks/>
          </p:cNvCxnSpPr>
          <p:nvPr/>
        </p:nvCxnSpPr>
        <p:spPr>
          <a:xfrm flipH="1">
            <a:off x="2435369" y="4173218"/>
            <a:ext cx="5839524" cy="0"/>
          </a:xfrm>
          <a:prstGeom prst="line">
            <a:avLst/>
          </a:prstGeom>
          <a:noFill/>
          <a:ln w="12700" cap="flat" cmpd="sng" algn="ctr">
            <a:solidFill>
              <a:schemeClr val="bg2">
                <a:lumMod val="60000"/>
                <a:lumOff val="40000"/>
              </a:schemeClr>
            </a:solidFill>
            <a:prstDash val="sysDash"/>
            <a:miter lim="800000"/>
          </a:ln>
          <a:effectLst/>
        </p:spPr>
      </p:cxnSp>
      <p:cxnSp>
        <p:nvCxnSpPr>
          <p:cNvPr id="109" name="直接连接符 99">
            <a:extLst>
              <a:ext uri="{FF2B5EF4-FFF2-40B4-BE49-F238E27FC236}">
                <a16:creationId xmlns:a16="http://schemas.microsoft.com/office/drawing/2014/main" id="{1FB5B556-F94F-3144-922C-ADD5C4015D1F}"/>
              </a:ext>
            </a:extLst>
          </p:cNvPr>
          <p:cNvCxnSpPr>
            <a:cxnSpLocks/>
          </p:cNvCxnSpPr>
          <p:nvPr/>
        </p:nvCxnSpPr>
        <p:spPr>
          <a:xfrm flipH="1">
            <a:off x="2427136" y="2852936"/>
            <a:ext cx="5839524" cy="0"/>
          </a:xfrm>
          <a:prstGeom prst="line">
            <a:avLst/>
          </a:prstGeom>
          <a:noFill/>
          <a:ln w="12700" cap="flat" cmpd="sng" algn="ctr">
            <a:solidFill>
              <a:schemeClr val="bg2">
                <a:lumMod val="60000"/>
                <a:lumOff val="40000"/>
              </a:schemeClr>
            </a:solidFill>
            <a:prstDash val="sysDash"/>
            <a:miter lim="800000"/>
          </a:ln>
          <a:effectLst/>
        </p:spPr>
      </p:cxnSp>
      <p:cxnSp>
        <p:nvCxnSpPr>
          <p:cNvPr id="110" name="直接连接符 99">
            <a:extLst>
              <a:ext uri="{FF2B5EF4-FFF2-40B4-BE49-F238E27FC236}">
                <a16:creationId xmlns:a16="http://schemas.microsoft.com/office/drawing/2014/main" id="{330A9525-91A4-1E44-A016-20576F905052}"/>
              </a:ext>
            </a:extLst>
          </p:cNvPr>
          <p:cNvCxnSpPr>
            <a:cxnSpLocks/>
          </p:cNvCxnSpPr>
          <p:nvPr/>
        </p:nvCxnSpPr>
        <p:spPr>
          <a:xfrm flipH="1">
            <a:off x="2445271" y="2003099"/>
            <a:ext cx="5839524" cy="0"/>
          </a:xfrm>
          <a:prstGeom prst="line">
            <a:avLst/>
          </a:prstGeom>
          <a:noFill/>
          <a:ln w="12700" cap="flat" cmpd="sng" algn="ctr">
            <a:solidFill>
              <a:schemeClr val="bg2">
                <a:lumMod val="60000"/>
                <a:lumOff val="40000"/>
              </a:schemeClr>
            </a:solidFill>
            <a:prstDash val="sysDash"/>
            <a:miter lim="800000"/>
          </a:ln>
          <a:effectLst/>
        </p:spPr>
      </p:cxnSp>
    </p:spTree>
    <p:extLst>
      <p:ext uri="{BB962C8B-B14F-4D97-AF65-F5344CB8AC3E}">
        <p14:creationId xmlns:p14="http://schemas.microsoft.com/office/powerpoint/2010/main" val="2936899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half" idx="1"/>
          </p:nvPr>
        </p:nvSpPr>
        <p:spPr/>
        <p:txBody>
          <a:bodyPr/>
          <a:lstStyle/>
          <a:p>
            <a:endParaRPr lang="zh-CN" altLang="en-US" dirty="0"/>
          </a:p>
        </p:txBody>
      </p:sp>
    </p:spTree>
    <p:extLst>
      <p:ext uri="{BB962C8B-B14F-4D97-AF65-F5344CB8AC3E}">
        <p14:creationId xmlns:p14="http://schemas.microsoft.com/office/powerpoint/2010/main" val="2744757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p:transition advClick="0" advTm="8000">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14258</TotalTime>
  <Words>1218</Words>
  <Application>Microsoft Macintosh PowerPoint</Application>
  <PresentationFormat>自定义</PresentationFormat>
  <Paragraphs>422</Paragraphs>
  <Slides>9</Slides>
  <Notes>1</Notes>
  <HiddenSlides>0</HiddenSlides>
  <MMClips>0</MMClips>
  <ScaleCrop>false</ScaleCrop>
  <HeadingPairs>
    <vt:vector size="6" baseType="variant">
      <vt:variant>
        <vt:lpstr>已用的字体</vt:lpstr>
      </vt:variant>
      <vt:variant>
        <vt:i4>11</vt:i4>
      </vt:variant>
      <vt:variant>
        <vt:lpstr>主题</vt:lpstr>
      </vt:variant>
      <vt:variant>
        <vt:i4>6</vt:i4>
      </vt:variant>
      <vt:variant>
        <vt:lpstr>幻灯片标题</vt:lpstr>
      </vt:variant>
      <vt:variant>
        <vt:i4>9</vt:i4>
      </vt:variant>
    </vt:vector>
  </HeadingPairs>
  <TitlesOfParts>
    <vt:vector size="26" baseType="lpstr">
      <vt:lpstr>黑体</vt:lpstr>
      <vt:lpstr>Microsoft YaHei</vt:lpstr>
      <vt:lpstr>Microsoft YaHei</vt:lpstr>
      <vt:lpstr>FrutigerNext LT Bold</vt:lpstr>
      <vt:lpstr>FrutigerNext LT Light</vt:lpstr>
      <vt:lpstr>FrutigerNext LT Medium</vt:lpstr>
      <vt:lpstr>Huawei Sans</vt:lpstr>
      <vt:lpstr>Arial</vt:lpstr>
      <vt:lpstr>Calibri</vt:lpstr>
      <vt:lpstr>Franklin Gothic Medium</vt:lpstr>
      <vt:lpstr>Wingdings</vt:lpstr>
      <vt:lpstr>Title</vt:lpstr>
      <vt:lpstr>Title2</vt:lpstr>
      <vt:lpstr>Content1</vt:lpstr>
      <vt:lpstr>Content2</vt:lpstr>
      <vt:lpstr>自定义设计方案</vt:lpstr>
      <vt:lpstr>Thankyou</vt:lpstr>
      <vt:lpstr>PowerPoint 演示文稿</vt:lpstr>
      <vt:lpstr>关于本课程</vt:lpstr>
      <vt:lpstr>培训目标</vt:lpstr>
      <vt:lpstr>PowerPoint 演示文稿</vt:lpstr>
      <vt:lpstr>MindSpore 全场景AI计算框架架构图</vt:lpstr>
      <vt:lpstr>MindSpore 全场景AI计算框架架构图</vt:lpstr>
      <vt:lpstr>MindSpore 全场景AI计算框架架构图</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1005</cp:revision>
  <dcterms:created xsi:type="dcterms:W3CDTF">2015-01-14T10:38:57Z</dcterms:created>
  <dcterms:modified xsi:type="dcterms:W3CDTF">2022-03-03T12:55:06Z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