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2"/>
  </p:notesMasterIdLst>
  <p:handoutMasterIdLst>
    <p:handoutMasterId r:id="rId13"/>
  </p:handoutMasterIdLst>
  <p:sldIdLst>
    <p:sldId id="693" r:id="rId7"/>
    <p:sldId id="716" r:id="rId8"/>
    <p:sldId id="710" r:id="rId9"/>
    <p:sldId id="712" r:id="rId10"/>
    <p:sldId id="680" r:id="rId11"/>
  </p:sldIdLst>
  <p:sldSz cx="12196763" cy="6858000"/>
  <p:notesSz cx="6805613" cy="9939338"/>
  <p:custDataLst>
    <p:tags r:id="rId1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2B2FF"/>
    <a:srgbClr val="FFB8B8"/>
    <a:srgbClr val="FFF3D7"/>
    <a:srgbClr val="FFC000"/>
    <a:srgbClr val="DBF2FF"/>
    <a:srgbClr val="384056"/>
    <a:srgbClr val="34393C"/>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进阶课程</a:t>
            </a:r>
          </a:p>
        </p:txBody>
      </p:sp>
      <p:sp>
        <p:nvSpPr>
          <p:cNvPr id="3" name="副标题 2"/>
          <p:cNvSpPr>
            <a:spLocks noGrp="1"/>
          </p:cNvSpPr>
          <p:nvPr>
            <p:ph type="subTitle" idx="11"/>
          </p:nvPr>
        </p:nvSpPr>
        <p:spPr>
          <a:xfrm>
            <a:off x="1417861" y="4248234"/>
            <a:ext cx="5160761" cy="768086"/>
          </a:xfrm>
        </p:spPr>
        <p:txBody>
          <a:bodyPr/>
          <a:lstStyle/>
          <a:p>
            <a:r>
              <a:rPr lang="en-US" altLang="zh-CN" sz="2800" b="1" dirty="0"/>
              <a:t>ZOMI</a:t>
            </a:r>
            <a:r>
              <a:rPr lang="zh-CN" altLang="en-US" sz="2800" b="1" dirty="0"/>
              <a:t> 酱</a:t>
            </a:r>
          </a:p>
        </p:txBody>
      </p:sp>
      <p:pic>
        <p:nvPicPr>
          <p:cNvPr id="5" name="图片 4">
            <a:extLst>
              <a:ext uri="{FF2B5EF4-FFF2-40B4-BE49-F238E27FC236}">
                <a16:creationId xmlns:a16="http://schemas.microsoft.com/office/drawing/2014/main" id="{EFE55F34-3FA8-124D-B5AA-BB18544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5" y="4349174"/>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5114705" cy="4525736"/>
          </a:xfrm>
        </p:spPr>
        <p:txBody>
          <a:bodyPr/>
          <a:lstStyle/>
          <a:p>
            <a:pPr marL="457200" indent="-457200">
              <a:buFont typeface="+mj-lt"/>
              <a:buAutoNum type="arabicPeriod"/>
            </a:pPr>
            <a:r>
              <a:rPr lang="zh-CN" altLang="en-US" sz="1800" b="1" dirty="0"/>
              <a:t>快速入门</a:t>
            </a:r>
            <a:r>
              <a:rPr lang="zh-CN" altLang="en-US" sz="1800" dirty="0"/>
              <a:t>：线性拟合</a:t>
            </a:r>
            <a:endParaRPr lang="en-US" altLang="zh-CN" sz="1800" dirty="0"/>
          </a:p>
          <a:p>
            <a:pPr marL="457200" indent="-457200">
              <a:buFont typeface="+mj-lt"/>
              <a:buAutoNum type="arabicPeriod"/>
            </a:pPr>
            <a:r>
              <a:rPr lang="zh-CN" altLang="en-US" sz="1800" b="1" dirty="0"/>
              <a:t>数据处理</a:t>
            </a:r>
            <a:endParaRPr lang="en-US" altLang="zh-CN" sz="1800" b="1" dirty="0"/>
          </a:p>
          <a:p>
            <a:pPr lvl="1"/>
            <a:r>
              <a:rPr lang="zh-CN" altLang="en-US" sz="1800" dirty="0"/>
              <a:t>数据采样：采样器 </a:t>
            </a:r>
            <a:r>
              <a:rPr lang="en-US" altLang="zh-CN" sz="1800" dirty="0"/>
              <a:t>–</a:t>
            </a:r>
            <a:r>
              <a:rPr lang="zh-CN" altLang="en-US" sz="1800" dirty="0"/>
              <a:t> 自定义采样器</a:t>
            </a:r>
          </a:p>
          <a:p>
            <a:pPr lvl="1"/>
            <a:r>
              <a:rPr lang="zh-CN" altLang="en-US" sz="1800" dirty="0"/>
              <a:t>数据处理：数据处理操作</a:t>
            </a:r>
            <a:r>
              <a:rPr lang="en-US" altLang="zh-CN" sz="1800" dirty="0"/>
              <a:t>OP</a:t>
            </a:r>
            <a:endParaRPr lang="zh-CN" altLang="en-US" sz="1800" dirty="0"/>
          </a:p>
          <a:p>
            <a:pPr lvl="1"/>
            <a:r>
              <a:rPr lang="zh-CN" altLang="en-US" sz="1800" dirty="0"/>
              <a:t>数据迭代：创建迭代器 </a:t>
            </a:r>
            <a:r>
              <a:rPr lang="en-US" altLang="zh-CN" sz="1800" dirty="0"/>
              <a:t>–</a:t>
            </a:r>
            <a:r>
              <a:rPr lang="zh-CN" altLang="en-US" sz="1800" dirty="0"/>
              <a:t> 迭代器与训练</a:t>
            </a:r>
          </a:p>
          <a:p>
            <a:pPr lvl="1"/>
            <a:r>
              <a:rPr lang="zh-CN" altLang="en-US" sz="1800" dirty="0"/>
              <a:t>格式转换：</a:t>
            </a:r>
            <a:r>
              <a:rPr lang="en-US" altLang="zh-CN" sz="1800" dirty="0"/>
              <a:t>Record</a:t>
            </a:r>
            <a:r>
              <a:rPr lang="zh-CN" altLang="en-US" sz="1800" dirty="0"/>
              <a:t>格式 </a:t>
            </a:r>
            <a:r>
              <a:rPr lang="en-US" altLang="zh-CN" sz="1800" dirty="0"/>
              <a:t>–</a:t>
            </a:r>
            <a:r>
              <a:rPr lang="zh-CN" altLang="en-US" sz="1800" dirty="0"/>
              <a:t> 转换成</a:t>
            </a:r>
            <a:r>
              <a:rPr lang="en-US" altLang="zh-CN" sz="1800" dirty="0"/>
              <a:t>Record</a:t>
            </a:r>
            <a:endParaRPr lang="zh-CN" altLang="en-US" sz="1800" dirty="0"/>
          </a:p>
          <a:p>
            <a:pPr lvl="1"/>
            <a:r>
              <a:rPr lang="zh-CN" altLang="en-US" sz="1800" dirty="0"/>
              <a:t>自定义数据集：类和函数 </a:t>
            </a:r>
            <a:r>
              <a:rPr lang="en-US" altLang="zh-CN" sz="1800" dirty="0"/>
              <a:t>–</a:t>
            </a:r>
            <a:r>
              <a:rPr lang="zh-CN" altLang="en-US" sz="1800" dirty="0"/>
              <a:t> 多标签</a:t>
            </a:r>
          </a:p>
          <a:p>
            <a:pPr lvl="1"/>
            <a:r>
              <a:rPr lang="zh-CN" altLang="en-US" sz="1800" dirty="0"/>
              <a:t>图像数据加载与增强：</a:t>
            </a:r>
            <a:r>
              <a:rPr lang="en-US" altLang="zh-CN" sz="1800" dirty="0"/>
              <a:t>transforms</a:t>
            </a:r>
            <a:r>
              <a:rPr lang="zh-CN" altLang="en-US" sz="1800" dirty="0"/>
              <a:t>模块</a:t>
            </a:r>
          </a:p>
          <a:p>
            <a:pPr lvl="1"/>
            <a:r>
              <a:rPr lang="zh-CN" altLang="en-US" sz="1800" dirty="0"/>
              <a:t>文本数据加载与增强：词汇表 </a:t>
            </a:r>
            <a:r>
              <a:rPr lang="en-US" altLang="zh-CN" sz="1800" dirty="0"/>
              <a:t>–</a:t>
            </a:r>
            <a:r>
              <a:rPr lang="zh-CN" altLang="en-US" sz="1800" dirty="0"/>
              <a:t> 分词器</a:t>
            </a:r>
          </a:p>
          <a:p>
            <a:pPr lvl="1"/>
            <a:r>
              <a:rPr lang="zh-CN" altLang="en-US" sz="1800" dirty="0"/>
              <a:t>图数据集加载与处理：图概念 </a:t>
            </a:r>
            <a:r>
              <a:rPr lang="en-US" altLang="zh-CN" sz="1800" dirty="0"/>
              <a:t>–</a:t>
            </a:r>
            <a:r>
              <a:rPr lang="zh-CN" altLang="en-US" sz="1800" dirty="0"/>
              <a:t> 图数据处理 </a:t>
            </a:r>
          </a:p>
        </p:txBody>
      </p:sp>
      <p:sp>
        <p:nvSpPr>
          <p:cNvPr id="4" name="内容占位符 2">
            <a:extLst>
              <a:ext uri="{FF2B5EF4-FFF2-40B4-BE49-F238E27FC236}">
                <a16:creationId xmlns:a16="http://schemas.microsoft.com/office/drawing/2014/main" id="{79939C7B-3990-5040-837D-9683E3541407}"/>
              </a:ext>
            </a:extLst>
          </p:cNvPr>
          <p:cNvSpPr txBox="1">
            <a:spLocks/>
          </p:cNvSpPr>
          <p:nvPr/>
        </p:nvSpPr>
        <p:spPr>
          <a:xfrm>
            <a:off x="6098381" y="1268760"/>
            <a:ext cx="5402737" cy="4525735"/>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1800" b="1" dirty="0">
                <a:solidFill>
                  <a:srgbClr val="72B2FF"/>
                </a:solidFill>
              </a:rPr>
              <a:t>3.</a:t>
            </a:r>
            <a:r>
              <a:rPr lang="zh-CN" altLang="en-US" sz="1800" b="1" dirty="0">
                <a:solidFill>
                  <a:srgbClr val="72B2FF"/>
                </a:solidFill>
              </a:rPr>
              <a:t>  </a:t>
            </a:r>
            <a:r>
              <a:rPr lang="zh-CN" altLang="en-US" sz="1800" b="1" dirty="0"/>
              <a:t>网络构建</a:t>
            </a:r>
            <a:endParaRPr lang="en-US" altLang="zh-CN" sz="1800" b="1" dirty="0"/>
          </a:p>
          <a:p>
            <a:pPr lvl="1"/>
            <a:r>
              <a:rPr lang="zh-CN" altLang="en-US" sz="1800" dirty="0"/>
              <a:t>基础概念：</a:t>
            </a:r>
            <a:r>
              <a:rPr lang="en-US" altLang="zh-CN" sz="1800" dirty="0"/>
              <a:t>Type</a:t>
            </a:r>
            <a:r>
              <a:rPr lang="zh-CN" altLang="en-US" sz="1800" dirty="0"/>
              <a:t> </a:t>
            </a:r>
            <a:r>
              <a:rPr lang="en-US" altLang="zh-CN" sz="1800" dirty="0"/>
              <a:t>–</a:t>
            </a:r>
            <a:r>
              <a:rPr lang="zh-CN" altLang="en-US" sz="1800" dirty="0"/>
              <a:t> </a:t>
            </a:r>
            <a:r>
              <a:rPr lang="en-US" altLang="zh-CN" sz="1800" dirty="0"/>
              <a:t>Tensor</a:t>
            </a:r>
            <a:r>
              <a:rPr lang="zh-CN" altLang="en-US" sz="1800" dirty="0"/>
              <a:t> </a:t>
            </a:r>
            <a:r>
              <a:rPr lang="en-US" altLang="zh-CN" sz="1800" dirty="0"/>
              <a:t>–</a:t>
            </a:r>
            <a:r>
              <a:rPr lang="zh-CN" altLang="en-US" sz="1800" dirty="0"/>
              <a:t> </a:t>
            </a:r>
            <a:r>
              <a:rPr lang="en-US" altLang="zh-CN" sz="1800" dirty="0"/>
              <a:t>Parameter</a:t>
            </a:r>
            <a:endParaRPr lang="zh-CN" altLang="en-US" sz="1800" dirty="0"/>
          </a:p>
          <a:p>
            <a:pPr lvl="1"/>
            <a:r>
              <a:rPr lang="zh-CN" altLang="en-US" sz="1800" dirty="0"/>
              <a:t>自定义入门：自定义全流程</a:t>
            </a:r>
          </a:p>
          <a:p>
            <a:pPr lvl="1"/>
            <a:r>
              <a:rPr lang="zh-CN" altLang="en-US" sz="1800" dirty="0"/>
              <a:t>自定义损失函数：自定义 </a:t>
            </a:r>
            <a:r>
              <a:rPr lang="en-US" altLang="zh-CN" sz="1800" dirty="0"/>
              <a:t>–</a:t>
            </a:r>
            <a:r>
              <a:rPr lang="zh-CN" altLang="en-US" sz="1800" dirty="0"/>
              <a:t> 多标签</a:t>
            </a:r>
          </a:p>
          <a:p>
            <a:pPr lvl="1"/>
            <a:r>
              <a:rPr lang="zh-CN" altLang="en-US" sz="1800" dirty="0"/>
              <a:t>自定义优化器：自定义 </a:t>
            </a:r>
            <a:r>
              <a:rPr lang="en-US" altLang="zh-CN" sz="1800" dirty="0"/>
              <a:t>–</a:t>
            </a:r>
            <a:r>
              <a:rPr lang="zh-CN" altLang="en-US" sz="1800" dirty="0"/>
              <a:t> 配置优化</a:t>
            </a:r>
          </a:p>
          <a:p>
            <a:pPr lvl="1"/>
            <a:r>
              <a:rPr lang="zh-CN" altLang="en-US" sz="1800" dirty="0"/>
              <a:t>自定义评价指标：自定义 </a:t>
            </a:r>
            <a:r>
              <a:rPr lang="en-US" altLang="zh-CN" sz="1800" dirty="0"/>
              <a:t>–</a:t>
            </a:r>
            <a:r>
              <a:rPr lang="zh-CN" altLang="en-US" sz="1800" dirty="0"/>
              <a:t> 网络使用</a:t>
            </a:r>
          </a:p>
          <a:p>
            <a:pPr lvl="1"/>
            <a:r>
              <a:rPr lang="zh-CN" altLang="en-US" sz="1800" dirty="0"/>
              <a:t>自定义网络模型： </a:t>
            </a:r>
            <a:r>
              <a:rPr lang="en-US" altLang="zh-CN" sz="1800" dirty="0"/>
              <a:t>Cell</a:t>
            </a:r>
            <a:r>
              <a:rPr lang="zh-CN" altLang="en-US" sz="1800" dirty="0"/>
              <a:t> </a:t>
            </a:r>
            <a:r>
              <a:rPr lang="en-US" altLang="zh-CN" sz="1800" dirty="0"/>
              <a:t>–</a:t>
            </a:r>
            <a:r>
              <a:rPr lang="zh-CN" altLang="en-US" sz="1800" dirty="0"/>
              <a:t> 自定义 </a:t>
            </a:r>
            <a:r>
              <a:rPr lang="en-US" altLang="zh-CN" sz="1800" dirty="0"/>
              <a:t>-</a:t>
            </a:r>
            <a:r>
              <a:rPr lang="zh-CN" altLang="en-US" sz="1800" dirty="0"/>
              <a:t>训练与评估</a:t>
            </a:r>
          </a:p>
          <a:p>
            <a:pPr lvl="1"/>
            <a:r>
              <a:rPr lang="zh-CN" altLang="en-US" sz="1800" dirty="0"/>
              <a:t>加载与推理：本地加载 </a:t>
            </a:r>
            <a:r>
              <a:rPr lang="en-US" altLang="zh-CN" sz="1800" dirty="0"/>
              <a:t>–</a:t>
            </a:r>
            <a:r>
              <a:rPr lang="zh-CN" altLang="en-US" sz="1800" dirty="0"/>
              <a:t> 修改与加载</a:t>
            </a:r>
          </a:p>
          <a:p>
            <a:pPr lvl="1"/>
            <a:r>
              <a:rPr lang="zh-CN" altLang="en-US" sz="1800" dirty="0"/>
              <a:t>自定义求导：一阶求导 </a:t>
            </a:r>
            <a:r>
              <a:rPr lang="en-US" altLang="zh-CN" sz="1800" dirty="0"/>
              <a:t>–</a:t>
            </a:r>
            <a:r>
              <a:rPr lang="zh-CN" altLang="en-US" sz="1800" dirty="0"/>
              <a:t> 高阶求导</a:t>
            </a:r>
          </a:p>
          <a:p>
            <a:pPr lvl="1"/>
            <a:r>
              <a:rPr lang="zh-CN" altLang="en-US" sz="1800" dirty="0"/>
              <a:t>流程控制语句：条件语句 </a:t>
            </a:r>
            <a:r>
              <a:rPr lang="en-US" altLang="zh-CN" sz="1800" dirty="0"/>
              <a:t>–</a:t>
            </a:r>
            <a:r>
              <a:rPr lang="zh-CN" altLang="en-US" sz="1800" dirty="0"/>
              <a:t> </a:t>
            </a:r>
            <a:r>
              <a:rPr lang="en-US" altLang="zh-CN" sz="1800" dirty="0"/>
              <a:t>if</a:t>
            </a:r>
            <a:r>
              <a:rPr lang="zh-CN" altLang="en-US" sz="1800" dirty="0"/>
              <a:t> </a:t>
            </a:r>
            <a:r>
              <a:rPr lang="en-US" altLang="zh-CN" sz="1800" dirty="0"/>
              <a:t>–</a:t>
            </a:r>
            <a:r>
              <a:rPr lang="zh-CN" altLang="en-US" sz="1800" dirty="0"/>
              <a:t> </a:t>
            </a:r>
            <a:r>
              <a:rPr lang="en-US" altLang="zh-CN" sz="1800" dirty="0"/>
              <a:t>for</a:t>
            </a:r>
            <a:r>
              <a:rPr lang="zh-CN" altLang="en-US" sz="1800" dirty="0"/>
              <a:t> </a:t>
            </a:r>
            <a:r>
              <a:rPr lang="en-US" altLang="zh-CN" sz="1800" dirty="0"/>
              <a:t>–</a:t>
            </a:r>
            <a:r>
              <a:rPr lang="zh-CN" altLang="en-US" sz="1800" dirty="0"/>
              <a:t> </a:t>
            </a:r>
            <a:r>
              <a:rPr lang="en-US" altLang="zh-CN" sz="1800" dirty="0"/>
              <a:t>while</a:t>
            </a:r>
            <a:endParaRPr lang="zh-CN" altLang="en-US" sz="1800" b="1" dirty="0"/>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j-ea"/>
                <a:cs typeface="Arial" panose="020B0604020202020204" pitchFamily="34" charset="0"/>
                <a:sym typeface="Huawei Sans" panose="020C0503030203020204" pitchFamily="34" charset="0"/>
              </a:rPr>
              <a:t>培训目标</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0" indent="0">
              <a:buNone/>
            </a:pPr>
            <a:r>
              <a:rPr lang="zh-CN" altLang="en-US" sz="1800" b="1" dirty="0"/>
              <a:t>学完本课程后，您将能够：</a:t>
            </a:r>
            <a:endParaRPr lang="en-US" altLang="zh-CN" sz="1800" b="1" dirty="0"/>
          </a:p>
          <a:p>
            <a:pPr marL="457200" indent="-457200">
              <a:buFont typeface="+mj-lt"/>
              <a:buAutoNum type="arabicPeriod"/>
            </a:pPr>
            <a:r>
              <a:rPr lang="zh-CN" altLang="en-US" sz="1800" dirty="0"/>
              <a:t>深入了解</a:t>
            </a:r>
            <a:r>
              <a:rPr lang="en-US" altLang="zh-CN" sz="1800" dirty="0"/>
              <a:t>MindSpore</a:t>
            </a:r>
            <a:r>
              <a:rPr lang="zh-CN" altLang="en-US" sz="1800" dirty="0"/>
              <a:t>的数据处理模块</a:t>
            </a:r>
            <a:endParaRPr lang="en-US" altLang="zh-CN" sz="1800" dirty="0"/>
          </a:p>
          <a:p>
            <a:pPr marL="457200" indent="-457200">
              <a:buFont typeface="+mj-lt"/>
              <a:buAutoNum type="arabicPeriod"/>
            </a:pPr>
            <a:r>
              <a:rPr lang="zh-CN" altLang="en-US" sz="1800" dirty="0"/>
              <a:t>深入了解</a:t>
            </a:r>
            <a:r>
              <a:rPr lang="en-US" altLang="zh-CN" sz="1800" dirty="0"/>
              <a:t>MindSpore</a:t>
            </a:r>
            <a:r>
              <a:rPr lang="zh-CN" altLang="en-US" sz="1800" dirty="0"/>
              <a:t>在网络构建中，如何对各模块进行自定义</a:t>
            </a:r>
            <a:endParaRPr lang="en-US" altLang="zh-CN" sz="1800" dirty="0"/>
          </a:p>
          <a:p>
            <a:pPr marL="457200" indent="-457200">
              <a:buFont typeface="+mj-lt"/>
              <a:buAutoNum type="arabicPeriod"/>
            </a:pPr>
            <a:r>
              <a:rPr lang="zh-CN" altLang="en-US" sz="1800" dirty="0"/>
              <a:t>进阶了解</a:t>
            </a:r>
            <a:r>
              <a:rPr lang="en-US" altLang="zh-CN" sz="1800" dirty="0"/>
              <a:t>MindSpore</a:t>
            </a:r>
            <a:r>
              <a:rPr lang="zh-CN" altLang="en-US" sz="1800" dirty="0"/>
              <a:t>的动静态图和回调机制的作用</a:t>
            </a:r>
          </a:p>
        </p:txBody>
      </p:sp>
    </p:spTree>
    <p:extLst>
      <p:ext uri="{BB962C8B-B14F-4D97-AF65-F5344CB8AC3E}">
        <p14:creationId xmlns:p14="http://schemas.microsoft.com/office/powerpoint/2010/main" val="418492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256684" y="4698067"/>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3256685" y="2828659"/>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256685" y="4164371"/>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4298181" y="2831216"/>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7690623" y="1990398"/>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246782" y="1991033"/>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4451121" y="3120666"/>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9212465" y="1223692"/>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3616912"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6788129"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5202521"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8373738"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7767155"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8455613"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109594" y="4379085"/>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3249545" y="1223692"/>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3385671" y="2274136"/>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3393427" y="3128087"/>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3393427" y="335230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3393427" y="380074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3393427" y="357652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9206167" y="2803479"/>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3256684" y="5224407"/>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370" y="5489280"/>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2285" y="5337904"/>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239" y="5489280"/>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148" y="5472071"/>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5721736" y="5617305"/>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8435917"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6664881"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4491873"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7298328" y="5623925"/>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8369115" y="5500144"/>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0716" y="5470091"/>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630" y="5540004"/>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07980" y="5376043"/>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9318727" y="1556813"/>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9318727" y="229382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9318727" y="1925317"/>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9295092" y="3711258"/>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9300449" y="4142007"/>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578451" y="4698067"/>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573233" y="4164372"/>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578451" y="2828659"/>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583532" y="2000755"/>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569130" y="1223692"/>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9142042" y="1247643"/>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246782" y="4095436"/>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238549" y="277515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3256684" y="1925317"/>
            <a:ext cx="5839524" cy="0"/>
          </a:xfrm>
          <a:prstGeom prst="line">
            <a:avLst/>
          </a:prstGeom>
          <a:noFill/>
          <a:ln w="12700" cap="flat" cmpd="sng" algn="ctr">
            <a:solidFill>
              <a:schemeClr val="bg2">
                <a:lumMod val="60000"/>
                <a:lumOff val="40000"/>
              </a:schemeClr>
            </a:solidFill>
            <a:prstDash val="sysDash"/>
            <a:miter lim="800000"/>
          </a:ln>
          <a:effectLst/>
        </p:spPr>
      </p:cxnSp>
      <p:grpSp>
        <p:nvGrpSpPr>
          <p:cNvPr id="115" name="组合 114">
            <a:extLst>
              <a:ext uri="{FF2B5EF4-FFF2-40B4-BE49-F238E27FC236}">
                <a16:creationId xmlns:a16="http://schemas.microsoft.com/office/drawing/2014/main" id="{0C2CCF46-996B-0D4F-9389-D0C9C3C07E87}"/>
              </a:ext>
            </a:extLst>
          </p:cNvPr>
          <p:cNvGrpSpPr/>
          <p:nvPr/>
        </p:nvGrpSpPr>
        <p:grpSpPr>
          <a:xfrm>
            <a:off x="256603" y="1957004"/>
            <a:ext cx="7363598" cy="823924"/>
            <a:chOff x="369585" y="2122155"/>
            <a:chExt cx="7737185" cy="872847"/>
          </a:xfrm>
        </p:grpSpPr>
        <p:sp>
          <p:nvSpPr>
            <p:cNvPr id="116" name="圆角矩形 115">
              <a:extLst>
                <a:ext uri="{FF2B5EF4-FFF2-40B4-BE49-F238E27FC236}">
                  <a16:creationId xmlns:a16="http://schemas.microsoft.com/office/drawing/2014/main" id="{FD251F6B-3CB3-4648-98D5-132CA92E7C7B}"/>
                </a:ext>
              </a:extLst>
            </p:cNvPr>
            <p:cNvSpPr/>
            <p:nvPr/>
          </p:nvSpPr>
          <p:spPr>
            <a:xfrm>
              <a:off x="3499026" y="2122155"/>
              <a:ext cx="4607744" cy="727250"/>
            </a:xfrm>
            <a:prstGeom prst="roundRect">
              <a:avLst>
                <a:gd name="adj" fmla="val 8929"/>
              </a:avLst>
            </a:prstGeom>
            <a:solidFill>
              <a:srgbClr val="FFFFFF">
                <a:alpha val="20000"/>
              </a:srgbClr>
            </a:solidFill>
            <a:ln w="28575" cap="flat" cmpd="sng" algn="ctr">
              <a:solidFill>
                <a:srgbClr val="FFC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122" name="矩形 121">
              <a:extLst>
                <a:ext uri="{FF2B5EF4-FFF2-40B4-BE49-F238E27FC236}">
                  <a16:creationId xmlns:a16="http://schemas.microsoft.com/office/drawing/2014/main" id="{46A84BF5-3705-DE45-906A-A78A0463DD6B}"/>
                </a:ext>
              </a:extLst>
            </p:cNvPr>
            <p:cNvSpPr/>
            <p:nvPr/>
          </p:nvSpPr>
          <p:spPr>
            <a:xfrm>
              <a:off x="369585" y="2164005"/>
              <a:ext cx="994183" cy="830997"/>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API</a:t>
              </a: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表达层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err="1">
                  <a:ln>
                    <a:noFill/>
                  </a:ln>
                  <a:solidFill>
                    <a:srgbClr val="1D1D1A"/>
                  </a:solidFill>
                  <a:effectLst/>
                  <a:uLnTx/>
                  <a:uFillTx/>
                  <a:latin typeface="微软雅黑"/>
                  <a:ea typeface="微软雅黑"/>
                  <a:sym typeface="Huawei Sans" panose="020C0503030203020204" pitchFamily="34" charset="0"/>
                </a:rPr>
                <a:t>nn</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cell</a:t>
              </a: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metrics</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loss</a:t>
              </a:r>
            </a:p>
          </p:txBody>
        </p:sp>
        <p:sp>
          <p:nvSpPr>
            <p:cNvPr id="123" name="左大括号 122">
              <a:extLst>
                <a:ext uri="{FF2B5EF4-FFF2-40B4-BE49-F238E27FC236}">
                  <a16:creationId xmlns:a16="http://schemas.microsoft.com/office/drawing/2014/main" id="{B91573CF-61EC-E240-86BD-3A4CCA407B9C}"/>
                </a:ext>
              </a:extLst>
            </p:cNvPr>
            <p:cNvSpPr/>
            <p:nvPr/>
          </p:nvSpPr>
          <p:spPr>
            <a:xfrm flipH="1">
              <a:off x="1304592" y="2230618"/>
              <a:ext cx="159045" cy="764382"/>
            </a:xfrm>
            <a:prstGeom prst="leftBrace">
              <a:avLst/>
            </a:prstGeom>
            <a:noFill/>
            <a:ln w="28575"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grpSp>
    </p:spTree>
    <p:extLst>
      <p:ext uri="{BB962C8B-B14F-4D97-AF65-F5344CB8AC3E}">
        <p14:creationId xmlns:p14="http://schemas.microsoft.com/office/powerpoint/2010/main" val="411593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14330</TotalTime>
  <Words>420</Words>
  <Application>Microsoft Macintosh PowerPoint</Application>
  <PresentationFormat>自定义</PresentationFormat>
  <Paragraphs>98</Paragraphs>
  <Slides>5</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5</vt:i4>
      </vt:variant>
    </vt:vector>
  </HeadingPairs>
  <TitlesOfParts>
    <vt:vector size="22" baseType="lpstr">
      <vt:lpstr>黑体</vt:lpstr>
      <vt:lpstr>Microsoft YaHei</vt:lpstr>
      <vt:lpstr>Microsoft YaHei</vt:lpstr>
      <vt:lpstr>FrutigerNext LT Bold</vt:lpstr>
      <vt:lpstr>FrutigerNext LT Light</vt:lpstr>
      <vt:lpstr>FrutigerNext LT Medium</vt:lpstr>
      <vt:lpstr>Huawei Sans</vt:lpstr>
      <vt:lpstr>Arial</vt:lpstr>
      <vt:lpstr>Calibri</vt:lpstr>
      <vt:lpstr>Franklin Gothic Medium</vt:lpstr>
      <vt:lpstr>Wingdings</vt:lpstr>
      <vt:lpstr>Title1</vt:lpstr>
      <vt:lpstr>Title2</vt:lpstr>
      <vt:lpstr>content01</vt:lpstr>
      <vt:lpstr>Content02</vt:lpstr>
      <vt:lpstr>code01</vt:lpstr>
      <vt:lpstr>Thankyou</vt:lpstr>
      <vt:lpstr>MindSpore进阶课程</vt:lpstr>
      <vt:lpstr>关于本课程</vt:lpstr>
      <vt:lpstr>培训目标</vt:lpstr>
      <vt:lpstr>MindSpore 全场景AI计算框架 架构图</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1069</cp:revision>
  <dcterms:created xsi:type="dcterms:W3CDTF">2015-01-14T10:38:57Z</dcterms:created>
  <dcterms:modified xsi:type="dcterms:W3CDTF">2022-03-11T01:51:56Z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