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7"/>
  </p:notesMasterIdLst>
  <p:handoutMasterIdLst>
    <p:handoutMasterId r:id="rId18"/>
  </p:handoutMasterIdLst>
  <p:sldIdLst>
    <p:sldId id="693" r:id="rId7"/>
    <p:sldId id="716" r:id="rId8"/>
    <p:sldId id="710" r:id="rId9"/>
    <p:sldId id="709" r:id="rId10"/>
    <p:sldId id="712" r:id="rId11"/>
    <p:sldId id="711" r:id="rId12"/>
    <p:sldId id="713" r:id="rId13"/>
    <p:sldId id="714" r:id="rId14"/>
    <p:sldId id="715" r:id="rId15"/>
    <p:sldId id="680" r:id="rId16"/>
  </p:sldIdLst>
  <p:sldSz cx="12196763" cy="6858000"/>
  <p:notesSz cx="6805613" cy="9939338"/>
  <p:custDataLst>
    <p:tags r:id="rId1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2022/3/26</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2022/3/26</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课程背景</a:t>
            </a:r>
            <a:endParaRPr lang="en-US" altLang="zh-CN" sz="1800" b="1" dirty="0"/>
          </a:p>
          <a:p>
            <a:pPr marL="694190" lvl="1" indent="-457200">
              <a:buFont typeface="Arial" panose="020B0604020202020204" pitchFamily="34" charset="0"/>
              <a:buChar char="•"/>
            </a:pPr>
            <a:r>
              <a:rPr lang="zh-CN" altLang="en-US" sz="1800" dirty="0"/>
              <a:t>设计理念 </a:t>
            </a:r>
            <a:r>
              <a:rPr lang="en-US" altLang="zh-CN" sz="1800" dirty="0"/>
              <a:t>–</a:t>
            </a:r>
            <a:r>
              <a:rPr lang="zh-CN" altLang="en-US" sz="1800" dirty="0"/>
              <a:t> 层次结构 </a:t>
            </a:r>
            <a:r>
              <a:rPr lang="en-US" altLang="zh-CN" sz="1800" dirty="0"/>
              <a:t>–</a:t>
            </a:r>
            <a:r>
              <a:rPr lang="zh-CN" altLang="en-US" sz="1800" dirty="0"/>
              <a:t> 昇腾全栈 </a:t>
            </a:r>
            <a:r>
              <a:rPr lang="en-US" altLang="zh-CN" sz="1800" dirty="0"/>
              <a:t>–</a:t>
            </a:r>
            <a:r>
              <a:rPr lang="zh-CN" altLang="en-US" sz="1800" dirty="0"/>
              <a:t> 安装</a:t>
            </a:r>
            <a:r>
              <a:rPr lang="en-US" altLang="zh-CN" sz="1800" dirty="0"/>
              <a:t>MindSpore</a:t>
            </a:r>
            <a:endParaRPr lang="zh-CN" altLang="en-US" sz="1800" dirty="0"/>
          </a:p>
          <a:p>
            <a:pPr marL="457200" indent="-457200">
              <a:buFont typeface="+mj-lt"/>
              <a:buAutoNum type="arabicPeriod"/>
            </a:pPr>
            <a:r>
              <a:rPr lang="zh-CN" altLang="en-US" sz="1800" b="1" dirty="0"/>
              <a:t>课程内容</a:t>
            </a:r>
            <a:endParaRPr lang="en-US" altLang="zh-CN" sz="1800" b="1" dirty="0"/>
          </a:p>
          <a:p>
            <a:pPr lvl="1"/>
            <a:r>
              <a:rPr lang="zh-CN" altLang="en-US" sz="1800" dirty="0"/>
              <a:t>快速入门：准备数据 </a:t>
            </a:r>
            <a:r>
              <a:rPr lang="en-US" altLang="zh-CN" sz="1800" dirty="0"/>
              <a:t>-</a:t>
            </a:r>
            <a:r>
              <a:rPr lang="zh-CN" altLang="en-US" sz="1800" dirty="0"/>
              <a:t> 创建模型 </a:t>
            </a:r>
            <a:r>
              <a:rPr lang="en-US" altLang="zh-CN" sz="1800" dirty="0"/>
              <a:t>–</a:t>
            </a:r>
            <a:r>
              <a:rPr lang="zh-CN" altLang="en-US" sz="1800" dirty="0"/>
              <a:t> 损失与优化 </a:t>
            </a:r>
            <a:r>
              <a:rPr lang="en-US" altLang="zh-CN" sz="1800" dirty="0"/>
              <a:t>-</a:t>
            </a:r>
            <a:r>
              <a:rPr lang="zh-CN" altLang="en-US" sz="1800" dirty="0"/>
              <a:t> 训练与推理</a:t>
            </a:r>
          </a:p>
          <a:p>
            <a:pPr lvl="1"/>
            <a:r>
              <a:rPr lang="zh-CN" altLang="en-US" sz="1800" dirty="0"/>
              <a:t>张量 </a:t>
            </a:r>
            <a:r>
              <a:rPr lang="en-US" altLang="zh-CN" sz="1800" dirty="0"/>
              <a:t>Tensor</a:t>
            </a:r>
            <a:r>
              <a:rPr lang="zh-CN" altLang="en-US" sz="1800" dirty="0"/>
              <a:t>：初始化 </a:t>
            </a:r>
            <a:r>
              <a:rPr lang="en-US" altLang="zh-CN" sz="1800" dirty="0"/>
              <a:t>–</a:t>
            </a:r>
            <a:r>
              <a:rPr lang="zh-CN" altLang="en-US" sz="1800" dirty="0"/>
              <a:t> 属性 </a:t>
            </a:r>
            <a:r>
              <a:rPr lang="en-US" altLang="zh-CN" sz="1800" dirty="0"/>
              <a:t>–</a:t>
            </a:r>
            <a:r>
              <a:rPr lang="zh-CN" altLang="en-US" sz="1800" dirty="0"/>
              <a:t> 索引 </a:t>
            </a:r>
            <a:r>
              <a:rPr lang="en-US" altLang="zh-CN" sz="1800" dirty="0"/>
              <a:t>–</a:t>
            </a:r>
            <a:r>
              <a:rPr lang="zh-CN" altLang="en-US" sz="1800" dirty="0"/>
              <a:t> 转换</a:t>
            </a:r>
            <a:endParaRPr lang="en-US" altLang="zh-CN" sz="1800" dirty="0"/>
          </a:p>
          <a:p>
            <a:pPr lvl="1"/>
            <a:r>
              <a:rPr lang="zh-CN" altLang="en-US" sz="1800" dirty="0"/>
              <a:t>数据处理：整体流程 </a:t>
            </a:r>
            <a:r>
              <a:rPr lang="en-US" altLang="zh-CN" sz="1800" dirty="0"/>
              <a:t>–</a:t>
            </a:r>
            <a:r>
              <a:rPr lang="zh-CN" altLang="en-US" sz="1800" dirty="0"/>
              <a:t> 加载 </a:t>
            </a:r>
            <a:r>
              <a:rPr lang="en-US" altLang="zh-CN" sz="1800" dirty="0"/>
              <a:t>–</a:t>
            </a:r>
            <a:r>
              <a:rPr lang="zh-CN" altLang="en-US" sz="1800" dirty="0"/>
              <a:t> 迭代 </a:t>
            </a:r>
            <a:r>
              <a:rPr lang="en-US" altLang="zh-CN" sz="1800" dirty="0"/>
              <a:t>–</a:t>
            </a:r>
            <a:r>
              <a:rPr lang="zh-CN" altLang="en-US" sz="1800" dirty="0"/>
              <a:t> 处理与增强</a:t>
            </a:r>
          </a:p>
          <a:p>
            <a:pPr lvl="1"/>
            <a:r>
              <a:rPr lang="zh-CN" altLang="en-US" sz="1800" dirty="0"/>
              <a:t>创建网络：定义模型 </a:t>
            </a:r>
            <a:r>
              <a:rPr lang="en-US" altLang="zh-CN" sz="1800" dirty="0"/>
              <a:t>–</a:t>
            </a:r>
            <a:r>
              <a:rPr lang="zh-CN" altLang="en-US" sz="1800" dirty="0"/>
              <a:t> 模型参数 </a:t>
            </a:r>
            <a:r>
              <a:rPr lang="en-US" altLang="zh-CN" sz="1800" dirty="0"/>
              <a:t>–</a:t>
            </a:r>
            <a:r>
              <a:rPr lang="zh-CN" altLang="en-US" sz="1800" dirty="0"/>
              <a:t> 构建网络</a:t>
            </a:r>
          </a:p>
          <a:p>
            <a:pPr lvl="1"/>
            <a:r>
              <a:rPr lang="zh-CN" altLang="en-US" sz="1800" dirty="0"/>
              <a:t>自动微分：求导 </a:t>
            </a:r>
            <a:r>
              <a:rPr lang="en-US" altLang="zh-CN" sz="1800" dirty="0"/>
              <a:t>–</a:t>
            </a:r>
            <a:r>
              <a:rPr lang="zh-CN" altLang="en-US" sz="1800" dirty="0"/>
              <a:t> 梯度缩放 </a:t>
            </a:r>
            <a:r>
              <a:rPr lang="en-US" altLang="zh-CN" sz="1800" dirty="0"/>
              <a:t>–</a:t>
            </a:r>
            <a:r>
              <a:rPr lang="zh-CN" altLang="en-US" sz="1800" dirty="0"/>
              <a:t> 停止计算</a:t>
            </a:r>
          </a:p>
          <a:p>
            <a:pPr lvl="1"/>
            <a:r>
              <a:rPr lang="zh-CN" altLang="en-US" sz="1800" dirty="0"/>
              <a:t>模型训练：超参 </a:t>
            </a:r>
            <a:r>
              <a:rPr lang="en-US" altLang="zh-CN" sz="1800" dirty="0"/>
              <a:t>–</a:t>
            </a:r>
            <a:r>
              <a:rPr lang="zh-CN" altLang="en-US" sz="1800" dirty="0"/>
              <a:t> 损失函数 </a:t>
            </a:r>
            <a:r>
              <a:rPr lang="en-US" altLang="zh-CN" sz="1800" dirty="0"/>
              <a:t>–</a:t>
            </a:r>
            <a:r>
              <a:rPr lang="zh-CN" altLang="en-US" sz="1800" dirty="0"/>
              <a:t> 优化器 </a:t>
            </a:r>
            <a:r>
              <a:rPr lang="en-US" altLang="zh-CN" sz="1800" dirty="0"/>
              <a:t>–</a:t>
            </a:r>
            <a:r>
              <a:rPr lang="zh-CN" altLang="en-US" sz="1800" dirty="0"/>
              <a:t> 训练</a:t>
            </a:r>
          </a:p>
          <a:p>
            <a:pPr lvl="1"/>
            <a:r>
              <a:rPr lang="zh-CN" altLang="en-US" sz="1800" dirty="0"/>
              <a:t>保存与加载：模型保存 </a:t>
            </a:r>
            <a:r>
              <a:rPr lang="en-US" altLang="zh-CN" sz="1800" dirty="0"/>
              <a:t>–</a:t>
            </a:r>
            <a:r>
              <a:rPr lang="zh-CN" altLang="en-US" sz="1800" dirty="0"/>
              <a:t> 加载模型 </a:t>
            </a:r>
            <a:r>
              <a:rPr lang="en-US" altLang="zh-CN" sz="1800" dirty="0"/>
              <a:t>–</a:t>
            </a:r>
            <a:r>
              <a:rPr lang="zh-CN" altLang="en-US" sz="1800" dirty="0"/>
              <a:t> 迁移学习</a:t>
            </a:r>
          </a:p>
          <a:p>
            <a:pPr lvl="1"/>
            <a:r>
              <a:rPr lang="zh-CN" altLang="en-US" sz="1800" dirty="0"/>
              <a:t>推理与部署：模型导出 </a:t>
            </a:r>
            <a:r>
              <a:rPr lang="en-US" altLang="zh-CN" sz="1800" dirty="0"/>
              <a:t>–</a:t>
            </a:r>
            <a:r>
              <a:rPr lang="zh-CN" altLang="en-US" sz="1800" dirty="0"/>
              <a:t> 转换格式 </a:t>
            </a:r>
            <a:r>
              <a:rPr lang="en-US" altLang="zh-CN" sz="1800" dirty="0"/>
              <a:t>–</a:t>
            </a:r>
            <a:r>
              <a:rPr lang="zh-CN" altLang="en-US" sz="1800" dirty="0"/>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1800" b="1" dirty="0"/>
              <a:t>学完本课程后，您将能够：</a:t>
            </a:r>
            <a:endParaRPr lang="en-US" altLang="zh-CN" sz="1800" b="1" dirty="0"/>
          </a:p>
          <a:p>
            <a:pPr marL="457200" indent="-457200">
              <a:buFont typeface="+mj-lt"/>
              <a:buAutoNum type="arabicPeriod"/>
            </a:pPr>
            <a:r>
              <a:rPr lang="zh-CN" altLang="en-US" sz="1800" dirty="0"/>
              <a:t>熟悉</a:t>
            </a:r>
            <a:r>
              <a:rPr lang="en-US" altLang="zh-CN" sz="1800" dirty="0"/>
              <a:t>MindSpore</a:t>
            </a:r>
            <a:r>
              <a:rPr lang="zh-CN" altLang="en-US" sz="1800" dirty="0"/>
              <a:t>的语法结构</a:t>
            </a:r>
            <a:endParaRPr lang="en-US" altLang="zh-CN" sz="1800" dirty="0"/>
          </a:p>
          <a:p>
            <a:pPr marL="457200" indent="-457200">
              <a:buFont typeface="+mj-lt"/>
              <a:buAutoNum type="arabicPeriod"/>
            </a:pPr>
            <a:r>
              <a:rPr lang="zh-CN" altLang="en-US" sz="1800" dirty="0"/>
              <a:t>熟悉</a:t>
            </a:r>
            <a:r>
              <a:rPr lang="en-US" altLang="zh-CN" sz="1800" dirty="0"/>
              <a:t>MindSpore</a:t>
            </a:r>
            <a:r>
              <a:rPr lang="zh-CN" altLang="en-US" sz="1800" dirty="0"/>
              <a:t>从构建数据集，网络到训练的全流程</a:t>
            </a:r>
          </a:p>
        </p:txBody>
      </p:sp>
    </p:spTree>
    <p:extLst>
      <p:ext uri="{BB962C8B-B14F-4D97-AF65-F5344CB8AC3E}">
        <p14:creationId xmlns:p14="http://schemas.microsoft.com/office/powerpoint/2010/main" val="418492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743135"/>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73727"/>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209439"/>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76284"/>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2035466"/>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2036101"/>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65734"/>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68760"/>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42415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68760"/>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319204"/>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7315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9737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4580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62159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48547"/>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69475"/>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534348"/>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82972"/>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534348"/>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517139"/>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62373"/>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68993"/>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45212"/>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515159"/>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85072"/>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421111"/>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60188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33888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7038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56326"/>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87075"/>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743135"/>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209440"/>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73727"/>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45823"/>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68760"/>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92711"/>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14050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820222"/>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70385"/>
            <a:ext cx="5839524" cy="0"/>
          </a:xfrm>
          <a:prstGeom prst="line">
            <a:avLst/>
          </a:prstGeom>
          <a:noFill/>
          <a:ln w="12700" cap="flat" cmpd="sng" algn="ctr">
            <a:solidFill>
              <a:schemeClr val="bg2">
                <a:lumMod val="60000"/>
                <a:lumOff val="40000"/>
              </a:schemeClr>
            </a:solidFill>
            <a:prstDash val="sysDash"/>
            <a:miter lim="800000"/>
          </a:ln>
          <a:effectLst/>
        </p:spPr>
      </p:cxnSp>
    </p:spTree>
    <p:extLst>
      <p:ext uri="{BB962C8B-B14F-4D97-AF65-F5344CB8AC3E}">
        <p14:creationId xmlns:p14="http://schemas.microsoft.com/office/powerpoint/2010/main" val="293689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698067"/>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28659"/>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164371"/>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31216"/>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1990398"/>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1991033"/>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20666"/>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23692"/>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379085"/>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23692"/>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274136"/>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28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52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0074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576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03479"/>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24407"/>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489280"/>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37904"/>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489280"/>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472071"/>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17305"/>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23925"/>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00144"/>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470091"/>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40004"/>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376043"/>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55681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29382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25317"/>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11258"/>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42007"/>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698067"/>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164372"/>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28659"/>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00755"/>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23692"/>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47643"/>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0954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77515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25317"/>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117" name="组合 116">
            <a:extLst>
              <a:ext uri="{FF2B5EF4-FFF2-40B4-BE49-F238E27FC236}">
                <a16:creationId xmlns:a16="http://schemas.microsoft.com/office/drawing/2014/main" id="{80897577-8939-9646-96EA-A71B8E1C2CC1}"/>
              </a:ext>
            </a:extLst>
          </p:cNvPr>
          <p:cNvGrpSpPr/>
          <p:nvPr/>
        </p:nvGrpSpPr>
        <p:grpSpPr>
          <a:xfrm flipH="1">
            <a:off x="87374" y="4725144"/>
            <a:ext cx="9998093" cy="1290176"/>
            <a:chOff x="519161" y="4951107"/>
            <a:chExt cx="10505341" cy="1366783"/>
          </a:xfrm>
        </p:grpSpPr>
        <p:sp>
          <p:nvSpPr>
            <p:cNvPr id="118" name="圆角矩形 117">
              <a:extLst>
                <a:ext uri="{FF2B5EF4-FFF2-40B4-BE49-F238E27FC236}">
                  <a16:creationId xmlns:a16="http://schemas.microsoft.com/office/drawing/2014/main" id="{B00D982E-90F2-7C49-82D9-0E9789B32BED}"/>
                </a:ext>
              </a:extLst>
            </p:cNvPr>
            <p:cNvSpPr/>
            <p:nvPr/>
          </p:nvSpPr>
          <p:spPr>
            <a:xfrm>
              <a:off x="519161" y="4951107"/>
              <a:ext cx="8956030" cy="1350363"/>
            </a:xfrm>
            <a:prstGeom prst="roundRect">
              <a:avLst>
                <a:gd name="adj" fmla="val 5636"/>
              </a:avLst>
            </a:prstGeom>
            <a:solidFill>
              <a:srgbClr val="FF0000">
                <a:alpha val="5098"/>
              </a:srgbClr>
            </a:solidFill>
            <a:ln w="25400" cap="flat" cmpd="sng" algn="ctr">
              <a:solidFill>
                <a:srgbClr val="C700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微软雅黑"/>
                <a:ea typeface="微软雅黑"/>
                <a:cs typeface="+mn-cs"/>
              </a:endParaRPr>
            </a:p>
          </p:txBody>
        </p:sp>
        <p:sp>
          <p:nvSpPr>
            <p:cNvPr id="119" name="左大括号 118">
              <a:extLst>
                <a:ext uri="{FF2B5EF4-FFF2-40B4-BE49-F238E27FC236}">
                  <a16:creationId xmlns:a16="http://schemas.microsoft.com/office/drawing/2014/main" id="{4143443E-04CB-F242-9FF4-BCCDFB2818A0}"/>
                </a:ext>
              </a:extLst>
            </p:cNvPr>
            <p:cNvSpPr/>
            <p:nvPr/>
          </p:nvSpPr>
          <p:spPr>
            <a:xfrm>
              <a:off x="9806785" y="5033560"/>
              <a:ext cx="45719" cy="1260000"/>
            </a:xfrm>
            <a:prstGeom prst="leftBrace">
              <a:avLst/>
            </a:prstGeom>
            <a:noFill/>
            <a:ln w="28575" cap="flat" cmpd="sng" algn="ctr">
              <a:solidFill>
                <a:srgbClr val="C7000A"/>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120" name="矩形 119">
              <a:extLst>
                <a:ext uri="{FF2B5EF4-FFF2-40B4-BE49-F238E27FC236}">
                  <a16:creationId xmlns:a16="http://schemas.microsoft.com/office/drawing/2014/main" id="{53A5035B-BABD-7646-B10D-8E43CA7375B0}"/>
                </a:ext>
              </a:extLst>
            </p:cNvPr>
            <p:cNvSpPr/>
            <p:nvPr/>
          </p:nvSpPr>
          <p:spPr>
            <a:xfrm>
              <a:off x="9916506" y="4984142"/>
              <a:ext cx="1107996" cy="830997"/>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异构计算框架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硬件驱动</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底层算子</a:t>
              </a:r>
            </a:p>
          </p:txBody>
        </p:sp>
        <p:sp>
          <p:nvSpPr>
            <p:cNvPr id="121" name="矩形 120">
              <a:extLst>
                <a:ext uri="{FF2B5EF4-FFF2-40B4-BE49-F238E27FC236}">
                  <a16:creationId xmlns:a16="http://schemas.microsoft.com/office/drawing/2014/main" id="{DCB979C7-8A86-AF42-920C-D1B2D701D366}"/>
                </a:ext>
              </a:extLst>
            </p:cNvPr>
            <p:cNvSpPr/>
            <p:nvPr/>
          </p:nvSpPr>
          <p:spPr>
            <a:xfrm>
              <a:off x="9916506" y="5717726"/>
              <a:ext cx="954107" cy="600164"/>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多样化硬件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昇腾、鲲鹏</a:t>
              </a:r>
            </a:p>
          </p:txBody>
        </p:sp>
      </p:grpSp>
      <p:grpSp>
        <p:nvGrpSpPr>
          <p:cNvPr id="93" name="组合 92">
            <a:extLst>
              <a:ext uri="{FF2B5EF4-FFF2-40B4-BE49-F238E27FC236}">
                <a16:creationId xmlns:a16="http://schemas.microsoft.com/office/drawing/2014/main" id="{977310B3-1205-264D-84C0-3F288EA78C1F}"/>
              </a:ext>
            </a:extLst>
          </p:cNvPr>
          <p:cNvGrpSpPr/>
          <p:nvPr/>
        </p:nvGrpSpPr>
        <p:grpSpPr>
          <a:xfrm>
            <a:off x="198552" y="2762565"/>
            <a:ext cx="8897656" cy="1286424"/>
            <a:chOff x="350575" y="2101259"/>
            <a:chExt cx="9349074" cy="1362808"/>
          </a:xfrm>
        </p:grpSpPr>
        <p:sp>
          <p:nvSpPr>
            <p:cNvPr id="111" name="圆角矩形 110">
              <a:extLst>
                <a:ext uri="{FF2B5EF4-FFF2-40B4-BE49-F238E27FC236}">
                  <a16:creationId xmlns:a16="http://schemas.microsoft.com/office/drawing/2014/main" id="{BAF99039-37EB-4C44-955C-3C887116CF86}"/>
                </a:ext>
              </a:extLst>
            </p:cNvPr>
            <p:cNvSpPr/>
            <p:nvPr/>
          </p:nvSpPr>
          <p:spPr>
            <a:xfrm>
              <a:off x="4631320" y="2101259"/>
              <a:ext cx="5068329" cy="1362808"/>
            </a:xfrm>
            <a:prstGeom prst="roundRect">
              <a:avLst>
                <a:gd name="adj" fmla="val 5359"/>
              </a:avLst>
            </a:prstGeom>
            <a:noFill/>
            <a:ln w="28575"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12" name="矩形 111">
              <a:extLst>
                <a:ext uri="{FF2B5EF4-FFF2-40B4-BE49-F238E27FC236}">
                  <a16:creationId xmlns:a16="http://schemas.microsoft.com/office/drawing/2014/main" id="{6E81AB78-59BE-8047-A0F3-52962E0EC3F9}"/>
                </a:ext>
              </a:extLst>
            </p:cNvPr>
            <p:cNvSpPr/>
            <p:nvPr/>
          </p:nvSpPr>
          <p:spPr>
            <a:xfrm>
              <a:off x="350575" y="2279421"/>
              <a:ext cx="954107"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Huawei Sans" panose="020B0604020202020204"/>
                  <a:ea typeface="微软雅黑"/>
                </a:rPr>
                <a:t>编译优化层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Huawei Sans" panose="020B0604020202020204"/>
                  <a:ea typeface="微软雅黑"/>
                </a:rPr>
                <a:t>硬件无关优化</a:t>
              </a:r>
              <a:endParaRPr kumimoji="0" lang="en-US" altLang="zh-CN" sz="1000" b="0" i="0" u="none" strike="noStrike" kern="0" cap="none" spc="0" normalizeH="0" baseline="0" noProof="0" dirty="0">
                <a:ln>
                  <a:noFill/>
                </a:ln>
                <a:solidFill>
                  <a:srgbClr val="1D1D1A"/>
                </a:solidFill>
                <a:effectLst/>
                <a:uLnTx/>
                <a:uFillTx/>
                <a:latin typeface="Huawei Sans" panose="020B0604020202020204"/>
                <a:ea typeface="微软雅黑"/>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硬件相关优化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推理部署优化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p:txBody>
        </p:sp>
        <p:sp>
          <p:nvSpPr>
            <p:cNvPr id="113" name="左大括号 112">
              <a:extLst>
                <a:ext uri="{FF2B5EF4-FFF2-40B4-BE49-F238E27FC236}">
                  <a16:creationId xmlns:a16="http://schemas.microsoft.com/office/drawing/2014/main" id="{9A749290-CF94-7842-97A8-007A4B7EBE00}"/>
                </a:ext>
              </a:extLst>
            </p:cNvPr>
            <p:cNvSpPr/>
            <p:nvPr/>
          </p:nvSpPr>
          <p:spPr>
            <a:xfrm flipH="1">
              <a:off x="1290696" y="2288246"/>
              <a:ext cx="262921" cy="1052959"/>
            </a:xfrm>
            <a:prstGeom prst="leftBrace">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grpSp>
        <p:nvGrpSpPr>
          <p:cNvPr id="115" name="组合 114">
            <a:extLst>
              <a:ext uri="{FF2B5EF4-FFF2-40B4-BE49-F238E27FC236}">
                <a16:creationId xmlns:a16="http://schemas.microsoft.com/office/drawing/2014/main" id="{0C2CCF46-996B-0D4F-9389-D0C9C3C07E87}"/>
              </a:ext>
            </a:extLst>
          </p:cNvPr>
          <p:cNvGrpSpPr/>
          <p:nvPr/>
        </p:nvGrpSpPr>
        <p:grpSpPr>
          <a:xfrm>
            <a:off x="256603" y="1957004"/>
            <a:ext cx="7363598" cy="823924"/>
            <a:chOff x="369585" y="2122155"/>
            <a:chExt cx="7737185" cy="872847"/>
          </a:xfrm>
        </p:grpSpPr>
        <p:sp>
          <p:nvSpPr>
            <p:cNvPr id="116" name="圆角矩形 115">
              <a:extLst>
                <a:ext uri="{FF2B5EF4-FFF2-40B4-BE49-F238E27FC236}">
                  <a16:creationId xmlns:a16="http://schemas.microsoft.com/office/drawing/2014/main" id="{FD251F6B-3CB3-4648-98D5-132CA92E7C7B}"/>
                </a:ext>
              </a:extLst>
            </p:cNvPr>
            <p:cNvSpPr/>
            <p:nvPr/>
          </p:nvSpPr>
          <p:spPr>
            <a:xfrm>
              <a:off x="3499026" y="2122155"/>
              <a:ext cx="4607744" cy="727250"/>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22" name="矩形 121">
              <a:extLst>
                <a:ext uri="{FF2B5EF4-FFF2-40B4-BE49-F238E27FC236}">
                  <a16:creationId xmlns:a16="http://schemas.microsoft.com/office/drawing/2014/main" id="{46A84BF5-3705-DE45-906A-A78A0463DD6B}"/>
                </a:ext>
              </a:extLst>
            </p:cNvPr>
            <p:cNvSpPr/>
            <p:nvPr/>
          </p:nvSpPr>
          <p:spPr>
            <a:xfrm>
              <a:off x="369585" y="2164005"/>
              <a:ext cx="994183" cy="830997"/>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API</a:t>
              </a: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表达层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sym typeface="Huawei Sans" panose="020C0503030203020204" pitchFamily="34" charset="0"/>
                </a:rPr>
                <a:t>nn</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cell</a:t>
              </a: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metrics</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loss</a:t>
              </a:r>
            </a:p>
          </p:txBody>
        </p:sp>
        <p:sp>
          <p:nvSpPr>
            <p:cNvPr id="123" name="左大括号 122">
              <a:extLst>
                <a:ext uri="{FF2B5EF4-FFF2-40B4-BE49-F238E27FC236}">
                  <a16:creationId xmlns:a16="http://schemas.microsoft.com/office/drawing/2014/main" id="{B91573CF-61EC-E240-86BD-3A4CCA407B9C}"/>
                </a:ext>
              </a:extLst>
            </p:cNvPr>
            <p:cNvSpPr/>
            <p:nvPr/>
          </p:nvSpPr>
          <p:spPr>
            <a:xfrm flipH="1">
              <a:off x="1304592" y="2230618"/>
              <a:ext cx="159045" cy="764382"/>
            </a:xfrm>
            <a:prstGeom prst="leftBrace">
              <a:avLst/>
            </a:prstGeom>
            <a:noFill/>
            <a:ln w="28575"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grpSp>
        <p:nvGrpSpPr>
          <p:cNvPr id="125" name="组合 124">
            <a:extLst>
              <a:ext uri="{FF2B5EF4-FFF2-40B4-BE49-F238E27FC236}">
                <a16:creationId xmlns:a16="http://schemas.microsoft.com/office/drawing/2014/main" id="{12CD088F-1C2F-5149-8434-AD34C5F283D6}"/>
              </a:ext>
            </a:extLst>
          </p:cNvPr>
          <p:cNvGrpSpPr/>
          <p:nvPr/>
        </p:nvGrpSpPr>
        <p:grpSpPr>
          <a:xfrm>
            <a:off x="244284" y="1002384"/>
            <a:ext cx="5338812" cy="1002314"/>
            <a:chOff x="315078" y="901185"/>
            <a:chExt cx="5609673" cy="1061829"/>
          </a:xfrm>
        </p:grpSpPr>
        <p:sp>
          <p:nvSpPr>
            <p:cNvPr id="126" name="矩形 125">
              <a:extLst>
                <a:ext uri="{FF2B5EF4-FFF2-40B4-BE49-F238E27FC236}">
                  <a16:creationId xmlns:a16="http://schemas.microsoft.com/office/drawing/2014/main" id="{8FA4DA15-13FA-6E42-A5AD-C2A333289EA0}"/>
                </a:ext>
              </a:extLst>
            </p:cNvPr>
            <p:cNvSpPr/>
            <p:nvPr/>
          </p:nvSpPr>
          <p:spPr>
            <a:xfrm>
              <a:off x="315078" y="901185"/>
              <a:ext cx="936474"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网络模型</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170+</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模型</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10+AI</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套件</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匹配模型</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hub</a:t>
              </a:r>
            </a:p>
          </p:txBody>
        </p:sp>
        <p:sp>
          <p:nvSpPr>
            <p:cNvPr id="127" name="左大括号 126">
              <a:extLst>
                <a:ext uri="{FF2B5EF4-FFF2-40B4-BE49-F238E27FC236}">
                  <a16:creationId xmlns:a16="http://schemas.microsoft.com/office/drawing/2014/main" id="{6C803F19-A030-EC4A-B044-299D9247F4B0}"/>
                </a:ext>
              </a:extLst>
            </p:cNvPr>
            <p:cNvSpPr/>
            <p:nvPr/>
          </p:nvSpPr>
          <p:spPr>
            <a:xfrm flipH="1">
              <a:off x="1271452" y="1075120"/>
              <a:ext cx="159045" cy="785355"/>
            </a:xfrm>
            <a:prstGeom prst="leftBrace">
              <a:avLst/>
            </a:prstGeom>
            <a:noFill/>
            <a:ln w="28575"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128" name="圆角矩形 127">
              <a:extLst>
                <a:ext uri="{FF2B5EF4-FFF2-40B4-BE49-F238E27FC236}">
                  <a16:creationId xmlns:a16="http://schemas.microsoft.com/office/drawing/2014/main" id="{FE2B0BB4-3340-8C43-A383-E7E49C5F2537}"/>
                </a:ext>
              </a:extLst>
            </p:cNvPr>
            <p:cNvSpPr/>
            <p:nvPr/>
          </p:nvSpPr>
          <p:spPr>
            <a:xfrm>
              <a:off x="3431925" y="1111787"/>
              <a:ext cx="2492826" cy="706949"/>
            </a:xfrm>
            <a:prstGeom prst="roundRect">
              <a:avLst>
                <a:gd name="adj" fmla="val 11535"/>
              </a:avLst>
            </a:prstGeom>
            <a:solidFill>
              <a:srgbClr val="CCEFDC">
                <a:alpha val="20000"/>
              </a:srgbClr>
            </a:solidFill>
            <a:ln w="25400" cap="flat" cmpd="sng" algn="ctr">
              <a:solidFill>
                <a:srgbClr val="92D05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grpSp>
    </p:spTree>
    <p:extLst>
      <p:ext uri="{BB962C8B-B14F-4D97-AF65-F5344CB8AC3E}">
        <p14:creationId xmlns:p14="http://schemas.microsoft.com/office/powerpoint/2010/main" val="411593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1857048" y="4743135"/>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1857049" y="2873727"/>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1857049" y="4209439"/>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2898545" y="2876284"/>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6290987" y="2035466"/>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1847146" y="2036101"/>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3051485" y="3165734"/>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7812829" y="1268760"/>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2217276"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5388493"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3802885"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6974102"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6367519"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7055977"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3709958" y="442415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1849909" y="1268760"/>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1986035" y="2319204"/>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1993791" y="317315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1993791" y="339737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1993791" y="384580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1993791" y="362159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7806531" y="2848547"/>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1857048" y="5269475"/>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2734" y="5534348"/>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2649" y="5382972"/>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6603" y="5534348"/>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21512" y="5517139"/>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4322100" y="5662373"/>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7036281"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5265245"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3092237"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5898692" y="5668993"/>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6969479" y="5545212"/>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1080" y="5515159"/>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28994" y="5585072"/>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8344" y="5421111"/>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7919091" y="160188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7919091" y="233888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7919091" y="197038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7895456" y="3756326"/>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7900813" y="4187075"/>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78815" y="4743135"/>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73597" y="4209440"/>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78815" y="2873727"/>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83896" y="2045823"/>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69494" y="1268760"/>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7742406" y="1292711"/>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1847146" y="414050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1838913" y="2820222"/>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1857048" y="1970385"/>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79" name="组合 78">
            <a:extLst>
              <a:ext uri="{FF2B5EF4-FFF2-40B4-BE49-F238E27FC236}">
                <a16:creationId xmlns:a16="http://schemas.microsoft.com/office/drawing/2014/main" id="{D74A6321-3BAF-524C-9412-5DB4A1E9C76C}"/>
              </a:ext>
            </a:extLst>
          </p:cNvPr>
          <p:cNvGrpSpPr/>
          <p:nvPr/>
        </p:nvGrpSpPr>
        <p:grpSpPr>
          <a:xfrm>
            <a:off x="9004704" y="976315"/>
            <a:ext cx="2876854" cy="5204669"/>
            <a:chOff x="9004704" y="845837"/>
            <a:chExt cx="2876854" cy="5335147"/>
          </a:xfrm>
        </p:grpSpPr>
        <p:sp>
          <p:nvSpPr>
            <p:cNvPr id="81" name="矩形 80">
              <a:extLst>
                <a:ext uri="{FF2B5EF4-FFF2-40B4-BE49-F238E27FC236}">
                  <a16:creationId xmlns:a16="http://schemas.microsoft.com/office/drawing/2014/main" id="{759B7C51-A28D-424B-8EAE-B744BA76A7E5}"/>
                </a:ext>
              </a:extLst>
            </p:cNvPr>
            <p:cNvSpPr/>
            <p:nvPr/>
          </p:nvSpPr>
          <p:spPr>
            <a:xfrm>
              <a:off x="9006576" y="845837"/>
              <a:ext cx="2867206" cy="583534"/>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82" name="矩形 81">
              <a:extLst>
                <a:ext uri="{FF2B5EF4-FFF2-40B4-BE49-F238E27FC236}">
                  <a16:creationId xmlns:a16="http://schemas.microsoft.com/office/drawing/2014/main" id="{41FC3C63-A0CD-8E4E-9862-476F22419CD5}"/>
                </a:ext>
              </a:extLst>
            </p:cNvPr>
            <p:cNvSpPr/>
            <p:nvPr/>
          </p:nvSpPr>
          <p:spPr>
            <a:xfrm>
              <a:off x="9004704" y="1587399"/>
              <a:ext cx="2867206" cy="4259416"/>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93" name="矩形 92">
              <a:extLst>
                <a:ext uri="{FF2B5EF4-FFF2-40B4-BE49-F238E27FC236}">
                  <a16:creationId xmlns:a16="http://schemas.microsoft.com/office/drawing/2014/main" id="{F8177B42-05CF-134E-8EDD-1E12E3E1B89A}"/>
                </a:ext>
              </a:extLst>
            </p:cNvPr>
            <p:cNvSpPr/>
            <p:nvPr/>
          </p:nvSpPr>
          <p:spPr>
            <a:xfrm>
              <a:off x="9119980" y="1767456"/>
              <a:ext cx="2585940" cy="867930"/>
            </a:xfrm>
            <a:prstGeom prst="rect">
              <a:avLst/>
            </a:prstGeom>
          </p:spPr>
          <p:txBody>
            <a:bodyPr wrap="square">
              <a:spAutoFit/>
            </a:bodyPr>
            <a:lstStyle/>
            <a:p>
              <a:pPr algn="ctr" fontAlgn="auto">
                <a:lnSpc>
                  <a:spcPct val="120000"/>
                </a:lnSpc>
                <a:spcBef>
                  <a:spcPts val="0"/>
                </a:spcBef>
                <a:spcAft>
                  <a:spcPts val="0"/>
                </a:spcAft>
              </a:pPr>
              <a:r>
                <a:rPr lang="en-US" altLang="zh-CN" sz="1200" b="1" dirty="0">
                  <a:solidFill>
                    <a:prstClr val="black"/>
                  </a:solidFill>
                  <a:latin typeface="Huawei Sans" panose="020B0604020202020204"/>
                  <a:ea typeface="微软雅黑"/>
                </a:rPr>
                <a:t>MindSpore </a:t>
              </a:r>
              <a:r>
                <a:rPr lang="zh-CN" altLang="en-US" sz="1200" b="1" dirty="0">
                  <a:solidFill>
                    <a:prstClr val="black"/>
                  </a:solidFill>
                  <a:latin typeface="Huawei Sans" panose="020B0604020202020204"/>
                  <a:ea typeface="微软雅黑"/>
                </a:rPr>
                <a:t>架构特点：</a:t>
              </a:r>
              <a:endParaRPr lang="en-US" altLang="zh-CN" sz="1200" b="1"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用户态易用；</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运行态高效；</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部署态灵活；</a:t>
              </a:r>
              <a:endParaRPr lang="en-US" altLang="zh-CN" sz="1000" dirty="0">
                <a:solidFill>
                  <a:prstClr val="black"/>
                </a:solidFill>
                <a:latin typeface="Huawei Sans" panose="020B0604020202020204"/>
                <a:ea typeface="微软雅黑"/>
              </a:endParaRPr>
            </a:p>
          </p:txBody>
        </p:sp>
        <p:sp>
          <p:nvSpPr>
            <p:cNvPr id="111" name="梯形 110">
              <a:extLst>
                <a:ext uri="{FF2B5EF4-FFF2-40B4-BE49-F238E27FC236}">
                  <a16:creationId xmlns:a16="http://schemas.microsoft.com/office/drawing/2014/main" id="{B632D391-D7A8-D140-86C7-5469535195C5}"/>
                </a:ext>
              </a:extLst>
            </p:cNvPr>
            <p:cNvSpPr/>
            <p:nvPr/>
          </p:nvSpPr>
          <p:spPr bwMode="auto">
            <a:xfrm>
              <a:off x="9038473" y="5846816"/>
              <a:ext cx="2843085" cy="296847"/>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112" name="矩形 111">
              <a:extLst>
                <a:ext uri="{FF2B5EF4-FFF2-40B4-BE49-F238E27FC236}">
                  <a16:creationId xmlns:a16="http://schemas.microsoft.com/office/drawing/2014/main" id="{1987C67B-7175-DF43-81AA-682316061FC7}"/>
                </a:ext>
              </a:extLst>
            </p:cNvPr>
            <p:cNvSpPr/>
            <p:nvPr/>
          </p:nvSpPr>
          <p:spPr bwMode="auto">
            <a:xfrm>
              <a:off x="9042663" y="6143663"/>
              <a:ext cx="2838894" cy="37321"/>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113" name="矩形 112">
              <a:extLst>
                <a:ext uri="{FF2B5EF4-FFF2-40B4-BE49-F238E27FC236}">
                  <a16:creationId xmlns:a16="http://schemas.microsoft.com/office/drawing/2014/main" id="{B2EC5517-4B0B-2242-ADE3-F992760A25C9}"/>
                </a:ext>
              </a:extLst>
            </p:cNvPr>
            <p:cNvSpPr/>
            <p:nvPr/>
          </p:nvSpPr>
          <p:spPr>
            <a:xfrm>
              <a:off x="9160620" y="3357765"/>
              <a:ext cx="2585940" cy="2354491"/>
            </a:xfrm>
            <a:prstGeom prst="rect">
              <a:avLst/>
            </a:prstGeom>
          </p:spPr>
          <p:txBody>
            <a:bodyPr wrap="square">
              <a:spAutoFit/>
            </a:bodyPr>
            <a:lstStyle/>
            <a:p>
              <a:pPr fontAlgn="auto" latinLnBrk="1">
                <a:lnSpc>
                  <a:spcPct val="150000"/>
                </a:lnSpc>
                <a:spcBef>
                  <a:spcPts val="0"/>
                </a:spcBef>
                <a:spcAft>
                  <a:spcPts val="0"/>
                </a:spcAft>
              </a:pPr>
              <a:r>
                <a:rPr lang="zh-CN" altLang="en-US" sz="1200" b="1" dirty="0">
                  <a:solidFill>
                    <a:srgbClr val="1D1D1A"/>
                  </a:solidFill>
                  <a:latin typeface="微软雅黑"/>
                  <a:ea typeface="微软雅黑"/>
                </a:rPr>
                <a:t>自动并行：</a:t>
              </a:r>
              <a:r>
                <a:rPr lang="zh-CN" altLang="en-US" sz="1000" dirty="0">
                  <a:solidFill>
                    <a:srgbClr val="1D1D1A"/>
                  </a:solidFill>
                  <a:latin typeface="微软雅黑"/>
                  <a:ea typeface="微软雅黑"/>
                </a:rPr>
                <a:t>通过自动并行机制、数据</a:t>
              </a:r>
              <a:r>
                <a:rPr lang="en-US" altLang="zh-CN" sz="1000" dirty="0">
                  <a:solidFill>
                    <a:srgbClr val="1D1D1A"/>
                  </a:solidFill>
                  <a:latin typeface="微软雅黑"/>
                  <a:ea typeface="微软雅黑"/>
                </a:rPr>
                <a:t>pipeline</a:t>
              </a:r>
              <a:r>
                <a:rPr lang="zh-CN" altLang="en-US" sz="1000" dirty="0">
                  <a:solidFill>
                    <a:srgbClr val="1D1D1A"/>
                  </a:solidFill>
                  <a:latin typeface="微软雅黑"/>
                  <a:ea typeface="微软雅黑"/>
                </a:rPr>
                <a:t>处理等手段降低超大模型训练门槛。</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en-US" altLang="zh-CN" sz="1200" b="1" dirty="0">
                  <a:solidFill>
                    <a:srgbClr val="1D1D1A"/>
                  </a:solidFill>
                  <a:latin typeface="微软雅黑"/>
                  <a:ea typeface="微软雅黑"/>
                </a:rPr>
                <a:t>AI+</a:t>
              </a:r>
              <a:r>
                <a:rPr lang="zh-CN" altLang="en-US" sz="1200" b="1" dirty="0">
                  <a:solidFill>
                    <a:srgbClr val="1D1D1A"/>
                  </a:solidFill>
                  <a:latin typeface="微软雅黑"/>
                  <a:ea typeface="微软雅黑"/>
                </a:rPr>
                <a:t>科学计算：</a:t>
              </a:r>
              <a:r>
                <a:rPr lang="zh-CN" altLang="en-US" sz="1000" dirty="0">
                  <a:solidFill>
                    <a:srgbClr val="1D1D1A"/>
                  </a:solidFill>
                  <a:latin typeface="微软雅黑"/>
                  <a:ea typeface="微软雅黑"/>
                </a:rPr>
                <a:t>支持</a:t>
              </a:r>
              <a:r>
                <a:rPr lang="en-US" altLang="zh-CN" sz="1000" dirty="0">
                  <a:solidFill>
                    <a:srgbClr val="1D1D1A"/>
                  </a:solidFill>
                  <a:latin typeface="微软雅黑"/>
                  <a:ea typeface="微软雅黑"/>
                </a:rPr>
                <a:t>AI+</a:t>
              </a:r>
              <a:r>
                <a:rPr lang="zh-CN" altLang="en-US" sz="1000" dirty="0">
                  <a:solidFill>
                    <a:srgbClr val="1D1D1A"/>
                  </a:solidFill>
                  <a:latin typeface="微软雅黑"/>
                  <a:ea typeface="微软雅黑"/>
                </a:rPr>
                <a:t>科学计算的高阶</a:t>
              </a:r>
              <a:r>
                <a:rPr lang="en-US" altLang="zh-CN" sz="1000" dirty="0">
                  <a:solidFill>
                    <a:srgbClr val="1D1D1A"/>
                  </a:solidFill>
                  <a:latin typeface="微软雅黑"/>
                  <a:ea typeface="微软雅黑"/>
                </a:rPr>
                <a:t>/</a:t>
              </a:r>
              <a:r>
                <a:rPr lang="zh-CN" altLang="en-US" sz="1000" dirty="0">
                  <a:solidFill>
                    <a:srgbClr val="1D1D1A"/>
                  </a:solidFill>
                  <a:latin typeface="微软雅黑"/>
                  <a:ea typeface="微软雅黑"/>
                </a:rPr>
                <a:t>高纬、多范式编程。</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通用计算</a:t>
              </a:r>
              <a:r>
                <a:rPr lang="en-US" altLang="zh-CN" sz="1200" b="1" dirty="0">
                  <a:solidFill>
                    <a:srgbClr val="1D1D1A"/>
                  </a:solidFill>
                  <a:latin typeface="微软雅黑"/>
                  <a:ea typeface="微软雅黑"/>
                </a:rPr>
                <a:t>+DSA</a:t>
              </a:r>
              <a:r>
                <a:rPr lang="zh-CN" altLang="en-US" sz="1200" b="1" dirty="0">
                  <a:solidFill>
                    <a:srgbClr val="1D1D1A"/>
                  </a:solidFill>
                  <a:latin typeface="微软雅黑"/>
                  <a:ea typeface="微软雅黑"/>
                </a:rPr>
                <a:t>：</a:t>
              </a:r>
              <a:r>
                <a:rPr lang="zh-CN" altLang="en-US" sz="1000" b="1" dirty="0">
                  <a:solidFill>
                    <a:srgbClr val="1D1D1A"/>
                  </a:solidFill>
                  <a:latin typeface="微软雅黑"/>
                  <a:ea typeface="微软雅黑"/>
                </a:rPr>
                <a:t>通过</a:t>
              </a:r>
              <a:r>
                <a:rPr lang="zh-CN" altLang="en-US" sz="1000" dirty="0">
                  <a:solidFill>
                    <a:srgbClr val="1D1D1A"/>
                  </a:solidFill>
                  <a:latin typeface="微软雅黑"/>
                  <a:ea typeface="微软雅黑"/>
                </a:rPr>
                <a:t>图算融合对性能进行优化，自动算子生成技术简化异构（</a:t>
              </a:r>
              <a:r>
                <a:rPr lang="en-US" altLang="zh-CN" sz="1000" dirty="0">
                  <a:solidFill>
                    <a:srgbClr val="1D1D1A"/>
                  </a:solidFill>
                  <a:latin typeface="微软雅黑"/>
                  <a:ea typeface="微软雅黑"/>
                </a:rPr>
                <a:t> DSA </a:t>
              </a:r>
              <a:r>
                <a:rPr lang="zh-CN" altLang="en-US" sz="1000" dirty="0">
                  <a:solidFill>
                    <a:srgbClr val="1D1D1A"/>
                  </a:solidFill>
                  <a:latin typeface="微软雅黑"/>
                  <a:ea typeface="微软雅黑"/>
                </a:rPr>
                <a:t>）编程，发挥多样性算力的性能。</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端边云统一的可信架构：</a:t>
              </a:r>
              <a:r>
                <a:rPr lang="zh-CN" altLang="en-US" sz="1000" dirty="0">
                  <a:solidFill>
                    <a:srgbClr val="1D1D1A"/>
                  </a:solidFill>
                  <a:latin typeface="微软雅黑"/>
                  <a:ea typeface="微软雅黑"/>
                </a:rPr>
                <a:t>解决企业级部署和可信的挑战。</a:t>
              </a:r>
              <a:endParaRPr lang="en-US" altLang="zh-CN" sz="1000" dirty="0">
                <a:solidFill>
                  <a:srgbClr val="1D1D1A"/>
                </a:solidFill>
                <a:latin typeface="微软雅黑"/>
                <a:ea typeface="微软雅黑"/>
              </a:endParaRPr>
            </a:p>
          </p:txBody>
        </p:sp>
        <p:pic>
          <p:nvPicPr>
            <p:cNvPr id="114" name="Picture 19" descr="\\Bchief-sever180\共享\华为\2016\6月\D-201606417-金融营销材料设计-刘泉\文件\link\组 26.png">
              <a:extLst>
                <a:ext uri="{FF2B5EF4-FFF2-40B4-BE49-F238E27FC236}">
                  <a16:creationId xmlns:a16="http://schemas.microsoft.com/office/drawing/2014/main" id="{DDDDFA72-19FA-4F4C-9611-315CBB3A314F}"/>
                </a:ext>
              </a:extLst>
            </p:cNvPr>
            <p:cNvPicPr>
              <a:picLocks noChangeArrowheads="1"/>
            </p:cNvPicPr>
            <p:nvPr/>
          </p:nvPicPr>
          <p:blipFill>
            <a:blip r:embed="rId10" cstate="email">
              <a:grayscl/>
              <a:extLst>
                <a:ext uri="{28A0092B-C50C-407E-A947-70E740481C1C}">
                  <a14:useLocalDpi xmlns:a14="http://schemas.microsoft.com/office/drawing/2010/main"/>
                </a:ext>
              </a:extLst>
            </a:blip>
            <a:srcRect/>
            <a:stretch>
              <a:fillRect/>
            </a:stretch>
          </p:blipFill>
          <p:spPr bwMode="auto">
            <a:xfrm flipV="1">
              <a:off x="9182389" y="2978964"/>
              <a:ext cx="2516647" cy="287360"/>
            </a:xfrm>
            <a:prstGeom prst="rect">
              <a:avLst/>
            </a:prstGeom>
            <a:noFill/>
          </p:spPr>
        </p:pic>
        <p:sp>
          <p:nvSpPr>
            <p:cNvPr id="115" name="矩形 114">
              <a:extLst>
                <a:ext uri="{FF2B5EF4-FFF2-40B4-BE49-F238E27FC236}">
                  <a16:creationId xmlns:a16="http://schemas.microsoft.com/office/drawing/2014/main" id="{8A7083C4-344D-B241-86BE-759FB9AA3207}"/>
                </a:ext>
              </a:extLst>
            </p:cNvPr>
            <p:cNvSpPr/>
            <p:nvPr/>
          </p:nvSpPr>
          <p:spPr>
            <a:xfrm>
              <a:off x="9632778" y="2656824"/>
              <a:ext cx="1609667" cy="397637"/>
            </a:xfrm>
            <a:prstGeom prst="rect">
              <a:avLst/>
            </a:prstGeom>
            <a:noFill/>
            <a:ln w="3175" cap="flat" cmpd="sng" algn="ctr">
              <a:noFill/>
              <a:prstDash val="solid"/>
              <a:miter lim="800000"/>
              <a:headEnd type="none" w="med" len="med"/>
              <a:tailEnd type="none" w="med" len="med"/>
            </a:ln>
            <a:effectLst/>
          </p:spPr>
          <p:txBody>
            <a:bodyPr wrap="none" anchor="ctr" anchorCtr="1"/>
            <a:lstStyle/>
            <a:p>
              <a:pPr algn="ctr" fontAlgn="auto">
                <a:spcBef>
                  <a:spcPts val="0"/>
                </a:spcBef>
                <a:spcAft>
                  <a:spcPts val="0"/>
                </a:spcAft>
              </a:pPr>
              <a:r>
                <a:rPr lang="en-US" altLang="zh-CN" sz="1400" b="1" kern="0" dirty="0">
                  <a:solidFill>
                    <a:srgbClr val="C00000"/>
                  </a:solidFill>
                  <a:latin typeface="Arial" pitchFamily="34" charset="0"/>
                  <a:ea typeface="微软雅黑" pitchFamily="34" charset="-122"/>
                  <a:cs typeface="Arial" pitchFamily="34" charset="0"/>
                  <a:sym typeface="Helvetica"/>
                </a:rPr>
                <a:t>MindSpore </a:t>
              </a:r>
              <a:r>
                <a:rPr lang="zh-CN" altLang="en-US" sz="1400" b="1" kern="0" dirty="0">
                  <a:solidFill>
                    <a:srgbClr val="C00000"/>
                  </a:solidFill>
                  <a:latin typeface="Arial" pitchFamily="34" charset="0"/>
                  <a:ea typeface="微软雅黑" pitchFamily="34" charset="-122"/>
                  <a:cs typeface="Arial" pitchFamily="34" charset="0"/>
                  <a:sym typeface="Helvetica"/>
                </a:rPr>
                <a:t>特性</a:t>
              </a:r>
              <a:endParaRPr lang="en-US" altLang="zh-CN" sz="1400" b="1" kern="0" dirty="0">
                <a:solidFill>
                  <a:srgbClr val="C00000"/>
                </a:solidFill>
                <a:latin typeface="Arial" pitchFamily="34" charset="0"/>
                <a:ea typeface="微软雅黑" pitchFamily="34" charset="-122"/>
                <a:cs typeface="Arial" pitchFamily="34" charset="0"/>
                <a:sym typeface="Helvetica"/>
              </a:endParaRPr>
            </a:p>
          </p:txBody>
        </p:sp>
        <p:sp>
          <p:nvSpPr>
            <p:cNvPr id="116" name="矩形 115">
              <a:extLst>
                <a:ext uri="{FF2B5EF4-FFF2-40B4-BE49-F238E27FC236}">
                  <a16:creationId xmlns:a16="http://schemas.microsoft.com/office/drawing/2014/main" id="{442DC097-BC1B-6B49-A214-62E5A6394A45}"/>
                </a:ext>
              </a:extLst>
            </p:cNvPr>
            <p:cNvSpPr/>
            <p:nvPr/>
          </p:nvSpPr>
          <p:spPr>
            <a:xfrm>
              <a:off x="9012183" y="976315"/>
              <a:ext cx="2859726" cy="338554"/>
            </a:xfrm>
            <a:prstGeom prst="rect">
              <a:avLst/>
            </a:prstGeom>
          </p:spPr>
          <p:txBody>
            <a:bodyPr wrap="square">
              <a:spAutoFit/>
            </a:bodyPr>
            <a:lstStyle/>
            <a:p>
              <a:pPr defTabSz="914477" fontAlgn="auto" hangingPunct="0">
                <a:spcBef>
                  <a:spcPts val="0"/>
                </a:spcBef>
                <a:spcAft>
                  <a:spcPts val="0"/>
                </a:spcAft>
                <a:defRPr/>
              </a:pPr>
              <a:r>
                <a:rPr lang="zh-CN" altLang="en-US" sz="1600" b="1" dirty="0">
                  <a:solidFill>
                    <a:srgbClr val="C00000"/>
                  </a:solidFill>
                  <a:latin typeface="Arial" pitchFamily="34" charset="0"/>
                  <a:ea typeface="微软雅黑"/>
                  <a:sym typeface="Helvetica"/>
                </a:rPr>
                <a:t>全场景</a:t>
              </a:r>
              <a:r>
                <a:rPr lang="en-US" altLang="zh-CN" sz="1600" b="1" dirty="0">
                  <a:solidFill>
                    <a:srgbClr val="C00000"/>
                  </a:solidFill>
                  <a:latin typeface="Arial" pitchFamily="34" charset="0"/>
                  <a:ea typeface="微软雅黑"/>
                  <a:sym typeface="Helvetica"/>
                </a:rPr>
                <a:t>AI</a:t>
              </a:r>
              <a:r>
                <a:rPr lang="zh-CN" altLang="en-US" sz="1600" b="1" dirty="0">
                  <a:solidFill>
                    <a:srgbClr val="C00000"/>
                  </a:solidFill>
                  <a:latin typeface="Arial" pitchFamily="34" charset="0"/>
                  <a:ea typeface="微软雅黑"/>
                  <a:sym typeface="Helvetica"/>
                </a:rPr>
                <a:t>计算框架</a:t>
              </a:r>
              <a:r>
                <a:rPr lang="en-US" altLang="zh-CN" sz="1600" b="1" dirty="0">
                  <a:solidFill>
                    <a:srgbClr val="C00000"/>
                  </a:solidFill>
                  <a:latin typeface="Arial" pitchFamily="34" charset="0"/>
                  <a:ea typeface="微软雅黑"/>
                  <a:sym typeface="Helvetica"/>
                </a:rPr>
                <a:t>MindSpore</a:t>
              </a:r>
            </a:p>
          </p:txBody>
        </p:sp>
      </p:grpSp>
    </p:spTree>
    <p:extLst>
      <p:ext uri="{BB962C8B-B14F-4D97-AF65-F5344CB8AC3E}">
        <p14:creationId xmlns:p14="http://schemas.microsoft.com/office/powerpoint/2010/main" val="373858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流程图</a:t>
            </a:r>
            <a:endParaRPr lang="zh-CN" altLang="en-US" dirty="0">
              <a:latin typeface="+mj-ea"/>
            </a:endParaRPr>
          </a:p>
        </p:txBody>
      </p:sp>
      <p:pic>
        <p:nvPicPr>
          <p:cNvPr id="7" name="图片 6">
            <a:extLst>
              <a:ext uri="{FF2B5EF4-FFF2-40B4-BE49-F238E27FC236}">
                <a16:creationId xmlns:a16="http://schemas.microsoft.com/office/drawing/2014/main" id="{EB0C16FD-733C-0043-9E55-7BDD0225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97" y="1484784"/>
            <a:ext cx="10351149" cy="4320479"/>
          </a:xfrm>
          <a:prstGeom prst="rect">
            <a:avLst/>
          </a:prstGeom>
        </p:spPr>
      </p:pic>
    </p:spTree>
    <p:extLst>
      <p:ext uri="{BB962C8B-B14F-4D97-AF65-F5344CB8AC3E}">
        <p14:creationId xmlns:p14="http://schemas.microsoft.com/office/powerpoint/2010/main" val="117073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a:t>
            </a:r>
            <a:r>
              <a:rPr lang="en-US" altLang="zh-CN" dirty="0">
                <a:latin typeface="+mj-ea"/>
                <a:cs typeface="Arial" panose="020B0604020202020204" pitchFamily="34" charset="0"/>
                <a:sym typeface="Huawei Sans" panose="020C0503030203020204" pitchFamily="34" charset="0"/>
              </a:rPr>
              <a:t>API</a:t>
            </a:r>
            <a:r>
              <a:rPr lang="zh-CN" altLang="en-US" dirty="0">
                <a:latin typeface="+mj-ea"/>
                <a:cs typeface="Arial" panose="020B0604020202020204" pitchFamily="34" charset="0"/>
                <a:sym typeface="Huawei Sans" panose="020C0503030203020204" pitchFamily="34" charset="0"/>
              </a:rPr>
              <a:t>设计</a:t>
            </a:r>
            <a:endParaRPr lang="zh-CN" altLang="en-US" dirty="0">
              <a:latin typeface="+mj-ea"/>
            </a:endParaRPr>
          </a:p>
        </p:txBody>
      </p:sp>
      <p:pic>
        <p:nvPicPr>
          <p:cNvPr id="4" name="图片 3">
            <a:extLst>
              <a:ext uri="{FF2B5EF4-FFF2-40B4-BE49-F238E27FC236}">
                <a16:creationId xmlns:a16="http://schemas.microsoft.com/office/drawing/2014/main" id="{1A81D37E-B5B3-6842-91FB-E5AB4343A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36" y="1772816"/>
            <a:ext cx="8029983" cy="3312368"/>
          </a:xfrm>
          <a:prstGeom prst="rect">
            <a:avLst/>
          </a:prstGeom>
        </p:spPr>
      </p:pic>
    </p:spTree>
    <p:extLst>
      <p:ext uri="{BB962C8B-B14F-4D97-AF65-F5344CB8AC3E}">
        <p14:creationId xmlns:p14="http://schemas.microsoft.com/office/powerpoint/2010/main" val="417817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cs typeface="Arial" panose="020B0604020202020204" pitchFamily="34" charset="0"/>
                <a:sym typeface="Huawei Sans" panose="020C0503030203020204" pitchFamily="34" charset="0"/>
              </a:rPr>
              <a:t>华为 昇腾 </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全栈解决方案</a:t>
            </a:r>
            <a:endParaRPr lang="zh-CN" altLang="en-US" dirty="0">
              <a:latin typeface="+mj-ea"/>
            </a:endParaRPr>
          </a:p>
        </p:txBody>
      </p:sp>
      <p:pic>
        <p:nvPicPr>
          <p:cNvPr id="5" name="图片 4">
            <a:extLst>
              <a:ext uri="{FF2B5EF4-FFF2-40B4-BE49-F238E27FC236}">
                <a16:creationId xmlns:a16="http://schemas.microsoft.com/office/drawing/2014/main" id="{790CB12B-DF79-CF4F-A240-1F28E9EF4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90" y="1196752"/>
            <a:ext cx="8793911" cy="4752528"/>
          </a:xfrm>
          <a:prstGeom prst="rect">
            <a:avLst/>
          </a:prstGeom>
        </p:spPr>
      </p:pic>
    </p:spTree>
    <p:extLst>
      <p:ext uri="{BB962C8B-B14F-4D97-AF65-F5344CB8AC3E}">
        <p14:creationId xmlns:p14="http://schemas.microsoft.com/office/powerpoint/2010/main" val="304714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14303</TotalTime>
  <Words>849</Words>
  <Application>Microsoft Macintosh PowerPoint</Application>
  <PresentationFormat>自定义</PresentationFormat>
  <Paragraphs>244</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10</vt:i4>
      </vt:variant>
    </vt:vector>
  </HeadingPairs>
  <TitlesOfParts>
    <vt:vector size="27" baseType="lpstr">
      <vt:lpstr>黑体</vt:lpstr>
      <vt:lpstr>Microsoft YaHei</vt:lpstr>
      <vt:lpstr>Microsoft YaHei</vt:lpstr>
      <vt:lpstr>FrutigerNext LT Bold</vt:lpstr>
      <vt:lpstr>FrutigerNext LT Light</vt:lpstr>
      <vt:lpstr>FrutigerNext LT Medium</vt:lpstr>
      <vt:lpstr>Huawei Sans</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培训目标</vt:lpstr>
      <vt:lpstr>MindSpore 全场景AI计算框架 架构图</vt:lpstr>
      <vt:lpstr>MindSpore 全场景AI计算框架 架构图</vt:lpstr>
      <vt:lpstr>MindSpore 全场景AI计算框架 架构图</vt:lpstr>
      <vt:lpstr>MindSpore 全场景AI计算框架 流程图</vt:lpstr>
      <vt:lpstr>MindSpore 全场景AI计算框架 API设计</vt:lpstr>
      <vt:lpstr>华为 昇腾 AI全栈解决方案</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1038</cp:revision>
  <dcterms:created xsi:type="dcterms:W3CDTF">2015-01-14T10:38:57Z</dcterms:created>
  <dcterms:modified xsi:type="dcterms:W3CDTF">2022-03-26T08:20:02Z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